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29" r:id="rId2"/>
    <p:sldId id="466" r:id="rId3"/>
    <p:sldId id="371" r:id="rId4"/>
    <p:sldId id="493" r:id="rId5"/>
    <p:sldId id="494" r:id="rId6"/>
    <p:sldId id="495" r:id="rId7"/>
    <p:sldId id="496" r:id="rId8"/>
    <p:sldId id="497" r:id="rId9"/>
    <p:sldId id="498" r:id="rId10"/>
    <p:sldId id="499" r:id="rId11"/>
    <p:sldId id="500" r:id="rId12"/>
    <p:sldId id="501" r:id="rId13"/>
    <p:sldId id="502" r:id="rId14"/>
    <p:sldId id="505" r:id="rId15"/>
    <p:sldId id="504" r:id="rId16"/>
    <p:sldId id="506" r:id="rId17"/>
    <p:sldId id="508" r:id="rId18"/>
    <p:sldId id="509" r:id="rId19"/>
    <p:sldId id="468" r:id="rId20"/>
    <p:sldId id="469" r:id="rId21"/>
    <p:sldId id="470" r:id="rId22"/>
    <p:sldId id="608" r:id="rId23"/>
    <p:sldId id="471" r:id="rId24"/>
    <p:sldId id="472" r:id="rId25"/>
    <p:sldId id="473" r:id="rId26"/>
    <p:sldId id="474" r:id="rId27"/>
    <p:sldId id="475" r:id="rId28"/>
    <p:sldId id="511" r:id="rId29"/>
    <p:sldId id="437" r:id="rId30"/>
    <p:sldId id="434" r:id="rId31"/>
    <p:sldId id="512" r:id="rId32"/>
    <p:sldId id="49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6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7600"/>
    <a:srgbClr val="00A642"/>
    <a:srgbClr val="FF2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4"/>
    <p:restoredTop sz="94679"/>
  </p:normalViewPr>
  <p:slideViewPr>
    <p:cSldViewPr snapToGrid="0">
      <p:cViewPr varScale="1">
        <p:scale>
          <a:sx n="121" d="100"/>
          <a:sy n="121" d="100"/>
        </p:scale>
        <p:origin x="2208" y="168"/>
      </p:cViewPr>
      <p:guideLst>
        <p:guide orient="horz" pos="1320"/>
        <p:guide pos="3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63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orkbook10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'markperlin:Documents:Projects:Forensics:Conferences:AAFS 18:AAFS 2018 Cuyahoga:[CuyVal3_independent comparison using MAX log(LR).xls]casencon_Condensed (100KCYB)'!$G$3:$G$80</c:f>
              <c:numCache>
                <c:formatCode>0.00</c:formatCode>
                <c:ptCount val="78"/>
                <c:pt idx="0">
                  <c:v>27.795850000000002</c:v>
                </c:pt>
                <c:pt idx="1">
                  <c:v>21.491700000000002</c:v>
                </c:pt>
                <c:pt idx="2">
                  <c:v>28.587800000000001</c:v>
                </c:pt>
                <c:pt idx="3">
                  <c:v>25.696149999999999</c:v>
                </c:pt>
                <c:pt idx="4">
                  <c:v>29.01745</c:v>
                </c:pt>
                <c:pt idx="5">
                  <c:v>6.6434999999999986</c:v>
                </c:pt>
                <c:pt idx="6">
                  <c:v>6.7909000000000006</c:v>
                </c:pt>
                <c:pt idx="7">
                  <c:v>11.49995</c:v>
                </c:pt>
                <c:pt idx="8">
                  <c:v>15.61795</c:v>
                </c:pt>
                <c:pt idx="9">
                  <c:v>27.973549999999999</c:v>
                </c:pt>
                <c:pt idx="10">
                  <c:v>1.64035</c:v>
                </c:pt>
                <c:pt idx="11">
                  <c:v>28.72925</c:v>
                </c:pt>
                <c:pt idx="12">
                  <c:v>7.8325499999999986</c:v>
                </c:pt>
                <c:pt idx="13">
                  <c:v>10.20875</c:v>
                </c:pt>
                <c:pt idx="14">
                  <c:v>6.5820000000000007</c:v>
                </c:pt>
                <c:pt idx="15">
                  <c:v>12.200749999999999</c:v>
                </c:pt>
                <c:pt idx="16">
                  <c:v>14.80945</c:v>
                </c:pt>
                <c:pt idx="17">
                  <c:v>12.269500000000001</c:v>
                </c:pt>
                <c:pt idx="18">
                  <c:v>6.397549999999999</c:v>
                </c:pt>
                <c:pt idx="19">
                  <c:v>4.8343000000000007</c:v>
                </c:pt>
                <c:pt idx="20">
                  <c:v>4.1141499999999986</c:v>
                </c:pt>
                <c:pt idx="21">
                  <c:v>9.2975500000000011</c:v>
                </c:pt>
                <c:pt idx="22">
                  <c:v>4.7889499999999998</c:v>
                </c:pt>
                <c:pt idx="23">
                  <c:v>9.1764500000000009</c:v>
                </c:pt>
                <c:pt idx="24">
                  <c:v>9.8270999999999997</c:v>
                </c:pt>
                <c:pt idx="25">
                  <c:v>2.3696999999999999</c:v>
                </c:pt>
                <c:pt idx="26">
                  <c:v>2.6127500000000001</c:v>
                </c:pt>
                <c:pt idx="27">
                  <c:v>2.02</c:v>
                </c:pt>
                <c:pt idx="28">
                  <c:v>17.7058</c:v>
                </c:pt>
                <c:pt idx="29">
                  <c:v>2.8483999999999998</c:v>
                </c:pt>
                <c:pt idx="30">
                  <c:v>8.9028500000000008</c:v>
                </c:pt>
                <c:pt idx="31">
                  <c:v>5.7</c:v>
                </c:pt>
                <c:pt idx="32">
                  <c:v>6.3847999999999994</c:v>
                </c:pt>
                <c:pt idx="33">
                  <c:v>4.6335499999999996</c:v>
                </c:pt>
                <c:pt idx="34">
                  <c:v>3.7539500000000001</c:v>
                </c:pt>
                <c:pt idx="35">
                  <c:v>27.5822</c:v>
                </c:pt>
                <c:pt idx="36">
                  <c:v>3.9476499999999999</c:v>
                </c:pt>
                <c:pt idx="37">
                  <c:v>-0.38865</c:v>
                </c:pt>
                <c:pt idx="38">
                  <c:v>2.44055</c:v>
                </c:pt>
                <c:pt idx="39">
                  <c:v>11.256550000000001</c:v>
                </c:pt>
                <c:pt idx="40">
                  <c:v>4.9570500000000006</c:v>
                </c:pt>
                <c:pt idx="41">
                  <c:v>6.6295499999999992</c:v>
                </c:pt>
                <c:pt idx="42">
                  <c:v>7.3250999999999991</c:v>
                </c:pt>
                <c:pt idx="43">
                  <c:v>7.8419999999999996</c:v>
                </c:pt>
                <c:pt idx="44">
                  <c:v>3.5211000000000001</c:v>
                </c:pt>
                <c:pt idx="45">
                  <c:v>2.3503500000000002</c:v>
                </c:pt>
                <c:pt idx="46">
                  <c:v>0.76085000000000003</c:v>
                </c:pt>
                <c:pt idx="47">
                  <c:v>2.912599999999999</c:v>
                </c:pt>
                <c:pt idx="48">
                  <c:v>12.614649999999999</c:v>
                </c:pt>
                <c:pt idx="49">
                  <c:v>5.9985499999999998</c:v>
                </c:pt>
                <c:pt idx="50">
                  <c:v>4.7650499999999987</c:v>
                </c:pt>
                <c:pt idx="51">
                  <c:v>6.4674999999999976</c:v>
                </c:pt>
                <c:pt idx="52">
                  <c:v>15.615</c:v>
                </c:pt>
                <c:pt idx="53">
                  <c:v>4.8131499999999994</c:v>
                </c:pt>
                <c:pt idx="54">
                  <c:v>3.5568</c:v>
                </c:pt>
                <c:pt idx="55">
                  <c:v>0.70379999999999998</c:v>
                </c:pt>
                <c:pt idx="56">
                  <c:v>4.87005</c:v>
                </c:pt>
                <c:pt idx="57">
                  <c:v>2.7928500000000001</c:v>
                </c:pt>
                <c:pt idx="58">
                  <c:v>2.7289500000000002</c:v>
                </c:pt>
                <c:pt idx="59">
                  <c:v>9.5372499999999985</c:v>
                </c:pt>
                <c:pt idx="60">
                  <c:v>4.0291499999999996</c:v>
                </c:pt>
                <c:pt idx="61">
                  <c:v>0.86875000000000002</c:v>
                </c:pt>
                <c:pt idx="62">
                  <c:v>2.5425499999999999</c:v>
                </c:pt>
                <c:pt idx="63">
                  <c:v>0.3407</c:v>
                </c:pt>
                <c:pt idx="64">
                  <c:v>-0.60585</c:v>
                </c:pt>
                <c:pt idx="65">
                  <c:v>26.4056</c:v>
                </c:pt>
                <c:pt idx="66">
                  <c:v>0.37964999999999999</c:v>
                </c:pt>
                <c:pt idx="67">
                  <c:v>7.6212499999999999</c:v>
                </c:pt>
                <c:pt idx="68">
                  <c:v>5.1013999999999999</c:v>
                </c:pt>
                <c:pt idx="69">
                  <c:v>0.74365000000000003</c:v>
                </c:pt>
                <c:pt idx="70">
                  <c:v>21.971550000000001</c:v>
                </c:pt>
                <c:pt idx="71">
                  <c:v>0.4083</c:v>
                </c:pt>
                <c:pt idx="72">
                  <c:v>-1.0582</c:v>
                </c:pt>
                <c:pt idx="73">
                  <c:v>3.6086</c:v>
                </c:pt>
                <c:pt idx="74">
                  <c:v>3.8987500000000002</c:v>
                </c:pt>
                <c:pt idx="75">
                  <c:v>5.1414499999999999</c:v>
                </c:pt>
                <c:pt idx="76">
                  <c:v>7.25915</c:v>
                </c:pt>
                <c:pt idx="77">
                  <c:v>6.2456500000000004</c:v>
                </c:pt>
              </c:numCache>
            </c:numRef>
          </c:xVal>
          <c:yVal>
            <c:numRef>
              <c:f>'markperlin:Documents:Projects:Forensics:Conferences:AAFS 18:AAFS 2018 Cuyahoga:[CuyVal3_independent comparison using MAX log(LR).xls]casencon_Condensed (100KCYB)'!$N$3:$N$80</c:f>
              <c:numCache>
                <c:formatCode>General</c:formatCode>
                <c:ptCount val="78"/>
                <c:pt idx="0">
                  <c:v>27.974900000000002</c:v>
                </c:pt>
                <c:pt idx="1">
                  <c:v>22.055599999999998</c:v>
                </c:pt>
                <c:pt idx="2">
                  <c:v>29.734500000000001</c:v>
                </c:pt>
                <c:pt idx="3">
                  <c:v>27.135200000000001</c:v>
                </c:pt>
                <c:pt idx="4">
                  <c:v>29.057200000000002</c:v>
                </c:pt>
                <c:pt idx="5">
                  <c:v>6.9604999999999997</c:v>
                </c:pt>
                <c:pt idx="6">
                  <c:v>13.4564</c:v>
                </c:pt>
                <c:pt idx="7">
                  <c:v>15.8216</c:v>
                </c:pt>
                <c:pt idx="8">
                  <c:v>18.583100000000002</c:v>
                </c:pt>
                <c:pt idx="9">
                  <c:v>28.336600000000001</c:v>
                </c:pt>
                <c:pt idx="10">
                  <c:v>0.2369</c:v>
                </c:pt>
                <c:pt idx="11">
                  <c:v>28.889600000000002</c:v>
                </c:pt>
                <c:pt idx="12">
                  <c:v>6.8468</c:v>
                </c:pt>
                <c:pt idx="13">
                  <c:v>9.7688999999999986</c:v>
                </c:pt>
                <c:pt idx="14">
                  <c:v>5.5811000000000002</c:v>
                </c:pt>
                <c:pt idx="15">
                  <c:v>11.909599999999999</c:v>
                </c:pt>
                <c:pt idx="16">
                  <c:v>11.414999999999999</c:v>
                </c:pt>
                <c:pt idx="17">
                  <c:v>6.4466000000000001</c:v>
                </c:pt>
                <c:pt idx="18">
                  <c:v>4.8594999999999997</c:v>
                </c:pt>
                <c:pt idx="19">
                  <c:v>3.1271</c:v>
                </c:pt>
                <c:pt idx="20">
                  <c:v>3.59</c:v>
                </c:pt>
                <c:pt idx="21">
                  <c:v>10.3157</c:v>
                </c:pt>
                <c:pt idx="22">
                  <c:v>4.9669999999999996</c:v>
                </c:pt>
                <c:pt idx="23">
                  <c:v>8.7079999999999984</c:v>
                </c:pt>
                <c:pt idx="24">
                  <c:v>9.9839000000000002</c:v>
                </c:pt>
                <c:pt idx="25">
                  <c:v>1.9436</c:v>
                </c:pt>
                <c:pt idx="26">
                  <c:v>1.8625</c:v>
                </c:pt>
                <c:pt idx="27">
                  <c:v>1.871</c:v>
                </c:pt>
                <c:pt idx="28">
                  <c:v>18.867100000000001</c:v>
                </c:pt>
                <c:pt idx="29">
                  <c:v>3.2942</c:v>
                </c:pt>
                <c:pt idx="30">
                  <c:v>9.8374000000000006</c:v>
                </c:pt>
                <c:pt idx="31">
                  <c:v>5.2112999999999996</c:v>
                </c:pt>
                <c:pt idx="32">
                  <c:v>6.5617000000000001</c:v>
                </c:pt>
                <c:pt idx="33">
                  <c:v>3.6012</c:v>
                </c:pt>
                <c:pt idx="34">
                  <c:v>2.8376999999999999</c:v>
                </c:pt>
                <c:pt idx="35">
                  <c:v>29.115600000000001</c:v>
                </c:pt>
                <c:pt idx="36">
                  <c:v>5.0338000000000003</c:v>
                </c:pt>
                <c:pt idx="37">
                  <c:v>-0.44790000000000002</c:v>
                </c:pt>
                <c:pt idx="38">
                  <c:v>4.9138000000000002</c:v>
                </c:pt>
                <c:pt idx="39">
                  <c:v>10.5724</c:v>
                </c:pt>
                <c:pt idx="40">
                  <c:v>4.1993</c:v>
                </c:pt>
                <c:pt idx="41">
                  <c:v>5.7321</c:v>
                </c:pt>
                <c:pt idx="42">
                  <c:v>8.1801999999999992</c:v>
                </c:pt>
                <c:pt idx="43">
                  <c:v>8.4746000000000006</c:v>
                </c:pt>
                <c:pt idx="44">
                  <c:v>4.3162000000000003</c:v>
                </c:pt>
                <c:pt idx="45">
                  <c:v>4.1143999999999989</c:v>
                </c:pt>
                <c:pt idx="46">
                  <c:v>3.113</c:v>
                </c:pt>
                <c:pt idx="47">
                  <c:v>2.2904</c:v>
                </c:pt>
                <c:pt idx="48">
                  <c:v>13.8195</c:v>
                </c:pt>
                <c:pt idx="49">
                  <c:v>8.1257000000000001</c:v>
                </c:pt>
                <c:pt idx="50">
                  <c:v>5.4358000000000004</c:v>
                </c:pt>
                <c:pt idx="51">
                  <c:v>6.4783999999999997</c:v>
                </c:pt>
                <c:pt idx="52">
                  <c:v>17.145399999999999</c:v>
                </c:pt>
                <c:pt idx="53">
                  <c:v>5.3029999999999999</c:v>
                </c:pt>
                <c:pt idx="54">
                  <c:v>6.3716999999999997</c:v>
                </c:pt>
                <c:pt idx="55">
                  <c:v>1.9352</c:v>
                </c:pt>
                <c:pt idx="56">
                  <c:v>3.3706999999999998</c:v>
                </c:pt>
                <c:pt idx="57">
                  <c:v>3.9346999999999999</c:v>
                </c:pt>
                <c:pt idx="58">
                  <c:v>3.7501000000000002</c:v>
                </c:pt>
                <c:pt idx="59">
                  <c:v>12.302099999999999</c:v>
                </c:pt>
                <c:pt idx="60">
                  <c:v>3.0583</c:v>
                </c:pt>
                <c:pt idx="61">
                  <c:v>0.38429999999999997</c:v>
                </c:pt>
                <c:pt idx="62">
                  <c:v>-2.2957999999999998</c:v>
                </c:pt>
                <c:pt idx="63">
                  <c:v>-3.5700000000000003E-2</c:v>
                </c:pt>
                <c:pt idx="64">
                  <c:v>-1.0370999999999999</c:v>
                </c:pt>
                <c:pt idx="65">
                  <c:v>25.846499999999999</c:v>
                </c:pt>
                <c:pt idx="66">
                  <c:v>-1.0129999999999999</c:v>
                </c:pt>
                <c:pt idx="67">
                  <c:v>-3.1764000000000001</c:v>
                </c:pt>
                <c:pt idx="68">
                  <c:v>-0.65490000000000004</c:v>
                </c:pt>
                <c:pt idx="69">
                  <c:v>-1.6637999999999999</c:v>
                </c:pt>
                <c:pt idx="70">
                  <c:v>17.202000000000002</c:v>
                </c:pt>
                <c:pt idx="71">
                  <c:v>1.292</c:v>
                </c:pt>
                <c:pt idx="72">
                  <c:v>-2.7673000000000001</c:v>
                </c:pt>
                <c:pt idx="73">
                  <c:v>3.9100999999999999</c:v>
                </c:pt>
                <c:pt idx="74">
                  <c:v>3.5413999999999999</c:v>
                </c:pt>
                <c:pt idx="75">
                  <c:v>5.4053000000000004</c:v>
                </c:pt>
                <c:pt idx="76">
                  <c:v>8.4154999999999998</c:v>
                </c:pt>
                <c:pt idx="77">
                  <c:v>7.1581999999999999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24-B446-913E-4FA54F1A1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8566296"/>
        <c:axId val="1826482280"/>
      </c:scatterChart>
      <c:valAx>
        <c:axId val="1828566296"/>
        <c:scaling>
          <c:orientation val="minMax"/>
        </c:scaling>
        <c:delete val="0"/>
        <c:axPos val="b"/>
        <c:majorGridlines/>
        <c:numFmt formatCode="0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826482280"/>
        <c:crosses val="autoZero"/>
        <c:crossBetween val="midCat"/>
      </c:valAx>
      <c:valAx>
        <c:axId val="18264822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8285662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A67D5FCF-7797-774A-9CFC-0159C6C4C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71BF128A-3D68-934E-9EB0-058ACA89B6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FD9794D5-9012-3046-80B6-49801BE58C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 err="1"/>
              <a:t>Cybergenetics</a:t>
            </a:r>
            <a:r>
              <a:rPr lang="en-US" altLang="en-US" dirty="0"/>
              <a:t> © 2003-2025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AF4233DA-DFEF-4A42-A59E-F785202BDD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5922E-D012-CF4A-8792-4A06B3D7C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FB471B4-2EC0-6E4A-A349-2F6E289D4E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E6DAF2B-3F40-124B-AC0D-693D8A9BFC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D36FC43-104E-CD4B-A8BA-6092C2160C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23BED0BE-D91B-7C41-85EB-D17F480B3D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3566C322-801C-DD48-A8E3-E014CA55A8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370AAFE-9A5B-F74C-A679-67A55870E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DE64E-914F-404E-B6CE-20C71462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419B8330-2E9F-384E-AEF3-06B1358CB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20F1895-B6F1-EA4A-BCC0-47EE46E0A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9FAED3-CD8D-E34F-8574-3E442A2CAF3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727013-CB2B-904A-9012-548BAD8DA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B6572E-C851-DE48-9E7F-4E6169F4E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3927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564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21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564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837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646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29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522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5371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21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11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3D64F966-94D2-3C40-850C-EF894FE1B2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8CD06E57-ADF0-B640-87CA-B60166EE1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31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A709018F-7EC1-E542-84D6-4A09AAECF23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854FA560-AC12-F746-B302-3D4E8D547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7593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454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5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3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7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28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63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56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33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51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FABC0-6EF6-8148-93FE-2A3DB4252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5C6E42-AD9D-6045-AB18-44C4D093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6D91F-5EAF-8843-862E-C6663D9A0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944A-6136-C546-90B4-6F759975B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D338E-4C7B-AB40-8796-2186DA726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89C80-D0D3-AD49-9987-C4CA06182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35F89-D396-5A42-A9EA-05D85A9A3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C169-ECF8-0F40-84E0-5115012D7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9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F7A7F-1ED3-6F4E-A5B6-99F77A348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17BE6-48C6-2740-88C6-85EECF7A0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BED467-D2B4-E64A-8306-4E1D69023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718C-D35B-6747-8B68-F9904B7F7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BF14B-6CDB-CF4F-ADC9-EDF6064AC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05A36-F12E-FF43-B885-073301D7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F6AF6-E628-B44F-8E8E-FF6039184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8353B-F189-0C42-879B-64C282E8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574DB-05A0-0A48-A0CC-2AD624BB3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4E642-1490-9F48-AF48-EC53A1B77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E2E1C-274C-3747-AA74-2D09D8875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0DBC-B227-484C-A930-1527DAF2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5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AE1D8-B352-954E-B98B-D6669ACD9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C2CB1-1ADE-904C-8B93-EC735D69D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BA5AD-290A-6D42-8CF2-139E78E52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1C8B-782C-DB4C-8421-08A94CCED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C5AB21-93C5-9640-972A-AD5B63F1C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F873D-0023-BC47-A8A4-56AF757CD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E65133-4AF2-C64A-822B-67FB92AA6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065C-14D7-B74B-8BA9-B69DC6CA9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2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B0605D-DBFF-764F-9AD0-CD4AA1C9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5C412-9419-0848-A6D7-B905F3789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1755A-0C2A-E742-8DA5-A46702A0F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6311-9035-8543-9633-39F3C8F43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17493D-131A-B443-BC77-B41D41F90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E0CA5B-1951-8B42-BAF5-E30CD21D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A8E818-2E95-904E-8159-8A73EC1DF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686F-3D64-294F-9DA6-BF1FBB375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0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019E0-CF41-F24D-B1B0-485170BFE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4BF9F-0597-0F45-BB7B-80AE9800C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8D062-82A2-A541-A685-A91C72C51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23CC-7ED9-E74A-B6CB-08C36845A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5578E-04C8-C940-A6E2-0C06C5C1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6B8B6-A9AA-B148-AD0C-A2CEF5442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5A5B-D061-A443-8590-9FFF57CF7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EFC3-1F06-5A4F-AB0F-453DED0C0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9056E2-0A02-7346-9381-332EB70D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4011DA-C314-8E45-A60B-CDCE47C4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06B5DD-A230-EA4E-ABEF-76921A2E91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2F9602-21DE-DD4A-A3AF-DA4DA89D0F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21C51-DE33-E044-A0A6-E02D96C09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68118AD0-8AAB-5F48-99BF-F01FD1BC4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land.com/metro/2017/09/man_convicted_of_killing_maple_1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CADB22-F2DE-D341-A75B-73D4E378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Pumping a 7-person murder mixture for TrueAllele</a:t>
            </a:r>
            <a:r>
              <a:rPr lang="en-US" altLang="en-US" sz="3600" b="1" baseline="30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®</a:t>
            </a:r>
            <a:r>
              <a:rPr lang="en-US" altLang="en-US" sz="40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information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EB5BA032-3336-C044-805A-74C98159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436813"/>
            <a:ext cx="41735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Webinar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User Group Meeting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August, 2025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Pittsburgh, PA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F7C08F4C-DBCC-6B44-BCDB-71DDE534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40" y="4740275"/>
            <a:ext cx="4589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Matthew Legler</a:t>
            </a:r>
          </a:p>
          <a:p>
            <a:pPr algn="ctr">
              <a:defRPr/>
            </a:pPr>
            <a:r>
              <a:rPr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7C6DC71D-F9EE-574C-B554-6199817D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448053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2003-2025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04F9ABA-B697-A84F-87C0-88B6A1B6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TrueAllele Analysis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38" y="1800720"/>
            <a:ext cx="5753124" cy="324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4 to 8 contributors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100K and 200K cycles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Degraded DNA option on</a:t>
            </a:r>
          </a:p>
        </p:txBody>
      </p:sp>
    </p:spTree>
    <p:extLst>
      <p:ext uri="{BB962C8B-B14F-4D97-AF65-F5344CB8AC3E}">
        <p14:creationId xmlns:p14="http://schemas.microsoft.com/office/powerpoint/2010/main" val="302738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Genotype Concordance (ncon7)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34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requests x 7 genotypes = 28 genotypes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How do we review efficiently?</a:t>
            </a:r>
          </a:p>
          <a:p>
            <a:pPr marL="62865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Focus on one matching reference at a time</a:t>
            </a:r>
          </a:p>
          <a:p>
            <a:pPr marL="62865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Use the filter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CF8395-5C8C-EE43-BABA-EF373859BFFF}"/>
              </a:ext>
            </a:extLst>
          </p:cNvPr>
          <p:cNvSpPr txBox="1"/>
          <p:nvPr/>
        </p:nvSpPr>
        <p:spPr>
          <a:xfrm>
            <a:off x="2441449" y="5548804"/>
            <a:ext cx="42611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Shown in VUIer™</a:t>
            </a:r>
          </a:p>
        </p:txBody>
      </p:sp>
    </p:spTree>
    <p:extLst>
      <p:ext uri="{BB962C8B-B14F-4D97-AF65-F5344CB8AC3E}">
        <p14:creationId xmlns:p14="http://schemas.microsoft.com/office/powerpoint/2010/main" val="323525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Impact of different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contributor assumptions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4EABBE-DD2D-C343-BA48-36D0CE257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11431"/>
              </p:ext>
            </p:extLst>
          </p:nvPr>
        </p:nvGraphicFramePr>
        <p:xfrm>
          <a:off x="2825885" y="2538919"/>
          <a:ext cx="3492229" cy="29766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0587">
                  <a:extLst>
                    <a:ext uri="{9D8B030D-6E8A-4147-A177-3AD203B41FA5}">
                      <a16:colId xmlns:a16="http://schemas.microsoft.com/office/drawing/2014/main" val="3875236085"/>
                    </a:ext>
                  </a:extLst>
                </a:gridCol>
                <a:gridCol w="2441642">
                  <a:extLst>
                    <a:ext uri="{9D8B030D-6E8A-4147-A177-3AD203B41FA5}">
                      <a16:colId xmlns:a16="http://schemas.microsoft.com/office/drawing/2014/main" val="228510263"/>
                    </a:ext>
                  </a:extLst>
                </a:gridCol>
              </a:tblGrid>
              <a:tr h="400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Ncon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Avg. log(LR)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6758776"/>
                  </a:ext>
                </a:extLst>
              </a:tr>
              <a:tr h="5267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2.77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9327976"/>
                  </a:ext>
                </a:extLst>
              </a:tr>
              <a:tr h="476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2.48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896578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4.12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4394602"/>
                  </a:ext>
                </a:extLst>
              </a:tr>
              <a:tr h="5058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4.92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3638045"/>
                  </a:ext>
                </a:extLst>
              </a:tr>
              <a:tr h="5155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4.76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2379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80302A-2D39-9C46-BB77-0D39FDE8DEAB}"/>
              </a:ext>
            </a:extLst>
          </p:cNvPr>
          <p:cNvSpPr txBox="1"/>
          <p:nvPr/>
        </p:nvSpPr>
        <p:spPr>
          <a:xfrm>
            <a:off x="2759644" y="5515583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Matches to Reference 20</a:t>
            </a:r>
          </a:p>
        </p:txBody>
      </p:sp>
    </p:spTree>
    <p:extLst>
      <p:ext uri="{BB962C8B-B14F-4D97-AF65-F5344CB8AC3E}">
        <p14:creationId xmlns:p14="http://schemas.microsoft.com/office/powerpoint/2010/main" val="1622850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TrueAllele Reporting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CD925-897B-684B-AE2E-3BFB61BE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8068"/>
            <a:ext cx="9144000" cy="3261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51F076-58CE-C645-9EE6-79F051D2F694}"/>
              </a:ext>
            </a:extLst>
          </p:cNvPr>
          <p:cNvSpPr txBox="1"/>
          <p:nvPr/>
        </p:nvSpPr>
        <p:spPr>
          <a:xfrm>
            <a:off x="672535" y="5399687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Matches to victim and suspect on same item</a:t>
            </a:r>
          </a:p>
        </p:txBody>
      </p:sp>
    </p:spTree>
    <p:extLst>
      <p:ext uri="{BB962C8B-B14F-4D97-AF65-F5344CB8AC3E}">
        <p14:creationId xmlns:p14="http://schemas.microsoft.com/office/powerpoint/2010/main" val="387153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Error Rate (Victim Match)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CEA51-1BD0-A34E-AFDB-35AA4A09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62" y="1227811"/>
            <a:ext cx="6018676" cy="45726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0A49B-EBD7-2344-B95E-C2C8AA695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5808049"/>
            <a:ext cx="9143995" cy="10493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0AA4BA-5B7B-F843-921D-320ACCAB67DE}"/>
              </a:ext>
            </a:extLst>
          </p:cNvPr>
          <p:cNvSpPr txBox="1"/>
          <p:nvPr/>
        </p:nvSpPr>
        <p:spPr>
          <a:xfrm>
            <a:off x="6223768" y="3283293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in 2.76 million</a:t>
            </a:r>
          </a:p>
        </p:txBody>
      </p:sp>
    </p:spTree>
    <p:extLst>
      <p:ext uri="{BB962C8B-B14F-4D97-AF65-F5344CB8AC3E}">
        <p14:creationId xmlns:p14="http://schemas.microsoft.com/office/powerpoint/2010/main" val="144501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Error Rate (Suspect Match)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CEA51-1BD0-A34E-AFDB-35AA4A091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62" y="1220203"/>
            <a:ext cx="6018676" cy="45878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0A49B-EBD7-2344-B95E-C2C8AA695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08049"/>
            <a:ext cx="9144000" cy="10493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D8F6A9-1F0B-E341-B461-671BD27CB65B}"/>
              </a:ext>
            </a:extLst>
          </p:cNvPr>
          <p:cNvSpPr txBox="1"/>
          <p:nvPr/>
        </p:nvSpPr>
        <p:spPr>
          <a:xfrm>
            <a:off x="6345262" y="3283293"/>
            <a:ext cx="247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in 1.28 million</a:t>
            </a:r>
          </a:p>
        </p:txBody>
      </p:sp>
    </p:spTree>
    <p:extLst>
      <p:ext uri="{BB962C8B-B14F-4D97-AF65-F5344CB8AC3E}">
        <p14:creationId xmlns:p14="http://schemas.microsoft.com/office/powerpoint/2010/main" val="299399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Validation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sz="3600" b="1" dirty="0"/>
              <a:t>Question</a:t>
            </a:r>
            <a:r>
              <a:rPr lang="en-US" sz="3600" dirty="0"/>
              <a:t>: How can we report on mixtures with &gt;5 contributors?</a:t>
            </a:r>
          </a:p>
          <a:p>
            <a:pPr marL="0" indent="0"/>
            <a:endParaRPr lang="en-US" sz="3600" dirty="0"/>
          </a:p>
          <a:p>
            <a:pPr marL="0" indent="0"/>
            <a:r>
              <a:rPr lang="en-US" sz="3600" b="1" dirty="0"/>
              <a:t>Answer</a:t>
            </a:r>
            <a:r>
              <a:rPr lang="en-US" sz="3600" dirty="0"/>
              <a:t>: We’ve validated the system on up to 10 contributors.</a:t>
            </a:r>
          </a:p>
        </p:txBody>
      </p:sp>
    </p:spTree>
    <p:extLst>
      <p:ext uri="{BB962C8B-B14F-4D97-AF65-F5344CB8AC3E}">
        <p14:creationId xmlns:p14="http://schemas.microsoft.com/office/powerpoint/2010/main" val="210303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Validation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46996-C7BA-C048-8295-2B4CB199B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535"/>
            <a:ext cx="9144000" cy="39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0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Validation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9DE54-2F5B-3148-8E62-79439AEF4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8312"/>
            <a:ext cx="9144000" cy="31055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D454D8-4658-9E4B-84AA-F3F0980FA9AA}"/>
              </a:ext>
            </a:extLst>
          </p:cNvPr>
          <p:cNvSpPr txBox="1"/>
          <p:nvPr/>
        </p:nvSpPr>
        <p:spPr>
          <a:xfrm>
            <a:off x="446511" y="5223753"/>
            <a:ext cx="82509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Random design (replicates casework)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Observed vs. Expected</a:t>
            </a:r>
          </a:p>
        </p:txBody>
      </p:sp>
    </p:spTree>
    <p:extLst>
      <p:ext uri="{BB962C8B-B14F-4D97-AF65-F5344CB8AC3E}">
        <p14:creationId xmlns:p14="http://schemas.microsoft.com/office/powerpoint/2010/main" val="1917635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DFFAF7E-A5E6-6047-B867-AE2616F9B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Sensitivity</a:t>
            </a:r>
          </a:p>
        </p:txBody>
      </p:sp>
      <p:pic>
        <p:nvPicPr>
          <p:cNvPr id="22530" name="Picture 1" descr="Figure 1a.pdf">
            <a:extLst>
              <a:ext uri="{FF2B5EF4-FFF2-40B4-BE49-F238E27FC236}">
                <a16:creationId xmlns:a16="http://schemas.microsoft.com/office/drawing/2014/main" id="{23C6C1D3-6636-2A4A-AF67-DA47E23D1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5663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Figure 1e.pdf">
            <a:extLst>
              <a:ext uri="{FF2B5EF4-FFF2-40B4-BE49-F238E27FC236}">
                <a16:creationId xmlns:a16="http://schemas.microsoft.com/office/drawing/2014/main" id="{E38888A6-6B15-D24F-B0D8-6E3A02FAE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938"/>
            <a:ext cx="91440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7805CA9E-4F6E-DB4E-AA81-43E2A15AA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50" y="2293938"/>
            <a:ext cx="5811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two</a:t>
            </a:r>
            <a:r>
              <a:rPr lang="en-US" altLang="en-US" sz="2400">
                <a:solidFill>
                  <a:srgbClr val="008000"/>
                </a:solidFill>
              </a:rPr>
              <a:t> contributors, </a:t>
            </a:r>
            <a:r>
              <a:rPr lang="en-US" altLang="en-US" sz="2400" b="1">
                <a:solidFill>
                  <a:srgbClr val="008000"/>
                </a:solidFill>
              </a:rPr>
              <a:t>more</a:t>
            </a:r>
            <a:r>
              <a:rPr lang="en-US" altLang="en-US" sz="2400">
                <a:solidFill>
                  <a:srgbClr val="008000"/>
                </a:solidFill>
              </a:rPr>
              <a:t> match information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5C4D8152-204D-D74C-A50A-639488521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402138"/>
            <a:ext cx="5556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six</a:t>
            </a:r>
            <a:r>
              <a:rPr lang="en-US" altLang="en-US" sz="2400" dirty="0">
                <a:solidFill>
                  <a:srgbClr val="7030A0"/>
                </a:solidFill>
              </a:rPr>
              <a:t> contributors, </a:t>
            </a:r>
            <a:r>
              <a:rPr lang="en-US" altLang="en-US" sz="2400" b="1" dirty="0">
                <a:solidFill>
                  <a:srgbClr val="7030A0"/>
                </a:solidFill>
              </a:rPr>
              <a:t>less</a:t>
            </a:r>
            <a:r>
              <a:rPr lang="en-US" altLang="en-US" sz="2400" dirty="0">
                <a:solidFill>
                  <a:srgbClr val="7030A0"/>
                </a:solidFill>
              </a:rPr>
              <a:t> match information</a:t>
            </a:r>
          </a:p>
        </p:txBody>
      </p:sp>
      <p:sp>
        <p:nvSpPr>
          <p:cNvPr id="22534" name="Right Arrow 4">
            <a:extLst>
              <a:ext uri="{FF2B5EF4-FFF2-40B4-BE49-F238E27FC236}">
                <a16:creationId xmlns:a16="http://schemas.microsoft.com/office/drawing/2014/main" id="{515C3E15-D65D-8D45-B45B-CA7B9A825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2827338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5" name="Right Arrow 7">
            <a:extLst>
              <a:ext uri="{FF2B5EF4-FFF2-40B4-BE49-F238E27FC236}">
                <a16:creationId xmlns:a16="http://schemas.microsoft.com/office/drawing/2014/main" id="{8C8D1C2B-0629-F346-BB4F-9C035A1792F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700338" y="4953000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7030A0"/>
              </a:solidFill>
            </a:endParaRPr>
          </a:p>
        </p:txBody>
      </p:sp>
      <p:cxnSp>
        <p:nvCxnSpPr>
          <p:cNvPr id="22536" name="Straight Connector 8">
            <a:extLst>
              <a:ext uri="{FF2B5EF4-FFF2-40B4-BE49-F238E27FC236}">
                <a16:creationId xmlns:a16="http://schemas.microsoft.com/office/drawing/2014/main" id="{00908DF1-2102-C147-9434-4DBA2B0C43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2538" y="2201863"/>
            <a:ext cx="0" cy="4402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TextBox 11">
            <a:extLst>
              <a:ext uri="{FF2B5EF4-FFF2-40B4-BE49-F238E27FC236}">
                <a16:creationId xmlns:a16="http://schemas.microsoft.com/office/drawing/2014/main" id="{1E52E697-35F8-E344-AC7D-55D46090C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79546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0362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Crime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sz="2800" dirty="0"/>
              <a:t>On April 7, 2014, a person killed gas station clerk Babul </a:t>
            </a:r>
            <a:r>
              <a:rPr lang="en-US" sz="2800" dirty="0" err="1"/>
              <a:t>Kumer</a:t>
            </a:r>
            <a:r>
              <a:rPr lang="en-US" sz="2800" dirty="0"/>
              <a:t> </a:t>
            </a:r>
            <a:r>
              <a:rPr lang="en-US" sz="2800" dirty="0" err="1"/>
              <a:t>Saha</a:t>
            </a:r>
            <a:r>
              <a:rPr lang="en-US" sz="2800" dirty="0"/>
              <a:t> before subsequently robbing the store.</a:t>
            </a:r>
          </a:p>
          <a:p>
            <a:pPr marL="0" indent="0"/>
            <a:endParaRPr lang="en-US" sz="2800" dirty="0"/>
          </a:p>
          <a:p>
            <a:pPr marL="0" indent="0"/>
            <a:r>
              <a:rPr lang="en-US" altLang="en-US" sz="2800" dirty="0"/>
              <a:t>“</a:t>
            </a:r>
            <a:r>
              <a:rPr lang="en-US" sz="2800" dirty="0"/>
              <a:t>Per video, the suspect wore gloves but the suspect's bare arms may have come in contact with the register and/or the lottery slots when taking the money. Additionally, the video showed that the suspect may have brought a </a:t>
            </a:r>
            <a:r>
              <a:rPr lang="en-US" sz="2800" b="1" dirty="0"/>
              <a:t>white plastic bag</a:t>
            </a:r>
            <a:r>
              <a:rPr lang="en-US" sz="2800" dirty="0"/>
              <a:t> to the scene.”</a:t>
            </a:r>
            <a:endParaRPr lang="en-US" altLang="en-US" sz="2800" dirty="0">
              <a:solidFill>
                <a:srgbClr val="0432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C71BD65-3D8C-4D4F-98D9-9E8BB88FC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Specificity</a:t>
            </a:r>
          </a:p>
        </p:txBody>
      </p:sp>
      <p:pic>
        <p:nvPicPr>
          <p:cNvPr id="23554" name="Picture 1" descr="Figure 2a.pdf">
            <a:extLst>
              <a:ext uri="{FF2B5EF4-FFF2-40B4-BE49-F238E27FC236}">
                <a16:creationId xmlns:a16="http://schemas.microsoft.com/office/drawing/2014/main" id="{83C0AEF1-5029-3A4F-860E-D8C49CA8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2813"/>
            <a:ext cx="91440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Figure 2e.pdf">
            <a:extLst>
              <a:ext uri="{FF2B5EF4-FFF2-40B4-BE49-F238E27FC236}">
                <a16:creationId xmlns:a16="http://schemas.microsoft.com/office/drawing/2014/main" id="{53657B76-5382-6F44-8E49-771ECE5B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0263"/>
            <a:ext cx="9144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4">
            <a:extLst>
              <a:ext uri="{FF2B5EF4-FFF2-40B4-BE49-F238E27FC236}">
                <a16:creationId xmlns:a16="http://schemas.microsoft.com/office/drawing/2014/main" id="{E10A3861-7A60-8E42-A729-54F56BC94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2293938"/>
            <a:ext cx="622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two</a:t>
            </a:r>
            <a:r>
              <a:rPr lang="en-US" altLang="en-US" sz="2400">
                <a:solidFill>
                  <a:srgbClr val="008000"/>
                </a:solidFill>
              </a:rPr>
              <a:t> contributors, </a:t>
            </a:r>
            <a:r>
              <a:rPr lang="en-US" altLang="en-US" sz="2400" b="1">
                <a:solidFill>
                  <a:srgbClr val="008000"/>
                </a:solidFill>
              </a:rPr>
              <a:t>more</a:t>
            </a:r>
            <a:r>
              <a:rPr lang="en-US" altLang="en-US" sz="2400">
                <a:solidFill>
                  <a:srgbClr val="008000"/>
                </a:solidFill>
              </a:rPr>
              <a:t> match discrimination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9D714426-2345-1043-B143-AE989E06B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4402138"/>
            <a:ext cx="596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six</a:t>
            </a:r>
            <a:r>
              <a:rPr lang="en-US" altLang="en-US" sz="2400" dirty="0">
                <a:solidFill>
                  <a:srgbClr val="7030A0"/>
                </a:solidFill>
              </a:rPr>
              <a:t> contributors, </a:t>
            </a:r>
            <a:r>
              <a:rPr lang="en-US" altLang="en-US" sz="2400" b="1" dirty="0">
                <a:solidFill>
                  <a:srgbClr val="7030A0"/>
                </a:solidFill>
              </a:rPr>
              <a:t>less</a:t>
            </a:r>
            <a:r>
              <a:rPr lang="en-US" altLang="en-US" sz="2400" dirty="0">
                <a:solidFill>
                  <a:srgbClr val="7030A0"/>
                </a:solidFill>
              </a:rPr>
              <a:t> match discrimination</a:t>
            </a:r>
          </a:p>
        </p:txBody>
      </p:sp>
      <p:sp>
        <p:nvSpPr>
          <p:cNvPr id="23558" name="Right Arrow 6">
            <a:extLst>
              <a:ext uri="{FF2B5EF4-FFF2-40B4-BE49-F238E27FC236}">
                <a16:creationId xmlns:a16="http://schemas.microsoft.com/office/drawing/2014/main" id="{D68DDD13-2A00-3D48-84E7-0F75BBC3E71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55938" y="2819400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9" name="Right Arrow 7">
            <a:extLst>
              <a:ext uri="{FF2B5EF4-FFF2-40B4-BE49-F238E27FC236}">
                <a16:creationId xmlns:a16="http://schemas.microsoft.com/office/drawing/2014/main" id="{A0D1CB0D-4195-9949-8064-D8E48A53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4945063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23560" name="Straight Connector 8">
            <a:extLst>
              <a:ext uri="{FF2B5EF4-FFF2-40B4-BE49-F238E27FC236}">
                <a16:creationId xmlns:a16="http://schemas.microsoft.com/office/drawing/2014/main" id="{AF7FE8BE-CC63-0748-998D-A262C427020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128000" y="2201863"/>
            <a:ext cx="0" cy="4402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1" name="TextBox 9">
            <a:extLst>
              <a:ext uri="{FF2B5EF4-FFF2-40B4-BE49-F238E27FC236}">
                <a16:creationId xmlns:a16="http://schemas.microsoft.com/office/drawing/2014/main" id="{B0A0ED59-C42E-E74D-80D1-B519BFB0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613" y="1795463"/>
            <a:ext cx="357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2506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95252721-133A-8046-BECA-69F289141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Reproducibility</a:t>
            </a:r>
          </a:p>
        </p:txBody>
      </p:sp>
      <p:pic>
        <p:nvPicPr>
          <p:cNvPr id="24578" name="Picture 1" descr="Figure 3a.pdf">
            <a:extLst>
              <a:ext uri="{FF2B5EF4-FFF2-40B4-BE49-F238E27FC236}">
                <a16:creationId xmlns:a16="http://schemas.microsoft.com/office/drawing/2014/main" id="{AD48C8A1-16C3-F446-BF76-04B8C1449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362200"/>
            <a:ext cx="45085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Figure 3e.pdf">
            <a:extLst>
              <a:ext uri="{FF2B5EF4-FFF2-40B4-BE49-F238E27FC236}">
                <a16:creationId xmlns:a16="http://schemas.microsoft.com/office/drawing/2014/main" id="{1678280D-B3D0-C44D-A576-11CC0540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62200"/>
            <a:ext cx="449262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119A81ED-98A3-744C-99ED-78893AC73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5511800"/>
            <a:ext cx="2957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two</a:t>
            </a:r>
            <a:r>
              <a:rPr lang="en-US" altLang="en-US" sz="2400">
                <a:solidFill>
                  <a:srgbClr val="008000"/>
                </a:solidFill>
              </a:rPr>
              <a:t> contributors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more </a:t>
            </a:r>
            <a:r>
              <a:rPr lang="en-US" altLang="en-US" sz="2400">
                <a:solidFill>
                  <a:srgbClr val="008000"/>
                </a:solidFill>
              </a:rPr>
              <a:t>DNA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less </a:t>
            </a:r>
            <a:r>
              <a:rPr lang="en-US" altLang="en-US" sz="2400">
                <a:solidFill>
                  <a:srgbClr val="008000"/>
                </a:solidFill>
              </a:rPr>
              <a:t>match variation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A81D3698-94E2-1C44-ACF6-1E3421FA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5511800"/>
            <a:ext cx="3109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six </a:t>
            </a:r>
            <a:r>
              <a:rPr lang="en-US" altLang="en-US" sz="2400" dirty="0">
                <a:solidFill>
                  <a:srgbClr val="7030A0"/>
                </a:solidFill>
              </a:rPr>
              <a:t>contributors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less </a:t>
            </a:r>
            <a:r>
              <a:rPr lang="en-US" altLang="en-US" sz="2400" dirty="0">
                <a:solidFill>
                  <a:srgbClr val="7030A0"/>
                </a:solidFill>
              </a:rPr>
              <a:t>DNA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more </a:t>
            </a:r>
            <a:r>
              <a:rPr lang="en-US" altLang="en-US" sz="2400" dirty="0">
                <a:solidFill>
                  <a:srgbClr val="7030A0"/>
                </a:solidFill>
              </a:rPr>
              <a:t>match variation</a:t>
            </a:r>
          </a:p>
        </p:txBody>
      </p:sp>
      <p:sp>
        <p:nvSpPr>
          <p:cNvPr id="24582" name="Right Arrow 7">
            <a:extLst>
              <a:ext uri="{FF2B5EF4-FFF2-40B4-BE49-F238E27FC236}">
                <a16:creationId xmlns:a16="http://schemas.microsoft.com/office/drawing/2014/main" id="{F2CB9D58-A351-E94B-8973-C9052FB8EA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469063" y="4310063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ight Arrow 8">
            <a:extLst>
              <a:ext uri="{FF2B5EF4-FFF2-40B4-BE49-F238E27FC236}">
                <a16:creationId xmlns:a16="http://schemas.microsoft.com/office/drawing/2014/main" id="{F0F81163-870E-D746-A4DD-6679B40E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2565400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97724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60F9D-D49E-2145-E989-EE0344A03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TrueAllele predictability</a:t>
            </a:r>
          </a:p>
        </p:txBody>
      </p:sp>
      <p:sp>
        <p:nvSpPr>
          <p:cNvPr id="31745" name="Title 1">
            <a:extLst>
              <a:ext uri="{FF2B5EF4-FFF2-40B4-BE49-F238E27FC236}">
                <a16:creationId xmlns:a16="http://schemas.microsoft.com/office/drawing/2014/main" id="{81D9D222-640A-5F45-834E-746743AD1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1725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E69F2C-1101-D878-FA0D-AA1468C201FB}"/>
              </a:ext>
            </a:extLst>
          </p:cNvPr>
          <p:cNvGrpSpPr/>
          <p:nvPr/>
        </p:nvGrpSpPr>
        <p:grpSpPr>
          <a:xfrm>
            <a:off x="3175" y="1017588"/>
            <a:ext cx="9144000" cy="1289395"/>
            <a:chOff x="3175" y="1017588"/>
            <a:chExt cx="9144000" cy="1289395"/>
          </a:xfrm>
        </p:grpSpPr>
        <p:pic>
          <p:nvPicPr>
            <p:cNvPr id="31747" name="Picture 3">
              <a:extLst>
                <a:ext uri="{FF2B5EF4-FFF2-40B4-BE49-F238E27FC236}">
                  <a16:creationId xmlns:a16="http://schemas.microsoft.com/office/drawing/2014/main" id="{A10CE070-B18F-9947-8A65-F3FFAA5A6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1017588"/>
              <a:ext cx="9144000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8" name="Picture 5">
              <a:extLst>
                <a:ext uri="{FF2B5EF4-FFF2-40B4-BE49-F238E27FC236}">
                  <a16:creationId xmlns:a16="http://schemas.microsoft.com/office/drawing/2014/main" id="{52F19C2E-98F2-EB45-B454-3D0D280F9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913" y="1527866"/>
              <a:ext cx="2463800" cy="74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F9C9C-C85B-D644-8855-B7E0BA19067B}"/>
                </a:ext>
              </a:extLst>
            </p:cNvPr>
            <p:cNvSpPr txBox="1"/>
            <p:nvPr/>
          </p:nvSpPr>
          <p:spPr>
            <a:xfrm>
              <a:off x="7996376" y="1784696"/>
              <a:ext cx="985837" cy="5222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2009</a:t>
              </a:r>
            </a:p>
          </p:txBody>
        </p:sp>
      </p:grpSp>
      <p:pic>
        <p:nvPicPr>
          <p:cNvPr id="31750" name="Picture 7">
            <a:extLst>
              <a:ext uri="{FF2B5EF4-FFF2-40B4-BE49-F238E27FC236}">
                <a16:creationId xmlns:a16="http://schemas.microsoft.com/office/drawing/2014/main" id="{000F5ED4-5DDF-644E-BD59-F56D0193C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14" y="2405270"/>
            <a:ext cx="5898373" cy="444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42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AC5D552-09C1-1B41-93FA-69840EBFF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DNA amount</a:t>
            </a:r>
          </a:p>
        </p:txBody>
      </p:sp>
      <p:pic>
        <p:nvPicPr>
          <p:cNvPr id="25602" name="Picture 1" descr="Figure 4a.pdf">
            <a:extLst>
              <a:ext uri="{FF2B5EF4-FFF2-40B4-BE49-F238E27FC236}">
                <a16:creationId xmlns:a16="http://schemas.microsoft.com/office/drawing/2014/main" id="{E995339D-8684-1843-B37C-C36F88C2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3263"/>
            <a:ext cx="9144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Figure 4e.pdf">
            <a:extLst>
              <a:ext uri="{FF2B5EF4-FFF2-40B4-BE49-F238E27FC236}">
                <a16:creationId xmlns:a16="http://schemas.microsoft.com/office/drawing/2014/main" id="{A0CFF712-E37D-C541-934C-EED5DAA7C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9144000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4" name="Straight Connector 4">
            <a:extLst>
              <a:ext uri="{FF2B5EF4-FFF2-40B4-BE49-F238E27FC236}">
                <a16:creationId xmlns:a16="http://schemas.microsoft.com/office/drawing/2014/main" id="{1297F702-7384-2E4C-8240-C162C9DF16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03738" y="4665663"/>
            <a:ext cx="2303462" cy="143827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Connector 14">
            <a:extLst>
              <a:ext uri="{FF2B5EF4-FFF2-40B4-BE49-F238E27FC236}">
                <a16:creationId xmlns:a16="http://schemas.microsoft.com/office/drawing/2014/main" id="{C5B8EAC0-9A0F-DB43-B8C3-BE00565D08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13263" y="2192338"/>
            <a:ext cx="2301875" cy="14398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06" name="TextBox 16">
            <a:extLst>
              <a:ext uri="{FF2B5EF4-FFF2-40B4-BE49-F238E27FC236}">
                <a16:creationId xmlns:a16="http://schemas.microsoft.com/office/drawing/2014/main" id="{ABCFEA37-7699-5F49-9B1D-899718995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2125663"/>
            <a:ext cx="3541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</a:rPr>
              <a:t>two</a:t>
            </a:r>
            <a:r>
              <a:rPr lang="en-US" altLang="en-US" sz="2400" dirty="0">
                <a:solidFill>
                  <a:srgbClr val="008000"/>
                </a:solidFill>
              </a:rPr>
              <a:t> contributors: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</a:rPr>
              <a:t>same </a:t>
            </a:r>
            <a:r>
              <a:rPr lang="en-US" altLang="en-US" sz="2400" dirty="0">
                <a:solidFill>
                  <a:srgbClr val="008000"/>
                </a:solidFill>
              </a:rPr>
              <a:t>linear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dirty="0">
                <a:solidFill>
                  <a:srgbClr val="008000"/>
                </a:solidFill>
              </a:rPr>
              <a:t>relation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</a:rPr>
              <a:t>DNA </a:t>
            </a:r>
            <a:r>
              <a:rPr lang="en-US" altLang="en-US" sz="2400" dirty="0">
                <a:solidFill>
                  <a:srgbClr val="008000"/>
                </a:solidFill>
              </a:rPr>
              <a:t>contributor</a:t>
            </a:r>
            <a:r>
              <a:rPr lang="en-US" altLang="en-US" sz="2400" b="1" dirty="0">
                <a:solidFill>
                  <a:srgbClr val="008000"/>
                </a:solidFill>
              </a:rPr>
              <a:t> </a:t>
            </a:r>
            <a:r>
              <a:rPr lang="en-US" altLang="en-US" sz="2400" dirty="0">
                <a:solidFill>
                  <a:srgbClr val="008000"/>
                </a:solidFill>
              </a:rPr>
              <a:t>quantity</a:t>
            </a:r>
          </a:p>
        </p:txBody>
      </p:sp>
      <p:sp>
        <p:nvSpPr>
          <p:cNvPr id="25607" name="TextBox 17">
            <a:extLst>
              <a:ext uri="{FF2B5EF4-FFF2-40B4-BE49-F238E27FC236}">
                <a16:creationId xmlns:a16="http://schemas.microsoft.com/office/drawing/2014/main" id="{3FABA64E-8082-CE41-A483-01A33BAC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4579938"/>
            <a:ext cx="3541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six </a:t>
            </a:r>
            <a:r>
              <a:rPr lang="en-US" altLang="en-US" sz="2400" dirty="0">
                <a:solidFill>
                  <a:srgbClr val="7030A0"/>
                </a:solidFill>
              </a:rPr>
              <a:t>contributors: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same </a:t>
            </a:r>
            <a:r>
              <a:rPr lang="en-US" altLang="en-US" sz="2400" dirty="0">
                <a:solidFill>
                  <a:srgbClr val="7030A0"/>
                </a:solidFill>
              </a:rPr>
              <a:t>linear relation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7030A0"/>
                </a:solidFill>
              </a:rPr>
              <a:t>DNA </a:t>
            </a:r>
            <a:r>
              <a:rPr lang="en-US" altLang="en-US" sz="2400" dirty="0">
                <a:solidFill>
                  <a:srgbClr val="7030A0"/>
                </a:solidFill>
              </a:rPr>
              <a:t>contributor quantity</a:t>
            </a:r>
          </a:p>
        </p:txBody>
      </p:sp>
    </p:spTree>
    <p:extLst>
      <p:ext uri="{BB962C8B-B14F-4D97-AF65-F5344CB8AC3E}">
        <p14:creationId xmlns:p14="http://schemas.microsoft.com/office/powerpoint/2010/main" val="244695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BCAC31C-11BE-BF41-9FB4-6BF01D4FB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Contributor number</a:t>
            </a:r>
          </a:p>
        </p:txBody>
      </p:sp>
      <p:pic>
        <p:nvPicPr>
          <p:cNvPr id="26626" name="Picture 1" descr="Figure 7.pdf">
            <a:extLst>
              <a:ext uri="{FF2B5EF4-FFF2-40B4-BE49-F238E27FC236}">
                <a16:creationId xmlns:a16="http://schemas.microsoft.com/office/drawing/2014/main" id="{20D902F4-FB0D-BE43-80E5-838E749D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001"/>
            <a:ext cx="91440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D0D564-7AAB-B946-A19E-7195777F1093}"/>
              </a:ext>
            </a:extLst>
          </p:cNvPr>
          <p:cNvCxnSpPr/>
          <p:nvPr/>
        </p:nvCxnSpPr>
        <p:spPr bwMode="auto">
          <a:xfrm>
            <a:off x="8128000" y="2201863"/>
            <a:ext cx="0" cy="440213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11DCC8-998E-0F44-8F26-ABCB660847A7}"/>
              </a:ext>
            </a:extLst>
          </p:cNvPr>
          <p:cNvSpPr txBox="1"/>
          <p:nvPr/>
        </p:nvSpPr>
        <p:spPr>
          <a:xfrm>
            <a:off x="7948613" y="1795463"/>
            <a:ext cx="35718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59EEB6E6-5573-A549-B68C-29FF28EDA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1770063"/>
            <a:ext cx="1981200" cy="2006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6630" name="TextBox 5">
            <a:extLst>
              <a:ext uri="{FF2B5EF4-FFF2-40B4-BE49-F238E27FC236}">
                <a16:creationId xmlns:a16="http://schemas.microsoft.com/office/drawing/2014/main" id="{C0D31728-B262-6941-9B8D-FF68480C3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572000"/>
            <a:ext cx="480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observed</a:t>
            </a:r>
            <a:r>
              <a:rPr lang="en-US" altLang="en-US" sz="2400" dirty="0"/>
              <a:t> number of contributors,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more</a:t>
            </a:r>
            <a:r>
              <a:rPr lang="en-US" altLang="en-US" sz="2400" dirty="0"/>
              <a:t> specific information</a:t>
            </a:r>
          </a:p>
        </p:txBody>
      </p:sp>
      <p:sp>
        <p:nvSpPr>
          <p:cNvPr id="26631" name="TextBox 7">
            <a:extLst>
              <a:ext uri="{FF2B5EF4-FFF2-40B4-BE49-F238E27FC236}">
                <a16:creationId xmlns:a16="http://schemas.microsoft.com/office/drawing/2014/main" id="{B100F053-081C-4749-9A8D-03486F439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313" y="2540000"/>
            <a:ext cx="47863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designed </a:t>
            </a:r>
            <a:r>
              <a:rPr lang="en-US" altLang="en-US" sz="2400" dirty="0">
                <a:solidFill>
                  <a:srgbClr val="0070C0"/>
                </a:solidFill>
              </a:rPr>
              <a:t>number of contributors,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</a:rPr>
              <a:t>less </a:t>
            </a:r>
            <a:r>
              <a:rPr lang="en-US" altLang="en-US" sz="2400" dirty="0">
                <a:solidFill>
                  <a:srgbClr val="0070C0"/>
                </a:solidFill>
              </a:rPr>
              <a:t>specific information</a:t>
            </a:r>
          </a:p>
        </p:txBody>
      </p:sp>
      <p:sp>
        <p:nvSpPr>
          <p:cNvPr id="26632" name="Right Arrow 8">
            <a:extLst>
              <a:ext uri="{FF2B5EF4-FFF2-40B4-BE49-F238E27FC236}">
                <a16:creationId xmlns:a16="http://schemas.microsoft.com/office/drawing/2014/main" id="{0BA6C327-FDBF-2D47-8D61-C6A2D1F77B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811463" y="5410200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33" name="Right Arrow 9">
            <a:extLst>
              <a:ext uri="{FF2B5EF4-FFF2-40B4-BE49-F238E27FC236}">
                <a16:creationId xmlns:a16="http://schemas.microsoft.com/office/drawing/2014/main" id="{A9B707A4-88F0-B04B-9E5A-88D00873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938" y="3378200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85150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E380889F-6315-4249-B354-BF102A7336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Peeling genotypes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B4CEC6F-BBEE-1D47-82C6-CF55CA5FF99D}"/>
              </a:ext>
            </a:extLst>
          </p:cNvPr>
          <p:cNvGraphicFramePr>
            <a:graphicFrameLocks noGrp="1"/>
          </p:cNvGraphicFramePr>
          <p:nvPr/>
        </p:nvGraphicFramePr>
        <p:xfrm>
          <a:off x="490538" y="1770063"/>
          <a:ext cx="8137528" cy="4262439"/>
        </p:xfrm>
        <a:graphic>
          <a:graphicData uri="http://schemas.openxmlformats.org/drawingml/2006/table">
            <a:tbl>
              <a:tblPr/>
              <a:tblGrid>
                <a:gridCol w="101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71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8457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2" marR="12702" marT="126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Peeling Round</a:t>
                      </a:r>
                    </a:p>
                  </a:txBody>
                  <a:tcPr marL="12702" marR="12702" marT="126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2" marR="12702" marT="1269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DNA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log(LR)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7.4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5.6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B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F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-0.3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-1.0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-0.7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-0.1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A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Donut 5">
            <a:extLst>
              <a:ext uri="{FF2B5EF4-FFF2-40B4-BE49-F238E27FC236}">
                <a16:creationId xmlns:a16="http://schemas.microsoft.com/office/drawing/2014/main" id="{8A8CEAAE-AAED-3541-BB79-26B86BA5E81F}"/>
              </a:ext>
            </a:extLst>
          </p:cNvPr>
          <p:cNvSpPr/>
          <p:nvPr/>
        </p:nvSpPr>
        <p:spPr bwMode="auto">
          <a:xfrm>
            <a:off x="2743200" y="4351338"/>
            <a:ext cx="576263" cy="423862"/>
          </a:xfrm>
          <a:prstGeom prst="donut">
            <a:avLst>
              <a:gd name="adj" fmla="val 10224"/>
            </a:avLst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34FE90EA-E3E0-F647-829E-1C0405365CC7}"/>
              </a:ext>
            </a:extLst>
          </p:cNvPr>
          <p:cNvSpPr/>
          <p:nvPr/>
        </p:nvSpPr>
        <p:spPr bwMode="auto">
          <a:xfrm>
            <a:off x="6815138" y="4351338"/>
            <a:ext cx="576262" cy="423862"/>
          </a:xfrm>
          <a:prstGeom prst="donut">
            <a:avLst>
              <a:gd name="adj" fmla="val 10224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773" name="Freeform 9">
            <a:extLst>
              <a:ext uri="{FF2B5EF4-FFF2-40B4-BE49-F238E27FC236}">
                <a16:creationId xmlns:a16="http://schemas.microsoft.com/office/drawing/2014/main" id="{3B072A3C-F375-2F4E-A3C5-69158A0D9A43}"/>
              </a:ext>
            </a:extLst>
          </p:cNvPr>
          <p:cNvSpPr>
            <a:spLocks/>
          </p:cNvSpPr>
          <p:nvPr/>
        </p:nvSpPr>
        <p:spPr bwMode="auto">
          <a:xfrm>
            <a:off x="2827338" y="381000"/>
            <a:ext cx="3497262" cy="198438"/>
          </a:xfrm>
          <a:custGeom>
            <a:avLst/>
            <a:gdLst>
              <a:gd name="T0" fmla="*/ 0 w 3497402"/>
              <a:gd name="T1" fmla="*/ 0 h 199165"/>
              <a:gd name="T2" fmla="*/ 3488126 w 3497402"/>
              <a:gd name="T3" fmla="*/ 84358 h 199165"/>
              <a:gd name="T4" fmla="*/ 1041358 w 3497402"/>
              <a:gd name="T5" fmla="*/ 67486 h 1991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497402" h="199165">
                <a:moveTo>
                  <a:pt x="0" y="0"/>
                </a:moveTo>
                <a:lnTo>
                  <a:pt x="3488266" y="84667"/>
                </a:lnTo>
                <a:cubicBezTo>
                  <a:pt x="3661833" y="95956"/>
                  <a:pt x="1308100" y="347133"/>
                  <a:pt x="1041400" y="6773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4" name="Curved Down Arrow 13">
            <a:extLst>
              <a:ext uri="{FF2B5EF4-FFF2-40B4-BE49-F238E27FC236}">
                <a16:creationId xmlns:a16="http://schemas.microsoft.com/office/drawing/2014/main" id="{B9392DFD-4653-0C43-8C8A-4A1CA1A74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00" y="3784600"/>
            <a:ext cx="3954463" cy="627063"/>
          </a:xfrm>
          <a:prstGeom prst="curvedDownArrow">
            <a:avLst>
              <a:gd name="adj1" fmla="val 24963"/>
              <a:gd name="adj2" fmla="val 49954"/>
              <a:gd name="adj3" fmla="val 25000"/>
            </a:avLst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038718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ight Arrow 7">
            <a:extLst>
              <a:ext uri="{FF2B5EF4-FFF2-40B4-BE49-F238E27FC236}">
                <a16:creationId xmlns:a16="http://schemas.microsoft.com/office/drawing/2014/main" id="{81A15EB7-7267-7148-83FD-DDB134006CF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573338" y="6096000"/>
            <a:ext cx="1066800" cy="3048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7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559A0196-A833-7F43-BAEC-140C10045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MCMC sampling</a:t>
            </a:r>
          </a:p>
        </p:txBody>
      </p:sp>
      <p:pic>
        <p:nvPicPr>
          <p:cNvPr id="28675" name="Picture 1" descr="Figure 9d.pdf">
            <a:extLst>
              <a:ext uri="{FF2B5EF4-FFF2-40B4-BE49-F238E27FC236}">
                <a16:creationId xmlns:a16="http://schemas.microsoft.com/office/drawing/2014/main" id="{16894F57-494C-3641-88C2-28D4AB271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3533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2">
            <a:extLst>
              <a:ext uri="{FF2B5EF4-FFF2-40B4-BE49-F238E27FC236}">
                <a16:creationId xmlns:a16="http://schemas.microsoft.com/office/drawing/2014/main" id="{A6EADA2F-A168-1847-9333-F827835DE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1905000"/>
            <a:ext cx="627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0"/>
                </a:solidFill>
              </a:rPr>
              <a:t>Five</a:t>
            </a:r>
            <a:r>
              <a:rPr lang="en-US" altLang="en-US" sz="2400">
                <a:solidFill>
                  <a:srgbClr val="000090"/>
                </a:solidFill>
              </a:rPr>
              <a:t> contributors (observed in the EPG data)</a:t>
            </a:r>
          </a:p>
        </p:txBody>
      </p:sp>
      <p:sp>
        <p:nvSpPr>
          <p:cNvPr id="28677" name="TextBox 3">
            <a:extLst>
              <a:ext uri="{FF2B5EF4-FFF2-40B4-BE49-F238E27FC236}">
                <a16:creationId xmlns:a16="http://schemas.microsoft.com/office/drawing/2014/main" id="{E20EB55C-7110-2F4D-95B6-839BC5677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0" y="3751263"/>
            <a:ext cx="954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major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90"/>
                </a:solidFill>
              </a:rPr>
              <a:t>minor</a:t>
            </a:r>
          </a:p>
        </p:txBody>
      </p:sp>
      <p:sp>
        <p:nvSpPr>
          <p:cNvPr id="28678" name="TextBox 4">
            <a:extLst>
              <a:ext uri="{FF2B5EF4-FFF2-40B4-BE49-F238E27FC236}">
                <a16:creationId xmlns:a16="http://schemas.microsoft.com/office/drawing/2014/main" id="{D218A230-C083-884C-8754-019962C83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624138"/>
            <a:ext cx="449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Longer sampling, better metrics</a:t>
            </a:r>
          </a:p>
        </p:txBody>
      </p:sp>
      <p:sp>
        <p:nvSpPr>
          <p:cNvPr id="28679" name="TextBox 5">
            <a:extLst>
              <a:ext uri="{FF2B5EF4-FFF2-40B4-BE49-F238E27FC236}">
                <a16:creationId xmlns:a16="http://schemas.microsoft.com/office/drawing/2014/main" id="{DA160576-EA18-BF47-9F56-22419D87E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981" y="5832900"/>
            <a:ext cx="21547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600"/>
                </a:solidFill>
              </a:rPr>
              <a:t>25,000 cycles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600"/>
                </a:solidFill>
              </a:rPr>
              <a:t>sufficient</a:t>
            </a:r>
          </a:p>
        </p:txBody>
      </p:sp>
    </p:spTree>
    <p:extLst>
      <p:ext uri="{BB962C8B-B14F-4D97-AF65-F5344CB8AC3E}">
        <p14:creationId xmlns:p14="http://schemas.microsoft.com/office/powerpoint/2010/main" val="3118154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26B2049-F4C4-7B40-AB85-AB06B6934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Independent testing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4D11FAA-A8F1-9B49-9D21-36ED9538E15B}"/>
              </a:ext>
            </a:extLst>
          </p:cNvPr>
          <p:cNvGraphicFramePr>
            <a:graphicFrameLocks/>
          </p:cNvGraphicFramePr>
          <p:nvPr/>
        </p:nvGraphicFramePr>
        <p:xfrm>
          <a:off x="929217" y="1813983"/>
          <a:ext cx="7200900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B8114E-5784-434C-B771-251D01CB3118}"/>
              </a:ext>
            </a:extLst>
          </p:cNvPr>
          <p:cNvSpPr txBox="1"/>
          <p:nvPr/>
        </p:nvSpPr>
        <p:spPr>
          <a:xfrm>
            <a:off x="3358154" y="6197600"/>
            <a:ext cx="230704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Cybergenetics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7D35328A-22C6-AC43-88B2-D138446046E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2857" y="3826817"/>
            <a:ext cx="16722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595959"/>
                </a:solidFill>
              </a:rPr>
              <a:t>Cuyahoga</a:t>
            </a:r>
          </a:p>
        </p:txBody>
      </p:sp>
    </p:spTree>
    <p:extLst>
      <p:ext uri="{BB962C8B-B14F-4D97-AF65-F5344CB8AC3E}">
        <p14:creationId xmlns:p14="http://schemas.microsoft.com/office/powerpoint/2010/main" val="31632495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Testimony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sz="3600" dirty="0"/>
              <a:t>On September 7, 2017, DNA analyst Jennifer </a:t>
            </a:r>
            <a:r>
              <a:rPr lang="en-US" sz="3600" dirty="0" err="1"/>
              <a:t>Bracamontes</a:t>
            </a:r>
            <a:r>
              <a:rPr lang="en-US" sz="3600" dirty="0"/>
              <a:t> (Née </a:t>
            </a:r>
            <a:r>
              <a:rPr lang="en-US" sz="3600" dirty="0" err="1"/>
              <a:t>Hornyak</a:t>
            </a:r>
            <a:r>
              <a:rPr lang="en-US" sz="3600" dirty="0"/>
              <a:t>) testified about the computer’s results before a Cuyahoga County jury.</a:t>
            </a:r>
            <a:endParaRPr lang="en-US" altLang="en-US" sz="36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0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B9AB0C5A-18CD-054F-B98E-51756341F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ED5BB2-BA46-E742-A1D6-7C5D068A45F8}"/>
              </a:ext>
            </a:extLst>
          </p:cNvPr>
          <p:cNvGraphicFramePr>
            <a:graphicFrameLocks noGrp="1"/>
          </p:cNvGraphicFramePr>
          <p:nvPr/>
        </p:nvGraphicFramePr>
        <p:xfrm>
          <a:off x="477838" y="1795463"/>
          <a:ext cx="8153399" cy="2752725"/>
        </p:xfrm>
        <a:graphic>
          <a:graphicData uri="http://schemas.openxmlformats.org/drawingml/2006/table">
            <a:tbl>
              <a:tblPr/>
              <a:tblGrid>
                <a:gridCol w="97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Babul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Kumer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Saha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Slater Howell III</a:t>
                      </a: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Gas pump button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Cash register lottery slot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11.1 trillion</a:t>
                      </a:r>
                    </a:p>
                  </a:txBody>
                  <a:tcPr marL="91449" marR="9144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17.1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Bag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224 thousand</a:t>
                      </a:r>
                    </a:p>
                  </a:txBody>
                  <a:tcPr marL="91449" marR="9144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98 thousand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293" name="Slide Number Placeholder 1">
            <a:extLst>
              <a:ext uri="{FF2B5EF4-FFF2-40B4-BE49-F238E27FC236}">
                <a16:creationId xmlns:a16="http://schemas.microsoft.com/office/drawing/2014/main" id="{BDE07BF0-7AC6-C444-85F6-480ACE5D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A848BAD-BE04-2E47-B248-FC7E664D6A13}" type="slidenum">
              <a:rPr lang="en-US" altLang="en-US">
                <a:cs typeface="Arial" panose="020B0604020202020204" pitchFamily="34" charset="0"/>
              </a:rPr>
              <a:pPr/>
              <a:t>29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8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5BD9BEB-E12E-1040-842A-74515392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58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Crime Scene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3EA3B-377C-354E-996C-1DA3A26E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501" y="1589913"/>
            <a:ext cx="6750996" cy="45006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53D55D-0975-EB47-AC0A-836892B144CB}"/>
              </a:ext>
            </a:extLst>
          </p:cNvPr>
          <p:cNvSpPr txBox="1"/>
          <p:nvPr/>
        </p:nvSpPr>
        <p:spPr>
          <a:xfrm>
            <a:off x="1051324" y="6211669"/>
            <a:ext cx="70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/>
              <a:t>Video surveillance photos of the man who killed Babul </a:t>
            </a:r>
            <a:r>
              <a:rPr lang="en-US" sz="1800" i="1" dirty="0" err="1"/>
              <a:t>Kumer</a:t>
            </a:r>
            <a:r>
              <a:rPr lang="en-US" sz="1800" i="1" dirty="0"/>
              <a:t> </a:t>
            </a:r>
            <a:r>
              <a:rPr lang="en-US" sz="1800" i="1" dirty="0" err="1"/>
              <a:t>Saha</a:t>
            </a:r>
            <a:endParaRPr lang="en-US" sz="1800" i="1" dirty="0"/>
          </a:p>
          <a:p>
            <a:pPr algn="ctr"/>
            <a:r>
              <a:rPr lang="en-US" sz="1800" i="1" dirty="0"/>
              <a:t>released by Maple Heights Police.</a:t>
            </a: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86CC5A8D-FCA7-7140-B8D5-5E6FB536F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" y="609600"/>
            <a:ext cx="904875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Match statistics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5300C5-33C2-C540-90FA-D0DE4132673B}"/>
              </a:ext>
            </a:extLst>
          </p:cNvPr>
          <p:cNvGraphicFramePr>
            <a:graphicFrameLocks noGrp="1"/>
          </p:cNvGraphicFramePr>
          <p:nvPr/>
        </p:nvGraphicFramePr>
        <p:xfrm>
          <a:off x="477838" y="1795463"/>
          <a:ext cx="8153399" cy="2752725"/>
        </p:xfrm>
        <a:graphic>
          <a:graphicData uri="http://schemas.openxmlformats.org/drawingml/2006/table">
            <a:tbl>
              <a:tblPr/>
              <a:tblGrid>
                <a:gridCol w="97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Babul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Kumer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Saha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Slater Howell III</a:t>
                      </a:r>
                    </a:p>
                  </a:txBody>
                  <a:tcPr marL="91449" marR="9144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Gas pump button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14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Cash register lottery slot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13.04</a:t>
                      </a:r>
                    </a:p>
                  </a:txBody>
                  <a:tcPr marL="91449" marR="9144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17.1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Bag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5.35</a:t>
                      </a:r>
                    </a:p>
                  </a:txBody>
                  <a:tcPr marL="91449" marR="9144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4.99</a:t>
                      </a:r>
                    </a:p>
                  </a:txBody>
                  <a:tcPr marL="91449" marR="914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41" name="Slide Number Placeholder 1">
            <a:extLst>
              <a:ext uri="{FF2B5EF4-FFF2-40B4-BE49-F238E27FC236}">
                <a16:creationId xmlns:a16="http://schemas.microsoft.com/office/drawing/2014/main" id="{492522E6-7A9F-D648-8861-8A152D3D6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0400" y="101600"/>
            <a:ext cx="703263" cy="423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541987E-2415-8749-94C4-CAF99DC3BFC1}" type="slidenum">
              <a:rPr lang="en-US" altLang="en-US">
                <a:cs typeface="Arial" panose="020B0604020202020204" pitchFamily="34" charset="0"/>
              </a:rPr>
              <a:pPr/>
              <a:t>30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58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Case Outcome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/>
              <a:t>On September 12, 2017, the jury found Slater Howell III guilty of all charges. On November 14, 2017, Howell was sentenced to life in prison for </a:t>
            </a:r>
            <a:r>
              <a:rPr lang="en-US" dirty="0" err="1"/>
              <a:t>Saha's</a:t>
            </a:r>
            <a:r>
              <a:rPr lang="en-US" dirty="0"/>
              <a:t> homicide and the murder of a Cleveland firefighter, a charge to which he plead guilty.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u="sng" dirty="0">
                <a:solidFill>
                  <a:srgbClr val="0432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convicted of killing Maple Heights store clerk to 'earn bones' for Heartless Felons - cleveland.com</a:t>
            </a:r>
            <a:endParaRPr lang="en-US" altLang="en-US" sz="2800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3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A65D087-82E4-584B-A53E-1321E781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173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39938" name="TextBox 2">
            <a:extLst>
              <a:ext uri="{FF2B5EF4-FFF2-40B4-BE49-F238E27FC236}">
                <a16:creationId xmlns:a16="http://schemas.microsoft.com/office/drawing/2014/main" id="{5CBEA637-C5A9-9D41-8DC2-B39BE582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9" y="1693515"/>
            <a:ext cx="7772401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b="1" dirty="0"/>
              <a:t>Next month</a:t>
            </a:r>
          </a:p>
          <a:p>
            <a:pPr>
              <a:buFontTx/>
              <a:buNone/>
            </a:pPr>
            <a:endParaRPr lang="en-US" altLang="en-US" b="1" dirty="0"/>
          </a:p>
          <a:p>
            <a:pPr>
              <a:buFontTx/>
              <a:buNone/>
            </a:pPr>
            <a:r>
              <a:rPr lang="en-US" altLang="en-US" dirty="0"/>
              <a:t>We’ll hear from Dr. Nasir Butt of Cuyahoga County Regional Forensic Science Laboratory (CCRFSL) who will discuss their workflow and how they are making full use of TrueAllele.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661823-D808-2E2E-1503-19BCB16A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Evidence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sz="3600" dirty="0"/>
              <a:t>DNA samples were collected from several items around the gas station, including: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gas pump button (10)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 lottery cash register slot (14)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a plastic bag (17.1)</a:t>
            </a:r>
          </a:p>
        </p:txBody>
      </p:sp>
    </p:spTree>
    <p:extLst>
      <p:ext uri="{BB962C8B-B14F-4D97-AF65-F5344CB8AC3E}">
        <p14:creationId xmlns:p14="http://schemas.microsoft.com/office/powerpoint/2010/main" val="323373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Previous Analysis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Prior to Cuyahoga County deploying TrueAllele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/>
              <a:t>Lab performed a manual analysis</a:t>
            </a:r>
          </a:p>
        </p:txBody>
      </p:sp>
    </p:spTree>
    <p:extLst>
      <p:ext uri="{BB962C8B-B14F-4D97-AF65-F5344CB8AC3E}">
        <p14:creationId xmlns:p14="http://schemas.microsoft.com/office/powerpoint/2010/main" val="3855455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Previous Results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458312"/>
            <a:ext cx="798983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200" dirty="0"/>
              <a:t>“The DNA profile obtained from item 14 [cash register] is a mixture of two or more individuals.  Babul </a:t>
            </a:r>
            <a:r>
              <a:rPr lang="en-US" sz="2200" dirty="0" err="1"/>
              <a:t>Kumer</a:t>
            </a:r>
            <a:r>
              <a:rPr lang="en-US" sz="2200" dirty="0"/>
              <a:t> </a:t>
            </a:r>
            <a:r>
              <a:rPr lang="en-US" sz="2200" dirty="0" err="1"/>
              <a:t>Saha</a:t>
            </a:r>
            <a:r>
              <a:rPr lang="en-US" sz="2200" dirty="0"/>
              <a:t> cannot be excluded as a possible contributor to this mixture.  The probability of selecting an unrelated individual at random from the population as a possible contributor to this mixture is approximately 1 in 35 million in Caucasians, 1 in 133 million in African Americans, and 1 in 19 million in Hispanics.  The genetic loci Penta E, CSF1PO, Penta D, and TPOX were not used in the statistical calculations.”</a:t>
            </a:r>
          </a:p>
          <a:p>
            <a:endParaRPr lang="en-US" sz="2200" dirty="0"/>
          </a:p>
          <a:p>
            <a:r>
              <a:rPr lang="en-US" sz="2200" dirty="0"/>
              <a:t>“The DNA profiles obtained from items 10 [gas pump] and 17.1 [bag] are mixtures and are inconclusive due to too many contributors.”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614B7-8933-2845-9117-2009CE0DF4C4}"/>
              </a:ext>
            </a:extLst>
          </p:cNvPr>
          <p:cNvSpPr txBox="1"/>
          <p:nvPr/>
        </p:nvSpPr>
        <p:spPr>
          <a:xfrm>
            <a:off x="1592659" y="6290404"/>
            <a:ext cx="5958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Only match statistic was to victim</a:t>
            </a:r>
          </a:p>
        </p:txBody>
      </p:sp>
    </p:spTree>
    <p:extLst>
      <p:ext uri="{BB962C8B-B14F-4D97-AF65-F5344CB8AC3E}">
        <p14:creationId xmlns:p14="http://schemas.microsoft.com/office/powerpoint/2010/main" val="109695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5BD9BEB-E12E-1040-842A-74515392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58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(Item 17.1 – plastic bag)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3D55D-0975-EB47-AC0A-836892B144CB}"/>
              </a:ext>
            </a:extLst>
          </p:cNvPr>
          <p:cNvSpPr txBox="1"/>
          <p:nvPr/>
        </p:nvSpPr>
        <p:spPr>
          <a:xfrm>
            <a:off x="564573" y="6027003"/>
            <a:ext cx="801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Consistent with at least 4 (D12, </a:t>
            </a:r>
            <a:r>
              <a:rPr lang="en-US" b="1" dirty="0"/>
              <a:t>FGA</a:t>
            </a:r>
            <a:r>
              <a:rPr lang="en-US" dirty="0"/>
              <a:t>),</a:t>
            </a:r>
          </a:p>
          <a:p>
            <a:r>
              <a:rPr lang="en-US" dirty="0"/>
              <a:t>5 (D2S1338, </a:t>
            </a:r>
            <a:r>
              <a:rPr lang="en-US" dirty="0" err="1"/>
              <a:t>PentaE</a:t>
            </a:r>
            <a:r>
              <a:rPr lang="en-US" dirty="0"/>
              <a:t>), 6 (D1, D18), or more contributors.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266A5-E21C-F743-AF27-785336C9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09" y="1157591"/>
            <a:ext cx="4169182" cy="4869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998B3-D6AE-D34F-B281-75D373A037B7}"/>
              </a:ext>
            </a:extLst>
          </p:cNvPr>
          <p:cNvSpPr txBox="1"/>
          <p:nvPr/>
        </p:nvSpPr>
        <p:spPr>
          <a:xfrm>
            <a:off x="6656591" y="3130632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FGA</a:t>
            </a:r>
          </a:p>
        </p:txBody>
      </p:sp>
    </p:spTree>
    <p:extLst>
      <p:ext uri="{BB962C8B-B14F-4D97-AF65-F5344CB8AC3E}">
        <p14:creationId xmlns:p14="http://schemas.microsoft.com/office/powerpoint/2010/main" val="3934980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5BD9BEB-E12E-1040-842A-74515392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58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(Item 17.1 – plastic bag)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3D55D-0975-EB47-AC0A-836892B144CB}"/>
              </a:ext>
            </a:extLst>
          </p:cNvPr>
          <p:cNvSpPr txBox="1"/>
          <p:nvPr/>
        </p:nvSpPr>
        <p:spPr>
          <a:xfrm>
            <a:off x="564573" y="6027003"/>
            <a:ext cx="801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Consistent with at least 4 (D12, FGA),</a:t>
            </a:r>
          </a:p>
          <a:p>
            <a:r>
              <a:rPr lang="en-US" dirty="0"/>
              <a:t>5 (</a:t>
            </a:r>
            <a:r>
              <a:rPr lang="en-US" b="1" dirty="0"/>
              <a:t>D2S1338</a:t>
            </a:r>
            <a:r>
              <a:rPr lang="en-US" dirty="0"/>
              <a:t>, </a:t>
            </a:r>
            <a:r>
              <a:rPr lang="en-US" dirty="0" err="1"/>
              <a:t>PentaE</a:t>
            </a:r>
            <a:r>
              <a:rPr lang="en-US" dirty="0"/>
              <a:t>), 6 (D1, D18), or more contributors.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266A5-E21C-F743-AF27-785336C9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09" y="1157591"/>
            <a:ext cx="4169182" cy="4869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998B3-D6AE-D34F-B281-75D373A037B7}"/>
              </a:ext>
            </a:extLst>
          </p:cNvPr>
          <p:cNvSpPr txBox="1"/>
          <p:nvPr/>
        </p:nvSpPr>
        <p:spPr>
          <a:xfrm>
            <a:off x="6656591" y="313063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D2S1338</a:t>
            </a:r>
          </a:p>
        </p:txBody>
      </p:sp>
    </p:spTree>
    <p:extLst>
      <p:ext uri="{BB962C8B-B14F-4D97-AF65-F5344CB8AC3E}">
        <p14:creationId xmlns:p14="http://schemas.microsoft.com/office/powerpoint/2010/main" val="247513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5BD9BEB-E12E-1040-842A-74515392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58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(Item 17.1 – plastic bag)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3D55D-0975-EB47-AC0A-836892B144CB}"/>
              </a:ext>
            </a:extLst>
          </p:cNvPr>
          <p:cNvSpPr txBox="1"/>
          <p:nvPr/>
        </p:nvSpPr>
        <p:spPr>
          <a:xfrm>
            <a:off x="564573" y="6027003"/>
            <a:ext cx="801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Consistent with at least 4 (D12, FGA),</a:t>
            </a:r>
          </a:p>
          <a:p>
            <a:r>
              <a:rPr lang="en-US" dirty="0"/>
              <a:t>5 (D2S1338, </a:t>
            </a:r>
            <a:r>
              <a:rPr lang="en-US" dirty="0" err="1"/>
              <a:t>PentaE</a:t>
            </a:r>
            <a:r>
              <a:rPr lang="en-US" dirty="0"/>
              <a:t>), 6 (</a:t>
            </a:r>
            <a:r>
              <a:rPr lang="en-US" b="1" dirty="0"/>
              <a:t>D1</a:t>
            </a:r>
            <a:r>
              <a:rPr lang="en-US" dirty="0"/>
              <a:t>, D18), or more contributors.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F266A5-E21C-F743-AF27-785336C90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09" y="1157591"/>
            <a:ext cx="4169181" cy="48694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5998B3-D6AE-D34F-B281-75D373A037B7}"/>
              </a:ext>
            </a:extLst>
          </p:cNvPr>
          <p:cNvSpPr txBox="1"/>
          <p:nvPr/>
        </p:nvSpPr>
        <p:spPr>
          <a:xfrm>
            <a:off x="6656591" y="313063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D1S1656</a:t>
            </a:r>
          </a:p>
        </p:txBody>
      </p:sp>
    </p:spTree>
    <p:extLst>
      <p:ext uri="{BB962C8B-B14F-4D97-AF65-F5344CB8AC3E}">
        <p14:creationId xmlns:p14="http://schemas.microsoft.com/office/powerpoint/2010/main" val="25441462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22540</TotalTime>
  <Words>1051</Words>
  <Application>Microsoft Macintosh PowerPoint</Application>
  <PresentationFormat>On-screen Show (4:3)</PresentationFormat>
  <Paragraphs>302</Paragraphs>
  <Slides>32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Calibri</vt:lpstr>
      <vt:lpstr>Times</vt:lpstr>
      <vt:lpstr>Blank Presentation</vt:lpstr>
      <vt:lpstr>Pumping a 7-person murder mixture for TrueAllele® information</vt:lpstr>
      <vt:lpstr>Crime</vt:lpstr>
      <vt:lpstr>Crime Scene</vt:lpstr>
      <vt:lpstr>Evidence</vt:lpstr>
      <vt:lpstr>Previous Analysis</vt:lpstr>
      <vt:lpstr>Previous Results</vt:lpstr>
      <vt:lpstr>Data (Item 17.1 – plastic bag)</vt:lpstr>
      <vt:lpstr>Data (Item 17.1 – plastic bag)</vt:lpstr>
      <vt:lpstr>Data (Item 17.1 – plastic bag)</vt:lpstr>
      <vt:lpstr>TrueAllele Analysis</vt:lpstr>
      <vt:lpstr>Genotype Concordance (ncon7)</vt:lpstr>
      <vt:lpstr>Impact of different  contributor assumptions</vt:lpstr>
      <vt:lpstr>TrueAllele Reporting</vt:lpstr>
      <vt:lpstr>Error Rate (Victim Match)</vt:lpstr>
      <vt:lpstr>Error Rate (Suspect Match)</vt:lpstr>
      <vt:lpstr>Validation</vt:lpstr>
      <vt:lpstr>Validation</vt:lpstr>
      <vt:lpstr>Validation Design</vt:lpstr>
      <vt:lpstr>Sensitivity</vt:lpstr>
      <vt:lpstr>Specificity</vt:lpstr>
      <vt:lpstr>Reproducibility</vt:lpstr>
      <vt:lpstr> </vt:lpstr>
      <vt:lpstr>DNA amount</vt:lpstr>
      <vt:lpstr>Contributor number</vt:lpstr>
      <vt:lpstr>Peeling genotypes</vt:lpstr>
      <vt:lpstr>MCMC sampling</vt:lpstr>
      <vt:lpstr>Independent testing</vt:lpstr>
      <vt:lpstr>Testimony</vt:lpstr>
      <vt:lpstr>Match statistics</vt:lpstr>
      <vt:lpstr>Match statistics</vt:lpstr>
      <vt:lpstr>Case Outcome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2522</cp:revision>
  <cp:lastPrinted>2025-02-17T14:13:26Z</cp:lastPrinted>
  <dcterms:modified xsi:type="dcterms:W3CDTF">2025-08-20T13:56:30Z</dcterms:modified>
</cp:coreProperties>
</file>