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8" r:id="rId2"/>
    <p:sldId id="257" r:id="rId3"/>
    <p:sldId id="256" r:id="rId4"/>
    <p:sldId id="289" r:id="rId5"/>
    <p:sldId id="285" r:id="rId6"/>
    <p:sldId id="286" r:id="rId7"/>
    <p:sldId id="287" r:id="rId8"/>
    <p:sldId id="288" r:id="rId9"/>
    <p:sldId id="260" r:id="rId10"/>
    <p:sldId id="262" r:id="rId11"/>
    <p:sldId id="282" r:id="rId12"/>
    <p:sldId id="270" r:id="rId13"/>
    <p:sldId id="271" r:id="rId14"/>
    <p:sldId id="272" r:id="rId15"/>
    <p:sldId id="273" r:id="rId16"/>
    <p:sldId id="274" r:id="rId17"/>
    <p:sldId id="275" r:id="rId18"/>
    <p:sldId id="276" r:id="rId19"/>
    <p:sldId id="278" r:id="rId20"/>
    <p:sldId id="280" r:id="rId21"/>
    <p:sldId id="281" r:id="rId22"/>
    <p:sldId id="277" r:id="rId23"/>
    <p:sldId id="261"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82"/>
    <p:restoredTop sz="94718"/>
  </p:normalViewPr>
  <p:slideViewPr>
    <p:cSldViewPr snapToGrid="0" snapToObjects="1">
      <p:cViewPr varScale="1">
        <p:scale>
          <a:sx n="96" d="100"/>
          <a:sy n="96" d="100"/>
        </p:scale>
        <p:origin x="176" y="5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834FAD-C86A-1D43-B689-41107BD92B72}" type="datetimeFigureOut">
              <a:rPr lang="en-US" smtClean="0"/>
              <a:t>2/26/19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45387-F8A9-3148-B828-ED8F2BDA0723}" type="slidenum">
              <a:rPr lang="en-US" smtClean="0"/>
              <a:t>‹#›</a:t>
            </a:fld>
            <a:endParaRPr lang="en-US"/>
          </a:p>
        </p:txBody>
      </p:sp>
    </p:spTree>
    <p:extLst>
      <p:ext uri="{BB962C8B-B14F-4D97-AF65-F5344CB8AC3E}">
        <p14:creationId xmlns:p14="http://schemas.microsoft.com/office/powerpoint/2010/main" val="34464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x-none">
                <a:latin typeface="Arial" charset="0"/>
                <a:ea typeface="ＭＳ Ｐゴシック" charset="-128"/>
              </a:rPr>
              <a:t>Invited Presentation to the American Society of Crime Laboratory Directors, Laboratory Accreditation Board (ASCLD/LAB)</a:t>
            </a:r>
            <a:br>
              <a:rPr lang="en-US" altLang="x-none">
                <a:latin typeface="Arial" charset="0"/>
                <a:ea typeface="ＭＳ Ｐゴシック" charset="-128"/>
              </a:rPr>
            </a:br>
            <a:r>
              <a:rPr lang="en-US" altLang="x-none">
                <a:latin typeface="Arial" charset="0"/>
                <a:ea typeface="ＭＳ Ｐゴシック" charset="-128"/>
              </a:rPr>
              <a:t>January 8, 2015 – Raleigh, NCDNA Mixture Interpretation: State-of-the-Art, Michael D. Coble, PhD., John M. Butler, PhD</a:t>
            </a:r>
            <a:br>
              <a:rPr lang="en-US" altLang="x-none">
                <a:latin typeface="Arial" charset="0"/>
                <a:ea typeface="ＭＳ Ｐゴシック" charset="-128"/>
              </a:rPr>
            </a:br>
            <a:r>
              <a:rPr lang="en-US" altLang="x-none">
                <a:latin typeface="Arial" charset="0"/>
                <a:ea typeface="ＭＳ Ｐゴシック" charset="-128"/>
              </a:rPr>
              <a:t>National Institute of Standards and Technology, http://www.cstl.nist.gov/strbase/pub_pres/ASCLD-LAB-Jan2015-CobleButler.pdf</a:t>
            </a:r>
            <a:br>
              <a:rPr lang="en-US" altLang="x-none">
                <a:latin typeface="Arial" charset="0"/>
                <a:ea typeface="ＭＳ Ｐゴシック" charset="-128"/>
              </a:rPr>
            </a:br>
            <a:endParaRPr lang="en-US" altLang="x-none">
              <a:latin typeface="Arial" charset="0"/>
              <a:ea typeface="ＭＳ Ｐゴシック" charset="-128"/>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8F5F5718-95E9-AC4F-9E81-A1B2F71261FD}" type="slidenum">
              <a:rPr lang="en-US" altLang="x-none"/>
              <a:pPr/>
              <a:t>2</a:t>
            </a:fld>
            <a:endParaRPr lang="en-US" altLang="x-none"/>
          </a:p>
        </p:txBody>
      </p:sp>
    </p:spTree>
    <p:extLst>
      <p:ext uri="{BB962C8B-B14F-4D97-AF65-F5344CB8AC3E}">
        <p14:creationId xmlns:p14="http://schemas.microsoft.com/office/powerpoint/2010/main" val="1563683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6B5E2F-F31E-9741-9F30-E62B1B651AE6}" type="datetimeFigureOut">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1927597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6B5E2F-F31E-9741-9F30-E62B1B651AE6}" type="datetimeFigureOut">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138058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6B5E2F-F31E-9741-9F30-E62B1B651AE6}" type="datetimeFigureOut">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1184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6B5E2F-F31E-9741-9F30-E62B1B651AE6}" type="datetimeFigureOut">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196867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6B5E2F-F31E-9741-9F30-E62B1B651AE6}" type="datetimeFigureOut">
              <a:rPr lang="en-US" smtClean="0"/>
              <a:t>2/26/19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162081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6B5E2F-F31E-9741-9F30-E62B1B651AE6}" type="datetimeFigureOut">
              <a:rPr lang="en-US" smtClean="0"/>
              <a:t>2/26/19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27552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6B5E2F-F31E-9741-9F30-E62B1B651AE6}" type="datetimeFigureOut">
              <a:rPr lang="en-US" smtClean="0"/>
              <a:t>2/26/19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795411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6B5E2F-F31E-9741-9F30-E62B1B651AE6}" type="datetimeFigureOut">
              <a:rPr lang="en-US" smtClean="0"/>
              <a:t>2/26/19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39393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B5E2F-F31E-9741-9F30-E62B1B651AE6}" type="datetimeFigureOut">
              <a:rPr lang="en-US" smtClean="0"/>
              <a:t>2/26/19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131830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6B5E2F-F31E-9741-9F30-E62B1B651AE6}" type="datetimeFigureOut">
              <a:rPr lang="en-US" smtClean="0"/>
              <a:t>2/26/19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1617220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6B5E2F-F31E-9741-9F30-E62B1B651AE6}" type="datetimeFigureOut">
              <a:rPr lang="en-US" smtClean="0"/>
              <a:t>2/26/19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67363-DB37-4241-BB14-11E663B82A53}" type="slidenum">
              <a:rPr lang="en-US" smtClean="0"/>
              <a:t>‹#›</a:t>
            </a:fld>
            <a:endParaRPr lang="en-US"/>
          </a:p>
        </p:txBody>
      </p:sp>
    </p:spTree>
    <p:extLst>
      <p:ext uri="{BB962C8B-B14F-4D97-AF65-F5344CB8AC3E}">
        <p14:creationId xmlns:p14="http://schemas.microsoft.com/office/powerpoint/2010/main" val="2071285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B5E2F-F31E-9741-9F30-E62B1B651AE6}" type="datetimeFigureOut">
              <a:rPr lang="en-US" smtClean="0"/>
              <a:t>2/26/19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67363-DB37-4241-BB14-11E663B82A53}" type="slidenum">
              <a:rPr lang="en-US" smtClean="0"/>
              <a:t>‹#›</a:t>
            </a:fld>
            <a:endParaRPr lang="en-US"/>
          </a:p>
        </p:txBody>
      </p:sp>
    </p:spTree>
    <p:extLst>
      <p:ext uri="{BB962C8B-B14F-4D97-AF65-F5344CB8AC3E}">
        <p14:creationId xmlns:p14="http://schemas.microsoft.com/office/powerpoint/2010/main" val="1160806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journals.plos.org/plosone/article?id=10.1371/journal.pone.0092837#pone-0092837-t011"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517" y="4590913"/>
            <a:ext cx="11931870" cy="2156728"/>
          </a:xfrm>
        </p:spPr>
        <p:txBody>
          <a:bodyPr>
            <a:normAutofit/>
          </a:bodyPr>
          <a:lstStyle/>
          <a:p>
            <a:pPr marL="0" lvl="0" indent="0">
              <a:lnSpc>
                <a:spcPct val="100000"/>
              </a:lnSpc>
              <a:spcBef>
                <a:spcPts val="0"/>
              </a:spcBef>
              <a:buNone/>
            </a:pPr>
            <a:r>
              <a:rPr lang="en-US" sz="3200" dirty="0"/>
              <a:t>“There were 5 genotype comparisons where CPI indicated a match, but the computer found no statistical support (</a:t>
            </a:r>
            <a:r>
              <a:rPr lang="en-US" sz="3200" u="sng" dirty="0">
                <a:hlinkClick r:id="rId2"/>
              </a:rPr>
              <a:t>Table 11</a:t>
            </a:r>
            <a:r>
              <a:rPr lang="en-US" sz="3200" dirty="0"/>
              <a:t>, TrueAllele &lt;0, CPI &gt;0). Laboratory reexamination of these items agreed with the computer’s conclusions.”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55963" cy="4445876"/>
          </a:xfrm>
          <a:prstGeom prst="rect">
            <a:avLst/>
          </a:prstGeom>
        </p:spPr>
      </p:pic>
    </p:spTree>
    <p:extLst>
      <p:ext uri="{BB962C8B-B14F-4D97-AF65-F5344CB8AC3E}">
        <p14:creationId xmlns:p14="http://schemas.microsoft.com/office/powerpoint/2010/main" val="1968557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TrueAllele Results </a:t>
            </a:r>
          </a:p>
        </p:txBody>
      </p:sp>
      <p:sp>
        <p:nvSpPr>
          <p:cNvPr id="3" name="Content Placeholder 2"/>
          <p:cNvSpPr>
            <a:spLocks noGrp="1"/>
          </p:cNvSpPr>
          <p:nvPr>
            <p:ph idx="1"/>
          </p:nvPr>
        </p:nvSpPr>
        <p:spPr>
          <a:xfrm>
            <a:off x="0" y="1325563"/>
            <a:ext cx="4101662" cy="2103437"/>
          </a:xfrm>
        </p:spPr>
        <p:txBody>
          <a:bodyPr>
            <a:normAutofit/>
          </a:bodyPr>
          <a:lstStyle/>
          <a:p>
            <a:r>
              <a:rPr lang="en-US" dirty="0"/>
              <a:t>Gun ejection port </a:t>
            </a:r>
            <a:r>
              <a:rPr lang="en-US" u="sng" dirty="0"/>
              <a:t>match to victim was 10,000,000</a:t>
            </a:r>
            <a:r>
              <a:rPr lang="en-US" dirty="0"/>
              <a:t> greater that a random match</a:t>
            </a:r>
            <a:br>
              <a:rPr lang="en-US" dirty="0"/>
            </a:b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1662" y="0"/>
            <a:ext cx="8039100" cy="5994400"/>
          </a:xfrm>
          <a:prstGeom prst="rect">
            <a:avLst/>
          </a:prstGeom>
        </p:spPr>
      </p:pic>
      <p:sp>
        <p:nvSpPr>
          <p:cNvPr id="6" name="TextBox 5"/>
          <p:cNvSpPr txBox="1"/>
          <p:nvPr/>
        </p:nvSpPr>
        <p:spPr>
          <a:xfrm>
            <a:off x="0" y="6003636"/>
            <a:ext cx="12140762" cy="584775"/>
          </a:xfrm>
          <a:prstGeom prst="rect">
            <a:avLst/>
          </a:prstGeom>
          <a:noFill/>
        </p:spPr>
        <p:txBody>
          <a:bodyPr wrap="square" rtlCol="0">
            <a:spAutoFit/>
          </a:bodyPr>
          <a:lstStyle/>
          <a:p>
            <a:r>
              <a:rPr lang="en-US" sz="1600" b="1" dirty="0">
                <a:latin typeface="Times New Roman" charset="0"/>
                <a:ea typeface="Times New Roman" charset="0"/>
                <a:cs typeface="Times New Roman" charset="0"/>
              </a:rPr>
              <a:t>Barbara Creel (left) Director of the New Mexico Innocence and Justice Project, Gregory Hobbs, Greg Hampikian, </a:t>
            </a:r>
            <a:r>
              <a:rPr lang="en-US" sz="1600" dirty="0">
                <a:latin typeface="Times New Roman" charset="0"/>
                <a:ea typeface="Times New Roman" charset="0"/>
                <a:cs typeface="Times New Roman" charset="0"/>
              </a:rPr>
              <a:t>Alex </a:t>
            </a:r>
            <a:r>
              <a:rPr lang="en-US" sz="1600" dirty="0" err="1">
                <a:latin typeface="Times New Roman" charset="0"/>
                <a:ea typeface="Times New Roman" charset="0"/>
                <a:cs typeface="Times New Roman" charset="0"/>
              </a:rPr>
              <a:t>Volner</a:t>
            </a:r>
            <a:r>
              <a:rPr lang="en-US" sz="1600" dirty="0">
                <a:latin typeface="Times New Roman" charset="0"/>
                <a:ea typeface="Times New Roman" charset="0"/>
                <a:cs typeface="Times New Roman" charset="0"/>
              </a:rPr>
              <a:t> (left) New Mexico Innocence and Justice Project student, Barbara Creel, Director, NM IJP</a:t>
            </a:r>
            <a:r>
              <a:rPr lang="en-US" sz="1600" b="1" dirty="0">
                <a:latin typeface="Times New Roman" charset="0"/>
                <a:ea typeface="Times New Roman" charset="0"/>
                <a:cs typeface="Times New Roman" charset="0"/>
              </a:rPr>
              <a:t> </a:t>
            </a:r>
          </a:p>
        </p:txBody>
      </p:sp>
    </p:spTree>
    <p:extLst>
      <p:ext uri="{BB962C8B-B14F-4D97-AF65-F5344CB8AC3E}">
        <p14:creationId xmlns:p14="http://schemas.microsoft.com/office/powerpoint/2010/main" val="195825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
            <a:ext cx="7425778" cy="5839690"/>
          </a:xfrm>
        </p:spPr>
      </p:pic>
      <p:sp>
        <p:nvSpPr>
          <p:cNvPr id="5" name="TextBox 4"/>
          <p:cNvSpPr txBox="1"/>
          <p:nvPr/>
        </p:nvSpPr>
        <p:spPr>
          <a:xfrm>
            <a:off x="7425779" y="3"/>
            <a:ext cx="4729852" cy="1200329"/>
          </a:xfrm>
          <a:prstGeom prst="rect">
            <a:avLst/>
          </a:prstGeom>
          <a:noFill/>
        </p:spPr>
        <p:txBody>
          <a:bodyPr wrap="square" rtlCol="0">
            <a:spAutoFit/>
          </a:bodyPr>
          <a:lstStyle/>
          <a:p>
            <a:r>
              <a:rPr lang="en-US" sz="3600" dirty="0">
                <a:latin typeface="Times New Roman" charset="0"/>
                <a:ea typeface="Times New Roman" charset="0"/>
                <a:cs typeface="Times New Roman" charset="0"/>
              </a:rPr>
              <a:t>Conviction Overturned May 24, 2018</a:t>
            </a:r>
          </a:p>
        </p:txBody>
      </p:sp>
      <p:sp>
        <p:nvSpPr>
          <p:cNvPr id="2" name="TextBox 1"/>
          <p:cNvSpPr txBox="1"/>
          <p:nvPr/>
        </p:nvSpPr>
        <p:spPr>
          <a:xfrm>
            <a:off x="0" y="6027003"/>
            <a:ext cx="12192000" cy="830997"/>
          </a:xfrm>
          <a:prstGeom prst="rect">
            <a:avLst/>
          </a:prstGeom>
          <a:noFill/>
        </p:spPr>
        <p:txBody>
          <a:bodyPr wrap="square" rtlCol="0">
            <a:spAutoFit/>
          </a:bodyPr>
          <a:lstStyle/>
          <a:p>
            <a:r>
              <a:rPr lang="en-US" sz="2400" dirty="0">
                <a:latin typeface="Times New Roman" charset="0"/>
                <a:ea typeface="Times New Roman" charset="0"/>
                <a:cs typeface="Times New Roman" charset="0"/>
              </a:rPr>
              <a:t>Alex </a:t>
            </a:r>
            <a:r>
              <a:rPr lang="en-US" sz="2400" dirty="0" err="1">
                <a:latin typeface="Times New Roman" charset="0"/>
                <a:ea typeface="Times New Roman" charset="0"/>
                <a:cs typeface="Times New Roman" charset="0"/>
              </a:rPr>
              <a:t>Volner</a:t>
            </a:r>
            <a:r>
              <a:rPr lang="en-US" sz="2400" dirty="0">
                <a:latin typeface="Times New Roman" charset="0"/>
                <a:ea typeface="Times New Roman" charset="0"/>
                <a:cs typeface="Times New Roman" charset="0"/>
              </a:rPr>
              <a:t> (left) New Mexico Innocence and Justice Project student, Barbara Creel, Director, NM IJP, Sara Escobedo, (right) former NM IJP paralegal.</a:t>
            </a:r>
          </a:p>
        </p:txBody>
      </p:sp>
      <p:sp>
        <p:nvSpPr>
          <p:cNvPr id="3" name="TextBox 2"/>
          <p:cNvSpPr txBox="1"/>
          <p:nvPr/>
        </p:nvSpPr>
        <p:spPr>
          <a:xfrm>
            <a:off x="7425779" y="1268154"/>
            <a:ext cx="4729852" cy="4524315"/>
          </a:xfrm>
          <a:prstGeom prst="rect">
            <a:avLst/>
          </a:prstGeom>
          <a:noFill/>
        </p:spPr>
        <p:txBody>
          <a:bodyPr wrap="square" rtlCol="0">
            <a:spAutoFit/>
          </a:bodyPr>
          <a:lstStyle/>
          <a:p>
            <a:r>
              <a:rPr lang="en-US" sz="2400" dirty="0">
                <a:latin typeface="Times New Roman" charset="0"/>
                <a:ea typeface="Times New Roman" charset="0"/>
                <a:cs typeface="Times New Roman" charset="0"/>
              </a:rPr>
              <a:t>“The NM lab analyst and Dr. Hampikian testified to the statistical representation provided in the TrueAllele report.</a:t>
            </a:r>
          </a:p>
          <a:p>
            <a:endParaRPr lang="en-US" sz="2400" dirty="0">
              <a:latin typeface="Times New Roman" charset="0"/>
              <a:ea typeface="Times New Roman" charset="0"/>
              <a:cs typeface="Times New Roman" charset="0"/>
            </a:endParaRPr>
          </a:p>
          <a:p>
            <a:r>
              <a:rPr lang="en-US" sz="2400" dirty="0">
                <a:latin typeface="Times New Roman" charset="0"/>
                <a:ea typeface="Times New Roman" charset="0"/>
                <a:cs typeface="Times New Roman" charset="0"/>
              </a:rPr>
              <a:t>Judge Romero granted a new trial for Mr. Hobbs.  He is currently out on release pending the state's appeal.  The photo show's the team celebrating after the hearing and successful testimony (but not yet knowing the results).” -B. Creel </a:t>
            </a:r>
          </a:p>
        </p:txBody>
      </p:sp>
    </p:spTree>
    <p:extLst>
      <p:ext uri="{BB962C8B-B14F-4D97-AF65-F5344CB8AC3E}">
        <p14:creationId xmlns:p14="http://schemas.microsoft.com/office/powerpoint/2010/main" val="1728613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145473" y="365125"/>
            <a:ext cx="11584071" cy="1325563"/>
          </a:xfrm>
        </p:spPr>
        <p:txBody>
          <a:bodyPr/>
          <a:lstStyle/>
          <a:p>
            <a:r>
              <a:rPr lang="en-US" altLang="x-none" b="1">
                <a:ea typeface="ＭＳ Ｐゴシック" charset="-128"/>
              </a:rPr>
              <a:t>Case 3: Montana </a:t>
            </a:r>
            <a:r>
              <a:rPr lang="en-US" altLang="x-none" b="1" dirty="0">
                <a:ea typeface="ＭＳ Ｐゴシック" charset="-128"/>
              </a:rPr>
              <a:t>Innocence Project 2018: Fred Lawrence and Paul Jenkins</a:t>
            </a:r>
          </a:p>
        </p:txBody>
      </p:sp>
      <p:sp>
        <p:nvSpPr>
          <p:cNvPr id="63490" name="Content Placeholder 2"/>
          <p:cNvSpPr>
            <a:spLocks noGrp="1"/>
          </p:cNvSpPr>
          <p:nvPr>
            <p:ph idx="1"/>
          </p:nvPr>
        </p:nvSpPr>
        <p:spPr>
          <a:xfrm>
            <a:off x="1255985" y="2133600"/>
            <a:ext cx="10473559" cy="4298731"/>
          </a:xfrm>
        </p:spPr>
        <p:txBody>
          <a:bodyPr>
            <a:normAutofit/>
          </a:bodyPr>
          <a:lstStyle/>
          <a:p>
            <a:pPr marL="0" indent="0">
              <a:spcBef>
                <a:spcPct val="0"/>
              </a:spcBef>
              <a:buNone/>
            </a:pPr>
            <a:r>
              <a:rPr lang="en-US" altLang="x-none" sz="3600" b="1" dirty="0">
                <a:latin typeface="Times New Roman" charset="0"/>
                <a:ea typeface="Times New Roman" charset="0"/>
                <a:cs typeface="Times New Roman" charset="0"/>
              </a:rPr>
              <a:t>1994 Murder</a:t>
            </a:r>
            <a:r>
              <a:rPr lang="en-US" altLang="x-none" sz="3600" dirty="0">
                <a:latin typeface="Times New Roman" charset="0"/>
                <a:ea typeface="Times New Roman" charset="0"/>
                <a:cs typeface="Times New Roman" charset="0"/>
              </a:rPr>
              <a:t>, two men accused.</a:t>
            </a:r>
          </a:p>
          <a:p>
            <a:pPr marL="0" indent="0">
              <a:spcBef>
                <a:spcPct val="0"/>
              </a:spcBef>
              <a:buNone/>
            </a:pPr>
            <a:r>
              <a:rPr lang="en-US" altLang="x-none" sz="3600" dirty="0">
                <a:latin typeface="Times New Roman" charset="0"/>
                <a:ea typeface="Times New Roman" charset="0"/>
                <a:cs typeface="Times New Roman" charset="0"/>
              </a:rPr>
              <a:t>One admits the crime.  </a:t>
            </a:r>
            <a:br>
              <a:rPr lang="en-US" altLang="x-none" sz="3600" dirty="0">
                <a:latin typeface="Times New Roman" charset="0"/>
                <a:ea typeface="Times New Roman" charset="0"/>
                <a:cs typeface="Times New Roman" charset="0"/>
              </a:rPr>
            </a:br>
            <a:r>
              <a:rPr lang="en-US" altLang="x-none" sz="3600" dirty="0">
                <a:latin typeface="Times New Roman" charset="0"/>
                <a:ea typeface="Times New Roman" charset="0"/>
                <a:cs typeface="Times New Roman" charset="0"/>
              </a:rPr>
              <a:t>Wife and father in-law testify against the other.</a:t>
            </a:r>
            <a:br>
              <a:rPr lang="en-US" altLang="x-none" sz="3600" dirty="0">
                <a:latin typeface="Times New Roman" charset="0"/>
                <a:ea typeface="Times New Roman" charset="0"/>
                <a:cs typeface="Times New Roman" charset="0"/>
              </a:rPr>
            </a:br>
            <a:r>
              <a:rPr lang="en-US" altLang="x-none" sz="3600" dirty="0">
                <a:latin typeface="Times New Roman" charset="0"/>
                <a:ea typeface="Times New Roman" charset="0"/>
                <a:cs typeface="Times New Roman" charset="0"/>
              </a:rPr>
              <a:t>Jailhouse “snitch” testifies against them.</a:t>
            </a:r>
            <a:br>
              <a:rPr lang="en-US" altLang="x-none" sz="3600" dirty="0">
                <a:latin typeface="Times New Roman" charset="0"/>
                <a:ea typeface="Times New Roman" charset="0"/>
                <a:cs typeface="Times New Roman" charset="0"/>
              </a:rPr>
            </a:br>
            <a:br>
              <a:rPr lang="en-US" altLang="x-none" sz="3600" dirty="0">
                <a:latin typeface="Times New Roman" charset="0"/>
                <a:ea typeface="Times New Roman" charset="0"/>
                <a:cs typeface="Times New Roman" charset="0"/>
              </a:rPr>
            </a:br>
            <a:r>
              <a:rPr lang="en-US" altLang="x-none" sz="3600" b="1" dirty="0">
                <a:latin typeface="Times New Roman" charset="0"/>
                <a:ea typeface="Times New Roman" charset="0"/>
                <a:cs typeface="Times New Roman" charset="0"/>
              </a:rPr>
              <a:t>2014 Montana Innocence Project, and Boise State</a:t>
            </a:r>
            <a:r>
              <a:rPr lang="en-US" altLang="x-none" sz="3600" dirty="0">
                <a:latin typeface="Times New Roman" charset="0"/>
                <a:ea typeface="Times New Roman" charset="0"/>
                <a:cs typeface="Times New Roman" charset="0"/>
              </a:rPr>
              <a:t> join post conviction investigation (US Department of Justice grant).</a:t>
            </a:r>
          </a:p>
        </p:txBody>
      </p:sp>
    </p:spTree>
    <p:extLst>
      <p:ext uri="{BB962C8B-B14F-4D97-AF65-F5344CB8AC3E}">
        <p14:creationId xmlns:p14="http://schemas.microsoft.com/office/powerpoint/2010/main" val="1258917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2127250" y="0"/>
            <a:ext cx="8229600" cy="1143000"/>
          </a:xfrm>
        </p:spPr>
        <p:txBody>
          <a:bodyPr/>
          <a:lstStyle/>
          <a:p>
            <a:pPr algn="l"/>
            <a:r>
              <a:rPr lang="en-US" altLang="x-none">
                <a:ea typeface="ＭＳ Ｐゴシック" charset="-128"/>
              </a:rPr>
              <a:t>Ligature from scene</a:t>
            </a:r>
          </a:p>
        </p:txBody>
      </p:sp>
      <p:pic>
        <p:nvPicPr>
          <p:cNvPr id="64514"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010400" y="152400"/>
            <a:ext cx="2667000" cy="3162300"/>
          </a:xfrm>
        </p:spPr>
      </p:pic>
      <p:pic>
        <p:nvPicPr>
          <p:cNvPr id="6451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409950"/>
            <a:ext cx="5780088" cy="3443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5381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981200" y="36513"/>
            <a:ext cx="8229600" cy="1143000"/>
          </a:xfrm>
        </p:spPr>
        <p:txBody>
          <a:bodyPr/>
          <a:lstStyle/>
          <a:p>
            <a:r>
              <a:rPr lang="en-US" altLang="x-none">
                <a:ea typeface="ＭＳ Ｐゴシック" charset="-128"/>
              </a:rPr>
              <a:t>DNA Hit</a:t>
            </a:r>
          </a:p>
        </p:txBody>
      </p:sp>
      <p:pic>
        <p:nvPicPr>
          <p:cNvPr id="5837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81301" y="1179514"/>
            <a:ext cx="6780213" cy="5373687"/>
          </a:xfrm>
        </p:spPr>
      </p:pic>
    </p:spTree>
    <p:extLst>
      <p:ext uri="{BB962C8B-B14F-4D97-AF65-F5344CB8AC3E}">
        <p14:creationId xmlns:p14="http://schemas.microsoft.com/office/powerpoint/2010/main" val="1788578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altLang="x-none">
                <a:ea typeface="ＭＳ Ｐゴシック" charset="-128"/>
              </a:rPr>
              <a:t>Nephew had told authorities three times since 1999.</a:t>
            </a:r>
          </a:p>
        </p:txBody>
      </p:sp>
      <p:pic>
        <p:nvPicPr>
          <p:cNvPr id="5939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00400" y="1676400"/>
            <a:ext cx="6002338" cy="4953000"/>
          </a:xfrm>
        </p:spPr>
      </p:pic>
    </p:spTree>
    <p:extLst>
      <p:ext uri="{BB962C8B-B14F-4D97-AF65-F5344CB8AC3E}">
        <p14:creationId xmlns:p14="http://schemas.microsoft.com/office/powerpoint/2010/main" val="154943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92340" y="-49496"/>
            <a:ext cx="12099660" cy="1073020"/>
          </a:xfrm>
        </p:spPr>
        <p:txBody>
          <a:bodyPr>
            <a:noAutofit/>
          </a:bodyPr>
          <a:lstStyle/>
          <a:p>
            <a:r>
              <a:rPr lang="en-US" altLang="x-none" sz="3200" dirty="0">
                <a:latin typeface="Times New Roman" charset="0"/>
                <a:ea typeface="Times New Roman" charset="0"/>
                <a:cs typeface="Times New Roman" charset="0"/>
              </a:rPr>
              <a:t>On Friday, April 13</a:t>
            </a:r>
            <a:r>
              <a:rPr lang="en-US" altLang="x-none" sz="3200" baseline="30000" dirty="0">
                <a:latin typeface="Times New Roman" charset="0"/>
                <a:ea typeface="Times New Roman" charset="0"/>
                <a:cs typeface="Times New Roman" charset="0"/>
              </a:rPr>
              <a:t>th</a:t>
            </a:r>
            <a:r>
              <a:rPr lang="en-US" altLang="x-none" sz="3200" dirty="0">
                <a:latin typeface="Times New Roman" charset="0"/>
                <a:ea typeface="Times New Roman" charset="0"/>
                <a:cs typeface="Times New Roman" charset="0"/>
              </a:rPr>
              <a:t>, 2018 Lawrence’s and Jenkins Freed</a:t>
            </a:r>
          </a:p>
        </p:txBody>
      </p:sp>
      <p:pic>
        <p:nvPicPr>
          <p:cNvPr id="65538"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584" y="857268"/>
            <a:ext cx="9090579" cy="5929361"/>
          </a:xfrm>
        </p:spPr>
      </p:pic>
    </p:spTree>
    <p:extLst>
      <p:ext uri="{BB962C8B-B14F-4D97-AF65-F5344CB8AC3E}">
        <p14:creationId xmlns:p14="http://schemas.microsoft.com/office/powerpoint/2010/main" val="1385879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0" y="152400"/>
            <a:ext cx="12192000" cy="1676400"/>
          </a:xfrm>
        </p:spPr>
        <p:txBody>
          <a:bodyPr>
            <a:normAutofit/>
          </a:bodyPr>
          <a:lstStyle/>
          <a:p>
            <a:pPr algn="l"/>
            <a:r>
              <a:rPr lang="en-US" altLang="x-none">
                <a:ea typeface="ＭＳ Ｐゴシック" charset="-128"/>
              </a:rPr>
              <a:t>Case 4: 1977, Johnnie Lee Gates admits to murder, and is convicted, sentenced to death.</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64127" y="1679904"/>
            <a:ext cx="3883572" cy="5178096"/>
          </a:xfrm>
        </p:spPr>
      </p:pic>
      <p:sp>
        <p:nvSpPr>
          <p:cNvPr id="5" name="Title 1"/>
          <p:cNvSpPr txBox="1">
            <a:spLocks/>
          </p:cNvSpPr>
          <p:nvPr/>
        </p:nvSpPr>
        <p:spPr bwMode="auto">
          <a:xfrm>
            <a:off x="6324600" y="1676400"/>
            <a:ext cx="40767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kern="0" dirty="0">
                <a:latin typeface="Times New Roman" charset="0"/>
                <a:ea typeface="Times New Roman" charset="0"/>
                <a:cs typeface="Times New Roman" charset="0"/>
              </a:rPr>
              <a:t>2016 GA Innocence Project, and Boise State lab with DOJ grant, start working on post conviction</a:t>
            </a:r>
            <a:r>
              <a:rPr lang="en-US" kern="0" dirty="0"/>
              <a:t>. </a:t>
            </a:r>
          </a:p>
        </p:txBody>
      </p:sp>
    </p:spTree>
    <p:extLst>
      <p:ext uri="{BB962C8B-B14F-4D97-AF65-F5344CB8AC3E}">
        <p14:creationId xmlns:p14="http://schemas.microsoft.com/office/powerpoint/2010/main" val="874314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normAutofit/>
          </a:bodyPr>
          <a:lstStyle/>
          <a:p>
            <a:r>
              <a:rPr lang="en-US" altLang="x-none" sz="4800" b="1" dirty="0">
                <a:ea typeface="ＭＳ Ｐゴシック" charset="-128"/>
              </a:rPr>
              <a:t>Post conviction Issues in Gates</a:t>
            </a:r>
          </a:p>
        </p:txBody>
      </p:sp>
      <p:sp>
        <p:nvSpPr>
          <p:cNvPr id="3" name="Content Placeholder 2"/>
          <p:cNvSpPr>
            <a:spLocks noGrp="1"/>
          </p:cNvSpPr>
          <p:nvPr>
            <p:ph idx="1"/>
          </p:nvPr>
        </p:nvSpPr>
        <p:spPr/>
        <p:txBody>
          <a:bodyPr/>
          <a:lstStyle/>
          <a:p>
            <a:r>
              <a:rPr lang="en-US" altLang="x-none" sz="4000" dirty="0">
                <a:ea typeface="ＭＳ Ｐゴシック" charset="-128"/>
              </a:rPr>
              <a:t>Mental deficiency</a:t>
            </a:r>
          </a:p>
          <a:p>
            <a:r>
              <a:rPr lang="en-US" altLang="x-none" sz="4000" dirty="0">
                <a:ea typeface="ＭＳ Ｐゴシック" charset="-128"/>
              </a:rPr>
              <a:t>Brought to crime scene for confession, touched items</a:t>
            </a:r>
          </a:p>
          <a:p>
            <a:r>
              <a:rPr lang="en-US" altLang="x-none" sz="4000" dirty="0">
                <a:ea typeface="ＭＳ Ｐゴシック" charset="-128"/>
              </a:rPr>
              <a:t>Prosecutor struck all black jurors in several capital cases</a:t>
            </a:r>
          </a:p>
          <a:p>
            <a:r>
              <a:rPr lang="en-US" altLang="x-none" sz="4000" dirty="0">
                <a:ea typeface="ＭＳ Ｐゴシック" charset="-128"/>
              </a:rPr>
              <a:t>DNA never tested (two ligatures)</a:t>
            </a:r>
          </a:p>
          <a:p>
            <a:endParaRPr lang="en-US" altLang="x-none" dirty="0">
              <a:ea typeface="ＭＳ Ｐゴシック" charset="-128"/>
            </a:endParaRPr>
          </a:p>
          <a:p>
            <a:endParaRPr lang="en-US" altLang="x-none" dirty="0">
              <a:ea typeface="ＭＳ Ｐゴシック" charset="-128"/>
            </a:endParaRPr>
          </a:p>
        </p:txBody>
      </p:sp>
    </p:spTree>
    <p:extLst>
      <p:ext uri="{BB962C8B-B14F-4D97-AF65-F5344CB8AC3E}">
        <p14:creationId xmlns:p14="http://schemas.microsoft.com/office/powerpoint/2010/main" val="1520705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endParaRPr lang="x-none" altLang="x-none">
              <a:ea typeface="ＭＳ Ｐゴシック" charset="-128"/>
            </a:endParaRPr>
          </a:p>
        </p:txBody>
      </p:sp>
      <p:pic>
        <p:nvPicPr>
          <p:cNvPr id="6963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08164" y="274639"/>
            <a:ext cx="8402637" cy="6302375"/>
          </a:xfrm>
        </p:spPr>
      </p:pic>
    </p:spTree>
    <p:extLst>
      <p:ext uri="{BB962C8B-B14F-4D97-AF65-F5344CB8AC3E}">
        <p14:creationId xmlns:p14="http://schemas.microsoft.com/office/powerpoint/2010/main" val="489400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228600"/>
            <a:ext cx="8305800" cy="638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5237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519545" y="270164"/>
            <a:ext cx="10806546" cy="1517072"/>
          </a:xfrm>
        </p:spPr>
        <p:txBody>
          <a:bodyPr>
            <a:normAutofit fontScale="90000"/>
          </a:bodyPr>
          <a:lstStyle/>
          <a:p>
            <a:r>
              <a:rPr lang="en-US" altLang="x-none">
                <a:ea typeface="ＭＳ Ｐゴシック" charset="-128"/>
              </a:rPr>
              <a:t>Probabilistic Genotyping: DNA on both ligatures exclude Gates, produce a common major profile</a:t>
            </a:r>
          </a:p>
        </p:txBody>
      </p:sp>
      <p:pic>
        <p:nvPicPr>
          <p:cNvPr id="71682"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98863" y="1787236"/>
            <a:ext cx="9247909" cy="4830891"/>
          </a:xfrm>
        </p:spPr>
      </p:pic>
    </p:spTree>
    <p:extLst>
      <p:ext uri="{BB962C8B-B14F-4D97-AF65-F5344CB8AC3E}">
        <p14:creationId xmlns:p14="http://schemas.microsoft.com/office/powerpoint/2010/main" val="702590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697" y="0"/>
            <a:ext cx="6692900" cy="6553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6" name="TextBox 2"/>
          <p:cNvSpPr txBox="1">
            <a:spLocks noChangeArrowheads="1"/>
          </p:cNvSpPr>
          <p:nvPr/>
        </p:nvSpPr>
        <p:spPr bwMode="auto">
          <a:xfrm>
            <a:off x="7460156" y="212833"/>
            <a:ext cx="4159030" cy="6494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mbria" charset="0"/>
                <a:ea typeface="ＭＳ Ｐゴシック" charset="-128"/>
              </a:defRPr>
            </a:lvl1pPr>
            <a:lvl2pPr marL="742950" indent="-285750">
              <a:spcBef>
                <a:spcPct val="20000"/>
              </a:spcBef>
              <a:buChar char="–"/>
              <a:defRPr sz="2800">
                <a:solidFill>
                  <a:schemeClr val="tx1"/>
                </a:solidFill>
                <a:latin typeface="Cambria" charset="0"/>
                <a:ea typeface="ＭＳ Ｐゴシック" charset="-128"/>
              </a:defRPr>
            </a:lvl2pPr>
            <a:lvl3pPr marL="1143000" indent="-228600">
              <a:spcBef>
                <a:spcPct val="20000"/>
              </a:spcBef>
              <a:buChar char="•"/>
              <a:defRPr sz="2400">
                <a:solidFill>
                  <a:schemeClr val="tx1"/>
                </a:solidFill>
                <a:latin typeface="Cambria" charset="0"/>
                <a:ea typeface="ＭＳ Ｐゴシック" charset="-128"/>
              </a:defRPr>
            </a:lvl3pPr>
            <a:lvl4pPr marL="1600200" indent="-228600">
              <a:spcBef>
                <a:spcPct val="20000"/>
              </a:spcBef>
              <a:buChar char="–"/>
              <a:defRPr sz="2000">
                <a:solidFill>
                  <a:schemeClr val="tx1"/>
                </a:solidFill>
                <a:latin typeface="Cambria" charset="0"/>
                <a:ea typeface="ＭＳ Ｐゴシック" charset="-128"/>
              </a:defRPr>
            </a:lvl4pPr>
            <a:lvl5pPr marL="2057400" indent="-228600">
              <a:spcBef>
                <a:spcPct val="20000"/>
              </a:spcBef>
              <a:buChar char="»"/>
              <a:defRPr sz="2000">
                <a:solidFill>
                  <a:schemeClr val="tx1"/>
                </a:solidFill>
                <a:latin typeface="Cambria"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Cambria"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Cambria"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Cambria"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Cambria" charset="0"/>
                <a:ea typeface="ＭＳ Ｐゴシック" charset="-128"/>
              </a:defRPr>
            </a:lvl9pPr>
          </a:lstStyle>
          <a:p>
            <a:pPr>
              <a:spcBef>
                <a:spcPct val="0"/>
              </a:spcBef>
              <a:buFontTx/>
              <a:buNone/>
            </a:pPr>
            <a:r>
              <a:rPr lang="en-US" altLang="x-none" b="1" dirty="0">
                <a:latin typeface="Arial" charset="0"/>
              </a:rPr>
              <a:t>Georgia Innocence Project, Co-Council Southern Center for Human Rights</a:t>
            </a:r>
          </a:p>
          <a:p>
            <a:pPr>
              <a:spcBef>
                <a:spcPct val="0"/>
              </a:spcBef>
              <a:buFontTx/>
              <a:buNone/>
            </a:pPr>
            <a:endParaRPr lang="en-US" altLang="x-none" dirty="0">
              <a:latin typeface="Arial" charset="0"/>
            </a:endParaRPr>
          </a:p>
          <a:p>
            <a:pPr>
              <a:spcBef>
                <a:spcPct val="0"/>
              </a:spcBef>
              <a:buFontTx/>
              <a:buNone/>
            </a:pPr>
            <a:r>
              <a:rPr lang="en-US" altLang="x-none" dirty="0"/>
              <a:t>May 6, 2018 </a:t>
            </a:r>
            <a:br>
              <a:rPr lang="en-US" altLang="x-none" dirty="0"/>
            </a:br>
            <a:r>
              <a:rPr lang="en-US" altLang="x-none" dirty="0">
                <a:latin typeface="Arial" charset="0"/>
              </a:rPr>
              <a:t>Dr. Mark </a:t>
            </a:r>
            <a:r>
              <a:rPr lang="en-US" altLang="x-none" dirty="0" err="1">
                <a:latin typeface="Arial" charset="0"/>
              </a:rPr>
              <a:t>Perlin</a:t>
            </a:r>
            <a:r>
              <a:rPr lang="en-US" altLang="x-none" dirty="0">
                <a:latin typeface="Arial" charset="0"/>
              </a:rPr>
              <a:t> Testifies at hearing.</a:t>
            </a:r>
          </a:p>
          <a:p>
            <a:pPr>
              <a:spcBef>
                <a:spcPct val="0"/>
              </a:spcBef>
              <a:buFontTx/>
              <a:buNone/>
            </a:pPr>
            <a:endParaRPr lang="en-US" altLang="x-none" dirty="0">
              <a:latin typeface="Arial" charset="0"/>
            </a:endParaRPr>
          </a:p>
          <a:p>
            <a:pPr>
              <a:spcBef>
                <a:spcPct val="0"/>
              </a:spcBef>
              <a:buFontTx/>
              <a:buNone/>
            </a:pPr>
            <a:r>
              <a:rPr lang="en-US" altLang="x-none" dirty="0">
                <a:latin typeface="Arial" charset="0"/>
              </a:rPr>
              <a:t>From Inconclusive to </a:t>
            </a:r>
            <a:r>
              <a:rPr lang="en-US" altLang="x-none" b="1" dirty="0">
                <a:latin typeface="Arial" charset="0"/>
              </a:rPr>
              <a:t>EXCLUSION </a:t>
            </a:r>
            <a:r>
              <a:rPr lang="en-US" altLang="x-none" dirty="0">
                <a:latin typeface="Arial" charset="0"/>
              </a:rPr>
              <a:t>with probabilistic genotyping</a:t>
            </a:r>
          </a:p>
        </p:txBody>
      </p:sp>
    </p:spTree>
    <p:extLst>
      <p:ext uri="{BB962C8B-B14F-4D97-AF65-F5344CB8AC3E}">
        <p14:creationId xmlns:p14="http://schemas.microsoft.com/office/powerpoint/2010/main" val="157584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 calcmode="lin" valueType="num">
                                      <p:cBhvr additive="base">
                                        <p:cTn id="7" dur="500" fill="hold"/>
                                        <p:tgtEl>
                                          <p:spTgt spid="727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706">
                                            <p:txEl>
                                              <p:pRg st="2" end="2"/>
                                            </p:txEl>
                                          </p:spTgt>
                                        </p:tgtEl>
                                        <p:attrNameLst>
                                          <p:attrName>style.visibility</p:attrName>
                                        </p:attrNameLst>
                                      </p:cBhvr>
                                      <p:to>
                                        <p:strVal val="visible"/>
                                      </p:to>
                                    </p:set>
                                    <p:anim calcmode="lin" valueType="num">
                                      <p:cBhvr additive="base">
                                        <p:cTn id="13" dur="500" fill="hold"/>
                                        <p:tgtEl>
                                          <p:spTgt spid="7270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706">
                                            <p:txEl>
                                              <p:pRg st="4" end="4"/>
                                            </p:txEl>
                                          </p:spTgt>
                                        </p:tgtEl>
                                        <p:attrNameLst>
                                          <p:attrName>style.visibility</p:attrName>
                                        </p:attrNameLst>
                                      </p:cBhvr>
                                      <p:to>
                                        <p:strVal val="visible"/>
                                      </p:to>
                                    </p:set>
                                    <p:anim calcmode="lin" valueType="num">
                                      <p:cBhvr additive="base">
                                        <p:cTn id="19" dur="500" fill="hold"/>
                                        <p:tgtEl>
                                          <p:spTgt spid="7270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70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112986" y="0"/>
            <a:ext cx="10515600" cy="1325563"/>
          </a:xfrm>
        </p:spPr>
        <p:txBody>
          <a:bodyPr/>
          <a:lstStyle/>
          <a:p>
            <a:r>
              <a:rPr lang="en-US" altLang="x-none">
                <a:ea typeface="ＭＳ Ｐゴシック" charset="-128"/>
              </a:rPr>
              <a:t>“N” beside potential black jurors</a:t>
            </a:r>
          </a:p>
        </p:txBody>
      </p:sp>
      <p:pic>
        <p:nvPicPr>
          <p:cNvPr id="6861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6994" y="963067"/>
            <a:ext cx="7350002" cy="3687761"/>
          </a:xfrm>
        </p:spPr>
      </p:pic>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31004" y="662781"/>
            <a:ext cx="3955174" cy="527356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87310"/>
            <a:ext cx="7632431" cy="1817767"/>
          </a:xfrm>
          <a:prstGeom prst="rect">
            <a:avLst/>
          </a:prstGeom>
        </p:spPr>
      </p:pic>
      <p:sp>
        <p:nvSpPr>
          <p:cNvPr id="3" name="TextBox 2"/>
          <p:cNvSpPr txBox="1"/>
          <p:nvPr/>
        </p:nvSpPr>
        <p:spPr>
          <a:xfrm>
            <a:off x="7993116" y="6053959"/>
            <a:ext cx="3693061" cy="369332"/>
          </a:xfrm>
          <a:prstGeom prst="rect">
            <a:avLst/>
          </a:prstGeom>
          <a:noFill/>
        </p:spPr>
        <p:txBody>
          <a:bodyPr wrap="square" rtlCol="0">
            <a:spAutoFit/>
          </a:bodyPr>
          <a:lstStyle/>
          <a:p>
            <a:r>
              <a:rPr lang="en-US" b="1" dirty="0"/>
              <a:t>Claire Gilbert, GA Innocence Project</a:t>
            </a:r>
          </a:p>
        </p:txBody>
      </p:sp>
    </p:spTree>
    <p:extLst>
      <p:ext uri="{BB962C8B-B14F-4D97-AF65-F5344CB8AC3E}">
        <p14:creationId xmlns:p14="http://schemas.microsoft.com/office/powerpoint/2010/main" val="12950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Diligence, Dedication, and Devotion </a:t>
            </a:r>
          </a:p>
        </p:txBody>
      </p:sp>
      <p:sp>
        <p:nvSpPr>
          <p:cNvPr id="3" name="Content Placeholder 2"/>
          <p:cNvSpPr>
            <a:spLocks noGrp="1"/>
          </p:cNvSpPr>
          <p:nvPr>
            <p:ph idx="1"/>
          </p:nvPr>
        </p:nvSpPr>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dirty="0"/>
              <a:t>Do we have an ethical duty to perform analyses that could produce new results that might free the wrongfully convicted?</a:t>
            </a:r>
          </a:p>
          <a:p>
            <a:pPr marL="0" marR="0" lvl="0" indent="0" defTabSz="914400" eaLnBrk="1" fontAlgn="auto" latinLnBrk="0" hangingPunct="1">
              <a:lnSpc>
                <a:spcPct val="100000"/>
              </a:lnSpc>
              <a:spcBef>
                <a:spcPts val="0"/>
              </a:spcBef>
              <a:spcAft>
                <a:spcPts val="0"/>
              </a:spcAft>
              <a:buClrTx/>
              <a:buSzTx/>
              <a:buFontTx/>
              <a:buNone/>
              <a:tabLst/>
              <a:defRPr/>
            </a:pPr>
            <a:endParaRPr lang="en-US" sz="4400" dirty="0"/>
          </a:p>
          <a:p>
            <a:pPr marL="0" indent="0">
              <a:lnSpc>
                <a:spcPct val="100000"/>
              </a:lnSpc>
              <a:spcBef>
                <a:spcPts val="0"/>
              </a:spcBef>
              <a:buNone/>
            </a:pPr>
            <a:r>
              <a:rPr lang="en-US" sz="4400" dirty="0"/>
              <a:t>Does your lab have procedures to reexamine old cases with probabilistic genotyping?</a:t>
            </a:r>
          </a:p>
          <a:p>
            <a:pPr marL="0" indent="0">
              <a:lnSpc>
                <a:spcPct val="100000"/>
              </a:lnSpc>
              <a:spcBef>
                <a:spcPts val="0"/>
              </a:spcBef>
              <a:buNone/>
            </a:pPr>
            <a:endParaRPr lang="en-US" sz="4400" dirty="0"/>
          </a:p>
          <a:p>
            <a:pPr marL="0" indent="0">
              <a:lnSpc>
                <a:spcPct val="100000"/>
              </a:lnSpc>
              <a:spcBef>
                <a:spcPts val="0"/>
              </a:spcBef>
              <a:buNone/>
            </a:pPr>
            <a:r>
              <a:rPr lang="en-US" sz="4400" dirty="0"/>
              <a:t>To what are we devoted?</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6138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64" y="-38366"/>
            <a:ext cx="2819400" cy="1020762"/>
          </a:xfrm>
        </p:spPr>
        <p:txBody>
          <a:bodyPr/>
          <a:lstStyle/>
          <a:p>
            <a:r>
              <a:rPr lang="en-US" dirty="0"/>
              <a:t>Thank you!  </a:t>
            </a:r>
            <a:endParaRPr lang="en-US" sz="2400" dirty="0"/>
          </a:p>
        </p:txBody>
      </p:sp>
      <p:sp>
        <p:nvSpPr>
          <p:cNvPr id="3" name="Content Placeholder 2"/>
          <p:cNvSpPr>
            <a:spLocks noGrp="1"/>
          </p:cNvSpPr>
          <p:nvPr>
            <p:ph idx="1"/>
          </p:nvPr>
        </p:nvSpPr>
        <p:spPr>
          <a:xfrm>
            <a:off x="412173" y="985858"/>
            <a:ext cx="11350336" cy="5872141"/>
          </a:xfrm>
        </p:spPr>
        <p:txBody>
          <a:bodyPr>
            <a:noAutofit/>
          </a:bodyPr>
          <a:lstStyle/>
          <a:p>
            <a:pPr marL="0" indent="0">
              <a:lnSpc>
                <a:spcPct val="100000"/>
              </a:lnSpc>
              <a:spcBef>
                <a:spcPts val="0"/>
              </a:spcBef>
              <a:buNone/>
              <a:defRPr/>
            </a:pPr>
            <a:r>
              <a:rPr lang="en-US" sz="2400" b="1" dirty="0" err="1"/>
              <a:t>Gianluca</a:t>
            </a:r>
            <a:r>
              <a:rPr lang="en-US" sz="2400" b="1" dirty="0"/>
              <a:t> Peri</a:t>
            </a:r>
            <a:r>
              <a:rPr lang="en-US" sz="2400" dirty="0"/>
              <a:t>, </a:t>
            </a:r>
            <a:r>
              <a:rPr lang="en-US" sz="2400" b="1" dirty="0"/>
              <a:t>Karen Rudolph</a:t>
            </a:r>
            <a:r>
              <a:rPr lang="en-US" sz="2400" dirty="0"/>
              <a:t>, </a:t>
            </a:r>
            <a:r>
              <a:rPr lang="en-US" sz="2400" b="1" dirty="0"/>
              <a:t>The Idaho Innocence Project volunteer lawyers</a:t>
            </a:r>
          </a:p>
          <a:p>
            <a:pPr marL="0" indent="0">
              <a:lnSpc>
                <a:spcPct val="100000"/>
              </a:lnSpc>
              <a:spcBef>
                <a:spcPts val="0"/>
              </a:spcBef>
              <a:buNone/>
              <a:defRPr/>
            </a:pPr>
            <a:r>
              <a:rPr lang="en-US" sz="2400" dirty="0"/>
              <a:t>The GA Innocence Project, The Southern Center for Human Rights, The Montana Innocence Project, Frances Watson and The Indiana University Wrongful Conviction Clinic, The New Mexico Innocence Project</a:t>
            </a:r>
            <a:br>
              <a:rPr lang="en-US" sz="2400" dirty="0"/>
            </a:br>
            <a:br>
              <a:rPr lang="en-US" sz="2400" dirty="0"/>
            </a:br>
            <a:r>
              <a:rPr lang="en-US" sz="2400" dirty="0"/>
              <a:t>The Georgia Bureau of Investigation, The New Mexico Department of Public Safety Forensic Laboratories, The Montana Forensic Science Division Lab</a:t>
            </a:r>
          </a:p>
          <a:p>
            <a:pPr marL="0" indent="0">
              <a:lnSpc>
                <a:spcPct val="100000"/>
              </a:lnSpc>
              <a:spcBef>
                <a:spcPts val="0"/>
              </a:spcBef>
              <a:buNone/>
              <a:defRPr/>
            </a:pPr>
            <a:r>
              <a:rPr lang="en-US" sz="2400" dirty="0"/>
              <a:t>Mark </a:t>
            </a:r>
            <a:r>
              <a:rPr lang="en-US" sz="2400" dirty="0" err="1"/>
              <a:t>Perlin</a:t>
            </a:r>
            <a:r>
              <a:rPr lang="en-US" sz="2400" dirty="0"/>
              <a:t> and </a:t>
            </a:r>
            <a:r>
              <a:rPr lang="en-US" sz="2400" dirty="0" err="1"/>
              <a:t>Cybergentics</a:t>
            </a:r>
            <a:r>
              <a:rPr lang="en-US" sz="2400" dirty="0"/>
              <a:t>,</a:t>
            </a:r>
            <a:br>
              <a:rPr lang="en-US" sz="2400" dirty="0"/>
            </a:br>
            <a:endParaRPr lang="en-US" sz="2400" dirty="0"/>
          </a:p>
          <a:p>
            <a:pPr marL="0" indent="0">
              <a:lnSpc>
                <a:spcPct val="100000"/>
              </a:lnSpc>
              <a:spcBef>
                <a:spcPts val="0"/>
              </a:spcBef>
              <a:buNone/>
              <a:defRPr/>
            </a:pPr>
            <a:r>
              <a:rPr lang="en-US" sz="2400" b="1" dirty="0"/>
              <a:t>This project was supported by Grant No. (2016-DY-BX-0006) awarded by the Bureau of Justice Assistance</a:t>
            </a:r>
            <a:r>
              <a:rPr lang="en-US" sz="2400" dirty="0"/>
              <a:t>. The Bureau of Justice Assistance is a component of the U.S. Department of Justice's Office of Justice Programs, which also includes the Bureau of Justice Statistics, the National Institute of Justice, the Office of Juvenile Justice and Delinquency Prevention, the Office for Victims of Crime, and the SMART Office. Points of view or opinions in this document are those of the author and do not necessarily represent the official position or policies of the U.S. Department of Justice. </a:t>
            </a:r>
          </a:p>
        </p:txBody>
      </p:sp>
      <p:sp>
        <p:nvSpPr>
          <p:cNvPr id="4" name="TextBox 3"/>
          <p:cNvSpPr txBox="1"/>
          <p:nvPr/>
        </p:nvSpPr>
        <p:spPr>
          <a:xfrm>
            <a:off x="4759036" y="207819"/>
            <a:ext cx="5900304" cy="523220"/>
          </a:xfrm>
          <a:prstGeom prst="rect">
            <a:avLst/>
          </a:prstGeom>
          <a:noFill/>
        </p:spPr>
        <p:txBody>
          <a:bodyPr wrap="square" rtlCol="0">
            <a:spAutoFit/>
          </a:bodyPr>
          <a:lstStyle/>
          <a:p>
            <a:r>
              <a:rPr lang="en-US" sz="2800" dirty="0"/>
              <a:t>Comments?  </a:t>
            </a:r>
            <a:r>
              <a:rPr lang="en-US" sz="2800" dirty="0" err="1"/>
              <a:t>hampikian@yahoo.com</a:t>
            </a:r>
            <a:endParaRPr lang="en-US" sz="2800" dirty="0"/>
          </a:p>
        </p:txBody>
      </p:sp>
    </p:spTree>
    <p:extLst>
      <p:ext uri="{BB962C8B-B14F-4D97-AF65-F5344CB8AC3E}">
        <p14:creationId xmlns:p14="http://schemas.microsoft.com/office/powerpoint/2010/main" val="151907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94" y="1532965"/>
            <a:ext cx="8984530" cy="532503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 r="3082" b="63432"/>
          <a:stretch/>
        </p:blipFill>
        <p:spPr>
          <a:xfrm>
            <a:off x="1" y="1"/>
            <a:ext cx="5755340" cy="1603817"/>
          </a:xfrm>
          <a:prstGeom prst="rect">
            <a:avLst/>
          </a:prstGeom>
        </p:spPr>
      </p:pic>
      <p:sp>
        <p:nvSpPr>
          <p:cNvPr id="9" name="TextBox 8"/>
          <p:cNvSpPr txBox="1"/>
          <p:nvPr/>
        </p:nvSpPr>
        <p:spPr>
          <a:xfrm>
            <a:off x="9602745" y="1532965"/>
            <a:ext cx="2589255" cy="3785652"/>
          </a:xfrm>
          <a:prstGeom prst="rect">
            <a:avLst/>
          </a:prstGeom>
          <a:noFill/>
        </p:spPr>
        <p:txBody>
          <a:bodyPr wrap="square" rtlCol="0">
            <a:spAutoFit/>
          </a:bodyPr>
          <a:lstStyle/>
          <a:p>
            <a:r>
              <a:rPr lang="en-US" sz="2400" dirty="0" err="1"/>
              <a:t>Cellmark’s</a:t>
            </a:r>
            <a:r>
              <a:rPr lang="en-US" sz="2400" dirty="0"/>
              <a:t> lab’s DNA data had laid dormant for 15 years. The machine’s capability surpassed human review .</a:t>
            </a:r>
            <a:br>
              <a:rPr lang="en-US" sz="2400" dirty="0"/>
            </a:br>
            <a:br>
              <a:rPr lang="en-US" sz="2400" dirty="0"/>
            </a:br>
            <a:endParaRPr lang="en-US" sz="2400" dirty="0"/>
          </a:p>
        </p:txBody>
      </p:sp>
    </p:spTree>
    <p:extLst>
      <p:ext uri="{BB962C8B-B14F-4D97-AF65-F5344CB8AC3E}">
        <p14:creationId xmlns:p14="http://schemas.microsoft.com/office/powerpoint/2010/main" val="151236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altLang="x-none" dirty="0">
                <a:ea typeface="ＭＳ Ｐゴシック" charset="-128"/>
              </a:rPr>
              <a:t>TrueAllele</a:t>
            </a:r>
            <a:r>
              <a:rPr lang="en-US" altLang="x-none" baseline="30000" dirty="0">
                <a:ea typeface="ＭＳ Ｐゴシック" charset="-128"/>
              </a:rPr>
              <a:t>®</a:t>
            </a:r>
            <a:r>
              <a:rPr lang="en-US" altLang="x-none" dirty="0">
                <a:ea typeface="ＭＳ Ｐゴシック" charset="-128"/>
              </a:rPr>
              <a:t> </a:t>
            </a:r>
            <a:r>
              <a:rPr lang="en-US" altLang="x-none" dirty="0" err="1">
                <a:ea typeface="ＭＳ Ｐゴシック" charset="-128"/>
              </a:rPr>
              <a:t>Pinkins</a:t>
            </a:r>
            <a:r>
              <a:rPr lang="en-US" altLang="x-none" dirty="0">
                <a:ea typeface="ＭＳ Ｐゴシック" charset="-128"/>
              </a:rPr>
              <a:t> findings</a:t>
            </a:r>
          </a:p>
        </p:txBody>
      </p:sp>
      <p:sp>
        <p:nvSpPr>
          <p:cNvPr id="15362" name="Rectangle 2"/>
          <p:cNvSpPr>
            <a:spLocks noChangeArrowheads="1"/>
          </p:cNvSpPr>
          <p:nvPr/>
        </p:nvSpPr>
        <p:spPr bwMode="auto">
          <a:xfrm>
            <a:off x="2717800" y="1993900"/>
            <a:ext cx="7500938" cy="224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algn="l"/>
            <a:r>
              <a:rPr lang="en-US" altLang="x-none" sz="2800">
                <a:solidFill>
                  <a:srgbClr val="0000FF"/>
                </a:solidFill>
              </a:rPr>
              <a:t>1. compared </a:t>
            </a:r>
            <a:r>
              <a:rPr lang="en-US" altLang="x-none" sz="2800" i="1">
                <a:solidFill>
                  <a:srgbClr val="0000FF"/>
                </a:solidFill>
              </a:rPr>
              <a:t>evidence with evidence</a:t>
            </a:r>
          </a:p>
          <a:p>
            <a:pPr algn="l"/>
            <a:r>
              <a:rPr lang="en-US" altLang="x-none" sz="2800">
                <a:solidFill>
                  <a:srgbClr val="0000FF"/>
                </a:solidFill>
              </a:rPr>
              <a:t>2. calculated </a:t>
            </a:r>
            <a:r>
              <a:rPr lang="en-US" altLang="x-none" sz="2800" i="1">
                <a:solidFill>
                  <a:srgbClr val="0000FF"/>
                </a:solidFill>
              </a:rPr>
              <a:t>exclusionary match statistics</a:t>
            </a:r>
          </a:p>
          <a:p>
            <a:pPr algn="l"/>
            <a:r>
              <a:rPr lang="en-US" altLang="x-none" sz="2800">
                <a:solidFill>
                  <a:srgbClr val="0000FF"/>
                </a:solidFill>
              </a:rPr>
              <a:t>3. revealed 5% </a:t>
            </a:r>
            <a:r>
              <a:rPr lang="en-US" altLang="x-none" sz="2800" i="1">
                <a:solidFill>
                  <a:srgbClr val="0000FF"/>
                </a:solidFill>
              </a:rPr>
              <a:t>minor mixture contributor</a:t>
            </a:r>
          </a:p>
          <a:p>
            <a:pPr algn="l"/>
            <a:r>
              <a:rPr lang="en-US" altLang="x-none" sz="2800">
                <a:solidFill>
                  <a:srgbClr val="0000FF"/>
                </a:solidFill>
              </a:rPr>
              <a:t>4</a:t>
            </a:r>
            <a:r>
              <a:rPr lang="en-US" altLang="x-none" sz="2800" i="1">
                <a:solidFill>
                  <a:srgbClr val="0000FF"/>
                </a:solidFill>
              </a:rPr>
              <a:t>. jointly analyzed </a:t>
            </a:r>
            <a:r>
              <a:rPr lang="en-US" altLang="x-none" sz="2800">
                <a:solidFill>
                  <a:srgbClr val="0000FF"/>
                </a:solidFill>
              </a:rPr>
              <a:t>DNA mixture data</a:t>
            </a:r>
          </a:p>
          <a:p>
            <a:pPr algn="l"/>
            <a:r>
              <a:rPr lang="en-US" altLang="x-none" sz="2800">
                <a:solidFill>
                  <a:srgbClr val="0000FF"/>
                </a:solidFill>
              </a:rPr>
              <a:t>5. showed three perpetrators were </a:t>
            </a:r>
            <a:r>
              <a:rPr lang="en-US" altLang="x-none" sz="2800" i="1">
                <a:solidFill>
                  <a:srgbClr val="0000FF"/>
                </a:solidFill>
              </a:rPr>
              <a:t>brothers</a:t>
            </a:r>
          </a:p>
        </p:txBody>
      </p:sp>
      <p:sp>
        <p:nvSpPr>
          <p:cNvPr id="15363" name="Rectangle 2"/>
          <p:cNvSpPr>
            <a:spLocks noChangeArrowheads="1"/>
          </p:cNvSpPr>
          <p:nvPr/>
        </p:nvSpPr>
        <p:spPr bwMode="auto">
          <a:xfrm>
            <a:off x="2322514" y="4806950"/>
            <a:ext cx="7621587"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a:solidFill>
                  <a:srgbClr val="FF0000"/>
                </a:solidFill>
              </a:rPr>
              <a:t>Found </a:t>
            </a:r>
            <a:r>
              <a:rPr lang="en-US" altLang="x-none" sz="2800" b="1">
                <a:solidFill>
                  <a:srgbClr val="FF0000"/>
                </a:solidFill>
              </a:rPr>
              <a:t>five</a:t>
            </a:r>
            <a:r>
              <a:rPr lang="en-US" altLang="x-none" sz="2800">
                <a:solidFill>
                  <a:srgbClr val="FF0000"/>
                </a:solidFill>
              </a:rPr>
              <a:t> unidentified genotypes</a:t>
            </a:r>
          </a:p>
          <a:p>
            <a:r>
              <a:rPr lang="en-US" altLang="x-none" sz="2800">
                <a:solidFill>
                  <a:srgbClr val="FF0000"/>
                </a:solidFill>
              </a:rPr>
              <a:t>Defendants </a:t>
            </a:r>
            <a:r>
              <a:rPr lang="en-US" altLang="x-none" sz="2800" b="1">
                <a:solidFill>
                  <a:srgbClr val="FF0000"/>
                </a:solidFill>
              </a:rPr>
              <a:t>not linked </a:t>
            </a:r>
            <a:r>
              <a:rPr lang="en-US" altLang="x-none" sz="2800">
                <a:solidFill>
                  <a:srgbClr val="FF0000"/>
                </a:solidFill>
              </a:rPr>
              <a:t>to the crime</a:t>
            </a:r>
          </a:p>
        </p:txBody>
      </p:sp>
      <p:sp>
        <p:nvSpPr>
          <p:cNvPr id="15364" name="TextBox 1"/>
          <p:cNvSpPr txBox="1">
            <a:spLocks noChangeArrowheads="1"/>
          </p:cNvSpPr>
          <p:nvPr/>
        </p:nvSpPr>
        <p:spPr bwMode="auto">
          <a:xfrm>
            <a:off x="2436813" y="6010276"/>
            <a:ext cx="73279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800">
                <a:solidFill>
                  <a:srgbClr val="000090"/>
                </a:solidFill>
              </a:rPr>
              <a:t>Computer transcended human analysis</a:t>
            </a:r>
          </a:p>
        </p:txBody>
      </p:sp>
    </p:spTree>
    <p:extLst>
      <p:ext uri="{BB962C8B-B14F-4D97-AF65-F5344CB8AC3E}">
        <p14:creationId xmlns:p14="http://schemas.microsoft.com/office/powerpoint/2010/main" val="531054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tLang="x-none">
                <a:ea typeface="ＭＳ Ｐゴシック" charset="-128"/>
              </a:rPr>
              <a:t> </a:t>
            </a:r>
          </a:p>
        </p:txBody>
      </p:sp>
      <p:sp>
        <p:nvSpPr>
          <p:cNvPr id="16386"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fld id="{C00215A8-991E-AC4D-A4A5-E7C9A5F79675}" type="slidenum">
              <a:rPr lang="en-US" altLang="x-none" sz="1400">
                <a:latin typeface="Times" charset="0"/>
              </a:rPr>
              <a:pPr/>
              <a:t>5</a:t>
            </a:fld>
            <a:endParaRPr lang="en-US" altLang="x-none" sz="1400">
              <a:latin typeface="Times" charset="0"/>
            </a:endParaRPr>
          </a:p>
        </p:txBody>
      </p:sp>
      <p:pic>
        <p:nvPicPr>
          <p:cNvPr id="16387" name="Picture 3" descr="Champi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3901" y="0"/>
            <a:ext cx="8183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6718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tLang="x-none">
                <a:ea typeface="ＭＳ Ｐゴシック" charset="-128"/>
              </a:rPr>
              <a:t>  </a:t>
            </a:r>
          </a:p>
        </p:txBody>
      </p:sp>
      <p:pic>
        <p:nvPicPr>
          <p:cNvPr id="17410" name="Picture 3" descr="Hillary.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838200"/>
            <a:ext cx="91059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4266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tLang="x-none">
                <a:ea typeface="ＭＳ Ｐゴシック" charset="-128"/>
              </a:rPr>
              <a:t>  </a:t>
            </a:r>
          </a:p>
        </p:txBody>
      </p:sp>
      <p:pic>
        <p:nvPicPr>
          <p:cNvPr id="18434" name="Picture 3" descr="validati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17501"/>
            <a:ext cx="9144000" cy="620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3146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524000" y="609600"/>
            <a:ext cx="9144000" cy="1143000"/>
          </a:xfrm>
        </p:spPr>
        <p:txBody>
          <a:bodyPr/>
          <a:lstStyle/>
          <a:p>
            <a:r>
              <a:rPr lang="en-US" altLang="x-none">
                <a:ea typeface="ＭＳ Ｐゴシック" charset="-128"/>
              </a:rPr>
              <a:t>Moving forward</a:t>
            </a:r>
          </a:p>
        </p:txBody>
      </p:sp>
      <p:sp>
        <p:nvSpPr>
          <p:cNvPr id="19458" name="Rectangle 2"/>
          <p:cNvSpPr>
            <a:spLocks noChangeArrowheads="1"/>
          </p:cNvSpPr>
          <p:nvPr/>
        </p:nvSpPr>
        <p:spPr bwMode="auto">
          <a:xfrm>
            <a:off x="1800226" y="1889126"/>
            <a:ext cx="8588375" cy="449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x-none" sz="2200">
                <a:solidFill>
                  <a:srgbClr val="000090"/>
                </a:solidFill>
              </a:rPr>
              <a:t>Computer reanalysis of DNA data proved Pinkins innocence </a:t>
            </a:r>
          </a:p>
          <a:p>
            <a:pPr algn="l"/>
            <a:r>
              <a:rPr lang="en-US" altLang="x-none" sz="2200"/>
              <a:t> </a:t>
            </a:r>
          </a:p>
          <a:p>
            <a:pPr algn="l"/>
            <a:r>
              <a:rPr lang="en-US" altLang="x-none" sz="2200">
                <a:solidFill>
                  <a:srgbClr val="0000FF"/>
                </a:solidFill>
              </a:rPr>
              <a:t>• Exculpatory DNA evidence was available fifteen years ago</a:t>
            </a:r>
          </a:p>
          <a:p>
            <a:pPr algn="l"/>
            <a:r>
              <a:rPr lang="en-US" altLang="x-none" sz="2200">
                <a:solidFill>
                  <a:srgbClr val="0000FF"/>
                </a:solidFill>
              </a:rPr>
              <a:t>• Old 20</a:t>
            </a:r>
            <a:r>
              <a:rPr lang="en-US" altLang="x-none" sz="2200" baseline="30000">
                <a:solidFill>
                  <a:srgbClr val="0000FF"/>
                </a:solidFill>
              </a:rPr>
              <a:t>th</a:t>
            </a:r>
            <a:r>
              <a:rPr lang="en-US" altLang="x-none" sz="2200">
                <a:solidFill>
                  <a:srgbClr val="0000FF"/>
                </a:solidFill>
              </a:rPr>
              <a:t> century human review couldn</a:t>
            </a:r>
            <a:r>
              <a:rPr lang="en-US" altLang="en-US" sz="2200">
                <a:solidFill>
                  <a:srgbClr val="0000FF"/>
                </a:solidFill>
              </a:rPr>
              <a:t>’</a:t>
            </a:r>
            <a:r>
              <a:rPr lang="en-US" altLang="x-none" sz="2200">
                <a:solidFill>
                  <a:srgbClr val="0000FF"/>
                </a:solidFill>
              </a:rPr>
              <a:t>t deliver information</a:t>
            </a:r>
          </a:p>
          <a:p>
            <a:pPr algn="l"/>
            <a:r>
              <a:rPr lang="en-US" altLang="x-none" sz="2200">
                <a:solidFill>
                  <a:srgbClr val="0000FF"/>
                </a:solidFill>
              </a:rPr>
              <a:t>• New 21</a:t>
            </a:r>
            <a:r>
              <a:rPr lang="en-US" altLang="x-none" sz="2200" baseline="30000">
                <a:solidFill>
                  <a:srgbClr val="0000FF"/>
                </a:solidFill>
              </a:rPr>
              <a:t>st</a:t>
            </a:r>
            <a:r>
              <a:rPr lang="en-US" altLang="x-none" sz="2200">
                <a:solidFill>
                  <a:srgbClr val="0000FF"/>
                </a:solidFill>
              </a:rPr>
              <a:t> century computer analysis overcame limitations</a:t>
            </a:r>
          </a:p>
          <a:p>
            <a:pPr algn="l"/>
            <a:r>
              <a:rPr lang="en-US" altLang="x-none" sz="2200">
                <a:solidFill>
                  <a:srgbClr val="0000FF"/>
                </a:solidFill>
              </a:rPr>
              <a:t>• Failed interpretation cost Pinkins 15 extra years in prison</a:t>
            </a:r>
          </a:p>
          <a:p>
            <a:pPr algn="l"/>
            <a:endParaRPr lang="en-US" altLang="x-none" sz="2200">
              <a:solidFill>
                <a:srgbClr val="0000FF"/>
              </a:solidFill>
            </a:endParaRPr>
          </a:p>
          <a:p>
            <a:pPr algn="l"/>
            <a:r>
              <a:rPr lang="en-US" altLang="x-none" sz="2200">
                <a:solidFill>
                  <a:srgbClr val="000090"/>
                </a:solidFill>
              </a:rPr>
              <a:t>• Thousands of cases with misinterpreted or </a:t>
            </a:r>
            <a:r>
              <a:rPr lang="en-US" altLang="en-US" sz="2200">
                <a:solidFill>
                  <a:srgbClr val="000090"/>
                </a:solidFill>
              </a:rPr>
              <a:t>“</a:t>
            </a:r>
            <a:r>
              <a:rPr lang="en-US" altLang="x-none" sz="2200">
                <a:solidFill>
                  <a:srgbClr val="000090"/>
                </a:solidFill>
              </a:rPr>
              <a:t>inconclusive</a:t>
            </a:r>
            <a:r>
              <a:rPr lang="en-US" altLang="en-US" sz="2200">
                <a:solidFill>
                  <a:srgbClr val="000090"/>
                </a:solidFill>
              </a:rPr>
              <a:t>”</a:t>
            </a:r>
            <a:r>
              <a:rPr lang="en-US" altLang="x-none" sz="2200">
                <a:solidFill>
                  <a:srgbClr val="000090"/>
                </a:solidFill>
              </a:rPr>
              <a:t> DNA</a:t>
            </a:r>
          </a:p>
          <a:p>
            <a:pPr algn="l"/>
            <a:r>
              <a:rPr lang="en-US" altLang="x-none" sz="2200">
                <a:solidFill>
                  <a:srgbClr val="000090"/>
                </a:solidFill>
              </a:rPr>
              <a:t>• Other innocents wrongfully imprisoned by old DNA methods</a:t>
            </a:r>
          </a:p>
          <a:p>
            <a:pPr algn="l"/>
            <a:r>
              <a:rPr lang="en-US" altLang="x-none" sz="2200">
                <a:solidFill>
                  <a:srgbClr val="000090"/>
                </a:solidFill>
              </a:rPr>
              <a:t>• Revisit </a:t>
            </a:r>
            <a:r>
              <a:rPr lang="en-US" altLang="en-US" sz="2200">
                <a:solidFill>
                  <a:srgbClr val="000090"/>
                </a:solidFill>
              </a:rPr>
              <a:t>“</a:t>
            </a:r>
            <a:r>
              <a:rPr lang="en-US" altLang="x-none" sz="2200">
                <a:solidFill>
                  <a:srgbClr val="000090"/>
                </a:solidFill>
              </a:rPr>
              <a:t>inconclusive</a:t>
            </a:r>
            <a:r>
              <a:rPr lang="en-US" altLang="en-US" sz="2200">
                <a:solidFill>
                  <a:srgbClr val="000090"/>
                </a:solidFill>
              </a:rPr>
              <a:t>”</a:t>
            </a:r>
            <a:r>
              <a:rPr lang="en-US" altLang="x-none" sz="2200">
                <a:solidFill>
                  <a:srgbClr val="000090"/>
                </a:solidFill>
              </a:rPr>
              <a:t> cases with new computer interpretation</a:t>
            </a:r>
          </a:p>
          <a:p>
            <a:pPr algn="l"/>
            <a:r>
              <a:rPr lang="en-US" altLang="x-none" sz="2200">
                <a:solidFill>
                  <a:srgbClr val="000090"/>
                </a:solidFill>
              </a:rPr>
              <a:t>• Re-examine old forensic data for new exculpatory evidence</a:t>
            </a:r>
          </a:p>
          <a:p>
            <a:pPr algn="l"/>
            <a:r>
              <a:rPr lang="en-US" altLang="x-none" sz="2200"/>
              <a:t> </a:t>
            </a:r>
          </a:p>
          <a:p>
            <a:r>
              <a:rPr lang="en-US" altLang="x-none" sz="2200">
                <a:solidFill>
                  <a:srgbClr val="660066"/>
                </a:solidFill>
              </a:rPr>
              <a:t>Get </a:t>
            </a:r>
            <a:r>
              <a:rPr lang="en-US" altLang="x-none" sz="2200" i="1">
                <a:solidFill>
                  <a:srgbClr val="660066"/>
                </a:solidFill>
              </a:rPr>
              <a:t>pro bono </a:t>
            </a:r>
            <a:r>
              <a:rPr lang="en-US" altLang="x-none" sz="2200">
                <a:solidFill>
                  <a:srgbClr val="660066"/>
                </a:solidFill>
              </a:rPr>
              <a:t>DNA help – better science for better justice</a:t>
            </a:r>
          </a:p>
        </p:txBody>
      </p:sp>
    </p:spTree>
    <p:extLst>
      <p:ext uri="{BB962C8B-B14F-4D97-AF65-F5344CB8AC3E}">
        <p14:creationId xmlns:p14="http://schemas.microsoft.com/office/powerpoint/2010/main" val="1669131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 2 Gregory Hobbs, convicted of manslaughter, New Mexico Innocence Project</a:t>
            </a:r>
          </a:p>
        </p:txBody>
      </p:sp>
      <p:sp>
        <p:nvSpPr>
          <p:cNvPr id="3" name="Content Placeholder 2"/>
          <p:cNvSpPr>
            <a:spLocks noGrp="1"/>
          </p:cNvSpPr>
          <p:nvPr>
            <p:ph idx="1"/>
          </p:nvPr>
        </p:nvSpPr>
        <p:spPr/>
        <p:txBody>
          <a:bodyPr>
            <a:normAutofit fontScale="85000" lnSpcReduction="20000"/>
          </a:bodyPr>
          <a:lstStyle/>
          <a:p>
            <a:pPr marL="0" indent="0">
              <a:lnSpc>
                <a:spcPct val="100000"/>
              </a:lnSpc>
              <a:spcBef>
                <a:spcPts val="0"/>
              </a:spcBef>
              <a:buNone/>
            </a:pPr>
            <a:r>
              <a:rPr lang="en-US" sz="3000" dirty="0">
                <a:latin typeface="Times New Roman" charset="0"/>
                <a:ea typeface="Times New Roman" charset="0"/>
                <a:cs typeface="Times New Roman" charset="0"/>
              </a:rPr>
              <a:t>Defense claimed a struggle for the gun </a:t>
            </a:r>
            <a:r>
              <a:rPr lang="en-US" sz="3000" dirty="0" err="1">
                <a:latin typeface="Times New Roman" charset="0"/>
                <a:ea typeface="Times New Roman" charset="0"/>
                <a:cs typeface="Times New Roman" charset="0"/>
              </a:rPr>
              <a:t>preceeded</a:t>
            </a:r>
            <a:r>
              <a:rPr lang="en-US" sz="3000" dirty="0">
                <a:latin typeface="Times New Roman" charset="0"/>
                <a:ea typeface="Times New Roman" charset="0"/>
                <a:cs typeface="Times New Roman" charset="0"/>
              </a:rPr>
              <a:t> the shooting.  Lab tested the ejection port area.  Included victim in DNA mixture (match=1 in 14)</a:t>
            </a:r>
          </a:p>
          <a:p>
            <a:pPr marL="0" indent="0">
              <a:lnSpc>
                <a:spcPct val="100000"/>
              </a:lnSpc>
              <a:spcBef>
                <a:spcPts val="0"/>
              </a:spcBef>
              <a:buNone/>
            </a:pPr>
            <a:endParaRPr lang="en-US" sz="3000" dirty="0">
              <a:latin typeface="Times New Roman" charset="0"/>
              <a:ea typeface="Times New Roman" charset="0"/>
              <a:cs typeface="Times New Roman" charset="0"/>
            </a:endParaRPr>
          </a:p>
          <a:p>
            <a:pPr marL="0" indent="0">
              <a:lnSpc>
                <a:spcPct val="100000"/>
              </a:lnSpc>
              <a:spcBef>
                <a:spcPts val="0"/>
              </a:spcBef>
              <a:buNone/>
            </a:pPr>
            <a:r>
              <a:rPr lang="en-US" sz="3000" dirty="0">
                <a:latin typeface="Times New Roman" charset="0"/>
                <a:ea typeface="Times New Roman" charset="0"/>
                <a:cs typeface="Times New Roman" charset="0"/>
              </a:rPr>
              <a:t>The DNA analysts testified about her findings at an evidentiary hearing on March 1, 2017. During her testimony, </a:t>
            </a:r>
            <a:r>
              <a:rPr lang="en-US" sz="3000" b="1" dirty="0">
                <a:latin typeface="Times New Roman" charset="0"/>
                <a:ea typeface="Times New Roman" charset="0"/>
                <a:cs typeface="Times New Roman" charset="0"/>
              </a:rPr>
              <a:t>the Court asked her if she could specify that there was more than a 50% probability that the victim’s DNA was present in the mixtures. </a:t>
            </a:r>
            <a:r>
              <a:rPr lang="en-US" sz="3000" dirty="0">
                <a:latin typeface="Times New Roman" charset="0"/>
                <a:ea typeface="Times New Roman" charset="0"/>
                <a:cs typeface="Times New Roman" charset="0"/>
              </a:rPr>
              <a:t>The analysts told the Court that she could not.</a:t>
            </a:r>
          </a:p>
          <a:p>
            <a:pPr marL="0" indent="0">
              <a:lnSpc>
                <a:spcPct val="100000"/>
              </a:lnSpc>
              <a:spcBef>
                <a:spcPts val="0"/>
              </a:spcBef>
              <a:buNone/>
            </a:pPr>
            <a:endParaRPr lang="en-US" sz="3000" dirty="0">
              <a:latin typeface="Times New Roman" charset="0"/>
              <a:ea typeface="Times New Roman" charset="0"/>
              <a:cs typeface="Times New Roman" charset="0"/>
            </a:endParaRPr>
          </a:p>
          <a:p>
            <a:pPr marL="0" lvl="0" indent="0">
              <a:lnSpc>
                <a:spcPct val="100000"/>
              </a:lnSpc>
              <a:spcBef>
                <a:spcPts val="0"/>
              </a:spcBef>
              <a:buNone/>
            </a:pPr>
            <a:r>
              <a:rPr lang="en-US" sz="3000" dirty="0">
                <a:latin typeface="Times New Roman" charset="0"/>
                <a:ea typeface="Times New Roman" charset="0"/>
                <a:cs typeface="Times New Roman" charset="0"/>
              </a:rPr>
              <a:t>The Court denied Mr. Hobbs a new trial noting the DNA “…was from non-biological touch DNA and there was less than a 50% possibility that the DNA was from [the victim]”</a:t>
            </a:r>
          </a:p>
          <a:p>
            <a:pPr marL="0" indent="0">
              <a:lnSpc>
                <a:spcPct val="100000"/>
              </a:lnSpc>
              <a:spcBef>
                <a:spcPts val="0"/>
              </a:spcBef>
              <a:buNone/>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0904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671</Words>
  <Application>Microsoft Macintosh PowerPoint</Application>
  <PresentationFormat>Widescreen</PresentationFormat>
  <Paragraphs>80</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ＭＳ Ｐゴシック</vt:lpstr>
      <vt:lpstr>Arial</vt:lpstr>
      <vt:lpstr>Calibri</vt:lpstr>
      <vt:lpstr>Calibri Light</vt:lpstr>
      <vt:lpstr>Cambria</vt:lpstr>
      <vt:lpstr>Times</vt:lpstr>
      <vt:lpstr>Times New Roman</vt:lpstr>
      <vt:lpstr>Office Theme</vt:lpstr>
      <vt:lpstr>PowerPoint Presentation</vt:lpstr>
      <vt:lpstr>PowerPoint Presentation</vt:lpstr>
      <vt:lpstr>PowerPoint Presentation</vt:lpstr>
      <vt:lpstr>TrueAllele® Pinkins findings</vt:lpstr>
      <vt:lpstr> </vt:lpstr>
      <vt:lpstr>  </vt:lpstr>
      <vt:lpstr>  </vt:lpstr>
      <vt:lpstr>Moving forward</vt:lpstr>
      <vt:lpstr>Case 2 Gregory Hobbs, convicted of manslaughter, New Mexico Innocence Project</vt:lpstr>
      <vt:lpstr>TrueAllele Results </vt:lpstr>
      <vt:lpstr>PowerPoint Presentation</vt:lpstr>
      <vt:lpstr>Case 3: Montana Innocence Project 2018: Fred Lawrence and Paul Jenkins</vt:lpstr>
      <vt:lpstr>Ligature from scene</vt:lpstr>
      <vt:lpstr>DNA Hit</vt:lpstr>
      <vt:lpstr>Nephew had told authorities three times since 1999.</vt:lpstr>
      <vt:lpstr>On Friday, April 13th, 2018 Lawrence’s and Jenkins Freed</vt:lpstr>
      <vt:lpstr>Case 4: 1977, Johnnie Lee Gates admits to murder, and is convicted, sentenced to death.</vt:lpstr>
      <vt:lpstr>Post conviction Issues in Gates</vt:lpstr>
      <vt:lpstr>PowerPoint Presentation</vt:lpstr>
      <vt:lpstr>Probabilistic Genotyping: DNA on both ligatures exclude Gates, produce a common major profile</vt:lpstr>
      <vt:lpstr>PowerPoint Presentation</vt:lpstr>
      <vt:lpstr>“N” beside potential black jurors</vt:lpstr>
      <vt:lpstr>Diligence, Dedication, and Devotion </vt:lpstr>
      <vt:lpstr>Thank you!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Matt Legler</cp:lastModifiedBy>
  <cp:revision>52</cp:revision>
  <dcterms:created xsi:type="dcterms:W3CDTF">2019-02-22T22:40:59Z</dcterms:created>
  <dcterms:modified xsi:type="dcterms:W3CDTF">2019-02-26T14:57:41Z</dcterms:modified>
</cp:coreProperties>
</file>