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  <p:sldMasterId id="2147483661" r:id="rId3"/>
  </p:sldMasterIdLst>
  <p:notesMasterIdLst>
    <p:notesMasterId r:id="rId28"/>
  </p:notesMasterIdLst>
  <p:handoutMasterIdLst>
    <p:handoutMasterId r:id="rId29"/>
  </p:handoutMasterIdLst>
  <p:sldIdLst>
    <p:sldId id="256" r:id="rId4"/>
    <p:sldId id="332" r:id="rId5"/>
    <p:sldId id="318" r:id="rId6"/>
    <p:sldId id="319" r:id="rId7"/>
    <p:sldId id="310" r:id="rId8"/>
    <p:sldId id="277" r:id="rId9"/>
    <p:sldId id="282" r:id="rId10"/>
    <p:sldId id="317" r:id="rId11"/>
    <p:sldId id="335" r:id="rId12"/>
    <p:sldId id="320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7" r:id="rId22"/>
    <p:sldId id="333" r:id="rId23"/>
    <p:sldId id="346" r:id="rId24"/>
    <p:sldId id="308" r:id="rId25"/>
    <p:sldId id="345" r:id="rId26"/>
    <p:sldId id="30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ACB1E"/>
    <a:srgbClr val="CCFF66"/>
    <a:srgbClr val="99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1859" autoAdjust="0"/>
  </p:normalViewPr>
  <p:slideViewPr>
    <p:cSldViewPr>
      <p:cViewPr varScale="1">
        <p:scale>
          <a:sx n="115" d="100"/>
          <a:sy n="115" d="100"/>
        </p:scale>
        <p:origin x="80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00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56AA499-913D-2B4D-B600-06FAC57107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9F590-D803-3B4C-9C13-08C83CCCE6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161E96-A62F-C048-B4A1-C565FD11D2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CFB0C4-A698-C340-9447-12743A6247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2FA96-870B-104E-8DED-8655FDA1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00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7932E-2066-4C27-A631-FADB00874827}" type="datetimeFigureOut">
              <a:rPr lang="en-US" smtClean="0"/>
              <a:t>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4AB3C-E7A8-4C1D-9C07-0DF905C9E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20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4E7B21-7FD7-45A1-A86F-34284C5A607A}" type="datetimeFigureOut">
              <a:rPr lang="en-US" smtClean="0"/>
              <a:pPr/>
              <a:t>2/17/20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F0B1D0-227A-42F1-AF7C-F81DC0505D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8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9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63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51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79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76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46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17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29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4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713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99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745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777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A444-2F8A-4E81-BCDE-17D5CFEB7DF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994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560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987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223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885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1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575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11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54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686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831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622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13EE-7056-4D9A-AE1A-CCFF6B8E642E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0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1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9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2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6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10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7B21-7FD7-45A1-A86F-34284C5A607A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0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E7B21-7FD7-45A1-A86F-34284C5A607A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0B1D0-227A-42F1-AF7C-F81DC0505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9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FA444-2F8A-4E81-BCDE-17D5CFEB7DF1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2EBA1-B7D7-4A4A-B1F3-C5CE568D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1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513EE-7056-4D9A-AE1A-CCFF6B8E642E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387ED-FEEF-4DC9-A8DC-D6728CEBC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3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0386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Genotype Information Criteria for Forensic DNA Databases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990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AAFS Annual Scientific Meeting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February 23, 2018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727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Case Example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191000"/>
          </a:xfrm>
        </p:spPr>
        <p:txBody>
          <a:bodyPr>
            <a:normAutofit/>
          </a:bodyPr>
          <a:lstStyle/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935775"/>
              </p:ext>
            </p:extLst>
          </p:nvPr>
        </p:nvGraphicFramePr>
        <p:xfrm>
          <a:off x="457200" y="2209800"/>
          <a:ext cx="8229600" cy="30327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511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3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6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6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Amplified?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~300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Mixture 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r>
                        <a:rPr lang="en-US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43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~170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~10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771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Case Example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Examiner focused on Item 1 for CODIS entry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Manual data review – 14 loci (8 core) entered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Insufficient MME for NDIS; uploaded to SDIS</a:t>
            </a:r>
          </a:p>
        </p:txBody>
      </p:sp>
    </p:spTree>
    <p:extLst>
      <p:ext uri="{BB962C8B-B14F-4D97-AF65-F5344CB8AC3E}">
        <p14:creationId xmlns:p14="http://schemas.microsoft.com/office/powerpoint/2010/main" val="2309137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SDIS Search #1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June 2017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candidate matches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review (&gt;1 hour)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eliminated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candidates requested for additional testing (expanded loci)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254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SDIS Search #1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July 2017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Expanded loci testing complete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review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three excluded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Summary – 28 candidates, 0 hits, ~1.5 hours human time (entry &amp; review)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31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Additional Testing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October 2017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Victim standard submitted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 victim match, log LR 14.8 (630 trillion)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Examiner manually refines CODIS profile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MME still insufficient for NDIS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Uploads to SDIS</a:t>
            </a:r>
          </a:p>
          <a:p>
            <a:pPr lvl="1"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103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SDIS Search #2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new candidate matches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eliminated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identified and confirmed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Summary – 2 candidates, 1 hits, ~15 minutes human time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43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SDIS Searches Summary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30 candidates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 hit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~2 hours human analysis/review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Four months searching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Offender was not identified in initial search!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09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Could We Improve?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® at candidate match review?</a:t>
            </a:r>
          </a:p>
        </p:txBody>
      </p:sp>
    </p:spTree>
    <p:extLst>
      <p:ext uri="{BB962C8B-B14F-4D97-AF65-F5344CB8AC3E}">
        <p14:creationId xmlns:p14="http://schemas.microsoft.com/office/powerpoint/2010/main" val="3821380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® Match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Autofit/>
          </a:bodyPr>
          <a:lstStyle/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7924800" cy="500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752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Could We Improve?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 startAt="2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® to select alleles for CODIS entry?</a:t>
            </a:r>
          </a:p>
        </p:txBody>
      </p:sp>
    </p:spTree>
    <p:extLst>
      <p:ext uri="{BB962C8B-B14F-4D97-AF65-F5344CB8AC3E}">
        <p14:creationId xmlns:p14="http://schemas.microsoft.com/office/powerpoint/2010/main" val="205620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CODIS Searches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4114800"/>
          </a:xfrm>
        </p:spPr>
        <p:txBody>
          <a:bodyPr>
            <a:norm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Allele to Allele Comparison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High certainty genotypes - good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Low certainty genotypes?</a:t>
            </a:r>
          </a:p>
        </p:txBody>
      </p:sp>
    </p:spTree>
    <p:extLst>
      <p:ext uri="{BB962C8B-B14F-4D97-AF65-F5344CB8AC3E}">
        <p14:creationId xmlns:p14="http://schemas.microsoft.com/office/powerpoint/2010/main" val="936945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51" y="3810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® for CODIS Entry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191000"/>
          </a:xfrm>
        </p:spPr>
        <p:txBody>
          <a:bodyPr>
            <a:normAutofit/>
          </a:bodyPr>
          <a:lstStyle/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4"/>
          <p:cNvSpPr>
            <a:spLocks noChangeAspect="1" noChangeArrowheads="1" noTextEdit="1"/>
          </p:cNvSpPr>
          <p:nvPr/>
        </p:nvSpPr>
        <p:spPr bwMode="auto">
          <a:xfrm>
            <a:off x="609600" y="1828800"/>
            <a:ext cx="7923213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09600" y="1873250"/>
            <a:ext cx="1584325" cy="155416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193925" y="1873250"/>
            <a:ext cx="1584325" cy="155416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778250" y="1873250"/>
            <a:ext cx="1585913" cy="155416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364163" y="1873250"/>
            <a:ext cx="1584325" cy="155416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948488" y="1873250"/>
            <a:ext cx="1585913" cy="155416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09600" y="3427413"/>
            <a:ext cx="1584325" cy="1384300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193925" y="3427413"/>
            <a:ext cx="1584325" cy="1384300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778250" y="3427413"/>
            <a:ext cx="1585913" cy="1384300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5364163" y="3427413"/>
            <a:ext cx="1584325" cy="1384300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6948488" y="3427413"/>
            <a:ext cx="1585913" cy="1384300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609600" y="4811713"/>
            <a:ext cx="1584325" cy="138271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193925" y="4811713"/>
            <a:ext cx="1584325" cy="138271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778250" y="4811713"/>
            <a:ext cx="1585913" cy="138271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5364163" y="4811713"/>
            <a:ext cx="1584325" cy="138271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948488" y="4811713"/>
            <a:ext cx="1585913" cy="138271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2193925" y="1866900"/>
            <a:ext cx="0" cy="433387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3778250" y="1866900"/>
            <a:ext cx="0" cy="433387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5364163" y="1866900"/>
            <a:ext cx="0" cy="433387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6948488" y="1866900"/>
            <a:ext cx="0" cy="433387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603250" y="3427413"/>
            <a:ext cx="7937501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603250" y="4811713"/>
            <a:ext cx="793750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609600" y="1866900"/>
            <a:ext cx="0" cy="433387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8534401" y="1866900"/>
            <a:ext cx="0" cy="433387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603250" y="1873250"/>
            <a:ext cx="793750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" name="Line 30"/>
          <p:cNvSpPr>
            <a:spLocks noChangeShapeType="1"/>
          </p:cNvSpPr>
          <p:nvPr/>
        </p:nvSpPr>
        <p:spPr bwMode="auto">
          <a:xfrm>
            <a:off x="603250" y="6194425"/>
            <a:ext cx="7937501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" name="Rectangle 31"/>
          <p:cNvSpPr>
            <a:spLocks noChangeArrowheads="1"/>
          </p:cNvSpPr>
          <p:nvPr/>
        </p:nvSpPr>
        <p:spPr bwMode="auto">
          <a:xfrm>
            <a:off x="895350" y="2463800"/>
            <a:ext cx="11811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Method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2"/>
          <p:cNvSpPr>
            <a:spLocks noChangeArrowheads="1"/>
          </p:cNvSpPr>
          <p:nvPr/>
        </p:nvSpPr>
        <p:spPr bwMode="auto">
          <a:xfrm>
            <a:off x="2346325" y="2279650"/>
            <a:ext cx="145256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Candidate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Rectangle 33"/>
          <p:cNvSpPr>
            <a:spLocks noChangeArrowheads="1"/>
          </p:cNvSpPr>
          <p:nvPr/>
        </p:nvSpPr>
        <p:spPr bwMode="auto">
          <a:xfrm>
            <a:off x="2446338" y="2644775"/>
            <a:ext cx="12541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Matches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34"/>
          <p:cNvSpPr>
            <a:spLocks noChangeArrowheads="1"/>
          </p:cNvSpPr>
          <p:nvPr/>
        </p:nvSpPr>
        <p:spPr bwMode="auto">
          <a:xfrm>
            <a:off x="4011613" y="2463800"/>
            <a:ext cx="128746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Searches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Rectangle 35"/>
          <p:cNvSpPr>
            <a:spLocks noChangeArrowheads="1"/>
          </p:cNvSpPr>
          <p:nvPr/>
        </p:nvSpPr>
        <p:spPr bwMode="auto">
          <a:xfrm>
            <a:off x="5751513" y="1914525"/>
            <a:ext cx="10414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Victim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Rectangle 36"/>
          <p:cNvSpPr>
            <a:spLocks noChangeArrowheads="1"/>
          </p:cNvSpPr>
          <p:nvPr/>
        </p:nvSpPr>
        <p:spPr bwMode="auto">
          <a:xfrm>
            <a:off x="5689600" y="2279650"/>
            <a:ext cx="10985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Sample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37"/>
          <p:cNvSpPr>
            <a:spLocks noChangeArrowheads="1"/>
          </p:cNvSpPr>
          <p:nvPr/>
        </p:nvSpPr>
        <p:spPr bwMode="auto">
          <a:xfrm>
            <a:off x="5661025" y="2644775"/>
            <a:ext cx="122078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Needed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9" name="Rectangle 38"/>
          <p:cNvSpPr>
            <a:spLocks noChangeArrowheads="1"/>
          </p:cNvSpPr>
          <p:nvPr/>
        </p:nvSpPr>
        <p:spPr bwMode="auto">
          <a:xfrm>
            <a:off x="5684838" y="3011488"/>
            <a:ext cx="11144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for Hit?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0" name="Rectangle 39"/>
          <p:cNvSpPr>
            <a:spLocks noChangeArrowheads="1"/>
          </p:cNvSpPr>
          <p:nvPr/>
        </p:nvSpPr>
        <p:spPr bwMode="auto">
          <a:xfrm>
            <a:off x="7281863" y="2279650"/>
            <a:ext cx="115728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Review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40"/>
          <p:cNvSpPr>
            <a:spLocks noChangeArrowheads="1"/>
          </p:cNvSpPr>
          <p:nvPr/>
        </p:nvSpPr>
        <p:spPr bwMode="auto">
          <a:xfrm>
            <a:off x="7427913" y="2644775"/>
            <a:ext cx="7905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Time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41"/>
          <p:cNvSpPr>
            <a:spLocks noChangeArrowheads="1"/>
          </p:cNvSpPr>
          <p:nvPr/>
        </p:nvSpPr>
        <p:spPr bwMode="auto">
          <a:xfrm>
            <a:off x="950913" y="3930650"/>
            <a:ext cx="105886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Human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3" name="Rectangle 42"/>
          <p:cNvSpPr>
            <a:spLocks noChangeArrowheads="1"/>
          </p:cNvSpPr>
          <p:nvPr/>
        </p:nvSpPr>
        <p:spPr bwMode="auto">
          <a:xfrm>
            <a:off x="2833688" y="3930650"/>
            <a:ext cx="4667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4" name="Rectangle 43"/>
          <p:cNvSpPr>
            <a:spLocks noChangeArrowheads="1"/>
          </p:cNvSpPr>
          <p:nvPr/>
        </p:nvSpPr>
        <p:spPr bwMode="auto">
          <a:xfrm>
            <a:off x="4494213" y="3930650"/>
            <a:ext cx="3127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5" name="Rectangle 44"/>
          <p:cNvSpPr>
            <a:spLocks noChangeArrowheads="1"/>
          </p:cNvSpPr>
          <p:nvPr/>
        </p:nvSpPr>
        <p:spPr bwMode="auto">
          <a:xfrm>
            <a:off x="5957888" y="3930650"/>
            <a:ext cx="5794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Yes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6" name="Rectangle 45"/>
          <p:cNvSpPr>
            <a:spLocks noChangeArrowheads="1"/>
          </p:cNvSpPr>
          <p:nvPr/>
        </p:nvSpPr>
        <p:spPr bwMode="auto">
          <a:xfrm>
            <a:off x="7364413" y="3930650"/>
            <a:ext cx="5334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~2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7" name="Rectangle 46"/>
          <p:cNvSpPr>
            <a:spLocks noChangeArrowheads="1"/>
          </p:cNvSpPr>
          <p:nvPr/>
        </p:nvSpPr>
        <p:spPr bwMode="auto">
          <a:xfrm>
            <a:off x="7739063" y="3930650"/>
            <a:ext cx="5445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hrs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8" name="Rectangle 47"/>
          <p:cNvSpPr>
            <a:spLocks noChangeArrowheads="1"/>
          </p:cNvSpPr>
          <p:nvPr/>
        </p:nvSpPr>
        <p:spPr bwMode="auto">
          <a:xfrm>
            <a:off x="704850" y="5314950"/>
            <a:ext cx="14160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TrueAllele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9" name="Rectangle 48"/>
          <p:cNvSpPr>
            <a:spLocks noChangeArrowheads="1"/>
          </p:cNvSpPr>
          <p:nvPr/>
        </p:nvSpPr>
        <p:spPr bwMode="auto">
          <a:xfrm>
            <a:off x="1944688" y="5314950"/>
            <a:ext cx="3111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®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0" name="Rectangle 49"/>
          <p:cNvSpPr>
            <a:spLocks noChangeArrowheads="1"/>
          </p:cNvSpPr>
          <p:nvPr/>
        </p:nvSpPr>
        <p:spPr bwMode="auto">
          <a:xfrm>
            <a:off x="2909888" y="5314950"/>
            <a:ext cx="3127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1" name="Rectangle 50"/>
          <p:cNvSpPr>
            <a:spLocks noChangeArrowheads="1"/>
          </p:cNvSpPr>
          <p:nvPr/>
        </p:nvSpPr>
        <p:spPr bwMode="auto">
          <a:xfrm>
            <a:off x="4494213" y="5314950"/>
            <a:ext cx="3127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2" name="Rectangle 51"/>
          <p:cNvSpPr>
            <a:spLocks noChangeArrowheads="1"/>
          </p:cNvSpPr>
          <p:nvPr/>
        </p:nvSpPr>
        <p:spPr bwMode="auto">
          <a:xfrm>
            <a:off x="5978525" y="5314950"/>
            <a:ext cx="5143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3" name="Rectangle 52"/>
          <p:cNvSpPr>
            <a:spLocks noChangeArrowheads="1"/>
          </p:cNvSpPr>
          <p:nvPr/>
        </p:nvSpPr>
        <p:spPr bwMode="auto">
          <a:xfrm>
            <a:off x="7512050" y="5132388"/>
            <a:ext cx="68738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~15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4" name="Rectangle 53"/>
          <p:cNvSpPr>
            <a:spLocks noChangeArrowheads="1"/>
          </p:cNvSpPr>
          <p:nvPr/>
        </p:nvSpPr>
        <p:spPr bwMode="auto">
          <a:xfrm>
            <a:off x="7239000" y="5497513"/>
            <a:ext cx="11652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minutes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1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19199"/>
          </a:xfrm>
        </p:spPr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® for CODIS Entry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391400" cy="41910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 has created Probabilistic Genotyping index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MME, max of 8 alleles per locus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Minimum 7 original core loci</a:t>
            </a:r>
          </a:p>
        </p:txBody>
      </p:sp>
    </p:spTree>
    <p:extLst>
      <p:ext uri="{BB962C8B-B14F-4D97-AF65-F5344CB8AC3E}">
        <p14:creationId xmlns:p14="http://schemas.microsoft.com/office/powerpoint/2010/main" val="92160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19199"/>
          </a:xfrm>
        </p:spPr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® for CODIS Entry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391400" cy="41910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Search against single source profiles only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Mixtures that were previously ineligible for searching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Several hits to date</a:t>
            </a:r>
          </a:p>
        </p:txBody>
      </p:sp>
    </p:spTree>
    <p:extLst>
      <p:ext uri="{BB962C8B-B14F-4D97-AF65-F5344CB8AC3E}">
        <p14:creationId xmlns:p14="http://schemas.microsoft.com/office/powerpoint/2010/main" val="2782187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19199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391400" cy="41910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MME is good predictor for number of matches but not quality of data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KL is good predictor of match strength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 information mixture data is not being searched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Probabilistic mechanism is needed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93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75504" y="-20117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523999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3733800"/>
          </a:xfrm>
        </p:spPr>
        <p:txBody>
          <a:bodyPr>
            <a:normAutofit/>
          </a:bodyPr>
          <a:lstStyle/>
          <a:p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37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NDIS Upload Criteria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191000"/>
          </a:xfrm>
        </p:spPr>
        <p:txBody>
          <a:bodyPr>
            <a:normAutofit/>
          </a:bodyPr>
          <a:lstStyle/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024257"/>
              </p:ext>
            </p:extLst>
          </p:nvPr>
        </p:nvGraphicFramePr>
        <p:xfrm>
          <a:off x="914400" y="2743200"/>
          <a:ext cx="7391400" cy="22098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6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679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Specimen 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r>
                        <a:rPr lang="en-US" sz="2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Alleles per Locus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Moderate Match Estimate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300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Forensic Mixture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in 10 million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19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Falling Through the Cracks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41148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What about mixtures that have high information but do not meet upload criteria?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How do you identify mixtures with high match information?</a:t>
            </a:r>
          </a:p>
        </p:txBody>
      </p:sp>
    </p:spTree>
    <p:extLst>
      <p:ext uri="{BB962C8B-B14F-4D97-AF65-F5344CB8AC3E}">
        <p14:creationId xmlns:p14="http://schemas.microsoft.com/office/powerpoint/2010/main" val="268489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Probabilistic Genotyping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391400" cy="4267200"/>
          </a:xfrm>
        </p:spPr>
        <p:txBody>
          <a:bodyPr>
            <a:normAutofit/>
          </a:bodyPr>
          <a:lstStyle/>
          <a:p>
            <a:pPr algn="l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Kullback-Leibler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Divergence (KL)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Measure of information gain in Bayesian inference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Posterior (after computer inference) vs. prior (before computer inference)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52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Advantages of KL for Databases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315200" cy="39624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Estimate of match information (LR) in absence of reference sample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alculated over entire profile, not a subset of loci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be used to identify high information mixtures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61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Process all samples in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TrueAllele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Assess KL of inferred genotypes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Determine viability for CODIS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 &lt;10 = typically insufficient for CODIS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 </a:t>
            </a:r>
            <a:r>
              <a:rPr lang="en-US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= sufficient but specimen category varies</a:t>
            </a:r>
          </a:p>
          <a:p>
            <a:pPr marL="514350" indent="-514350" algn="l">
              <a:buFont typeface="+mj-lt"/>
              <a:buAutoNum type="arabicPeriod"/>
            </a:pP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08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523999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3733800"/>
          </a:xfrm>
        </p:spPr>
        <p:txBody>
          <a:bodyPr>
            <a:normAutofit/>
          </a:bodyPr>
          <a:lstStyle/>
          <a:p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8610600" cy="579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2620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jdonahue\AppData\Local\Microsoft\Windows\Temporary Internet Files\Content.IE5\YWX10FF1\DNA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5" r="37961" b="12044"/>
          <a:stretch/>
        </p:blipFill>
        <p:spPr bwMode="auto">
          <a:xfrm>
            <a:off x="5181600" y="0"/>
            <a:ext cx="3927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239000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Case Example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239000" cy="3962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Assault case – female victim, male suspect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Three questioned swabs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victim sample submitted</a:t>
            </a:r>
          </a:p>
        </p:txBody>
      </p:sp>
    </p:spTree>
    <p:extLst>
      <p:ext uri="{BB962C8B-B14F-4D97-AF65-F5344CB8AC3E}">
        <p14:creationId xmlns:p14="http://schemas.microsoft.com/office/powerpoint/2010/main" val="662096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3189</TotalTime>
  <Words>553</Words>
  <Application>Microsoft Macintosh PowerPoint</Application>
  <PresentationFormat>On-screen Show (4:3)</PresentationFormat>
  <Paragraphs>170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Office Theme</vt:lpstr>
      <vt:lpstr>1_Custom Design</vt:lpstr>
      <vt:lpstr>Custom Design</vt:lpstr>
      <vt:lpstr>Genotype Information Criteria for Forensic DNA Databases</vt:lpstr>
      <vt:lpstr>CODIS Searches</vt:lpstr>
      <vt:lpstr>NDIS Upload Criteria</vt:lpstr>
      <vt:lpstr>Falling Through the Cracks</vt:lpstr>
      <vt:lpstr>Probabilistic Genotyping</vt:lpstr>
      <vt:lpstr>Advantages of KL for Databases</vt:lpstr>
      <vt:lpstr>Methods</vt:lpstr>
      <vt:lpstr>PowerPoint Presentation</vt:lpstr>
      <vt:lpstr>Case Example</vt:lpstr>
      <vt:lpstr>Case Example</vt:lpstr>
      <vt:lpstr>Case Example</vt:lpstr>
      <vt:lpstr>SDIS Search #1</vt:lpstr>
      <vt:lpstr>SDIS Search #1</vt:lpstr>
      <vt:lpstr>Additional Testing</vt:lpstr>
      <vt:lpstr>SDIS Search #2</vt:lpstr>
      <vt:lpstr>SDIS Searches Summary</vt:lpstr>
      <vt:lpstr>Could We Improve?</vt:lpstr>
      <vt:lpstr>TrueAllele® Match Review</vt:lpstr>
      <vt:lpstr>Could We Improve?</vt:lpstr>
      <vt:lpstr>TrueAllele® for CODIS Entry</vt:lpstr>
      <vt:lpstr>TrueAllele® for CODIS Entry</vt:lpstr>
      <vt:lpstr>TrueAllele® for CODIS Entry</vt:lpstr>
      <vt:lpstr>Summary</vt:lpstr>
      <vt:lpstr>PowerPoint Presentation</vt:lpstr>
    </vt:vector>
  </TitlesOfParts>
  <Company>MIS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Computer Technology to Overcome Bottlenecks in the Forensic DNA Testing Process and Improve Data Recovery from Complex Samples</dc:title>
  <dc:creator>Donahue, John</dc:creator>
  <cp:lastModifiedBy>Matt Legler</cp:lastModifiedBy>
  <cp:revision>360</cp:revision>
  <cp:lastPrinted>2020-02-17T15:54:08Z</cp:lastPrinted>
  <dcterms:created xsi:type="dcterms:W3CDTF">2017-10-23T13:35:12Z</dcterms:created>
  <dcterms:modified xsi:type="dcterms:W3CDTF">2020-02-17T16:16:40Z</dcterms:modified>
</cp:coreProperties>
</file>