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8" r:id="rId3"/>
    <p:sldId id="262" r:id="rId4"/>
    <p:sldId id="265" r:id="rId5"/>
    <p:sldId id="314" r:id="rId6"/>
    <p:sldId id="268" r:id="rId7"/>
    <p:sldId id="273" r:id="rId8"/>
    <p:sldId id="274" r:id="rId9"/>
    <p:sldId id="315" r:id="rId10"/>
    <p:sldId id="275" r:id="rId11"/>
    <p:sldId id="278" r:id="rId12"/>
    <p:sldId id="281" r:id="rId13"/>
    <p:sldId id="310" r:id="rId14"/>
    <p:sldId id="277" r:id="rId15"/>
    <p:sldId id="316" r:id="rId16"/>
    <p:sldId id="337" r:id="rId17"/>
    <p:sldId id="294" r:id="rId18"/>
    <p:sldId id="339" r:id="rId19"/>
    <p:sldId id="296" r:id="rId20"/>
    <p:sldId id="329" r:id="rId21"/>
    <p:sldId id="330" r:id="rId22"/>
    <p:sldId id="297" r:id="rId23"/>
    <p:sldId id="298" r:id="rId24"/>
    <p:sldId id="299" r:id="rId25"/>
    <p:sldId id="300" r:id="rId26"/>
    <p:sldId id="301" r:id="rId27"/>
    <p:sldId id="328" r:id="rId28"/>
    <p:sldId id="332" r:id="rId29"/>
    <p:sldId id="331" r:id="rId30"/>
    <p:sldId id="333" r:id="rId31"/>
    <p:sldId id="335" r:id="rId32"/>
    <p:sldId id="336" r:id="rId33"/>
    <p:sldId id="338" r:id="rId34"/>
    <p:sldId id="317" r:id="rId35"/>
    <p:sldId id="318" r:id="rId36"/>
    <p:sldId id="319" r:id="rId37"/>
    <p:sldId id="320" r:id="rId38"/>
    <p:sldId id="322" r:id="rId39"/>
    <p:sldId id="323" r:id="rId40"/>
    <p:sldId id="324" r:id="rId41"/>
    <p:sldId id="325" r:id="rId42"/>
    <p:sldId id="30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32" autoAdjust="0"/>
  </p:normalViewPr>
  <p:slideViewPr>
    <p:cSldViewPr>
      <p:cViewPr varScale="1">
        <p:scale>
          <a:sx n="111" d="100"/>
          <a:sy n="111" d="100"/>
        </p:scale>
        <p:origin x="-4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7932E-2066-4C27-A631-FADB0087482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4AB3C-E7A8-4C1D-9C07-0DF905C9E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2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64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888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21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200"/>
              <a:t>Cybergenetics © 2007-2017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C5B10078-3236-4DE6-93D9-DF1FE840E6D8}" type="slidenum">
              <a:rPr lang="en-US" altLang="en-US" sz="1200"/>
              <a:pPr algn="r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87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9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153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247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816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816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9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918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312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474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730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935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860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248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548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04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328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11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152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620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369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925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905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880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353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814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498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428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8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2302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73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75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70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25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AB3C-E7A8-4C1D-9C07-0DF905C9E9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7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8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6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5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5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1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9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2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6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1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0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9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E7B21-7FD7-45A1-A86F-34284C5A607A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9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microsoft.com/office/2007/relationships/hdphoto" Target="../media/hdphoto1.wd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0386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“Using Computer Technology to Overcome Bottlenecks in the Forensic DNA Testing Process and Improve Data Recovery from Complex Samples”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990600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7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010400" cy="4191000"/>
          </a:xfrm>
        </p:spPr>
        <p:txBody>
          <a:bodyPr>
            <a:normAutofit/>
          </a:bodyPr>
          <a:lstStyle/>
          <a:p>
            <a:endParaRPr lang="en-US" sz="4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Throwing Out Data is the Only Way?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7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Alternate Approach - Automate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467600" cy="3810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Automate DNA interpretation using computers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humans for tasks requiring intelligence, use machines for repetitive processes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DNA interpretation can be automated with the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 technology</a:t>
            </a:r>
          </a:p>
        </p:txBody>
      </p:sp>
    </p:spTree>
    <p:extLst>
      <p:ext uri="{BB962C8B-B14F-4D97-AF65-F5344CB8AC3E}">
        <p14:creationId xmlns:p14="http://schemas.microsoft.com/office/powerpoint/2010/main" val="405333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2775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rocessing</a:t>
            </a:r>
          </a:p>
        </p:txBody>
      </p:sp>
      <p:pic>
        <p:nvPicPr>
          <p:cNvPr id="39938" name="Picture 4" descr="product-27in.jpg                                               00AB3A1FMacintosh HD                   7C262FE3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2551113"/>
            <a:ext cx="2043112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5" descr="HP-Proliant-ML350.jpg                                          00AB3A1FMacintosh HD                   7C262FE3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5" y="1789113"/>
            <a:ext cx="2689225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6" descr="HP-Proliant-ML350.jpg                                          00AB3A1FMacintosh HD                   7C262FE3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1789113"/>
            <a:ext cx="2689225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 Box 8"/>
          <p:cNvSpPr txBox="1">
            <a:spLocks noChangeArrowheads="1"/>
          </p:cNvSpPr>
          <p:nvPr/>
        </p:nvSpPr>
        <p:spPr bwMode="auto">
          <a:xfrm>
            <a:off x="847725" y="4572000"/>
            <a:ext cx="16906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dirty="0" err="1">
                <a:solidFill>
                  <a:srgbClr val="000090"/>
                </a:solidFill>
              </a:rPr>
              <a:t>ViewStation</a:t>
            </a:r>
            <a:endParaRPr lang="en-US" altLang="en-US" dirty="0">
              <a:solidFill>
                <a:srgbClr val="000090"/>
              </a:solidFill>
            </a:endParaRPr>
          </a:p>
          <a:p>
            <a:r>
              <a:rPr lang="en-US" altLang="en-US" dirty="0">
                <a:solidFill>
                  <a:srgbClr val="000090"/>
                </a:solidFill>
              </a:rPr>
              <a:t>User Client</a:t>
            </a:r>
          </a:p>
        </p:txBody>
      </p:sp>
      <p:sp>
        <p:nvSpPr>
          <p:cNvPr id="39942" name="Text Box 9"/>
          <p:cNvSpPr txBox="1">
            <a:spLocks noChangeArrowheads="1"/>
          </p:cNvSpPr>
          <p:nvPr/>
        </p:nvSpPr>
        <p:spPr bwMode="auto">
          <a:xfrm>
            <a:off x="4140200" y="4572000"/>
            <a:ext cx="13541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dirty="0">
                <a:solidFill>
                  <a:srgbClr val="000090"/>
                </a:solidFill>
              </a:rPr>
              <a:t>Database</a:t>
            </a:r>
          </a:p>
          <a:p>
            <a:r>
              <a:rPr lang="en-US" altLang="en-US" dirty="0">
                <a:solidFill>
                  <a:srgbClr val="000090"/>
                </a:solidFill>
              </a:rPr>
              <a:t>Server</a:t>
            </a:r>
          </a:p>
        </p:txBody>
      </p:sp>
      <p:sp>
        <p:nvSpPr>
          <p:cNvPr id="39943" name="Text Box 10"/>
          <p:cNvSpPr txBox="1">
            <a:spLocks noChangeArrowheads="1"/>
          </p:cNvSpPr>
          <p:nvPr/>
        </p:nvSpPr>
        <p:spPr bwMode="auto">
          <a:xfrm>
            <a:off x="6551613" y="4572000"/>
            <a:ext cx="22367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dirty="0">
                <a:solidFill>
                  <a:srgbClr val="000090"/>
                </a:solidFill>
              </a:rPr>
              <a:t>Interpret/Match</a:t>
            </a:r>
          </a:p>
          <a:p>
            <a:r>
              <a:rPr lang="en-US" altLang="en-US" dirty="0">
                <a:solidFill>
                  <a:srgbClr val="000090"/>
                </a:solidFill>
              </a:rPr>
              <a:t>Expansion</a:t>
            </a:r>
          </a:p>
        </p:txBody>
      </p:sp>
      <p:sp>
        <p:nvSpPr>
          <p:cNvPr id="39944" name="AutoShape 11"/>
          <p:cNvSpPr>
            <a:spLocks noChangeArrowheads="1"/>
          </p:cNvSpPr>
          <p:nvPr/>
        </p:nvSpPr>
        <p:spPr bwMode="auto">
          <a:xfrm>
            <a:off x="2971800" y="3160713"/>
            <a:ext cx="990600" cy="304800"/>
          </a:xfrm>
          <a:prstGeom prst="leftRight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9945" name="AutoShape 12"/>
          <p:cNvSpPr>
            <a:spLocks noChangeArrowheads="1"/>
          </p:cNvSpPr>
          <p:nvPr/>
        </p:nvSpPr>
        <p:spPr bwMode="auto">
          <a:xfrm>
            <a:off x="5715000" y="3160713"/>
            <a:ext cx="990600" cy="304800"/>
          </a:xfrm>
          <a:prstGeom prst="leftRight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9946" name="Text Box 13"/>
          <p:cNvSpPr txBox="1">
            <a:spLocks noChangeArrowheads="1"/>
          </p:cNvSpPr>
          <p:nvPr/>
        </p:nvSpPr>
        <p:spPr bwMode="auto">
          <a:xfrm>
            <a:off x="425450" y="5562600"/>
            <a:ext cx="27733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/>
              <a:t>Visual User Interface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VUIer</a:t>
            </a:r>
            <a:r>
              <a:rPr lang="en-US" altLang="en-US" sz="2400" dirty="0"/>
              <a:t>™ Software</a:t>
            </a:r>
          </a:p>
        </p:txBody>
      </p:sp>
      <p:sp>
        <p:nvSpPr>
          <p:cNvPr id="39947" name="Text Box 14"/>
          <p:cNvSpPr txBox="1">
            <a:spLocks noChangeArrowheads="1"/>
          </p:cNvSpPr>
          <p:nvPr/>
        </p:nvSpPr>
        <p:spPr bwMode="auto">
          <a:xfrm>
            <a:off x="4321175" y="5562600"/>
            <a:ext cx="3960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/>
              <a:t>Parallel Processing Computers</a:t>
            </a:r>
          </a:p>
        </p:txBody>
      </p:sp>
      <p:pic>
        <p:nvPicPr>
          <p:cNvPr id="39948" name="Picture 13" descr="Fig3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2730500"/>
            <a:ext cx="17780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577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Automated Process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467600" cy="42672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 entire plate to server</a:t>
            </a:r>
            <a:endParaRPr 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interprets the data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results and compare: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other data files on the same plate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known profiles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previous runs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detailed processing on potential matches</a:t>
            </a:r>
          </a:p>
        </p:txBody>
      </p:sp>
    </p:spTree>
    <p:extLst>
      <p:ext uri="{BB962C8B-B14F-4D97-AF65-F5344CB8AC3E}">
        <p14:creationId xmlns:p14="http://schemas.microsoft.com/office/powerpoint/2010/main" val="190352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0866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Benefits of Automated DNA Interpretation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391400" cy="39624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data examined,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nothing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discarded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Speed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plate in ~6 – 7 hours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confirmation bias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infers genotypes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prior knowledge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61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Benefits of Automated DNA Interpretation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 startAt="4"/>
            </a:pPr>
            <a:r>
              <a:rPr 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compared: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Evidence, references, lab staff, crime scene investigators, controls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more case-to-case matches and potential contamination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 startAt="4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CODIS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specimen and candidate match assessment</a:t>
            </a:r>
          </a:p>
          <a:p>
            <a:pPr marL="514350" indent="-514350" algn="l">
              <a:buFont typeface="+mj-lt"/>
              <a:buAutoNum type="arabicPeriod" startAt="4"/>
            </a:pPr>
            <a:endParaRPr lang="en-US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43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086600" cy="152399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Database Matching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391400" cy="37338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implemented in January 2016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Server expansion modules installed May 2017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processors (casework and database screening)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(original) processors dedicated to database screening</a:t>
            </a:r>
          </a:p>
        </p:txBody>
      </p:sp>
    </p:spTree>
    <p:extLst>
      <p:ext uri="{BB962C8B-B14F-4D97-AF65-F5344CB8AC3E}">
        <p14:creationId xmlns:p14="http://schemas.microsoft.com/office/powerpoint/2010/main" val="159134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086600" cy="1523999"/>
          </a:xfrm>
        </p:spPr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Workflows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7338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Casework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sample-by-sample analysis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everything, look for matches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 matches in Casework process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04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086600" cy="152399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Database Matching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733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Uploaded all 7 years of data to BCSO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database</a:t>
            </a:r>
          </a:p>
          <a:p>
            <a:pPr algn="l"/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&gt;7,500 DNA profiles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&gt;15,000 inferred genotypes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Batched request run conditions: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5K/5K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unknown contributors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7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086600" cy="152399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Database Matching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391400" cy="3733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~30,000 potential matches returned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were “within case”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date, ~80 previously unknown EVI-REF case-to-case matches</a:t>
            </a:r>
          </a:p>
        </p:txBody>
      </p:sp>
    </p:spTree>
    <p:extLst>
      <p:ext uri="{BB962C8B-B14F-4D97-AF65-F5344CB8AC3E}">
        <p14:creationId xmlns:p14="http://schemas.microsoft.com/office/powerpoint/2010/main" val="30984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Goals of DNA Testing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620000" cy="38100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identify perpetrators of crimes</a:t>
            </a:r>
          </a:p>
          <a:p>
            <a:pPr marL="514350" indent="-514350" algn="l">
              <a:buAutoNum type="arabicPeriod"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Eliminate the wrongfully accused</a:t>
            </a:r>
          </a:p>
          <a:p>
            <a:pPr marL="514350" indent="-514350" algn="l">
              <a:buAutoNum type="arabicPeriod"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prevent future crimes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3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086600" cy="152399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Match Evaluation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391400" cy="3733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samples from five different cases matched to each other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 – EVI; no reference matches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matches to any other genotypes</a:t>
            </a:r>
          </a:p>
        </p:txBody>
      </p:sp>
    </p:spTree>
    <p:extLst>
      <p:ext uri="{BB962C8B-B14F-4D97-AF65-F5344CB8AC3E}">
        <p14:creationId xmlns:p14="http://schemas.microsoft.com/office/powerpoint/2010/main" val="179492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086600" cy="1523999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49510"/>
              </p:ext>
            </p:extLst>
          </p:nvPr>
        </p:nvGraphicFramePr>
        <p:xfrm>
          <a:off x="533400" y="457200"/>
          <a:ext cx="8153400" cy="58674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39987"/>
                <a:gridCol w="1830928"/>
                <a:gridCol w="1685457"/>
                <a:gridCol w="1443675"/>
                <a:gridCol w="1653353"/>
              </a:tblGrid>
              <a:tr h="1173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Contributor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 Con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Case</a:t>
                      </a:r>
                    </a:p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(log LR)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73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12.5962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73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Case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73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Case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14.6881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6.2815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73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Case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9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086600" cy="152399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Case Evaluation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543800" cy="3733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Home Invasion (unknown suspect)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Attempted Murder (known suspect)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Burglary (two known suspects)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Murder (known suspect)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B&amp;E Auto (three known suspects)</a:t>
            </a:r>
          </a:p>
        </p:txBody>
      </p:sp>
    </p:spTree>
    <p:extLst>
      <p:ext uri="{BB962C8B-B14F-4D97-AF65-F5344CB8AC3E}">
        <p14:creationId xmlns:p14="http://schemas.microsoft.com/office/powerpoint/2010/main" val="104417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086600" cy="152399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Case Evaluation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733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suspects in common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Attempted Murder &amp; 2016 Murder: identity was not in dispute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B&amp;E Auto: suspects were witnessed and caught soon after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7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086600" cy="152399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Possible Causes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7338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Wrongfully accused?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accomplice that we don’t know about?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Contamination?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Aliens?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AutoNum type="arabicPeriod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36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086600" cy="152399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6934200" cy="3733800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Worked in lab at different times</a:t>
            </a:r>
          </a:p>
          <a:p>
            <a:pPr marL="514350" indent="-514350" algn="l">
              <a:buAutoNum type="arabicPeriod"/>
            </a:pPr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Worked in lab by three different examiners</a:t>
            </a:r>
          </a:p>
          <a:p>
            <a:pPr marL="514350" indent="-514350" algn="l">
              <a:buAutoNum type="arabicPeriod"/>
            </a:pP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Genotypes did not match lab staff</a:t>
            </a:r>
          </a:p>
          <a:p>
            <a:pPr marL="514350" indent="-514350" algn="l">
              <a:buAutoNum type="arabicPeriod"/>
            </a:pP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Genotypes did not match any case reference samples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02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086600" cy="152399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315200" cy="37338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5"/>
            </a:pP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 startAt="5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cases worked by same agency</a:t>
            </a:r>
          </a:p>
          <a:p>
            <a:pPr marL="514350" indent="-514350" algn="l">
              <a:buFont typeface="+mj-lt"/>
              <a:buAutoNum type="arabicPeriod" startAt="5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 were touch DNA</a:t>
            </a:r>
          </a:p>
          <a:p>
            <a:pPr marL="514350" indent="-514350" algn="l">
              <a:buAutoNum type="arabicPeriod" startAt="5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evidence was collected or handled by same investigator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AutoNum type="arabicPeriod" startAt="5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nvestigator was the only common link between all five cases</a:t>
            </a:r>
          </a:p>
        </p:txBody>
      </p:sp>
    </p:spTree>
    <p:extLst>
      <p:ext uri="{BB962C8B-B14F-4D97-AF65-F5344CB8AC3E}">
        <p14:creationId xmlns:p14="http://schemas.microsoft.com/office/powerpoint/2010/main" val="348419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649574"/>
              </p:ext>
            </p:extLst>
          </p:nvPr>
        </p:nvGraphicFramePr>
        <p:xfrm>
          <a:off x="533400" y="457200"/>
          <a:ext cx="8153400" cy="5669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39987"/>
                <a:gridCol w="1830928"/>
                <a:gridCol w="1685457"/>
                <a:gridCol w="1443675"/>
                <a:gridCol w="1653353"/>
              </a:tblGrid>
              <a:tr h="990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Contributor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Con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</a:t>
                      </a:r>
                    </a:p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(log LR)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Home Invasion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13.4844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Burglary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15.4627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Murder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23.3979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17.798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B&amp;E Auto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14.6881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73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Attempted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Murder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638800" y="4970318"/>
            <a:ext cx="2971800" cy="112568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6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Run Conditions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rmAutofit/>
          </a:bodyPr>
          <a:lstStyle/>
          <a:p>
            <a:pPr marL="0" lvl="1" algn="l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Batched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request: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indent="-4572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5K/5K</a:t>
            </a:r>
          </a:p>
          <a:p>
            <a:pPr marL="457200" lvl="2" indent="-4572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unknown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contributors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2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rmAutofit/>
          </a:bodyPr>
          <a:lstStyle/>
          <a:p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Automated Matching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3121"/>
            <a:ext cx="8898082" cy="5951758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179407"/>
              </p:ext>
            </p:extLst>
          </p:nvPr>
        </p:nvGraphicFramePr>
        <p:xfrm>
          <a:off x="3657600" y="1676400"/>
          <a:ext cx="4495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00"/>
                <a:gridCol w="1498600"/>
                <a:gridCol w="14986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Convergence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1.641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1.113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2.048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81600" y="2822453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5K/5K?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15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1628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Reducing DNA Testing Time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467600" cy="38100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Hire more staff</a:t>
            </a:r>
          </a:p>
          <a:p>
            <a:pPr marL="514350" indent="-514350" algn="l">
              <a:buAutoNum type="arabicPeriod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Automate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umans for tasks requiring intelligence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Machines for repetitive processes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96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791200"/>
            <a:ext cx="8001000" cy="793307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contributors?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4526776" cy="56836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43" y="98646"/>
            <a:ext cx="4585547" cy="5791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15788" y="1295400"/>
            <a:ext cx="1546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D12S391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5837" y="1309255"/>
            <a:ext cx="1546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D18S51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89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Run Conditions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rmAutofit fontScale="92500" lnSpcReduction="10000"/>
          </a:bodyPr>
          <a:lstStyle/>
          <a:p>
            <a:pPr marL="0" lvl="1" algn="l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Batched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request: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indent="-4572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5K/5K</a:t>
            </a:r>
          </a:p>
          <a:p>
            <a:pPr marL="457200" lvl="2" indent="-457200" algn="l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2, or 3 unknown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contributors</a:t>
            </a:r>
          </a:p>
          <a:p>
            <a:pPr marL="457200" lvl="2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indent="-457200" algn="l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dentify potential matches for detailed processing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53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Quality Control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6781800" cy="3962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of the profiles had been entered into CODIS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LDIS match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three were unsuitable for CODIS entry</a:t>
            </a:r>
          </a:p>
        </p:txBody>
      </p:sp>
    </p:spTree>
    <p:extLst>
      <p:ext uri="{BB962C8B-B14F-4D97-AF65-F5344CB8AC3E}">
        <p14:creationId xmlns:p14="http://schemas.microsoft.com/office/powerpoint/2010/main" val="126964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6781800" cy="3962400"/>
          </a:xfrm>
        </p:spPr>
        <p:txBody>
          <a:bodyPr>
            <a:normAutofit/>
          </a:bodyPr>
          <a:lstStyle/>
          <a:p>
            <a:endParaRPr lang="en-US" sz="4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CODIS Match Evaluation</a:t>
            </a:r>
          </a:p>
        </p:txBody>
      </p:sp>
    </p:spTree>
    <p:extLst>
      <p:ext uri="{BB962C8B-B14F-4D97-AF65-F5344CB8AC3E}">
        <p14:creationId xmlns:p14="http://schemas.microsoft.com/office/powerpoint/2010/main" val="86095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CODIS Match Evaluation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Example #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1910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556798"/>
              </p:ext>
            </p:extLst>
          </p:nvPr>
        </p:nvGraphicFramePr>
        <p:xfrm>
          <a:off x="457200" y="2057400"/>
          <a:ext cx="8229600" cy="37642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11158"/>
                <a:gridCol w="1841642"/>
                <a:gridCol w="1763814"/>
                <a:gridCol w="1556493"/>
                <a:gridCol w="155649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Offender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Review, 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minutes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TrueAllele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minutes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CPI (1 in)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Uncertain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Eliminated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39,000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eliminated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Eliminated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39,000</a:t>
                      </a:r>
                    </a:p>
                  </a:txBody>
                  <a:tcPr anchor="ctr"/>
                </a:tc>
              </a:tr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#3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eliminated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Match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 billion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39,000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81200" y="3276600"/>
            <a:ext cx="3581400" cy="2514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8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CODIS Match Evaluation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Example #2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19100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734335"/>
              </p:ext>
            </p:extLst>
          </p:nvPr>
        </p:nvGraphicFramePr>
        <p:xfrm>
          <a:off x="838200" y="2743200"/>
          <a:ext cx="7391400" cy="22098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122679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Offender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CPI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 in)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</a:t>
                      </a:r>
                    </a:p>
                  </a:txBody>
                  <a:tcPr anchor="ctr"/>
                </a:tc>
              </a:tr>
              <a:tr h="98300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1.728 x 10</a:t>
                      </a:r>
                      <a:r>
                        <a:rPr lang="en-US" sz="24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 trillion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743200" y="4038600"/>
            <a:ext cx="1752600" cy="838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8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162800" cy="152399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Previously Unidentified Matches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0386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2014: Burglary case, uploaded to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Offender hit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confirmed in laboratory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2017: Process old data, upload to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additional cases from 2012 - 2014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 entered into CODIS</a:t>
            </a:r>
          </a:p>
        </p:txBody>
      </p:sp>
    </p:spTree>
    <p:extLst>
      <p:ext uri="{BB962C8B-B14F-4D97-AF65-F5344CB8AC3E}">
        <p14:creationId xmlns:p14="http://schemas.microsoft.com/office/powerpoint/2010/main" val="16862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410200"/>
            <a:ext cx="7772400" cy="12191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Can we use the automated process for CODIS screening?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4"/>
          <p:cNvSpPr>
            <a:spLocks noChangeAspect="1" noChangeArrowheads="1" noTextEdit="1"/>
          </p:cNvSpPr>
          <p:nvPr/>
        </p:nvSpPr>
        <p:spPr bwMode="auto">
          <a:xfrm>
            <a:off x="266700" y="152400"/>
            <a:ext cx="8609013" cy="533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66700" y="152400"/>
            <a:ext cx="1317625" cy="17970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584325" y="152400"/>
            <a:ext cx="2035175" cy="17970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619500" y="152400"/>
            <a:ext cx="1219200" cy="17970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838700" y="152400"/>
            <a:ext cx="1090613" cy="17970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929313" y="152400"/>
            <a:ext cx="1195388" cy="17970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124700" y="152400"/>
            <a:ext cx="1752600" cy="1797050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66700" y="1949450"/>
            <a:ext cx="1317625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584325" y="1949450"/>
            <a:ext cx="2035175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619500" y="1949450"/>
            <a:ext cx="1219200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4838700" y="1949450"/>
            <a:ext cx="1090613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5929313" y="1949450"/>
            <a:ext cx="1195388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124700" y="1949450"/>
            <a:ext cx="1752600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66700" y="3128963"/>
            <a:ext cx="1317625" cy="1177925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584325" y="3128963"/>
            <a:ext cx="2035175" cy="1177925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3619500" y="3128963"/>
            <a:ext cx="1219200" cy="1177925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4838700" y="3128963"/>
            <a:ext cx="1090613" cy="1177925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5929313" y="3128963"/>
            <a:ext cx="1195388" cy="1177925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124700" y="3128963"/>
            <a:ext cx="1752600" cy="1177925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266700" y="4306888"/>
            <a:ext cx="1317625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1584325" y="4306888"/>
            <a:ext cx="2035175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3619500" y="4306888"/>
            <a:ext cx="1219200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4838700" y="4306888"/>
            <a:ext cx="1090613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5929313" y="4306888"/>
            <a:ext cx="1195388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7124700" y="4306888"/>
            <a:ext cx="1752600" cy="1179513"/>
          </a:xfrm>
          <a:prstGeom prst="rect">
            <a:avLst/>
          </a:prstGeom>
          <a:solidFill>
            <a:srgbClr val="E7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" name="Line 30"/>
          <p:cNvSpPr>
            <a:spLocks noChangeShapeType="1"/>
          </p:cNvSpPr>
          <p:nvPr/>
        </p:nvSpPr>
        <p:spPr bwMode="auto">
          <a:xfrm>
            <a:off x="1584325" y="146050"/>
            <a:ext cx="0" cy="534670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" name="Line 31"/>
          <p:cNvSpPr>
            <a:spLocks noChangeShapeType="1"/>
          </p:cNvSpPr>
          <p:nvPr/>
        </p:nvSpPr>
        <p:spPr bwMode="auto">
          <a:xfrm>
            <a:off x="3619500" y="146050"/>
            <a:ext cx="0" cy="534670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" name="Line 32"/>
          <p:cNvSpPr>
            <a:spLocks noChangeShapeType="1"/>
          </p:cNvSpPr>
          <p:nvPr/>
        </p:nvSpPr>
        <p:spPr bwMode="auto">
          <a:xfrm>
            <a:off x="4838700" y="146050"/>
            <a:ext cx="0" cy="534670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Line 33"/>
          <p:cNvSpPr>
            <a:spLocks noChangeShapeType="1"/>
          </p:cNvSpPr>
          <p:nvPr/>
        </p:nvSpPr>
        <p:spPr bwMode="auto">
          <a:xfrm>
            <a:off x="5929313" y="146050"/>
            <a:ext cx="0" cy="534670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9" name="Line 34"/>
          <p:cNvSpPr>
            <a:spLocks noChangeShapeType="1"/>
          </p:cNvSpPr>
          <p:nvPr/>
        </p:nvSpPr>
        <p:spPr bwMode="auto">
          <a:xfrm>
            <a:off x="7124700" y="146050"/>
            <a:ext cx="0" cy="534670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Line 35"/>
          <p:cNvSpPr>
            <a:spLocks noChangeShapeType="1"/>
          </p:cNvSpPr>
          <p:nvPr/>
        </p:nvSpPr>
        <p:spPr bwMode="auto">
          <a:xfrm>
            <a:off x="260350" y="1949450"/>
            <a:ext cx="86233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Line 36"/>
          <p:cNvSpPr>
            <a:spLocks noChangeShapeType="1"/>
          </p:cNvSpPr>
          <p:nvPr/>
        </p:nvSpPr>
        <p:spPr bwMode="auto">
          <a:xfrm>
            <a:off x="260350" y="3128963"/>
            <a:ext cx="86233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Line 37"/>
          <p:cNvSpPr>
            <a:spLocks noChangeShapeType="1"/>
          </p:cNvSpPr>
          <p:nvPr/>
        </p:nvSpPr>
        <p:spPr bwMode="auto">
          <a:xfrm>
            <a:off x="260350" y="4306888"/>
            <a:ext cx="86233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Line 38"/>
          <p:cNvSpPr>
            <a:spLocks noChangeShapeType="1"/>
          </p:cNvSpPr>
          <p:nvPr/>
        </p:nvSpPr>
        <p:spPr bwMode="auto">
          <a:xfrm>
            <a:off x="266700" y="146050"/>
            <a:ext cx="0" cy="534670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Line 39"/>
          <p:cNvSpPr>
            <a:spLocks noChangeShapeType="1"/>
          </p:cNvSpPr>
          <p:nvPr/>
        </p:nvSpPr>
        <p:spPr bwMode="auto">
          <a:xfrm>
            <a:off x="8877301" y="146050"/>
            <a:ext cx="0" cy="534670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5" name="Line 40"/>
          <p:cNvSpPr>
            <a:spLocks noChangeShapeType="1"/>
          </p:cNvSpPr>
          <p:nvPr/>
        </p:nvSpPr>
        <p:spPr bwMode="auto">
          <a:xfrm>
            <a:off x="260350" y="152400"/>
            <a:ext cx="86233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6" name="Line 41"/>
          <p:cNvSpPr>
            <a:spLocks noChangeShapeType="1"/>
          </p:cNvSpPr>
          <p:nvPr/>
        </p:nvSpPr>
        <p:spPr bwMode="auto">
          <a:xfrm>
            <a:off x="260350" y="5486401"/>
            <a:ext cx="86233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7" name="Rectangle 42"/>
          <p:cNvSpPr>
            <a:spLocks noChangeArrowheads="1"/>
          </p:cNvSpPr>
          <p:nvPr/>
        </p:nvSpPr>
        <p:spPr bwMode="auto">
          <a:xfrm>
            <a:off x="384175" y="882650"/>
            <a:ext cx="12287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Sample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8" name="Rectangle 43"/>
          <p:cNvSpPr>
            <a:spLocks noChangeArrowheads="1"/>
          </p:cNvSpPr>
          <p:nvPr/>
        </p:nvSpPr>
        <p:spPr bwMode="auto">
          <a:xfrm>
            <a:off x="1808163" y="701675"/>
            <a:ext cx="15668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Minimum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9" name="Rectangle 44"/>
          <p:cNvSpPr>
            <a:spLocks noChangeArrowheads="1"/>
          </p:cNvSpPr>
          <p:nvPr/>
        </p:nvSpPr>
        <p:spPr bwMode="auto">
          <a:xfrm>
            <a:off x="3228975" y="701675"/>
            <a:ext cx="31591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#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0" name="Rectangle 45"/>
          <p:cNvSpPr>
            <a:spLocks noChangeArrowheads="1"/>
          </p:cNvSpPr>
          <p:nvPr/>
        </p:nvSpPr>
        <p:spPr bwMode="auto">
          <a:xfrm>
            <a:off x="1679575" y="1065213"/>
            <a:ext cx="19907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Contributors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1" name="Rectangle 46"/>
          <p:cNvSpPr>
            <a:spLocks noChangeArrowheads="1"/>
          </p:cNvSpPr>
          <p:nvPr/>
        </p:nvSpPr>
        <p:spPr bwMode="auto">
          <a:xfrm>
            <a:off x="3729038" y="882650"/>
            <a:ext cx="9588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Major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2" name="Rectangle 47"/>
          <p:cNvSpPr>
            <a:spLocks noChangeArrowheads="1"/>
          </p:cNvSpPr>
          <p:nvPr/>
        </p:nvSpPr>
        <p:spPr bwMode="auto">
          <a:xfrm>
            <a:off x="4541838" y="882650"/>
            <a:ext cx="33178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3" name="Rectangle 48"/>
          <p:cNvSpPr>
            <a:spLocks noChangeArrowheads="1"/>
          </p:cNvSpPr>
          <p:nvPr/>
        </p:nvSpPr>
        <p:spPr bwMode="auto">
          <a:xfrm>
            <a:off x="5130800" y="701675"/>
            <a:ext cx="7413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4x4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4" name="Rectangle 49"/>
          <p:cNvSpPr>
            <a:spLocks noChangeArrowheads="1"/>
          </p:cNvSpPr>
          <p:nvPr/>
        </p:nvSpPr>
        <p:spPr bwMode="auto">
          <a:xfrm>
            <a:off x="4960938" y="1065213"/>
            <a:ext cx="99218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Rule?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5" name="Rectangle 50"/>
          <p:cNvSpPr>
            <a:spLocks noChangeArrowheads="1"/>
          </p:cNvSpPr>
          <p:nvPr/>
        </p:nvSpPr>
        <p:spPr bwMode="auto">
          <a:xfrm>
            <a:off x="6272213" y="701675"/>
            <a:ext cx="6540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CPI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6" name="Rectangle 51"/>
          <p:cNvSpPr>
            <a:spLocks noChangeArrowheads="1"/>
          </p:cNvSpPr>
          <p:nvPr/>
        </p:nvSpPr>
        <p:spPr bwMode="auto">
          <a:xfrm>
            <a:off x="6162675" y="1065213"/>
            <a:ext cx="41751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7" name="Rectangle 52"/>
          <p:cNvSpPr>
            <a:spLocks noChangeArrowheads="1"/>
          </p:cNvSpPr>
          <p:nvPr/>
        </p:nvSpPr>
        <p:spPr bwMode="auto">
          <a:xfrm>
            <a:off x="6518275" y="1065213"/>
            <a:ext cx="4159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8" name="Rectangle 53"/>
          <p:cNvSpPr>
            <a:spLocks noChangeArrowheads="1"/>
          </p:cNvSpPr>
          <p:nvPr/>
        </p:nvSpPr>
        <p:spPr bwMode="auto">
          <a:xfrm>
            <a:off x="6789738" y="1065213"/>
            <a:ext cx="2476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9" name="Rectangle 54"/>
          <p:cNvSpPr>
            <a:spLocks noChangeArrowheads="1"/>
          </p:cNvSpPr>
          <p:nvPr/>
        </p:nvSpPr>
        <p:spPr bwMode="auto">
          <a:xfrm>
            <a:off x="7797800" y="882650"/>
            <a:ext cx="5524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0" name="Rectangle 55"/>
          <p:cNvSpPr>
            <a:spLocks noChangeArrowheads="1"/>
          </p:cNvSpPr>
          <p:nvPr/>
        </p:nvSpPr>
        <p:spPr bwMode="auto">
          <a:xfrm>
            <a:off x="587375" y="2382838"/>
            <a:ext cx="8128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2012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1" name="Rectangle 56"/>
          <p:cNvSpPr>
            <a:spLocks noChangeArrowheads="1"/>
          </p:cNvSpPr>
          <p:nvPr/>
        </p:nvSpPr>
        <p:spPr bwMode="auto">
          <a:xfrm>
            <a:off x="2517775" y="2382838"/>
            <a:ext cx="30321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2" name="Rectangle 57"/>
          <p:cNvSpPr>
            <a:spLocks noChangeArrowheads="1"/>
          </p:cNvSpPr>
          <p:nvPr/>
        </p:nvSpPr>
        <p:spPr bwMode="auto">
          <a:xfrm>
            <a:off x="4035425" y="2382838"/>
            <a:ext cx="5238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3" name="Rectangle 58"/>
          <p:cNvSpPr>
            <a:spLocks noChangeArrowheads="1"/>
          </p:cNvSpPr>
          <p:nvPr/>
        </p:nvSpPr>
        <p:spPr bwMode="auto">
          <a:xfrm>
            <a:off x="5189538" y="2382838"/>
            <a:ext cx="5238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4" name="Rectangle 59"/>
          <p:cNvSpPr>
            <a:spLocks noChangeArrowheads="1"/>
          </p:cNvSpPr>
          <p:nvPr/>
        </p:nvSpPr>
        <p:spPr bwMode="auto">
          <a:xfrm>
            <a:off x="6061075" y="2382838"/>
            <a:ext cx="10668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28,000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5" name="Rectangle 60"/>
          <p:cNvSpPr>
            <a:spLocks noChangeArrowheads="1"/>
          </p:cNvSpPr>
          <p:nvPr/>
        </p:nvSpPr>
        <p:spPr bwMode="auto">
          <a:xfrm>
            <a:off x="7239000" y="2382838"/>
            <a:ext cx="166211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 quintillion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6" name="Rectangle 61"/>
          <p:cNvSpPr>
            <a:spLocks noChangeArrowheads="1"/>
          </p:cNvSpPr>
          <p:nvPr/>
        </p:nvSpPr>
        <p:spPr bwMode="auto">
          <a:xfrm>
            <a:off x="587375" y="3559175"/>
            <a:ext cx="8128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2013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7" name="Rectangle 62"/>
          <p:cNvSpPr>
            <a:spLocks noChangeArrowheads="1"/>
          </p:cNvSpPr>
          <p:nvPr/>
        </p:nvSpPr>
        <p:spPr bwMode="auto">
          <a:xfrm>
            <a:off x="2517775" y="3559175"/>
            <a:ext cx="30321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8" name="Rectangle 63"/>
          <p:cNvSpPr>
            <a:spLocks noChangeArrowheads="1"/>
          </p:cNvSpPr>
          <p:nvPr/>
        </p:nvSpPr>
        <p:spPr bwMode="auto">
          <a:xfrm>
            <a:off x="4035425" y="3559175"/>
            <a:ext cx="5238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9" name="Rectangle 64"/>
          <p:cNvSpPr>
            <a:spLocks noChangeArrowheads="1"/>
          </p:cNvSpPr>
          <p:nvPr/>
        </p:nvSpPr>
        <p:spPr bwMode="auto">
          <a:xfrm>
            <a:off x="5189538" y="3559175"/>
            <a:ext cx="5238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0" name="Rectangle 65"/>
          <p:cNvSpPr>
            <a:spLocks noChangeArrowheads="1"/>
          </p:cNvSpPr>
          <p:nvPr/>
        </p:nvSpPr>
        <p:spPr bwMode="auto">
          <a:xfrm>
            <a:off x="6272213" y="3559175"/>
            <a:ext cx="642938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920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1" name="Rectangle 66"/>
          <p:cNvSpPr>
            <a:spLocks noChangeArrowheads="1"/>
          </p:cNvSpPr>
          <p:nvPr/>
        </p:nvSpPr>
        <p:spPr bwMode="auto">
          <a:xfrm>
            <a:off x="7391400" y="3559175"/>
            <a:ext cx="13557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27 trillion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2" name="Rectangle 67"/>
          <p:cNvSpPr>
            <a:spLocks noChangeArrowheads="1"/>
          </p:cNvSpPr>
          <p:nvPr/>
        </p:nvSpPr>
        <p:spPr bwMode="auto">
          <a:xfrm>
            <a:off x="587375" y="4740275"/>
            <a:ext cx="8128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2014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3" name="Rectangle 68"/>
          <p:cNvSpPr>
            <a:spLocks noChangeArrowheads="1"/>
          </p:cNvSpPr>
          <p:nvPr/>
        </p:nvSpPr>
        <p:spPr bwMode="auto">
          <a:xfrm>
            <a:off x="2517775" y="4740275"/>
            <a:ext cx="30321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4" name="Rectangle 69"/>
          <p:cNvSpPr>
            <a:spLocks noChangeArrowheads="1"/>
          </p:cNvSpPr>
          <p:nvPr/>
        </p:nvSpPr>
        <p:spPr bwMode="auto">
          <a:xfrm>
            <a:off x="4035425" y="4740275"/>
            <a:ext cx="5238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5" name="Rectangle 70"/>
          <p:cNvSpPr>
            <a:spLocks noChangeArrowheads="1"/>
          </p:cNvSpPr>
          <p:nvPr/>
        </p:nvSpPr>
        <p:spPr bwMode="auto">
          <a:xfrm>
            <a:off x="5189538" y="4740275"/>
            <a:ext cx="5238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6" name="Rectangle 71"/>
          <p:cNvSpPr>
            <a:spLocks noChangeArrowheads="1"/>
          </p:cNvSpPr>
          <p:nvPr/>
        </p:nvSpPr>
        <p:spPr bwMode="auto">
          <a:xfrm>
            <a:off x="6272213" y="4740275"/>
            <a:ext cx="642938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760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7" name="Rectangle 72"/>
          <p:cNvSpPr>
            <a:spLocks noChangeArrowheads="1"/>
          </p:cNvSpPr>
          <p:nvPr/>
        </p:nvSpPr>
        <p:spPr bwMode="auto">
          <a:xfrm>
            <a:off x="7475538" y="4740275"/>
            <a:ext cx="11874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9 trillion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9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162800" cy="137159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CODIS Screening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086600" cy="403860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 computed by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information value of inferred genotype</a:t>
            </a:r>
          </a:p>
          <a:p>
            <a:pPr marL="514350" indent="-514350" algn="l">
              <a:buFont typeface="+mj-lt"/>
              <a:buAutoNum type="arabicPeriod" startAt="2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MME calculated by CODIS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Predicts matches at moderate stringency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MME, KL, and LR for CODIS profile assessment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61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523999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733800"/>
          </a:xfrm>
        </p:spPr>
        <p:txBody>
          <a:bodyPr>
            <a:normAutofit/>
          </a:bodyPr>
          <a:lstStyle/>
          <a:p>
            <a:endParaRPr 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438400" y="2438400"/>
            <a:ext cx="1143000" cy="397093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990600"/>
            <a:ext cx="1143000" cy="540715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29400" y="1905000"/>
            <a:ext cx="1143000" cy="450860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7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3914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Typical Laboratory Automation Setup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877758"/>
              </p:ext>
            </p:extLst>
          </p:nvPr>
        </p:nvGraphicFramePr>
        <p:xfrm>
          <a:off x="685800" y="2209800"/>
          <a:ext cx="7772400" cy="324401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886200"/>
                <a:gridCol w="3886200"/>
              </a:tblGrid>
              <a:tr h="51448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Material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6843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DNA Extraction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Automated, ~15 years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4618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DNA Quantification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Automated, ~15 years</a:t>
                      </a:r>
                    </a:p>
                  </a:txBody>
                  <a:tcPr/>
                </a:tc>
              </a:tr>
              <a:tr h="50448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DNA Amplification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Automated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~10-15 years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8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Instrumental Analysis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Automated, ~20 years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123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DNA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Profile Interpretation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1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162800" cy="114299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We Are Implementing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239000" cy="41148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KL to predict quality of match</a:t>
            </a:r>
          </a:p>
          <a:p>
            <a:pPr marL="514350" indent="-514350" algn="l">
              <a:buAutoNum type="arabicPeriod"/>
            </a:pPr>
            <a:endParaRPr lang="en-US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2763" indent="-512763" algn="l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MME to filter adventitious matches</a:t>
            </a:r>
          </a:p>
          <a:p>
            <a:pPr marL="512763" indent="-512763" algn="l">
              <a:buFont typeface="+mj-lt"/>
              <a:buAutoNum type="arabicPeriod"/>
            </a:pPr>
            <a:endParaRPr lang="en-US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3138" lvl="1" indent="-515938" algn="l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 – build MME, search </a:t>
            </a:r>
            <a:r>
              <a:rPr lang="en-US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CODIS</a:t>
            </a:r>
            <a:endParaRPr lang="en-US" sz="3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KL – do not upload</a:t>
            </a:r>
          </a:p>
          <a:p>
            <a:pPr marL="514350" indent="-514350" algn="l">
              <a:buAutoNum type="arabicPeriod"/>
            </a:pPr>
            <a:endParaRPr lang="en-US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9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391400" cy="41910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DNA interpretation is automatable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Reduce/eliminate interpretation bottlenecks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searched internally and screened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suitable CODIS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quality control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information recovered from same amount of data</a:t>
            </a:r>
          </a:p>
        </p:txBody>
      </p:sp>
      <p:pic>
        <p:nvPicPr>
          <p:cNvPr id="6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43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523999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733800"/>
          </a:xfrm>
        </p:spPr>
        <p:txBody>
          <a:bodyPr>
            <a:normAutofit/>
          </a:bodyPr>
          <a:lstStyle/>
          <a:p>
            <a:endParaRPr 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4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3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DNA Profiles?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66900"/>
            <a:ext cx="6781800" cy="4191000"/>
          </a:xfrm>
        </p:spPr>
        <p:txBody>
          <a:bodyPr numCol="1"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96-well plate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8 allelic ladders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two PCR controls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Several DNA extraction blanks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 plate could contain 80 to 90 DNA profiles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Interpretation Guidelines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315200" cy="4114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SWGDAM Guidelines for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uman interpretation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avoid confirmation bias, evidence samples should be interpreted before comparison to known samples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45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Avoid Confirmation Bias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772400" cy="38862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at your evidence profile first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 DNA types from the evidence without knowledge of known types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inferred DNA types to knowns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if match exists</a:t>
            </a:r>
          </a:p>
        </p:txBody>
      </p:sp>
    </p:spTree>
    <p:extLst>
      <p:ext uri="{BB962C8B-B14F-4D97-AF65-F5344CB8AC3E}">
        <p14:creationId xmlns:p14="http://schemas.microsoft.com/office/powerpoint/2010/main" val="113140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Human Interpretation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Eight hour workday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hours x 60 minutes = 480 minutes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480 minutes / 84 DNA profiles = </a:t>
            </a: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minutes, 42 seconds per DNA profile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57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Interpretation Bottleneck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of data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Thresholds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declared “Inconclusive” or “Too Complex for Interpretation”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05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1073</Words>
  <Application>Microsoft Office PowerPoint</Application>
  <PresentationFormat>On-screen Show (4:3)</PresentationFormat>
  <Paragraphs>391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“Using Computer Technology to Overcome Bottlenecks in the Forensic DNA Testing Process and Improve Data Recovery from Complex Samples”</vt:lpstr>
      <vt:lpstr>Goals of DNA Testing</vt:lpstr>
      <vt:lpstr>Reducing DNA Testing Time</vt:lpstr>
      <vt:lpstr>Typical Laboratory Automation Setup</vt:lpstr>
      <vt:lpstr>How Many DNA Profiles?</vt:lpstr>
      <vt:lpstr>Interpretation Guidelines</vt:lpstr>
      <vt:lpstr>To Avoid Confirmation Bias</vt:lpstr>
      <vt:lpstr>Human Interpretation</vt:lpstr>
      <vt:lpstr>Interpretation Bottleneck</vt:lpstr>
      <vt:lpstr>PowerPoint Presentation</vt:lpstr>
      <vt:lpstr>Alternate Approach - Automate</vt:lpstr>
      <vt:lpstr>TrueAllele® Processing</vt:lpstr>
      <vt:lpstr>Automated Process</vt:lpstr>
      <vt:lpstr>Benefits of Automated DNA Interpretation</vt:lpstr>
      <vt:lpstr>Benefits of Automated DNA Interpretation</vt:lpstr>
      <vt:lpstr>Database Matching</vt:lpstr>
      <vt:lpstr>TrueAllele Workflows</vt:lpstr>
      <vt:lpstr>Database Matching</vt:lpstr>
      <vt:lpstr>Database Matching</vt:lpstr>
      <vt:lpstr>Match Evaluation</vt:lpstr>
      <vt:lpstr>PowerPoint Presentation</vt:lpstr>
      <vt:lpstr>Case Evaluation</vt:lpstr>
      <vt:lpstr>Case Evaluation</vt:lpstr>
      <vt:lpstr>Possible Causes</vt:lpstr>
      <vt:lpstr>Investigation</vt:lpstr>
      <vt:lpstr>Investigation</vt:lpstr>
      <vt:lpstr>PowerPoint Presentation</vt:lpstr>
      <vt:lpstr>Run Conditions</vt:lpstr>
      <vt:lpstr>2</vt:lpstr>
      <vt:lpstr>PowerPoint Presentation</vt:lpstr>
      <vt:lpstr>Run Conditions</vt:lpstr>
      <vt:lpstr>Quality Control</vt:lpstr>
      <vt:lpstr>PowerPoint Presentation</vt:lpstr>
      <vt:lpstr>CODIS Match Evaluation Example #1</vt:lpstr>
      <vt:lpstr>CODIS Match Evaluation Example #2</vt:lpstr>
      <vt:lpstr>Previously Unidentified Matches</vt:lpstr>
      <vt:lpstr>Can we use the automated process for CODIS screening?</vt:lpstr>
      <vt:lpstr>CODIS Screening</vt:lpstr>
      <vt:lpstr>PowerPoint Presentation</vt:lpstr>
      <vt:lpstr>What We Are Implementing</vt:lpstr>
      <vt:lpstr>Summary</vt:lpstr>
      <vt:lpstr>PowerPoint Presentation</vt:lpstr>
    </vt:vector>
  </TitlesOfParts>
  <Company>MIS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Computer Technology to Overcome Bottlenecks in the Forensic DNA Testing Process and Improve Data Recovery from Complex Samples</dc:title>
  <dc:creator>Donahue, John</dc:creator>
  <cp:lastModifiedBy>Donahue, John</cp:lastModifiedBy>
  <cp:revision>279</cp:revision>
  <dcterms:created xsi:type="dcterms:W3CDTF">2017-10-23T13:35:12Z</dcterms:created>
  <dcterms:modified xsi:type="dcterms:W3CDTF">2018-05-04T17:52:58Z</dcterms:modified>
</cp:coreProperties>
</file>