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handoutMasterIdLst>
    <p:handoutMasterId r:id="rId37"/>
  </p:handoutMasterIdLst>
  <p:sldIdLst>
    <p:sldId id="272" r:id="rId2"/>
    <p:sldId id="273" r:id="rId3"/>
    <p:sldId id="274" r:id="rId4"/>
    <p:sldId id="275" r:id="rId5"/>
    <p:sldId id="276" r:id="rId6"/>
    <p:sldId id="284" r:id="rId7"/>
    <p:sldId id="277" r:id="rId8"/>
    <p:sldId id="278" r:id="rId9"/>
    <p:sldId id="285" r:id="rId10"/>
    <p:sldId id="266" r:id="rId11"/>
    <p:sldId id="267" r:id="rId12"/>
    <p:sldId id="257" r:id="rId13"/>
    <p:sldId id="256" r:id="rId14"/>
    <p:sldId id="268" r:id="rId15"/>
    <p:sldId id="269" r:id="rId16"/>
    <p:sldId id="270" r:id="rId17"/>
    <p:sldId id="271" r:id="rId18"/>
    <p:sldId id="259" r:id="rId19"/>
    <p:sldId id="258" r:id="rId20"/>
    <p:sldId id="283" r:id="rId21"/>
    <p:sldId id="265" r:id="rId22"/>
    <p:sldId id="279" r:id="rId23"/>
    <p:sldId id="280" r:id="rId24"/>
    <p:sldId id="281" r:id="rId25"/>
    <p:sldId id="260" r:id="rId26"/>
    <p:sldId id="261" r:id="rId27"/>
    <p:sldId id="264" r:id="rId28"/>
    <p:sldId id="286" r:id="rId29"/>
    <p:sldId id="287" r:id="rId30"/>
    <p:sldId id="288" r:id="rId31"/>
    <p:sldId id="289" r:id="rId32"/>
    <p:sldId id="290" r:id="rId33"/>
    <p:sldId id="282" r:id="rId34"/>
    <p:sldId id="291" r:id="rId35"/>
    <p:sldId id="292" r:id="rId36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75" d="100"/>
          <a:sy n="75" d="100"/>
        </p:scale>
        <p:origin x="22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3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BAD427E8-45C0-4F09-BF3B-0702003ACB6C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1238E1CC-E4EA-4958-925C-95B1AB8EE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4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6143-E03C-4CFD-AFDC-14E5BDEA754C}" type="datetimeFigureOut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72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26321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09706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63484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67636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13151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90949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576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497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142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452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300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39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120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571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148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159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1375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455" y="304801"/>
            <a:ext cx="8825658" cy="2654300"/>
          </a:xfrm>
        </p:spPr>
        <p:txBody>
          <a:bodyPr/>
          <a:lstStyle/>
          <a:p>
            <a:pPr algn="ctr"/>
            <a:r>
              <a:rPr lang="en-US" b="1" dirty="0" smtClean="0"/>
              <a:t>Kern Regional Crime Laboratory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b="1" dirty="0" err="1" smtClean="0"/>
              <a:t>Laboratory</a:t>
            </a:r>
            <a:r>
              <a:rPr lang="en-US" sz="2800" b="1" dirty="0" smtClean="0"/>
              <a:t> Director: Dr. Kevin W. P. Miller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4455" y="3812180"/>
            <a:ext cx="8825658" cy="861420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 smtClean="0"/>
              <a:t>TrueAllele</a:t>
            </a:r>
            <a:r>
              <a:rPr lang="en-US" sz="2800" dirty="0" smtClean="0"/>
              <a:t>® Work and Workflow: </a:t>
            </a:r>
          </a:p>
          <a:p>
            <a:pPr algn="ctr"/>
            <a:r>
              <a:rPr lang="en-US" sz="2800" dirty="0" smtClean="0"/>
              <a:t>Kern County’s First Cases</a:t>
            </a:r>
          </a:p>
          <a:p>
            <a:pPr algn="ctr"/>
            <a:r>
              <a:rPr lang="en-US" sz="2800" dirty="0" smtClean="0"/>
              <a:t>April 23, 2014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216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TrueAllele</a:t>
            </a:r>
            <a:r>
              <a:rPr lang="en-US" b="1" dirty="0"/>
              <a:t>® Analysis Workflow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b="1" dirty="0" smtClean="0"/>
              <a:t>Analysts </a:t>
            </a:r>
            <a:r>
              <a:rPr lang="en-US" sz="2800" b="1" dirty="0"/>
              <a:t>manually review profiles using </a:t>
            </a:r>
            <a:r>
              <a:rPr lang="en-US" sz="2800" b="1" dirty="0" err="1" smtClean="0"/>
              <a:t>GeneMapper</a:t>
            </a:r>
            <a:r>
              <a:rPr lang="en-US" sz="2800" b="1" dirty="0" smtClean="0"/>
              <a:t>® </a:t>
            </a:r>
            <a:r>
              <a:rPr lang="en-US" sz="2800" b="1" dirty="0"/>
              <a:t>ID-X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Single source profiles</a:t>
            </a:r>
          </a:p>
          <a:p>
            <a:pPr marL="0" indent="0" algn="ctr">
              <a:buNone/>
            </a:pPr>
            <a:r>
              <a:rPr lang="en-US" b="1" dirty="0" smtClean="0"/>
              <a:t>Two person mixtures 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Manual interpretation and statistical calculations using </a:t>
            </a:r>
            <a:r>
              <a:rPr lang="en-US" b="1" dirty="0" err="1" smtClean="0"/>
              <a:t>Popstats</a:t>
            </a:r>
            <a:endParaRPr lang="en-US" b="1" dirty="0" smtClean="0"/>
          </a:p>
          <a:p>
            <a:pPr marL="0" indent="0" algn="ctr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989190" y="2311400"/>
            <a:ext cx="4061643" cy="38261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Mixture with at least three contributors</a:t>
            </a:r>
          </a:p>
          <a:p>
            <a:pPr marL="0" indent="0" algn="ctr">
              <a:buNone/>
            </a:pPr>
            <a:r>
              <a:rPr lang="en-US" b="1" dirty="0" smtClean="0"/>
              <a:t>Low-level mixtures that are uninterpretable using manual interpretation (below thresholds)</a:t>
            </a:r>
          </a:p>
          <a:p>
            <a:pPr marL="0" indent="0" algn="ctr">
              <a:buNone/>
            </a:pPr>
            <a:r>
              <a:rPr lang="en-US" b="1" dirty="0" smtClean="0"/>
              <a:t>Partial profiles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err="1" smtClean="0"/>
              <a:t>TrueAllele</a:t>
            </a:r>
            <a:r>
              <a:rPr lang="en-US" b="1" dirty="0" smtClean="0"/>
              <a:t>® analysis</a:t>
            </a:r>
          </a:p>
          <a:p>
            <a:pPr marL="0" indent="0" algn="ctr">
              <a:buNone/>
            </a:pP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289606" y="4037461"/>
            <a:ext cx="11875" cy="6293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882124" y="4997053"/>
            <a:ext cx="0" cy="584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73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TrueAllele</a:t>
            </a:r>
            <a:r>
              <a:rPr lang="en-US" b="1" dirty="0" smtClean="0"/>
              <a:t>® </a:t>
            </a:r>
            <a:r>
              <a:rPr lang="en-US" b="1" dirty="0"/>
              <a:t>A</a:t>
            </a:r>
            <a:r>
              <a:rPr lang="en-US" b="1" dirty="0" smtClean="0"/>
              <a:t>nalysis Workflow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436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Performed by trained casework operators</a:t>
            </a:r>
            <a:br>
              <a:rPr lang="en-US" sz="2400" dirty="0" smtClean="0"/>
            </a:br>
            <a:endParaRPr lang="en-US" sz="2400" dirty="0" smtClean="0"/>
          </a:p>
          <a:p>
            <a:pPr lvl="1"/>
            <a:r>
              <a:rPr lang="en-US" sz="2000" dirty="0" smtClean="0"/>
              <a:t>Upload raw data to system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r>
              <a:rPr lang="en-US" sz="2000" dirty="0" smtClean="0"/>
              <a:t>Create requests based on number of contributors and condition of profiles (degraded or non-degraded)</a:t>
            </a:r>
          </a:p>
          <a:p>
            <a:pPr lvl="2"/>
            <a:r>
              <a:rPr lang="en-US" sz="2000" dirty="0" smtClean="0"/>
              <a:t>Infer contributors in requests (known reference samples in the case)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2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Kern Protocol for interpretation of STR profiles using the </a:t>
            </a:r>
            <a:r>
              <a:rPr lang="en-US" b="1" dirty="0" err="1" smtClean="0"/>
              <a:t>TrueAllele</a:t>
            </a:r>
            <a:r>
              <a:rPr lang="en-US" b="1" dirty="0" smtClean="0"/>
              <a:t>® Casework System- when to infer contributors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628900"/>
            <a:ext cx="8946541" cy="3619499"/>
          </a:xfrm>
        </p:spPr>
        <p:txBody>
          <a:bodyPr/>
          <a:lstStyle/>
          <a:p>
            <a:r>
              <a:rPr lang="en-US" dirty="0" smtClean="0"/>
              <a:t>Uncertainty of genotype inference is reduced for some mixture profiles when samples from known contributors are inferred.</a:t>
            </a:r>
          </a:p>
          <a:p>
            <a:pPr lvl="1"/>
            <a:r>
              <a:rPr lang="en-US" dirty="0" smtClean="0"/>
              <a:t>Individuals can be inferred for intimate samples or for samples where it is reasonable to assume their presence based on case-specific information.</a:t>
            </a:r>
          </a:p>
          <a:p>
            <a:pPr lvl="1"/>
            <a:r>
              <a:rPr lang="en-US" dirty="0" smtClean="0"/>
              <a:t>In addition, for the non-intimate samples, the request must be made with and without known reference profiles and log(LR) values must be &gt;4.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7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5601" y="452718"/>
            <a:ext cx="9695234" cy="1400530"/>
          </a:xfrm>
        </p:spPr>
        <p:txBody>
          <a:bodyPr/>
          <a:lstStyle/>
          <a:p>
            <a:pPr algn="ctr"/>
            <a:r>
              <a:rPr lang="en-US" sz="3600" b="1" dirty="0" smtClean="0"/>
              <a:t>Kern </a:t>
            </a:r>
            <a:r>
              <a:rPr lang="en-US" sz="3200" b="1" dirty="0" smtClean="0"/>
              <a:t>Regional</a:t>
            </a:r>
            <a:r>
              <a:rPr lang="en-US" sz="3600" b="1" dirty="0" smtClean="0"/>
              <a:t> Crime Laboratory Interpretation Protocol (Naming Requests)</a:t>
            </a:r>
            <a:endParaRPr lang="en-US" sz="36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12CL12345_D9947X_Q_ncon3_D_100K+D9948X_copy</a:t>
            </a:r>
          </a:p>
          <a:p>
            <a:r>
              <a:rPr lang="en-US" dirty="0" smtClean="0"/>
              <a:t>When copy requests are made, leave the “_copy” at the end of the request name</a:t>
            </a:r>
            <a:endParaRPr lang="en-US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496613"/>
              </p:ext>
            </p:extLst>
          </p:nvPr>
        </p:nvGraphicFramePr>
        <p:xfrm>
          <a:off x="1270000" y="3352798"/>
          <a:ext cx="8877300" cy="3274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3406"/>
                <a:gridCol w="6883894"/>
              </a:tblGrid>
              <a:tr h="385184">
                <a:tc>
                  <a:txBody>
                    <a:bodyPr/>
                    <a:lstStyle/>
                    <a:p>
                      <a:r>
                        <a:rPr lang="en-US" dirty="0" smtClean="0"/>
                        <a:t>YYCL#####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Laboratory Number</a:t>
                      </a:r>
                      <a:endParaRPr lang="en-US" dirty="0"/>
                    </a:p>
                  </a:txBody>
                  <a:tcPr/>
                </a:tc>
              </a:tr>
              <a:tr h="38518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X####X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Unique</a:t>
                      </a:r>
                      <a:r>
                        <a:rPr lang="en-US" b="1" baseline="0" dirty="0" smtClean="0"/>
                        <a:t> ID number (DNA number)</a:t>
                      </a:r>
                      <a:endParaRPr lang="en-US" b="1" dirty="0"/>
                    </a:p>
                  </a:txBody>
                  <a:tcPr/>
                </a:tc>
              </a:tr>
              <a:tr h="38518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Q/K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Questioned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or known item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85184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Ncon</a:t>
                      </a:r>
                      <a:r>
                        <a:rPr lang="en-US" b="1" dirty="0" smtClean="0"/>
                        <a:t>#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Number of assumed contributors</a:t>
                      </a:r>
                      <a:endParaRPr lang="en-US" b="1" dirty="0"/>
                    </a:p>
                  </a:txBody>
                  <a:tcPr/>
                </a:tc>
              </a:tr>
              <a:tr h="674071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N/D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X-degraded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option off</a:t>
                      </a:r>
                    </a:p>
                    <a:p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D- degraded option 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8518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###K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Number of cycles, K= thousand</a:t>
                      </a:r>
                      <a:endParaRPr lang="en-US" b="1" dirty="0"/>
                    </a:p>
                  </a:txBody>
                  <a:tcPr/>
                </a:tc>
              </a:tr>
              <a:tr h="674071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+X####X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DNA number(s)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of known reference profiles inferred to the mixture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30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Processing Time     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Depends on several factors</a:t>
            </a:r>
          </a:p>
          <a:p>
            <a:pPr lvl="1"/>
            <a:r>
              <a:rPr lang="en-US" sz="2000" dirty="0" smtClean="0"/>
              <a:t>Number of processors</a:t>
            </a:r>
            <a:endParaRPr lang="en-US" sz="2000" dirty="0"/>
          </a:p>
          <a:p>
            <a:pPr lvl="1"/>
            <a:r>
              <a:rPr lang="en-US" sz="2000" dirty="0" smtClean="0"/>
              <a:t>Type of request (degraded vs. non-degraded)</a:t>
            </a:r>
          </a:p>
          <a:p>
            <a:pPr lvl="1"/>
            <a:r>
              <a:rPr lang="en-US" sz="2000" dirty="0" smtClean="0"/>
              <a:t>Number of cycles</a:t>
            </a:r>
          </a:p>
          <a:p>
            <a:pPr lvl="1"/>
            <a:r>
              <a:rPr lang="en-US" sz="2000" dirty="0" smtClean="0"/>
              <a:t>Number of contributors in the mixture</a:t>
            </a:r>
          </a:p>
          <a:p>
            <a:pPr lvl="1"/>
            <a:r>
              <a:rPr lang="en-US" sz="2000" dirty="0" smtClean="0"/>
              <a:t>Nature of the evidence sample</a:t>
            </a:r>
          </a:p>
          <a:p>
            <a:pPr lvl="1"/>
            <a:r>
              <a:rPr lang="en-US" sz="2000" dirty="0" smtClean="0"/>
              <a:t>Total number of samples and requests made in the case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103" y="511736"/>
            <a:ext cx="1764665" cy="183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Approximate Request Time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r>
              <a:rPr lang="en-US" dirty="0" smtClean="0"/>
              <a:t>500 cycles </a:t>
            </a:r>
            <a:r>
              <a:rPr lang="en-US" b="1" dirty="0" smtClean="0">
                <a:solidFill>
                  <a:srgbClr val="FF0000"/>
                </a:solidFill>
              </a:rPr>
              <a:t>~15 </a:t>
            </a:r>
            <a:r>
              <a:rPr lang="en-US" dirty="0" smtClean="0"/>
              <a:t>minutes (known reference samples)</a:t>
            </a:r>
          </a:p>
          <a:p>
            <a:r>
              <a:rPr lang="en-US" dirty="0" smtClean="0"/>
              <a:t>50,000 cycles </a:t>
            </a:r>
            <a:r>
              <a:rPr lang="en-US" b="1" dirty="0" smtClean="0">
                <a:solidFill>
                  <a:srgbClr val="FF0000"/>
                </a:solidFill>
              </a:rPr>
              <a:t>~6 to 12 </a:t>
            </a:r>
            <a:r>
              <a:rPr lang="en-US" dirty="0" smtClean="0"/>
              <a:t>hours (two person mixtures)</a:t>
            </a:r>
          </a:p>
          <a:p>
            <a:r>
              <a:rPr lang="en-US" dirty="0" smtClean="0"/>
              <a:t>100,000 cycles </a:t>
            </a:r>
            <a:r>
              <a:rPr lang="en-US" b="1" dirty="0" smtClean="0">
                <a:solidFill>
                  <a:srgbClr val="FF0000"/>
                </a:solidFill>
              </a:rPr>
              <a:t>~1 </a:t>
            </a:r>
            <a:r>
              <a:rPr lang="en-US" dirty="0" smtClean="0"/>
              <a:t>day (three person mixtures and above)</a:t>
            </a:r>
          </a:p>
          <a:p>
            <a:r>
              <a:rPr lang="en-US" dirty="0" smtClean="0"/>
              <a:t>200,000 cycles </a:t>
            </a:r>
            <a:r>
              <a:rPr lang="en-US" b="1" dirty="0" smtClean="0">
                <a:solidFill>
                  <a:srgbClr val="FF0000"/>
                </a:solidFill>
              </a:rPr>
              <a:t>~2+ </a:t>
            </a:r>
            <a:r>
              <a:rPr lang="en-US" dirty="0" smtClean="0"/>
              <a:t>days (nasty three person mixtures and above or difficult samples)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58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Review of the results from the first round requests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    </a:t>
            </a:r>
            <a:r>
              <a:rPr lang="en-US" sz="1600" b="1" dirty="0" smtClean="0">
                <a:solidFill>
                  <a:srgbClr val="FF0000"/>
                </a:solidFill>
              </a:rPr>
              <a:t>Results </a:t>
            </a:r>
            <a:r>
              <a:rPr lang="en-US" sz="1600" b="1" dirty="0">
                <a:solidFill>
                  <a:srgbClr val="FF0000"/>
                </a:solidFill>
              </a:rPr>
              <a:t>are not good</a:t>
            </a:r>
            <a:r>
              <a:rPr lang="en-US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en-US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endParaRPr lang="en-US" sz="1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5455" y="1853248"/>
            <a:ext cx="4562445" cy="48650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dirty="0" smtClean="0"/>
              <a:t>Mixture weights (% contributions for each contributor)</a:t>
            </a:r>
          </a:p>
          <a:p>
            <a:pPr marL="0" indent="0">
              <a:buNone/>
            </a:pPr>
            <a:r>
              <a:rPr lang="en-US" sz="2200" dirty="0" smtClean="0"/>
              <a:t>Convergence (how well </a:t>
            </a:r>
            <a:r>
              <a:rPr lang="en-US" sz="2200" dirty="0"/>
              <a:t>the </a:t>
            </a:r>
            <a:r>
              <a:rPr lang="en-US" sz="2200" dirty="0" smtClean="0"/>
              <a:t>system has </a:t>
            </a:r>
            <a:r>
              <a:rPr lang="en-US" sz="2200" dirty="0"/>
              <a:t>been able to separate each contributor in the </a:t>
            </a:r>
            <a:r>
              <a:rPr lang="en-US" sz="2200" dirty="0" smtClean="0"/>
              <a:t>sample)</a:t>
            </a:r>
          </a:p>
          <a:p>
            <a:pPr marL="0" indent="0">
              <a:buNone/>
            </a:pPr>
            <a:r>
              <a:rPr lang="en-US" sz="2200" dirty="0" smtClean="0"/>
              <a:t>Genotype probability distributions </a:t>
            </a:r>
          </a:p>
          <a:p>
            <a:pPr marL="0" indent="0">
              <a:buNone/>
            </a:pPr>
            <a:r>
              <a:rPr lang="en-US" sz="2200" dirty="0" smtClean="0"/>
              <a:t>Match scores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Results look good</a:t>
            </a:r>
          </a:p>
          <a:p>
            <a:pPr marL="0" indent="0" algn="ctr">
              <a:buNone/>
            </a:pP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200" dirty="0" smtClean="0"/>
              <a:t>Put in duplicate requests to check for concordance between requests(similar results with match scores within two log(LR) units of each other using the same request parameters)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1" y="2060574"/>
            <a:ext cx="4713902" cy="46577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 smtClean="0"/>
              <a:t>Make adjustments to requests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Increase cycle time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dirty="0"/>
              <a:t>	I</a:t>
            </a:r>
            <a:r>
              <a:rPr lang="en-US" sz="2000" dirty="0" smtClean="0"/>
              <a:t>nfer contributors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C</a:t>
            </a:r>
            <a:r>
              <a:rPr lang="en-US" sz="2000" dirty="0" smtClean="0"/>
              <a:t>hange “degraded” option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I</a:t>
            </a:r>
            <a:r>
              <a:rPr lang="en-US" sz="2000" dirty="0" smtClean="0"/>
              <a:t>ncrease or decrease number of 	contributors in request</a:t>
            </a:r>
            <a:endParaRPr lang="en-US" sz="20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423622" y="4432860"/>
            <a:ext cx="2" cy="4986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208667" y="3931920"/>
            <a:ext cx="736810" cy="140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2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Conclusions made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all sample requests have been completed and concordance between duplicate requests is achieved, compare to known references. Conclusions:</a:t>
            </a:r>
            <a:endParaRPr lang="en-US" dirty="0"/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Cannot Exclude </a:t>
            </a:r>
            <a:r>
              <a:rPr lang="en-US" sz="2000" dirty="0" smtClean="0"/>
              <a:t>- Positive match scores greater than 4 log (LR) units (&gt;10,000) 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Inconclusive</a:t>
            </a:r>
            <a:r>
              <a:rPr lang="en-US" sz="2000" dirty="0" smtClean="0"/>
              <a:t> - Match scores between -4 and +4 log(LR) units 		(-10,000 to 10,000) 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Excluded</a:t>
            </a:r>
            <a:r>
              <a:rPr lang="en-US" sz="2000" dirty="0" smtClean="0"/>
              <a:t> - Negative match scores less than -4 log (LR) units         (&lt;-10,000) </a:t>
            </a: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42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Reporting exclusions and inconclusive results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9296682"/>
              </p:ext>
            </p:extLst>
          </p:nvPr>
        </p:nvGraphicFramePr>
        <p:xfrm>
          <a:off x="1103313" y="2052638"/>
          <a:ext cx="8947152" cy="1833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576"/>
                <a:gridCol w="447357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Excluded</a:t>
                      </a:r>
                      <a:endParaRPr lang="en-US" dirty="0"/>
                    </a:p>
                  </a:txBody>
                  <a:tcPr marL="95189" marR="9518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Inconclusive</a:t>
                      </a:r>
                      <a:endParaRPr lang="en-US" dirty="0"/>
                    </a:p>
                  </a:txBody>
                  <a:tcPr marL="95189" marR="9518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(Name)</a:t>
                      </a:r>
                      <a:r>
                        <a:rPr lang="en-US" baseline="0" dirty="0" smtClean="0"/>
                        <a:t> is excluded as a potential contributor to the DNA profile obtained from this item.</a:t>
                      </a:r>
                      <a:endParaRPr lang="en-US" dirty="0"/>
                    </a:p>
                  </a:txBody>
                  <a:tcPr marL="95189" marR="9518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conclusion can be drawn</a:t>
                      </a:r>
                      <a:r>
                        <a:rPr lang="en-US" baseline="0" dirty="0" smtClean="0"/>
                        <a:t> as to whether or not (name) could be excluded as a potential contributor to this DNA profile obtained from this item. </a:t>
                      </a:r>
                      <a:endParaRPr lang="en-US" dirty="0"/>
                    </a:p>
                  </a:txBody>
                  <a:tcPr marL="95189" marR="9518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114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58582"/>
          </a:xfrm>
        </p:spPr>
        <p:txBody>
          <a:bodyPr/>
          <a:lstStyle/>
          <a:p>
            <a:pPr algn="ctr"/>
            <a:r>
              <a:rPr lang="en-US" b="1" dirty="0" smtClean="0"/>
              <a:t>Reporting non-exclusions	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610408"/>
              </p:ext>
            </p:extLst>
          </p:nvPr>
        </p:nvGraphicFramePr>
        <p:xfrm>
          <a:off x="1126831" y="1381142"/>
          <a:ext cx="8947152" cy="5110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576"/>
                <a:gridCol w="4473576"/>
              </a:tblGrid>
              <a:tr h="394120">
                <a:tc>
                  <a:txBody>
                    <a:bodyPr/>
                    <a:lstStyle/>
                    <a:p>
                      <a:r>
                        <a:rPr lang="en-US" dirty="0" smtClean="0"/>
                        <a:t>Cannot Exclude (without</a:t>
                      </a:r>
                      <a:r>
                        <a:rPr lang="en-US" baseline="0" dirty="0" smtClean="0"/>
                        <a:t> individuals inferred)</a:t>
                      </a:r>
                      <a:endParaRPr lang="en-US" dirty="0"/>
                    </a:p>
                  </a:txBody>
                  <a:tcPr marL="95189" marR="9518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Cannot</a:t>
                      </a:r>
                      <a:r>
                        <a:rPr lang="en-US" baseline="0" dirty="0" smtClean="0"/>
                        <a:t> Exclude (w</a:t>
                      </a:r>
                      <a:r>
                        <a:rPr lang="en-US" dirty="0" smtClean="0"/>
                        <a:t>ith individuals inferred)</a:t>
                      </a:r>
                      <a:endParaRPr lang="en-US" dirty="0"/>
                    </a:p>
                  </a:txBody>
                  <a:tcPr marL="95189" marR="95189"/>
                </a:tc>
              </a:tr>
              <a:tr h="44702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When a likelihood ratio was calculated</a:t>
                      </a:r>
                      <a:r>
                        <a:rPr lang="en-US" baseline="0" dirty="0" smtClean="0"/>
                        <a:t> using the </a:t>
                      </a:r>
                      <a:r>
                        <a:rPr lang="en-US" baseline="0" dirty="0" err="1" smtClean="0"/>
                        <a:t>TrueAllele</a:t>
                      </a:r>
                      <a:r>
                        <a:rPr lang="en-US" baseline="0" dirty="0" smtClean="0"/>
                        <a:t>® Casework system, it was assumed that the evidence sample contained a (single source profile)/(mixture of X unknown contributors). A match was identified between this evidence item and (name) (item #). A match between this evidence item and (name) is X times more probable than a coincidental match to an unrelated person relative to the reference populations listed (see statement #)</a:t>
                      </a:r>
                      <a:endParaRPr lang="en-US" dirty="0"/>
                    </a:p>
                  </a:txBody>
                  <a:tcPr marL="95189" marR="951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When a likelihood ratio was calculated using the </a:t>
                      </a:r>
                      <a:r>
                        <a:rPr lang="en-US" dirty="0" err="1" smtClean="0"/>
                        <a:t>TrueAllele</a:t>
                      </a:r>
                      <a:r>
                        <a:rPr lang="en-US" dirty="0" smtClean="0"/>
                        <a:t>® Casework System, it was assumed that the</a:t>
                      </a:r>
                      <a:r>
                        <a:rPr lang="en-US" baseline="0" dirty="0" smtClean="0"/>
                        <a:t> evidence sample contained a mixture of X unknown contributors, and contained DNA from known contributor(s) (name(s)) (item #(s)). A match was identified between this evidence item and name (item #). A match between this evidence item and (name) is X times more probable than a coincidental match to an unrelated person relative to the reference populations listed (see statement #). </a:t>
                      </a:r>
                      <a:endParaRPr lang="en-US" dirty="0"/>
                    </a:p>
                  </a:txBody>
                  <a:tcPr marL="95189" marR="9518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39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Presenters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Kelly </a:t>
            </a:r>
            <a:r>
              <a:rPr lang="en-US" sz="2800" dirty="0" err="1" smtClean="0"/>
              <a:t>Woolard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Garett Sugimoto</a:t>
            </a:r>
          </a:p>
          <a:p>
            <a:endParaRPr lang="en-US" sz="2800" dirty="0" smtClean="0"/>
          </a:p>
          <a:p>
            <a:r>
              <a:rPr lang="en-US" sz="2800" dirty="0" smtClean="0"/>
              <a:t>Jerry Garza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2525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Casework Documentation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Request files (.</a:t>
            </a:r>
            <a:r>
              <a:rPr lang="en-US" dirty="0" err="1"/>
              <a:t>r</a:t>
            </a:r>
            <a:r>
              <a:rPr lang="en-US" dirty="0" err="1" smtClean="0"/>
              <a:t>eq</a:t>
            </a:r>
            <a:r>
              <a:rPr lang="en-US" dirty="0" smtClean="0"/>
              <a:t>) </a:t>
            </a:r>
          </a:p>
          <a:p>
            <a:r>
              <a:rPr lang="en-US" dirty="0" smtClean="0"/>
              <a:t>Report file (.txt and .zip)</a:t>
            </a:r>
          </a:p>
          <a:p>
            <a:r>
              <a:rPr lang="en-US" dirty="0" smtClean="0"/>
              <a:t>Match Table (.</a:t>
            </a:r>
            <a:r>
              <a:rPr lang="en-US" dirty="0" err="1" smtClean="0"/>
              <a:t>xls</a:t>
            </a:r>
            <a:r>
              <a:rPr lang="en-US" dirty="0" smtClean="0"/>
              <a:t>)</a:t>
            </a:r>
          </a:p>
          <a:p>
            <a:r>
              <a:rPr lang="en-US" dirty="0" smtClean="0"/>
              <a:t>All raw data files (.</a:t>
            </a:r>
            <a:r>
              <a:rPr lang="en-US" dirty="0" err="1" smtClean="0"/>
              <a:t>fsa</a:t>
            </a:r>
            <a:r>
              <a:rPr lang="en-US" dirty="0" smtClean="0"/>
              <a:t>)</a:t>
            </a:r>
          </a:p>
          <a:p>
            <a:r>
              <a:rPr lang="en-US" dirty="0" smtClean="0"/>
              <a:t>All notes are documented in LIMS (</a:t>
            </a:r>
            <a:r>
              <a:rPr lang="en-US" dirty="0" err="1" smtClean="0"/>
              <a:t>JusticeTrax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5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JusticeTrax</a:t>
            </a:r>
            <a:r>
              <a:rPr lang="en-US" b="1" dirty="0" smtClean="0"/>
              <a:t>® Meets </a:t>
            </a:r>
            <a:r>
              <a:rPr lang="en-US" b="1" dirty="0" err="1" smtClean="0"/>
              <a:t>TrueAllele</a:t>
            </a:r>
            <a:r>
              <a:rPr lang="en-US" b="1" dirty="0" smtClean="0"/>
              <a:t>®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2983"/>
            <a:ext cx="12192000" cy="553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88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Sexual Assault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Scenario</a:t>
            </a:r>
          </a:p>
          <a:p>
            <a:pPr lvl="1"/>
            <a:r>
              <a:rPr lang="en-US" sz="2000" dirty="0" smtClean="0"/>
              <a:t>Unknown male subject</a:t>
            </a:r>
          </a:p>
          <a:p>
            <a:pPr lvl="1"/>
            <a:r>
              <a:rPr lang="en-US" sz="2000" dirty="0" smtClean="0"/>
              <a:t>Sexual assault case</a:t>
            </a:r>
            <a:endParaRPr lang="en-US" sz="2000" dirty="0"/>
          </a:p>
          <a:p>
            <a:pPr lvl="1"/>
            <a:r>
              <a:rPr lang="en-US" sz="2000" dirty="0" smtClean="0"/>
              <a:t>Case consisted of 10+ known references and dozens of forensic samples. Most were challenging samples (i.e., touch DNA, low level mixtures)</a:t>
            </a:r>
          </a:p>
          <a:p>
            <a:pPr lvl="1"/>
            <a:r>
              <a:rPr lang="en-US" sz="2000" dirty="0" smtClean="0"/>
              <a:t>All items processed with </a:t>
            </a:r>
            <a:r>
              <a:rPr lang="en-US" sz="2000" dirty="0" err="1" smtClean="0"/>
              <a:t>TrueAllele</a:t>
            </a:r>
            <a:r>
              <a:rPr lang="en-US" sz="2000" dirty="0" smtClean="0"/>
              <a:t>®</a:t>
            </a:r>
            <a:endParaRPr lang="en-US" sz="2000" dirty="0"/>
          </a:p>
          <a:p>
            <a:pPr lvl="1"/>
            <a:r>
              <a:rPr lang="en-US" sz="2000" dirty="0" smtClean="0"/>
              <a:t>Prior to </a:t>
            </a:r>
            <a:r>
              <a:rPr lang="en-US" sz="2000" dirty="0" err="1" smtClean="0"/>
              <a:t>TrueAllele</a:t>
            </a:r>
            <a:r>
              <a:rPr lang="en-US" sz="2000" dirty="0" smtClean="0"/>
              <a:t>® analysis, one sample was eligible for upload to CODIS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6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Sexual Assault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getting a hit, the offender profile was compared to all evidence items in the case.</a:t>
            </a:r>
            <a:endParaRPr lang="en-US" dirty="0"/>
          </a:p>
          <a:p>
            <a:r>
              <a:rPr lang="en-US" dirty="0" smtClean="0"/>
              <a:t>Prior to using </a:t>
            </a:r>
            <a:r>
              <a:rPr lang="en-US" dirty="0" err="1" smtClean="0"/>
              <a:t>TrueAllele</a:t>
            </a:r>
            <a:r>
              <a:rPr lang="en-US" dirty="0" smtClean="0"/>
              <a:t>® Casework, only one sample yielded a profile eligible for a probative manual statistical calculation. </a:t>
            </a:r>
          </a:p>
          <a:p>
            <a:r>
              <a:rPr lang="en-US" dirty="0" smtClean="0"/>
              <a:t>After </a:t>
            </a:r>
            <a:r>
              <a:rPr lang="en-US" dirty="0" err="1" smtClean="0"/>
              <a:t>TrueAllele</a:t>
            </a:r>
            <a:r>
              <a:rPr lang="en-US" dirty="0" smtClean="0"/>
              <a:t>® analysis, five additional samples yielded reportable matches to the offender.</a:t>
            </a:r>
          </a:p>
          <a:p>
            <a:r>
              <a:rPr lang="en-US" dirty="0" smtClean="0"/>
              <a:t>Six matches linked the subject to multiple cases.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488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Sexual Assault Case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of the case samples and known references were compared to each other and there were no non-probative matches other than to the subject.</a:t>
            </a:r>
          </a:p>
          <a:p>
            <a:r>
              <a:rPr lang="en-US" dirty="0" smtClean="0"/>
              <a:t>Case took approximately 2 months to report </a:t>
            </a:r>
            <a:r>
              <a:rPr lang="en-US" dirty="0" err="1" smtClean="0"/>
              <a:t>TrueAllele</a:t>
            </a:r>
            <a:r>
              <a:rPr lang="en-US" dirty="0" smtClean="0"/>
              <a:t>® results with only 4 </a:t>
            </a:r>
            <a:r>
              <a:rPr lang="en-US" dirty="0" err="1" smtClean="0"/>
              <a:t>TrueAllele</a:t>
            </a:r>
            <a:r>
              <a:rPr lang="en-US" dirty="0" smtClean="0"/>
              <a:t>® processors. </a:t>
            </a:r>
            <a:endParaRPr lang="en-US" dirty="0"/>
          </a:p>
          <a:p>
            <a:r>
              <a:rPr lang="en-US" dirty="0" smtClean="0"/>
              <a:t>These cases are currently pending trial.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86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78155"/>
          </a:xfrm>
        </p:spPr>
        <p:txBody>
          <a:bodyPr/>
          <a:lstStyle/>
          <a:p>
            <a:pPr algn="ctr"/>
            <a:r>
              <a:rPr lang="en-US" b="1" dirty="0" smtClean="0"/>
              <a:t>The Soda Can Case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2628" y="1172365"/>
            <a:ext cx="8595360" cy="2598927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/>
              <a:t>Scenario</a:t>
            </a:r>
          </a:p>
          <a:p>
            <a:pPr lvl="1"/>
            <a:r>
              <a:rPr lang="en-US" sz="2200" dirty="0" smtClean="0"/>
              <a:t>Drinking vessel</a:t>
            </a:r>
          </a:p>
          <a:p>
            <a:pPr lvl="1"/>
            <a:r>
              <a:rPr lang="en-US" sz="2200" dirty="0" smtClean="0"/>
              <a:t>Subject (individual #1) in a homicide drank out of can prior to shooting victim</a:t>
            </a:r>
          </a:p>
          <a:p>
            <a:pPr lvl="1"/>
            <a:r>
              <a:rPr lang="en-US" sz="2200" dirty="0" smtClean="0"/>
              <a:t>Elimination sample (individual #2) owned can and drank out of can (per case information provided)</a:t>
            </a:r>
          </a:p>
          <a:p>
            <a:pPr lvl="1"/>
            <a:r>
              <a:rPr lang="en-US" sz="2200" dirty="0" smtClean="0"/>
              <a:t>Question- is subject (individual #1) a contributor to the DNA profile from the swabbing of mouth of can?</a:t>
            </a:r>
          </a:p>
          <a:p>
            <a:pPr lvl="1"/>
            <a:endParaRPr lang="en-US" dirty="0"/>
          </a:p>
        </p:txBody>
      </p:sp>
      <p:pic>
        <p:nvPicPr>
          <p:cNvPr id="4" name="Picture 3" descr="so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534" y="3970527"/>
            <a:ext cx="1545697" cy="23958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6543" y="4983252"/>
            <a:ext cx="431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Wingdings"/>
                <a:ea typeface="Wingdings"/>
                <a:cs typeface="Wingdings"/>
              </a:rPr>
              <a:t></a:t>
            </a:r>
            <a:endParaRPr lang="en-US" dirty="0"/>
          </a:p>
        </p:txBody>
      </p:sp>
      <p:pic>
        <p:nvPicPr>
          <p:cNvPr id="6" name="Picture 5" descr="dna prof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418" y="3922561"/>
            <a:ext cx="2022288" cy="23837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30308" y="4983252"/>
            <a:ext cx="431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endParaRPr lang="en-US" dirty="0"/>
          </a:p>
        </p:txBody>
      </p:sp>
      <p:pic>
        <p:nvPicPr>
          <p:cNvPr id="9" name="Picture 8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329" y="3672839"/>
            <a:ext cx="1009657" cy="1400833"/>
          </a:xfrm>
          <a:prstGeom prst="rect">
            <a:avLst/>
          </a:prstGeom>
        </p:spPr>
      </p:pic>
      <p:pic>
        <p:nvPicPr>
          <p:cNvPr id="10" name="Picture 9" descr="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0329" y="5073673"/>
            <a:ext cx="1031627" cy="14185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54963" y="4844752"/>
            <a:ext cx="1420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Compare to </a:t>
            </a:r>
            <a:r>
              <a:rPr lang="en-US" dirty="0" err="1" smtClean="0"/>
              <a:t>knowns</a:t>
            </a:r>
            <a:r>
              <a:rPr lang="en-US" dirty="0" smtClean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67135" y="4259877"/>
            <a:ext cx="1617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Individual #1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067134" y="5545878"/>
            <a:ext cx="1617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Individual #2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304800"/>
            <a:ext cx="9404723" cy="1548448"/>
          </a:xfrm>
        </p:spPr>
        <p:txBody>
          <a:bodyPr/>
          <a:lstStyle/>
          <a:p>
            <a:r>
              <a:rPr lang="en-US" b="1" dirty="0" err="1" smtClean="0"/>
              <a:t>TrueAllele</a:t>
            </a:r>
            <a:r>
              <a:rPr lang="en-US" b="1" dirty="0" smtClean="0"/>
              <a:t>® Requests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231900"/>
            <a:ext cx="8377428" cy="1981199"/>
          </a:xfrm>
        </p:spPr>
        <p:txBody>
          <a:bodyPr>
            <a:noAutofit/>
          </a:bodyPr>
          <a:lstStyle/>
          <a:p>
            <a:r>
              <a:rPr lang="en-US" dirty="0" smtClean="0"/>
              <a:t>Initial requests (round 1)</a:t>
            </a:r>
          </a:p>
          <a:p>
            <a:pPr lvl="1"/>
            <a:r>
              <a:rPr lang="en-US" sz="2000" dirty="0" smtClean="0"/>
              <a:t>Number of unknown contributors = 3</a:t>
            </a:r>
          </a:p>
          <a:p>
            <a:pPr lvl="1"/>
            <a:r>
              <a:rPr lang="en-US" sz="2000" dirty="0" smtClean="0"/>
              <a:t>Degraded option = on</a:t>
            </a:r>
          </a:p>
          <a:p>
            <a:pPr lvl="1"/>
            <a:r>
              <a:rPr lang="en-US" sz="2000" dirty="0" smtClean="0"/>
              <a:t>100K burn in/ 100K read out + copy</a:t>
            </a:r>
          </a:p>
          <a:p>
            <a:pPr lvl="1"/>
            <a:r>
              <a:rPr lang="en-US" sz="2000" dirty="0" smtClean="0"/>
              <a:t>150K burn in/150K read out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2196" y="2236820"/>
            <a:ext cx="1121761" cy="15546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1825" y="2199791"/>
            <a:ext cx="1146137" cy="1633854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41207"/>
              </p:ext>
            </p:extLst>
          </p:nvPr>
        </p:nvGraphicFramePr>
        <p:xfrm>
          <a:off x="973350" y="3915054"/>
          <a:ext cx="10464800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Worksheet" r:id="rId6" imgW="10464800" imgH="2552700" progId="Excel.Sheet.12">
                  <p:embed/>
                </p:oleObj>
              </mc:Choice>
              <mc:Fallback>
                <p:oleObj name="Worksheet" r:id="rId6" imgW="10464800" imgH="2552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73350" y="3915054"/>
                        <a:ext cx="10464800" cy="255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Additional Requests (round 2)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1" y="1384300"/>
            <a:ext cx="11696698" cy="3670300"/>
          </a:xfrm>
        </p:spPr>
        <p:txBody>
          <a:bodyPr>
            <a:normAutofit fontScale="40000" lnSpcReduction="20000"/>
          </a:bodyPr>
          <a:lstStyle/>
          <a:p>
            <a:pPr lvl="1"/>
            <a:r>
              <a:rPr lang="en-US" sz="4200" dirty="0" smtClean="0"/>
              <a:t>Our protocol states..</a:t>
            </a:r>
          </a:p>
          <a:p>
            <a:pPr lvl="2"/>
            <a:r>
              <a:rPr lang="en-US" sz="4200" dirty="0" smtClean="0"/>
              <a:t>Individuals </a:t>
            </a:r>
            <a:r>
              <a:rPr lang="en-US" sz="4200" dirty="0"/>
              <a:t>can be inferred for intimate samples or for samples where it is reasonable to assume their presence based on case-specific information</a:t>
            </a:r>
          </a:p>
          <a:p>
            <a:pPr lvl="2"/>
            <a:r>
              <a:rPr lang="en-US" sz="4200" dirty="0"/>
              <a:t>In addition, for the non-intimate samples, the request must be made with and without known reference profiles and log(LR) values must be &gt;4. </a:t>
            </a:r>
          </a:p>
          <a:p>
            <a:r>
              <a:rPr lang="en-US" sz="4200" dirty="0" smtClean="0"/>
              <a:t>Therefore, individual 2 could be an inferred as a contributor</a:t>
            </a:r>
          </a:p>
          <a:p>
            <a:r>
              <a:rPr lang="en-US" sz="4200" dirty="0" smtClean="0"/>
              <a:t>Additional requests</a:t>
            </a:r>
          </a:p>
          <a:p>
            <a:pPr lvl="1"/>
            <a:r>
              <a:rPr lang="en-US" sz="4200" dirty="0" smtClean="0"/>
              <a:t>Infer contributor 2</a:t>
            </a:r>
          </a:p>
          <a:p>
            <a:pPr lvl="1"/>
            <a:r>
              <a:rPr lang="en-US" sz="4200" dirty="0"/>
              <a:t>Number of unknown contributors = </a:t>
            </a:r>
            <a:r>
              <a:rPr lang="en-US" sz="4200" dirty="0" smtClean="0"/>
              <a:t>2</a:t>
            </a:r>
            <a:endParaRPr lang="en-US" sz="4200" dirty="0"/>
          </a:p>
          <a:p>
            <a:pPr lvl="1"/>
            <a:r>
              <a:rPr lang="en-US" sz="4200" dirty="0"/>
              <a:t>Degraded option = on</a:t>
            </a:r>
          </a:p>
          <a:p>
            <a:pPr lvl="1"/>
            <a:r>
              <a:rPr lang="en-US" sz="4200" dirty="0"/>
              <a:t>100K burn in/ 100K read out + </a:t>
            </a:r>
            <a:r>
              <a:rPr lang="en-US" sz="4200" dirty="0" smtClean="0"/>
              <a:t>copy</a:t>
            </a:r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089552"/>
              </p:ext>
            </p:extLst>
          </p:nvPr>
        </p:nvGraphicFramePr>
        <p:xfrm>
          <a:off x="1231900" y="4940300"/>
          <a:ext cx="9740900" cy="1714500"/>
        </p:xfrm>
        <a:graphic>
          <a:graphicData uri="http://schemas.openxmlformats.org/drawingml/2006/table">
            <a:tbl>
              <a:tblPr/>
              <a:tblGrid>
                <a:gridCol w="4172776"/>
                <a:gridCol w="814200"/>
                <a:gridCol w="605508"/>
                <a:gridCol w="827058"/>
                <a:gridCol w="774546"/>
                <a:gridCol w="827058"/>
                <a:gridCol w="853313"/>
                <a:gridCol w="866441"/>
              </a:tblGrid>
              <a:tr h="578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Evidence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Contributor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 </a:t>
                      </a:r>
                      <a:r>
                        <a:rPr lang="en-US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Contrib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Weight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Std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Dev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Individual 2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Individual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4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13CL00000_C0000X_Q_ncon3_D_100K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C1111X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0.117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-15.667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5.483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4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13CL00000_C0000X_Q_ncon3_D_100K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C1111X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5.541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-13.423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5.647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FCE"/>
                    </a:solidFill>
                  </a:tcPr>
                </a:tc>
              </a:tr>
              <a:tr h="284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13CL00000_C0000X_Q_ncon3_D_100K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C1111X_copy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0.125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-12.865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5.624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FCE"/>
                    </a:solidFill>
                  </a:tcPr>
                </a:tc>
              </a:tr>
              <a:tr h="284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13CL00000_C0000X_Q_ncon3_D_100K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C1111X_copy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0.124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6.412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-13.411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5.533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823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Ax </a:t>
            </a:r>
            <a:r>
              <a:rPr lang="en-US" b="1" dirty="0"/>
              <a:t>C</a:t>
            </a:r>
            <a:r>
              <a:rPr lang="en-US" b="1" dirty="0" smtClean="0"/>
              <a:t>ase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Scenario:</a:t>
            </a:r>
          </a:p>
          <a:p>
            <a:pPr lvl="1"/>
            <a:r>
              <a:rPr lang="en-US" sz="2200" dirty="0" smtClean="0"/>
              <a:t>Request for re-analysis of samples previously analyzed 	and reported out by another laboratory (using manual 	interpretation methods)</a:t>
            </a:r>
          </a:p>
          <a:p>
            <a:pPr lvl="1"/>
            <a:r>
              <a:rPr lang="en-US" sz="2400" dirty="0" smtClean="0"/>
              <a:t>Raw data files were submitted and uploaded into the 	system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29" y="1152983"/>
            <a:ext cx="1807210" cy="138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74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Sample details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04293" y="1684782"/>
            <a:ext cx="8946541" cy="4195481"/>
          </a:xfrm>
        </p:spPr>
        <p:txBody>
          <a:bodyPr>
            <a:normAutofit/>
          </a:bodyPr>
          <a:lstStyle/>
          <a:p>
            <a:r>
              <a:rPr lang="en-US" dirty="0" smtClean="0"/>
              <a:t>Questioned item:</a:t>
            </a:r>
          </a:p>
          <a:p>
            <a:pPr lvl="1"/>
            <a:r>
              <a:rPr lang="en-US" sz="2000" dirty="0" smtClean="0"/>
              <a:t>1 Ax </a:t>
            </a:r>
            <a:r>
              <a:rPr lang="en-US" sz="2000" dirty="0"/>
              <a:t>(three separate </a:t>
            </a:r>
            <a:r>
              <a:rPr lang="en-US" sz="2000" dirty="0" smtClean="0"/>
              <a:t>swabs </a:t>
            </a:r>
            <a:r>
              <a:rPr lang="en-US" sz="2000" dirty="0"/>
              <a:t>were </a:t>
            </a:r>
            <a:r>
              <a:rPr lang="en-US" sz="2000" dirty="0" smtClean="0"/>
              <a:t>sampled from 					    	the item on the handle and blade areas</a:t>
            </a:r>
          </a:p>
          <a:p>
            <a:pPr lvl="1"/>
            <a:r>
              <a:rPr lang="en-US" sz="2000" dirty="0" smtClean="0"/>
              <a:t>All </a:t>
            </a:r>
            <a:r>
              <a:rPr lang="en-US" sz="2000" dirty="0"/>
              <a:t>samples were at least three person </a:t>
            </a:r>
            <a:r>
              <a:rPr lang="en-US" sz="2000" dirty="0" smtClean="0"/>
              <a:t>mixtures      </a:t>
            </a:r>
            <a:endParaRPr lang="en-US" sz="2000" dirty="0"/>
          </a:p>
          <a:p>
            <a:r>
              <a:rPr lang="en-US" dirty="0" smtClean="0"/>
              <a:t>Known reference samples: </a:t>
            </a:r>
          </a:p>
          <a:p>
            <a:pPr lvl="1"/>
            <a:r>
              <a:rPr lang="en-US" sz="2000" dirty="0" smtClean="0"/>
              <a:t>1 Subject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20538">
            <a:off x="8194466" y="3100214"/>
            <a:ext cx="1819275" cy="136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89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60500"/>
            <a:ext cx="9374188" cy="4787899"/>
          </a:xfrm>
        </p:spPr>
        <p:txBody>
          <a:bodyPr>
            <a:noAutofit/>
          </a:bodyPr>
          <a:lstStyle/>
          <a:p>
            <a:r>
              <a:rPr lang="en-US" sz="2600" dirty="0" smtClean="0"/>
              <a:t>Validation study</a:t>
            </a:r>
            <a:r>
              <a:rPr lang="en-US" sz="2600" dirty="0"/>
              <a:t> </a:t>
            </a:r>
            <a:endParaRPr lang="en-US" sz="2600" dirty="0" smtClean="0"/>
          </a:p>
          <a:p>
            <a:r>
              <a:rPr lang="en-US" sz="2600" dirty="0" smtClean="0"/>
              <a:t>Procedures/ Casework Workflow </a:t>
            </a:r>
          </a:p>
          <a:p>
            <a:r>
              <a:rPr lang="en-US" sz="2600" dirty="0" smtClean="0"/>
              <a:t>Case examples:</a:t>
            </a:r>
          </a:p>
          <a:p>
            <a:pPr lvl="1"/>
            <a:r>
              <a:rPr lang="en-US" sz="2600" dirty="0"/>
              <a:t>Sexual assault case – Making something of nothing. </a:t>
            </a:r>
          </a:p>
          <a:p>
            <a:pPr lvl="1"/>
            <a:r>
              <a:rPr lang="en-US" sz="2600" dirty="0"/>
              <a:t>Soda can case – Using all available information. </a:t>
            </a:r>
          </a:p>
          <a:p>
            <a:pPr lvl="1"/>
            <a:r>
              <a:rPr lang="en-US" sz="2600" dirty="0"/>
              <a:t>Ax case – Defense gets “1 </a:t>
            </a:r>
            <a:r>
              <a:rPr lang="en-US" sz="2600" dirty="0" err="1"/>
              <a:t>up’d</a:t>
            </a:r>
            <a:r>
              <a:rPr lang="en-US" sz="2600" dirty="0"/>
              <a:t>” a million times </a:t>
            </a:r>
            <a:r>
              <a:rPr lang="en-US" sz="2600" dirty="0" smtClean="0"/>
              <a:t>over.</a:t>
            </a:r>
          </a:p>
          <a:p>
            <a:r>
              <a:rPr lang="en-US" sz="2600" dirty="0" smtClean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55938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Requests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r>
              <a:rPr lang="en-US" sz="9600" dirty="0" smtClean="0"/>
              <a:t>Three person requests at 100,000 cycles non-degraded</a:t>
            </a:r>
          </a:p>
          <a:p>
            <a:endParaRPr lang="en-US" sz="7400" dirty="0" smtClean="0"/>
          </a:p>
          <a:p>
            <a:endParaRPr lang="en-US" sz="7400" dirty="0" smtClean="0"/>
          </a:p>
          <a:p>
            <a:r>
              <a:rPr lang="en-US" sz="9600" dirty="0"/>
              <a:t>Three person requests at 100,000 cycles </a:t>
            </a:r>
            <a:r>
              <a:rPr lang="en-US" sz="9600" dirty="0" smtClean="0"/>
              <a:t>degraded</a:t>
            </a:r>
            <a:r>
              <a:rPr lang="en-US" sz="9600" dirty="0" smtClean="0">
                <a:solidFill>
                  <a:srgbClr val="FF0000"/>
                </a:solidFill>
              </a:rPr>
              <a:t>*</a:t>
            </a:r>
          </a:p>
          <a:p>
            <a:endParaRPr lang="en-US" sz="7400" dirty="0" smtClean="0"/>
          </a:p>
          <a:p>
            <a:endParaRPr lang="en-US" sz="6000" dirty="0" smtClean="0"/>
          </a:p>
          <a:p>
            <a:r>
              <a:rPr lang="en-US" sz="9600" dirty="0" smtClean="0"/>
              <a:t>Four </a:t>
            </a:r>
            <a:r>
              <a:rPr lang="en-US" sz="9600" dirty="0"/>
              <a:t>person requests at 100,000 cycles </a:t>
            </a:r>
            <a:r>
              <a:rPr lang="en-US" sz="9600" dirty="0" smtClean="0"/>
              <a:t>non-degraded</a:t>
            </a:r>
          </a:p>
          <a:p>
            <a:endParaRPr lang="en-US" sz="6000" dirty="0" smtClean="0"/>
          </a:p>
          <a:p>
            <a:endParaRPr lang="en-US" sz="6000" dirty="0" smtClean="0"/>
          </a:p>
          <a:p>
            <a:r>
              <a:rPr lang="en-US" sz="9600" dirty="0" smtClean="0"/>
              <a:t>Four </a:t>
            </a:r>
            <a:r>
              <a:rPr lang="en-US" sz="9600" dirty="0"/>
              <a:t>person requests at 100,000 cycles </a:t>
            </a:r>
            <a:r>
              <a:rPr lang="en-US" sz="9600" dirty="0" smtClean="0"/>
              <a:t>degraded</a:t>
            </a:r>
          </a:p>
          <a:p>
            <a:pPr marL="0" indent="0">
              <a:buNone/>
            </a:pPr>
            <a:endParaRPr lang="en-US" sz="9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8765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 of </a:t>
            </a:r>
            <a:r>
              <a:rPr lang="en-US" b="1" dirty="0" err="1" smtClean="0"/>
              <a:t>TrueAllele</a:t>
            </a:r>
            <a:r>
              <a:rPr lang="en-US" b="1" dirty="0" smtClean="0"/>
              <a:t>® analysis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8315" y="1853248"/>
            <a:ext cx="8946541" cy="41954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Positive match scores for the subject in the minor portion of </a:t>
            </a:r>
            <a:r>
              <a:rPr lang="en-US" sz="2800" dirty="0" smtClean="0">
                <a:solidFill>
                  <a:srgbClr val="FF0000"/>
                </a:solidFill>
              </a:rPr>
              <a:t>one</a:t>
            </a:r>
            <a:r>
              <a:rPr lang="en-US" sz="2800" dirty="0" smtClean="0"/>
              <a:t> of the samples (excluded from the major portion)</a:t>
            </a:r>
          </a:p>
          <a:p>
            <a:pPr marL="0" indent="0">
              <a:buNone/>
            </a:pPr>
            <a:r>
              <a:rPr lang="en-US" sz="2800" dirty="0" smtClean="0"/>
              <a:t>Subject was excluded from the other two samples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Sample details:</a:t>
            </a: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~ </a:t>
            </a:r>
            <a:r>
              <a:rPr lang="en-US" sz="2400" dirty="0"/>
              <a:t>1ng DNA was amplified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Approximate </a:t>
            </a:r>
            <a:r>
              <a:rPr lang="en-US" sz="2400" dirty="0"/>
              <a:t>% contribution for each contributor 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83</a:t>
            </a:r>
            <a:r>
              <a:rPr lang="en-US" sz="2400" dirty="0">
                <a:solidFill>
                  <a:srgbClr val="FF0000"/>
                </a:solidFill>
              </a:rPr>
              <a:t>%, 9%, 8%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8367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results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dirty="0">
                <a:solidFill>
                  <a:srgbClr val="FF0000"/>
                </a:solidFill>
              </a:rPr>
              <a:t>M</a:t>
            </a:r>
            <a:r>
              <a:rPr lang="en-US" sz="2800" dirty="0" smtClean="0">
                <a:solidFill>
                  <a:srgbClr val="FF0000"/>
                </a:solidFill>
              </a:rPr>
              <a:t>anual </a:t>
            </a:r>
            <a:r>
              <a:rPr lang="en-US" sz="2800" dirty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nterpretation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Best statistic in a population group: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		</a:t>
            </a:r>
            <a:r>
              <a:rPr lang="en-US" sz="3600" dirty="0" smtClean="0">
                <a:solidFill>
                  <a:srgbClr val="FF0000"/>
                </a:solidFill>
              </a:rPr>
              <a:t>1 in 8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TrueAllele</a:t>
            </a:r>
            <a:r>
              <a:rPr lang="en-US" sz="2800" dirty="0" smtClean="0">
                <a:solidFill>
                  <a:srgbClr val="FF0000"/>
                </a:solidFill>
              </a:rPr>
              <a:t>® Analysis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Best </a:t>
            </a:r>
            <a:r>
              <a:rPr lang="en-US" sz="2800" dirty="0"/>
              <a:t>statistic in a population </a:t>
            </a:r>
            <a:r>
              <a:rPr lang="en-US" sz="2800" dirty="0" smtClean="0"/>
              <a:t>group: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2.4 Million</a:t>
            </a:r>
            <a:endParaRPr lang="en-US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9314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What’s Next?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6200"/>
            <a:ext cx="6845300" cy="5397499"/>
          </a:xfrm>
        </p:spPr>
        <p:txBody>
          <a:bodyPr>
            <a:noAutofit/>
          </a:bodyPr>
          <a:lstStyle/>
          <a:p>
            <a:r>
              <a:rPr lang="en-US" dirty="0" err="1" smtClean="0"/>
              <a:t>TrueAllele</a:t>
            </a:r>
            <a:r>
              <a:rPr lang="en-US" dirty="0" smtClean="0"/>
              <a:t>® Database	</a:t>
            </a:r>
          </a:p>
          <a:p>
            <a:pPr lvl="1"/>
            <a:r>
              <a:rPr lang="en-US" sz="2000" dirty="0" smtClean="0"/>
              <a:t>Evidence profile category (all requests run at 5000 cycles, 3 unknown contributors)</a:t>
            </a:r>
          </a:p>
          <a:p>
            <a:pPr lvl="2"/>
            <a:r>
              <a:rPr lang="en-US" sz="2000" dirty="0" smtClean="0"/>
              <a:t>EVI- Forensic Unknowns</a:t>
            </a:r>
          </a:p>
          <a:p>
            <a:pPr lvl="1"/>
            <a:r>
              <a:rPr lang="en-US" sz="2000" dirty="0" smtClean="0"/>
              <a:t>Reference profile categories (All requests run at 500 cycles)</a:t>
            </a:r>
          </a:p>
          <a:p>
            <a:pPr lvl="2"/>
            <a:r>
              <a:rPr lang="en-US" sz="2000" dirty="0" smtClean="0"/>
              <a:t>SUB- Subjects/suspects named in case file</a:t>
            </a:r>
          </a:p>
          <a:p>
            <a:pPr lvl="2"/>
            <a:r>
              <a:rPr lang="en-US" sz="2000" dirty="0" smtClean="0"/>
              <a:t>VIC- Victims named in case file</a:t>
            </a:r>
          </a:p>
          <a:p>
            <a:pPr lvl="2"/>
            <a:r>
              <a:rPr lang="en-US" sz="2000" dirty="0" smtClean="0"/>
              <a:t>POI- Individuals identified for use as elimination </a:t>
            </a:r>
            <a:r>
              <a:rPr lang="en-US" sz="2000" dirty="0" err="1" smtClean="0"/>
              <a:t>knowns</a:t>
            </a:r>
            <a:r>
              <a:rPr lang="en-US" sz="2000" dirty="0" smtClean="0"/>
              <a:t> and or not specifically named as victims or subjects within the laboratory documents</a:t>
            </a:r>
          </a:p>
          <a:p>
            <a:pPr lvl="2"/>
            <a:r>
              <a:rPr lang="en-US" sz="2000" dirty="0" smtClean="0"/>
              <a:t>STF- Staff and law enforcement profiles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973210"/>
              </p:ext>
            </p:extLst>
          </p:nvPr>
        </p:nvGraphicFramePr>
        <p:xfrm>
          <a:off x="7048501" y="1853248"/>
          <a:ext cx="4648200" cy="4146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899"/>
                <a:gridCol w="3035301"/>
              </a:tblGrid>
              <a:tr h="71264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Match rule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Usage (when</a:t>
                      </a:r>
                      <a:r>
                        <a:rPr lang="en-US" baseline="0" dirty="0" smtClean="0"/>
                        <a:t> they are searched)</a:t>
                      </a:r>
                      <a:endParaRPr lang="en-US" dirty="0"/>
                    </a:p>
                  </a:txBody>
                  <a:tcPr/>
                </a:tc>
              </a:tr>
              <a:tr h="629821">
                <a:tc>
                  <a:txBody>
                    <a:bodyPr/>
                    <a:lstStyle/>
                    <a:p>
                      <a:r>
                        <a:rPr lang="en-US" dirty="0" smtClean="0"/>
                        <a:t>EVI to EVI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ALWAYS</a:t>
                      </a:r>
                      <a:endParaRPr lang="en-US" dirty="0"/>
                    </a:p>
                  </a:txBody>
                  <a:tcPr/>
                </a:tc>
              </a:tr>
              <a:tr h="629821">
                <a:tc>
                  <a:txBody>
                    <a:bodyPr/>
                    <a:lstStyle/>
                    <a:p>
                      <a:r>
                        <a:rPr lang="en-US" dirty="0" smtClean="0"/>
                        <a:t>EVI to SUB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ALWAYS</a:t>
                      </a:r>
                      <a:endParaRPr lang="en-US" dirty="0"/>
                    </a:p>
                  </a:txBody>
                  <a:tcPr/>
                </a:tc>
              </a:tr>
              <a:tr h="629821">
                <a:tc>
                  <a:txBody>
                    <a:bodyPr/>
                    <a:lstStyle/>
                    <a:p>
                      <a:r>
                        <a:rPr lang="en-US" dirty="0" smtClean="0"/>
                        <a:t>EVI to STF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ALWAYS</a:t>
                      </a:r>
                      <a:endParaRPr lang="en-US" dirty="0"/>
                    </a:p>
                  </a:txBody>
                  <a:tcPr/>
                </a:tc>
              </a:tr>
              <a:tr h="629821">
                <a:tc>
                  <a:txBody>
                    <a:bodyPr/>
                    <a:lstStyle/>
                    <a:p>
                      <a:r>
                        <a:rPr lang="en-US" dirty="0" smtClean="0"/>
                        <a:t>EVI</a:t>
                      </a:r>
                      <a:r>
                        <a:rPr lang="en-US" baseline="0" dirty="0" smtClean="0"/>
                        <a:t> to POI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Upon request from the DA or ADA of Kern</a:t>
                      </a:r>
                      <a:r>
                        <a:rPr lang="en-US" baseline="0" dirty="0" smtClean="0"/>
                        <a:t> County</a:t>
                      </a:r>
                      <a:endParaRPr lang="en-US" dirty="0"/>
                    </a:p>
                  </a:txBody>
                  <a:tcPr/>
                </a:tc>
              </a:tr>
              <a:tr h="629821">
                <a:tc>
                  <a:txBody>
                    <a:bodyPr/>
                    <a:lstStyle/>
                    <a:p>
                      <a:r>
                        <a:rPr lang="en-US" dirty="0" smtClean="0"/>
                        <a:t>EVI to VIC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NEVER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66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	s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Cybergenetics</a:t>
            </a:r>
            <a:endParaRPr lang="en-US" dirty="0" smtClean="0"/>
          </a:p>
          <a:p>
            <a:r>
              <a:rPr lang="en-US" dirty="0" smtClean="0"/>
              <a:t>Attendees</a:t>
            </a:r>
          </a:p>
          <a:p>
            <a:r>
              <a:rPr lang="en-US" dirty="0" smtClean="0"/>
              <a:t>Dr. Kevin Miller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1129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Questions?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981885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The Validation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Reasons for validating the </a:t>
            </a:r>
            <a:r>
              <a:rPr lang="en-US" dirty="0" err="1" smtClean="0"/>
              <a:t>TrueAllele</a:t>
            </a:r>
            <a:r>
              <a:rPr lang="en-US" dirty="0" smtClean="0"/>
              <a:t>® system:</a:t>
            </a:r>
          </a:p>
          <a:p>
            <a:pPr lvl="1"/>
            <a:r>
              <a:rPr lang="en-US" sz="2000" dirty="0" smtClean="0"/>
              <a:t>Is it more informative than manual interpretation?</a:t>
            </a:r>
          </a:p>
          <a:p>
            <a:pPr lvl="1"/>
            <a:r>
              <a:rPr lang="en-US" sz="2000" dirty="0" smtClean="0"/>
              <a:t>Is it a more consistent method of mixture interpretation?</a:t>
            </a:r>
            <a:endParaRPr lang="en-US" sz="2000" dirty="0"/>
          </a:p>
          <a:p>
            <a:r>
              <a:rPr lang="en-US" dirty="0"/>
              <a:t>V</a:t>
            </a:r>
            <a:r>
              <a:rPr lang="en-US" dirty="0" smtClean="0"/>
              <a:t>alidation set up:</a:t>
            </a:r>
          </a:p>
          <a:p>
            <a:pPr lvl="1"/>
            <a:r>
              <a:rPr lang="en-US" sz="2000" dirty="0" smtClean="0"/>
              <a:t>Mixtures were set up consisting of 2, 3, 4 and 5 contributors.</a:t>
            </a:r>
          </a:p>
          <a:p>
            <a:pPr lvl="1"/>
            <a:r>
              <a:rPr lang="en-US" sz="2000" dirty="0"/>
              <a:t>1</a:t>
            </a:r>
            <a:r>
              <a:rPr lang="en-US" sz="2000" dirty="0" smtClean="0"/>
              <a:t>0 mixtures were prepared per mixture group using 5 known references. Each of the mixtures within each mixture group were amplified with 1ng of DNA template and with 200 </a:t>
            </a:r>
            <a:r>
              <a:rPr lang="en-US" sz="2000" dirty="0" err="1" smtClean="0"/>
              <a:t>pg</a:t>
            </a:r>
            <a:r>
              <a:rPr lang="en-US" sz="2000" dirty="0" smtClean="0"/>
              <a:t> of DNA template.</a:t>
            </a:r>
          </a:p>
          <a:p>
            <a:pPr lvl="1"/>
            <a:r>
              <a:rPr lang="en-US" sz="2000" dirty="0" smtClean="0"/>
              <a:t>The known references were chosen randomly as were the mixture ratios to better approximate casework samples.</a:t>
            </a:r>
          </a:p>
          <a:p>
            <a:pPr lvl="1"/>
            <a:r>
              <a:rPr lang="en-US" sz="2000" dirty="0" smtClean="0"/>
              <a:t>40 total mixtures.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67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The Validation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Results:</a:t>
            </a:r>
          </a:p>
          <a:p>
            <a:pPr lvl="1"/>
            <a:r>
              <a:rPr lang="en-US" sz="2000" dirty="0" err="1" smtClean="0"/>
              <a:t>TrueAllele</a:t>
            </a:r>
            <a:r>
              <a:rPr lang="en-US" sz="2000" dirty="0" smtClean="0"/>
              <a:t>® was a more informative, reproducible and consistent method of mixture interpretation.</a:t>
            </a:r>
          </a:p>
          <a:p>
            <a:pPr lvl="1"/>
            <a:r>
              <a:rPr lang="en-US" sz="2000" dirty="0" err="1" smtClean="0"/>
              <a:t>TrueAllele</a:t>
            </a:r>
            <a:r>
              <a:rPr lang="en-US" sz="2000" dirty="0" smtClean="0"/>
              <a:t>® had little interpretation </a:t>
            </a:r>
            <a:r>
              <a:rPr lang="en-US" sz="2000" dirty="0"/>
              <a:t>variance across the mixture samples containing 2-5 contributors and </a:t>
            </a:r>
            <a:r>
              <a:rPr lang="en-US" sz="2000" dirty="0" smtClean="0"/>
              <a:t>200pg-1.0ng of DNA template. </a:t>
            </a:r>
            <a:r>
              <a:rPr lang="en-US" sz="2000" dirty="0"/>
              <a:t>There </a:t>
            </a:r>
            <a:r>
              <a:rPr lang="en-US" sz="2000" dirty="0" smtClean="0"/>
              <a:t>were </a:t>
            </a:r>
            <a:r>
              <a:rPr lang="en-US" sz="2000" dirty="0"/>
              <a:t>no significant </a:t>
            </a:r>
            <a:r>
              <a:rPr lang="en-US" sz="2000" dirty="0" smtClean="0"/>
              <a:t>differences in </a:t>
            </a:r>
            <a:r>
              <a:rPr lang="en-US" sz="2000" dirty="0"/>
              <a:t>the regression line </a:t>
            </a:r>
            <a:r>
              <a:rPr lang="en-US" sz="2000" dirty="0" smtClean="0"/>
              <a:t>slopes </a:t>
            </a:r>
            <a:r>
              <a:rPr lang="en-US" sz="2000" dirty="0"/>
              <a:t>between all the samples </a:t>
            </a:r>
            <a:r>
              <a:rPr lang="en-US" sz="2000" dirty="0" smtClean="0"/>
              <a:t>regardless of the </a:t>
            </a:r>
            <a:r>
              <a:rPr lang="en-US" sz="2000" dirty="0"/>
              <a:t>number of contributors and </a:t>
            </a:r>
            <a:r>
              <a:rPr lang="en-US" sz="2000" dirty="0" smtClean="0"/>
              <a:t>target amount of DNA for amplification. 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6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645" y="114808"/>
            <a:ext cx="8236256" cy="65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8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The Validation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1103313" y="2514600"/>
          <a:ext cx="4395612" cy="3346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5204"/>
                <a:gridCol w="1465204"/>
                <a:gridCol w="1465204"/>
              </a:tblGrid>
              <a:tr h="3998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Mixture range (%)</a:t>
                      </a:r>
                      <a:endParaRPr lang="en-US" dirty="0"/>
                    </a:p>
                  </a:txBody>
                  <a:tcPr marL="42937" marR="429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Inclusion rate % (1 </a:t>
                      </a:r>
                      <a:r>
                        <a:rPr lang="en-US" dirty="0" err="1" smtClean="0"/>
                        <a:t>ng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marL="42937" marR="429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Inclusion rate % (200 </a:t>
                      </a:r>
                      <a:r>
                        <a:rPr lang="en-US" dirty="0" err="1" smtClean="0"/>
                        <a:t>pg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marL="42937" marR="42937"/>
                </a:tc>
              </a:tr>
              <a:tr h="4053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50-100</a:t>
                      </a:r>
                      <a:endParaRPr lang="en-US" dirty="0"/>
                    </a:p>
                  </a:txBody>
                  <a:tcPr marL="42937" marR="429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 marL="42937" marR="429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 marL="42937" marR="42937"/>
                </a:tc>
              </a:tr>
              <a:tr h="4053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25-50</a:t>
                      </a:r>
                      <a:endParaRPr lang="en-US" dirty="0"/>
                    </a:p>
                  </a:txBody>
                  <a:tcPr marL="42937" marR="429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 marL="42937" marR="429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 marL="42937" marR="42937"/>
                </a:tc>
              </a:tr>
              <a:tr h="4053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10-25</a:t>
                      </a:r>
                      <a:endParaRPr lang="en-US" dirty="0"/>
                    </a:p>
                  </a:txBody>
                  <a:tcPr marL="42937" marR="429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 marL="42937" marR="429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 marL="42937" marR="42937"/>
                </a:tc>
              </a:tr>
              <a:tr h="4053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5-10</a:t>
                      </a:r>
                      <a:endParaRPr lang="en-US" dirty="0"/>
                    </a:p>
                  </a:txBody>
                  <a:tcPr marL="42937" marR="429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 marL="42937" marR="429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 marL="42937" marR="42937"/>
                </a:tc>
              </a:tr>
              <a:tr h="4053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1-5</a:t>
                      </a:r>
                      <a:endParaRPr lang="en-US" dirty="0"/>
                    </a:p>
                  </a:txBody>
                  <a:tcPr marL="42937" marR="429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 marL="42937" marR="429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42937" marR="42937"/>
                </a:tc>
              </a:tr>
              <a:tr h="4053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0-1</a:t>
                      </a:r>
                      <a:endParaRPr lang="en-US" dirty="0"/>
                    </a:p>
                  </a:txBody>
                  <a:tcPr marL="42937" marR="429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42937" marR="429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42937" marR="42937"/>
                </a:tc>
              </a:tr>
            </a:tbl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TrueAllele</a:t>
            </a:r>
            <a:r>
              <a:rPr lang="en-US" sz="2000" dirty="0" smtClean="0"/>
              <a:t>® is a very robust system with regards to attaining match statistics with contributors that represent 10%+ of a mixture. </a:t>
            </a:r>
          </a:p>
          <a:p>
            <a:r>
              <a:rPr lang="en-US" sz="2000" dirty="0" smtClean="0"/>
              <a:t>Even at 1-5% of mixtures with 1 </a:t>
            </a:r>
            <a:r>
              <a:rPr lang="en-US" sz="2000" dirty="0" err="1" smtClean="0"/>
              <a:t>ng</a:t>
            </a:r>
            <a:r>
              <a:rPr lang="en-US" sz="2000" dirty="0" smtClean="0"/>
              <a:t> starting DNA template, </a:t>
            </a:r>
            <a:r>
              <a:rPr lang="en-US" sz="2000" dirty="0" err="1" smtClean="0"/>
              <a:t>TrueAllele</a:t>
            </a:r>
            <a:r>
              <a:rPr lang="en-US" sz="2000" dirty="0" smtClean="0"/>
              <a:t>® is able to calculate a match statistic 40% of the time.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117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The Validation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8.4 million total comparisons were made between 10,000 randomly generated profiles using the three FBI ethnic databases.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False exclusions were relatively rare with most coming from low template samples (200pg) and samples with a higher number of contributors (4-5).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False inclusions were also very rare. When a false match did occur, it was rarely a match score of more than 3 log(LR) units. Only six out of 8.4 million false inclusions were greater than 3 log(LR) unit match scores but none were more than 4 log(LR) which is why we set our “cannot exclude” limit at 4 log(LR) units. Additional validation studies by NY State and Virginia crime labs also support our 4 log(LR) unit limit.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10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Specificity (1ng mixture samples)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7" y="1683683"/>
            <a:ext cx="9496425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1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485</TotalTime>
  <Words>1795</Words>
  <Application>Microsoft Office PowerPoint</Application>
  <PresentationFormat>Widescreen</PresentationFormat>
  <Paragraphs>322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Century Gothic</vt:lpstr>
      <vt:lpstr>Wingdings</vt:lpstr>
      <vt:lpstr>Wingdings 3</vt:lpstr>
      <vt:lpstr>Ion</vt:lpstr>
      <vt:lpstr>Worksheet</vt:lpstr>
      <vt:lpstr>Kern Regional Crime Laboratory Laboratory Director: Dr. Kevin W. P. Miller</vt:lpstr>
      <vt:lpstr>Presenters</vt:lpstr>
      <vt:lpstr>Overview</vt:lpstr>
      <vt:lpstr>The Validation</vt:lpstr>
      <vt:lpstr>The Validation</vt:lpstr>
      <vt:lpstr>PowerPoint Presentation</vt:lpstr>
      <vt:lpstr>The Validation       </vt:lpstr>
      <vt:lpstr>The Validation</vt:lpstr>
      <vt:lpstr>Specificity (1ng mixture samples)</vt:lpstr>
      <vt:lpstr>TrueAllele® Analysis Workflow  Analysts manually review profiles using GeneMapper® ID-X   </vt:lpstr>
      <vt:lpstr>TrueAllele® Analysis Workflow</vt:lpstr>
      <vt:lpstr>Kern Protocol for interpretation of STR profiles using the TrueAllele® Casework System- when to infer contributors</vt:lpstr>
      <vt:lpstr>Kern Regional Crime Laboratory Interpretation Protocol (Naming Requests)</vt:lpstr>
      <vt:lpstr>Processing Time       </vt:lpstr>
      <vt:lpstr>Approximate Request Time   </vt:lpstr>
      <vt:lpstr>Review of the results from the first round requests       Results are not good </vt:lpstr>
      <vt:lpstr>Conclusions made</vt:lpstr>
      <vt:lpstr>Reporting exclusions and inconclusive results</vt:lpstr>
      <vt:lpstr>Reporting non-exclusions </vt:lpstr>
      <vt:lpstr>Casework Documentation </vt:lpstr>
      <vt:lpstr>JusticeTrax® Meets TrueAllele®</vt:lpstr>
      <vt:lpstr>Sexual Assault Case</vt:lpstr>
      <vt:lpstr>Sexual Assault Case</vt:lpstr>
      <vt:lpstr>Sexual Assault Case</vt:lpstr>
      <vt:lpstr>The Soda Can Case</vt:lpstr>
      <vt:lpstr>TrueAllele® Requests</vt:lpstr>
      <vt:lpstr>Additional Requests (round 2) </vt:lpstr>
      <vt:lpstr>The Ax Case</vt:lpstr>
      <vt:lpstr>Sample details</vt:lpstr>
      <vt:lpstr>Requests</vt:lpstr>
      <vt:lpstr>Results of TrueAllele® analysis</vt:lpstr>
      <vt:lpstr>Comparison of results</vt:lpstr>
      <vt:lpstr>What’s Next? </vt:lpstr>
      <vt:lpstr>Acknowledgement s 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Request naming</dc:title>
  <dc:creator>Garett S. Sugimoto</dc:creator>
  <cp:lastModifiedBy>Garett S. Sugimoto</cp:lastModifiedBy>
  <cp:revision>43</cp:revision>
  <cp:lastPrinted>2014-04-23T19:42:47Z</cp:lastPrinted>
  <dcterms:created xsi:type="dcterms:W3CDTF">2014-04-22T04:36:37Z</dcterms:created>
  <dcterms:modified xsi:type="dcterms:W3CDTF">2014-04-23T19:45:25Z</dcterms:modified>
</cp:coreProperties>
</file>