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9" r:id="rId2"/>
    <p:sldId id="648" r:id="rId3"/>
    <p:sldId id="331" r:id="rId4"/>
    <p:sldId id="443" r:id="rId5"/>
    <p:sldId id="461" r:id="rId6"/>
    <p:sldId id="342" r:id="rId7"/>
    <p:sldId id="337" r:id="rId8"/>
    <p:sldId id="338" r:id="rId9"/>
    <p:sldId id="429" r:id="rId10"/>
    <p:sldId id="433" r:id="rId11"/>
    <p:sldId id="434" r:id="rId12"/>
    <p:sldId id="430" r:id="rId13"/>
    <p:sldId id="436" r:id="rId14"/>
    <p:sldId id="622" r:id="rId15"/>
    <p:sldId id="625" r:id="rId16"/>
    <p:sldId id="623" r:id="rId17"/>
    <p:sldId id="624" r:id="rId18"/>
    <p:sldId id="626" r:id="rId19"/>
    <p:sldId id="627" r:id="rId20"/>
    <p:sldId id="628" r:id="rId21"/>
    <p:sldId id="489" r:id="rId2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9411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282"/>
    <p:restoredTop sz="94694"/>
  </p:normalViewPr>
  <p:slideViewPr>
    <p:cSldViewPr snapToGrid="0">
      <p:cViewPr varScale="1">
        <p:scale>
          <a:sx n="121" d="100"/>
          <a:sy n="121" d="100"/>
        </p:scale>
        <p:origin x="2240" y="176"/>
      </p:cViewPr>
      <p:guideLst>
        <p:guide orient="horz" pos="864"/>
        <p:guide pos="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92" d="100"/>
          <a:sy n="192" d="100"/>
        </p:scale>
        <p:origin x="-47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16239-99B5-9644-93A6-C68C8C2F895A}" type="doc">
      <dgm:prSet loTypeId="urn:microsoft.com/office/officeart/2005/8/layout/pyramid3" loCatId="" qsTypeId="urn:microsoft.com/office/officeart/2005/8/quickstyle/simple1" qsCatId="simple" csTypeId="urn:microsoft.com/office/officeart/2005/8/colors/accent1_2" csCatId="accent1" phldr="1"/>
      <dgm:spPr/>
    </dgm:pt>
    <dgm:pt modelId="{324BCE45-5D9C-494E-87AE-782463B1F6BB}">
      <dgm:prSet phldrT="[Text]"/>
      <dgm:spPr/>
      <dgm:t>
        <a:bodyPr/>
        <a:lstStyle/>
        <a:p>
          <a:r>
            <a:rPr lang="en-US" dirty="0"/>
            <a:t>Use evidence item</a:t>
          </a:r>
        </a:p>
      </dgm:t>
    </dgm:pt>
    <dgm:pt modelId="{2746A98E-C532-864B-9F9D-4FD8B499E408}" type="parTrans" cxnId="{FC43212F-FA9B-3B44-85F6-4B8E1000E6B1}">
      <dgm:prSet/>
      <dgm:spPr/>
      <dgm:t>
        <a:bodyPr/>
        <a:lstStyle/>
        <a:p>
          <a:endParaRPr lang="en-US"/>
        </a:p>
      </dgm:t>
    </dgm:pt>
    <dgm:pt modelId="{12AFD3EA-1514-944B-8262-506F0CDB4ECF}" type="sibTrans" cxnId="{FC43212F-FA9B-3B44-85F6-4B8E1000E6B1}">
      <dgm:prSet/>
      <dgm:spPr/>
      <dgm:t>
        <a:bodyPr/>
        <a:lstStyle/>
        <a:p>
          <a:endParaRPr lang="en-US"/>
        </a:p>
      </dgm:t>
    </dgm:pt>
    <dgm:pt modelId="{37EB3173-0FC1-FF4D-8CD0-D8BC9296F57E}">
      <dgm:prSet phldrT="[Text]"/>
      <dgm:spPr/>
      <dgm:t>
        <a:bodyPr/>
        <a:lstStyle/>
        <a:p>
          <a:r>
            <a:rPr lang="en-US" dirty="0"/>
            <a:t>Generate DNA data</a:t>
          </a:r>
        </a:p>
      </dgm:t>
    </dgm:pt>
    <dgm:pt modelId="{85F2C835-3524-C149-AE83-81AE55C455E4}" type="parTrans" cxnId="{3199B985-318A-BD44-8E05-D2A3597F8434}">
      <dgm:prSet/>
      <dgm:spPr/>
      <dgm:t>
        <a:bodyPr/>
        <a:lstStyle/>
        <a:p>
          <a:endParaRPr lang="en-US"/>
        </a:p>
      </dgm:t>
    </dgm:pt>
    <dgm:pt modelId="{98759B0C-BE21-9240-AF43-E27D4AAD58FE}" type="sibTrans" cxnId="{3199B985-318A-BD44-8E05-D2A3597F8434}">
      <dgm:prSet/>
      <dgm:spPr/>
      <dgm:t>
        <a:bodyPr/>
        <a:lstStyle/>
        <a:p>
          <a:endParaRPr lang="en-US"/>
        </a:p>
      </dgm:t>
    </dgm:pt>
    <dgm:pt modelId="{EAC30E22-5A6E-C042-896D-C473B74F96BE}">
      <dgm:prSet phldrT="[Text]"/>
      <dgm:spPr/>
      <dgm:t>
        <a:bodyPr/>
        <a:lstStyle/>
        <a:p>
          <a:r>
            <a:rPr lang="en-US" dirty="0"/>
            <a:t>Infer genotype</a:t>
          </a:r>
        </a:p>
      </dgm:t>
    </dgm:pt>
    <dgm:pt modelId="{93CF67BB-4307-3647-AEE8-72FDDE3FF3C9}" type="parTrans" cxnId="{31FA77F1-D921-374D-AAFB-B5D67306B36C}">
      <dgm:prSet/>
      <dgm:spPr/>
      <dgm:t>
        <a:bodyPr/>
        <a:lstStyle/>
        <a:p>
          <a:endParaRPr lang="en-US"/>
        </a:p>
      </dgm:t>
    </dgm:pt>
    <dgm:pt modelId="{FA7D0382-9E34-2540-A845-B6C17786A227}" type="sibTrans" cxnId="{31FA77F1-D921-374D-AAFB-B5D67306B36C}">
      <dgm:prSet/>
      <dgm:spPr/>
      <dgm:t>
        <a:bodyPr/>
        <a:lstStyle/>
        <a:p>
          <a:endParaRPr lang="en-US"/>
        </a:p>
      </dgm:t>
    </dgm:pt>
    <dgm:pt modelId="{B602D9D9-C240-6E46-912E-41137D3E6250}">
      <dgm:prSet phldrT="[Text]"/>
      <dgm:spPr/>
      <dgm:t>
        <a:bodyPr/>
        <a:lstStyle/>
        <a:p>
          <a:r>
            <a:rPr lang="en-US" dirty="0"/>
            <a:t>Match</a:t>
          </a:r>
        </a:p>
      </dgm:t>
    </dgm:pt>
    <dgm:pt modelId="{F19C94DF-E5D4-0243-BC3C-0DD4795DF387}" type="parTrans" cxnId="{7E89511B-AAE1-AA4E-9EFE-D8C87FD48D2E}">
      <dgm:prSet/>
      <dgm:spPr/>
      <dgm:t>
        <a:bodyPr/>
        <a:lstStyle/>
        <a:p>
          <a:endParaRPr lang="en-US"/>
        </a:p>
      </dgm:t>
    </dgm:pt>
    <dgm:pt modelId="{F18B10CB-4241-EF46-8B18-FC5FFF957245}" type="sibTrans" cxnId="{7E89511B-AAE1-AA4E-9EFE-D8C87FD48D2E}">
      <dgm:prSet/>
      <dgm:spPr/>
      <dgm:t>
        <a:bodyPr/>
        <a:lstStyle/>
        <a:p>
          <a:endParaRPr lang="en-US"/>
        </a:p>
      </dgm:t>
    </dgm:pt>
    <dgm:pt modelId="{F08C28B3-4BE9-7A44-8383-C12E43E91C6E}">
      <dgm:prSet phldrT="[Text]"/>
      <dgm:spPr/>
      <dgm:t>
        <a:bodyPr/>
        <a:lstStyle/>
        <a:p>
          <a:r>
            <a:rPr lang="en-US" dirty="0"/>
            <a:t>Database</a:t>
          </a:r>
        </a:p>
      </dgm:t>
    </dgm:pt>
    <dgm:pt modelId="{B174BC91-7730-9B4A-9E06-A428771F01CB}" type="parTrans" cxnId="{721EB328-CC01-0344-BE91-C37782860DA0}">
      <dgm:prSet/>
      <dgm:spPr/>
      <dgm:t>
        <a:bodyPr/>
        <a:lstStyle/>
        <a:p>
          <a:endParaRPr lang="en-US"/>
        </a:p>
      </dgm:t>
    </dgm:pt>
    <dgm:pt modelId="{2E14B41B-E674-474A-90FA-EE50857ECF71}" type="sibTrans" cxnId="{721EB328-CC01-0344-BE91-C37782860DA0}">
      <dgm:prSet/>
      <dgm:spPr/>
      <dgm:t>
        <a:bodyPr/>
        <a:lstStyle/>
        <a:p>
          <a:endParaRPr lang="en-US"/>
        </a:p>
      </dgm:t>
    </dgm:pt>
    <dgm:pt modelId="{C0EE0709-0523-3540-A3DD-EEF1AD6C7B43}" type="pres">
      <dgm:prSet presAssocID="{0BE16239-99B5-9644-93A6-C68C8C2F895A}" presName="Name0" presStyleCnt="0">
        <dgm:presLayoutVars>
          <dgm:dir/>
          <dgm:animLvl val="lvl"/>
          <dgm:resizeHandles val="exact"/>
        </dgm:presLayoutVars>
      </dgm:prSet>
      <dgm:spPr/>
    </dgm:pt>
    <dgm:pt modelId="{644B81A0-075A-9547-97F7-17BE05869DF0}" type="pres">
      <dgm:prSet presAssocID="{324BCE45-5D9C-494E-87AE-782463B1F6BB}" presName="Name8" presStyleCnt="0"/>
      <dgm:spPr/>
    </dgm:pt>
    <dgm:pt modelId="{C6B32A39-27F8-5443-91E2-0A407FDEF02A}" type="pres">
      <dgm:prSet presAssocID="{324BCE45-5D9C-494E-87AE-782463B1F6BB}" presName="level" presStyleLbl="node1" presStyleIdx="0" presStyleCnt="5">
        <dgm:presLayoutVars>
          <dgm:chMax val="1"/>
          <dgm:bulletEnabled val="1"/>
        </dgm:presLayoutVars>
      </dgm:prSet>
      <dgm:spPr/>
    </dgm:pt>
    <dgm:pt modelId="{610CBAFE-D638-FE47-BF5E-C6E84237CA7E}" type="pres">
      <dgm:prSet presAssocID="{324BCE45-5D9C-494E-87AE-782463B1F6B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20B424-1CFD-0F4F-A78C-720AA0D510D5}" type="pres">
      <dgm:prSet presAssocID="{37EB3173-0FC1-FF4D-8CD0-D8BC9296F57E}" presName="Name8" presStyleCnt="0"/>
      <dgm:spPr/>
    </dgm:pt>
    <dgm:pt modelId="{4E570286-B33B-C24C-B259-FE7AA7DD8AE7}" type="pres">
      <dgm:prSet presAssocID="{37EB3173-0FC1-FF4D-8CD0-D8BC9296F57E}" presName="level" presStyleLbl="node1" presStyleIdx="1" presStyleCnt="5">
        <dgm:presLayoutVars>
          <dgm:chMax val="1"/>
          <dgm:bulletEnabled val="1"/>
        </dgm:presLayoutVars>
      </dgm:prSet>
      <dgm:spPr/>
    </dgm:pt>
    <dgm:pt modelId="{637D792D-20A0-2F47-97AC-0B481B1AB416}" type="pres">
      <dgm:prSet presAssocID="{37EB3173-0FC1-FF4D-8CD0-D8BC9296F57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6099CE9-D9E8-4846-830A-7695B62FB1B2}" type="pres">
      <dgm:prSet presAssocID="{EAC30E22-5A6E-C042-896D-C473B74F96BE}" presName="Name8" presStyleCnt="0"/>
      <dgm:spPr/>
    </dgm:pt>
    <dgm:pt modelId="{ABED9C8B-1A65-D247-ADB1-FB6783686C0C}" type="pres">
      <dgm:prSet presAssocID="{EAC30E22-5A6E-C042-896D-C473B74F96BE}" presName="level" presStyleLbl="node1" presStyleIdx="2" presStyleCnt="5">
        <dgm:presLayoutVars>
          <dgm:chMax val="1"/>
          <dgm:bulletEnabled val="1"/>
        </dgm:presLayoutVars>
      </dgm:prSet>
      <dgm:spPr/>
    </dgm:pt>
    <dgm:pt modelId="{9766DCC7-8C3D-D749-9704-91CCF24F73FB}" type="pres">
      <dgm:prSet presAssocID="{EAC30E22-5A6E-C042-896D-C473B74F96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1197977-36C6-C648-B39D-04CC445041E6}" type="pres">
      <dgm:prSet presAssocID="{F08C28B3-4BE9-7A44-8383-C12E43E91C6E}" presName="Name8" presStyleCnt="0"/>
      <dgm:spPr/>
    </dgm:pt>
    <dgm:pt modelId="{5A124760-5BFD-FD4B-A0EA-CFC653C1C9DC}" type="pres">
      <dgm:prSet presAssocID="{F08C28B3-4BE9-7A44-8383-C12E43E91C6E}" presName="level" presStyleLbl="node1" presStyleIdx="3" presStyleCnt="5">
        <dgm:presLayoutVars>
          <dgm:chMax val="1"/>
          <dgm:bulletEnabled val="1"/>
        </dgm:presLayoutVars>
      </dgm:prSet>
      <dgm:spPr/>
    </dgm:pt>
    <dgm:pt modelId="{61A544DD-6A1F-7B47-AB5A-45DA0D12F151}" type="pres">
      <dgm:prSet presAssocID="{F08C28B3-4BE9-7A44-8383-C12E43E91C6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507B0D-2513-E344-9E6A-14FB0B5DA654}" type="pres">
      <dgm:prSet presAssocID="{B602D9D9-C240-6E46-912E-41137D3E6250}" presName="Name8" presStyleCnt="0"/>
      <dgm:spPr/>
    </dgm:pt>
    <dgm:pt modelId="{EBC158D0-8FBB-A14F-86F8-3427D1813D21}" type="pres">
      <dgm:prSet presAssocID="{B602D9D9-C240-6E46-912E-41137D3E6250}" presName="level" presStyleLbl="node1" presStyleIdx="4" presStyleCnt="5">
        <dgm:presLayoutVars>
          <dgm:chMax val="1"/>
          <dgm:bulletEnabled val="1"/>
        </dgm:presLayoutVars>
      </dgm:prSet>
      <dgm:spPr/>
    </dgm:pt>
    <dgm:pt modelId="{C32164F3-A116-CF47-B39F-ED310E3516E1}" type="pres">
      <dgm:prSet presAssocID="{B602D9D9-C240-6E46-912E-41137D3E625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B85E05-9600-1342-86BC-50D11C1BA36C}" type="presOf" srcId="{324BCE45-5D9C-494E-87AE-782463B1F6BB}" destId="{610CBAFE-D638-FE47-BF5E-C6E84237CA7E}" srcOrd="1" destOrd="0" presId="urn:microsoft.com/office/officeart/2005/8/layout/pyramid3"/>
    <dgm:cxn modelId="{E4F58210-392D-D24F-B9DE-5D6CDCAFB798}" type="presOf" srcId="{B602D9D9-C240-6E46-912E-41137D3E6250}" destId="{EBC158D0-8FBB-A14F-86F8-3427D1813D21}" srcOrd="0" destOrd="0" presId="urn:microsoft.com/office/officeart/2005/8/layout/pyramid3"/>
    <dgm:cxn modelId="{7E89511B-AAE1-AA4E-9EFE-D8C87FD48D2E}" srcId="{0BE16239-99B5-9644-93A6-C68C8C2F895A}" destId="{B602D9D9-C240-6E46-912E-41137D3E6250}" srcOrd="4" destOrd="0" parTransId="{F19C94DF-E5D4-0243-BC3C-0DD4795DF387}" sibTransId="{F18B10CB-4241-EF46-8B18-FC5FFF957245}"/>
    <dgm:cxn modelId="{721EB328-CC01-0344-BE91-C37782860DA0}" srcId="{0BE16239-99B5-9644-93A6-C68C8C2F895A}" destId="{F08C28B3-4BE9-7A44-8383-C12E43E91C6E}" srcOrd="3" destOrd="0" parTransId="{B174BC91-7730-9B4A-9E06-A428771F01CB}" sibTransId="{2E14B41B-E674-474A-90FA-EE50857ECF71}"/>
    <dgm:cxn modelId="{FC43212F-FA9B-3B44-85F6-4B8E1000E6B1}" srcId="{0BE16239-99B5-9644-93A6-C68C8C2F895A}" destId="{324BCE45-5D9C-494E-87AE-782463B1F6BB}" srcOrd="0" destOrd="0" parTransId="{2746A98E-C532-864B-9F9D-4FD8B499E408}" sibTransId="{12AFD3EA-1514-944B-8262-506F0CDB4ECF}"/>
    <dgm:cxn modelId="{ADD09638-8787-854D-B2A6-7B358F0B81C8}" type="presOf" srcId="{EAC30E22-5A6E-C042-896D-C473B74F96BE}" destId="{ABED9C8B-1A65-D247-ADB1-FB6783686C0C}" srcOrd="0" destOrd="0" presId="urn:microsoft.com/office/officeart/2005/8/layout/pyramid3"/>
    <dgm:cxn modelId="{CE68627C-945C-8F47-B8B4-6EEF1CA41853}" type="presOf" srcId="{324BCE45-5D9C-494E-87AE-782463B1F6BB}" destId="{C6B32A39-27F8-5443-91E2-0A407FDEF02A}" srcOrd="0" destOrd="0" presId="urn:microsoft.com/office/officeart/2005/8/layout/pyramid3"/>
    <dgm:cxn modelId="{3199B985-318A-BD44-8E05-D2A3597F8434}" srcId="{0BE16239-99B5-9644-93A6-C68C8C2F895A}" destId="{37EB3173-0FC1-FF4D-8CD0-D8BC9296F57E}" srcOrd="1" destOrd="0" parTransId="{85F2C835-3524-C149-AE83-81AE55C455E4}" sibTransId="{98759B0C-BE21-9240-AF43-E27D4AAD58FE}"/>
    <dgm:cxn modelId="{9393CC90-A03D-7D49-BB54-A0874C27FC7D}" type="presOf" srcId="{F08C28B3-4BE9-7A44-8383-C12E43E91C6E}" destId="{61A544DD-6A1F-7B47-AB5A-45DA0D12F151}" srcOrd="1" destOrd="0" presId="urn:microsoft.com/office/officeart/2005/8/layout/pyramid3"/>
    <dgm:cxn modelId="{FE95D39A-B52F-954C-8407-BEF623630EEA}" type="presOf" srcId="{37EB3173-0FC1-FF4D-8CD0-D8BC9296F57E}" destId="{637D792D-20A0-2F47-97AC-0B481B1AB416}" srcOrd="1" destOrd="0" presId="urn:microsoft.com/office/officeart/2005/8/layout/pyramid3"/>
    <dgm:cxn modelId="{8187BBA2-DC80-B548-974F-577C800C5D81}" type="presOf" srcId="{B602D9D9-C240-6E46-912E-41137D3E6250}" destId="{C32164F3-A116-CF47-B39F-ED310E3516E1}" srcOrd="1" destOrd="0" presId="urn:microsoft.com/office/officeart/2005/8/layout/pyramid3"/>
    <dgm:cxn modelId="{8ED3F1A5-53F2-8E4C-BC54-A7AD4A96CC40}" type="presOf" srcId="{37EB3173-0FC1-FF4D-8CD0-D8BC9296F57E}" destId="{4E570286-B33B-C24C-B259-FE7AA7DD8AE7}" srcOrd="0" destOrd="0" presId="urn:microsoft.com/office/officeart/2005/8/layout/pyramid3"/>
    <dgm:cxn modelId="{74BF1DC4-760F-9241-9360-A2EE0431CFD9}" type="presOf" srcId="{EAC30E22-5A6E-C042-896D-C473B74F96BE}" destId="{9766DCC7-8C3D-D749-9704-91CCF24F73FB}" srcOrd="1" destOrd="0" presId="urn:microsoft.com/office/officeart/2005/8/layout/pyramid3"/>
    <dgm:cxn modelId="{B6FEB5D4-37AC-4A45-9133-279D778DD2E8}" type="presOf" srcId="{F08C28B3-4BE9-7A44-8383-C12E43E91C6E}" destId="{5A124760-5BFD-FD4B-A0EA-CFC653C1C9DC}" srcOrd="0" destOrd="0" presId="urn:microsoft.com/office/officeart/2005/8/layout/pyramid3"/>
    <dgm:cxn modelId="{31FA77F1-D921-374D-AAFB-B5D67306B36C}" srcId="{0BE16239-99B5-9644-93A6-C68C8C2F895A}" destId="{EAC30E22-5A6E-C042-896D-C473B74F96BE}" srcOrd="2" destOrd="0" parTransId="{93CF67BB-4307-3647-AEE8-72FDDE3FF3C9}" sibTransId="{FA7D0382-9E34-2540-A845-B6C17786A227}"/>
    <dgm:cxn modelId="{F9A477F2-B9A7-EA48-9F46-C695267AB961}" type="presOf" srcId="{0BE16239-99B5-9644-93A6-C68C8C2F895A}" destId="{C0EE0709-0523-3540-A3DD-EEF1AD6C7B43}" srcOrd="0" destOrd="0" presId="urn:microsoft.com/office/officeart/2005/8/layout/pyramid3"/>
    <dgm:cxn modelId="{7BD28C0D-1EFB-AE43-8005-4D8CF9AEA223}" type="presParOf" srcId="{C0EE0709-0523-3540-A3DD-EEF1AD6C7B43}" destId="{644B81A0-075A-9547-97F7-17BE05869DF0}" srcOrd="0" destOrd="0" presId="urn:microsoft.com/office/officeart/2005/8/layout/pyramid3"/>
    <dgm:cxn modelId="{8243C886-34A8-CF48-AC64-525441A50AD2}" type="presParOf" srcId="{644B81A0-075A-9547-97F7-17BE05869DF0}" destId="{C6B32A39-27F8-5443-91E2-0A407FDEF02A}" srcOrd="0" destOrd="0" presId="urn:microsoft.com/office/officeart/2005/8/layout/pyramid3"/>
    <dgm:cxn modelId="{2D4741DE-EDE0-D446-81D6-DD77D57A037D}" type="presParOf" srcId="{644B81A0-075A-9547-97F7-17BE05869DF0}" destId="{610CBAFE-D638-FE47-BF5E-C6E84237CA7E}" srcOrd="1" destOrd="0" presId="urn:microsoft.com/office/officeart/2005/8/layout/pyramid3"/>
    <dgm:cxn modelId="{F9608138-AF3A-EB43-9BEB-D2E95E1E1CCF}" type="presParOf" srcId="{C0EE0709-0523-3540-A3DD-EEF1AD6C7B43}" destId="{C420B424-1CFD-0F4F-A78C-720AA0D510D5}" srcOrd="1" destOrd="0" presId="urn:microsoft.com/office/officeart/2005/8/layout/pyramid3"/>
    <dgm:cxn modelId="{941BAAC7-5B10-4A40-BCF6-8A1F624DFE2A}" type="presParOf" srcId="{C420B424-1CFD-0F4F-A78C-720AA0D510D5}" destId="{4E570286-B33B-C24C-B259-FE7AA7DD8AE7}" srcOrd="0" destOrd="0" presId="urn:microsoft.com/office/officeart/2005/8/layout/pyramid3"/>
    <dgm:cxn modelId="{8EB0DFAC-DB8F-0A42-9CE8-CDD75DA7C8F5}" type="presParOf" srcId="{C420B424-1CFD-0F4F-A78C-720AA0D510D5}" destId="{637D792D-20A0-2F47-97AC-0B481B1AB416}" srcOrd="1" destOrd="0" presId="urn:microsoft.com/office/officeart/2005/8/layout/pyramid3"/>
    <dgm:cxn modelId="{D95A5C1F-3717-2041-80A9-B1E1863F6D49}" type="presParOf" srcId="{C0EE0709-0523-3540-A3DD-EEF1AD6C7B43}" destId="{66099CE9-D9E8-4846-830A-7695B62FB1B2}" srcOrd="2" destOrd="0" presId="urn:microsoft.com/office/officeart/2005/8/layout/pyramid3"/>
    <dgm:cxn modelId="{434ABF3B-E547-904E-8E9B-0EB76A371519}" type="presParOf" srcId="{66099CE9-D9E8-4846-830A-7695B62FB1B2}" destId="{ABED9C8B-1A65-D247-ADB1-FB6783686C0C}" srcOrd="0" destOrd="0" presId="urn:microsoft.com/office/officeart/2005/8/layout/pyramid3"/>
    <dgm:cxn modelId="{61CF23D3-6D78-D249-B4C9-93B22F65E27A}" type="presParOf" srcId="{66099CE9-D9E8-4846-830A-7695B62FB1B2}" destId="{9766DCC7-8C3D-D749-9704-91CCF24F73FB}" srcOrd="1" destOrd="0" presId="urn:microsoft.com/office/officeart/2005/8/layout/pyramid3"/>
    <dgm:cxn modelId="{505F2CB2-BCF9-1941-89EA-8E74A452027B}" type="presParOf" srcId="{C0EE0709-0523-3540-A3DD-EEF1AD6C7B43}" destId="{A1197977-36C6-C648-B39D-04CC445041E6}" srcOrd="3" destOrd="0" presId="urn:microsoft.com/office/officeart/2005/8/layout/pyramid3"/>
    <dgm:cxn modelId="{0BC2DC53-70A9-5946-8EED-496DD566A3FF}" type="presParOf" srcId="{A1197977-36C6-C648-B39D-04CC445041E6}" destId="{5A124760-5BFD-FD4B-A0EA-CFC653C1C9DC}" srcOrd="0" destOrd="0" presId="urn:microsoft.com/office/officeart/2005/8/layout/pyramid3"/>
    <dgm:cxn modelId="{AFE8A39F-9A58-B645-86C4-D5BA5C2FAAF0}" type="presParOf" srcId="{A1197977-36C6-C648-B39D-04CC445041E6}" destId="{61A544DD-6A1F-7B47-AB5A-45DA0D12F151}" srcOrd="1" destOrd="0" presId="urn:microsoft.com/office/officeart/2005/8/layout/pyramid3"/>
    <dgm:cxn modelId="{065AF6AD-B71A-2A45-8709-656D12F15BA1}" type="presParOf" srcId="{C0EE0709-0523-3540-A3DD-EEF1AD6C7B43}" destId="{F5507B0D-2513-E344-9E6A-14FB0B5DA654}" srcOrd="4" destOrd="0" presId="urn:microsoft.com/office/officeart/2005/8/layout/pyramid3"/>
    <dgm:cxn modelId="{DB659690-E4F6-5E49-922F-D33E83B5E07D}" type="presParOf" srcId="{F5507B0D-2513-E344-9E6A-14FB0B5DA654}" destId="{EBC158D0-8FBB-A14F-86F8-3427D1813D21}" srcOrd="0" destOrd="0" presId="urn:microsoft.com/office/officeart/2005/8/layout/pyramid3"/>
    <dgm:cxn modelId="{AFCEC3BB-A4A7-944E-A436-7F01A7365F29}" type="presParOf" srcId="{F5507B0D-2513-E344-9E6A-14FB0B5DA654}" destId="{C32164F3-A116-CF47-B39F-ED310E3516E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32A39-27F8-5443-91E2-0A407FDEF02A}">
      <dsp:nvSpPr>
        <dsp:cNvPr id="0" name=""/>
        <dsp:cNvSpPr/>
      </dsp:nvSpPr>
      <dsp:spPr>
        <a:xfrm rot="10800000">
          <a:off x="0" y="0"/>
          <a:ext cx="6096000" cy="812799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Use evidence item</a:t>
          </a:r>
        </a:p>
      </dsp:txBody>
      <dsp:txXfrm rot="-10800000">
        <a:off x="1066800" y="0"/>
        <a:ext cx="3962400" cy="812799"/>
      </dsp:txXfrm>
    </dsp:sp>
    <dsp:sp modelId="{4E570286-B33B-C24C-B259-FE7AA7DD8AE7}">
      <dsp:nvSpPr>
        <dsp:cNvPr id="0" name=""/>
        <dsp:cNvSpPr/>
      </dsp:nvSpPr>
      <dsp:spPr>
        <a:xfrm rot="10800000">
          <a:off x="609600" y="812800"/>
          <a:ext cx="4876800" cy="812799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Generate DNA data</a:t>
          </a:r>
        </a:p>
      </dsp:txBody>
      <dsp:txXfrm rot="-10800000">
        <a:off x="1463040" y="812800"/>
        <a:ext cx="3169920" cy="812799"/>
      </dsp:txXfrm>
    </dsp:sp>
    <dsp:sp modelId="{ABED9C8B-1A65-D247-ADB1-FB6783686C0C}">
      <dsp:nvSpPr>
        <dsp:cNvPr id="0" name=""/>
        <dsp:cNvSpPr/>
      </dsp:nvSpPr>
      <dsp:spPr>
        <a:xfrm rot="10800000">
          <a:off x="1219200" y="1625600"/>
          <a:ext cx="3657600" cy="812799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Infer genotype</a:t>
          </a:r>
        </a:p>
      </dsp:txBody>
      <dsp:txXfrm rot="-10800000">
        <a:off x="1859280" y="1625600"/>
        <a:ext cx="2377439" cy="812799"/>
      </dsp:txXfrm>
    </dsp:sp>
    <dsp:sp modelId="{5A124760-5BFD-FD4B-A0EA-CFC653C1C9DC}">
      <dsp:nvSpPr>
        <dsp:cNvPr id="0" name=""/>
        <dsp:cNvSpPr/>
      </dsp:nvSpPr>
      <dsp:spPr>
        <a:xfrm rot="10800000">
          <a:off x="1828800" y="2438400"/>
          <a:ext cx="2438400" cy="812799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Database</a:t>
          </a:r>
        </a:p>
      </dsp:txBody>
      <dsp:txXfrm rot="-10800000">
        <a:off x="2255520" y="2438400"/>
        <a:ext cx="1584960" cy="812799"/>
      </dsp:txXfrm>
    </dsp:sp>
    <dsp:sp modelId="{EBC158D0-8FBB-A14F-86F8-3427D1813D21}">
      <dsp:nvSpPr>
        <dsp:cNvPr id="0" name=""/>
        <dsp:cNvSpPr/>
      </dsp:nvSpPr>
      <dsp:spPr>
        <a:xfrm rot="10800000">
          <a:off x="2438400" y="3251199"/>
          <a:ext cx="1219200" cy="812799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Match</a:t>
          </a:r>
        </a:p>
      </dsp:txBody>
      <dsp:txXfrm rot="-10800000">
        <a:off x="2438400" y="3251199"/>
        <a:ext cx="1219200" cy="81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>
            <a:extLst>
              <a:ext uri="{FF2B5EF4-FFF2-40B4-BE49-F238E27FC236}">
                <a16:creationId xmlns:a16="http://schemas.microsoft.com/office/drawing/2014/main" id="{64F94F44-BC64-02F6-5526-16A6A487F8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>
            <a:extLst>
              <a:ext uri="{FF2B5EF4-FFF2-40B4-BE49-F238E27FC236}">
                <a16:creationId xmlns:a16="http://schemas.microsoft.com/office/drawing/2014/main" id="{A16664A4-3BA3-AA59-C7D9-F6BDE571C6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>
            <a:extLst>
              <a:ext uri="{FF2B5EF4-FFF2-40B4-BE49-F238E27FC236}">
                <a16:creationId xmlns:a16="http://schemas.microsoft.com/office/drawing/2014/main" id="{FA1C15F4-F7FE-2B9B-8DF9-60B1C7C661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altLang="en-US"/>
              <a:t>Cybergenetics © 2003-2011</a:t>
            </a:r>
          </a:p>
        </p:txBody>
      </p:sp>
      <p:sp>
        <p:nvSpPr>
          <p:cNvPr id="161797" name="Rectangle 1029">
            <a:extLst>
              <a:ext uri="{FF2B5EF4-FFF2-40B4-BE49-F238E27FC236}">
                <a16:creationId xmlns:a16="http://schemas.microsoft.com/office/drawing/2014/main" id="{4DBA87E7-2D90-D25D-C32C-9640A1808D6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098542-6374-824C-BD73-33F9D3037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26BC24D7-65B5-11BA-D86A-6D152E1FA1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8627D0A8-4586-EDB1-0C61-1CDAA08D2F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1B40F8B-3B5C-5CC1-FAA7-C467BEAA9B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56A89D2F-C016-A49E-38F2-79E0754BC3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A03BD2BC-D891-3872-2254-7FB6B1B22E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altLang="en-US"/>
              <a:t>Cybergenetics © 2007-2010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C75E7417-7EE3-C39C-3D16-81F5DA90D6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94C337-9B5A-9145-92D9-FD05AF2A0A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>
            <a:extLst>
              <a:ext uri="{FF2B5EF4-FFF2-40B4-BE49-F238E27FC236}">
                <a16:creationId xmlns:a16="http://schemas.microsoft.com/office/drawing/2014/main" id="{34EF8B09-1876-541B-9711-5606C48140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2003-2011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4706DABB-5F60-F125-FD7C-E62C0F150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8B085D-6CFF-354F-8041-7EEBA84D24CB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ABD7668-193C-9D1B-8E66-FDA099237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9E7CB8C-A306-CFAB-240E-60952B15E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DA2AF-4861-1E41-8B12-CA306B1BF16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672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6A847EBD-F769-2FA8-6D1F-F88061B71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3337B02F-9D14-D832-34EB-C99A5D7B4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DDB883CF-0C9E-758F-8D8B-501B54B61D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2007-2020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C4B1F283-AC64-52A4-FE5D-03C168142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CD21E6-B893-7744-8D3F-8F5453158245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6A847EBD-F769-2FA8-6D1F-F88061B71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3337B02F-9D14-D832-34EB-C99A5D7B4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DDB883CF-0C9E-758F-8D8B-501B54B61D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2007-2020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C4B1F283-AC64-52A4-FE5D-03C168142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CD21E6-B893-7744-8D3F-8F5453158245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4393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6A847EBD-F769-2FA8-6D1F-F88061B71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3337B02F-9D14-D832-34EB-C99A5D7B4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DDB883CF-0C9E-758F-8D8B-501B54B61D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2007-2020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C4B1F283-AC64-52A4-FE5D-03C168142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CD21E6-B893-7744-8D3F-8F5453158245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06351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6A847EBD-F769-2FA8-6D1F-F88061B71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3337B02F-9D14-D832-34EB-C99A5D7B4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DDB883CF-0C9E-758F-8D8B-501B54B61D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2007-2020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C4B1F283-AC64-52A4-FE5D-03C168142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CD21E6-B893-7744-8D3F-8F5453158245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6629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4C337-9B5A-9145-92D9-FD05AF2A0AE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865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4C337-9B5A-9145-92D9-FD05AF2A0AE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672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4C337-9B5A-9145-92D9-FD05AF2A0AE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62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BABAA2-736F-A282-3766-AFF0B1B312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24AA78-41FC-D6AB-1CAF-F7413819D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0E6FE-2213-6E0A-426D-BBC903C38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CF277-A1D3-EE48-99D2-9C87A7B02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05BB30-F86E-EFE3-7A3E-E305765FD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3D45AE-1B5B-EACB-EE7F-DDDD1FF84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1C5D96-FC14-9733-910D-22480C65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0C222-B5A7-ED47-A4FC-89BAEDAA5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75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AA62BC-BF2E-12DC-8990-46B8685A85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9F269F-A504-58B2-E199-43886E225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ED7914-0B67-F1AE-D18F-96A22784E6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42F862-B33E-764A-B71B-CF5309D47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87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4B503C-AEFD-EB03-F1FE-B8A7899BF6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309B0D-5AEF-36D3-A88F-16F17BACC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61CCAA-E0F9-C1AC-3D0D-76F8D2E2C7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4EF2D-0BE9-C640-A6C3-214C4CCCD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74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8B252E-3AD6-A3CF-2604-5AF2A382E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A04470-BEA7-6695-631D-F6ED1C39F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C01B99-AABA-AD1D-8F06-0F56D7B0F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B5B92-4426-3346-91E4-043AA74FD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46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DFE440-9715-E2B3-351F-455B46E899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DEF752-19F4-8BEF-F28E-68837D55BA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3A8C10-4C6D-7FE4-C037-0B65E52410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69626-A1F7-8F40-9F1A-36F92E77A1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9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E73858-831F-9AB8-0090-CBA1A9B3D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B581D1-D9BA-39C5-047F-CCBD78DCD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B468E0-535F-4828-8632-6CB0DCA5D5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62E9E-385C-0A4B-861D-EE1B5A1C1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81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35990F-6030-BBBE-3C7B-586223E37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D6DEE8-3A63-FF46-5EEA-85D2F6F23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96E06A-5370-35B0-E373-F94F1F02E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EC089-80D4-AB45-9A1B-FF5F80C47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1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3B4313E-CEE6-B7A7-7FE0-1F5C79FEBD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211131-F473-70D3-9F92-6E2C266AC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45CC5C-49CA-6C26-110E-AD97497D4F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2B166-18E0-984A-8D13-565810C1D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23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97661-8C1C-2774-D41F-22F82E527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BAF50D-0D06-D484-656E-E977C33A3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7D96BC-F77F-CF50-9E35-2C1551887C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7D626-B6DD-474B-8575-A89C017CD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47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719F06-8957-C502-93F3-6FA46F95FE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0F6AF5-303D-B61F-B4D0-8D076DE97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536A5-7381-2B79-C47E-2A48ECBD4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33435-0EAE-B443-AB68-142093DD3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39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628148-47FE-645F-8590-C2B2CD4F5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5101FD-5AF3-5DAE-F377-CDF4F9963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CEF1956-C8A0-6DCC-CB5E-D419B52F84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86B695-2E7C-EEDA-9DD4-38F01B0494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059BB45-4EDE-B742-2974-25E2981726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</a:defRPr>
            </a:lvl1pPr>
          </a:lstStyle>
          <a:p>
            <a:fld id="{A705F8EB-D2AB-1244-A415-71F1F8C677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3402E12-55E4-966A-1DD9-11FB78818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TrueAllele</a:t>
            </a: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for Africa</a:t>
            </a: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DD95A6DD-743B-055F-21FF-F3DE6AA2A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828" y="2521059"/>
            <a:ext cx="472546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 dirty="0">
                <a:solidFill>
                  <a:srgbClr val="2F8B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6# African Forensic Forum</a:t>
            </a:r>
          </a:p>
          <a:p>
            <a:r>
              <a:rPr lang="en-US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University of Cape Town</a:t>
            </a:r>
          </a:p>
          <a:p>
            <a:r>
              <a:rPr lang="en-US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South Africa</a:t>
            </a:r>
          </a:p>
          <a:p>
            <a:r>
              <a:rPr lang="en-US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March 2026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8249DD5E-89A3-A71E-0ECA-5E7890430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859" y="4740275"/>
            <a:ext cx="53136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 W Perlin, PhD, MD, PhD</a:t>
            </a:r>
          </a:p>
          <a:p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Pittsburgh, PA USA</a:t>
            </a: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623C521D-26F7-1B9B-18B4-3E979AD9E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3" y="6477000"/>
            <a:ext cx="21739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</a:t>
            </a:r>
            <a:r>
              <a:rPr lang="en-US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© 2003-2026</a:t>
            </a:r>
          </a:p>
        </p:txBody>
      </p:sp>
      <p:pic>
        <p:nvPicPr>
          <p:cNvPr id="2" name="Picture 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573FEC28-BD0D-CF75-2462-38A8F1BCF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82" y="6104050"/>
            <a:ext cx="3313032" cy="625342"/>
          </a:xfrm>
          <a:prstGeom prst="rect">
            <a:avLst/>
          </a:prstGeom>
        </p:spPr>
      </p:pic>
      <p:pic>
        <p:nvPicPr>
          <p:cNvPr id="3" name="Picture 2" descr="logo.tif">
            <a:extLst>
              <a:ext uri="{FF2B5EF4-FFF2-40B4-BE49-F238E27FC236}">
                <a16:creationId xmlns:a16="http://schemas.microsoft.com/office/drawing/2014/main" id="{984A3FE1-2E44-A289-9CC7-F2C172FF2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71" y="5586797"/>
            <a:ext cx="2970747" cy="1142595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1133688-1FD9-7CE2-949D-2506E255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 smtClean="0"/>
              <a:pPr/>
              <a:t>1</a:t>
            </a:fld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FA6F9F3-5334-B1B9-B0D1-146603D31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Victim remains</a:t>
            </a:r>
          </a:p>
        </p:txBody>
      </p:sp>
      <p:sp>
        <p:nvSpPr>
          <p:cNvPr id="17415" name="Slide Number Placeholder 1">
            <a:extLst>
              <a:ext uri="{FF2B5EF4-FFF2-40B4-BE49-F238E27FC236}">
                <a16:creationId xmlns:a16="http://schemas.microsoft.com/office/drawing/2014/main" id="{36030D18-09CC-52A7-19AF-96BAFBF5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2258" y="101600"/>
            <a:ext cx="721406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814D1-5F60-8149-A1AA-D89F62DFDD0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7DC51A-E40D-278F-C09B-03B9C2DF87D5}"/>
              </a:ext>
            </a:extLst>
          </p:cNvPr>
          <p:cNvGraphicFramePr>
            <a:graphicFrameLocks noGrp="1"/>
          </p:cNvGraphicFramePr>
          <p:nvPr/>
        </p:nvGraphicFramePr>
        <p:xfrm>
          <a:off x="826208" y="2059714"/>
          <a:ext cx="2045155" cy="414528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2045155">
                  <a:extLst>
                    <a:ext uri="{9D8B030D-6E8A-4147-A177-3AD203B41FA5}">
                      <a16:colId xmlns:a16="http://schemas.microsoft.com/office/drawing/2014/main" val="3004104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 Victim Remains</a:t>
                      </a:r>
                      <a:endParaRPr lang="en-US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523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AO0553E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AO0554E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AO0555E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AO0556E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AO0557E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AO0558E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AO0559E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AO0560E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AO0561E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AO0562E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AO0563E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AO0564E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AO0565E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AO0566E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AO0567E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0337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59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FA6F9F3-5334-B1B9-B0D1-146603D31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Relatives of missing people</a:t>
            </a:r>
          </a:p>
        </p:txBody>
      </p:sp>
      <p:sp>
        <p:nvSpPr>
          <p:cNvPr id="17415" name="Slide Number Placeholder 1">
            <a:extLst>
              <a:ext uri="{FF2B5EF4-FFF2-40B4-BE49-F238E27FC236}">
                <a16:creationId xmlns:a16="http://schemas.microsoft.com/office/drawing/2014/main" id="{36030D18-09CC-52A7-19AF-96BAFBF5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1372" y="101600"/>
            <a:ext cx="732292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814D1-5F60-8149-A1AA-D89F62DFDD0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7BC7E0-37BA-314F-8D8C-3494F095FD15}"/>
              </a:ext>
            </a:extLst>
          </p:cNvPr>
          <p:cNvGraphicFramePr>
            <a:graphicFrameLocks noGrp="1"/>
          </p:cNvGraphicFramePr>
          <p:nvPr/>
        </p:nvGraphicFramePr>
        <p:xfrm>
          <a:off x="4621325" y="1937794"/>
          <a:ext cx="3997213" cy="438912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669166">
                  <a:extLst>
                    <a:ext uri="{9D8B030D-6E8A-4147-A177-3AD203B41FA5}">
                      <a16:colId xmlns:a16="http://schemas.microsoft.com/office/drawing/2014/main" val="1729099050"/>
                    </a:ext>
                  </a:extLst>
                </a:gridCol>
                <a:gridCol w="2328047">
                  <a:extLst>
                    <a:ext uri="{9D8B030D-6E8A-4147-A177-3AD203B41FA5}">
                      <a16:colId xmlns:a16="http://schemas.microsoft.com/office/drawing/2014/main" val="2247165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Sample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Relation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3275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AP2438C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AP2439C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AP2440C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AP2441C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AP2442C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AP2443C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AP2444C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AP2445C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AP2446C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AP2447C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AP2448C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AP2449C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AP2450C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AP2451C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AP2452C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AP2455C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Grandfather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Daughter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Sister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Father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Unknown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Brother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Brother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Sister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Father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0337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63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73155B4C-2AC7-70FB-9C75-311EF05C6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0617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DNA match results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2A468111-2A7F-9D7B-6586-A2F6371B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7736" y="101600"/>
            <a:ext cx="665928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814D1-5F60-8149-A1AA-D89F62DFDD0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EEF0F50-A45F-9E75-771D-30DF45000847}"/>
              </a:ext>
            </a:extLst>
          </p:cNvPr>
          <p:cNvGraphicFramePr>
            <a:graphicFrameLocks noGrp="1"/>
          </p:cNvGraphicFramePr>
          <p:nvPr/>
        </p:nvGraphicFramePr>
        <p:xfrm>
          <a:off x="0" y="1979271"/>
          <a:ext cx="9144001" cy="4247915"/>
        </p:xfrm>
        <a:graphic>
          <a:graphicData uri="http://schemas.openxmlformats.org/drawingml/2006/table">
            <a:tbl>
              <a:tblPr/>
              <a:tblGrid>
                <a:gridCol w="1238977">
                  <a:extLst>
                    <a:ext uri="{9D8B030D-6E8A-4147-A177-3AD203B41FA5}">
                      <a16:colId xmlns:a16="http://schemas.microsoft.com/office/drawing/2014/main" val="674506623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220260878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2744321068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562213260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1583823217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1532916861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4060415010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1892513713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3050625401"/>
                    </a:ext>
                  </a:extLst>
                </a:gridCol>
                <a:gridCol w="878336">
                  <a:extLst>
                    <a:ext uri="{9D8B030D-6E8A-4147-A177-3AD203B41FA5}">
                      <a16:colId xmlns:a16="http://schemas.microsoft.com/office/drawing/2014/main" val="1088233762"/>
                    </a:ext>
                  </a:extLst>
                </a:gridCol>
              </a:tblGrid>
              <a:tr h="41968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</a:rPr>
                        <a:t>Relations of missing persons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 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672065"/>
                  </a:ext>
                </a:extLst>
              </a:tr>
              <a:tr h="419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Victim remains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AP2439C</a:t>
                      </a: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AP2440C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AP2441C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AP2442C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AP2444C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AP2445C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AP2446C_3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AP2451C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AP2455C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709452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AO0553E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656245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AO0554E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4.45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124239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AO0555E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1.88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973121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AO0556E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5.03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605376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AO0557E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3.57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280903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AO0558E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644049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AO0559E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2.95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293540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AO0560E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00196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AO0561E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2.34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691388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AO0562E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10431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AO0563E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3.36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041954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AO0564E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464168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AO0565E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843590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AO0566E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4.03</a:t>
                      </a: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01890"/>
                  </a:ext>
                </a:extLst>
              </a:tr>
              <a:tr h="227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AO0567E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2.25</a:t>
                      </a: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7772" marR="7772" marT="77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641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56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FA6F9F3-5334-B1B9-B0D1-146603D31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dirty="0">
                <a:ea typeface="ＭＳ Ｐゴシック" panose="020B0600070205080204" pitchFamily="34" charset="-128"/>
              </a:rPr>
              <a:t> identifications</a:t>
            </a:r>
          </a:p>
        </p:txBody>
      </p:sp>
      <p:sp>
        <p:nvSpPr>
          <p:cNvPr id="17415" name="Slide Number Placeholder 1">
            <a:extLst>
              <a:ext uri="{FF2B5EF4-FFF2-40B4-BE49-F238E27FC236}">
                <a16:creationId xmlns:a16="http://schemas.microsoft.com/office/drawing/2014/main" id="{36030D18-09CC-52A7-19AF-96BAFBF5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5534" y="101600"/>
            <a:ext cx="798130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814D1-5F60-8149-A1AA-D89F62DFDD0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7DC51A-E40D-278F-C09B-03B9C2DF87D5}"/>
              </a:ext>
            </a:extLst>
          </p:cNvPr>
          <p:cNvGraphicFramePr>
            <a:graphicFrameLocks noGrp="1"/>
          </p:cNvGraphicFramePr>
          <p:nvPr/>
        </p:nvGraphicFramePr>
        <p:xfrm>
          <a:off x="826208" y="2059714"/>
          <a:ext cx="2045155" cy="414528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2045155">
                  <a:extLst>
                    <a:ext uri="{9D8B030D-6E8A-4147-A177-3AD203B41FA5}">
                      <a16:colId xmlns:a16="http://schemas.microsoft.com/office/drawing/2014/main" val="3004104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 Victim Remains</a:t>
                      </a:r>
                      <a:endParaRPr lang="en-US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523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AO0553E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AO0554E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AO0555E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AO0556E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AO0557E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AO0558E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AO0559E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AO0560E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AO0561E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AO0562E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AO0563E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AO0564E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AO0565E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AO0566E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AO0567E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033708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7BC7E0-37BA-314F-8D8C-3494F095FD15}"/>
              </a:ext>
            </a:extLst>
          </p:cNvPr>
          <p:cNvGraphicFramePr>
            <a:graphicFrameLocks noGrp="1"/>
          </p:cNvGraphicFramePr>
          <p:nvPr/>
        </p:nvGraphicFramePr>
        <p:xfrm>
          <a:off x="4621325" y="1937794"/>
          <a:ext cx="3997213" cy="438912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669166">
                  <a:extLst>
                    <a:ext uri="{9D8B030D-6E8A-4147-A177-3AD203B41FA5}">
                      <a16:colId xmlns:a16="http://schemas.microsoft.com/office/drawing/2014/main" val="1729099050"/>
                    </a:ext>
                  </a:extLst>
                </a:gridCol>
                <a:gridCol w="2328047">
                  <a:extLst>
                    <a:ext uri="{9D8B030D-6E8A-4147-A177-3AD203B41FA5}">
                      <a16:colId xmlns:a16="http://schemas.microsoft.com/office/drawing/2014/main" val="2247165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Sample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Relation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3275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AP2438C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AP2439C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AP2440C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AP2441C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AP2442C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AP2443C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AP2444C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AP2445C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AP2446C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AP2447C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AP2448C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AP2449C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AP2450C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AP2451C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AP2452C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AP2455C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Grandfather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Daughter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Sister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Father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Unknown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Brother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Brother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Sister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Mother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Father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0337081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0DDF9F-D400-7B41-99DB-E58471C450BD}"/>
              </a:ext>
            </a:extLst>
          </p:cNvPr>
          <p:cNvCxnSpPr>
            <a:cxnSpLocks/>
          </p:cNvCxnSpPr>
          <p:nvPr/>
        </p:nvCxnSpPr>
        <p:spPr bwMode="auto">
          <a:xfrm flipV="1">
            <a:off x="2326511" y="3090440"/>
            <a:ext cx="2615879" cy="17709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7B31CD-2552-CE2E-CFD1-6E9212F2B661}"/>
              </a:ext>
            </a:extLst>
          </p:cNvPr>
          <p:cNvCxnSpPr>
            <a:cxnSpLocks/>
          </p:cNvCxnSpPr>
          <p:nvPr/>
        </p:nvCxnSpPr>
        <p:spPr bwMode="auto">
          <a:xfrm>
            <a:off x="2326510" y="2643292"/>
            <a:ext cx="2615880" cy="16092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D2BBAD-02A4-7141-FDB7-734EB8AC3E6C}"/>
              </a:ext>
            </a:extLst>
          </p:cNvPr>
          <p:cNvCxnSpPr>
            <a:cxnSpLocks/>
          </p:cNvCxnSpPr>
          <p:nvPr/>
        </p:nvCxnSpPr>
        <p:spPr bwMode="auto">
          <a:xfrm>
            <a:off x="2326509" y="2908883"/>
            <a:ext cx="2615881" cy="2536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D82BF0-01DB-ECDE-03D6-691F850260B2}"/>
              </a:ext>
            </a:extLst>
          </p:cNvPr>
          <p:cNvCxnSpPr>
            <a:cxnSpLocks/>
          </p:cNvCxnSpPr>
          <p:nvPr/>
        </p:nvCxnSpPr>
        <p:spPr bwMode="auto">
          <a:xfrm>
            <a:off x="2326509" y="3142519"/>
            <a:ext cx="2615881" cy="146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745EF1-A156-6126-168B-93F00549DC40}"/>
              </a:ext>
            </a:extLst>
          </p:cNvPr>
          <p:cNvCxnSpPr>
            <a:cxnSpLocks/>
          </p:cNvCxnSpPr>
          <p:nvPr/>
        </p:nvCxnSpPr>
        <p:spPr bwMode="auto">
          <a:xfrm>
            <a:off x="2326509" y="3397270"/>
            <a:ext cx="2615881" cy="6046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AD4DCF-6E34-C0BA-B574-D134BAAF1E63}"/>
              </a:ext>
            </a:extLst>
          </p:cNvPr>
          <p:cNvCxnSpPr>
            <a:cxnSpLocks/>
          </p:cNvCxnSpPr>
          <p:nvPr/>
        </p:nvCxnSpPr>
        <p:spPr bwMode="auto">
          <a:xfrm>
            <a:off x="2326508" y="3881475"/>
            <a:ext cx="2615882" cy="207536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398493-1C78-2C4D-8779-487E6066821D}"/>
              </a:ext>
            </a:extLst>
          </p:cNvPr>
          <p:cNvCxnSpPr>
            <a:cxnSpLocks/>
          </p:cNvCxnSpPr>
          <p:nvPr/>
        </p:nvCxnSpPr>
        <p:spPr bwMode="auto">
          <a:xfrm flipV="1">
            <a:off x="2326508" y="3773113"/>
            <a:ext cx="2615882" cy="5877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E13E0E-D215-B663-9949-B1BFCE9AA8D0}"/>
              </a:ext>
            </a:extLst>
          </p:cNvPr>
          <p:cNvCxnSpPr>
            <a:cxnSpLocks/>
          </p:cNvCxnSpPr>
          <p:nvPr/>
        </p:nvCxnSpPr>
        <p:spPr bwMode="auto">
          <a:xfrm flipV="1">
            <a:off x="2326507" y="2546314"/>
            <a:ext cx="2615883" cy="30403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B38909-0269-F842-127B-E65F32E70346}"/>
              </a:ext>
            </a:extLst>
          </p:cNvPr>
          <p:cNvCxnSpPr>
            <a:cxnSpLocks/>
          </p:cNvCxnSpPr>
          <p:nvPr/>
        </p:nvCxnSpPr>
        <p:spPr bwMode="auto">
          <a:xfrm flipV="1">
            <a:off x="2326507" y="2786498"/>
            <a:ext cx="2615883" cy="30403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7827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7B12-71BF-A877-40F6-6B1308B1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genotyping is probabilistic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850BA01-5623-EA1B-C5CF-F95D0452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00E513-78F3-AB4F-A1F2-46D933B49169}" type="slidenum">
              <a:rPr lang="en-US" altLang="en-US"/>
              <a:pPr/>
              <a:t>14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D0673B-1EA1-7EC1-DEF9-F108012FC147}"/>
              </a:ext>
            </a:extLst>
          </p:cNvPr>
          <p:cNvSpPr txBox="1"/>
          <p:nvPr/>
        </p:nvSpPr>
        <p:spPr>
          <a:xfrm>
            <a:off x="1143216" y="2003202"/>
            <a:ext cx="6857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432FF"/>
                </a:solidFill>
              </a:rPr>
              <a:t>Why? Because a genotype is a statistical variable that summarizes DNA data. </a:t>
            </a:r>
          </a:p>
          <a:p>
            <a:pPr algn="l"/>
            <a:endParaRPr lang="en-US" sz="2800" dirty="0">
              <a:solidFill>
                <a:srgbClr val="0432FF"/>
              </a:solidFill>
            </a:endParaRPr>
          </a:p>
          <a:p>
            <a:pPr algn="l"/>
            <a:r>
              <a:rPr lang="en-US" sz="2800" dirty="0">
                <a:solidFill>
                  <a:srgbClr val="0432FF"/>
                </a:solidFill>
              </a:rPr>
              <a:t>A statistical variable has uncertainty. </a:t>
            </a:r>
          </a:p>
          <a:p>
            <a:pPr algn="l"/>
            <a:endParaRPr lang="en-US" sz="2800" dirty="0">
              <a:solidFill>
                <a:srgbClr val="0432FF"/>
              </a:solidFill>
            </a:endParaRPr>
          </a:p>
          <a:p>
            <a:pPr algn="l"/>
            <a:r>
              <a:rPr lang="en-US" sz="2800" dirty="0">
                <a:solidFill>
                  <a:srgbClr val="0432FF"/>
                </a:solidFill>
              </a:rPr>
              <a:t>In math and science, probability is the only valid way to represent uncertainty.</a:t>
            </a:r>
          </a:p>
          <a:p>
            <a:pPr algn="l"/>
            <a:endParaRPr lang="en-US" sz="2800" dirty="0">
              <a:solidFill>
                <a:srgbClr val="0432FF"/>
              </a:solidFill>
            </a:endParaRPr>
          </a:p>
          <a:p>
            <a:pPr algn="l"/>
            <a:r>
              <a:rPr lang="en-US" sz="2800" dirty="0">
                <a:solidFill>
                  <a:srgbClr val="0432FF"/>
                </a:solidFill>
              </a:rPr>
              <a:t>But some genotype probabilities are more accurate and informative than others. </a:t>
            </a:r>
          </a:p>
        </p:txBody>
      </p:sp>
    </p:spTree>
    <p:extLst>
      <p:ext uri="{BB962C8B-B14F-4D97-AF65-F5344CB8AC3E}">
        <p14:creationId xmlns:p14="http://schemas.microsoft.com/office/powerpoint/2010/main" val="243748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9D95C-6EA3-21D2-CFB3-005B1B9C8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5AB83D4-BF53-3791-657E-5CCB2EBB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00E513-78F3-AB4F-A1F2-46D933B49169}" type="slidenum">
              <a:rPr lang="en-US" altLang="en-US"/>
              <a:pPr/>
              <a:t>15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6C12D-C9FE-7E51-6C0C-1B47F129AB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27"/>
          <a:stretch/>
        </p:blipFill>
        <p:spPr>
          <a:xfrm>
            <a:off x="-47382" y="1600200"/>
            <a:ext cx="7406127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EA0128-C06B-E186-164A-E2E2A6D8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 LR distributions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EB8D0-131B-39CB-A7F3-7EEAAFBDE57F}"/>
              </a:ext>
            </a:extLst>
          </p:cNvPr>
          <p:cNvSpPr txBox="1"/>
          <p:nvPr/>
        </p:nvSpPr>
        <p:spPr>
          <a:xfrm>
            <a:off x="4174646" y="1719942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Contributor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85151-3445-6A9E-BC82-6E1C71D8BA3A}"/>
              </a:ext>
            </a:extLst>
          </p:cNvPr>
          <p:cNvSpPr txBox="1"/>
          <p:nvPr/>
        </p:nvSpPr>
        <p:spPr>
          <a:xfrm>
            <a:off x="1798049" y="2431976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Noncontributor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9BB1C-4DF1-C6BD-059B-F9B2680DCE74}"/>
              </a:ext>
            </a:extLst>
          </p:cNvPr>
          <p:cNvSpPr txBox="1"/>
          <p:nvPr/>
        </p:nvSpPr>
        <p:spPr>
          <a:xfrm>
            <a:off x="6931499" y="2655837"/>
            <a:ext cx="18469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Frequency</a:t>
            </a:r>
          </a:p>
          <a:p>
            <a:r>
              <a:rPr lang="en-US" dirty="0">
                <a:solidFill>
                  <a:srgbClr val="0432FF"/>
                </a:solidFill>
              </a:rPr>
              <a:t>context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Comparison</a:t>
            </a:r>
          </a:p>
          <a:p>
            <a:r>
              <a:rPr lang="en-US" dirty="0">
                <a:solidFill>
                  <a:srgbClr val="00B050"/>
                </a:solidFill>
              </a:rPr>
              <a:t>LR = 200</a:t>
            </a:r>
          </a:p>
        </p:txBody>
      </p:sp>
    </p:spTree>
    <p:extLst>
      <p:ext uri="{BB962C8B-B14F-4D97-AF65-F5344CB8AC3E}">
        <p14:creationId xmlns:p14="http://schemas.microsoft.com/office/powerpoint/2010/main" val="3998626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9015F7D-68FF-5E09-3466-1A654964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00E513-78F3-AB4F-A1F2-46D933B49169}" type="slidenum">
              <a:rPr lang="en-US" altLang="en-US"/>
              <a:pPr/>
              <a:t>16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026FE-121A-AC42-4853-6B64CF56C5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27"/>
          <a:stretch/>
        </p:blipFill>
        <p:spPr>
          <a:xfrm>
            <a:off x="-58275" y="1600200"/>
            <a:ext cx="7406127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D27C6-5DAC-0B53-5536-E5C0AF37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6942"/>
            <a:ext cx="9144000" cy="1143000"/>
          </a:xfrm>
        </p:spPr>
        <p:txBody>
          <a:bodyPr/>
          <a:lstStyle/>
          <a:p>
            <a:r>
              <a:rPr lang="en-US" dirty="0"/>
              <a:t>Measure genotype accuracy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DEB4F2-F7BB-8C69-FAAB-1460D278740C}"/>
              </a:ext>
            </a:extLst>
          </p:cNvPr>
          <p:cNvSpPr txBox="1"/>
          <p:nvPr/>
        </p:nvSpPr>
        <p:spPr>
          <a:xfrm>
            <a:off x="4163753" y="1719942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Contributor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4F064-FD18-EB4A-5D8D-A399A853A176}"/>
              </a:ext>
            </a:extLst>
          </p:cNvPr>
          <p:cNvSpPr txBox="1"/>
          <p:nvPr/>
        </p:nvSpPr>
        <p:spPr>
          <a:xfrm>
            <a:off x="1787156" y="2431976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Noncontributor</a:t>
            </a: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F77819FB-43C4-5B2A-8B54-165E7FF30B73}"/>
              </a:ext>
            </a:extLst>
          </p:cNvPr>
          <p:cNvSpPr/>
          <p:nvPr/>
        </p:nvSpPr>
        <p:spPr bwMode="auto">
          <a:xfrm>
            <a:off x="2899343" y="3494313"/>
            <a:ext cx="2206053" cy="31568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4E1110-FE97-9000-292C-287DA9354E7E}"/>
              </a:ext>
            </a:extLst>
          </p:cNvPr>
          <p:cNvSpPr txBox="1"/>
          <p:nvPr/>
        </p:nvSpPr>
        <p:spPr>
          <a:xfrm>
            <a:off x="3155479" y="3119736"/>
            <a:ext cx="167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Separation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0A770-E1C1-4787-AAEC-3A13541091EE}"/>
              </a:ext>
            </a:extLst>
          </p:cNvPr>
          <p:cNvSpPr txBox="1"/>
          <p:nvPr/>
        </p:nvSpPr>
        <p:spPr>
          <a:xfrm>
            <a:off x="6794442" y="2655837"/>
            <a:ext cx="21210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Discrimination</a:t>
            </a:r>
          </a:p>
          <a:p>
            <a:r>
              <a:rPr lang="en-US" dirty="0">
                <a:solidFill>
                  <a:srgbClr val="0432FF"/>
                </a:solidFill>
              </a:rPr>
              <a:t>accuracy</a:t>
            </a:r>
          </a:p>
          <a:p>
            <a:r>
              <a:rPr lang="en-US" dirty="0">
                <a:solidFill>
                  <a:srgbClr val="0432FF"/>
                </a:solidFill>
              </a:rPr>
              <a:t>99.97%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Error rate</a:t>
            </a:r>
          </a:p>
          <a:p>
            <a:r>
              <a:rPr lang="en-US" dirty="0">
                <a:solidFill>
                  <a:srgbClr val="00B050"/>
                </a:solidFill>
              </a:rPr>
              <a:t>1 in 4,000</a:t>
            </a:r>
          </a:p>
        </p:txBody>
      </p:sp>
    </p:spTree>
    <p:extLst>
      <p:ext uri="{BB962C8B-B14F-4D97-AF65-F5344CB8AC3E}">
        <p14:creationId xmlns:p14="http://schemas.microsoft.com/office/powerpoint/2010/main" val="3326558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FD2D2-A9CF-53F6-2BD6-5F26FDA7A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CD0B8E6-DAF6-D656-AA9F-39C0D38A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00E513-78F3-AB4F-A1F2-46D933B49169}" type="slidenum">
              <a:rPr lang="en-US" altLang="en-US"/>
              <a:pPr/>
              <a:t>17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4A1A26-8036-07BF-5642-89E0804F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456" y="313531"/>
            <a:ext cx="4376057" cy="1143000"/>
          </a:xfrm>
        </p:spPr>
        <p:txBody>
          <a:bodyPr/>
          <a:lstStyle/>
          <a:p>
            <a:r>
              <a:rPr lang="en-US" i="1" dirty="0"/>
              <a:t> US v. Sandoval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2244D-FC09-65F1-F3CD-83F9C9BB8A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984"/>
          <a:stretch/>
        </p:blipFill>
        <p:spPr>
          <a:xfrm>
            <a:off x="-164646" y="0"/>
            <a:ext cx="5026413" cy="6716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63E362-38F7-7F19-B6A6-FBCDEA065E8B}"/>
              </a:ext>
            </a:extLst>
          </p:cNvPr>
          <p:cNvSpPr txBox="1"/>
          <p:nvPr/>
        </p:nvSpPr>
        <p:spPr>
          <a:xfrm>
            <a:off x="5269730" y="1770062"/>
            <a:ext cx="2589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432FF"/>
                </a:solidFill>
              </a:rPr>
              <a:t>TrueAllele</a:t>
            </a:r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Accuracy = 100%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0065B-C02B-F8BE-656D-D2BFB0F139BB}"/>
              </a:ext>
            </a:extLst>
          </p:cNvPr>
          <p:cNvSpPr txBox="1"/>
          <p:nvPr/>
        </p:nvSpPr>
        <p:spPr>
          <a:xfrm>
            <a:off x="5355490" y="5294891"/>
            <a:ext cx="2417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432FF"/>
                </a:solidFill>
              </a:rPr>
              <a:t>STRmix</a:t>
            </a:r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Accuracy = 91%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715AF-5785-D694-6E23-06BA70A0E1A4}"/>
              </a:ext>
            </a:extLst>
          </p:cNvPr>
          <p:cNvSpPr txBox="1"/>
          <p:nvPr/>
        </p:nvSpPr>
        <p:spPr>
          <a:xfrm>
            <a:off x="4836119" y="3163145"/>
            <a:ext cx="3456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Discriminate</a:t>
            </a:r>
          </a:p>
          <a:p>
            <a:r>
              <a:rPr lang="en-US" dirty="0">
                <a:solidFill>
                  <a:srgbClr val="002060"/>
                </a:solidFill>
              </a:rPr>
              <a:t>between </a:t>
            </a:r>
            <a:r>
              <a:rPr lang="en-US" dirty="0">
                <a:solidFill>
                  <a:srgbClr val="C00000"/>
                </a:solidFill>
              </a:rPr>
              <a:t>Noncontributor</a:t>
            </a:r>
          </a:p>
          <a:p>
            <a:r>
              <a:rPr lang="en-US" dirty="0">
                <a:solidFill>
                  <a:srgbClr val="002060"/>
                </a:solidFill>
              </a:rPr>
              <a:t>and </a:t>
            </a:r>
            <a:r>
              <a:rPr lang="en-US" dirty="0">
                <a:solidFill>
                  <a:srgbClr val="7030A0"/>
                </a:solidFill>
              </a:rPr>
              <a:t>Contributor</a:t>
            </a:r>
          </a:p>
          <a:p>
            <a:r>
              <a:rPr lang="en-US" dirty="0">
                <a:solidFill>
                  <a:srgbClr val="002060"/>
                </a:solidFill>
              </a:rPr>
              <a:t>classifications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2A168-6AD0-69E1-13B6-C3F71C24C212}"/>
              </a:ext>
            </a:extLst>
          </p:cNvPr>
          <p:cNvSpPr txBox="1"/>
          <p:nvPr/>
        </p:nvSpPr>
        <p:spPr>
          <a:xfrm>
            <a:off x="2556561" y="32540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Contributor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7D0A21-787F-4EBC-0311-0208FED11B16}"/>
              </a:ext>
            </a:extLst>
          </p:cNvPr>
          <p:cNvSpPr txBox="1"/>
          <p:nvPr/>
        </p:nvSpPr>
        <p:spPr>
          <a:xfrm>
            <a:off x="788814" y="32540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Noncontributor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78599-2907-7AFD-4092-A04BE61E5CCD}"/>
              </a:ext>
            </a:extLst>
          </p:cNvPr>
          <p:cNvSpPr txBox="1"/>
          <p:nvPr/>
        </p:nvSpPr>
        <p:spPr>
          <a:xfrm>
            <a:off x="2556561" y="375440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Contributor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32A6E-9D23-CE82-F7E9-A3744FFEB313}"/>
              </a:ext>
            </a:extLst>
          </p:cNvPr>
          <p:cNvSpPr txBox="1"/>
          <p:nvPr/>
        </p:nvSpPr>
        <p:spPr>
          <a:xfrm>
            <a:off x="788814" y="375440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Noncontributor</a:t>
            </a:r>
          </a:p>
        </p:txBody>
      </p:sp>
    </p:spTree>
    <p:extLst>
      <p:ext uri="{BB962C8B-B14F-4D97-AF65-F5344CB8AC3E}">
        <p14:creationId xmlns:p14="http://schemas.microsoft.com/office/powerpoint/2010/main" val="108943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8D69-899F-5AD6-0E32-A94E6590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LR sensitivity to data threshold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6FE861-84AD-4D4D-AD12-A07ECF65F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30925"/>
              </p:ext>
            </p:extLst>
          </p:nvPr>
        </p:nvGraphicFramePr>
        <p:xfrm>
          <a:off x="1953985" y="2024745"/>
          <a:ext cx="5236029" cy="4223655"/>
        </p:xfrm>
        <a:graphic>
          <a:graphicData uri="http://schemas.openxmlformats.org/drawingml/2006/table">
            <a:tbl>
              <a:tblPr firstRow="1" firstCol="1" bandRow="1"/>
              <a:tblGrid>
                <a:gridCol w="743422">
                  <a:extLst>
                    <a:ext uri="{9D8B030D-6E8A-4147-A177-3AD203B41FA5}">
                      <a16:colId xmlns:a16="http://schemas.microsoft.com/office/drawing/2014/main" val="107219606"/>
                    </a:ext>
                  </a:extLst>
                </a:gridCol>
                <a:gridCol w="838659">
                  <a:extLst>
                    <a:ext uri="{9D8B030D-6E8A-4147-A177-3AD203B41FA5}">
                      <a16:colId xmlns:a16="http://schemas.microsoft.com/office/drawing/2014/main" val="3742781434"/>
                    </a:ext>
                  </a:extLst>
                </a:gridCol>
                <a:gridCol w="1216687">
                  <a:extLst>
                    <a:ext uri="{9D8B030D-6E8A-4147-A177-3AD203B41FA5}">
                      <a16:colId xmlns:a16="http://schemas.microsoft.com/office/drawing/2014/main" val="1915429234"/>
                    </a:ext>
                  </a:extLst>
                </a:gridCol>
                <a:gridCol w="1238067">
                  <a:extLst>
                    <a:ext uri="{9D8B030D-6E8A-4147-A177-3AD203B41FA5}">
                      <a16:colId xmlns:a16="http://schemas.microsoft.com/office/drawing/2014/main" val="1062799105"/>
                    </a:ext>
                  </a:extLst>
                </a:gridCol>
                <a:gridCol w="1199194">
                  <a:extLst>
                    <a:ext uri="{9D8B030D-6E8A-4147-A177-3AD203B41FA5}">
                      <a16:colId xmlns:a16="http://schemas.microsoft.com/office/drawing/2014/main" val="1421670588"/>
                    </a:ext>
                  </a:extLst>
                </a:gridCol>
              </a:tblGrid>
              <a:tr h="281577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TrueAllele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252933"/>
                  </a:ext>
                </a:extLst>
              </a:tr>
              <a:tr h="281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RFU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nloci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npeaks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△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log(LR)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856018"/>
                  </a:ext>
                </a:extLst>
              </a:tr>
              <a:tr h="281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22.4487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-6.7828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17132"/>
                  </a:ext>
                </a:extLst>
              </a:tr>
              <a:tr h="281577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555364"/>
                  </a:ext>
                </a:extLst>
              </a:tr>
              <a:tr h="281577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STRmix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702201"/>
                  </a:ext>
                </a:extLst>
              </a:tr>
              <a:tr h="281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RFU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nloci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npeaks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△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log(LR)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161595"/>
                  </a:ext>
                </a:extLst>
              </a:tr>
              <a:tr h="281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12.3538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-3.1580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017631"/>
                  </a:ext>
                </a:extLst>
              </a:tr>
              <a:tr h="281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6.8887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-6.2917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632230"/>
                  </a:ext>
                </a:extLst>
              </a:tr>
              <a:tr h="281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4.1158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-3.2046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716758"/>
                  </a:ext>
                </a:extLst>
              </a:tr>
              <a:tr h="281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1.7239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-0.8440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748262"/>
                  </a:ext>
                </a:extLst>
              </a:tr>
              <a:tr h="281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1.5647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-0.8173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693887"/>
                  </a:ext>
                </a:extLst>
              </a:tr>
              <a:tr h="281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0.4240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-0.5886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522460"/>
                  </a:ext>
                </a:extLst>
              </a:tr>
              <a:tr h="281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0.2194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-0.5065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193641"/>
                  </a:ext>
                </a:extLst>
              </a:tr>
              <a:tr h="281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0.2612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-0.6204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753833"/>
                  </a:ext>
                </a:extLst>
              </a:tr>
              <a:tr h="281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0.2092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-0.6071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92319"/>
                  </a:ext>
                </a:extLst>
              </a:tr>
            </a:tbl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1118C4F-D42B-6167-64D5-2152CDEC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00E513-78F3-AB4F-A1F2-46D933B49169}" type="slidenum">
              <a:rPr lang="en-US" altLang="en-US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1310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D8BEE-5A35-EE29-D525-AA75C0809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8C7B-BC14-9921-D74A-414D97B8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TrueAllele</a:t>
            </a:r>
            <a:r>
              <a:rPr lang="en-US" dirty="0"/>
              <a:t> reliability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FDA4F-733A-BA19-5FB1-0CE557662F7A}"/>
              </a:ext>
            </a:extLst>
          </p:cNvPr>
          <p:cNvSpPr txBox="1"/>
          <p:nvPr/>
        </p:nvSpPr>
        <p:spPr>
          <a:xfrm>
            <a:off x="1860360" y="2001912"/>
            <a:ext cx="5355953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</a:rPr>
              <a:t>Over 40 validation studies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   </a:t>
            </a:r>
            <a:r>
              <a:rPr lang="en-US" sz="2800" dirty="0">
                <a:solidFill>
                  <a:srgbClr val="0070C0"/>
                </a:solidFill>
              </a:rPr>
              <a:t>8 peer-reviewed papers</a:t>
            </a:r>
          </a:p>
          <a:p>
            <a:pPr algn="l"/>
            <a:r>
              <a:rPr lang="en-US" sz="2800" dirty="0">
                <a:solidFill>
                  <a:srgbClr val="0070C0"/>
                </a:solidFill>
              </a:rPr>
              <a:t>   up to 10 contributors, low DNA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Over 50 admissibility rulings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   </a:t>
            </a:r>
            <a:r>
              <a:rPr lang="en-US" sz="2800" dirty="0">
                <a:solidFill>
                  <a:srgbClr val="0070C0"/>
                </a:solidFill>
              </a:rPr>
              <a:t>accepted in US, UK, etc.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Over 500 client agencies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   </a:t>
            </a:r>
            <a:r>
              <a:rPr lang="en-US" sz="2800" dirty="0">
                <a:solidFill>
                  <a:srgbClr val="0070C0"/>
                </a:solidFill>
              </a:rPr>
              <a:t>including FBI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Sensitive, specific, accurate 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   </a:t>
            </a:r>
            <a:r>
              <a:rPr lang="en-US" sz="2800" dirty="0">
                <a:solidFill>
                  <a:srgbClr val="0070C0"/>
                </a:solidFill>
              </a:rPr>
              <a:t>informative, easy to use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81DAF5B-6670-D8EA-1274-FFB72D3A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 smtClean="0"/>
              <a:pPr/>
              <a:t>19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35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Informative genotyping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276350" y="2159000"/>
            <a:ext cx="641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0000FF"/>
                </a:solidFill>
              </a:rPr>
              <a:t>Cybergenetics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TrueAllele</a:t>
            </a:r>
            <a:r>
              <a:rPr lang="en-US" baseline="30000" dirty="0">
                <a:solidFill>
                  <a:srgbClr val="0000FF"/>
                </a:solidFill>
              </a:rPr>
              <a:t>®</a:t>
            </a:r>
            <a:r>
              <a:rPr lang="en-US" dirty="0">
                <a:solidFill>
                  <a:srgbClr val="0000FF"/>
                </a:solidFill>
              </a:rPr>
              <a:t> computer analysis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104900" y="2616200"/>
            <a:ext cx="676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Probability preserves identification information</a:t>
            </a:r>
          </a:p>
        </p:txBody>
      </p:sp>
      <p:pic>
        <p:nvPicPr>
          <p:cNvPr id="18436" name="Picture 3" descr="Glock_30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6062" b="7455"/>
          <a:stretch>
            <a:fillRect/>
          </a:stretch>
        </p:blipFill>
        <p:spPr bwMode="auto">
          <a:xfrm flipH="1">
            <a:off x="76200" y="4800600"/>
            <a:ext cx="18891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7" name="Straight Arrow Connector 6"/>
          <p:cNvCxnSpPr>
            <a:cxnSpLocks noChangeShapeType="1"/>
          </p:cNvCxnSpPr>
          <p:nvPr/>
        </p:nvCxnSpPr>
        <p:spPr bwMode="auto">
          <a:xfrm flipV="1">
            <a:off x="2057400" y="4495800"/>
            <a:ext cx="1524000" cy="609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38" name="Straight Arrow Connector 8"/>
          <p:cNvCxnSpPr>
            <a:cxnSpLocks noChangeShapeType="1"/>
          </p:cNvCxnSpPr>
          <p:nvPr/>
        </p:nvCxnSpPr>
        <p:spPr bwMode="auto">
          <a:xfrm flipV="1">
            <a:off x="2057400" y="5105400"/>
            <a:ext cx="1524000" cy="1524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39" name="Straight Arrow Connector 10"/>
          <p:cNvCxnSpPr>
            <a:cxnSpLocks noChangeShapeType="1"/>
          </p:cNvCxnSpPr>
          <p:nvPr/>
        </p:nvCxnSpPr>
        <p:spPr bwMode="auto">
          <a:xfrm>
            <a:off x="2057400" y="5410200"/>
            <a:ext cx="1524000" cy="228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40" name="Straight Arrow Connector 12"/>
          <p:cNvCxnSpPr>
            <a:cxnSpLocks noChangeShapeType="1"/>
          </p:cNvCxnSpPr>
          <p:nvPr/>
        </p:nvCxnSpPr>
        <p:spPr bwMode="auto">
          <a:xfrm>
            <a:off x="2057400" y="5562600"/>
            <a:ext cx="1524000" cy="609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sp>
        <p:nvSpPr>
          <p:cNvPr id="18441" name="TextBox 15"/>
          <p:cNvSpPr txBox="1">
            <a:spLocks noChangeArrowheads="1"/>
          </p:cNvSpPr>
          <p:nvPr/>
        </p:nvSpPr>
        <p:spPr bwMode="auto">
          <a:xfrm>
            <a:off x="3581400" y="42672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3581400" y="4848225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443" name="TextBox 18"/>
          <p:cNvSpPr txBox="1">
            <a:spLocks noChangeArrowheads="1"/>
          </p:cNvSpPr>
          <p:nvPr/>
        </p:nvSpPr>
        <p:spPr bwMode="auto">
          <a:xfrm>
            <a:off x="3581400" y="53895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001"/>
                </a:solidFill>
              </a:rPr>
              <a:t>3</a:t>
            </a:r>
          </a:p>
        </p:txBody>
      </p:sp>
      <p:sp>
        <p:nvSpPr>
          <p:cNvPr id="18444" name="TextBox 19"/>
          <p:cNvSpPr txBox="1">
            <a:spLocks noChangeArrowheads="1"/>
          </p:cNvSpPr>
          <p:nvPr/>
        </p:nvSpPr>
        <p:spPr bwMode="auto">
          <a:xfrm>
            <a:off x="3581400" y="59309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8445" name="TextBox 20"/>
          <p:cNvSpPr txBox="1">
            <a:spLocks noChangeArrowheads="1"/>
          </p:cNvSpPr>
          <p:nvPr/>
        </p:nvSpPr>
        <p:spPr bwMode="auto">
          <a:xfrm>
            <a:off x="5715000" y="5384800"/>
            <a:ext cx="152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001"/>
                </a:solidFill>
              </a:rPr>
              <a:t>Person B</a:t>
            </a:r>
          </a:p>
          <a:p>
            <a:r>
              <a:rPr lang="en-US">
                <a:solidFill>
                  <a:srgbClr val="006001"/>
                </a:solidFill>
              </a:rPr>
              <a:t>included</a:t>
            </a:r>
          </a:p>
        </p:txBody>
      </p:sp>
      <p:sp>
        <p:nvSpPr>
          <p:cNvPr id="18446" name="Left-Right Arrow 21"/>
          <p:cNvSpPr>
            <a:spLocks noChangeArrowheads="1"/>
          </p:cNvSpPr>
          <p:nvPr/>
        </p:nvSpPr>
        <p:spPr bwMode="auto">
          <a:xfrm>
            <a:off x="4343400" y="5526088"/>
            <a:ext cx="990600" cy="228600"/>
          </a:xfrm>
          <a:prstGeom prst="leftRightArrow">
            <a:avLst>
              <a:gd name="adj1" fmla="val 50000"/>
              <a:gd name="adj2" fmla="val 499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TextBox 22"/>
          <p:cNvSpPr txBox="1">
            <a:spLocks noChangeArrowheads="1"/>
          </p:cNvSpPr>
          <p:nvPr/>
        </p:nvSpPr>
        <p:spPr bwMode="auto">
          <a:xfrm>
            <a:off x="4114800" y="51562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6001"/>
                </a:solidFill>
              </a:rPr>
              <a:t>400,000</a:t>
            </a:r>
          </a:p>
        </p:txBody>
      </p:sp>
      <p:sp>
        <p:nvSpPr>
          <p:cNvPr id="18448" name="TextBox 23"/>
          <p:cNvSpPr txBox="1">
            <a:spLocks noChangeArrowheads="1"/>
          </p:cNvSpPr>
          <p:nvPr/>
        </p:nvSpPr>
        <p:spPr bwMode="auto">
          <a:xfrm>
            <a:off x="5715000" y="3505200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Person A</a:t>
            </a:r>
          </a:p>
          <a:p>
            <a:r>
              <a:rPr lang="en-US">
                <a:solidFill>
                  <a:srgbClr val="FF0000"/>
                </a:solidFill>
              </a:rPr>
              <a:t>excluded</a:t>
            </a:r>
          </a:p>
        </p:txBody>
      </p:sp>
      <p:sp>
        <p:nvSpPr>
          <p:cNvPr id="18451" name="TextBox 39"/>
          <p:cNvSpPr txBox="1">
            <a:spLocks noChangeArrowheads="1"/>
          </p:cNvSpPr>
          <p:nvPr/>
        </p:nvSpPr>
        <p:spPr bwMode="auto">
          <a:xfrm>
            <a:off x="838200" y="41148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</a:rPr>
              <a:t>Unmix the</a:t>
            </a:r>
          </a:p>
          <a:p>
            <a:pPr algn="ctr"/>
            <a:r>
              <a:rPr lang="en-US">
                <a:solidFill>
                  <a:srgbClr val="800000"/>
                </a:solidFill>
              </a:rPr>
              <a:t>mixture</a:t>
            </a:r>
          </a:p>
        </p:txBody>
      </p:sp>
      <p:sp>
        <p:nvSpPr>
          <p:cNvPr id="18452" name="TextBox 40"/>
          <p:cNvSpPr txBox="1">
            <a:spLocks noChangeArrowheads="1"/>
          </p:cNvSpPr>
          <p:nvPr/>
        </p:nvSpPr>
        <p:spPr bwMode="auto">
          <a:xfrm>
            <a:off x="3200400" y="38100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Contributor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E7108-20A5-4D41-88DB-D2B96C989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726" y="4933450"/>
            <a:ext cx="1695938" cy="1642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31DB48-3879-0442-A1F0-F2CCA13B7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569" y="3259482"/>
            <a:ext cx="1696095" cy="1308998"/>
          </a:xfrm>
          <a:prstGeom prst="rect">
            <a:avLst/>
          </a:prstGeom>
        </p:spPr>
      </p:pic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11617EBB-5A41-C54F-A39B-B1DC01CA8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2400" dirty="0"/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8DF3EC0B-6A0D-994B-94D9-949B77532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701800"/>
            <a:ext cx="659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Inconclusive uninterpretable DNA mixture?</a:t>
            </a:r>
          </a:p>
        </p:txBody>
      </p:sp>
    </p:spTree>
    <p:extLst>
      <p:ext uri="{BB962C8B-B14F-4D97-AF65-F5344CB8AC3E}">
        <p14:creationId xmlns:p14="http://schemas.microsoft.com/office/powerpoint/2010/main" val="1234827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E3CF4-C155-6786-C46F-CFF4DA9C5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01CD-F67F-B66C-7E4E-D355051D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TrueAllele</a:t>
            </a:r>
            <a:r>
              <a:rPr lang="en-US" dirty="0"/>
              <a:t> for Africa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D7D10-C49E-66D8-501E-5DEDF6947FF9}"/>
              </a:ext>
            </a:extLst>
          </p:cNvPr>
          <p:cNvSpPr txBox="1"/>
          <p:nvPr/>
        </p:nvSpPr>
        <p:spPr>
          <a:xfrm>
            <a:off x="1566446" y="1931760"/>
            <a:ext cx="649087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</a:rPr>
              <a:t>DNA information solves crime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   </a:t>
            </a:r>
            <a:r>
              <a:rPr lang="en-US" sz="2800" dirty="0">
                <a:solidFill>
                  <a:srgbClr val="0070C0"/>
                </a:solidFill>
              </a:rPr>
              <a:t>prevents crime, promotes justice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Information preserving genotypes  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   </a:t>
            </a:r>
            <a:r>
              <a:rPr lang="en-US" sz="2800" dirty="0">
                <a:solidFill>
                  <a:srgbClr val="0070C0"/>
                </a:solidFill>
              </a:rPr>
              <a:t>connect crimes and criminals</a:t>
            </a:r>
          </a:p>
          <a:p>
            <a:pPr algn="l"/>
            <a:r>
              <a:rPr lang="en-US" sz="2800" dirty="0">
                <a:solidFill>
                  <a:srgbClr val="0070C0"/>
                </a:solidFill>
              </a:rPr>
              <a:t>   more effective DNA database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Computer automation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   </a:t>
            </a:r>
            <a:r>
              <a:rPr lang="en-US" sz="2800" dirty="0">
                <a:solidFill>
                  <a:srgbClr val="0070C0"/>
                </a:solidFill>
              </a:rPr>
              <a:t>accurate genotyping and match</a:t>
            </a:r>
          </a:p>
          <a:p>
            <a:pPr algn="l"/>
            <a:r>
              <a:rPr lang="en-US" sz="2800" dirty="0">
                <a:solidFill>
                  <a:srgbClr val="0070C0"/>
                </a:solidFill>
              </a:rPr>
              <a:t>   scales up for Africa at low cost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Easy to understand and use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0715193-5ACE-F8F7-98AA-DAA81D13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 smtClean="0"/>
              <a:pPr/>
              <a:t>20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8870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48A7CD9-4589-E3D4-D125-458F95B597FC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More information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352149D-3868-9136-7E1C-739AEFF73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36378"/>
            <a:ext cx="563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http://</a:t>
            </a:r>
            <a:r>
              <a:rPr lang="en-US" altLang="en-US" sz="2400" dirty="0" err="1">
                <a:solidFill>
                  <a:srgbClr val="0000FF"/>
                </a:solidFill>
              </a:rPr>
              <a:t>www.cybgen.com</a:t>
            </a:r>
            <a:r>
              <a:rPr lang="en-US" altLang="en-US" sz="2400" dirty="0">
                <a:solidFill>
                  <a:srgbClr val="0000FF"/>
                </a:solidFill>
              </a:rPr>
              <a:t>/information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AA71683-E4AE-89F1-4589-088FDAF0B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4804472"/>
            <a:ext cx="559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http://</a:t>
            </a:r>
            <a:r>
              <a:rPr lang="en-US" altLang="en-US" sz="2400" dirty="0" err="1">
                <a:solidFill>
                  <a:srgbClr val="000090"/>
                </a:solidFill>
              </a:rPr>
              <a:t>www.youtube.com</a:t>
            </a:r>
            <a:r>
              <a:rPr lang="en-US" altLang="en-US" sz="2400" dirty="0">
                <a:solidFill>
                  <a:srgbClr val="000090"/>
                </a:solidFill>
              </a:rPr>
              <a:t>/user/</a:t>
            </a:r>
            <a:r>
              <a:rPr lang="en-US" altLang="en-US" sz="2400" dirty="0" err="1">
                <a:solidFill>
                  <a:srgbClr val="000090"/>
                </a:solidFill>
              </a:rPr>
              <a:t>TrueAllele</a:t>
            </a:r>
            <a:endParaRPr lang="en-US" altLang="en-US" sz="2400" dirty="0">
              <a:solidFill>
                <a:srgbClr val="00009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90"/>
                </a:solidFill>
              </a:rPr>
              <a:t>TrueAllele</a:t>
            </a:r>
            <a:r>
              <a:rPr lang="en-US" altLang="en-US" sz="2400" dirty="0">
                <a:solidFill>
                  <a:srgbClr val="000090"/>
                </a:solidFill>
              </a:rPr>
              <a:t> YouTube channel</a:t>
            </a:r>
          </a:p>
        </p:txBody>
      </p:sp>
      <p:pic>
        <p:nvPicPr>
          <p:cNvPr id="8" name="Picture 1" descr="YouTube-logo-full_color.png">
            <a:extLst>
              <a:ext uri="{FF2B5EF4-FFF2-40B4-BE49-F238E27FC236}">
                <a16:creationId xmlns:a16="http://schemas.microsoft.com/office/drawing/2014/main" id="{FB8E346E-8451-D5F3-CF97-784FB3D01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5406135"/>
            <a:ext cx="1898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D48E77F9-617B-4395-4160-C72476455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717" y="2198340"/>
            <a:ext cx="271058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Courses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Newsletters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Newsroom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Presentations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Publications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Reliability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• Webinars</a:t>
            </a:r>
          </a:p>
        </p:txBody>
      </p:sp>
      <p:pic>
        <p:nvPicPr>
          <p:cNvPr id="10" name="Picture 9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264E5877-2034-D360-E912-97EC951B0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97" y="6224195"/>
            <a:ext cx="2664870" cy="50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743681-8B0D-EE23-7A71-89956BF3A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132" y="2316566"/>
            <a:ext cx="2224868" cy="2224868"/>
          </a:xfrm>
          <a:prstGeom prst="rect">
            <a:avLst/>
          </a:prstGeom>
        </p:spPr>
      </p:pic>
      <p:pic>
        <p:nvPicPr>
          <p:cNvPr id="14" name="Picture 13" descr="A logo with a star and a hand&#10;&#10;Description automatically generated">
            <a:extLst>
              <a:ext uri="{FF2B5EF4-FFF2-40B4-BE49-F238E27FC236}">
                <a16:creationId xmlns:a16="http://schemas.microsoft.com/office/drawing/2014/main" id="{4CB4467B-BA6E-201A-71D1-8A9215573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995" y="5750561"/>
            <a:ext cx="960120" cy="9867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3EB7B7-CA97-F430-1D0E-B1EA1776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3E6FC-C5DC-EA41-B0A6-66004ADBB6AC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758CF-0B6B-37AB-B184-D6C59430ED27}"/>
              </a:ext>
            </a:extLst>
          </p:cNvPr>
          <p:cNvSpPr txBox="1"/>
          <p:nvPr/>
        </p:nvSpPr>
        <p:spPr>
          <a:xfrm>
            <a:off x="3892253" y="6270693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432FF"/>
                </a:solidFill>
              </a:rPr>
              <a:t>info@cybgen.com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28358D2-3596-18A8-18D1-29C9E7F62BB8}"/>
              </a:ext>
            </a:extLst>
          </p:cNvPr>
          <p:cNvSpPr txBox="1">
            <a:spLocks/>
          </p:cNvSpPr>
          <p:nvPr/>
        </p:nvSpPr>
        <p:spPr bwMode="auto">
          <a:xfrm>
            <a:off x="8338142" y="101600"/>
            <a:ext cx="64552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BC52B989-C841-AE49-AFC6-E229D52434A4}" type="slidenum">
              <a:rPr lang="en-US" sz="2400" smtClean="0"/>
              <a:pPr/>
              <a:t>21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543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F4F4-69E3-12DF-DAAD-735BE898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UCT scientific research areas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425F70-4146-00AF-B843-E88293545D5B}"/>
              </a:ext>
            </a:extLst>
          </p:cNvPr>
          <p:cNvSpPr txBox="1"/>
          <p:nvPr/>
        </p:nvSpPr>
        <p:spPr>
          <a:xfrm>
            <a:off x="1676400" y="2208350"/>
            <a:ext cx="601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marR="0" indent="-466725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Show sexual violence does exist as a problem in Africa</a:t>
            </a:r>
          </a:p>
          <a:p>
            <a:pPr marL="466725" marR="0" indent="-466725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Demonstrate that “uninformative” DNA data can be informative</a:t>
            </a:r>
          </a:p>
          <a:p>
            <a:pPr marL="466725" marR="0" indent="-466725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Reveal the presence of multiple perpetrators in DNA rape evidence</a:t>
            </a:r>
          </a:p>
          <a:p>
            <a:pPr marL="466725" marR="0" indent="-466725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Find serial offenders by comparing DNA evidence between crimes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9CAA4AF-9FFF-3257-20F7-9A2655ED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/>
              <a:pPr/>
              <a:t>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112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220C4832-0258-1529-901E-D3140403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California serial rapist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A444C7D4-27B9-F43D-1D13-94DB31187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1846263"/>
            <a:ext cx="693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Kern Regional Crime Laboratory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F9A6E-ED43-D6D9-1086-F730196D876F}"/>
              </a:ext>
            </a:extLst>
          </p:cNvPr>
          <p:cNvSpPr txBox="1"/>
          <p:nvPr/>
        </p:nvSpPr>
        <p:spPr>
          <a:xfrm>
            <a:off x="1412875" y="3192463"/>
            <a:ext cx="32099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thirty-seven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swabs and cuttings 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7231FA94-5D36-1BBC-43E6-5EF997C0A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063" y="2633663"/>
            <a:ext cx="31496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00090"/>
                </a:solidFill>
              </a:rPr>
              <a:t>garments</a:t>
            </a:r>
          </a:p>
          <a:p>
            <a:pPr algn="l"/>
            <a:r>
              <a:rPr lang="en-US" altLang="en-US">
                <a:solidFill>
                  <a:srgbClr val="000090"/>
                </a:solidFill>
              </a:rPr>
              <a:t>blankets</a:t>
            </a:r>
          </a:p>
          <a:p>
            <a:pPr algn="l"/>
            <a:r>
              <a:rPr lang="en-US" altLang="en-US">
                <a:solidFill>
                  <a:srgbClr val="000090"/>
                </a:solidFill>
              </a:rPr>
              <a:t>apartment surfaces</a:t>
            </a:r>
          </a:p>
          <a:p>
            <a:pPr algn="l"/>
            <a:r>
              <a:rPr lang="en-US" altLang="en-US">
                <a:solidFill>
                  <a:srgbClr val="000090"/>
                </a:solidFill>
              </a:rPr>
              <a:t>skin</a:t>
            </a:r>
          </a:p>
          <a:p>
            <a:pPr algn="l"/>
            <a:r>
              <a:rPr lang="en-US" altLang="en-US">
                <a:solidFill>
                  <a:srgbClr val="000090"/>
                </a:solidFill>
              </a:rPr>
              <a:t>body cavities telephones</a:t>
            </a:r>
          </a:p>
          <a:p>
            <a:pPr algn="l"/>
            <a:r>
              <a:rPr lang="en-US" altLang="en-US">
                <a:solidFill>
                  <a:srgbClr val="000090"/>
                </a:solidFill>
              </a:rPr>
              <a:t>zip ties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4B22F1-1CF9-7DDF-84CF-77A88172E95A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2370931" y="3336131"/>
            <a:ext cx="58928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October 2013</a:t>
            </a:r>
          </a:p>
        </p:txBody>
      </p:sp>
      <p:sp>
        <p:nvSpPr>
          <p:cNvPr id="23558" name="TextBox 6">
            <a:extLst>
              <a:ext uri="{FF2B5EF4-FFF2-40B4-BE49-F238E27FC236}">
                <a16:creationId xmlns:a16="http://schemas.microsoft.com/office/drawing/2014/main" id="{8E8548F1-2F2B-E322-DB65-1BD2296D2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5849938"/>
            <a:ext cx="706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FF0000"/>
                </a:solidFill>
              </a:rPr>
              <a:t>low-level DNA mixtures containing 3 or 4 people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B67413-C0EC-58EC-7631-8E724C20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/>
              <a:pPr/>
              <a:t>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715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>
            <a:extLst>
              <a:ext uri="{FF2B5EF4-FFF2-40B4-BE49-F238E27FC236}">
                <a16:creationId xmlns:a16="http://schemas.microsoft.com/office/drawing/2014/main" id="{BA573A14-1BD8-8636-AAB9-B74EDE3C7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18" b="6667"/>
          <a:stretch>
            <a:fillRect/>
          </a:stretch>
        </p:blipFill>
        <p:spPr bwMode="auto">
          <a:xfrm>
            <a:off x="931863" y="2598738"/>
            <a:ext cx="7383462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itle 1">
            <a:extLst>
              <a:ext uri="{FF2B5EF4-FFF2-40B4-BE49-F238E27FC236}">
                <a16:creationId xmlns:a16="http://schemas.microsoft.com/office/drawing/2014/main" id="{CA6747A1-8011-DCBD-ADB4-93C75A48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Informative DNA mixtures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A1728C1-3247-DD3F-2CA7-57000574F378}"/>
              </a:ext>
            </a:extLst>
          </p:cNvPr>
          <p:cNvSpPr/>
          <p:nvPr/>
        </p:nvSpPr>
        <p:spPr bwMode="auto">
          <a:xfrm>
            <a:off x="7408863" y="2565400"/>
            <a:ext cx="939800" cy="2844800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TextBox 4">
            <a:extLst>
              <a:ext uri="{FF2B5EF4-FFF2-40B4-BE49-F238E27FC236}">
                <a16:creationId xmlns:a16="http://schemas.microsoft.com/office/drawing/2014/main" id="{FDB6B5C6-AB8D-EFF4-46D2-5E7367768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1727200"/>
            <a:ext cx="607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0"/>
                </a:solidFill>
              </a:rPr>
              <a:t>8 mixture items </a:t>
            </a:r>
            <a:r>
              <a:rPr lang="en-US" altLang="en-US"/>
              <a:t>vs.</a:t>
            </a:r>
            <a:r>
              <a:rPr lang="en-US" altLang="en-US">
                <a:solidFill>
                  <a:srgbClr val="0000FF"/>
                </a:solidFill>
              </a:rPr>
              <a:t> 5 victims </a:t>
            </a:r>
            <a:r>
              <a:rPr lang="en-US" altLang="en-US">
                <a:solidFill>
                  <a:srgbClr val="000000"/>
                </a:solidFill>
              </a:rPr>
              <a:t>+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1 suspect</a:t>
            </a:r>
          </a:p>
        </p:txBody>
      </p:sp>
      <p:sp>
        <p:nvSpPr>
          <p:cNvPr id="43013" name="TextBox 5">
            <a:extLst>
              <a:ext uri="{FF2B5EF4-FFF2-40B4-BE49-F238E27FC236}">
                <a16:creationId xmlns:a16="http://schemas.microsoft.com/office/drawing/2014/main" id="{1B4620EF-17EF-36E4-724F-5E4534950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171" y="5646738"/>
            <a:ext cx="55836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0090"/>
                </a:solidFill>
              </a:rPr>
              <a:t>likelihood ratio (DNA match statistic)</a:t>
            </a:r>
          </a:p>
          <a:p>
            <a:r>
              <a:rPr lang="en-US" altLang="en-US" dirty="0">
                <a:solidFill>
                  <a:srgbClr val="000090"/>
                </a:solidFill>
              </a:rPr>
              <a:t>measures identification information</a:t>
            </a:r>
          </a:p>
        </p:txBody>
      </p:sp>
      <p:sp>
        <p:nvSpPr>
          <p:cNvPr id="43014" name="TextBox 2">
            <a:extLst>
              <a:ext uri="{FF2B5EF4-FFF2-40B4-BE49-F238E27FC236}">
                <a16:creationId xmlns:a16="http://schemas.microsoft.com/office/drawing/2014/main" id="{88B29850-25E4-7ED3-E143-3B752E9A4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5402263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BRJ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29AE7D-85D3-5B7E-FF3F-798EE68F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/>
              <a:pPr/>
              <a:t>5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892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0CD3-6A0D-B9B0-6B9E-E85D66AC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threshold funnel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E9ADD7A-5306-9A27-BD85-2E43F2D294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083683"/>
              </p:ext>
            </p:extLst>
          </p:nvPr>
        </p:nvGraphicFramePr>
        <p:xfrm>
          <a:off x="1524000" y="205377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451FEFD-D22B-F03F-C455-022BEA97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/>
              <a:pPr/>
              <a:t>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699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3602F-E2ED-1987-FC40-E4BA736E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Discard DNA information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A5C653F-E8BE-A7D2-31E8-D466769EC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545467"/>
              </p:ext>
            </p:extLst>
          </p:nvPr>
        </p:nvGraphicFramePr>
        <p:xfrm>
          <a:off x="685800" y="2676525"/>
          <a:ext cx="8351011" cy="323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803900" imgH="2247900" progId="Excel.Sheet.12">
                  <p:embed/>
                </p:oleObj>
              </mc:Choice>
              <mc:Fallback>
                <p:oleObj name="Worksheet" r:id="rId2" imgW="5803900" imgH="2247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2676525"/>
                        <a:ext cx="8351011" cy="323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6761B44-ABC1-2BB4-2535-60BCFEE9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/>
              <a:pPr/>
              <a:t>7</a:t>
            </a:fld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6B89C0-0D8E-51E3-BA4E-7079510D9EA3}"/>
              </a:ext>
            </a:extLst>
          </p:cNvPr>
          <p:cNvSpPr txBox="1"/>
          <p:nvPr/>
        </p:nvSpPr>
        <p:spPr>
          <a:xfrm>
            <a:off x="2194267" y="1836737"/>
            <a:ext cx="4755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Most DNA evidence isn’t reported</a:t>
            </a:r>
          </a:p>
        </p:txBody>
      </p:sp>
    </p:spTree>
    <p:extLst>
      <p:ext uri="{BB962C8B-B14F-4D97-AF65-F5344CB8AC3E}">
        <p14:creationId xmlns:p14="http://schemas.microsoft.com/office/powerpoint/2010/main" val="194204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69D55-6866-594B-889A-A583B77AA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4E99-10AD-4DD5-0636-301CA312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Preserve DNA information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806DE58-F831-7726-86AF-DC0E0E003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89065"/>
              </p:ext>
            </p:extLst>
          </p:nvPr>
        </p:nvGraphicFramePr>
        <p:xfrm>
          <a:off x="685800" y="2666999"/>
          <a:ext cx="7587528" cy="3243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57800" imgH="2247900" progId="Excel.Sheet.12">
                  <p:embed/>
                </p:oleObj>
              </mc:Choice>
              <mc:Fallback>
                <p:oleObj name="Worksheet" r:id="rId2" imgW="5257800" imgH="2247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2666999"/>
                        <a:ext cx="7587528" cy="3243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118C6C4-BCD6-C0EC-EDF5-B6C25403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8142" y="101600"/>
            <a:ext cx="645522" cy="423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52B989-C841-AE49-AFC6-E229D52434A4}" type="slidenum">
              <a:rPr lang="en-US" sz="2400"/>
              <a:pPr/>
              <a:t>8</a:t>
            </a:fld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8CF85-AB5B-9498-59A2-A51626693B24}"/>
              </a:ext>
            </a:extLst>
          </p:cNvPr>
          <p:cNvSpPr txBox="1"/>
          <p:nvPr/>
        </p:nvSpPr>
        <p:spPr>
          <a:xfrm>
            <a:off x="1838836" y="1836737"/>
            <a:ext cx="5466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432FF"/>
                </a:solidFill>
              </a:rPr>
              <a:t>TrueAllele</a:t>
            </a:r>
            <a:r>
              <a:rPr lang="en-US" dirty="0">
                <a:solidFill>
                  <a:srgbClr val="0432FF"/>
                </a:solidFill>
              </a:rPr>
              <a:t> infers probabilistic genotype</a:t>
            </a:r>
          </a:p>
        </p:txBody>
      </p:sp>
    </p:spTree>
    <p:extLst>
      <p:ext uri="{BB962C8B-B14F-4D97-AF65-F5344CB8AC3E}">
        <p14:creationId xmlns:p14="http://schemas.microsoft.com/office/powerpoint/2010/main" val="373512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FA6F9F3-5334-B1B9-B0D1-146603D31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South African bus crash</a:t>
            </a:r>
          </a:p>
        </p:txBody>
      </p:sp>
      <p:sp>
        <p:nvSpPr>
          <p:cNvPr id="17415" name="Slide Number Placeholder 1">
            <a:extLst>
              <a:ext uri="{FF2B5EF4-FFF2-40B4-BE49-F238E27FC236}">
                <a16:creationId xmlns:a16="http://schemas.microsoft.com/office/drawing/2014/main" id="{36030D18-09CC-52A7-19AF-96BAFBF5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7566" y="101600"/>
            <a:ext cx="776097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814D1-5F60-8149-A1AA-D89F62DFDD0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0C8C6-B888-E863-B886-876DF2F9C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36" y="1699260"/>
            <a:ext cx="3042238" cy="4549140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9E26E239-3D8B-01AF-6998-9DC81FD3B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223" y="1836737"/>
            <a:ext cx="526744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2008 bus crash in       </a:t>
            </a:r>
            <a:r>
              <a:rPr lang="en-US" altLang="en-US" sz="2800" dirty="0" err="1">
                <a:solidFill>
                  <a:srgbClr val="000090"/>
                </a:solidFill>
              </a:rPr>
              <a:t>Komatipoort</a:t>
            </a:r>
            <a:r>
              <a:rPr lang="en-US" altLang="en-US" sz="2800" dirty="0">
                <a:solidFill>
                  <a:srgbClr val="000090"/>
                </a:solidFill>
              </a:rPr>
              <a:t>, South Africa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90"/>
              </a:solidFill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Police recover burned victim remains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90"/>
              </a:solidFill>
            </a:endParaRPr>
          </a:p>
          <a:p>
            <a:pPr algn="l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Relatives submit DNA to help identify remains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90"/>
              </a:solidFill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Data sent to </a:t>
            </a:r>
            <a:r>
              <a:rPr lang="en-US" altLang="en-US" sz="2800" dirty="0" err="1">
                <a:solidFill>
                  <a:srgbClr val="C00000"/>
                </a:solidFill>
              </a:rPr>
              <a:t>Cybergenetics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15644</TotalTime>
  <Words>771</Words>
  <Application>Microsoft Macintosh PowerPoint</Application>
  <PresentationFormat>On-screen Show (4:3)</PresentationFormat>
  <Paragraphs>381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ＭＳ Ｐゴシック</vt:lpstr>
      <vt:lpstr>Aptos</vt:lpstr>
      <vt:lpstr>Arial</vt:lpstr>
      <vt:lpstr>ArialMT</vt:lpstr>
      <vt:lpstr>Calibri</vt:lpstr>
      <vt:lpstr>Cambria Math</vt:lpstr>
      <vt:lpstr>Times</vt:lpstr>
      <vt:lpstr>Times New Roman</vt:lpstr>
      <vt:lpstr>Blank Presentation</vt:lpstr>
      <vt:lpstr>Worksheet</vt:lpstr>
      <vt:lpstr>TrueAllele for Africa</vt:lpstr>
      <vt:lpstr>Informative genotyping</vt:lpstr>
      <vt:lpstr>UCT scientific research areas</vt:lpstr>
      <vt:lpstr>California serial rapist</vt:lpstr>
      <vt:lpstr>Informative DNA mixtures</vt:lpstr>
      <vt:lpstr>DNA threshold funnel</vt:lpstr>
      <vt:lpstr>Discard DNA information</vt:lpstr>
      <vt:lpstr>Preserve DNA information</vt:lpstr>
      <vt:lpstr>South African bus crash</vt:lpstr>
      <vt:lpstr>Victim remains</vt:lpstr>
      <vt:lpstr>Relatives of missing people</vt:lpstr>
      <vt:lpstr>PowerPoint Presentation</vt:lpstr>
      <vt:lpstr>TrueAllele identifications</vt:lpstr>
      <vt:lpstr>All genotyping is probabilistic</vt:lpstr>
      <vt:lpstr>Genotype LR distributions</vt:lpstr>
      <vt:lpstr>Measure genotype accuracy</vt:lpstr>
      <vt:lpstr> US v. Sandoval</vt:lpstr>
      <vt:lpstr>LR sensitivity to data threshold </vt:lpstr>
      <vt:lpstr>TrueAllele reliability</vt:lpstr>
      <vt:lpstr>TrueAllele for Africa</vt:lpstr>
      <vt:lpstr>PowerPoint Presentation</vt:lpstr>
    </vt:vector>
  </TitlesOfParts>
  <Company>Cybergenetics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Mark Perlin</cp:lastModifiedBy>
  <cp:revision>1468</cp:revision>
  <cp:lastPrinted>2026-03-19T05:26:00Z</cp:lastPrinted>
  <dcterms:created xsi:type="dcterms:W3CDTF">2013-12-17T23:14:52Z</dcterms:created>
  <dcterms:modified xsi:type="dcterms:W3CDTF">2026-03-19T05:28:13Z</dcterms:modified>
</cp:coreProperties>
</file>