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9" r:id="rId2"/>
    <p:sldId id="500" r:id="rId3"/>
    <p:sldId id="256" r:id="rId4"/>
    <p:sldId id="258" r:id="rId5"/>
    <p:sldId id="267" r:id="rId6"/>
    <p:sldId id="260" r:id="rId7"/>
    <p:sldId id="259" r:id="rId8"/>
    <p:sldId id="495" r:id="rId9"/>
    <p:sldId id="499" r:id="rId10"/>
    <p:sldId id="497" r:id="rId11"/>
    <p:sldId id="496" r:id="rId12"/>
    <p:sldId id="482" r:id="rId13"/>
    <p:sldId id="498" r:id="rId14"/>
    <p:sldId id="493" r:id="rId15"/>
    <p:sldId id="485" r:id="rId16"/>
    <p:sldId id="262" r:id="rId17"/>
    <p:sldId id="265" r:id="rId18"/>
    <p:sldId id="266" r:id="rId19"/>
    <p:sldId id="4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7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69" autoAdjust="0"/>
    <p:restoredTop sz="94643"/>
  </p:normalViewPr>
  <p:slideViewPr>
    <p:cSldViewPr snapToGrid="0">
      <p:cViewPr varScale="1">
        <p:scale>
          <a:sx n="119" d="100"/>
          <a:sy n="119" d="100"/>
        </p:scale>
        <p:origin x="232" y="200"/>
      </p:cViewPr>
      <p:guideLst>
        <p:guide orient="horz" pos="1032"/>
        <p:guide pos="71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97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1E52F3-9EDC-4CBF-A38F-78451F68EB79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AEAAD04-616B-4929-83A2-D275810C9FA4}">
      <dgm:prSet/>
      <dgm:spPr/>
      <dgm:t>
        <a:bodyPr/>
        <a:lstStyle/>
        <a:p>
          <a:r>
            <a:rPr lang="en-US" dirty="0"/>
            <a:t>Established TrueAllele Investigative Database (TAID)</a:t>
          </a:r>
        </a:p>
      </dgm:t>
    </dgm:pt>
    <dgm:pt modelId="{4EDB289E-17B2-4107-982A-FBBDFC85589E}" type="parTrans" cxnId="{E4833BB3-2A2B-4C70-96C4-976327F3404E}">
      <dgm:prSet/>
      <dgm:spPr/>
      <dgm:t>
        <a:bodyPr/>
        <a:lstStyle/>
        <a:p>
          <a:endParaRPr lang="en-US"/>
        </a:p>
      </dgm:t>
    </dgm:pt>
    <dgm:pt modelId="{1C90F4D6-3569-428E-A989-527B8D2C149B}" type="sibTrans" cxnId="{E4833BB3-2A2B-4C70-96C4-976327F3404E}">
      <dgm:prSet/>
      <dgm:spPr/>
      <dgm:t>
        <a:bodyPr/>
        <a:lstStyle/>
        <a:p>
          <a:endParaRPr lang="en-US" dirty="0"/>
        </a:p>
      </dgm:t>
    </dgm:pt>
    <dgm:pt modelId="{CABCD85C-8664-4D46-9C91-6772187DFB1E}">
      <dgm:prSet/>
      <dgm:spPr/>
      <dgm:t>
        <a:bodyPr/>
        <a:lstStyle/>
        <a:p>
          <a:r>
            <a:rPr lang="en-US" dirty="0"/>
            <a:t>Allow us to re-evaluate the NSMs</a:t>
          </a:r>
        </a:p>
      </dgm:t>
    </dgm:pt>
    <dgm:pt modelId="{6CC09778-05A4-49D1-B1A4-B50766CBA843}" type="parTrans" cxnId="{DC120769-E24E-495F-969E-448A27DC1785}">
      <dgm:prSet/>
      <dgm:spPr/>
      <dgm:t>
        <a:bodyPr/>
        <a:lstStyle/>
        <a:p>
          <a:endParaRPr lang="en-US"/>
        </a:p>
      </dgm:t>
    </dgm:pt>
    <dgm:pt modelId="{B92F78F9-EEAC-4C59-AB1C-81BE9AFC94F4}" type="sibTrans" cxnId="{DC120769-E24E-495F-969E-448A27DC1785}">
      <dgm:prSet/>
      <dgm:spPr/>
      <dgm:t>
        <a:bodyPr/>
        <a:lstStyle/>
        <a:p>
          <a:endParaRPr lang="en-US" dirty="0"/>
        </a:p>
      </dgm:t>
    </dgm:pt>
    <dgm:pt modelId="{026220F8-A00E-4690-8592-27358A2FDDAD}">
      <dgm:prSet/>
      <dgm:spPr/>
      <dgm:t>
        <a:bodyPr/>
        <a:lstStyle/>
        <a:p>
          <a:r>
            <a:rPr lang="en-US" dirty="0"/>
            <a:t>Started with two years of high-volume low-level crime data</a:t>
          </a:r>
        </a:p>
      </dgm:t>
    </dgm:pt>
    <dgm:pt modelId="{7BC1DEA9-13B1-42D0-AB77-212B14DC05A7}" type="parTrans" cxnId="{A0494EBD-9679-41ED-8926-04D2293F8604}">
      <dgm:prSet/>
      <dgm:spPr/>
      <dgm:t>
        <a:bodyPr/>
        <a:lstStyle/>
        <a:p>
          <a:endParaRPr lang="en-US"/>
        </a:p>
      </dgm:t>
    </dgm:pt>
    <dgm:pt modelId="{D4637B21-E3A9-4C0E-BE22-13DC0DD3170C}" type="sibTrans" cxnId="{A0494EBD-9679-41ED-8926-04D2293F8604}">
      <dgm:prSet/>
      <dgm:spPr/>
      <dgm:t>
        <a:bodyPr/>
        <a:lstStyle/>
        <a:p>
          <a:endParaRPr lang="en-US" dirty="0"/>
        </a:p>
      </dgm:t>
    </dgm:pt>
    <dgm:pt modelId="{E8D1B987-C1F9-4DCF-A763-7C8689C3E521}">
      <dgm:prSet/>
      <dgm:spPr/>
      <dgm:t>
        <a:bodyPr/>
        <a:lstStyle/>
        <a:p>
          <a:r>
            <a:rPr lang="en-US" dirty="0"/>
            <a:t>Developed  associations between evidence and reference samples</a:t>
          </a:r>
        </a:p>
      </dgm:t>
    </dgm:pt>
    <dgm:pt modelId="{EAACCEDE-0E14-4B60-A006-17FD17E8135C}" type="parTrans" cxnId="{4C8B3992-C3BD-440A-9BB5-9EFEE7D5F987}">
      <dgm:prSet/>
      <dgm:spPr/>
      <dgm:t>
        <a:bodyPr/>
        <a:lstStyle/>
        <a:p>
          <a:endParaRPr lang="en-US"/>
        </a:p>
      </dgm:t>
    </dgm:pt>
    <dgm:pt modelId="{0E3C4347-24B9-4B66-B31C-FCE5537CAEDB}" type="sibTrans" cxnId="{4C8B3992-C3BD-440A-9BB5-9EFEE7D5F987}">
      <dgm:prSet/>
      <dgm:spPr/>
      <dgm:t>
        <a:bodyPr/>
        <a:lstStyle/>
        <a:p>
          <a:endParaRPr lang="en-US"/>
        </a:p>
      </dgm:t>
    </dgm:pt>
    <dgm:pt modelId="{2EDC61F3-FCA2-4735-83FA-D31CFDE8988A}" type="pres">
      <dgm:prSet presAssocID="{DF1E52F3-9EDC-4CBF-A38F-78451F68EB79}" presName="Name0" presStyleCnt="0">
        <dgm:presLayoutVars>
          <dgm:dir/>
          <dgm:resizeHandles val="exact"/>
        </dgm:presLayoutVars>
      </dgm:prSet>
      <dgm:spPr/>
    </dgm:pt>
    <dgm:pt modelId="{413A18CB-0841-4A9A-9E18-FED6234FF448}" type="pres">
      <dgm:prSet presAssocID="{2AEAAD04-616B-4929-83A2-D275810C9FA4}" presName="node" presStyleLbl="node1" presStyleIdx="0" presStyleCnt="4">
        <dgm:presLayoutVars>
          <dgm:bulletEnabled val="1"/>
        </dgm:presLayoutVars>
      </dgm:prSet>
      <dgm:spPr/>
    </dgm:pt>
    <dgm:pt modelId="{BB6D684E-790F-4036-BEDF-E9638123C51B}" type="pres">
      <dgm:prSet presAssocID="{1C90F4D6-3569-428E-A989-527B8D2C149B}" presName="sibTrans" presStyleLbl="sibTrans2D1" presStyleIdx="0" presStyleCnt="3"/>
      <dgm:spPr/>
    </dgm:pt>
    <dgm:pt modelId="{F2A43352-3A84-4645-855D-9E3455EBCE40}" type="pres">
      <dgm:prSet presAssocID="{1C90F4D6-3569-428E-A989-527B8D2C149B}" presName="connectorText" presStyleLbl="sibTrans2D1" presStyleIdx="0" presStyleCnt="3"/>
      <dgm:spPr/>
    </dgm:pt>
    <dgm:pt modelId="{FAE521B7-86EF-4D97-8FAF-EB9E3124DFCC}" type="pres">
      <dgm:prSet presAssocID="{CABCD85C-8664-4D46-9C91-6772187DFB1E}" presName="node" presStyleLbl="node1" presStyleIdx="1" presStyleCnt="4">
        <dgm:presLayoutVars>
          <dgm:bulletEnabled val="1"/>
        </dgm:presLayoutVars>
      </dgm:prSet>
      <dgm:spPr/>
    </dgm:pt>
    <dgm:pt modelId="{C115ECB2-2DEB-4EA7-8DC6-84EA73854547}" type="pres">
      <dgm:prSet presAssocID="{B92F78F9-EEAC-4C59-AB1C-81BE9AFC94F4}" presName="sibTrans" presStyleLbl="sibTrans2D1" presStyleIdx="1" presStyleCnt="3"/>
      <dgm:spPr/>
    </dgm:pt>
    <dgm:pt modelId="{C2716B34-4BE8-4F0D-B8AA-3EAEBEC0738E}" type="pres">
      <dgm:prSet presAssocID="{B92F78F9-EEAC-4C59-AB1C-81BE9AFC94F4}" presName="connectorText" presStyleLbl="sibTrans2D1" presStyleIdx="1" presStyleCnt="3"/>
      <dgm:spPr/>
    </dgm:pt>
    <dgm:pt modelId="{66F12C96-ACE9-41F4-8AC3-9E3FECBF4929}" type="pres">
      <dgm:prSet presAssocID="{026220F8-A00E-4690-8592-27358A2FDDAD}" presName="node" presStyleLbl="node1" presStyleIdx="2" presStyleCnt="4">
        <dgm:presLayoutVars>
          <dgm:bulletEnabled val="1"/>
        </dgm:presLayoutVars>
      </dgm:prSet>
      <dgm:spPr/>
    </dgm:pt>
    <dgm:pt modelId="{28A18763-CFA6-4AC4-BAE4-EF855D1720F0}" type="pres">
      <dgm:prSet presAssocID="{D4637B21-E3A9-4C0E-BE22-13DC0DD3170C}" presName="sibTrans" presStyleLbl="sibTrans2D1" presStyleIdx="2" presStyleCnt="3"/>
      <dgm:spPr/>
    </dgm:pt>
    <dgm:pt modelId="{CE29BC86-D867-464D-80FE-B998E5D67F8C}" type="pres">
      <dgm:prSet presAssocID="{D4637B21-E3A9-4C0E-BE22-13DC0DD3170C}" presName="connectorText" presStyleLbl="sibTrans2D1" presStyleIdx="2" presStyleCnt="3"/>
      <dgm:spPr/>
    </dgm:pt>
    <dgm:pt modelId="{852B0885-A02B-4752-8369-68D3F51CCA8F}" type="pres">
      <dgm:prSet presAssocID="{E8D1B987-C1F9-4DCF-A763-7C8689C3E521}" presName="node" presStyleLbl="node1" presStyleIdx="3" presStyleCnt="4">
        <dgm:presLayoutVars>
          <dgm:bulletEnabled val="1"/>
        </dgm:presLayoutVars>
      </dgm:prSet>
      <dgm:spPr/>
    </dgm:pt>
  </dgm:ptLst>
  <dgm:cxnLst>
    <dgm:cxn modelId="{88BCC733-0D4C-4CCC-B4A9-0BCA2DF58D14}" type="presOf" srcId="{D4637B21-E3A9-4C0E-BE22-13DC0DD3170C}" destId="{28A18763-CFA6-4AC4-BAE4-EF855D1720F0}" srcOrd="0" destOrd="0" presId="urn:microsoft.com/office/officeart/2005/8/layout/process1"/>
    <dgm:cxn modelId="{3021A554-38D8-478F-AB8F-A45B89D8AF9B}" type="presOf" srcId="{DF1E52F3-9EDC-4CBF-A38F-78451F68EB79}" destId="{2EDC61F3-FCA2-4735-83FA-D31CFDE8988A}" srcOrd="0" destOrd="0" presId="urn:microsoft.com/office/officeart/2005/8/layout/process1"/>
    <dgm:cxn modelId="{90813957-2A30-492B-BC70-D11E2A1DC231}" type="presOf" srcId="{2AEAAD04-616B-4929-83A2-D275810C9FA4}" destId="{413A18CB-0841-4A9A-9E18-FED6234FF448}" srcOrd="0" destOrd="0" presId="urn:microsoft.com/office/officeart/2005/8/layout/process1"/>
    <dgm:cxn modelId="{9277AF5B-4FF3-4D72-8C22-5250B0CD4BF6}" type="presOf" srcId="{1C90F4D6-3569-428E-A989-527B8D2C149B}" destId="{F2A43352-3A84-4645-855D-9E3455EBCE40}" srcOrd="1" destOrd="0" presId="urn:microsoft.com/office/officeart/2005/8/layout/process1"/>
    <dgm:cxn modelId="{DC120769-E24E-495F-969E-448A27DC1785}" srcId="{DF1E52F3-9EDC-4CBF-A38F-78451F68EB79}" destId="{CABCD85C-8664-4D46-9C91-6772187DFB1E}" srcOrd="1" destOrd="0" parTransId="{6CC09778-05A4-49D1-B1A4-B50766CBA843}" sibTransId="{B92F78F9-EEAC-4C59-AB1C-81BE9AFC94F4}"/>
    <dgm:cxn modelId="{7047B36D-EBE3-4D32-ABD4-B61A28354AFB}" type="presOf" srcId="{B92F78F9-EEAC-4C59-AB1C-81BE9AFC94F4}" destId="{C2716B34-4BE8-4F0D-B8AA-3EAEBEC0738E}" srcOrd="1" destOrd="0" presId="urn:microsoft.com/office/officeart/2005/8/layout/process1"/>
    <dgm:cxn modelId="{E294C572-200E-4409-B164-1BE7CB6FDAA9}" type="presOf" srcId="{026220F8-A00E-4690-8592-27358A2FDDAD}" destId="{66F12C96-ACE9-41F4-8AC3-9E3FECBF4929}" srcOrd="0" destOrd="0" presId="urn:microsoft.com/office/officeart/2005/8/layout/process1"/>
    <dgm:cxn modelId="{46BAF683-836B-41BC-807D-5A22B8E5739C}" type="presOf" srcId="{D4637B21-E3A9-4C0E-BE22-13DC0DD3170C}" destId="{CE29BC86-D867-464D-80FE-B998E5D67F8C}" srcOrd="1" destOrd="0" presId="urn:microsoft.com/office/officeart/2005/8/layout/process1"/>
    <dgm:cxn modelId="{4C8B3992-C3BD-440A-9BB5-9EFEE7D5F987}" srcId="{DF1E52F3-9EDC-4CBF-A38F-78451F68EB79}" destId="{E8D1B987-C1F9-4DCF-A763-7C8689C3E521}" srcOrd="3" destOrd="0" parTransId="{EAACCEDE-0E14-4B60-A006-17FD17E8135C}" sibTransId="{0E3C4347-24B9-4B66-B31C-FCE5537CAEDB}"/>
    <dgm:cxn modelId="{99A920A2-1E31-482D-8349-9FFBCAB07779}" type="presOf" srcId="{CABCD85C-8664-4D46-9C91-6772187DFB1E}" destId="{FAE521B7-86EF-4D97-8FAF-EB9E3124DFCC}" srcOrd="0" destOrd="0" presId="urn:microsoft.com/office/officeart/2005/8/layout/process1"/>
    <dgm:cxn modelId="{E4833BB3-2A2B-4C70-96C4-976327F3404E}" srcId="{DF1E52F3-9EDC-4CBF-A38F-78451F68EB79}" destId="{2AEAAD04-616B-4929-83A2-D275810C9FA4}" srcOrd="0" destOrd="0" parTransId="{4EDB289E-17B2-4107-982A-FBBDFC85589E}" sibTransId="{1C90F4D6-3569-428E-A989-527B8D2C149B}"/>
    <dgm:cxn modelId="{A0494EBD-9679-41ED-8926-04D2293F8604}" srcId="{DF1E52F3-9EDC-4CBF-A38F-78451F68EB79}" destId="{026220F8-A00E-4690-8592-27358A2FDDAD}" srcOrd="2" destOrd="0" parTransId="{7BC1DEA9-13B1-42D0-AB77-212B14DC05A7}" sibTransId="{D4637B21-E3A9-4C0E-BE22-13DC0DD3170C}"/>
    <dgm:cxn modelId="{3BE9EFE7-B434-4BC8-9AF3-76803BAB880D}" type="presOf" srcId="{E8D1B987-C1F9-4DCF-A763-7C8689C3E521}" destId="{852B0885-A02B-4752-8369-68D3F51CCA8F}" srcOrd="0" destOrd="0" presId="urn:microsoft.com/office/officeart/2005/8/layout/process1"/>
    <dgm:cxn modelId="{72CDA6EA-A88F-413E-A370-72A24B4B463B}" type="presOf" srcId="{B92F78F9-EEAC-4C59-AB1C-81BE9AFC94F4}" destId="{C115ECB2-2DEB-4EA7-8DC6-84EA73854547}" srcOrd="0" destOrd="0" presId="urn:microsoft.com/office/officeart/2005/8/layout/process1"/>
    <dgm:cxn modelId="{DB9AA0FF-511C-4DA2-B1E4-513507F28507}" type="presOf" srcId="{1C90F4D6-3569-428E-A989-527B8D2C149B}" destId="{BB6D684E-790F-4036-BEDF-E9638123C51B}" srcOrd="0" destOrd="0" presId="urn:microsoft.com/office/officeart/2005/8/layout/process1"/>
    <dgm:cxn modelId="{69991352-89C4-4ACC-9C0C-32416217AE0D}" type="presParOf" srcId="{2EDC61F3-FCA2-4735-83FA-D31CFDE8988A}" destId="{413A18CB-0841-4A9A-9E18-FED6234FF448}" srcOrd="0" destOrd="0" presId="urn:microsoft.com/office/officeart/2005/8/layout/process1"/>
    <dgm:cxn modelId="{E0CBD1E0-810A-4F64-9687-748B25123C54}" type="presParOf" srcId="{2EDC61F3-FCA2-4735-83FA-D31CFDE8988A}" destId="{BB6D684E-790F-4036-BEDF-E9638123C51B}" srcOrd="1" destOrd="0" presId="urn:microsoft.com/office/officeart/2005/8/layout/process1"/>
    <dgm:cxn modelId="{8CE04C57-139B-4614-9FD4-F00245E4AF9D}" type="presParOf" srcId="{BB6D684E-790F-4036-BEDF-E9638123C51B}" destId="{F2A43352-3A84-4645-855D-9E3455EBCE40}" srcOrd="0" destOrd="0" presId="urn:microsoft.com/office/officeart/2005/8/layout/process1"/>
    <dgm:cxn modelId="{9D8F4637-869E-434F-960D-154DFDE4CDA9}" type="presParOf" srcId="{2EDC61F3-FCA2-4735-83FA-D31CFDE8988A}" destId="{FAE521B7-86EF-4D97-8FAF-EB9E3124DFCC}" srcOrd="2" destOrd="0" presId="urn:microsoft.com/office/officeart/2005/8/layout/process1"/>
    <dgm:cxn modelId="{13D0D6D0-FAAB-414B-9045-C92A0A7DC0A8}" type="presParOf" srcId="{2EDC61F3-FCA2-4735-83FA-D31CFDE8988A}" destId="{C115ECB2-2DEB-4EA7-8DC6-84EA73854547}" srcOrd="3" destOrd="0" presId="urn:microsoft.com/office/officeart/2005/8/layout/process1"/>
    <dgm:cxn modelId="{51792B24-D7A4-4164-9A72-B423D90951C9}" type="presParOf" srcId="{C115ECB2-2DEB-4EA7-8DC6-84EA73854547}" destId="{C2716B34-4BE8-4F0D-B8AA-3EAEBEC0738E}" srcOrd="0" destOrd="0" presId="urn:microsoft.com/office/officeart/2005/8/layout/process1"/>
    <dgm:cxn modelId="{B21AF21D-5C50-43FE-8B18-7F6CD53D610F}" type="presParOf" srcId="{2EDC61F3-FCA2-4735-83FA-D31CFDE8988A}" destId="{66F12C96-ACE9-41F4-8AC3-9E3FECBF4929}" srcOrd="4" destOrd="0" presId="urn:microsoft.com/office/officeart/2005/8/layout/process1"/>
    <dgm:cxn modelId="{AFA34866-81EF-4574-A0CB-07C8A78FA03D}" type="presParOf" srcId="{2EDC61F3-FCA2-4735-83FA-D31CFDE8988A}" destId="{28A18763-CFA6-4AC4-BAE4-EF855D1720F0}" srcOrd="5" destOrd="0" presId="urn:microsoft.com/office/officeart/2005/8/layout/process1"/>
    <dgm:cxn modelId="{000B90FF-7885-4BDF-B220-84AA97FD286F}" type="presParOf" srcId="{28A18763-CFA6-4AC4-BAE4-EF855D1720F0}" destId="{CE29BC86-D867-464D-80FE-B998E5D67F8C}" srcOrd="0" destOrd="0" presId="urn:microsoft.com/office/officeart/2005/8/layout/process1"/>
    <dgm:cxn modelId="{49FC1824-9CF7-48E7-8B17-E29FE4186EE2}" type="presParOf" srcId="{2EDC61F3-FCA2-4735-83FA-D31CFDE8988A}" destId="{852B0885-A02B-4752-8369-68D3F51CCA8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A18CB-0841-4A9A-9E18-FED6234FF448}">
      <dsp:nvSpPr>
        <dsp:cNvPr id="0" name=""/>
        <dsp:cNvSpPr/>
      </dsp:nvSpPr>
      <dsp:spPr>
        <a:xfrm>
          <a:off x="4621" y="1293397"/>
          <a:ext cx="2020453" cy="17645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Established TrueAllele Investigative Database (TAID)</a:t>
          </a:r>
        </a:p>
      </dsp:txBody>
      <dsp:txXfrm>
        <a:off x="56303" y="1345079"/>
        <a:ext cx="1917089" cy="1661178"/>
      </dsp:txXfrm>
    </dsp:sp>
    <dsp:sp modelId="{BB6D684E-790F-4036-BEDF-E9638123C51B}">
      <dsp:nvSpPr>
        <dsp:cNvPr id="0" name=""/>
        <dsp:cNvSpPr/>
      </dsp:nvSpPr>
      <dsp:spPr>
        <a:xfrm>
          <a:off x="222711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227119" y="2025346"/>
        <a:ext cx="299835" cy="300644"/>
      </dsp:txXfrm>
    </dsp:sp>
    <dsp:sp modelId="{FAE521B7-86EF-4D97-8FAF-EB9E3124DFCC}">
      <dsp:nvSpPr>
        <dsp:cNvPr id="0" name=""/>
        <dsp:cNvSpPr/>
      </dsp:nvSpPr>
      <dsp:spPr>
        <a:xfrm>
          <a:off x="2833255" y="1293397"/>
          <a:ext cx="2020453" cy="17645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Allow us to re-evaluate the NSMs</a:t>
          </a:r>
        </a:p>
      </dsp:txBody>
      <dsp:txXfrm>
        <a:off x="2884937" y="1345079"/>
        <a:ext cx="1917089" cy="1661178"/>
      </dsp:txXfrm>
    </dsp:sp>
    <dsp:sp modelId="{C115ECB2-2DEB-4EA7-8DC6-84EA73854547}">
      <dsp:nvSpPr>
        <dsp:cNvPr id="0" name=""/>
        <dsp:cNvSpPr/>
      </dsp:nvSpPr>
      <dsp:spPr>
        <a:xfrm>
          <a:off x="5055754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5055754" y="2025346"/>
        <a:ext cx="299835" cy="300644"/>
      </dsp:txXfrm>
    </dsp:sp>
    <dsp:sp modelId="{66F12C96-ACE9-41F4-8AC3-9E3FECBF4929}">
      <dsp:nvSpPr>
        <dsp:cNvPr id="0" name=""/>
        <dsp:cNvSpPr/>
      </dsp:nvSpPr>
      <dsp:spPr>
        <a:xfrm>
          <a:off x="5661890" y="1293397"/>
          <a:ext cx="2020453" cy="17645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Started with two years of high-volume low-level crime data</a:t>
          </a:r>
        </a:p>
      </dsp:txBody>
      <dsp:txXfrm>
        <a:off x="5713572" y="1345079"/>
        <a:ext cx="1917089" cy="1661178"/>
      </dsp:txXfrm>
    </dsp:sp>
    <dsp:sp modelId="{28A18763-CFA6-4AC4-BAE4-EF855D1720F0}">
      <dsp:nvSpPr>
        <dsp:cNvPr id="0" name=""/>
        <dsp:cNvSpPr/>
      </dsp:nvSpPr>
      <dsp:spPr>
        <a:xfrm>
          <a:off x="788438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884389" y="2025346"/>
        <a:ext cx="299835" cy="300644"/>
      </dsp:txXfrm>
    </dsp:sp>
    <dsp:sp modelId="{852B0885-A02B-4752-8369-68D3F51CCA8F}">
      <dsp:nvSpPr>
        <dsp:cNvPr id="0" name=""/>
        <dsp:cNvSpPr/>
      </dsp:nvSpPr>
      <dsp:spPr>
        <a:xfrm>
          <a:off x="8490525" y="1293397"/>
          <a:ext cx="2020453" cy="17645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Developed  associations between evidence and reference samples</a:t>
          </a:r>
        </a:p>
      </dsp:txBody>
      <dsp:txXfrm>
        <a:off x="8542207" y="1345079"/>
        <a:ext cx="1917089" cy="1661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1CFB4F-F43B-284C-BB05-DC07D07D59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14C79-9290-F545-BE9C-61BBAE44EB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33EBB-3072-8545-9056-9196715DA9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Cybergenetics © 2003-2026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DBED9-AEFA-AE40-BFC3-7F51BB47D6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B0383-0342-AF45-8086-34A9ABA8F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23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6A8E-37EB-4935-88A1-66CC04CFC3B6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E107D-1333-424B-919D-A4FC0B7B9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1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5E9454C3-AC27-72DD-2CC1-BEF792ADBC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2003-2011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1E5947E8-806E-4159-D43C-1EBEEE7C1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4B43A6-0D52-47DB-8A1C-E91035F48F4A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CAD8787-8745-9903-B464-FC8C946EB5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F4344D3-A9F8-3674-B45E-F20BCB183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E107D-1333-424B-919D-A4FC0B7B9C2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E107D-1333-424B-919D-A4FC0B7B9C2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1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932DB-B97E-A990-F297-428542164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579C2-BDE9-B361-8C38-6276F3A5D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FCCB6-EDE3-34CB-B735-1D042A63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F09EF-EACB-9A65-BEB2-A7BF1C6B5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036B5-4B5E-3653-27B0-9B46D118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783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7165-4D7A-D6FD-C50E-904C254D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FA087-EDD4-F006-559E-B88649225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3F259-7D11-9694-8688-92414CB7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230B-793C-F5B8-6485-4E85B5EB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4279F-4608-2844-CFA6-419921F1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6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FED4F-6CBD-9FB3-9DF8-133B2AA07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61FC3-346E-9DB3-3099-F78053EC7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9A1B-3666-48FD-3762-0E2EDA08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48DE7-A840-753E-ED09-921A5306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988D3-8A42-C6B1-5761-1DFCA5F1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7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887B-0DDD-CC1C-B048-03D740C4A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D11FC-4B23-2177-A784-79C71AA07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330A6-843D-FD03-1BF6-3C3551B8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A52B4-9DD5-9F1F-D4B6-D213F3721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78CE4-1F73-F3EC-134C-D2915600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6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A0EC-83BF-D756-7AD2-A96539B1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A7699-4084-5DDC-EF41-0B7CAEC21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9102F-A01A-98A7-ADAF-DC5E3384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8B2A8-8DB7-C899-0C8A-C1FCE4CD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C0327-C26B-6E4D-2ABB-7526BA52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01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7010-C409-2189-6531-66AE56994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A3676-146F-AF1E-2969-5666277D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7CC10-9C8F-0842-84DA-1F96E7F19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07617-AEB5-DF12-36F6-A9A4CC1E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5B842-5F3B-C01C-4130-998DFB3D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CB7BC-0670-CDEE-3580-4FDB234A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7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8CF9-2BBF-E800-431C-EC0B7AA5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19968-A31A-8921-5BC1-C27C740CE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E042D-E7D4-4BC5-80C8-D34DC9DD7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6BF94-C5DA-F3BB-0AAE-77BAC3E9A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42645-2170-83AE-866F-5C4881181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FF174-AD6D-8AF6-29BA-A2A2621D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B690D-6243-2207-559A-D21AC113D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FA77C7-51A6-F20D-B505-57652547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1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5F8E8-242B-4552-EED1-07719C8A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B03E9-D559-9EE0-BFB8-96261A84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5C141C-AFBA-1312-5B32-3BD8865D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26206-DE0F-FABF-A0CF-8974964D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487113-B2F5-4539-5A0F-1F159E58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0110B-D72C-55E3-D801-F863CBD8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C3E9E-9164-B82D-FA1B-4E1EF238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4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AF55-78CD-4C24-C0C2-B34F1A29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4D42-821E-50F8-2A6D-2ACF54E2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6C9A4-F17A-DDCE-8DA3-AD6191FB6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E2028-60F7-7DE4-58A5-C617D768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88E07-9A3C-486A-D0C9-D2A9B911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6E31E-3629-6610-8089-471D797D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5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6A26-CCC6-4035-FF77-4A8A895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AA9F46-57B4-F5D8-40C9-86E06194A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904D1-99E6-30B8-3BA0-C317251E7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55249-32D4-CF41-8020-E03CB96D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FBFB0-2452-469C-688F-F6F9CC4B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A656F-5503-1D6F-D201-ADBD221C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6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CFDA6-C2FF-4BD9-22FF-87B6602F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17F00-A7E8-3C89-3320-30A0BDC11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6229-E585-5CE5-0137-0459F49CD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C7719F-E651-45C0-9987-FC4F7FD5205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7D708-A095-2089-F2FF-E0963F8C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8A8AD-66CD-552F-A9D3-0D97417B8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E85C3B-5F60-413D-95E5-FD292247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A1D12AA-B3D8-1F59-6A1B-24DAB2A74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Turning Unsearchable Mixtures into Actionable Intelligence</a:t>
            </a:r>
            <a:br>
              <a:rPr lang="en-US" altLang="en-US" sz="3600" b="1" dirty="0"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for Reliable DNA Evidence</a:t>
            </a: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21C3852B-9961-0DE4-134C-B6DF9FF96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787" y="4373960"/>
            <a:ext cx="73164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Edward Schikel</a:t>
            </a:r>
            <a:r>
              <a:rPr lang="en-US" altLang="en-US" b="1" baseline="30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alt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MBA; Terrance Lewis</a:t>
            </a:r>
            <a:r>
              <a:rPr lang="en-US" altLang="en-US" b="1" baseline="30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alt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MA; </a:t>
            </a:r>
          </a:p>
          <a:p>
            <a:pPr algn="ctr">
              <a:defRPr/>
            </a:pPr>
            <a:r>
              <a:rPr lang="en-US" alt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Matthew Legler</a:t>
            </a:r>
            <a:r>
              <a:rPr lang="en-US" altLang="en-US" b="1" baseline="30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alt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BS; Mark Perlin</a:t>
            </a:r>
            <a:r>
              <a:rPr lang="en-US" altLang="en-US" b="1" baseline="30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alt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PhD, MD, PhD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1384743-54E2-68C1-95F1-40D47F34D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906" y="2032228"/>
            <a:ext cx="720530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American Academy of Forensic Sciences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2F8B2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Criminalistics Section</a:t>
            </a:r>
          </a:p>
          <a:p>
            <a:pPr algn="ctr">
              <a:defRPr/>
            </a:pPr>
            <a:endParaRPr lang="en-US" altLang="en-US" b="1" dirty="0">
              <a:solidFill>
                <a:srgbClr val="2F8B2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February, 2026</a:t>
            </a:r>
          </a:p>
          <a:p>
            <a:pPr algn="ctr">
              <a:defRPr/>
            </a:pPr>
            <a:r>
              <a:rPr lang="en-US" alt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Orleans, LA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F4DB163-668C-C021-59EB-434D6A722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953" y="5172473"/>
            <a:ext cx="8028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Montgomery County Detective Bureau, Pennsylvania</a:t>
            </a:r>
          </a:p>
          <a:p>
            <a:pPr algn="ctr">
              <a:defRPr/>
            </a:pPr>
            <a:r>
              <a:rPr lang="en-US" altLang="en-US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 Corp, Pennsylvania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59D88376-64D1-D8ED-FA7E-C3954A6E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4" y="6203951"/>
            <a:ext cx="31115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5">
            <a:extLst>
              <a:ext uri="{FF2B5EF4-FFF2-40B4-BE49-F238E27FC236}">
                <a16:creationId xmlns:a16="http://schemas.microsoft.com/office/drawing/2014/main" id="{A67A3CAF-4CB4-CE1E-710C-2BDC33128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339" y="6391277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 err="1"/>
              <a:t>Cybergenetics</a:t>
            </a:r>
            <a:r>
              <a:rPr lang="en-US" altLang="en-US" sz="1400" b="1" dirty="0"/>
              <a:t> © 2003-2026</a:t>
            </a:r>
          </a:p>
        </p:txBody>
      </p:sp>
      <p:pic>
        <p:nvPicPr>
          <p:cNvPr id="2" name="Picture 2" descr="A yellow badge with a building and text&#10;&#10;AI-generated content may be incorrect.">
            <a:extLst>
              <a:ext uri="{FF2B5EF4-FFF2-40B4-BE49-F238E27FC236}">
                <a16:creationId xmlns:a16="http://schemas.microsoft.com/office/drawing/2014/main" id="{73B70A3E-BA45-0C3C-725F-C1780602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568" y="4940301"/>
            <a:ext cx="1270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B7F0E63A-933A-2441-9247-1A84B82188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864" y="609600"/>
            <a:ext cx="7780337" cy="1143000"/>
          </a:xfrm>
        </p:spPr>
        <p:txBody>
          <a:bodyPr/>
          <a:lstStyle/>
          <a:p>
            <a:pPr algn="ctr"/>
            <a:r>
              <a:rPr lang="en-US" altLang="en-US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dirty="0">
                <a:ea typeface="ＭＳ Ｐゴシック" panose="020B0600070205080204" pitchFamily="34" charset="-128"/>
              </a:rPr>
              <a:t> Database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DFDA34C-D2E7-3D32-E5B5-7B80850A9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3" y="1863725"/>
            <a:ext cx="530388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Genotype matching database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uploads all genotypes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automated match server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Connects separated genotypes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evidence to evidence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evidence to reference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LR connection strength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records DNA matches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2E536DB6-E989-BB14-785A-66BEA1343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864" y="609600"/>
            <a:ext cx="7780337" cy="1143000"/>
          </a:xfrm>
        </p:spPr>
        <p:txBody>
          <a:bodyPr/>
          <a:lstStyle/>
          <a:p>
            <a:pPr algn="ctr"/>
            <a:r>
              <a:rPr lang="en-US" altLang="en-US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dirty="0">
                <a:ea typeface="ＭＳ Ｐゴシック" panose="020B0600070205080204" pitchFamily="34" charset="-128"/>
              </a:rPr>
              <a:t> + LIMS = TAID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671BE-7917-11BD-62EC-DC0E333D5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232" y="1952625"/>
            <a:ext cx="6959600" cy="4524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TrueAllele</a:t>
            </a: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Identification Database (TAID)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uploads all contributor genotypes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preserves DNA match information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records all strong LR connections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annotates with LIMS information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human effort ten-fold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Passes cost saving on to investigator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Enables affordable volume crime DNA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623DDDDB-1835-7517-220E-9FF16129C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864" y="609600"/>
            <a:ext cx="7780337" cy="1143000"/>
          </a:xfrm>
        </p:spPr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Evidence to Evidence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5215E9C-BDD3-1005-86F0-29E1F1B7B0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207215"/>
              </p:ext>
            </p:extLst>
          </p:nvPr>
        </p:nvGraphicFramePr>
        <p:xfrm>
          <a:off x="826206" y="1625600"/>
          <a:ext cx="10753047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Worksheet" r:id="rId3" imgW="6858000" imgH="3263900" progId="Excel.Sheet.12">
                  <p:embed/>
                </p:oleObj>
              </mc:Choice>
              <mc:Fallback>
                <p:oleObj name="Worksheet" r:id="rId3" imgW="6858000" imgH="3263900" progId="Excel.Sheet.12">
                  <p:embed/>
                  <p:pic>
                    <p:nvPicPr>
                      <p:cNvPr id="26628" name="Object 1">
                        <a:extLst>
                          <a:ext uri="{FF2B5EF4-FFF2-40B4-BE49-F238E27FC236}">
                            <a16:creationId xmlns:a16="http://schemas.microsoft.com/office/drawing/2014/main" id="{A51CC05B-CF6B-E46B-308E-38D8CEA903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06" y="1625600"/>
                        <a:ext cx="10753047" cy="511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C3203A65-1037-2695-7688-764F94724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864" y="609600"/>
            <a:ext cx="7780337" cy="1143000"/>
          </a:xfrm>
        </p:spPr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Evidence to Reference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28C53B-1C2E-2337-E5D7-D48A9B5B81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207807"/>
              </p:ext>
            </p:extLst>
          </p:nvPr>
        </p:nvGraphicFramePr>
        <p:xfrm>
          <a:off x="838200" y="1627414"/>
          <a:ext cx="10733314" cy="5108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Worksheet" r:id="rId4" imgW="6858000" imgH="3263900" progId="Excel.Sheet.12">
                  <p:embed/>
                </p:oleObj>
              </mc:Choice>
              <mc:Fallback>
                <p:oleObj name="Worksheet" r:id="rId4" imgW="6858000" imgH="3263900" progId="Excel.Sheet.12">
                  <p:embed/>
                  <p:pic>
                    <p:nvPicPr>
                      <p:cNvPr id="27652" name="Object 1">
                        <a:extLst>
                          <a:ext uri="{FF2B5EF4-FFF2-40B4-BE49-F238E27FC236}">
                            <a16:creationId xmlns:a16="http://schemas.microsoft.com/office/drawing/2014/main" id="{57488851-DCE2-2E05-ECD8-0E61C267A8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27414"/>
                        <a:ext cx="10733314" cy="51083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69137E5-96D0-78E4-0D7A-FB28ACDA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6" y="0"/>
            <a:ext cx="548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BBFEF21D-7181-9A2C-58B9-7B4AF15D8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1" y="609600"/>
            <a:ext cx="8621713" cy="1143000"/>
          </a:xfrm>
        </p:spPr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From Mixtures to Clarity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520A8-FB2B-4DBC-6D71-CD43CCA76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442" y="1887538"/>
            <a:ext cx="745813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Montgomery Bode data to </a:t>
            </a:r>
            <a:r>
              <a:rPr lang="en-US" altLang="en-US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Cybergenetics</a:t>
            </a:r>
            <a:endParaRPr lang="en-US" alt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100 DNA items / month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60% evidence, 40% reference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</a:t>
            </a:r>
            <a:r>
              <a:rPr lang="en-US" altLang="en-US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unsearchable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mixtures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unused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TrueAllele</a:t>
            </a: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 information improvement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1.32 evidence matches / item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98% of evidence is informative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72% </a:t>
            </a:r>
            <a:r>
              <a:rPr lang="en-US" altLang="en-US" sz="32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unsearchable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mixtures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matched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9740AC6-2A57-16ED-2551-B9B17DE4C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329" y="3525838"/>
            <a:ext cx="534988" cy="254000"/>
          </a:xfrm>
          <a:prstGeom prst="rightArrow">
            <a:avLst>
              <a:gd name="adj1" fmla="val 50000"/>
              <a:gd name="adj2" fmla="val 501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B522FBD-88C5-4E54-DDB5-842A9E2F1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8267" y="5986463"/>
            <a:ext cx="534987" cy="254000"/>
          </a:xfrm>
          <a:prstGeom prst="rightArrow">
            <a:avLst>
              <a:gd name="adj1" fmla="val 50000"/>
              <a:gd name="adj2" fmla="val 501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07C5F-F461-9C28-5E33-8944D86D3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65" y="457200"/>
            <a:ext cx="89042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7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C1172-51E1-4A6D-7FFD-2988BF6C5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 b="1078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8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AA2A9-D26D-9E63-C092-391AF1B4D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>
            <a:fillRect/>
          </a:stretch>
        </p:blipFill>
        <p:spPr>
          <a:xfrm>
            <a:off x="517071" y="0"/>
            <a:ext cx="1115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11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C079FB1E-8C59-9FE4-D5B3-0F33519EB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400"/>
              <a:t>More TAID information</a:t>
            </a:r>
          </a:p>
        </p:txBody>
      </p:sp>
      <p:sp>
        <p:nvSpPr>
          <p:cNvPr id="32770" name="Text Box 9">
            <a:extLst>
              <a:ext uri="{FF2B5EF4-FFF2-40B4-BE49-F238E27FC236}">
                <a16:creationId xmlns:a16="http://schemas.microsoft.com/office/drawing/2014/main" id="{9C43CCEA-12A2-69C3-EE7C-C6E4E73BA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736726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http://www.cybgen.com/information</a:t>
            </a:r>
          </a:p>
        </p:txBody>
      </p:sp>
      <p:sp>
        <p:nvSpPr>
          <p:cNvPr id="32771" name="TextBox 1">
            <a:extLst>
              <a:ext uri="{FF2B5EF4-FFF2-40B4-BE49-F238E27FC236}">
                <a16:creationId xmlns:a16="http://schemas.microsoft.com/office/drawing/2014/main" id="{94AB1707-9DDD-B669-9F11-B28A6A66D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9" y="4803776"/>
            <a:ext cx="559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http://www.youtube.com/user/TrueAllele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TrueAllele YouTube channel</a:t>
            </a:r>
          </a:p>
        </p:txBody>
      </p:sp>
      <p:pic>
        <p:nvPicPr>
          <p:cNvPr id="32772" name="Picture 1" descr="YouTube-logo-full_color.png">
            <a:extLst>
              <a:ext uri="{FF2B5EF4-FFF2-40B4-BE49-F238E27FC236}">
                <a16:creationId xmlns:a16="http://schemas.microsoft.com/office/drawing/2014/main" id="{15B67CD1-2DFC-B0B1-4B29-D54CDEC23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5405438"/>
            <a:ext cx="1898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11">
            <a:extLst>
              <a:ext uri="{FF2B5EF4-FFF2-40B4-BE49-F238E27FC236}">
                <a16:creationId xmlns:a16="http://schemas.microsoft.com/office/drawing/2014/main" id="{5093E97B-C0D8-C8C5-A6A3-438F30AF2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2198689"/>
            <a:ext cx="27114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• Courses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• Newsletters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• Newsroom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• Presentations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• Publications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• Reliability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• Webinars</a:t>
            </a:r>
          </a:p>
        </p:txBody>
      </p:sp>
      <p:pic>
        <p:nvPicPr>
          <p:cNvPr id="32774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420BBC1-B7AD-F4DD-2884-152AD796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6224589"/>
            <a:ext cx="26654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0">
            <a:extLst>
              <a:ext uri="{FF2B5EF4-FFF2-40B4-BE49-F238E27FC236}">
                <a16:creationId xmlns:a16="http://schemas.microsoft.com/office/drawing/2014/main" id="{EC46CD9F-A1D4-7831-1D55-697F6912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4" y="2316164"/>
            <a:ext cx="222408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3" descr="A logo with a star and a hand&#10;&#10;Description automatically generated">
            <a:extLst>
              <a:ext uri="{FF2B5EF4-FFF2-40B4-BE49-F238E27FC236}">
                <a16:creationId xmlns:a16="http://schemas.microsoft.com/office/drawing/2014/main" id="{96273927-FE04-B810-28D7-C1E8535D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5749926"/>
            <a:ext cx="96043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Box 1">
            <a:extLst>
              <a:ext uri="{FF2B5EF4-FFF2-40B4-BE49-F238E27FC236}">
                <a16:creationId xmlns:a16="http://schemas.microsoft.com/office/drawing/2014/main" id="{5E52CB30-D980-5397-EC36-4F4190E3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245226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</a:rPr>
              <a:t>info@cybgen.com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B2B7-C9AE-148E-6C98-06F8B713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Disclosure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9EA8F-07B6-8ADF-BF0B-BB29BAB1E042}"/>
              </a:ext>
            </a:extLst>
          </p:cNvPr>
          <p:cNvSpPr txBox="1"/>
          <p:nvPr/>
        </p:nvSpPr>
        <p:spPr>
          <a:xfrm>
            <a:off x="317500" y="2081937"/>
            <a:ext cx="1132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32FF"/>
                </a:solidFill>
              </a:rPr>
              <a:t>The views and opinions expressed in this presentation are those of the presenters &amp; authors and do not represent any official views or opinions of the American Academy of Forensic Sciences.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32FF"/>
                </a:solidFill>
              </a:rPr>
              <a:t>Some of the authors are employed by </a:t>
            </a:r>
            <a:r>
              <a:rPr lang="en-US" sz="2800" dirty="0" err="1">
                <a:solidFill>
                  <a:srgbClr val="0432FF"/>
                </a:solidFill>
              </a:rPr>
              <a:t>Cybergenetics</a:t>
            </a:r>
            <a:r>
              <a:rPr lang="en-US" sz="2800" dirty="0">
                <a:solidFill>
                  <a:srgbClr val="0432FF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432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32FF"/>
                </a:solidFill>
              </a:rPr>
              <a:t>We show the </a:t>
            </a:r>
            <a:r>
              <a:rPr lang="en-US" sz="2800" dirty="0" err="1">
                <a:solidFill>
                  <a:srgbClr val="0432FF"/>
                </a:solidFill>
              </a:rPr>
              <a:t>TrueAllele</a:t>
            </a:r>
            <a:r>
              <a:rPr lang="en-US" sz="2800" baseline="30000" dirty="0">
                <a:solidFill>
                  <a:srgbClr val="0432FF"/>
                </a:solidFill>
              </a:rPr>
              <a:t>®</a:t>
            </a:r>
            <a:r>
              <a:rPr lang="en-US" sz="2800" dirty="0">
                <a:solidFill>
                  <a:srgbClr val="0432FF"/>
                </a:solidFill>
              </a:rPr>
              <a:t> evidence interpretation technology developed by </a:t>
            </a:r>
            <a:r>
              <a:rPr lang="en-US" sz="2800" dirty="0" err="1">
                <a:solidFill>
                  <a:srgbClr val="0432FF"/>
                </a:solidFill>
              </a:rPr>
              <a:t>Cybergenetics</a:t>
            </a:r>
            <a:r>
              <a:rPr lang="en-US" sz="2800" dirty="0">
                <a:solidFill>
                  <a:srgbClr val="0432FF"/>
                </a:solidFill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585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91A5A-391F-8FE3-1558-52AFA7C11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7786" b="-1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0F7FB2C-8D67-B788-CBD0-DDECC89F8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126" y="2202181"/>
            <a:ext cx="3306089" cy="66580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Burglary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Thefts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 Break-Ins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Weapons Possession</a:t>
            </a:r>
          </a:p>
        </p:txBody>
      </p:sp>
    </p:spTree>
    <p:extLst>
      <p:ext uri="{BB962C8B-B14F-4D97-AF65-F5344CB8AC3E}">
        <p14:creationId xmlns:p14="http://schemas.microsoft.com/office/powerpoint/2010/main" val="125579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B6E3A-8B33-0D8E-A241-86C773733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266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6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87109a2c-5deb-4d2f-b12d-2c84638ecf40@namprd09">
            <a:extLst>
              <a:ext uri="{FF2B5EF4-FFF2-40B4-BE49-F238E27FC236}">
                <a16:creationId xmlns:a16="http://schemas.microsoft.com/office/drawing/2014/main" id="{26716BE0-C1FC-618B-4B18-57553C490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r="2876" b="-2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367AAA-FBFF-75F5-7B30-78F2BDC3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RapidHit Investigative Process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C1B57B-6ECD-C9C8-30EC-A002255E4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Enables the 90-minute processing of single-source samples, producing DNA profiles for uploading and searching of the BodeHITS Database for regional sharing matches</a:t>
            </a:r>
          </a:p>
          <a:p>
            <a:r>
              <a:rPr lang="en-US" sz="2000"/>
              <a:t>It allows us to answer investigative questions in real-time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985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C8776-6F5E-8BAD-8052-807E4A099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" r="1" b="16524"/>
          <a:stretch>
            <a:fillRect/>
          </a:stretch>
        </p:blipFill>
        <p:spPr>
          <a:xfrm>
            <a:off x="-1" y="0"/>
            <a:ext cx="12298629" cy="6858000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3786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E35B7-6DF7-BB6B-658F-9AC0E8F4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MontCo and Cybergenetics Collaboration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49E6DE61-D2C2-3661-71DA-79E1646E93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189017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797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F6F5336-9CD5-CBBA-B9B0-1FFAEE1C1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863" y="206375"/>
            <a:ext cx="7780337" cy="1143000"/>
          </a:xfrm>
        </p:spPr>
        <p:txBody>
          <a:bodyPr/>
          <a:lstStyle/>
          <a:p>
            <a:pPr algn="ctr"/>
            <a:r>
              <a:rPr lang="en-US" altLang="en-US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®</a:t>
            </a:r>
            <a:r>
              <a:rPr lang="en-US" altLang="en-US" dirty="0">
                <a:ea typeface="ＭＳ Ｐゴシック" panose="020B0600070205080204" pitchFamily="34" charset="-128"/>
              </a:rPr>
              <a:t> Technology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51DFB36-203B-D9EB-BEB6-84A6EF7FB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157" y="1349375"/>
            <a:ext cx="826841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Separates data into contributor genotypes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uses all data, no thresholds, 10 contributors</a:t>
            </a:r>
            <a:endParaRPr lang="en-US" alt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Represents uncertainty using probability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accurate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preserves identification information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unbiased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doesn’t know suspect profile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Reports likelihood ratio match statistic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change in genotype probability, error rates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computer workflow frees people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no calibration, learns from evidence data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F91A48F-ACA2-746C-6FCF-988E866E9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Number of Contributors</a:t>
            </a:r>
          </a:p>
        </p:txBody>
      </p:sp>
      <p:pic>
        <p:nvPicPr>
          <p:cNvPr id="23554" name="Picture 3" descr="A graph with numbers and squares&#10;&#10;AI-generated content may be incorrect.">
            <a:extLst>
              <a:ext uri="{FF2B5EF4-FFF2-40B4-BE49-F238E27FC236}">
                <a16:creationId xmlns:a16="http://schemas.microsoft.com/office/drawing/2014/main" id="{A780AF7A-395C-108E-AF6D-277C432CD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7253" r="9262" b="8018"/>
          <a:stretch>
            <a:fillRect/>
          </a:stretch>
        </p:blipFill>
        <p:spPr bwMode="auto">
          <a:xfrm>
            <a:off x="2557464" y="1892300"/>
            <a:ext cx="69945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440</Words>
  <Application>Microsoft Macintosh PowerPoint</Application>
  <PresentationFormat>Widescreen</PresentationFormat>
  <Paragraphs>90</Paragraphs>
  <Slides>19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ＭＳ Ｐゴシック</vt:lpstr>
      <vt:lpstr>Aptos</vt:lpstr>
      <vt:lpstr>Aptos Display</vt:lpstr>
      <vt:lpstr>Arial</vt:lpstr>
      <vt:lpstr>Calibri</vt:lpstr>
      <vt:lpstr>Times</vt:lpstr>
      <vt:lpstr>Times New Roman</vt:lpstr>
      <vt:lpstr>Office Theme</vt:lpstr>
      <vt:lpstr>Worksheet</vt:lpstr>
      <vt:lpstr>Turning Unsearchable Mixtures into Actionable Intelligence for Reliable DNA Evidence</vt:lpstr>
      <vt:lpstr>Disclosure</vt:lpstr>
      <vt:lpstr>PowerPoint Presentation</vt:lpstr>
      <vt:lpstr>PowerPoint Presentation</vt:lpstr>
      <vt:lpstr>RapidHit Investigative Process</vt:lpstr>
      <vt:lpstr>PowerPoint Presentation</vt:lpstr>
      <vt:lpstr>MontCo and Cybergenetics Collaboration</vt:lpstr>
      <vt:lpstr>TrueAllele® Technology</vt:lpstr>
      <vt:lpstr>Number of Contributors</vt:lpstr>
      <vt:lpstr>TrueAllele Database</vt:lpstr>
      <vt:lpstr>TrueAllele + LIMS = TAID</vt:lpstr>
      <vt:lpstr>Evidence to Evidence</vt:lpstr>
      <vt:lpstr>Evidence to Reference</vt:lpstr>
      <vt:lpstr>PowerPoint Presentation</vt:lpstr>
      <vt:lpstr>From Mixtures to Clarity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Unsearchable Mixtures into Actionable Intelligence for Reliable DNA Evidence</dc:title>
  <dc:creator>Lewis, Terrance</dc:creator>
  <cp:lastModifiedBy>Matt Legler</cp:lastModifiedBy>
  <cp:revision>68</cp:revision>
  <dcterms:created xsi:type="dcterms:W3CDTF">2026-02-10T01:38:36Z</dcterms:created>
  <dcterms:modified xsi:type="dcterms:W3CDTF">2026-02-13T14:22:30Z</dcterms:modified>
</cp:coreProperties>
</file>