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503" r:id="rId2"/>
    <p:sldId id="481" r:id="rId3"/>
    <p:sldId id="502" r:id="rId4"/>
    <p:sldId id="499" r:id="rId5"/>
    <p:sldId id="260" r:id="rId6"/>
    <p:sldId id="490" r:id="rId7"/>
    <p:sldId id="450" r:id="rId8"/>
    <p:sldId id="491" r:id="rId9"/>
    <p:sldId id="428" r:id="rId10"/>
    <p:sldId id="500" r:id="rId11"/>
    <p:sldId id="501" r:id="rId12"/>
    <p:sldId id="497" r:id="rId13"/>
    <p:sldId id="494" r:id="rId14"/>
    <p:sldId id="396" r:id="rId15"/>
    <p:sldId id="472" r:id="rId16"/>
    <p:sldId id="492" r:id="rId17"/>
    <p:sldId id="477" r:id="rId18"/>
    <p:sldId id="478" r:id="rId19"/>
    <p:sldId id="498" r:id="rId20"/>
    <p:sldId id="486" r:id="rId21"/>
    <p:sldId id="489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clrMru>
    <a:srgbClr val="008F00"/>
    <a:srgbClr val="0432FF"/>
    <a:srgbClr val="FF9300"/>
    <a:srgbClr val="76D6FF"/>
    <a:srgbClr val="73FEFF"/>
    <a:srgbClr val="941651"/>
    <a:srgbClr val="943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34"/>
    <p:restoredTop sz="94505"/>
  </p:normalViewPr>
  <p:slideViewPr>
    <p:cSldViewPr snapToGrid="0">
      <p:cViewPr varScale="1">
        <p:scale>
          <a:sx n="101" d="100"/>
          <a:sy n="101" d="100"/>
        </p:scale>
        <p:origin x="2192" y="496"/>
      </p:cViewPr>
      <p:guideLst>
        <p:guide orient="horz" pos="141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1026">
            <a:extLst>
              <a:ext uri="{FF2B5EF4-FFF2-40B4-BE49-F238E27FC236}">
                <a16:creationId xmlns:a16="http://schemas.microsoft.com/office/drawing/2014/main" id="{E5179BF9-9CBF-09C7-8F2A-F8DBC8602E6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795" name="Rectangle 1027">
            <a:extLst>
              <a:ext uri="{FF2B5EF4-FFF2-40B4-BE49-F238E27FC236}">
                <a16:creationId xmlns:a16="http://schemas.microsoft.com/office/drawing/2014/main" id="{A93A0AE9-16EE-9CED-7E06-32400AFDE58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796" name="Rectangle 1028">
            <a:extLst>
              <a:ext uri="{FF2B5EF4-FFF2-40B4-BE49-F238E27FC236}">
                <a16:creationId xmlns:a16="http://schemas.microsoft.com/office/drawing/2014/main" id="{ACF660C2-86EA-7ECF-1E08-176A15FD499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 altLang="en-US"/>
              <a:t>Cybergenetics © 2003-2025</a:t>
            </a:r>
          </a:p>
        </p:txBody>
      </p:sp>
      <p:sp>
        <p:nvSpPr>
          <p:cNvPr id="161797" name="Rectangle 1029">
            <a:extLst>
              <a:ext uri="{FF2B5EF4-FFF2-40B4-BE49-F238E27FC236}">
                <a16:creationId xmlns:a16="http://schemas.microsoft.com/office/drawing/2014/main" id="{9CB2C85F-D9F2-9DE1-9C23-2837D60EEC9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ECED95B-0DFB-1C48-AFAA-373545AAF4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36A4C363-1125-0BC6-1F18-490CFDA7840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6E4CE0A0-E609-D90A-899A-862725BD5A2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8C178602-296B-5104-86B0-2F41A242BE4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9" name="Rectangle 5">
            <a:extLst>
              <a:ext uri="{FF2B5EF4-FFF2-40B4-BE49-F238E27FC236}">
                <a16:creationId xmlns:a16="http://schemas.microsoft.com/office/drawing/2014/main" id="{6EC0A345-CE16-B888-1971-3B5AC4AFE09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3190" name="Rectangle 6">
            <a:extLst>
              <a:ext uri="{FF2B5EF4-FFF2-40B4-BE49-F238E27FC236}">
                <a16:creationId xmlns:a16="http://schemas.microsoft.com/office/drawing/2014/main" id="{27AAFE41-B9D4-653A-2D35-4B4DFBCAF5C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 altLang="en-US"/>
              <a:t>Cybergenetics © 2003-2025</a:t>
            </a:r>
          </a:p>
        </p:txBody>
      </p:sp>
      <p:sp>
        <p:nvSpPr>
          <p:cNvPr id="93191" name="Rectangle 7">
            <a:extLst>
              <a:ext uri="{FF2B5EF4-FFF2-40B4-BE49-F238E27FC236}">
                <a16:creationId xmlns:a16="http://schemas.microsoft.com/office/drawing/2014/main" id="{4D45C529-9898-D07B-E56C-8BC9C857B3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50B4F45-A2CE-7F46-83B2-565ABA3F56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6">
            <a:extLst>
              <a:ext uri="{FF2B5EF4-FFF2-40B4-BE49-F238E27FC236}">
                <a16:creationId xmlns:a16="http://schemas.microsoft.com/office/drawing/2014/main" id="{893CF3DD-8A06-8997-E9C8-CE7E2315956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Cybergenetics © 2003-2011</a:t>
            </a:r>
          </a:p>
        </p:txBody>
      </p:sp>
      <p:sp>
        <p:nvSpPr>
          <p:cNvPr id="16386" name="Rectangle 7">
            <a:extLst>
              <a:ext uri="{FF2B5EF4-FFF2-40B4-BE49-F238E27FC236}">
                <a16:creationId xmlns:a16="http://schemas.microsoft.com/office/drawing/2014/main" id="{CC0DB484-CB2C-BE78-6313-398CC8D46C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3120B69-B2E4-DB45-A2B4-41749856E635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F27136D5-BA76-2F7C-11EA-BA57E1A43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0F1A61C8-2B78-55A0-5DEB-CF5C092859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0D4FF-45F5-8BDB-9E30-E9063521D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D8E599-1F60-69BC-0E6F-73036E19D9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4EDABA-8D0E-4719-2426-85092929D8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E6F5A1-5CFA-B112-7C71-3C42E97DB59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Cybergenetics © 2007-2010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140522-2D21-335A-3739-5A5F8B691F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CDE64E-914F-404E-B6CE-20C7146237CD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5054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B460B409-217D-B9D8-72B7-B281F05B2F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9027A268-BE99-62C6-3B69-4F7601390C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Times" pitchFamily="2" charset="0"/>
                <a:ea typeface="ＭＳ Ｐゴシック" panose="020B0600070205080204" pitchFamily="34" charset="-128"/>
              </a:rPr>
              <a:t>New image with NGS data</a:t>
            </a:r>
          </a:p>
        </p:txBody>
      </p:sp>
      <p:sp>
        <p:nvSpPr>
          <p:cNvPr id="28675" name="Footer Placeholder 1">
            <a:extLst>
              <a:ext uri="{FF2B5EF4-FFF2-40B4-BE49-F238E27FC236}">
                <a16:creationId xmlns:a16="http://schemas.microsoft.com/office/drawing/2014/main" id="{6D6A501B-4673-38A6-4FA6-FCB1807ECED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Cybergenetics © 2003-2025</a:t>
            </a:r>
          </a:p>
        </p:txBody>
      </p:sp>
    </p:spTree>
    <p:extLst>
      <p:ext uri="{BB962C8B-B14F-4D97-AF65-F5344CB8AC3E}">
        <p14:creationId xmlns:p14="http://schemas.microsoft.com/office/powerpoint/2010/main" val="2615803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1BF21-C2A9-854C-86F1-86A2A915C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51AA81FB-EB14-401B-8DB2-07FDC798D7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729CD4EF-0A66-B7E0-E1BD-CAFE0D0F11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Times" pitchFamily="2" charset="0"/>
                <a:ea typeface="ＭＳ Ｐゴシック" panose="020B0600070205080204" pitchFamily="34" charset="-128"/>
              </a:rPr>
              <a:t>New image with NGS data and boxes</a:t>
            </a:r>
          </a:p>
        </p:txBody>
      </p:sp>
      <p:sp>
        <p:nvSpPr>
          <p:cNvPr id="32771" name="Footer Placeholder 1">
            <a:extLst>
              <a:ext uri="{FF2B5EF4-FFF2-40B4-BE49-F238E27FC236}">
                <a16:creationId xmlns:a16="http://schemas.microsoft.com/office/drawing/2014/main" id="{86E14EEC-F01D-F7B9-C123-AEB5C1DCE9D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Cybergenetics © 2003-2025</a:t>
            </a:r>
          </a:p>
        </p:txBody>
      </p:sp>
    </p:spTree>
    <p:extLst>
      <p:ext uri="{BB962C8B-B14F-4D97-AF65-F5344CB8AC3E}">
        <p14:creationId xmlns:p14="http://schemas.microsoft.com/office/powerpoint/2010/main" val="3144656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CA586CA5-B6D4-7ED0-60BA-8ECA71F6BD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46528EE0-1B3B-0B23-78FD-A4A1BF3BF6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en-US" dirty="0">
                <a:latin typeface="Times" pitchFamily="2" charset="0"/>
                <a:ea typeface="ＭＳ Ｐゴシック" panose="020B0600070205080204" pitchFamily="34" charset="-128"/>
              </a:rPr>
              <a:t>New image </a:t>
            </a:r>
          </a:p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3011" name="Footer Placeholder 1">
            <a:extLst>
              <a:ext uri="{FF2B5EF4-FFF2-40B4-BE49-F238E27FC236}">
                <a16:creationId xmlns:a16="http://schemas.microsoft.com/office/drawing/2014/main" id="{5FE6A39A-24E4-E054-9D3D-BCBF5A40CA0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Cybergenetics © 2003-2025</a:t>
            </a:r>
          </a:p>
        </p:txBody>
      </p:sp>
    </p:spTree>
    <p:extLst>
      <p:ext uri="{BB962C8B-B14F-4D97-AF65-F5344CB8AC3E}">
        <p14:creationId xmlns:p14="http://schemas.microsoft.com/office/powerpoint/2010/main" val="16526668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15FB9778-C302-8C58-1925-1AF158B438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63AE8EF1-BF22-A475-C5C7-18C32A0A38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5059" name="Footer Placeholder 1">
            <a:extLst>
              <a:ext uri="{FF2B5EF4-FFF2-40B4-BE49-F238E27FC236}">
                <a16:creationId xmlns:a16="http://schemas.microsoft.com/office/drawing/2014/main" id="{DB600085-D1A8-B701-865F-0EAE505C9F1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Cybergenetics © 2003-2025</a:t>
            </a:r>
          </a:p>
        </p:txBody>
      </p:sp>
    </p:spTree>
    <p:extLst>
      <p:ext uri="{BB962C8B-B14F-4D97-AF65-F5344CB8AC3E}">
        <p14:creationId xmlns:p14="http://schemas.microsoft.com/office/powerpoint/2010/main" val="1350223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Cybergenetics © 2003-2025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0B4F45-A2CE-7F46-83B2-565ABA3F56EF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5994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person mixture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Cybergenetics © 2003-2025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0B4F45-A2CE-7F46-83B2-565ABA3F56EF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1003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F809F-D12A-2DDC-5BE4-209163A74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0F8ABD-8D58-FC28-7F06-605468C174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088E25-0F2D-D7BB-BF99-49FE8194B6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person mixture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9639E7-C5B2-A197-7438-E639F51390D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Cybergenetics © 2003-2025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11DEA4-7C41-4B70-2635-7C9A116D9D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0B4F45-A2CE-7F46-83B2-565ABA3F56EF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0933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Originally STRs were separated by gel</a:t>
            </a:r>
          </a:p>
          <a:p>
            <a:r>
              <a:rPr lang="en-US" dirty="0"/>
              <a:t>Now STRs are most commonly separated by capillary electrophoresis </a:t>
            </a:r>
          </a:p>
          <a:p>
            <a:r>
              <a:rPr lang="en-US" dirty="0"/>
              <a:t>	cost effective, high throughput, and offers fast turn around</a:t>
            </a:r>
          </a:p>
          <a:p>
            <a:r>
              <a:rPr lang="en-US" dirty="0"/>
              <a:t>	implemented worldwide </a:t>
            </a:r>
          </a:p>
          <a:p>
            <a:r>
              <a:rPr lang="en-US" dirty="0"/>
              <a:t>PCR </a:t>
            </a:r>
          </a:p>
          <a:p>
            <a:pPr lvl="1"/>
            <a:r>
              <a:rPr lang="en-US" dirty="0"/>
              <a:t>Polymerase Chain Reaction (PCR) gave the ability to make hundreds of millions of copies of specific sequences of DNA in only a few hours</a:t>
            </a:r>
          </a:p>
          <a:p>
            <a:pPr lvl="1"/>
            <a:r>
              <a:rPr lang="en-US" dirty="0"/>
              <a:t>An enzymatic process in which a specific region of DNA is replicated repeatedly to yield many copies of a particular sequence </a:t>
            </a:r>
          </a:p>
          <a:p>
            <a:pPr lvl="1"/>
            <a:r>
              <a:rPr lang="en-US" dirty="0"/>
              <a:t>Involves heating and cooling in a precise thermal cycling pattern</a:t>
            </a:r>
          </a:p>
          <a:p>
            <a:pPr lvl="1"/>
            <a:r>
              <a:rPr lang="en-US" dirty="0"/>
              <a:t>Under perfect conditions with 100% efficiency approximately a billion copies of the target sequence will be made</a:t>
            </a:r>
          </a:p>
          <a:p>
            <a:r>
              <a:rPr lang="en-US" dirty="0"/>
              <a:t>Multiplexing allows us to look at multiple STR locations in one reaction</a:t>
            </a:r>
          </a:p>
          <a:p>
            <a:r>
              <a:rPr lang="en-US" dirty="0"/>
              <a:t>Commercial kits were developing involving increasing numbers of STR locations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4D8C5-BC12-F942-8DAB-9CE2871824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10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ED36D0AD-2EE8-BD74-B140-F76AC1EBB4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D09D351A-F137-119E-31CF-5671425708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AAE8BB1A-D99A-2A34-C7B2-F7CBFE7C50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26B56201-C56E-DC37-B49F-DC8BB6E416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525B879A-4E8E-DE47-415C-75368AC79D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4" name="Rectangle 3">
            <a:extLst>
              <a:ext uri="{FF2B5EF4-FFF2-40B4-BE49-F238E27FC236}">
                <a16:creationId xmlns:a16="http://schemas.microsoft.com/office/drawing/2014/main" id="{B5E1EAC0-4562-F1EF-AC1F-5EB529BDAA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15FB9778-C302-8C58-1925-1AF158B438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63AE8EF1-BF22-A475-C5C7-18C32A0A38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altLang="en-US" dirty="0">
                <a:latin typeface="Times" pitchFamily="2" charset="0"/>
                <a:ea typeface="ＭＳ Ｐゴシック" panose="020B0600070205080204" pitchFamily="34" charset="-128"/>
              </a:rPr>
              <a:t>Get the statement and error rate</a:t>
            </a:r>
          </a:p>
        </p:txBody>
      </p:sp>
      <p:sp>
        <p:nvSpPr>
          <p:cNvPr id="45059" name="Footer Placeholder 1">
            <a:extLst>
              <a:ext uri="{FF2B5EF4-FFF2-40B4-BE49-F238E27FC236}">
                <a16:creationId xmlns:a16="http://schemas.microsoft.com/office/drawing/2014/main" id="{DB600085-D1A8-B701-865F-0EAE505C9F1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Cybergenetics © 2003-2025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Originally STRs were separated by gel</a:t>
            </a:r>
          </a:p>
          <a:p>
            <a:r>
              <a:rPr lang="en-US" dirty="0"/>
              <a:t>Now STRs are most commonly separated by capillary electrophoresis </a:t>
            </a:r>
          </a:p>
          <a:p>
            <a:r>
              <a:rPr lang="en-US" dirty="0"/>
              <a:t>	cost effective, high throughput, and offers fast turn around</a:t>
            </a:r>
          </a:p>
          <a:p>
            <a:r>
              <a:rPr lang="en-US" dirty="0"/>
              <a:t>	implemented worldwide </a:t>
            </a:r>
          </a:p>
          <a:p>
            <a:r>
              <a:rPr lang="en-US" dirty="0"/>
              <a:t>PCR </a:t>
            </a:r>
          </a:p>
          <a:p>
            <a:pPr lvl="1"/>
            <a:r>
              <a:rPr lang="en-US" dirty="0"/>
              <a:t>Polymerase Chain Reaction (PCR) gave the ability to make hundreds of millions of copies of specific sequences of DNA in only a few hours</a:t>
            </a:r>
          </a:p>
          <a:p>
            <a:pPr lvl="1"/>
            <a:r>
              <a:rPr lang="en-US" dirty="0"/>
              <a:t>An enzymatic process in which a specific region of DNA is replicated repeatedly to yield many copies of a particular sequence </a:t>
            </a:r>
          </a:p>
          <a:p>
            <a:pPr lvl="1"/>
            <a:r>
              <a:rPr lang="en-US" dirty="0"/>
              <a:t>Involves heating and cooling in a precise thermal cycling pattern</a:t>
            </a:r>
          </a:p>
          <a:p>
            <a:pPr lvl="1"/>
            <a:r>
              <a:rPr lang="en-US" dirty="0"/>
              <a:t>Under perfect conditions with 100% efficiency approximately a billion copies of the target sequence will be made</a:t>
            </a:r>
          </a:p>
          <a:p>
            <a:r>
              <a:rPr lang="en-US" dirty="0"/>
              <a:t>Multiplexing allows us to look at multiple STR locations in one reaction</a:t>
            </a:r>
          </a:p>
          <a:p>
            <a:r>
              <a:rPr lang="en-US" dirty="0"/>
              <a:t>Commercial kits were developing involving increasing numbers of STR locations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54D8C5-BC12-F942-8DAB-9CE2871824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10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AC3BF5-5183-16C2-7C8E-24E058CBCA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851DA1-654C-F3AB-931C-3970E57707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E7B2D3-401A-D00D-E9FC-D3055AE43C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F52EA-E1A6-FC40-80DF-F277FD8BA6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194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9E5667-CDE9-4A28-9353-96D7926FB6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9549B6-EECC-634F-2F69-44B556240B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C4C41E-AFEE-E8E6-ACEE-B9B3FF83EF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FFC45-44CE-EF48-929A-625587F453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0303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6751692-73EA-7E7D-D2A8-774ADCDC84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FC86B2-592C-2ED6-E6B1-B18462B1F0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C61FA3-9F49-326B-D93D-AF606C12FB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6F7DA-6C85-A947-AB2E-B4D3070A61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9161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5EFE69-28A4-8321-0BCE-4C5D642F05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42E38B-88EA-EAAA-6C79-D84363882A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0652C5-4DEF-DF14-3A25-BF780A3B45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EBD5B-6F94-D14A-976A-57C85E9D69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5551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6E79A1-8D78-C774-01B2-B80B736CE3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4364BE-0F8A-68E8-8DD5-2480C95736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F241EC-3AA5-5990-843F-34D7ADE107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13B7E-47A2-8B41-BFD6-78FFA8FBEA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354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BE00A1-A9A1-23DF-A32B-E494AB63CF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EACE0E-022D-437F-D1BD-88D3D220B9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FA0A0-98DB-0D34-5E7C-E625277C69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E533A-968A-0947-ABA0-B5CF2EF410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7291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3B391B7-DA39-3FBB-44DA-5B7C3BAEB9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23BEE1B-3403-0D73-AEBE-CB78B43B63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82C50AA-60EC-6DC1-A686-F2731AE099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03F9D-DC13-D944-A1A8-DA8F2AC12F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3404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8B44E0F-ECF9-A9F6-3213-DDB9AAC154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422EB10-0449-B6F8-3266-83FE7F834B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581A127-35AD-9B5C-7034-6497463309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05700" y="0"/>
            <a:ext cx="1449457" cy="457200"/>
          </a:xfrm>
          <a:ln/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33E6FC-C5DC-EA41-B0A6-66004ADBB6AC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46766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5C0B0FA-381B-CBC2-6402-771834816B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D72AF67-87D0-B744-763D-04BBA31CEA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9E7BBA6-335D-0A59-3E11-666BF243A9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63156-2F99-0348-82D1-23DF5AC2E8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024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6DE7D2-92FA-067B-D18F-93383A71BF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163FC0-A7DD-8123-871D-2916BBF413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D2DC99-0C9A-7CB0-6EFB-712EAA4437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15E2F-9FD8-8044-A3BD-717F868F9A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7043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E3D74E-F2D9-5D04-0F6D-CC66ED0414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35330B-62C4-1E5F-E4DF-C3454AD955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DC547E-8AD3-8AD6-8D5E-1C93CE74B4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3CC88-25C7-A647-8739-AF35B7A3A0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0161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1537975-B892-6175-CD1C-A5EDAE663B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0F60928-FABC-AEF2-2471-5AE85B1517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8BC938C-7318-6700-3F4A-E4E2347791A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4FB0702-A035-FC67-5415-8161A5B96B7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51441E5-6E8E-67B1-107A-AF4720F49EB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Times" pitchFamily="2" charset="0"/>
              </a:defRPr>
            </a:lvl1pPr>
          </a:lstStyle>
          <a:p>
            <a:pPr>
              <a:defRPr/>
            </a:pPr>
            <a:fld id="{C5118A0A-BFA2-E146-A30F-3837C40DFB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AA575676-B51D-1B79-A0BD-6172D1301F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ea typeface="ＭＳ Ｐゴシック" panose="020B0600070205080204" pitchFamily="34" charset="-128"/>
              </a:rPr>
              <a:t>Solving Complex DNA Mixtures with Next Generation Sequencing</a:t>
            </a:r>
            <a:endParaRPr lang="en-US" altLang="en-US" sz="3600" b="1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9092" name="Text Box 4">
            <a:extLst>
              <a:ext uri="{FF2B5EF4-FFF2-40B4-BE49-F238E27FC236}">
                <a16:creationId xmlns:a16="http://schemas.microsoft.com/office/drawing/2014/main" id="{808E0D82-A129-149B-5702-FD4A2E335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2982" y="4737100"/>
            <a:ext cx="60939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2800" b="1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Kari Danser, MS; William Allan, MS</a:t>
            </a:r>
          </a:p>
          <a:p>
            <a:pPr algn="ctr">
              <a:defRPr/>
            </a:pPr>
            <a:r>
              <a:rPr lang="en-US" altLang="en-US" sz="2800" b="1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Mark Perlin, PhD, MD, PhD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7949B7E9-BD36-41EB-ABAE-1B78312AF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47" y="2152243"/>
            <a:ext cx="7205306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American Academy of Forensic Sciences</a:t>
            </a:r>
          </a:p>
          <a:p>
            <a:pPr algn="ctr">
              <a:defRPr/>
            </a:pP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Criminalistics Section</a:t>
            </a:r>
          </a:p>
          <a:p>
            <a:pPr algn="ctr">
              <a:defRPr/>
            </a:pPr>
            <a:endParaRPr lang="en-US" altLang="en-US" b="1" dirty="0">
              <a:solidFill>
                <a:srgbClr val="2F8B2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en-US" altLang="en-US" sz="2800" b="1" dirty="0">
                <a:solidFill>
                  <a:srgbClr val="008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February, 2026</a:t>
            </a:r>
          </a:p>
          <a:p>
            <a:pPr algn="ctr">
              <a:defRPr/>
            </a:pP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New Orleans, LA</a:t>
            </a:r>
          </a:p>
        </p:txBody>
      </p:sp>
      <p:pic>
        <p:nvPicPr>
          <p:cNvPr id="15365" name="Picture 2">
            <a:extLst>
              <a:ext uri="{FF2B5EF4-FFF2-40B4-BE49-F238E27FC236}">
                <a16:creationId xmlns:a16="http://schemas.microsoft.com/office/drawing/2014/main" id="{D2F0DBCF-0D0B-2D8E-DC0B-2DE3551FE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6248400"/>
            <a:ext cx="31115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5">
            <a:extLst>
              <a:ext uri="{FF2B5EF4-FFF2-40B4-BE49-F238E27FC236}">
                <a16:creationId xmlns:a16="http://schemas.microsoft.com/office/drawing/2014/main" id="{1DB3C739-CF1B-9D3A-0BA2-B5DCED812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1555" y="6323598"/>
            <a:ext cx="28424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 err="1"/>
              <a:t>Cybergenetics</a:t>
            </a:r>
            <a:r>
              <a:rPr lang="en-US" altLang="en-US" sz="1600" b="1" dirty="0"/>
              <a:t> © 2003-2026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D42B89F-2E5E-0CEF-6E72-2C5405BC5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5700" y="0"/>
            <a:ext cx="1449457" cy="457200"/>
          </a:xfrm>
        </p:spPr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mtClean="0"/>
              <a:pPr>
                <a:defRPr/>
              </a:pPr>
              <a:t>1</a:t>
            </a:fld>
            <a:endParaRPr lang="en-US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4B8B6-E86F-EC93-D864-245F41B9A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outcome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DA0A26-2A51-F03E-0CC8-D38909D8A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CD53486-8CD3-86FA-DC8D-776BCD7DBC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049527"/>
              </p:ext>
            </p:extLst>
          </p:nvPr>
        </p:nvGraphicFramePr>
        <p:xfrm>
          <a:off x="288470" y="1752600"/>
          <a:ext cx="8567059" cy="192405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567059">
                  <a:extLst>
                    <a:ext uri="{9D8B030D-6E8A-4147-A177-3AD203B41FA5}">
                      <a16:colId xmlns:a16="http://schemas.microsoft.com/office/drawing/2014/main" val="3121950773"/>
                    </a:ext>
                  </a:extLst>
                </a:gridCol>
              </a:tblGrid>
              <a:tr h="1698174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br>
                        <a:rPr lang="en-US" b="0" dirty="0">
                          <a:solidFill>
                            <a:srgbClr val="0432FF"/>
                          </a:solidFill>
                          <a:effectLst/>
                        </a:rPr>
                      </a:br>
                      <a:r>
                        <a:rPr lang="en-US" sz="2800" b="0" dirty="0">
                          <a:solidFill>
                            <a:srgbClr val="0432FF"/>
                          </a:solidFill>
                          <a:effectLst/>
                        </a:rPr>
                        <a:t>In 2017, the jury found Howell guilty. </a:t>
                      </a:r>
                    </a:p>
                    <a:p>
                      <a:pPr algn="ctr" fontAlgn="t">
                        <a:buNone/>
                      </a:pPr>
                      <a:endParaRPr lang="en-US" sz="2800" b="0" dirty="0">
                        <a:solidFill>
                          <a:srgbClr val="0432FF"/>
                        </a:solidFill>
                        <a:effectLst/>
                      </a:endParaRPr>
                    </a:p>
                    <a:p>
                      <a:pPr algn="ctr" fontAlgn="t">
                        <a:buNone/>
                      </a:pPr>
                      <a:r>
                        <a:rPr lang="en-US" sz="2800" b="0" dirty="0">
                          <a:solidFill>
                            <a:srgbClr val="0432FF"/>
                          </a:solidFill>
                          <a:effectLst/>
                        </a:rPr>
                        <a:t>He was sentenced to life in prison.</a:t>
                      </a:r>
                    </a:p>
                  </a:txBody>
                  <a:tcPr marR="190500" marB="323850"/>
                </a:tc>
                <a:extLst>
                  <a:ext uri="{0D108BD9-81ED-4DB2-BD59-A6C34878D82A}">
                    <a16:rowId xmlns:a16="http://schemas.microsoft.com/office/drawing/2014/main" val="1225710630"/>
                  </a:ext>
                </a:extLst>
              </a:tr>
            </a:tbl>
          </a:graphicData>
        </a:graphic>
      </p:graphicFrame>
      <p:pic>
        <p:nvPicPr>
          <p:cNvPr id="5" name="Picture 4" descr="Hand with a gavel">
            <a:extLst>
              <a:ext uri="{FF2B5EF4-FFF2-40B4-BE49-F238E27FC236}">
                <a16:creationId xmlns:a16="http://schemas.microsoft.com/office/drawing/2014/main" id="{3D6CC001-16B1-5A5A-578A-926672C23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804" y="3960141"/>
            <a:ext cx="3432389" cy="228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37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EE010-CC33-E1A7-2AA8-D243B322C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TrueAllele</a:t>
            </a:r>
            <a:r>
              <a:rPr lang="en-US" dirty="0"/>
              <a:t> Reliability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DB2D01-9869-721F-4715-06A047272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19898BCB-57E1-52F1-D12F-C32DF4F8DE25}"/>
              </a:ext>
            </a:extLst>
          </p:cNvPr>
          <p:cNvSpPr txBox="1">
            <a:spLocks/>
          </p:cNvSpPr>
          <p:nvPr/>
        </p:nvSpPr>
        <p:spPr>
          <a:xfrm>
            <a:off x="281102" y="1905000"/>
            <a:ext cx="8581795" cy="382257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40 validation studies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peer-reviewed publications</a:t>
            </a:r>
          </a:p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Validated for up 10 unknown contributors</a:t>
            </a:r>
          </a:p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 successful US admissibility rulings 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16 different states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Ohio </a:t>
            </a:r>
            <a:r>
              <a:rPr lang="en-US" i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Daubert</a:t>
            </a:r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hearings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court acceptance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Appellate precedent in 8 states</a:t>
            </a:r>
          </a:p>
          <a:p>
            <a:pPr marL="0" indent="0">
              <a:buNone/>
            </a:pPr>
            <a:endParaRPr lang="en-US" sz="28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6E6CCE-BF7F-E6D0-80BA-FE40F8BBC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928" y="4762500"/>
            <a:ext cx="2965669" cy="197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01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2BF36-6A6E-7948-AB00-B779BB375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2648"/>
            <a:ext cx="9144000" cy="1253673"/>
          </a:xfrm>
        </p:spPr>
        <p:txBody>
          <a:bodyPr>
            <a:noAutofit/>
          </a:bodyPr>
          <a:lstStyle/>
          <a:p>
            <a:r>
              <a:rPr lang="en-US" dirty="0"/>
              <a:t>Next Generation Sequencing (NGS)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E9FAB-9920-314C-82FD-7EAF22A46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922" y="3429000"/>
            <a:ext cx="4290078" cy="182295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Sequence analysis</a:t>
            </a:r>
          </a:p>
          <a:p>
            <a:r>
              <a:rPr lang="en-US" sz="2800" dirty="0">
                <a:solidFill>
                  <a:srgbClr val="0432FF"/>
                </a:solidFill>
              </a:rPr>
              <a:t>Bridge amplification</a:t>
            </a:r>
          </a:p>
          <a:p>
            <a:r>
              <a:rPr lang="en-US" sz="2800" dirty="0">
                <a:solidFill>
                  <a:srgbClr val="0432FF"/>
                </a:solidFill>
              </a:rPr>
              <a:t>STR &amp; SNP multiplex</a:t>
            </a:r>
          </a:p>
        </p:txBody>
      </p:sp>
      <p:pic>
        <p:nvPicPr>
          <p:cNvPr id="5" name="Picture 2" descr="MiSeq FGx Forensic Genomics System from Verogen | SelectScience">
            <a:extLst>
              <a:ext uri="{FF2B5EF4-FFF2-40B4-BE49-F238E27FC236}">
                <a16:creationId xmlns:a16="http://schemas.microsoft.com/office/drawing/2014/main" id="{7DCCD525-43F7-5052-9CD1-43C884BD2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968" y="2095339"/>
            <a:ext cx="4178808" cy="417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9AD44BD1-E03E-83A7-F56D-82CE1C0C3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5700" y="0"/>
            <a:ext cx="1449457" cy="457200"/>
          </a:xfrm>
        </p:spPr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z="2400" smtClean="0">
                <a:latin typeface="+mn-lt"/>
              </a:rPr>
              <a:pPr>
                <a:defRPr/>
              </a:pPr>
              <a:t>12</a:t>
            </a:fld>
            <a:endParaRPr lang="en-US" alt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8134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48F9F6-FBA6-CA9E-0300-652DE355A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2B40EC-97E1-9391-99DF-AC15B17EC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43" y="100013"/>
            <a:ext cx="8662263" cy="649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673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7CD94-1F46-4869-18F8-F9FCC4396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AA2843-9C40-32A0-7BC2-FE5596CE7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481" y="1748340"/>
            <a:ext cx="6993038" cy="5023332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5207CFD3-9F8A-708B-7BCC-B771D587E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612648"/>
            <a:ext cx="9048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Concordance (CE &amp; NGS)</a:t>
            </a:r>
            <a:endParaRPr lang="en-US" altLang="en-US" kern="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4D4716-8E11-6262-86B8-B74B21555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F49396-B261-9D27-8EC2-541CA773CC76}"/>
              </a:ext>
            </a:extLst>
          </p:cNvPr>
          <p:cNvSpPr txBox="1"/>
          <p:nvPr/>
        </p:nvSpPr>
        <p:spPr>
          <a:xfrm>
            <a:off x="5879306" y="3844507"/>
            <a:ext cx="25026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Single source</a:t>
            </a:r>
          </a:p>
          <a:p>
            <a:r>
              <a:rPr lang="en-US" sz="2800" dirty="0">
                <a:solidFill>
                  <a:srgbClr val="FF9300"/>
                </a:solidFill>
              </a:rPr>
              <a:t>DNA mixture</a:t>
            </a:r>
          </a:p>
        </p:txBody>
      </p:sp>
    </p:spTree>
    <p:extLst>
      <p:ext uri="{BB962C8B-B14F-4D97-AF65-F5344CB8AC3E}">
        <p14:creationId xmlns:p14="http://schemas.microsoft.com/office/powerpoint/2010/main" val="129796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663029EF-9C9C-DDBF-59D4-AB7C622177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altLang="en-US" dirty="0" err="1">
                <a:ea typeface="ＭＳ Ｐゴシック" panose="020B0600070205080204" pitchFamily="34" charset="-128"/>
              </a:rPr>
              <a:t>TrueAllele</a:t>
            </a:r>
            <a:r>
              <a:rPr lang="en-US" altLang="en-US" dirty="0">
                <a:ea typeface="ＭＳ Ｐゴシック" panose="020B0600070205080204" pitchFamily="34" charset="-128"/>
              </a:rPr>
              <a:t> on NGS</a:t>
            </a:r>
          </a:p>
        </p:txBody>
      </p:sp>
      <p:sp>
        <p:nvSpPr>
          <p:cNvPr id="27651" name="Text Box 4">
            <a:extLst>
              <a:ext uri="{FF2B5EF4-FFF2-40B4-BE49-F238E27FC236}">
                <a16:creationId xmlns:a16="http://schemas.microsoft.com/office/drawing/2014/main" id="{56444C66-6B59-AEBA-EE69-BA124E231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394" y="1639888"/>
            <a:ext cx="59449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accent2"/>
                </a:solidFill>
              </a:rPr>
              <a:t>Quantitative STR data at locus D12</a:t>
            </a:r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BF4369E6-8133-F48E-289D-EF6B3AB79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76" y="4549762"/>
            <a:ext cx="12854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FF"/>
                </a:solidFill>
              </a:rPr>
              <a:t>peak height</a:t>
            </a:r>
          </a:p>
        </p:txBody>
      </p:sp>
      <p:sp>
        <p:nvSpPr>
          <p:cNvPr id="13" name="Text Box 23">
            <a:extLst>
              <a:ext uri="{FF2B5EF4-FFF2-40B4-BE49-F238E27FC236}">
                <a16:creationId xmlns:a16="http://schemas.microsoft.com/office/drawing/2014/main" id="{B7D0BFE2-5865-1B84-5C67-0DA44D3E8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1965" y="3811488"/>
            <a:ext cx="1149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FF"/>
                </a:solidFill>
              </a:rPr>
              <a:t>peak size</a:t>
            </a:r>
          </a:p>
        </p:txBody>
      </p:sp>
      <p:cxnSp>
        <p:nvCxnSpPr>
          <p:cNvPr id="14" name="Straight Arrow Connector 10">
            <a:extLst>
              <a:ext uri="{FF2B5EF4-FFF2-40B4-BE49-F238E27FC236}">
                <a16:creationId xmlns:a16="http://schemas.microsoft.com/office/drawing/2014/main" id="{E4E792B1-BE63-E37D-8074-D258DA9A015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06990" y="4869752"/>
            <a:ext cx="528637" cy="3175"/>
          </a:xfrm>
          <a:prstGeom prst="straightConnector1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0">
            <a:extLst>
              <a:ext uri="{FF2B5EF4-FFF2-40B4-BE49-F238E27FC236}">
                <a16:creationId xmlns:a16="http://schemas.microsoft.com/office/drawing/2014/main" id="{439B76B3-BCFE-4AC4-E5B5-4A1CDFE2F728}"/>
              </a:ext>
            </a:extLst>
          </p:cNvPr>
          <p:cNvCxnSpPr>
            <a:cxnSpLocks noChangeShapeType="1"/>
          </p:cNvCxnSpPr>
          <p:nvPr/>
        </p:nvCxnSpPr>
        <p:spPr bwMode="auto">
          <a:xfrm rot="-5400000" flipH="1" flipV="1">
            <a:off x="2562322" y="4396288"/>
            <a:ext cx="528637" cy="3175"/>
          </a:xfrm>
          <a:prstGeom prst="straightConnector1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6B6538-39D3-FDD1-93D0-D1C789032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0E37E5-3DC3-A3BE-3D74-EAF76EFBD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417939"/>
            <a:ext cx="8686800" cy="431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03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382EB-133E-24A4-218D-A121E33C3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1086D4A-6533-BA13-D002-28AF6BBBD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417939"/>
            <a:ext cx="8686800" cy="4318509"/>
          </a:xfrm>
          <a:prstGeom prst="rect">
            <a:avLst/>
          </a:prstGeom>
        </p:spPr>
      </p:pic>
      <p:sp>
        <p:nvSpPr>
          <p:cNvPr id="31746" name="Rectangle 2">
            <a:extLst>
              <a:ext uri="{FF2B5EF4-FFF2-40B4-BE49-F238E27FC236}">
                <a16:creationId xmlns:a16="http://schemas.microsoft.com/office/drawing/2014/main" id="{F4D42C5E-AF01-AA6A-582C-B0B8EF045B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Explaining the NGS data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59122989-D38C-AF37-A83A-BF920885A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2839" y="3419856"/>
            <a:ext cx="365760" cy="2579828"/>
          </a:xfrm>
          <a:prstGeom prst="rect">
            <a:avLst/>
          </a:prstGeom>
          <a:noFill/>
          <a:ln w="28575">
            <a:solidFill>
              <a:srgbClr val="9437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" name="Rectangle 40">
            <a:extLst>
              <a:ext uri="{FF2B5EF4-FFF2-40B4-BE49-F238E27FC236}">
                <a16:creationId xmlns:a16="http://schemas.microsoft.com/office/drawing/2014/main" id="{E52FB82D-B07F-B449-BA5E-4C869BB15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239" y="5367668"/>
            <a:ext cx="365760" cy="632016"/>
          </a:xfrm>
          <a:prstGeom prst="rect">
            <a:avLst/>
          </a:prstGeom>
          <a:noFill/>
          <a:ln w="28575">
            <a:solidFill>
              <a:srgbClr val="FF9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85D134"/>
              </a:solidFill>
            </a:endParaRPr>
          </a:p>
        </p:txBody>
      </p:sp>
      <p:sp>
        <p:nvSpPr>
          <p:cNvPr id="8" name="Rectangle 40">
            <a:extLst>
              <a:ext uri="{FF2B5EF4-FFF2-40B4-BE49-F238E27FC236}">
                <a16:creationId xmlns:a16="http://schemas.microsoft.com/office/drawing/2014/main" id="{47144327-2335-B47B-C229-84AC9D89A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27" y="5554227"/>
            <a:ext cx="365760" cy="44545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85D134"/>
              </a:solidFill>
            </a:endParaRPr>
          </a:p>
        </p:txBody>
      </p:sp>
      <p:sp>
        <p:nvSpPr>
          <p:cNvPr id="14" name="Rectangle 40">
            <a:extLst>
              <a:ext uri="{FF2B5EF4-FFF2-40B4-BE49-F238E27FC236}">
                <a16:creationId xmlns:a16="http://schemas.microsoft.com/office/drawing/2014/main" id="{48506E9A-C3E6-A516-72BC-35F7C7A4D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2045" y="4732552"/>
            <a:ext cx="365760" cy="292608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/>
          </a:p>
        </p:txBody>
      </p:sp>
      <p:sp>
        <p:nvSpPr>
          <p:cNvPr id="16" name="Rectangle 40">
            <a:extLst>
              <a:ext uri="{FF2B5EF4-FFF2-40B4-BE49-F238E27FC236}">
                <a16:creationId xmlns:a16="http://schemas.microsoft.com/office/drawing/2014/main" id="{2BF876AC-D69B-89AE-C192-76A6C81E5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4799" y="5047628"/>
            <a:ext cx="365760" cy="952056"/>
          </a:xfrm>
          <a:prstGeom prst="rect">
            <a:avLst/>
          </a:prstGeom>
          <a:noFill/>
          <a:ln w="28575">
            <a:solidFill>
              <a:srgbClr val="0432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>
              <a:solidFill>
                <a:srgbClr val="0432FF"/>
              </a:solidFill>
            </a:endParaRPr>
          </a:p>
        </p:txBody>
      </p:sp>
      <p:sp>
        <p:nvSpPr>
          <p:cNvPr id="11" name="Rectangle 40">
            <a:extLst>
              <a:ext uri="{FF2B5EF4-FFF2-40B4-BE49-F238E27FC236}">
                <a16:creationId xmlns:a16="http://schemas.microsoft.com/office/drawing/2014/main" id="{96691B0B-917A-C5C9-6812-AAF450EA9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869" y="5240732"/>
            <a:ext cx="365760" cy="758952"/>
          </a:xfrm>
          <a:prstGeom prst="rect">
            <a:avLst/>
          </a:prstGeom>
          <a:noFill/>
          <a:ln w="28575">
            <a:solidFill>
              <a:srgbClr val="94165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>
              <a:solidFill>
                <a:srgbClr val="85D134"/>
              </a:solidFill>
            </a:endParaRPr>
          </a:p>
        </p:txBody>
      </p:sp>
      <p:sp>
        <p:nvSpPr>
          <p:cNvPr id="12" name="Rectangle 40">
            <a:extLst>
              <a:ext uri="{FF2B5EF4-FFF2-40B4-BE49-F238E27FC236}">
                <a16:creationId xmlns:a16="http://schemas.microsoft.com/office/drawing/2014/main" id="{B869E5D3-61CA-CC25-23CF-C0BCBB153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8140" y="5369813"/>
            <a:ext cx="365760" cy="629871"/>
          </a:xfrm>
          <a:prstGeom prst="rect">
            <a:avLst/>
          </a:prstGeom>
          <a:noFill/>
          <a:ln w="28575">
            <a:solidFill>
              <a:srgbClr val="76D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>
              <a:solidFill>
                <a:srgbClr val="85D134"/>
              </a:solidFill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0F0CC979-DCE2-14F2-8D25-A2E82A020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673" y="1639888"/>
            <a:ext cx="46970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 dirty="0">
                <a:solidFill>
                  <a:schemeClr val="accent2"/>
                </a:solidFill>
              </a:rPr>
              <a:t>Seven-person DNA mixture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053DF7-7A17-78BB-AE98-F868A589E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  <p:sp>
        <p:nvSpPr>
          <p:cNvPr id="21" name="Rectangle 40">
            <a:extLst>
              <a:ext uri="{FF2B5EF4-FFF2-40B4-BE49-F238E27FC236}">
                <a16:creationId xmlns:a16="http://schemas.microsoft.com/office/drawing/2014/main" id="{B0898066-A33F-F6E6-D234-CB46D917A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0982" y="3419856"/>
            <a:ext cx="365760" cy="2579828"/>
          </a:xfrm>
          <a:prstGeom prst="rect">
            <a:avLst/>
          </a:prstGeom>
          <a:noFill/>
          <a:ln w="28575">
            <a:solidFill>
              <a:srgbClr val="9437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3" name="Rectangle 40">
            <a:extLst>
              <a:ext uri="{FF2B5EF4-FFF2-40B4-BE49-F238E27FC236}">
                <a16:creationId xmlns:a16="http://schemas.microsoft.com/office/drawing/2014/main" id="{C937DBDD-2068-43AA-6784-5E7A6F9BC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2045" y="5047628"/>
            <a:ext cx="365760" cy="952056"/>
          </a:xfrm>
          <a:prstGeom prst="rect">
            <a:avLst/>
          </a:prstGeom>
          <a:noFill/>
          <a:ln w="28575">
            <a:solidFill>
              <a:srgbClr val="0432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>
              <a:solidFill>
                <a:srgbClr val="0432FF"/>
              </a:solidFill>
            </a:endParaRPr>
          </a:p>
        </p:txBody>
      </p:sp>
      <p:sp>
        <p:nvSpPr>
          <p:cNvPr id="24" name="Rectangle 40">
            <a:extLst>
              <a:ext uri="{FF2B5EF4-FFF2-40B4-BE49-F238E27FC236}">
                <a16:creationId xmlns:a16="http://schemas.microsoft.com/office/drawing/2014/main" id="{CE5FB8BA-631E-F1BF-494B-18EABE05C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0982" y="3103470"/>
            <a:ext cx="365760" cy="288814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/>
          </a:p>
        </p:txBody>
      </p:sp>
      <p:sp>
        <p:nvSpPr>
          <p:cNvPr id="25" name="Rectangle 40">
            <a:extLst>
              <a:ext uri="{FF2B5EF4-FFF2-40B4-BE49-F238E27FC236}">
                <a16:creationId xmlns:a16="http://schemas.microsoft.com/office/drawing/2014/main" id="{3195AAE0-EBF2-ED02-06EA-F44A192A3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1251" y="5367668"/>
            <a:ext cx="365760" cy="632016"/>
          </a:xfrm>
          <a:prstGeom prst="rect">
            <a:avLst/>
          </a:prstGeom>
          <a:noFill/>
          <a:ln w="28575">
            <a:solidFill>
              <a:srgbClr val="FF9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85D134"/>
              </a:solidFill>
            </a:endParaRPr>
          </a:p>
        </p:txBody>
      </p:sp>
      <p:sp>
        <p:nvSpPr>
          <p:cNvPr id="27" name="Rectangle 40">
            <a:extLst>
              <a:ext uri="{FF2B5EF4-FFF2-40B4-BE49-F238E27FC236}">
                <a16:creationId xmlns:a16="http://schemas.microsoft.com/office/drawing/2014/main" id="{1EB104E8-B685-E704-D807-55DD1CE6E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9601" y="5554227"/>
            <a:ext cx="365760" cy="44545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85D134"/>
              </a:solidFill>
            </a:endParaRPr>
          </a:p>
        </p:txBody>
      </p:sp>
      <p:sp>
        <p:nvSpPr>
          <p:cNvPr id="29" name="Rectangle 40">
            <a:extLst>
              <a:ext uri="{FF2B5EF4-FFF2-40B4-BE49-F238E27FC236}">
                <a16:creationId xmlns:a16="http://schemas.microsoft.com/office/drawing/2014/main" id="{851A70AC-8B2C-1ABD-BCA8-AF340D36C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1251" y="4714264"/>
            <a:ext cx="365760" cy="629871"/>
          </a:xfrm>
          <a:prstGeom prst="rect">
            <a:avLst/>
          </a:prstGeom>
          <a:noFill/>
          <a:ln w="28575">
            <a:solidFill>
              <a:srgbClr val="76D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>
              <a:solidFill>
                <a:srgbClr val="85D134"/>
              </a:solidFill>
            </a:endParaRPr>
          </a:p>
        </p:txBody>
      </p:sp>
      <p:sp>
        <p:nvSpPr>
          <p:cNvPr id="30" name="Rectangle 40">
            <a:extLst>
              <a:ext uri="{FF2B5EF4-FFF2-40B4-BE49-F238E27FC236}">
                <a16:creationId xmlns:a16="http://schemas.microsoft.com/office/drawing/2014/main" id="{5B7D0C0E-79EE-0DB2-3F1B-19E853121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869" y="4459160"/>
            <a:ext cx="365760" cy="758952"/>
          </a:xfrm>
          <a:prstGeom prst="rect">
            <a:avLst/>
          </a:prstGeom>
          <a:noFill/>
          <a:ln w="28575">
            <a:solidFill>
              <a:srgbClr val="94165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>
              <a:solidFill>
                <a:srgbClr val="85D1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758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D6048F-B7B2-3FF3-2C3A-8F741D157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88634"/>
            <a:ext cx="7772400" cy="4969366"/>
          </a:xfrm>
          <a:prstGeom prst="rect">
            <a:avLst/>
          </a:prstGeom>
        </p:spPr>
      </p:pic>
      <p:sp>
        <p:nvSpPr>
          <p:cNvPr id="41986" name="Rectangle 2">
            <a:extLst>
              <a:ext uri="{FF2B5EF4-FFF2-40B4-BE49-F238E27FC236}">
                <a16:creationId xmlns:a16="http://schemas.microsoft.com/office/drawing/2014/main" id="{43842707-8709-BD14-00CE-6D3BEA5CAAB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NGS Likelihood Ratio (27 loci)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C18D3B69-1978-4F2A-04F9-A86BAB5F1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5700" y="0"/>
            <a:ext cx="1449457" cy="457200"/>
          </a:xfrm>
        </p:spPr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z="2400" smtClean="0">
                <a:latin typeface="+mn-lt"/>
              </a:rPr>
              <a:pPr>
                <a:defRPr/>
              </a:pPr>
              <a:t>17</a:t>
            </a:fld>
            <a:endParaRPr lang="en-US" alt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4809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ADAFFBD0-7A9F-B534-D72E-A9D8525C20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NGS LR and error rate</a:t>
            </a:r>
          </a:p>
        </p:txBody>
      </p:sp>
      <p:sp>
        <p:nvSpPr>
          <p:cNvPr id="44034" name="Text Box 3">
            <a:extLst>
              <a:ext uri="{FF2B5EF4-FFF2-40B4-BE49-F238E27FC236}">
                <a16:creationId xmlns:a16="http://schemas.microsoft.com/office/drawing/2014/main" id="{BB8A6789-2B58-80FD-F668-28609D84A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39950"/>
            <a:ext cx="91440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2"/>
                </a:solidFill>
              </a:rPr>
              <a:t>A match between the </a:t>
            </a:r>
            <a:r>
              <a:rPr lang="en-US" altLang="en-US" sz="2800" dirty="0"/>
              <a:t>evidence item</a:t>
            </a:r>
            <a:endParaRPr lang="en-US" altLang="en-US" sz="2800" dirty="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2"/>
                </a:solidFill>
              </a:rPr>
              <a:t>and </a:t>
            </a:r>
            <a:r>
              <a:rPr lang="en-US" altLang="en-US" sz="2800" dirty="0">
                <a:solidFill>
                  <a:srgbClr val="002060"/>
                </a:solidFill>
              </a:rPr>
              <a:t>the defendant </a:t>
            </a:r>
            <a:r>
              <a:rPr lang="en-US" altLang="en-US" sz="2800" dirty="0">
                <a:solidFill>
                  <a:schemeClr val="bg2"/>
                </a:solidFill>
              </a:rPr>
              <a:t>is: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sz="2800" dirty="0">
                <a:solidFill>
                  <a:srgbClr val="800080"/>
                </a:solidFill>
              </a:rPr>
              <a:t>29 million </a:t>
            </a:r>
            <a:r>
              <a:rPr lang="en-US" altLang="en-US" sz="2800" dirty="0">
                <a:solidFill>
                  <a:schemeClr val="accent2"/>
                </a:solidFill>
              </a:rPr>
              <a:t>times more probable 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2800" dirty="0">
                <a:solidFill>
                  <a:schemeClr val="accent2"/>
                </a:solidFill>
              </a:rPr>
              <a:t>than a coincidental match.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chemeClr val="accent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99AEBA-5C49-F1AF-AD75-21307AB7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7A451E-C754-8BD7-3A6B-1982558FC6D2}"/>
              </a:ext>
            </a:extLst>
          </p:cNvPr>
          <p:cNvSpPr txBox="1"/>
          <p:nvPr/>
        </p:nvSpPr>
        <p:spPr>
          <a:xfrm>
            <a:off x="0" y="4771439"/>
            <a:ext cx="9144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/>
              <a:t> For a match strength of </a:t>
            </a:r>
            <a:r>
              <a:rPr lang="en-US" altLang="en-US" sz="2800" dirty="0">
                <a:solidFill>
                  <a:srgbClr val="800080"/>
                </a:solidFill>
              </a:rPr>
              <a:t>29 million</a:t>
            </a:r>
            <a:r>
              <a:rPr lang="en-US" altLang="en-US" sz="2800" dirty="0"/>
              <a:t>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/>
              <a:t>only </a:t>
            </a:r>
            <a:r>
              <a:rPr lang="en-US" altLang="en-US" sz="2800" dirty="0">
                <a:solidFill>
                  <a:srgbClr val="FF0000"/>
                </a:solidFill>
              </a:rPr>
              <a:t>1 in 12.4 billion </a:t>
            </a:r>
            <a:r>
              <a:rPr lang="en-US" altLang="en-US" sz="2800" dirty="0"/>
              <a:t>people would match as strongly.</a:t>
            </a:r>
          </a:p>
        </p:txBody>
      </p:sp>
    </p:spTree>
    <p:extLst>
      <p:ext uri="{BB962C8B-B14F-4D97-AF65-F5344CB8AC3E}">
        <p14:creationId xmlns:p14="http://schemas.microsoft.com/office/powerpoint/2010/main" val="2053958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E40B9-9206-E5FA-2478-4B0D485D4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CE</a:t>
            </a:r>
            <a:r>
              <a:rPr lang="en-US" dirty="0"/>
              <a:t> vs. </a:t>
            </a:r>
            <a:r>
              <a:rPr lang="en-US" dirty="0">
                <a:solidFill>
                  <a:srgbClr val="FF9300"/>
                </a:solidFill>
              </a:rPr>
              <a:t>NGS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10972D2-46C7-F549-91E2-AC3458045999}"/>
              </a:ext>
            </a:extLst>
          </p:cNvPr>
          <p:cNvGrpSpPr/>
          <p:nvPr/>
        </p:nvGrpSpPr>
        <p:grpSpPr>
          <a:xfrm>
            <a:off x="641591" y="2387434"/>
            <a:ext cx="7697532" cy="1128823"/>
            <a:chOff x="685800" y="3879111"/>
            <a:chExt cx="7697532" cy="1128823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0470F5F-AB78-F844-9D35-8EE4E1B145A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05543" y="4465674"/>
              <a:ext cx="7315200" cy="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297BB75-3FF2-5940-9AA0-AFD136D5F52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05543" y="3887972"/>
              <a:ext cx="0" cy="577702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E8CAC14-C5B9-0849-8DCE-52509E45B86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119478" y="3887972"/>
              <a:ext cx="0" cy="577702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B8A0A66-5981-4B42-9790-E07569AE28F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490357" y="3887972"/>
              <a:ext cx="0" cy="577702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A28AC9D-91F7-E34C-8CFD-817FE1F1591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418191" y="4176823"/>
              <a:ext cx="0" cy="288851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908595E-1910-1045-9662-161819D7F8C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030839" y="3887972"/>
              <a:ext cx="0" cy="577702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458944F-C9AC-034A-B5ED-70192CB53BE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643487" y="4167962"/>
              <a:ext cx="0" cy="297712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DEC3EE7-49E5-EC4E-8E11-4A6562F4521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256135" y="3887972"/>
              <a:ext cx="0" cy="577702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C1371EE-2620-0A41-90B2-3D5BC167979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868783" y="4167962"/>
              <a:ext cx="0" cy="288851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295F93D-F557-3541-A394-2911215B0C5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075791" y="4167962"/>
              <a:ext cx="0" cy="299484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02CDE2A-1208-DD4F-A66B-2C8C2DAA5C9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695401" y="3879111"/>
              <a:ext cx="0" cy="577702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2F19C81-98F1-6B44-A71F-58F2DD0A030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315011" y="4167962"/>
              <a:ext cx="0" cy="297712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CF9BB53-A199-7645-835B-9B53F2FE37D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927659" y="3887972"/>
              <a:ext cx="0" cy="577702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B6CB62E-CD66-284B-BFEA-283306AD107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540307" y="4167962"/>
              <a:ext cx="0" cy="297712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EDB56B7-B8DA-214C-9C8A-4EA7431ECB87}"/>
                </a:ext>
              </a:extLst>
            </p:cNvPr>
            <p:cNvSpPr txBox="1"/>
            <p:nvPr/>
          </p:nvSpPr>
          <p:spPr>
            <a:xfrm>
              <a:off x="685800" y="45325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EA2BA3F-8447-E94D-A825-98EF957B42EF}"/>
                </a:ext>
              </a:extLst>
            </p:cNvPr>
            <p:cNvSpPr txBox="1"/>
            <p:nvPr/>
          </p:nvSpPr>
          <p:spPr>
            <a:xfrm>
              <a:off x="1240097" y="45325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14B881B-297C-6744-AE5F-FEC9CE9B52A7}"/>
                </a:ext>
              </a:extLst>
            </p:cNvPr>
            <p:cNvSpPr txBox="1"/>
            <p:nvPr/>
          </p:nvSpPr>
          <p:spPr>
            <a:xfrm>
              <a:off x="1852745" y="45325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ED67DA5-F731-BE4A-8859-7F3FCDDB16F4}"/>
                </a:ext>
              </a:extLst>
            </p:cNvPr>
            <p:cNvSpPr txBox="1"/>
            <p:nvPr/>
          </p:nvSpPr>
          <p:spPr>
            <a:xfrm>
              <a:off x="2465393" y="45325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2E11563-F523-F34E-B5F7-3BDCD599EC36}"/>
                </a:ext>
              </a:extLst>
            </p:cNvPr>
            <p:cNvSpPr txBox="1"/>
            <p:nvPr/>
          </p:nvSpPr>
          <p:spPr>
            <a:xfrm>
              <a:off x="3078041" y="45325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C48E15F-9DB9-5A40-B2A5-F21D58317973}"/>
                </a:ext>
              </a:extLst>
            </p:cNvPr>
            <p:cNvSpPr txBox="1"/>
            <p:nvPr/>
          </p:nvSpPr>
          <p:spPr>
            <a:xfrm>
              <a:off x="3690689" y="45325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64C164C-693F-7747-8958-4EBEC63BA0E6}"/>
                </a:ext>
              </a:extLst>
            </p:cNvPr>
            <p:cNvSpPr txBox="1"/>
            <p:nvPr/>
          </p:nvSpPr>
          <p:spPr>
            <a:xfrm>
              <a:off x="4312263" y="45325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4778421-8CFB-194D-BAA8-CB444D6EA168}"/>
                </a:ext>
              </a:extLst>
            </p:cNvPr>
            <p:cNvSpPr txBox="1"/>
            <p:nvPr/>
          </p:nvSpPr>
          <p:spPr>
            <a:xfrm>
              <a:off x="4897697" y="45325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7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E711091-1D10-8846-96F2-7598078D42DC}"/>
                </a:ext>
              </a:extLst>
            </p:cNvPr>
            <p:cNvSpPr txBox="1"/>
            <p:nvPr/>
          </p:nvSpPr>
          <p:spPr>
            <a:xfrm>
              <a:off x="5517307" y="45325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EEFED80-99DB-5F4E-BDEB-5BFA929DD56F}"/>
                </a:ext>
              </a:extLst>
            </p:cNvPr>
            <p:cNvSpPr txBox="1"/>
            <p:nvPr/>
          </p:nvSpPr>
          <p:spPr>
            <a:xfrm>
              <a:off x="6136917" y="4532553"/>
              <a:ext cx="3561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9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F0A55D9-0CC6-0E4C-91EA-479E4FD81104}"/>
                </a:ext>
              </a:extLst>
            </p:cNvPr>
            <p:cNvSpPr txBox="1"/>
            <p:nvPr/>
          </p:nvSpPr>
          <p:spPr>
            <a:xfrm>
              <a:off x="6663804" y="4532553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DA90452-EA83-3245-8EEF-2DA0E921B562}"/>
                </a:ext>
              </a:extLst>
            </p:cNvPr>
            <p:cNvSpPr txBox="1"/>
            <p:nvPr/>
          </p:nvSpPr>
          <p:spPr>
            <a:xfrm>
              <a:off x="7284996" y="4546269"/>
              <a:ext cx="5048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11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A93A505-103F-A442-9C53-805826D03F82}"/>
                </a:ext>
              </a:extLst>
            </p:cNvPr>
            <p:cNvSpPr txBox="1"/>
            <p:nvPr/>
          </p:nvSpPr>
          <p:spPr>
            <a:xfrm>
              <a:off x="7855623" y="4535636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12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4456FBA-D970-74E6-8DCC-4A5FD4D416AA}"/>
              </a:ext>
            </a:extLst>
          </p:cNvPr>
          <p:cNvCxnSpPr>
            <a:cxnSpLocks/>
          </p:cNvCxnSpPr>
          <p:nvPr/>
        </p:nvCxnSpPr>
        <p:spPr bwMode="auto">
          <a:xfrm>
            <a:off x="3988507" y="2068286"/>
            <a:ext cx="0" cy="89685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FADCC90-785F-EA4D-CC26-705E5D5ACAA4}"/>
              </a:ext>
            </a:extLst>
          </p:cNvPr>
          <p:cNvCxnSpPr>
            <a:cxnSpLocks/>
          </p:cNvCxnSpPr>
          <p:nvPr/>
        </p:nvCxnSpPr>
        <p:spPr bwMode="auto">
          <a:xfrm>
            <a:off x="7722310" y="2068286"/>
            <a:ext cx="0" cy="896850"/>
          </a:xfrm>
          <a:prstGeom prst="straightConnector1">
            <a:avLst/>
          </a:prstGeom>
          <a:ln>
            <a:solidFill>
              <a:srgbClr val="FF9300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929EAD4-F5E9-1FDD-2BCB-48B7691B63B4}"/>
              </a:ext>
            </a:extLst>
          </p:cNvPr>
          <p:cNvSpPr txBox="1"/>
          <p:nvPr/>
        </p:nvSpPr>
        <p:spPr>
          <a:xfrm>
            <a:off x="3558545" y="1646990"/>
            <a:ext cx="885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5.35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4CF622-853A-48C4-22BF-EDE114831BE7}"/>
              </a:ext>
            </a:extLst>
          </p:cNvPr>
          <p:cNvSpPr txBox="1"/>
          <p:nvPr/>
        </p:nvSpPr>
        <p:spPr>
          <a:xfrm>
            <a:off x="7202179" y="1635273"/>
            <a:ext cx="1058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9300"/>
                </a:solidFill>
              </a:rPr>
              <a:t>11.39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A26B94-03CB-78A5-E270-D50B86A994CD}"/>
              </a:ext>
            </a:extLst>
          </p:cNvPr>
          <p:cNvSpPr txBox="1"/>
          <p:nvPr/>
        </p:nvSpPr>
        <p:spPr>
          <a:xfrm>
            <a:off x="617673" y="1752171"/>
            <a:ext cx="1156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Victim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E180B77-F6E1-C768-B880-3B60774677F3}"/>
              </a:ext>
            </a:extLst>
          </p:cNvPr>
          <p:cNvGrpSpPr/>
          <p:nvPr/>
        </p:nvGrpSpPr>
        <p:grpSpPr>
          <a:xfrm>
            <a:off x="551808" y="4071818"/>
            <a:ext cx="7845023" cy="1990011"/>
            <a:chOff x="579688" y="3845365"/>
            <a:chExt cx="7845023" cy="199001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F48C8FC-4379-DA44-9F2A-3A8206A3AE44}"/>
                </a:ext>
              </a:extLst>
            </p:cNvPr>
            <p:cNvGrpSpPr/>
            <p:nvPr/>
          </p:nvGrpSpPr>
          <p:grpSpPr>
            <a:xfrm>
              <a:off x="669471" y="4644998"/>
              <a:ext cx="7755240" cy="1190378"/>
              <a:chOff x="685800" y="3879111"/>
              <a:chExt cx="7755240" cy="1190378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9622AA91-99D3-3F4D-9A60-44BF94F572A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05543" y="4465674"/>
                <a:ext cx="7315200" cy="0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87075F57-B89F-3D4B-95B7-6D324CE74AB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805543" y="3887972"/>
                <a:ext cx="0" cy="57770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A3F4A59-B6F4-E548-8F6E-7F9407B5939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8119478" y="3887972"/>
                <a:ext cx="0" cy="57770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DDCC8849-D9F1-D541-AB61-4FE0597577F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490357" y="3887972"/>
                <a:ext cx="0" cy="57770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C5623DA-F668-164D-9469-F4BA13B1322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418191" y="4176823"/>
                <a:ext cx="0" cy="288851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9DF9821C-E180-A84F-9AC1-F7B422EF0E3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030839" y="3887972"/>
                <a:ext cx="0" cy="57770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4E521175-8DEE-8A47-8718-1876BD3BDCD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643487" y="4167962"/>
                <a:ext cx="0" cy="29771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F403B90E-EFC1-B642-81C8-ACF715847A3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256135" y="3887972"/>
                <a:ext cx="0" cy="57770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6E894BE2-575F-5346-85ED-B72AD12A80A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868783" y="4167962"/>
                <a:ext cx="0" cy="288851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01B51244-FF65-124C-A567-7FB75CEEDA4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075791" y="4167962"/>
                <a:ext cx="0" cy="299484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C0711E27-3EE5-344D-9BD4-4B2B8825899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695401" y="3879111"/>
                <a:ext cx="0" cy="57770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3C9EF4AC-21A4-AB44-8039-DB7B56D7E1D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315011" y="4167962"/>
                <a:ext cx="0" cy="29771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F506EE6D-352E-AA42-9994-73DBD725DD0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927659" y="3887972"/>
                <a:ext cx="0" cy="57770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29EF55FE-3518-864F-A98B-9DE76DB302F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540307" y="4167962"/>
                <a:ext cx="0" cy="29771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1E4363E-6C79-DA48-AED2-EF853B8A2818}"/>
                  </a:ext>
                </a:extLst>
              </p:cNvPr>
              <p:cNvSpPr txBox="1"/>
              <p:nvPr/>
            </p:nvSpPr>
            <p:spPr>
              <a:xfrm>
                <a:off x="685800" y="4532553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0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EAC492F-B39E-264F-9E48-46059D0AB627}"/>
                  </a:ext>
                </a:extLst>
              </p:cNvPr>
              <p:cNvSpPr txBox="1"/>
              <p:nvPr/>
            </p:nvSpPr>
            <p:spPr>
              <a:xfrm>
                <a:off x="1240097" y="4532553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1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CADD9E2-CA2F-A14E-8120-FA45BCC4D956}"/>
                  </a:ext>
                </a:extLst>
              </p:cNvPr>
              <p:cNvSpPr txBox="1"/>
              <p:nvPr/>
            </p:nvSpPr>
            <p:spPr>
              <a:xfrm>
                <a:off x="1852745" y="4532553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2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502608E-AB9E-7E48-BBBC-F997754AD886}"/>
                  </a:ext>
                </a:extLst>
              </p:cNvPr>
              <p:cNvSpPr txBox="1"/>
              <p:nvPr/>
            </p:nvSpPr>
            <p:spPr>
              <a:xfrm>
                <a:off x="2465393" y="4532553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3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1A16A118-5DAD-B444-BB47-3473F5E7F0A9}"/>
                  </a:ext>
                </a:extLst>
              </p:cNvPr>
              <p:cNvSpPr txBox="1"/>
              <p:nvPr/>
            </p:nvSpPr>
            <p:spPr>
              <a:xfrm>
                <a:off x="3078041" y="4532553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4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AB3CD113-15FA-9740-BF15-5A449ADDBF84}"/>
                  </a:ext>
                </a:extLst>
              </p:cNvPr>
              <p:cNvSpPr txBox="1"/>
              <p:nvPr/>
            </p:nvSpPr>
            <p:spPr>
              <a:xfrm>
                <a:off x="3690689" y="4532553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5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055E422-888D-8C48-9A5A-94928D964322}"/>
                  </a:ext>
                </a:extLst>
              </p:cNvPr>
              <p:cNvSpPr txBox="1"/>
              <p:nvPr/>
            </p:nvSpPr>
            <p:spPr>
              <a:xfrm>
                <a:off x="4312263" y="4532553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6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BE5ED2F-A04D-8F40-9B46-C880FF9F203D}"/>
                  </a:ext>
                </a:extLst>
              </p:cNvPr>
              <p:cNvSpPr txBox="1"/>
              <p:nvPr/>
            </p:nvSpPr>
            <p:spPr>
              <a:xfrm>
                <a:off x="4897697" y="4532553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7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B628F3F-2C81-CA4F-8DF6-38EA142B7BA6}"/>
                  </a:ext>
                </a:extLst>
              </p:cNvPr>
              <p:cNvSpPr txBox="1"/>
              <p:nvPr/>
            </p:nvSpPr>
            <p:spPr>
              <a:xfrm>
                <a:off x="5517307" y="4532553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8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43D0D29-0F5B-F944-96DC-06E3A8DCF51C}"/>
                  </a:ext>
                </a:extLst>
              </p:cNvPr>
              <p:cNvSpPr txBox="1"/>
              <p:nvPr/>
            </p:nvSpPr>
            <p:spPr>
              <a:xfrm>
                <a:off x="6136917" y="4532553"/>
                <a:ext cx="356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9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A78C13A-71C0-5E45-90B4-C92F9D0FE334}"/>
                  </a:ext>
                </a:extLst>
              </p:cNvPr>
              <p:cNvSpPr txBox="1"/>
              <p:nvPr/>
            </p:nvSpPr>
            <p:spPr>
              <a:xfrm>
                <a:off x="6663804" y="4532553"/>
                <a:ext cx="5854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10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482E900-6778-3F4F-BCFE-2265DAAC6795}"/>
                  </a:ext>
                </a:extLst>
              </p:cNvPr>
              <p:cNvSpPr txBox="1"/>
              <p:nvPr/>
            </p:nvSpPr>
            <p:spPr>
              <a:xfrm>
                <a:off x="7284996" y="4546269"/>
                <a:ext cx="55874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11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F2062BE-819D-874D-AB0B-610674E5E395}"/>
                  </a:ext>
                </a:extLst>
              </p:cNvPr>
              <p:cNvSpPr txBox="1"/>
              <p:nvPr/>
            </p:nvSpPr>
            <p:spPr>
              <a:xfrm>
                <a:off x="7855623" y="4535636"/>
                <a:ext cx="5854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12</a:t>
                </a:r>
              </a:p>
            </p:txBody>
          </p: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2B6FBD1-D605-3AF1-60E2-8BFBF744FEA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85801" y="4314160"/>
              <a:ext cx="0" cy="89685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43B52A2-0EFC-5637-1DEA-C82CD4526EB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316339" y="4314156"/>
              <a:ext cx="0" cy="896850"/>
            </a:xfrm>
            <a:prstGeom prst="straightConnector1">
              <a:avLst/>
            </a:prstGeom>
            <a:ln>
              <a:solidFill>
                <a:srgbClr val="FF9300"/>
              </a:solidFill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F29D526-EB9A-573E-0684-3CD428525A36}"/>
                </a:ext>
              </a:extLst>
            </p:cNvPr>
            <p:cNvSpPr txBox="1"/>
            <p:nvPr/>
          </p:nvSpPr>
          <p:spPr>
            <a:xfrm>
              <a:off x="3358759" y="3845365"/>
              <a:ext cx="8851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7030A0"/>
                  </a:solidFill>
                </a:rPr>
                <a:t>4.99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CC80A6F-2C67-FF55-D5D2-FC60539AB7BD}"/>
                </a:ext>
              </a:extLst>
            </p:cNvPr>
            <p:cNvSpPr txBox="1"/>
            <p:nvPr/>
          </p:nvSpPr>
          <p:spPr>
            <a:xfrm>
              <a:off x="4904825" y="3850720"/>
              <a:ext cx="8851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9300"/>
                  </a:solidFill>
                </a:rPr>
                <a:t>7.46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5B422BA-53A3-DDD8-3BEA-34619B21E0C5}"/>
                </a:ext>
              </a:extLst>
            </p:cNvPr>
            <p:cNvSpPr txBox="1"/>
            <p:nvPr/>
          </p:nvSpPr>
          <p:spPr>
            <a:xfrm>
              <a:off x="579688" y="4009734"/>
              <a:ext cx="14830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Suspect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A08808F5-7457-AE04-4E5F-E388A3BD6E59}"/>
              </a:ext>
            </a:extLst>
          </p:cNvPr>
          <p:cNvSpPr txBox="1"/>
          <p:nvPr/>
        </p:nvSpPr>
        <p:spPr>
          <a:xfrm>
            <a:off x="2099763" y="6248400"/>
            <a:ext cx="4896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432FF"/>
                </a:solidFill>
              </a:rPr>
              <a:t>More loci, more information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BBFC4DF-1345-659F-54FF-14757C863A50}"/>
              </a:ext>
            </a:extLst>
          </p:cNvPr>
          <p:cNvSpPr txBox="1"/>
          <p:nvPr/>
        </p:nvSpPr>
        <p:spPr>
          <a:xfrm>
            <a:off x="7224655" y="3396645"/>
            <a:ext cx="1385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log(LR)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F4CF36-7BF2-6BCA-B845-245763A90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18720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184768C-F022-C15C-7666-0D8C9AD7BF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157289"/>
              </p:ext>
            </p:extLst>
          </p:nvPr>
        </p:nvGraphicFramePr>
        <p:xfrm>
          <a:off x="185054" y="1872340"/>
          <a:ext cx="8770103" cy="3931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770103">
                  <a:extLst>
                    <a:ext uri="{9D8B030D-6E8A-4147-A177-3AD203B41FA5}">
                      <a16:colId xmlns:a16="http://schemas.microsoft.com/office/drawing/2014/main" val="3121950773"/>
                    </a:ext>
                  </a:extLst>
                </a:gridCol>
              </a:tblGrid>
              <a:tr h="1698174">
                <a:tc>
                  <a:txBody>
                    <a:bodyPr/>
                    <a:lstStyle/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dirty="0">
                          <a:solidFill>
                            <a:srgbClr val="0432FF"/>
                          </a:solidFill>
                        </a:rPr>
                        <a:t>The views and opinions expressed in this presentation are those of the presenters &amp; authors and do not represent any official views or opinions of the American Academy of Forensic Sciences.</a:t>
                      </a:r>
                    </a:p>
                    <a:p>
                      <a:pPr algn="ctr"/>
                      <a:endParaRPr lang="en-US" sz="2800" b="0" dirty="0">
                        <a:solidFill>
                          <a:srgbClr val="0432FF"/>
                        </a:solidFill>
                      </a:endParaRP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dirty="0">
                          <a:solidFill>
                            <a:srgbClr val="0432FF"/>
                          </a:solidFill>
                        </a:rPr>
                        <a:t>Some authors are employed by </a:t>
                      </a:r>
                      <a:r>
                        <a:rPr lang="en-US" sz="2800" b="0" dirty="0" err="1">
                          <a:solidFill>
                            <a:srgbClr val="0432FF"/>
                          </a:solidFill>
                        </a:rPr>
                        <a:t>Cybergenetics</a:t>
                      </a:r>
                      <a:r>
                        <a:rPr lang="en-US" sz="2800" b="0" dirty="0">
                          <a:solidFill>
                            <a:srgbClr val="0432FF"/>
                          </a:solidFill>
                        </a:rPr>
                        <a:t>.</a:t>
                      </a: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endParaRPr lang="en-US" sz="2800" b="0" dirty="0">
                        <a:solidFill>
                          <a:srgbClr val="0432FF"/>
                        </a:solidFill>
                      </a:endParaRP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dirty="0">
                          <a:solidFill>
                            <a:srgbClr val="0432FF"/>
                          </a:solidFill>
                        </a:rPr>
                        <a:t>We show the </a:t>
                      </a:r>
                      <a:r>
                        <a:rPr lang="en-US" sz="2800" b="0" dirty="0" err="1">
                          <a:solidFill>
                            <a:srgbClr val="0432FF"/>
                          </a:solidFill>
                        </a:rPr>
                        <a:t>TrueAllele</a:t>
                      </a:r>
                      <a:r>
                        <a:rPr lang="en-US" sz="2800" b="0" baseline="30000" dirty="0">
                          <a:solidFill>
                            <a:srgbClr val="0432FF"/>
                          </a:solidFill>
                        </a:rPr>
                        <a:t>®</a:t>
                      </a:r>
                      <a:r>
                        <a:rPr lang="en-US" sz="2800" b="0" dirty="0">
                          <a:solidFill>
                            <a:srgbClr val="0432FF"/>
                          </a:solidFill>
                        </a:rPr>
                        <a:t> evidence interpretation technology developed by </a:t>
                      </a:r>
                      <a:r>
                        <a:rPr lang="en-US" sz="2800" b="0" dirty="0" err="1">
                          <a:solidFill>
                            <a:srgbClr val="0432FF"/>
                          </a:solidFill>
                        </a:rPr>
                        <a:t>Cybergenetics</a:t>
                      </a:r>
                      <a:r>
                        <a:rPr lang="en-US" sz="2800" b="0" dirty="0">
                          <a:solidFill>
                            <a:srgbClr val="0432FF"/>
                          </a:solidFill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710630"/>
                  </a:ext>
                </a:extLst>
              </a:tr>
            </a:tbl>
          </a:graphicData>
        </a:graphic>
      </p:graphicFrame>
      <p:sp>
        <p:nvSpPr>
          <p:cNvPr id="9" name="Rectangle 2">
            <a:extLst>
              <a:ext uri="{FF2B5EF4-FFF2-40B4-BE49-F238E27FC236}">
                <a16:creationId xmlns:a16="http://schemas.microsoft.com/office/drawing/2014/main" id="{4FEE28DA-A9B6-B3E0-D5E1-E7DE0F32D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264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kern="0" dirty="0">
                <a:ea typeface="ＭＳ Ｐゴシック" panose="020B0600070205080204" pitchFamily="34" charset="-128"/>
              </a:rPr>
              <a:t>Disclosure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AFCFA-2A72-5E2A-3782-F7D2F1097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73397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23E0C-B8F8-6288-85A0-1F8439CE3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4744F0-5AF4-EBB6-0870-9BE4024E0E7A}"/>
              </a:ext>
            </a:extLst>
          </p:cNvPr>
          <p:cNvSpPr txBox="1"/>
          <p:nvPr/>
        </p:nvSpPr>
        <p:spPr>
          <a:xfrm>
            <a:off x="1954605" y="1752600"/>
            <a:ext cx="52347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The </a:t>
            </a:r>
            <a:r>
              <a:rPr lang="en-US" sz="2800" dirty="0" err="1">
                <a:solidFill>
                  <a:srgbClr val="002060"/>
                </a:solidFill>
              </a:rPr>
              <a:t>TrueAllele</a:t>
            </a:r>
            <a:r>
              <a:rPr lang="en-US" sz="2800" dirty="0">
                <a:solidFill>
                  <a:srgbClr val="002060"/>
                </a:solidFill>
              </a:rPr>
              <a:t> technology: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432FF"/>
                </a:solidFill>
              </a:rPr>
              <a:t>uses CE and NGS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432FF"/>
                </a:solidFill>
              </a:rPr>
              <a:t>is validated for CE and 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432FF"/>
                </a:solidFill>
              </a:rPr>
              <a:t>solves 10-person mixtures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62FC3F-3838-8E01-F2D0-1FE285935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062" y="3717517"/>
            <a:ext cx="2421876" cy="302618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1D4F20-4829-F87B-F1C2-D44969759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7093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48A7CD9-4589-E3D4-D125-458F95B597FC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dirty="0">
                <a:ea typeface="ＭＳ Ｐゴシック" panose="020B0600070205080204" pitchFamily="34" charset="-128"/>
              </a:rPr>
              <a:t>More information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0352149D-3868-9136-7E1C-739AEFF73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736378"/>
            <a:ext cx="5638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http://</a:t>
            </a:r>
            <a:r>
              <a:rPr lang="en-US" altLang="en-US" sz="2400" dirty="0" err="1">
                <a:solidFill>
                  <a:srgbClr val="0000FF"/>
                </a:solidFill>
              </a:rPr>
              <a:t>www.cybgen.com</a:t>
            </a:r>
            <a:r>
              <a:rPr lang="en-US" altLang="en-US" sz="2400" dirty="0">
                <a:solidFill>
                  <a:srgbClr val="0000FF"/>
                </a:solidFill>
              </a:rPr>
              <a:t>/information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AA71683-E4AE-89F1-4589-088FDAF0B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3238" y="4804472"/>
            <a:ext cx="5597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90"/>
                </a:solidFill>
              </a:rPr>
              <a:t>http://</a:t>
            </a:r>
            <a:r>
              <a:rPr lang="en-US" altLang="en-US" sz="2400" dirty="0" err="1">
                <a:solidFill>
                  <a:srgbClr val="000090"/>
                </a:solidFill>
              </a:rPr>
              <a:t>www.youtube.com</a:t>
            </a:r>
            <a:r>
              <a:rPr lang="en-US" altLang="en-US" sz="2400" dirty="0">
                <a:solidFill>
                  <a:srgbClr val="000090"/>
                </a:solidFill>
              </a:rPr>
              <a:t>/user/</a:t>
            </a:r>
            <a:r>
              <a:rPr lang="en-US" altLang="en-US" sz="2400" dirty="0" err="1">
                <a:solidFill>
                  <a:srgbClr val="000090"/>
                </a:solidFill>
              </a:rPr>
              <a:t>TrueAllele</a:t>
            </a:r>
            <a:endParaRPr lang="en-US" altLang="en-US" sz="2400" dirty="0">
              <a:solidFill>
                <a:srgbClr val="00009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0090"/>
                </a:solidFill>
              </a:rPr>
              <a:t>TrueAllele</a:t>
            </a:r>
            <a:r>
              <a:rPr lang="en-US" altLang="en-US" sz="2400" dirty="0">
                <a:solidFill>
                  <a:srgbClr val="000090"/>
                </a:solidFill>
              </a:rPr>
              <a:t> YouTube channel</a:t>
            </a:r>
          </a:p>
        </p:txBody>
      </p:sp>
      <p:pic>
        <p:nvPicPr>
          <p:cNvPr id="8" name="Picture 1" descr="YouTube-logo-full_color.png">
            <a:extLst>
              <a:ext uri="{FF2B5EF4-FFF2-40B4-BE49-F238E27FC236}">
                <a16:creationId xmlns:a16="http://schemas.microsoft.com/office/drawing/2014/main" id="{FB8E346E-8451-D5F3-CF97-784FB3D01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75" y="5406135"/>
            <a:ext cx="18986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1">
            <a:extLst>
              <a:ext uri="{FF2B5EF4-FFF2-40B4-BE49-F238E27FC236}">
                <a16:creationId xmlns:a16="http://schemas.microsoft.com/office/drawing/2014/main" id="{D48E77F9-617B-4395-4160-C72476455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4717" y="2198340"/>
            <a:ext cx="271058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• Courses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• Newsletters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• Newsroom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• Presentations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• Publications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• Reliability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• Webinars</a:t>
            </a:r>
          </a:p>
        </p:txBody>
      </p:sp>
      <p:pic>
        <p:nvPicPr>
          <p:cNvPr id="10" name="Picture 9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264E5877-2034-D360-E912-97EC951B0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97" y="6224195"/>
            <a:ext cx="2664870" cy="503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743681-8B0D-EE23-7A71-89956BF3A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7132" y="2316566"/>
            <a:ext cx="2224868" cy="2224868"/>
          </a:xfrm>
          <a:prstGeom prst="rect">
            <a:avLst/>
          </a:prstGeom>
        </p:spPr>
      </p:pic>
      <p:pic>
        <p:nvPicPr>
          <p:cNvPr id="14" name="Picture 13" descr="A logo with a star and a hand&#10;&#10;Description automatically generated">
            <a:extLst>
              <a:ext uri="{FF2B5EF4-FFF2-40B4-BE49-F238E27FC236}">
                <a16:creationId xmlns:a16="http://schemas.microsoft.com/office/drawing/2014/main" id="{4CB4467B-BA6E-201A-71D1-8A92155732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995" y="5750561"/>
            <a:ext cx="960120" cy="98679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3EB7B7-CA97-F430-1D0E-B1EA17762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C758CF-0B6B-37AB-B184-D6C59430ED27}"/>
              </a:ext>
            </a:extLst>
          </p:cNvPr>
          <p:cNvSpPr txBox="1"/>
          <p:nvPr/>
        </p:nvSpPr>
        <p:spPr>
          <a:xfrm>
            <a:off x="3892253" y="6270693"/>
            <a:ext cx="2654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432FF"/>
                </a:solidFill>
              </a:rPr>
              <a:t>info@cybgen.com</a:t>
            </a:r>
            <a:endParaRPr lang="en-US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432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F81CA-859E-7F90-C16C-BAB7C01DB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D74AB05-67B7-E8D9-5FD3-272F88066D61}"/>
              </a:ext>
            </a:extLst>
          </p:cNvPr>
          <p:cNvGraphicFramePr>
            <a:graphicFrameLocks noGrp="1"/>
          </p:cNvGraphicFramePr>
          <p:nvPr/>
        </p:nvGraphicFramePr>
        <p:xfrm>
          <a:off x="185054" y="1872340"/>
          <a:ext cx="8567059" cy="169817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567059">
                  <a:extLst>
                    <a:ext uri="{9D8B030D-6E8A-4147-A177-3AD203B41FA5}">
                      <a16:colId xmlns:a16="http://schemas.microsoft.com/office/drawing/2014/main" val="3121950773"/>
                    </a:ext>
                  </a:extLst>
                </a:gridCol>
              </a:tblGrid>
              <a:tr h="1698174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rgbClr val="0432FF"/>
                          </a:solidFill>
                        </a:rPr>
                        <a:t>On April 7, 2014, gas station clerk Babul Kumer Saha was killed before the store was robbed.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71063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F478CB1-6024-2C72-7A4F-202389365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290" y="2986765"/>
            <a:ext cx="3653419" cy="3367996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13B71D37-61E0-5DFA-D326-882B74D6F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264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kern="0" dirty="0">
                <a:ea typeface="ＭＳ Ｐゴシック" panose="020B0600070205080204" pitchFamily="34" charset="-128"/>
              </a:rPr>
              <a:t>Ohio v. Slater Howell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77776F-921E-D1F0-CFB2-4F507005B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83410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C35FE-898F-44BE-C00E-E97DC1C36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Evidence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EC854B-B950-31C9-6040-B7EF5D1303AD}"/>
              </a:ext>
            </a:extLst>
          </p:cNvPr>
          <p:cNvSpPr txBox="1"/>
          <p:nvPr/>
        </p:nvSpPr>
        <p:spPr>
          <a:xfrm>
            <a:off x="342901" y="1752600"/>
            <a:ext cx="84581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432FF"/>
                </a:solidFill>
              </a:rPr>
              <a:t>DNA samples were collected from a gas pump button, a plastic bag, and a lottery cash register slot.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2A534A-7DB1-33D7-5D88-F5CBE7458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057" y="2895600"/>
            <a:ext cx="3945886" cy="33528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30005-0976-1E30-03B2-EFD06C326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56329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2BF36-6A6E-7948-AB00-B779BB375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2648"/>
            <a:ext cx="9144000" cy="1253673"/>
          </a:xfrm>
        </p:spPr>
        <p:txBody>
          <a:bodyPr>
            <a:noAutofit/>
          </a:bodyPr>
          <a:lstStyle/>
          <a:p>
            <a:r>
              <a:rPr lang="en-US" dirty="0"/>
              <a:t>Capillary Electrophoresis (CE)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E9FAB-9920-314C-82FD-7EAF22A46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0" y="2286000"/>
            <a:ext cx="3776279" cy="17145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Fragment analysis</a:t>
            </a:r>
          </a:p>
          <a:p>
            <a:r>
              <a:rPr lang="en-US" sz="2800" dirty="0">
                <a:solidFill>
                  <a:srgbClr val="0432FF"/>
                </a:solidFill>
              </a:rPr>
              <a:t>PCR based</a:t>
            </a:r>
          </a:p>
          <a:p>
            <a:r>
              <a:rPr lang="en-US" sz="2800" dirty="0">
                <a:solidFill>
                  <a:srgbClr val="0432FF"/>
                </a:solidFill>
              </a:rPr>
              <a:t>STR multiplex </a:t>
            </a:r>
          </a:p>
        </p:txBody>
      </p:sp>
      <p:pic>
        <p:nvPicPr>
          <p:cNvPr id="4" name="Picture 3" descr="A picture containing indoor, table, items, mirror&#10;&#10;Description automatically generated">
            <a:extLst>
              <a:ext uri="{FF2B5EF4-FFF2-40B4-BE49-F238E27FC236}">
                <a16:creationId xmlns:a16="http://schemas.microsoft.com/office/drawing/2014/main" id="{A180A556-09A7-5B49-B27B-0E6F18CFD7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68" r="3818"/>
          <a:stretch/>
        </p:blipFill>
        <p:spPr>
          <a:xfrm>
            <a:off x="4110526" y="2021769"/>
            <a:ext cx="4034991" cy="4347941"/>
          </a:xfrm>
          <a:prstGeom prst="rect">
            <a:avLst/>
          </a:prstGeom>
          <a:effectLst/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DC15DDD5-A9E5-E5E9-3202-84CE495AF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5700" y="0"/>
            <a:ext cx="1449457" cy="457200"/>
          </a:xfrm>
        </p:spPr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z="2400" smtClean="0">
                <a:latin typeface="+mn-lt"/>
              </a:rPr>
              <a:pPr>
                <a:defRPr/>
              </a:pPr>
              <a:t>5</a:t>
            </a:fld>
            <a:endParaRPr lang="en-US" alt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8014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6" descr="Cuyahoga4_data.tiff">
            <a:extLst>
              <a:ext uri="{FF2B5EF4-FFF2-40B4-BE49-F238E27FC236}">
                <a16:creationId xmlns:a16="http://schemas.microsoft.com/office/drawing/2014/main" id="{4A024C4E-BA71-080E-CB8E-03F7FE97A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6590"/>
          <a:stretch>
            <a:fillRect/>
          </a:stretch>
        </p:blipFill>
        <p:spPr bwMode="auto">
          <a:xfrm>
            <a:off x="423863" y="2254470"/>
            <a:ext cx="82962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2">
            <a:extLst>
              <a:ext uri="{FF2B5EF4-FFF2-40B4-BE49-F238E27FC236}">
                <a16:creationId xmlns:a16="http://schemas.microsoft.com/office/drawing/2014/main" id="{6A5354CC-0349-2D05-58A0-FE6CF1727F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12648"/>
            <a:ext cx="9144000" cy="1143000"/>
          </a:xfrm>
        </p:spPr>
        <p:txBody>
          <a:bodyPr/>
          <a:lstStyle/>
          <a:p>
            <a:r>
              <a:rPr lang="en-US" altLang="en-US" dirty="0" err="1">
                <a:ea typeface="ＭＳ Ｐゴシック" panose="020B0600070205080204" pitchFamily="34" charset="-128"/>
              </a:rPr>
              <a:t>TrueAllele</a:t>
            </a:r>
            <a:r>
              <a:rPr lang="en-US" altLang="en-US" dirty="0">
                <a:ea typeface="ＭＳ Ｐゴシック" panose="020B0600070205080204" pitchFamily="34" charset="-128"/>
              </a:rPr>
              <a:t> on CE</a:t>
            </a:r>
          </a:p>
        </p:txBody>
      </p:sp>
      <p:sp>
        <p:nvSpPr>
          <p:cNvPr id="25603" name="Text Box 4">
            <a:extLst>
              <a:ext uri="{FF2B5EF4-FFF2-40B4-BE49-F238E27FC236}">
                <a16:creationId xmlns:a16="http://schemas.microsoft.com/office/drawing/2014/main" id="{9EBDB5E6-8113-B082-2865-D40D29B53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1639888"/>
            <a:ext cx="5981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 dirty="0">
                <a:solidFill>
                  <a:schemeClr val="accent2"/>
                </a:solidFill>
              </a:rPr>
              <a:t>Quantitative STR data at locus D10</a:t>
            </a:r>
          </a:p>
        </p:txBody>
      </p:sp>
      <p:sp>
        <p:nvSpPr>
          <p:cNvPr id="25604" name="Text Box 24">
            <a:extLst>
              <a:ext uri="{FF2B5EF4-FFF2-40B4-BE49-F238E27FC236}">
                <a16:creationId xmlns:a16="http://schemas.microsoft.com/office/drawing/2014/main" id="{13DD3DCA-E6D6-38AF-9D49-75AEF96A5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068380"/>
            <a:ext cx="9788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dirty="0">
                <a:solidFill>
                  <a:srgbClr val="0000FF"/>
                </a:solidFill>
              </a:rPr>
              <a:t>peak</a:t>
            </a:r>
          </a:p>
          <a:p>
            <a:r>
              <a:rPr lang="en-US" altLang="en-US" sz="2000" dirty="0">
                <a:solidFill>
                  <a:srgbClr val="0000FF"/>
                </a:solidFill>
              </a:rPr>
              <a:t>height</a:t>
            </a:r>
          </a:p>
        </p:txBody>
      </p:sp>
      <p:sp>
        <p:nvSpPr>
          <p:cNvPr id="25605" name="Text Box 23">
            <a:extLst>
              <a:ext uri="{FF2B5EF4-FFF2-40B4-BE49-F238E27FC236}">
                <a16:creationId xmlns:a16="http://schemas.microsoft.com/office/drawing/2014/main" id="{A990030D-C4D0-E033-140D-AD4600BB1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038" y="3184143"/>
            <a:ext cx="13048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2000" dirty="0">
                <a:solidFill>
                  <a:srgbClr val="0000FF"/>
                </a:solidFill>
              </a:rPr>
              <a:t>peak size</a:t>
            </a:r>
          </a:p>
        </p:txBody>
      </p:sp>
      <p:cxnSp>
        <p:nvCxnSpPr>
          <p:cNvPr id="25606" name="Straight Arrow Connector 12">
            <a:extLst>
              <a:ext uri="{FF2B5EF4-FFF2-40B4-BE49-F238E27FC236}">
                <a16:creationId xmlns:a16="http://schemas.microsoft.com/office/drawing/2014/main" id="{25C3ABE6-42E3-917B-AB63-AA10DC30D5C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454400" y="3517518"/>
            <a:ext cx="0" cy="711200"/>
          </a:xfrm>
          <a:prstGeom prst="straightConnector1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07" name="Straight Arrow Connector 10">
            <a:extLst>
              <a:ext uri="{FF2B5EF4-FFF2-40B4-BE49-F238E27FC236}">
                <a16:creationId xmlns:a16="http://schemas.microsoft.com/office/drawing/2014/main" id="{5F248FF7-0F47-43E1-8C5B-565EC7B9F83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40038" y="4393818"/>
            <a:ext cx="438150" cy="0"/>
          </a:xfrm>
          <a:prstGeom prst="straightConnector1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13237C-F4A6-F057-664F-CFD80879A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6" descr="Cuyahoga4_data.tiff">
            <a:extLst>
              <a:ext uri="{FF2B5EF4-FFF2-40B4-BE49-F238E27FC236}">
                <a16:creationId xmlns:a16="http://schemas.microsoft.com/office/drawing/2014/main" id="{4FF1F15A-6084-CD49-C173-E21CCE0D7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6590"/>
          <a:stretch>
            <a:fillRect/>
          </a:stretch>
        </p:blipFill>
        <p:spPr bwMode="auto">
          <a:xfrm>
            <a:off x="423863" y="2254470"/>
            <a:ext cx="82962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">
            <a:extLst>
              <a:ext uri="{FF2B5EF4-FFF2-40B4-BE49-F238E27FC236}">
                <a16:creationId xmlns:a16="http://schemas.microsoft.com/office/drawing/2014/main" id="{38309277-AAB1-0397-0BAA-CDFB26F808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Explaining the CE data</a:t>
            </a:r>
          </a:p>
        </p:txBody>
      </p:sp>
      <p:sp>
        <p:nvSpPr>
          <p:cNvPr id="39942" name="Rectangle 40">
            <a:extLst>
              <a:ext uri="{FF2B5EF4-FFF2-40B4-BE49-F238E27FC236}">
                <a16:creationId xmlns:a16="http://schemas.microsoft.com/office/drawing/2014/main" id="{07E1C320-F6FA-37FC-C900-755D7E662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288" y="5729508"/>
            <a:ext cx="352425" cy="5270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>
              <a:solidFill>
                <a:srgbClr val="85D134"/>
              </a:solidFill>
            </a:endParaRPr>
          </a:p>
        </p:txBody>
      </p:sp>
      <p:sp>
        <p:nvSpPr>
          <p:cNvPr id="39943" name="Rectangle 40">
            <a:extLst>
              <a:ext uri="{FF2B5EF4-FFF2-40B4-BE49-F238E27FC236}">
                <a16:creationId xmlns:a16="http://schemas.microsoft.com/office/drawing/2014/main" id="{AE1BB450-D1FB-5641-E3FF-016377B59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9488" y="5604095"/>
            <a:ext cx="352425" cy="652463"/>
          </a:xfrm>
          <a:prstGeom prst="rect">
            <a:avLst/>
          </a:prstGeom>
          <a:noFill/>
          <a:ln w="28575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>
              <a:solidFill>
                <a:srgbClr val="85D134"/>
              </a:solidFill>
            </a:endParaRPr>
          </a:p>
        </p:txBody>
      </p:sp>
      <p:sp>
        <p:nvSpPr>
          <p:cNvPr id="39944" name="Rectangle 40">
            <a:extLst>
              <a:ext uri="{FF2B5EF4-FFF2-40B4-BE49-F238E27FC236}">
                <a16:creationId xmlns:a16="http://schemas.microsoft.com/office/drawing/2014/main" id="{6605E88E-A385-871C-D059-3DEF70744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5091333"/>
            <a:ext cx="352425" cy="652462"/>
          </a:xfrm>
          <a:prstGeom prst="rect">
            <a:avLst/>
          </a:prstGeom>
          <a:noFill/>
          <a:ln w="28575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>
              <a:solidFill>
                <a:srgbClr val="85D134"/>
              </a:solidFill>
            </a:endParaRPr>
          </a:p>
        </p:txBody>
      </p:sp>
      <p:sp>
        <p:nvSpPr>
          <p:cNvPr id="39946" name="Rectangle 40">
            <a:extLst>
              <a:ext uri="{FF2B5EF4-FFF2-40B4-BE49-F238E27FC236}">
                <a16:creationId xmlns:a16="http://schemas.microsoft.com/office/drawing/2014/main" id="{2353921E-C352-D8F5-8903-A9242DFE2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5575" y="2657695"/>
            <a:ext cx="352425" cy="4889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>
              <a:solidFill>
                <a:srgbClr val="85D134"/>
              </a:solidFill>
            </a:endParaRPr>
          </a:p>
        </p:txBody>
      </p:sp>
      <p:sp>
        <p:nvSpPr>
          <p:cNvPr id="39947" name="Rectangle 40">
            <a:extLst>
              <a:ext uri="{FF2B5EF4-FFF2-40B4-BE49-F238E27FC236}">
                <a16:creationId xmlns:a16="http://schemas.microsoft.com/office/drawing/2014/main" id="{C3F2CC61-0A09-FE22-830A-4997005ED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5767608"/>
            <a:ext cx="352425" cy="4889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>
              <a:solidFill>
                <a:srgbClr val="85D134"/>
              </a:solidFill>
            </a:endParaRPr>
          </a:p>
        </p:txBody>
      </p:sp>
      <p:sp>
        <p:nvSpPr>
          <p:cNvPr id="39948" name="Rectangle 40">
            <a:extLst>
              <a:ext uri="{FF2B5EF4-FFF2-40B4-BE49-F238E27FC236}">
                <a16:creationId xmlns:a16="http://schemas.microsoft.com/office/drawing/2014/main" id="{D50AFE17-289D-6E6B-691B-41588173B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5575" y="3173633"/>
            <a:ext cx="352425" cy="814387"/>
          </a:xfrm>
          <a:prstGeom prst="rect">
            <a:avLst/>
          </a:prstGeom>
          <a:noFill/>
          <a:ln w="28575">
            <a:solidFill>
              <a:srgbClr val="85D13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>
              <a:solidFill>
                <a:srgbClr val="85D134"/>
              </a:solidFill>
            </a:endParaRPr>
          </a:p>
        </p:txBody>
      </p:sp>
      <p:sp>
        <p:nvSpPr>
          <p:cNvPr id="39949" name="Rectangle 40">
            <a:extLst>
              <a:ext uri="{FF2B5EF4-FFF2-40B4-BE49-F238E27FC236}">
                <a16:creationId xmlns:a16="http://schemas.microsoft.com/office/drawing/2014/main" id="{A3BB694A-5217-D516-DB49-6498ACFE7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0425" y="5443758"/>
            <a:ext cx="352425" cy="812800"/>
          </a:xfrm>
          <a:prstGeom prst="rect">
            <a:avLst/>
          </a:prstGeom>
          <a:noFill/>
          <a:ln w="28575">
            <a:solidFill>
              <a:srgbClr val="85D13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>
              <a:solidFill>
                <a:srgbClr val="85D134"/>
              </a:solidFill>
            </a:endParaRPr>
          </a:p>
        </p:txBody>
      </p:sp>
      <p:sp>
        <p:nvSpPr>
          <p:cNvPr id="39950" name="Rectangle 40">
            <a:extLst>
              <a:ext uri="{FF2B5EF4-FFF2-40B4-BE49-F238E27FC236}">
                <a16:creationId xmlns:a16="http://schemas.microsoft.com/office/drawing/2014/main" id="{B4F81603-C669-36A0-ED90-BBE0B65FE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8925" y="5121495"/>
            <a:ext cx="355600" cy="1135063"/>
          </a:xfrm>
          <a:prstGeom prst="rect">
            <a:avLst/>
          </a:prstGeom>
          <a:noFill/>
          <a:ln w="28575">
            <a:solidFill>
              <a:srgbClr val="FF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/>
          </a:p>
        </p:txBody>
      </p:sp>
      <p:sp>
        <p:nvSpPr>
          <p:cNvPr id="39951" name="Rectangle 40">
            <a:extLst>
              <a:ext uri="{FF2B5EF4-FFF2-40B4-BE49-F238E27FC236}">
                <a16:creationId xmlns:a16="http://schemas.microsoft.com/office/drawing/2014/main" id="{2F913562-C986-5F5C-02DC-9F1B50BC8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700" y="5172295"/>
            <a:ext cx="352425" cy="108426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/>
          </a:p>
        </p:txBody>
      </p:sp>
      <p:sp>
        <p:nvSpPr>
          <p:cNvPr id="39952" name="Rectangle 40">
            <a:extLst>
              <a:ext uri="{FF2B5EF4-FFF2-40B4-BE49-F238E27FC236}">
                <a16:creationId xmlns:a16="http://schemas.microsoft.com/office/drawing/2014/main" id="{D2A8843A-D63C-0537-D60F-C6385AEFF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4013420"/>
            <a:ext cx="355600" cy="1135063"/>
          </a:xfrm>
          <a:prstGeom prst="rect">
            <a:avLst/>
          </a:prstGeom>
          <a:noFill/>
          <a:ln w="28575">
            <a:solidFill>
              <a:srgbClr val="FF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/>
          </a:p>
        </p:txBody>
      </p:sp>
      <p:sp>
        <p:nvSpPr>
          <p:cNvPr id="39953" name="Rectangle 40">
            <a:extLst>
              <a:ext uri="{FF2B5EF4-FFF2-40B4-BE49-F238E27FC236}">
                <a16:creationId xmlns:a16="http://schemas.microsoft.com/office/drawing/2014/main" id="{DFD7F6E5-F12B-B8C0-08EF-E0FFAAEB4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5575" y="5173883"/>
            <a:ext cx="352425" cy="108267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/>
          </a:p>
        </p:txBody>
      </p:sp>
      <p:sp>
        <p:nvSpPr>
          <p:cNvPr id="39954" name="Rectangle 40">
            <a:extLst>
              <a:ext uri="{FF2B5EF4-FFF2-40B4-BE49-F238E27FC236}">
                <a16:creationId xmlns:a16="http://schemas.microsoft.com/office/drawing/2014/main" id="{9152DA3B-1D97-6CC3-FD1E-092AD7A31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4538883"/>
            <a:ext cx="352425" cy="5270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>
              <a:solidFill>
                <a:srgbClr val="85D134"/>
              </a:solidFill>
            </a:endParaRPr>
          </a:p>
        </p:txBody>
      </p:sp>
      <p:sp>
        <p:nvSpPr>
          <p:cNvPr id="39955" name="Rectangle 40">
            <a:extLst>
              <a:ext uri="{FF2B5EF4-FFF2-40B4-BE49-F238E27FC236}">
                <a16:creationId xmlns:a16="http://schemas.microsoft.com/office/drawing/2014/main" id="{76408CE2-9AC1-ECB9-83E3-6A4FF6D06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0425" y="4703983"/>
            <a:ext cx="352425" cy="712787"/>
          </a:xfrm>
          <a:prstGeom prst="rect">
            <a:avLst/>
          </a:prstGeom>
          <a:noFill/>
          <a:ln w="28575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>
              <a:solidFill>
                <a:srgbClr val="85D134"/>
              </a:solidFill>
            </a:endParaRPr>
          </a:p>
        </p:txBody>
      </p:sp>
      <p:sp>
        <p:nvSpPr>
          <p:cNvPr id="39956" name="Rectangle 40">
            <a:extLst>
              <a:ext uri="{FF2B5EF4-FFF2-40B4-BE49-F238E27FC236}">
                <a16:creationId xmlns:a16="http://schemas.microsoft.com/office/drawing/2014/main" id="{E34D6E9B-DB95-88EB-2B00-94A0A8D72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2100" y="4381720"/>
            <a:ext cx="352425" cy="712788"/>
          </a:xfrm>
          <a:prstGeom prst="rect">
            <a:avLst/>
          </a:prstGeom>
          <a:noFill/>
          <a:ln w="28575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>
              <a:solidFill>
                <a:srgbClr val="85D134"/>
              </a:solidFill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407C549A-85D4-4FDD-EFD1-61E35AF7D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674" y="1639888"/>
            <a:ext cx="4795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 dirty="0">
                <a:solidFill>
                  <a:schemeClr val="accent2"/>
                </a:solidFill>
              </a:rPr>
              <a:t>Seven-person DNA mixture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D920D5-57AB-6292-FAEC-54D2F2BA6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Cuyahoga4_locus_strength.png">
            <a:extLst>
              <a:ext uri="{FF2B5EF4-FFF2-40B4-BE49-F238E27FC236}">
                <a16:creationId xmlns:a16="http://schemas.microsoft.com/office/drawing/2014/main" id="{ACAEE386-E0AB-1C67-7F50-D3C45426E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1656748"/>
            <a:ext cx="7400925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Rectangle 2">
            <a:extLst>
              <a:ext uri="{FF2B5EF4-FFF2-40B4-BE49-F238E27FC236}">
                <a16:creationId xmlns:a16="http://schemas.microsoft.com/office/drawing/2014/main" id="{FF3ACD31-CB90-3546-0535-11489DFA9BB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CE Likelihood Ratio (22 loci)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258E091D-0786-2BBE-4AC9-ABC81898A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5700" y="0"/>
            <a:ext cx="1449457" cy="457200"/>
          </a:xfrm>
        </p:spPr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z="2400" smtClean="0">
                <a:latin typeface="+mn-lt"/>
              </a:rPr>
              <a:pPr>
                <a:defRPr/>
              </a:pPr>
              <a:t>8</a:t>
            </a:fld>
            <a:endParaRPr lang="en-US" altLang="en-US" sz="2400" dirty="0">
              <a:latin typeface="+mn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ADAFFBD0-7A9F-B534-D72E-A9D8525C20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CE LR and error rate</a:t>
            </a:r>
          </a:p>
        </p:txBody>
      </p:sp>
      <p:sp>
        <p:nvSpPr>
          <p:cNvPr id="44034" name="Text Box 3">
            <a:extLst>
              <a:ext uri="{FF2B5EF4-FFF2-40B4-BE49-F238E27FC236}">
                <a16:creationId xmlns:a16="http://schemas.microsoft.com/office/drawing/2014/main" id="{BB8A6789-2B58-80FD-F668-28609D84A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2124205"/>
            <a:ext cx="91440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2"/>
                </a:solidFill>
              </a:rPr>
              <a:t>A match between the </a:t>
            </a:r>
            <a:r>
              <a:rPr lang="en-US" altLang="en-US" sz="2800" dirty="0"/>
              <a:t>plastic bag</a:t>
            </a:r>
            <a:endParaRPr lang="en-US" altLang="en-US" sz="2800" dirty="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2"/>
                </a:solidFill>
              </a:rPr>
              <a:t>and </a:t>
            </a:r>
            <a:r>
              <a:rPr lang="en-US" altLang="en-US" sz="2800" dirty="0">
                <a:solidFill>
                  <a:srgbClr val="002060"/>
                </a:solidFill>
              </a:rPr>
              <a:t>Slater Howell</a:t>
            </a:r>
            <a:r>
              <a:rPr lang="en-US" altLang="en-US" sz="2800" dirty="0"/>
              <a:t> </a:t>
            </a:r>
            <a:r>
              <a:rPr lang="en-US" altLang="en-US" sz="2800" dirty="0">
                <a:solidFill>
                  <a:schemeClr val="bg2"/>
                </a:solidFill>
              </a:rPr>
              <a:t>is: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sz="2800" dirty="0">
                <a:solidFill>
                  <a:srgbClr val="800080"/>
                </a:solidFill>
              </a:rPr>
              <a:t>98 thousand </a:t>
            </a:r>
            <a:r>
              <a:rPr lang="en-US" altLang="en-US" sz="2800" dirty="0">
                <a:solidFill>
                  <a:schemeClr val="accent2"/>
                </a:solidFill>
              </a:rPr>
              <a:t>times more probable 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2800" dirty="0">
                <a:solidFill>
                  <a:schemeClr val="accent2"/>
                </a:solidFill>
              </a:rPr>
              <a:t>than a coincidental match.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chemeClr val="accent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2622E6-FCC4-50D5-0137-938A23E42176}"/>
              </a:ext>
            </a:extLst>
          </p:cNvPr>
          <p:cNvSpPr txBox="1"/>
          <p:nvPr/>
        </p:nvSpPr>
        <p:spPr>
          <a:xfrm>
            <a:off x="0" y="4733795"/>
            <a:ext cx="91439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/>
              <a:t> For a match strength of </a:t>
            </a:r>
            <a:r>
              <a:rPr lang="en-US" altLang="en-US" sz="2800" dirty="0">
                <a:solidFill>
                  <a:srgbClr val="800080"/>
                </a:solidFill>
              </a:rPr>
              <a:t>98 thousand</a:t>
            </a:r>
            <a:r>
              <a:rPr lang="en-US" altLang="en-US" sz="2800" dirty="0"/>
              <a:t>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/>
              <a:t>only </a:t>
            </a:r>
            <a:r>
              <a:rPr lang="en-US" altLang="en-US" sz="2800" dirty="0">
                <a:solidFill>
                  <a:srgbClr val="FF0000"/>
                </a:solidFill>
              </a:rPr>
              <a:t>1 in 119 million </a:t>
            </a:r>
            <a:r>
              <a:rPr lang="en-US" altLang="en-US" sz="2800" dirty="0"/>
              <a:t>people would match as strongly.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EF15E4-C566-35F1-46AE-96256DF05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3E6FC-C5DC-EA41-B0A6-66004ADBB6AC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24602</TotalTime>
  <Words>827</Words>
  <Application>Microsoft Macintosh PowerPoint</Application>
  <PresentationFormat>On-screen Show (4:3)</PresentationFormat>
  <Paragraphs>192</Paragraphs>
  <Slides>21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ＭＳ Ｐゴシック</vt:lpstr>
      <vt:lpstr>Arial</vt:lpstr>
      <vt:lpstr>Times</vt:lpstr>
      <vt:lpstr>Blank Presentation</vt:lpstr>
      <vt:lpstr>Solving Complex DNA Mixtures with Next Generation Sequencing</vt:lpstr>
      <vt:lpstr>PowerPoint Presentation</vt:lpstr>
      <vt:lpstr>PowerPoint Presentation</vt:lpstr>
      <vt:lpstr>DNA Evidence</vt:lpstr>
      <vt:lpstr>Capillary Electrophoresis (CE)</vt:lpstr>
      <vt:lpstr>TrueAllele on CE</vt:lpstr>
      <vt:lpstr>Explaining the CE data</vt:lpstr>
      <vt:lpstr>CE Likelihood Ratio (22 loci)</vt:lpstr>
      <vt:lpstr>CE LR and error rate</vt:lpstr>
      <vt:lpstr>Case outcome</vt:lpstr>
      <vt:lpstr>TrueAllele Reliability</vt:lpstr>
      <vt:lpstr>Next Generation Sequencing (NGS)</vt:lpstr>
      <vt:lpstr>PowerPoint Presentation</vt:lpstr>
      <vt:lpstr>PowerPoint Presentation</vt:lpstr>
      <vt:lpstr>TrueAllele on NGS</vt:lpstr>
      <vt:lpstr>Explaining the NGS data</vt:lpstr>
      <vt:lpstr>NGS Likelihood Ratio (27 loci)</vt:lpstr>
      <vt:lpstr>NGS LR and error rate</vt:lpstr>
      <vt:lpstr>CE vs. NGS</vt:lpstr>
      <vt:lpstr>Conclusions</vt:lpstr>
      <vt:lpstr>PowerPoint Presentation</vt:lpstr>
    </vt:vector>
  </TitlesOfParts>
  <Company>Cybergenetics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TrueAllele® Casework</dc:title>
  <cp:lastModifiedBy>Mark Perlin</cp:lastModifiedBy>
  <cp:revision>1399</cp:revision>
  <cp:lastPrinted>2025-10-08T14:01:17Z</cp:lastPrinted>
  <dcterms:created xsi:type="dcterms:W3CDTF">2016-06-23T00:32:57Z</dcterms:created>
  <dcterms:modified xsi:type="dcterms:W3CDTF">2026-02-11T15:10:56Z</dcterms:modified>
</cp:coreProperties>
</file>