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03" r:id="rId2"/>
    <p:sldId id="504" r:id="rId3"/>
    <p:sldId id="256" r:id="rId4"/>
    <p:sldId id="257" r:id="rId5"/>
    <p:sldId id="259" r:id="rId6"/>
    <p:sldId id="263" r:id="rId7"/>
    <p:sldId id="262" r:id="rId8"/>
    <p:sldId id="260" r:id="rId9"/>
    <p:sldId id="258" r:id="rId10"/>
    <p:sldId id="261" r:id="rId11"/>
    <p:sldId id="507" r:id="rId12"/>
    <p:sldId id="505" r:id="rId13"/>
    <p:sldId id="506" r:id="rId14"/>
    <p:sldId id="508" r:id="rId15"/>
    <p:sldId id="4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0" y="184"/>
      </p:cViewPr>
      <p:guideLst>
        <p:guide orient="horz" pos="105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9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A39280-F2E7-3C46-B5A8-FE73735B9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111FB-DC05-634F-A5D2-0A98CF92B2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8B94D-C809-1841-8C50-7E2A51637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Cybergenetics © 2003-2026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81464-F861-514E-BF5D-305EFDDFBF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DA0B3-DBAB-574D-A82A-8986E688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5857-59F0-7E40-BEE7-75C3DAF31AB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49CB-1285-1242-B118-F4235093A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893CF3DD-8A06-8997-E9C8-CE7E231595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CC0DB484-CB2C-BE78-6313-398CC8D46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120B69-B2E4-DB45-A2B4-41749856E63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27136D5-BA76-2F7C-11EA-BA57E1A43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F1A61C8-2B78-55A0-5DEB-CF5C09285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5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5735-CA1C-4B08-A029-1B5919B7B26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E0AB-5CEB-4106-827F-6EBBFF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A575676-B51D-1B79-A0BD-6172D1301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Computer Interpretation of </a:t>
            </a:r>
            <a:r>
              <a:rPr lang="en-US" altLang="en-US" sz="36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RapidHIT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Mixtures for DNA Match Information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808E0D82-A129-149B-5702-FD4A2E33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15" y="4737100"/>
            <a:ext cx="78866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Paul Berry, MS; Baron Andrus, MS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William Allan, MS; Mark Perlin, PhD, MD, PhD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949B7E9-BD36-41EB-ABAE-1B78312A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47" y="2152243"/>
            <a:ext cx="720530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American Academy of Forensic Sciences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Criminalistics Section</a:t>
            </a:r>
          </a:p>
          <a:p>
            <a:pPr algn="ctr">
              <a:defRPr/>
            </a:pPr>
            <a:endParaRPr lang="en-US" altLang="en-US" b="1" dirty="0">
              <a:solidFill>
                <a:srgbClr val="2F8B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altLang="en-US" sz="2800" b="1" dirty="0">
                <a:solidFill>
                  <a:srgbClr val="008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February, 2026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Orleans, LA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D2F0DBCF-0D0B-2D8E-DC0B-2DE3551F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0"/>
            <a:ext cx="311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>
            <a:extLst>
              <a:ext uri="{FF2B5EF4-FFF2-40B4-BE49-F238E27FC236}">
                <a16:creationId xmlns:a16="http://schemas.microsoft.com/office/drawing/2014/main" id="{1DB3C739-CF1B-9D3A-0BA2-B5DCED81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121" y="6323598"/>
            <a:ext cx="28424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Cybergenetics</a:t>
            </a:r>
            <a:r>
              <a:rPr lang="en-US" altLang="en-US" sz="1600" b="1" dirty="0"/>
              <a:t> © 2003-2026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FACF6-2B7E-5B3D-BDAE-7847F7578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74" y="5610362"/>
            <a:ext cx="1247638" cy="124763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96EDB6F-56ED-BEF8-272A-F9400FF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161" y="342900"/>
            <a:ext cx="6769678" cy="986731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TrueAllele</a:t>
            </a:r>
            <a:r>
              <a:rPr lang="en-US" dirty="0"/>
              <a:t>® Technology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7731C01-D57E-FA21-0A71-D6594AB5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A566D-F435-A1B0-1B2E-6286C44406AC}"/>
              </a:ext>
            </a:extLst>
          </p:cNvPr>
          <p:cNvSpPr txBox="1"/>
          <p:nvPr/>
        </p:nvSpPr>
        <p:spPr>
          <a:xfrm>
            <a:off x="17393" y="5534561"/>
            <a:ext cx="6617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Perlin MW, Legler MM, Spencer CE, Smith JL, </a:t>
            </a:r>
          </a:p>
          <a:p>
            <a:r>
              <a:rPr lang="en-US" sz="2000" dirty="0"/>
              <a:t>Allan WP, Belrose JL, Duceman BW. </a:t>
            </a:r>
          </a:p>
          <a:p>
            <a:r>
              <a:rPr lang="en-US" sz="2000" b="1" dirty="0"/>
              <a:t>Validating </a:t>
            </a:r>
            <a:r>
              <a:rPr lang="en-US" sz="2000" b="1" dirty="0" err="1"/>
              <a:t>TrueAllele</a:t>
            </a:r>
            <a:r>
              <a:rPr lang="en-US" sz="2000" b="1" baseline="30000" dirty="0"/>
              <a:t>®</a:t>
            </a:r>
            <a:r>
              <a:rPr lang="en-US" sz="2000" b="1" dirty="0"/>
              <a:t> DNA mixture interpretation</a:t>
            </a:r>
            <a:r>
              <a:rPr lang="en-US" sz="2000" i="1" dirty="0"/>
              <a:t>. </a:t>
            </a:r>
          </a:p>
          <a:p>
            <a:r>
              <a:rPr lang="en-US" sz="2000" i="1" dirty="0"/>
              <a:t>Journal of Forensic Sciences. </a:t>
            </a:r>
            <a:r>
              <a:rPr lang="en-US" sz="2000" b="1" dirty="0"/>
              <a:t>2011</a:t>
            </a:r>
            <a:r>
              <a:rPr lang="en-US" sz="2000" dirty="0"/>
              <a:t>;56(6):1430-47.</a:t>
            </a:r>
          </a:p>
        </p:txBody>
      </p:sp>
      <p:pic>
        <p:nvPicPr>
          <p:cNvPr id="5" name="Picture 4" descr="product-27in.jpg                                               00AB3A1FMacintosh HD                   7C262FE3:">
            <a:extLst>
              <a:ext uri="{FF2B5EF4-FFF2-40B4-BE49-F238E27FC236}">
                <a16:creationId xmlns:a16="http://schemas.microsoft.com/office/drawing/2014/main" id="{EF63FB1A-F378-1AA8-F218-2E2D6630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8" y="3542031"/>
            <a:ext cx="1725201" cy="15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P-Proliant-ML350.jpg                                          00AB3A1FMacintosh HD                   7C262FE3:">
            <a:extLst>
              <a:ext uri="{FF2B5EF4-FFF2-40B4-BE49-F238E27FC236}">
                <a16:creationId xmlns:a16="http://schemas.microsoft.com/office/drawing/2014/main" id="{775749B3-9BA7-347A-9505-DEF27609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31" y="3067033"/>
            <a:ext cx="2270778" cy="22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47A7F3C3-965E-7C75-F931-09123ED8F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893" y="4064148"/>
            <a:ext cx="694198" cy="257373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782CFA7B-8014-0782-796D-0BB6CE694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" y="2388384"/>
            <a:ext cx="25679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User Interface</a:t>
            </a:r>
          </a:p>
          <a:p>
            <a:pPr algn="ctr"/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VUIer™ Software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3D976E50-9D0C-E160-1670-A22656D3F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327" y="2388384"/>
            <a:ext cx="2390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Computer</a:t>
            </a:r>
          </a:p>
        </p:txBody>
      </p:sp>
      <p:pic>
        <p:nvPicPr>
          <p:cNvPr id="12" name="Picture 13" descr="Fig3.png">
            <a:extLst>
              <a:ext uri="{FF2B5EF4-FFF2-40B4-BE49-F238E27FC236}">
                <a16:creationId xmlns:a16="http://schemas.microsoft.com/office/drawing/2014/main" id="{110154B0-5DD4-7386-85B4-558470707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0" y="3721418"/>
            <a:ext cx="1501341" cy="7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BB05EE5A-A7C5-65D2-7D31-2D2287CC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209" y="1461046"/>
            <a:ext cx="446847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Separates data into genotypes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data, no thresholds,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solves 10 contributors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Probability represents uncertainty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 and unbiased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Likelihood ratio match statistic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identification information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computer workflow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calibration, learns from data</a:t>
            </a:r>
          </a:p>
        </p:txBody>
      </p:sp>
    </p:spTree>
    <p:extLst>
      <p:ext uri="{BB962C8B-B14F-4D97-AF65-F5344CB8AC3E}">
        <p14:creationId xmlns:p14="http://schemas.microsoft.com/office/powerpoint/2010/main" val="419164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A051-91A7-C315-B71E-76F4C70BA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08E6-267C-A695-A33A-DDF1C685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61" y="342900"/>
            <a:ext cx="6769678" cy="986731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TrueAllele</a:t>
            </a:r>
            <a:r>
              <a:rPr lang="en-US" dirty="0"/>
              <a:t> on Rapid Mixtures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B5FB391-C89D-1BAF-26E4-A905FADB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C4D17-D1DC-94BB-E475-F2A173EF5D5B}"/>
              </a:ext>
            </a:extLst>
          </p:cNvPr>
          <p:cNvSpPr txBox="1"/>
          <p:nvPr/>
        </p:nvSpPr>
        <p:spPr>
          <a:xfrm>
            <a:off x="331470" y="2045970"/>
            <a:ext cx="82995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Cybergenetics</a:t>
            </a:r>
            <a:r>
              <a:rPr lang="en-US" sz="2800" dirty="0">
                <a:solidFill>
                  <a:srgbClr val="002060"/>
                </a:solidFill>
              </a:rPr>
              <a:t> ran </a:t>
            </a:r>
            <a:r>
              <a:rPr lang="en-US" sz="2800" dirty="0" err="1">
                <a:solidFill>
                  <a:srgbClr val="002060"/>
                </a:solidFill>
              </a:rPr>
              <a:t>TrueAllele</a:t>
            </a:r>
            <a:r>
              <a:rPr lang="en-US" sz="2800" dirty="0">
                <a:solidFill>
                  <a:srgbClr val="002060"/>
                </a:solidFill>
              </a:rPr>
              <a:t> on LSP Rapid mixture data 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Time: </a:t>
            </a:r>
            <a:r>
              <a:rPr lang="en-US" sz="2800" dirty="0">
                <a:solidFill>
                  <a:srgbClr val="002060"/>
                </a:solidFill>
              </a:rPr>
              <a:t>30 minutes </a:t>
            </a:r>
            <a:r>
              <a:rPr lang="en-US" sz="2800" dirty="0">
                <a:solidFill>
                  <a:srgbClr val="0070C0"/>
                </a:solidFill>
              </a:rPr>
              <a:t>(short triplicate computer runs)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Information: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Major</a:t>
            </a:r>
            <a:r>
              <a:rPr lang="en-US" sz="2800" dirty="0">
                <a:solidFill>
                  <a:srgbClr val="0070C0"/>
                </a:solidFill>
              </a:rPr>
              <a:t> contributors easily identified (</a:t>
            </a:r>
            <a:r>
              <a:rPr lang="en-US" sz="2800" dirty="0">
                <a:solidFill>
                  <a:srgbClr val="7030A0"/>
                </a:solidFill>
              </a:rPr>
              <a:t>24 ban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Minor</a:t>
            </a:r>
            <a:r>
              <a:rPr lang="en-US" sz="2800" dirty="0">
                <a:solidFill>
                  <a:srgbClr val="0070C0"/>
                </a:solidFill>
              </a:rPr>
              <a:t> contributors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10% to 20% </a:t>
            </a:r>
            <a:r>
              <a:rPr lang="en-US" sz="2800" dirty="0">
                <a:solidFill>
                  <a:srgbClr val="0070C0"/>
                </a:solidFill>
              </a:rPr>
              <a:t>minor components (</a:t>
            </a:r>
            <a:r>
              <a:rPr lang="en-US" sz="2800" dirty="0">
                <a:solidFill>
                  <a:srgbClr val="7030A0"/>
                </a:solidFill>
              </a:rPr>
              <a:t>15 ban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1% to 5% </a:t>
            </a:r>
            <a:r>
              <a:rPr lang="en-US" sz="2800" dirty="0">
                <a:solidFill>
                  <a:srgbClr val="0070C0"/>
                </a:solidFill>
              </a:rPr>
              <a:t>minor components (</a:t>
            </a:r>
            <a:r>
              <a:rPr lang="en-US" sz="2800" dirty="0">
                <a:solidFill>
                  <a:srgbClr val="7030A0"/>
                </a:solidFill>
              </a:rPr>
              <a:t>6 ban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>
                <a:solidFill>
                  <a:srgbClr val="0070C0"/>
                </a:solidFill>
              </a:rPr>
              <a:t>		better with specialized-flocked protocol</a:t>
            </a:r>
          </a:p>
        </p:txBody>
      </p:sp>
    </p:spTree>
    <p:extLst>
      <p:ext uri="{BB962C8B-B14F-4D97-AF65-F5344CB8AC3E}">
        <p14:creationId xmlns:p14="http://schemas.microsoft.com/office/powerpoint/2010/main" val="412236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4481-5A8C-03E7-D11C-6BC8AAAB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Minor: General on Cotton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AF4E9-5DB3-BC9B-210C-1E450653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069580" cy="485069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22313B5-9F02-E0C9-EACD-FF139225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9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F176B-E1FB-4671-A731-B0F8525E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39F7-B262-664F-C7CF-EF3D6CEF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Minor: Specialized on Flocked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1069A-3B54-D4CD-88FE-D803071FF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039100" cy="484579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68211A0-5F2E-3A18-334C-9F101DFE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9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672B0-5835-861E-16A4-613112C7B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3EF8-486A-4905-1CA8-505B1EFC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61" y="342900"/>
            <a:ext cx="6769678" cy="9867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57E9FA0-14F3-3931-FD65-35C062A4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6DD55-5A23-34FA-8924-E77E4694F37C}"/>
              </a:ext>
            </a:extLst>
          </p:cNvPr>
          <p:cNvSpPr txBox="1"/>
          <p:nvPr/>
        </p:nvSpPr>
        <p:spPr>
          <a:xfrm>
            <a:off x="1098998" y="1672531"/>
            <a:ext cx="70566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On </a:t>
            </a:r>
            <a:r>
              <a:rPr lang="en-US" sz="3200" dirty="0" err="1">
                <a:solidFill>
                  <a:srgbClr val="002060"/>
                </a:solidFill>
              </a:rPr>
              <a:t>RapidHIT</a:t>
            </a:r>
            <a:r>
              <a:rPr lang="en-US" sz="3200" dirty="0">
                <a:solidFill>
                  <a:srgbClr val="002060"/>
                </a:solidFill>
              </a:rPr>
              <a:t> two-person saliva mixtures: 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1. </a:t>
            </a:r>
            <a:r>
              <a:rPr lang="en-US" sz="3200" dirty="0" err="1">
                <a:solidFill>
                  <a:srgbClr val="0070C0"/>
                </a:solidFill>
              </a:rPr>
              <a:t>TrueAllele</a:t>
            </a:r>
            <a:r>
              <a:rPr lang="en-US" sz="3200" dirty="0">
                <a:solidFill>
                  <a:srgbClr val="0070C0"/>
                </a:solidFill>
              </a:rPr>
              <a:t> is fast and informative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2. Handles small minor contributors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3. No instrument calibration needed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4. Users can get started right away</a:t>
            </a:r>
          </a:p>
        </p:txBody>
      </p:sp>
    </p:spTree>
    <p:extLst>
      <p:ext uri="{BB962C8B-B14F-4D97-AF65-F5344CB8AC3E}">
        <p14:creationId xmlns:p14="http://schemas.microsoft.com/office/powerpoint/2010/main" val="429237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48A7CD9-4589-E3D4-D125-458F95B597F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More information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352149D-3868-9136-7E1C-739AEFF7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3637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http://</a:t>
            </a:r>
            <a:r>
              <a:rPr lang="en-US" altLang="en-US" sz="2400" dirty="0" err="1">
                <a:solidFill>
                  <a:srgbClr val="0000FF"/>
                </a:solidFill>
              </a:rPr>
              <a:t>www.cybgen.com</a:t>
            </a:r>
            <a:r>
              <a:rPr lang="en-US" altLang="en-US" sz="2400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AA71683-E4AE-89F1-4589-088FDAF0B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804472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http://</a:t>
            </a:r>
            <a:r>
              <a:rPr lang="en-US" altLang="en-US" sz="2400" dirty="0" err="1">
                <a:solidFill>
                  <a:srgbClr val="000090"/>
                </a:solidFill>
              </a:rPr>
              <a:t>www.youtube.com</a:t>
            </a:r>
            <a:r>
              <a:rPr lang="en-US" altLang="en-US" sz="2400" dirty="0">
                <a:solidFill>
                  <a:srgbClr val="000090"/>
                </a:solidFill>
              </a:rPr>
              <a:t>/user/</a:t>
            </a:r>
            <a:r>
              <a:rPr lang="en-US" altLang="en-US" sz="2400" dirty="0" err="1">
                <a:solidFill>
                  <a:srgbClr val="000090"/>
                </a:solidFill>
              </a:rPr>
              <a:t>TrueAllele</a:t>
            </a:r>
            <a:endParaRPr lang="en-US" altLang="en-US" sz="2400" dirty="0">
              <a:solidFill>
                <a:srgbClr val="00009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90"/>
                </a:solidFill>
              </a:rPr>
              <a:t>TrueAllele</a:t>
            </a:r>
            <a:r>
              <a:rPr lang="en-US" altLang="en-US" sz="2400" dirty="0">
                <a:solidFill>
                  <a:srgbClr val="000090"/>
                </a:solidFill>
              </a:rPr>
              <a:t> YouTube channel</a:t>
            </a:r>
          </a:p>
        </p:txBody>
      </p:sp>
      <p:pic>
        <p:nvPicPr>
          <p:cNvPr id="8" name="Picture 1" descr="YouTube-logo-full_color.png">
            <a:extLst>
              <a:ext uri="{FF2B5EF4-FFF2-40B4-BE49-F238E27FC236}">
                <a16:creationId xmlns:a16="http://schemas.microsoft.com/office/drawing/2014/main" id="{FB8E346E-8451-D5F3-CF97-784FB3D0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5406135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D48E77F9-617B-4395-4160-C7247645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717" y="2198340"/>
            <a:ext cx="27105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Courses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Newsletters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Newsroom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Presentations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Publications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Webinars</a:t>
            </a:r>
          </a:p>
        </p:txBody>
      </p:sp>
      <p:pic>
        <p:nvPicPr>
          <p:cNvPr id="10" name="Picture 9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4E5877-2034-D360-E912-97EC951B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7" y="6224195"/>
            <a:ext cx="2664870" cy="50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43681-8B0D-EE23-7A71-89956BF3A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132" y="2316566"/>
            <a:ext cx="2224868" cy="2224868"/>
          </a:xfrm>
          <a:prstGeom prst="rect">
            <a:avLst/>
          </a:prstGeom>
        </p:spPr>
      </p:pic>
      <p:pic>
        <p:nvPicPr>
          <p:cNvPr id="14" name="Picture 13" descr="A logo with a star and a hand&#10;&#10;Description automatically generated">
            <a:extLst>
              <a:ext uri="{FF2B5EF4-FFF2-40B4-BE49-F238E27FC236}">
                <a16:creationId xmlns:a16="http://schemas.microsoft.com/office/drawing/2014/main" id="{4CB4467B-BA6E-201A-71D1-8A9215573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995" y="5750561"/>
            <a:ext cx="960120" cy="9867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3EB7B7-CA97-F430-1D0E-B1EA177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758CF-0B6B-37AB-B184-D6C59430ED27}"/>
              </a:ext>
            </a:extLst>
          </p:cNvPr>
          <p:cNvSpPr txBox="1"/>
          <p:nvPr/>
        </p:nvSpPr>
        <p:spPr>
          <a:xfrm>
            <a:off x="3892253" y="6270693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info@cybgen.com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16EBA-A9E4-A960-A09F-2BE3E464F9C7}"/>
              </a:ext>
            </a:extLst>
          </p:cNvPr>
          <p:cNvSpPr txBox="1">
            <a:spLocks/>
          </p:cNvSpPr>
          <p:nvPr/>
        </p:nvSpPr>
        <p:spPr>
          <a:xfrm>
            <a:off x="7505700" y="0"/>
            <a:ext cx="1449457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3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3EDA-CDAC-25A8-9425-8F4483E4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9D431-6948-A0C4-2EA0-8AB28B933B01}"/>
              </a:ext>
            </a:extLst>
          </p:cNvPr>
          <p:cNvSpPr txBox="1"/>
          <p:nvPr/>
        </p:nvSpPr>
        <p:spPr>
          <a:xfrm>
            <a:off x="628650" y="1882851"/>
            <a:ext cx="82018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The views and opinions expressed in this presentation are those of the presenters &amp; authors and do not represent any official views or opinions of the American Academy of Forensic Sciences.</a:t>
            </a:r>
          </a:p>
          <a:p>
            <a:endParaRPr lang="en-US" sz="2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Some authors are employed by </a:t>
            </a:r>
            <a:r>
              <a:rPr 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Cybergenetics</a:t>
            </a:r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We show the </a:t>
            </a:r>
            <a:r>
              <a:rPr 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TrueAllele</a:t>
            </a:r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® evidence interpretation technology developed by </a:t>
            </a:r>
            <a:r>
              <a:rPr 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Cybergenetics</a:t>
            </a:r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D7DB1-F185-0140-33C6-AEFB6564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4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24095"/>
            <a:ext cx="8454043" cy="723062"/>
          </a:xfrm>
        </p:spPr>
        <p:txBody>
          <a:bodyPr>
            <a:noAutofit/>
          </a:bodyPr>
          <a:lstStyle/>
          <a:p>
            <a:r>
              <a:rPr lang="en-US" sz="4400" dirty="0" err="1"/>
              <a:t>RapidHIT</a:t>
            </a:r>
            <a:r>
              <a:rPr lang="en-US" sz="4400" dirty="0"/>
              <a:t>™ ID (Applied </a:t>
            </a:r>
            <a:r>
              <a:rPr lang="en-US" sz="4400" dirty="0" err="1"/>
              <a:t>Biosystems</a:t>
            </a:r>
            <a:r>
              <a:rPr lang="en-US" sz="4400" dirty="0"/>
              <a:t>™)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386" y="2114060"/>
            <a:ext cx="4995949" cy="31763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Produces a DNA profile in as little 90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Swab in, profile out workflow (Lab in a box)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Originally intended for offender reference samples in booking stations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20" y="1831435"/>
            <a:ext cx="2750618" cy="43463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D8F3E-86DF-ABE9-BAA7-579D819C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5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794" y="148995"/>
            <a:ext cx="6204412" cy="1325563"/>
          </a:xfrm>
        </p:spPr>
        <p:txBody>
          <a:bodyPr/>
          <a:lstStyle/>
          <a:p>
            <a:r>
              <a:rPr lang="en-US" dirty="0" err="1"/>
              <a:t>RapidINTEL</a:t>
            </a:r>
            <a:r>
              <a:rPr lang="en-US" dirty="0"/>
              <a:t> Plus Cartridge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58" y="1933690"/>
            <a:ext cx="3851910" cy="3173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Designed for forensic purposes</a:t>
            </a:r>
          </a:p>
          <a:p>
            <a:r>
              <a:rPr lang="en-US" dirty="0" err="1">
                <a:solidFill>
                  <a:srgbClr val="0070C0"/>
                </a:solidFill>
              </a:rPr>
              <a:t>GlobalFiler</a:t>
            </a:r>
            <a:r>
              <a:rPr lang="en-US" dirty="0">
                <a:solidFill>
                  <a:srgbClr val="0070C0"/>
                </a:solidFill>
              </a:rPr>
              <a:t>™ Express Chemistry	</a:t>
            </a:r>
          </a:p>
          <a:p>
            <a:r>
              <a:rPr lang="en-US" dirty="0">
                <a:solidFill>
                  <a:srgbClr val="0070C0"/>
                </a:solidFill>
              </a:rPr>
              <a:t>Contains internal quality control and quantification markers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6" y="1734185"/>
            <a:ext cx="4234228" cy="358595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0A96910-034E-76F5-07CC-6598B043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1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833" y="390065"/>
            <a:ext cx="513726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Louisiana State Police Crime Lab- Investigative Leads Rapid Program</a:t>
            </a:r>
          </a:p>
        </p:txBody>
      </p:sp>
      <p:sp>
        <p:nvSpPr>
          <p:cNvPr id="6" name="Pentagon 5"/>
          <p:cNvSpPr/>
          <p:nvPr/>
        </p:nvSpPr>
        <p:spPr>
          <a:xfrm>
            <a:off x="640845" y="2696907"/>
            <a:ext cx="1953490" cy="62345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March 2024</a:t>
            </a:r>
          </a:p>
        </p:txBody>
      </p:sp>
      <p:sp>
        <p:nvSpPr>
          <p:cNvPr id="8" name="Pentagon 7"/>
          <p:cNvSpPr/>
          <p:nvPr/>
        </p:nvSpPr>
        <p:spPr>
          <a:xfrm>
            <a:off x="3680151" y="2689167"/>
            <a:ext cx="1953490" cy="62345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August 2024</a:t>
            </a:r>
          </a:p>
        </p:txBody>
      </p:sp>
      <p:sp>
        <p:nvSpPr>
          <p:cNvPr id="9" name="Pentagon 8"/>
          <p:cNvSpPr/>
          <p:nvPr/>
        </p:nvSpPr>
        <p:spPr>
          <a:xfrm>
            <a:off x="6747165" y="2689167"/>
            <a:ext cx="1953490" cy="62345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July 2025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5" y="295040"/>
            <a:ext cx="1515612" cy="1515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780" y="3606450"/>
            <a:ext cx="215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Purchase and installation of </a:t>
            </a:r>
            <a:r>
              <a:rPr lang="en-US" sz="2400" dirty="0" err="1">
                <a:solidFill>
                  <a:srgbClr val="0070C0"/>
                </a:solidFill>
              </a:rPr>
              <a:t>RapidHIT</a:t>
            </a:r>
            <a:r>
              <a:rPr lang="en-US" sz="2400" dirty="0">
                <a:solidFill>
                  <a:srgbClr val="0070C0"/>
                </a:solidFill>
              </a:rPr>
              <a:t> ID Instruments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844" y="3606450"/>
            <a:ext cx="2012823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80151" y="3606450"/>
            <a:ext cx="2012822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9483" y="3744949"/>
            <a:ext cx="1953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RapidINTEL</a:t>
            </a:r>
            <a:r>
              <a:rPr lang="en-US" sz="2400" dirty="0">
                <a:solidFill>
                  <a:srgbClr val="0070C0"/>
                </a:solidFill>
              </a:rPr>
              <a:t> Plus Cartridge Validation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78789" y="3606449"/>
            <a:ext cx="2151048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8788" y="3744949"/>
            <a:ext cx="2151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Achieved Scope Extension from ANAB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EE76159-CF95-968A-B1FE-86FCC2BC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3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611" y="322337"/>
            <a:ext cx="2664373" cy="540961"/>
          </a:xfrm>
        </p:spPr>
        <p:txBody>
          <a:bodyPr>
            <a:noAutofit/>
          </a:bodyPr>
          <a:lstStyle/>
          <a:p>
            <a:r>
              <a:rPr lang="en-US" dirty="0"/>
              <a:t>Protocols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742" y="1281247"/>
            <a:ext cx="7495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15</a:t>
            </a:r>
            <a:r>
              <a:rPr lang="el-GR" sz="2800" dirty="0">
                <a:solidFill>
                  <a:srgbClr val="0070C0"/>
                </a:solidFill>
              </a:rPr>
              <a:t>μ</a:t>
            </a:r>
            <a:r>
              <a:rPr lang="en-US" sz="2800" dirty="0">
                <a:solidFill>
                  <a:srgbClr val="0070C0"/>
                </a:solidFill>
              </a:rPr>
              <a:t>l of each saliva mixture were spotted on two different substrates in triplicate and were processed with the </a:t>
            </a:r>
            <a:r>
              <a:rPr lang="en-US" sz="2800" dirty="0">
                <a:solidFill>
                  <a:srgbClr val="C00000"/>
                </a:solidFill>
              </a:rPr>
              <a:t>General Protocol </a:t>
            </a:r>
            <a:r>
              <a:rPr lang="en-US" sz="2800" dirty="0">
                <a:solidFill>
                  <a:srgbClr val="0070C0"/>
                </a:solidFill>
              </a:rPr>
              <a:t>and the </a:t>
            </a:r>
            <a:r>
              <a:rPr lang="en-US" sz="2800" dirty="0">
                <a:solidFill>
                  <a:srgbClr val="002060"/>
                </a:solidFill>
              </a:rPr>
              <a:t>Specialized Protocol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2636" y="3515078"/>
            <a:ext cx="217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Cotton Swabs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5089" y="3515078"/>
            <a:ext cx="2288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Flocked Swabs</a:t>
            </a:r>
          </a:p>
        </p:txBody>
      </p:sp>
      <p:pic>
        <p:nvPicPr>
          <p:cNvPr id="2050" name="Picture 2" descr="Puritan Medical HydraFlock 6&quot; Sterile Standard Flock Swab w/80mm Breakpoint Polystyrene Handle - 25-3306-H - Box of 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89" y="4038298"/>
            <a:ext cx="2394067" cy="23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11.bigcommerce.com/s-sb8f5ei7ew/images/stencil/1280x1280/attribute_rule_images/28487_source_17260955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26" y="4038298"/>
            <a:ext cx="2394067" cy="23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05865DC-EBE7-769A-2534-C16E2D97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9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009" y="-32412"/>
            <a:ext cx="4051415" cy="1325563"/>
          </a:xfrm>
        </p:spPr>
        <p:txBody>
          <a:bodyPr/>
          <a:lstStyle/>
          <a:p>
            <a:r>
              <a:rPr lang="en-US" dirty="0"/>
              <a:t>NDIS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962" y="1418302"/>
            <a:ext cx="7891895" cy="25603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Partnered with other partner laboratories to seek FBI approval for the </a:t>
            </a:r>
            <a:r>
              <a:rPr lang="en-US" dirty="0" err="1">
                <a:solidFill>
                  <a:srgbClr val="0070C0"/>
                </a:solidFill>
              </a:rPr>
              <a:t>RapidINTEL</a:t>
            </a:r>
            <a:r>
              <a:rPr lang="en-US" dirty="0">
                <a:solidFill>
                  <a:srgbClr val="0070C0"/>
                </a:solidFill>
              </a:rPr>
              <a:t> Plus cartridge</a:t>
            </a:r>
          </a:p>
          <a:p>
            <a:r>
              <a:rPr lang="en-US" dirty="0">
                <a:solidFill>
                  <a:srgbClr val="0070C0"/>
                </a:solidFill>
              </a:rPr>
              <a:t>A mixture study was performed by LSP in which saliva samples were collected from donors and combined to simulate mixtures with various proportions.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9073"/>
              </p:ext>
            </p:extLst>
          </p:nvPr>
        </p:nvGraphicFramePr>
        <p:xfrm>
          <a:off x="1710514" y="4251551"/>
          <a:ext cx="54977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26">
                  <a:extLst>
                    <a:ext uri="{9D8B030D-6E8A-4147-A177-3AD203B41FA5}">
                      <a16:colId xmlns:a16="http://schemas.microsoft.com/office/drawing/2014/main" val="2298021570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500919229"/>
                    </a:ext>
                  </a:extLst>
                </a:gridCol>
                <a:gridCol w="1956991">
                  <a:extLst>
                    <a:ext uri="{9D8B030D-6E8A-4147-A177-3AD203B41FA5}">
                      <a16:colId xmlns:a16="http://schemas.microsoft.com/office/drawing/2014/main" val="1507540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Minor Donor (male)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Major Donor (female)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8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75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1:4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35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1:9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981102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5BFD7E-094A-188B-855F-B9DB71D6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7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002" y="194220"/>
            <a:ext cx="4807874" cy="540961"/>
          </a:xfrm>
        </p:spPr>
        <p:txBody>
          <a:bodyPr>
            <a:noAutofit/>
          </a:bodyPr>
          <a:lstStyle/>
          <a:p>
            <a:r>
              <a:rPr lang="en-US" dirty="0"/>
              <a:t>Data Interpretation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901" y="4468538"/>
            <a:ext cx="1836006" cy="186480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7876" y="1516122"/>
            <a:ext cx="933450" cy="2247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572895" y="2693324"/>
            <a:ext cx="598516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81207" y="2979290"/>
            <a:ext cx="590204" cy="257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67556" y="279462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1520" y="1439697"/>
            <a:ext cx="51859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During the process of validation and data interpretation, what did we learn?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Heterozygous imbalance &gt;40%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Stochastic effects are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Can exhibit high rates of random PCR artifacts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LSP decided not to pursue mixture interpretation at that time.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C23C078-2CD0-F51B-F6A3-2E9373A2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9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161" y="331470"/>
            <a:ext cx="6769678" cy="8952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DNA Mixtures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84A8687-F64B-5EFF-2318-2EC27682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0"/>
            <a:ext cx="1449457" cy="457200"/>
          </a:xfrm>
        </p:spPr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32.tiff">
            <a:extLst>
              <a:ext uri="{FF2B5EF4-FFF2-40B4-BE49-F238E27FC236}">
                <a16:creationId xmlns:a16="http://schemas.microsoft.com/office/drawing/2014/main" id="{F7B599FF-41C4-1F3C-A592-F9F5F26B4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8" t="19266" r="1985" b="1803"/>
          <a:stretch>
            <a:fillRect/>
          </a:stretch>
        </p:blipFill>
        <p:spPr bwMode="auto">
          <a:xfrm>
            <a:off x="5011807" y="1732550"/>
            <a:ext cx="3943350" cy="45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5D4ECAF7-AE53-D00D-2704-37256CB9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377" y="5961968"/>
            <a:ext cx="395288" cy="43656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46C0A"/>
          </a:solidFill>
          <a:ln w="952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F4685DF0-7F61-6A05-D460-EC3FD07F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602" y="5961968"/>
            <a:ext cx="395288" cy="43656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F33054A-6717-FFCA-AAD0-858BF45D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596" y="2120534"/>
            <a:ext cx="949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Minor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05E5A31-9581-371E-F60D-7F397715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478" y="2120534"/>
            <a:ext cx="9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Major</a:t>
            </a:r>
          </a:p>
        </p:txBody>
      </p:sp>
      <p:pic>
        <p:nvPicPr>
          <p:cNvPr id="9" name="Picture 20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22971509-CFB6-D38E-C8D4-D1FA95DC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" y="2651760"/>
            <a:ext cx="996979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&#10;DNA_logo2.jpg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3C2B534C-E815-2030-0DAD-9019D080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36" y="2651760"/>
            <a:ext cx="996979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042B0655-254F-F1C2-7232-6E19C6E9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583" y="1204551"/>
            <a:ext cx="3358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Contributor genotypes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separated</a:t>
            </a:r>
            <a:r>
              <a:rPr lang="en-US" altLang="en-US" sz="2400" dirty="0">
                <a:solidFill>
                  <a:srgbClr val="0070C0"/>
                </a:solidFill>
              </a:rPr>
              <a:t> from DNA data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36A2379-1BC8-3133-5230-C76B0852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89" y="1558231"/>
            <a:ext cx="339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DNA </a:t>
            </a:r>
            <a:r>
              <a:rPr lang="en-US" altLang="en-US" sz="2400" i="1" dirty="0">
                <a:solidFill>
                  <a:srgbClr val="0070C0"/>
                </a:solidFill>
              </a:rPr>
              <a:t>mixed together </a:t>
            </a:r>
            <a:r>
              <a:rPr lang="en-US" altLang="en-US" sz="2400" dirty="0">
                <a:solidFill>
                  <a:srgbClr val="0070C0"/>
                </a:solidFill>
              </a:rPr>
              <a:t>from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multiple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9ABE9-EE6A-15CE-746A-36821EC6AEE4}"/>
              </a:ext>
            </a:extLst>
          </p:cNvPr>
          <p:cNvSpPr txBox="1"/>
          <p:nvPr/>
        </p:nvSpPr>
        <p:spPr>
          <a:xfrm>
            <a:off x="0" y="5786347"/>
            <a:ext cx="661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Perlin MW, Szabady B. </a:t>
            </a:r>
            <a:r>
              <a:rPr lang="en-US" sz="2000" b="1" dirty="0"/>
              <a:t>Linear mixture analysis: </a:t>
            </a:r>
          </a:p>
          <a:p>
            <a:r>
              <a:rPr lang="en-US" sz="2000" b="1" dirty="0"/>
              <a:t>a mathematical approach to resolving mixed DNA samples</a:t>
            </a:r>
            <a:r>
              <a:rPr lang="en-US" sz="2000" dirty="0"/>
              <a:t>. </a:t>
            </a:r>
          </a:p>
          <a:p>
            <a:r>
              <a:rPr lang="en-US" sz="2000" i="1" dirty="0"/>
              <a:t>Journal of Forensic Sciences. </a:t>
            </a:r>
            <a:r>
              <a:rPr lang="en-US" sz="2000" b="1" dirty="0"/>
              <a:t>2001</a:t>
            </a:r>
            <a:r>
              <a:rPr lang="en-US" sz="2000" dirty="0"/>
              <a:t>;46(6):1372-7.</a:t>
            </a:r>
          </a:p>
        </p:txBody>
      </p:sp>
    </p:spTree>
    <p:extLst>
      <p:ext uri="{BB962C8B-B14F-4D97-AF65-F5344CB8AC3E}">
        <p14:creationId xmlns:p14="http://schemas.microsoft.com/office/powerpoint/2010/main" val="127369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640</Words>
  <Application>Microsoft Macintosh PowerPoint</Application>
  <PresentationFormat>On-screen Show (4:3)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Aptos</vt:lpstr>
      <vt:lpstr>Arial</vt:lpstr>
      <vt:lpstr>Calibri</vt:lpstr>
      <vt:lpstr>Calibri Light</vt:lpstr>
      <vt:lpstr>Times</vt:lpstr>
      <vt:lpstr>Times New Roman</vt:lpstr>
      <vt:lpstr>Office Theme</vt:lpstr>
      <vt:lpstr>Computer Interpretation of RapidHIT Mixtures for DNA Match Information</vt:lpstr>
      <vt:lpstr>Disclosure</vt:lpstr>
      <vt:lpstr>RapidHIT™ ID (Applied Biosystems™)</vt:lpstr>
      <vt:lpstr>RapidINTEL Plus Cartridge</vt:lpstr>
      <vt:lpstr>Louisiana State Police Crime Lab- Investigative Leads Rapid Program</vt:lpstr>
      <vt:lpstr>Protocols</vt:lpstr>
      <vt:lpstr>NDIS Submission</vt:lpstr>
      <vt:lpstr>Data Interpretation</vt:lpstr>
      <vt:lpstr>DNA Mixtures</vt:lpstr>
      <vt:lpstr>TrueAllele® Technology</vt:lpstr>
      <vt:lpstr>TrueAllele on Rapid Mixtures</vt:lpstr>
      <vt:lpstr>Minor: General on Cotton</vt:lpstr>
      <vt:lpstr>Minor: Specialized on Flocked</vt:lpstr>
      <vt:lpstr>Conclusions</vt:lpstr>
      <vt:lpstr>PowerPoint Presentation</vt:lpstr>
    </vt:vector>
  </TitlesOfParts>
  <Company>State of Louisiana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Baron Andrus</dc:creator>
  <cp:lastModifiedBy>Matt Legler</cp:lastModifiedBy>
  <cp:revision>120</cp:revision>
  <dcterms:created xsi:type="dcterms:W3CDTF">2026-02-07T17:28:07Z</dcterms:created>
  <dcterms:modified xsi:type="dcterms:W3CDTF">2026-02-13T14:19:13Z</dcterms:modified>
</cp:coreProperties>
</file>