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9" r:id="rId2"/>
    <p:sldId id="468" r:id="rId3"/>
    <p:sldId id="469" r:id="rId4"/>
    <p:sldId id="470" r:id="rId5"/>
    <p:sldId id="471" r:id="rId6"/>
    <p:sldId id="417" r:id="rId7"/>
    <p:sldId id="419" r:id="rId8"/>
    <p:sldId id="423" r:id="rId9"/>
    <p:sldId id="421" r:id="rId10"/>
    <p:sldId id="440" r:id="rId11"/>
    <p:sldId id="427" r:id="rId12"/>
    <p:sldId id="428" r:id="rId13"/>
    <p:sldId id="458" r:id="rId14"/>
    <p:sldId id="394" r:id="rId15"/>
    <p:sldId id="395" r:id="rId16"/>
    <p:sldId id="410" r:id="rId17"/>
    <p:sldId id="396" r:id="rId18"/>
    <p:sldId id="409" r:id="rId19"/>
    <p:sldId id="472" r:id="rId20"/>
    <p:sldId id="473" r:id="rId21"/>
    <p:sldId id="474" r:id="rId22"/>
    <p:sldId id="475" r:id="rId23"/>
    <p:sldId id="476" r:id="rId24"/>
    <p:sldId id="477" r:id="rId25"/>
    <p:sldId id="478" r:id="rId26"/>
    <p:sldId id="479" r:id="rId27"/>
    <p:sldId id="480" r:id="rId28"/>
    <p:sldId id="397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/>
    <p:restoredTop sz="94694"/>
  </p:normalViewPr>
  <p:slideViewPr>
    <p:cSldViewPr snapToGrid="0">
      <p:cViewPr varScale="1">
        <p:scale>
          <a:sx n="117" d="100"/>
          <a:sy n="117" d="100"/>
        </p:scale>
        <p:origin x="2120" y="168"/>
      </p:cViewPr>
      <p:guideLst>
        <p:guide orient="horz" pos="216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>
            <a:extLst>
              <a:ext uri="{FF2B5EF4-FFF2-40B4-BE49-F238E27FC236}">
                <a16:creationId xmlns:a16="http://schemas.microsoft.com/office/drawing/2014/main" id="{E5179BF9-9CBF-09C7-8F2A-F8DBC8602E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1027">
            <a:extLst>
              <a:ext uri="{FF2B5EF4-FFF2-40B4-BE49-F238E27FC236}">
                <a16:creationId xmlns:a16="http://schemas.microsoft.com/office/drawing/2014/main" id="{A93A0AE9-16EE-9CED-7E06-32400AFDE58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6" name="Rectangle 1028">
            <a:extLst>
              <a:ext uri="{FF2B5EF4-FFF2-40B4-BE49-F238E27FC236}">
                <a16:creationId xmlns:a16="http://schemas.microsoft.com/office/drawing/2014/main" id="{ACF660C2-86EA-7ECF-1E08-176A15FD499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/>
              <a:t>Cybergenetics © 2003-2025</a:t>
            </a:r>
          </a:p>
        </p:txBody>
      </p:sp>
      <p:sp>
        <p:nvSpPr>
          <p:cNvPr id="161797" name="Rectangle 1029">
            <a:extLst>
              <a:ext uri="{FF2B5EF4-FFF2-40B4-BE49-F238E27FC236}">
                <a16:creationId xmlns:a16="http://schemas.microsoft.com/office/drawing/2014/main" id="{9CB2C85F-D9F2-9DE1-9C23-2837D60EEC9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ECED95B-0DFB-1C48-AFAA-373545AAF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36A4C363-1125-0BC6-1F18-490CFDA784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6E4CE0A0-E609-D90A-899A-862725BD5A2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C178602-296B-5104-86B0-2F41A242BE4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6EC0A345-CE16-B888-1971-3B5AC4AFE09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27AAFE41-B9D4-653A-2D35-4B4DFBCAF5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/>
              <a:t>Cybergenetics © 2003-2025</a:t>
            </a:r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4D45C529-9898-D07B-E56C-8BC9C857B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50B4F45-A2CE-7F46-83B2-565ABA3F56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>
            <a:extLst>
              <a:ext uri="{FF2B5EF4-FFF2-40B4-BE49-F238E27FC236}">
                <a16:creationId xmlns:a16="http://schemas.microsoft.com/office/drawing/2014/main" id="{419B8330-2E9F-384E-AEF3-06B1358CB39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2003-2011</a:t>
            </a:r>
          </a:p>
        </p:txBody>
      </p:sp>
      <p:sp>
        <p:nvSpPr>
          <p:cNvPr id="16386" name="Rectangle 7">
            <a:extLst>
              <a:ext uri="{FF2B5EF4-FFF2-40B4-BE49-F238E27FC236}">
                <a16:creationId xmlns:a16="http://schemas.microsoft.com/office/drawing/2014/main" id="{020F1895-B6F1-EA4A-BCC0-47EE46E0A1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F9FAED3-CD8D-E34F-8574-3E442A2CAF3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8727013-CB2B-904A-9012-548BAD8DA0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9B6572E-C851-DE48-9E7F-4E6169F4E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B9A8BC9D-3EFC-EB52-E988-9E4CD66CD1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EB972713-37C6-A26A-E0CC-752C3BE3E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0963" name="Footer Placeholder 1">
            <a:extLst>
              <a:ext uri="{FF2B5EF4-FFF2-40B4-BE49-F238E27FC236}">
                <a16:creationId xmlns:a16="http://schemas.microsoft.com/office/drawing/2014/main" id="{ACB91D3D-FF5A-4746-BA63-71DFA60C94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2003-2025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CA586CA5-B6D4-7ED0-60BA-8ECA71F6BD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46528EE0-1B3B-0B23-78FD-A4A1BF3BF6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3011" name="Footer Placeholder 1">
            <a:extLst>
              <a:ext uri="{FF2B5EF4-FFF2-40B4-BE49-F238E27FC236}">
                <a16:creationId xmlns:a16="http://schemas.microsoft.com/office/drawing/2014/main" id="{5FE6A39A-24E4-E054-9D3D-BCBF5A40CA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2003-2025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15FB9778-C302-8C58-1925-1AF158B438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3AE8EF1-BF22-A475-C5C7-18C32A0A3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5059" name="Footer Placeholder 1">
            <a:extLst>
              <a:ext uri="{FF2B5EF4-FFF2-40B4-BE49-F238E27FC236}">
                <a16:creationId xmlns:a16="http://schemas.microsoft.com/office/drawing/2014/main" id="{DB600085-D1A8-B701-865F-0EAE505C9F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2003-2025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471CCE3E-548D-BEE6-D7A2-6CF7C32829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7AB5BCD8-9289-9667-F676-F83708748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7107" name="Footer Placeholder 1">
            <a:extLst>
              <a:ext uri="{FF2B5EF4-FFF2-40B4-BE49-F238E27FC236}">
                <a16:creationId xmlns:a16="http://schemas.microsoft.com/office/drawing/2014/main" id="{9FA65773-E8E4-456B-583D-4C5ADD61E6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2003-2025</a:t>
            </a:r>
          </a:p>
        </p:txBody>
      </p:sp>
    </p:spTree>
    <p:extLst>
      <p:ext uri="{BB962C8B-B14F-4D97-AF65-F5344CB8AC3E}">
        <p14:creationId xmlns:p14="http://schemas.microsoft.com/office/powerpoint/2010/main" val="2708505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37CA9-8DF5-9093-C140-07BAA5412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F5DE7E-EB39-11D3-75FB-F4DC8EE59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7C2B4A-E451-0764-3E14-F080BE5D1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4227CA-73A3-5305-98B9-F9134E8DF8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411D4-984A-8286-2EBA-75F8DEEE28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525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2F5C2-ED7C-8C11-0A66-87F75B438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E47526-6CA0-4967-0CCD-4B71F57F0A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5A6BE1-1520-38F7-DD36-D0B87B8FE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F2B43-321A-D49A-197E-46193AFE0D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EF11C-6A9D-4023-180D-4698AFCF60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215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8748E-6F70-FA6F-8ADE-22B719290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36BC1D-11C3-5C43-3414-C741BB092B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BF7A3B-A35F-0C8F-A9AF-BD3136715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8D9DB3-28B5-BAC1-6EDD-94A82219FB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97ADE-F590-61FB-3B94-B32F6493B0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768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0D4FF-45F5-8BDB-9E30-E9063521D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D8E599-1F60-69BC-0E6F-73036E19D9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4EDABA-8D0E-4719-2426-85092929D8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E6F5A1-5CFA-B112-7C71-3C42E97DB5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40522-2D21-335A-3739-5A5F8B691F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054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D9E23-2046-D555-61E9-D6979C789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BEFEC-1E54-C057-658D-FC405038B1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58B6F8-92F8-AA2F-F2C2-0C3C50322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9AB7B-5FCF-4735-7BA6-4B3A713907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FDCC2-2ECF-5B26-96DF-2C269A1BD9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680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B460B409-217D-B9D8-72B7-B281F05B2F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9027A268-BE99-62C6-3B69-4F7601390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8675" name="Footer Placeholder 1">
            <a:extLst>
              <a:ext uri="{FF2B5EF4-FFF2-40B4-BE49-F238E27FC236}">
                <a16:creationId xmlns:a16="http://schemas.microsoft.com/office/drawing/2014/main" id="{6D6A501B-4673-38A6-4FA6-FCB1807ECE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2003-2025</a:t>
            </a:r>
          </a:p>
        </p:txBody>
      </p:sp>
    </p:spTree>
    <p:extLst>
      <p:ext uri="{BB962C8B-B14F-4D97-AF65-F5344CB8AC3E}">
        <p14:creationId xmlns:p14="http://schemas.microsoft.com/office/powerpoint/2010/main" val="2615803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1D09780F-FEB9-46EB-051B-8E8B11413E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4F79BF71-55AF-2C76-2EAD-1FC782B7F2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3555" name="Footer Placeholder 1">
            <a:extLst>
              <a:ext uri="{FF2B5EF4-FFF2-40B4-BE49-F238E27FC236}">
                <a16:creationId xmlns:a16="http://schemas.microsoft.com/office/drawing/2014/main" id="{B9668FA3-E113-11C8-A38B-34468BE29C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2003-2025</a:t>
            </a:r>
          </a:p>
        </p:txBody>
      </p:sp>
    </p:spTree>
    <p:extLst>
      <p:ext uri="{BB962C8B-B14F-4D97-AF65-F5344CB8AC3E}">
        <p14:creationId xmlns:p14="http://schemas.microsoft.com/office/powerpoint/2010/main" val="3610329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48940C0B-AF13-EA76-C6D4-381CBBC1F5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00C32815-1C13-8A6C-F54F-5652BA730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2771" name="Footer Placeholder 1">
            <a:extLst>
              <a:ext uri="{FF2B5EF4-FFF2-40B4-BE49-F238E27FC236}">
                <a16:creationId xmlns:a16="http://schemas.microsoft.com/office/drawing/2014/main" id="{576F5E5E-E109-A322-3CB4-8113B06C48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2003-2025</a:t>
            </a:r>
          </a:p>
        </p:txBody>
      </p:sp>
    </p:spTree>
    <p:extLst>
      <p:ext uri="{BB962C8B-B14F-4D97-AF65-F5344CB8AC3E}">
        <p14:creationId xmlns:p14="http://schemas.microsoft.com/office/powerpoint/2010/main" val="2869049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0B555387-69C4-01AE-8DC8-AB6E424C7F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ED392832-5A56-A061-4FAB-389E9E554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6867" name="Footer Placeholder 1">
            <a:extLst>
              <a:ext uri="{FF2B5EF4-FFF2-40B4-BE49-F238E27FC236}">
                <a16:creationId xmlns:a16="http://schemas.microsoft.com/office/drawing/2014/main" id="{215263C0-0514-51DD-8982-EC8671C5A7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2003-2025</a:t>
            </a:r>
          </a:p>
        </p:txBody>
      </p:sp>
    </p:spTree>
    <p:extLst>
      <p:ext uri="{BB962C8B-B14F-4D97-AF65-F5344CB8AC3E}">
        <p14:creationId xmlns:p14="http://schemas.microsoft.com/office/powerpoint/2010/main" val="11454497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534F884F-EDCB-E8A3-F8D5-6DA364DECF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68DAF0EA-3C93-3EB9-4E2C-A7FA18A8D1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8915" name="Footer Placeholder 1">
            <a:extLst>
              <a:ext uri="{FF2B5EF4-FFF2-40B4-BE49-F238E27FC236}">
                <a16:creationId xmlns:a16="http://schemas.microsoft.com/office/drawing/2014/main" id="{69C8C0C5-EFEE-3BF1-9BC1-45A353E5E6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2003-2025</a:t>
            </a:r>
          </a:p>
        </p:txBody>
      </p:sp>
    </p:spTree>
    <p:extLst>
      <p:ext uri="{BB962C8B-B14F-4D97-AF65-F5344CB8AC3E}">
        <p14:creationId xmlns:p14="http://schemas.microsoft.com/office/powerpoint/2010/main" val="2573811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B9A8BC9D-3EFC-EB52-E988-9E4CD66CD1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EB972713-37C6-A26A-E0CC-752C3BE3E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0963" name="Footer Placeholder 1">
            <a:extLst>
              <a:ext uri="{FF2B5EF4-FFF2-40B4-BE49-F238E27FC236}">
                <a16:creationId xmlns:a16="http://schemas.microsoft.com/office/drawing/2014/main" id="{ACB91D3D-FF5A-4746-BA63-71DFA60C94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2003-2025</a:t>
            </a:r>
          </a:p>
        </p:txBody>
      </p:sp>
    </p:spTree>
    <p:extLst>
      <p:ext uri="{BB962C8B-B14F-4D97-AF65-F5344CB8AC3E}">
        <p14:creationId xmlns:p14="http://schemas.microsoft.com/office/powerpoint/2010/main" val="24510201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CA586CA5-B6D4-7ED0-60BA-8ECA71F6BD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46528EE0-1B3B-0B23-78FD-A4A1BF3BF6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3011" name="Footer Placeholder 1">
            <a:extLst>
              <a:ext uri="{FF2B5EF4-FFF2-40B4-BE49-F238E27FC236}">
                <a16:creationId xmlns:a16="http://schemas.microsoft.com/office/drawing/2014/main" id="{5FE6A39A-24E4-E054-9D3D-BCBF5A40CA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2003-2025</a:t>
            </a:r>
          </a:p>
        </p:txBody>
      </p:sp>
    </p:spTree>
    <p:extLst>
      <p:ext uri="{BB962C8B-B14F-4D97-AF65-F5344CB8AC3E}">
        <p14:creationId xmlns:p14="http://schemas.microsoft.com/office/powerpoint/2010/main" val="16526668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15FB9778-C302-8C58-1925-1AF158B438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3AE8EF1-BF22-A475-C5C7-18C32A0A3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5059" name="Footer Placeholder 1">
            <a:extLst>
              <a:ext uri="{FF2B5EF4-FFF2-40B4-BE49-F238E27FC236}">
                <a16:creationId xmlns:a16="http://schemas.microsoft.com/office/drawing/2014/main" id="{DB600085-D1A8-B701-865F-0EAE505C9F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2003-2025</a:t>
            </a:r>
          </a:p>
        </p:txBody>
      </p:sp>
    </p:spTree>
    <p:extLst>
      <p:ext uri="{BB962C8B-B14F-4D97-AF65-F5344CB8AC3E}">
        <p14:creationId xmlns:p14="http://schemas.microsoft.com/office/powerpoint/2010/main" val="13502230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471CCE3E-548D-BEE6-D7A2-6CF7C32829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7AB5BCD8-9289-9667-F676-F83708748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7107" name="Footer Placeholder 1">
            <a:extLst>
              <a:ext uri="{FF2B5EF4-FFF2-40B4-BE49-F238E27FC236}">
                <a16:creationId xmlns:a16="http://schemas.microsoft.com/office/drawing/2014/main" id="{9FA65773-E8E4-456B-583D-4C5ADD61E6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2003-2025</a:t>
            </a:r>
          </a:p>
        </p:txBody>
      </p:sp>
    </p:spTree>
    <p:extLst>
      <p:ext uri="{BB962C8B-B14F-4D97-AF65-F5344CB8AC3E}">
        <p14:creationId xmlns:p14="http://schemas.microsoft.com/office/powerpoint/2010/main" val="1419961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37CA9-8DF5-9093-C140-07BAA5412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F5DE7E-EB39-11D3-75FB-F4DC8EE59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7C2B4A-E451-0764-3E14-F080BE5D1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4227CA-73A3-5305-98B9-F9134E8DF8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411D4-984A-8286-2EBA-75F8DEEE28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3726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D5F97-3EA5-BBF3-555C-A0F62ECDD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20A4BA-24D0-8715-61E6-B8645ED124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147E6D-595C-3DF8-2094-7D5443EF4A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6C14F-96CA-B7A0-DFDC-4302D557942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B79283-3C0E-5B21-F285-3B0365C6C8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17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4F02ED51-0C65-08F4-47C0-58FA49F014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A7701DC3-B28A-5F1B-719F-3907B6102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5603" name="Footer Placeholder 1">
            <a:extLst>
              <a:ext uri="{FF2B5EF4-FFF2-40B4-BE49-F238E27FC236}">
                <a16:creationId xmlns:a16="http://schemas.microsoft.com/office/drawing/2014/main" id="{9D54E3BE-3A29-6B1F-5CC5-B9DD5EA6B1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2003-2025</a:t>
            </a:r>
          </a:p>
        </p:txBody>
      </p:sp>
    </p:spTree>
    <p:extLst>
      <p:ext uri="{BB962C8B-B14F-4D97-AF65-F5344CB8AC3E}">
        <p14:creationId xmlns:p14="http://schemas.microsoft.com/office/powerpoint/2010/main" val="2721162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59828F37-BA5D-535F-0234-619CEBBCF2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609EE9FC-6969-9002-DC84-2D960A60F6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7651" name="Footer Placeholder 1">
            <a:extLst>
              <a:ext uri="{FF2B5EF4-FFF2-40B4-BE49-F238E27FC236}">
                <a16:creationId xmlns:a16="http://schemas.microsoft.com/office/drawing/2014/main" id="{4CC93B48-D771-892D-F9F5-107FF5A5EF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2003-2025</a:t>
            </a:r>
          </a:p>
        </p:txBody>
      </p:sp>
    </p:spTree>
    <p:extLst>
      <p:ext uri="{BB962C8B-B14F-4D97-AF65-F5344CB8AC3E}">
        <p14:creationId xmlns:p14="http://schemas.microsoft.com/office/powerpoint/2010/main" val="336961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C95E60CF-49C9-F98D-1C60-C086354E04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4CAF8F56-3B28-F610-3699-B6B5D8A64F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9699" name="Footer Placeholder 1">
            <a:extLst>
              <a:ext uri="{FF2B5EF4-FFF2-40B4-BE49-F238E27FC236}">
                <a16:creationId xmlns:a16="http://schemas.microsoft.com/office/drawing/2014/main" id="{8A41AB32-D6A0-CD60-D1D7-E07C80C838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2003-2025</a:t>
            </a:r>
          </a:p>
        </p:txBody>
      </p:sp>
    </p:spTree>
    <p:extLst>
      <p:ext uri="{BB962C8B-B14F-4D97-AF65-F5344CB8AC3E}">
        <p14:creationId xmlns:p14="http://schemas.microsoft.com/office/powerpoint/2010/main" val="1305228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B460B409-217D-B9D8-72B7-B281F05B2F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9027A268-BE99-62C6-3B69-4F7601390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8675" name="Footer Placeholder 1">
            <a:extLst>
              <a:ext uri="{FF2B5EF4-FFF2-40B4-BE49-F238E27FC236}">
                <a16:creationId xmlns:a16="http://schemas.microsoft.com/office/drawing/2014/main" id="{6D6A501B-4673-38A6-4FA6-FCB1807ECE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2003-2025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48940C0B-AF13-EA76-C6D4-381CBBC1F5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00C32815-1C13-8A6C-F54F-5652BA730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2771" name="Footer Placeholder 1">
            <a:extLst>
              <a:ext uri="{FF2B5EF4-FFF2-40B4-BE49-F238E27FC236}">
                <a16:creationId xmlns:a16="http://schemas.microsoft.com/office/drawing/2014/main" id="{576F5E5E-E109-A322-3CB4-8113B06C48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2003-2025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0B555387-69C4-01AE-8DC8-AB6E424C7F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ED392832-5A56-A061-4FAB-389E9E554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6867" name="Footer Placeholder 1">
            <a:extLst>
              <a:ext uri="{FF2B5EF4-FFF2-40B4-BE49-F238E27FC236}">
                <a16:creationId xmlns:a16="http://schemas.microsoft.com/office/drawing/2014/main" id="{215263C0-0514-51DD-8982-EC8671C5A7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2003-2025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534F884F-EDCB-E8A3-F8D5-6DA364DECF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68DAF0EA-3C93-3EB9-4E2C-A7FA18A8D1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8915" name="Footer Placeholder 1">
            <a:extLst>
              <a:ext uri="{FF2B5EF4-FFF2-40B4-BE49-F238E27FC236}">
                <a16:creationId xmlns:a16="http://schemas.microsoft.com/office/drawing/2014/main" id="{69C8C0C5-EFEE-3BF1-9BC1-45A353E5E6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2003-2025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AC3BF5-5183-16C2-7C8E-24E058CBCA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851DA1-654C-F3AB-931C-3970E57707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E7B2D3-401A-D00D-E9FC-D3055AE43C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F52EA-E1A6-FC40-80DF-F277FD8BA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19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9E5667-CDE9-4A28-9353-96D7926FB6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9549B6-EECC-634F-2F69-44B556240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C4C41E-AFEE-E8E6-ACEE-B9B3FF83EF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FFC45-44CE-EF48-929A-625587F453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30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751692-73EA-7E7D-D2A8-774ADCDC84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FC86B2-592C-2ED6-E6B1-B18462B1F0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C61FA3-9F49-326B-D93D-AF606C12FB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6F7DA-6C85-A947-AB2E-B4D3070A61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1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5EFE69-28A4-8321-0BCE-4C5D642F05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2E38B-88EA-EAAA-6C79-D84363882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0652C5-4DEF-DF14-3A25-BF780A3B45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EBD5B-6F94-D14A-976A-57C85E9D69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55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6E79A1-8D78-C774-01B2-B80B736CE3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4364BE-0F8A-68E8-8DD5-2480C95736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F241EC-3AA5-5990-843F-34D7ADE10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13B7E-47A2-8B41-BFD6-78FFA8FBE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35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E00A1-A9A1-23DF-A32B-E494AB63CF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EACE0E-022D-437F-D1BD-88D3D220B9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3FA0A0-98DB-0D34-5E7C-E625277C69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E533A-968A-0947-ABA0-B5CF2EF410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29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B391B7-DA39-3FBB-44DA-5B7C3BAEB9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23BEE1B-3403-0D73-AEBE-CB78B43B63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82C50AA-60EC-6DC1-A686-F2731AE099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03F9D-DC13-D944-A1A8-DA8F2AC12F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40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8B44E0F-ECF9-A9F6-3213-DDB9AAC154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22EB10-0449-B6F8-3266-83FE7F834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81A127-35AD-9B5C-7034-6497463309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E6FC-C5DC-EA41-B0A6-66004ADBB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76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5C0B0FA-381B-CBC2-6402-771834816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D72AF67-87D0-B744-763D-04BBA31CEA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E7BBA6-335D-0A59-3E11-666BF243A9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63156-2F99-0348-82D1-23DF5AC2E8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24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6DE7D2-92FA-067B-D18F-93383A71BF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163FC0-A7DD-8123-871D-2916BBF413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D2DC99-0C9A-7CB0-6EFB-712EAA4437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15E2F-9FD8-8044-A3BD-717F868F9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04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E3D74E-F2D9-5D04-0F6D-CC66ED0414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35330B-62C4-1E5F-E4DF-C3454AD955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DC547E-8AD3-8AD6-8D5E-1C93CE74B4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3CC88-25C7-A647-8739-AF35B7A3A0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16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1537975-B892-6175-CD1C-A5EDAE663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F60928-FABC-AEF2-2471-5AE85B151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8BC938C-7318-6700-3F4A-E4E2347791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FB0702-A035-FC67-5415-8161A5B96B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51441E5-6E8E-67B1-107A-AF4720F49E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 pitchFamily="2" charset="0"/>
              </a:defRPr>
            </a:lvl1pPr>
          </a:lstStyle>
          <a:p>
            <a:pPr>
              <a:defRPr/>
            </a:pPr>
            <a:fld id="{C5118A0A-BFA2-E146-A30F-3837C40DFB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22CADB22-F2DE-D341-A75B-73D4E3782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TrueAllele</a:t>
            </a:r>
            <a:r>
              <a:rPr lang="en-US" altLang="en-US" sz="3600" b="1" baseline="30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®</a:t>
            </a:r>
            <a:r>
              <a:rPr lang="en-US" altLang="en-US" sz="36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Casework takes NGS from the laboratory into the courtroom</a:t>
            </a: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EB5BA032-3336-C044-805A-74C981597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986" y="2436813"/>
            <a:ext cx="820397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800" b="1" dirty="0">
                <a:solidFill>
                  <a:srgbClr val="2F8B20"/>
                </a:solidFill>
              </a:rPr>
              <a:t>Mid-Atlantic Association of Forensic Scientists</a:t>
            </a:r>
          </a:p>
          <a:p>
            <a:pPr algn="ctr">
              <a:defRPr/>
            </a:pPr>
            <a:endParaRPr lang="en-US" altLang="en-US" sz="2800" b="1" dirty="0">
              <a:solidFill>
                <a:srgbClr val="2F8B20"/>
              </a:solidFill>
            </a:endParaRPr>
          </a:p>
          <a:p>
            <a:pPr algn="ctr">
              <a:defRPr/>
            </a:pPr>
            <a:r>
              <a:rPr lang="en-US" altLang="en-US" sz="2800" b="1" dirty="0">
                <a:solidFill>
                  <a:schemeClr val="hlink"/>
                </a:solidFill>
              </a:rPr>
              <a:t>Richmond, Virginia</a:t>
            </a:r>
          </a:p>
          <a:p>
            <a:pPr algn="ctr">
              <a:defRPr/>
            </a:pPr>
            <a:r>
              <a:rPr lang="en-US" altLang="en-US" sz="2800" b="1" dirty="0">
                <a:solidFill>
                  <a:schemeClr val="hlink"/>
                </a:solidFill>
              </a:rPr>
              <a:t>May, 2025</a:t>
            </a: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F7C08F4C-DBCC-6B44-BCDB-71DDE5344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063" y="4650383"/>
            <a:ext cx="44390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chemeClr val="accent2"/>
                </a:solidFill>
              </a:rPr>
              <a:t>William P. Allan, MS</a:t>
            </a:r>
          </a:p>
          <a:p>
            <a:pPr algn="ctr">
              <a:defRPr/>
            </a:pPr>
            <a:r>
              <a:rPr lang="en-US" altLang="en-US" b="1" dirty="0">
                <a:solidFill>
                  <a:schemeClr val="accent2"/>
                </a:solidFill>
              </a:rPr>
              <a:t>Kari R. </a:t>
            </a:r>
            <a:r>
              <a:rPr lang="en-US" altLang="en-US" b="1" dirty="0" err="1">
                <a:solidFill>
                  <a:schemeClr val="accent2"/>
                </a:solidFill>
              </a:rPr>
              <a:t>Danser</a:t>
            </a:r>
            <a:r>
              <a:rPr lang="en-US" altLang="en-US" b="1" dirty="0">
                <a:solidFill>
                  <a:schemeClr val="accent2"/>
                </a:solidFill>
              </a:rPr>
              <a:t>, MS</a:t>
            </a:r>
          </a:p>
          <a:p>
            <a:pPr algn="ctr">
              <a:defRPr/>
            </a:pPr>
            <a:r>
              <a:rPr lang="en-US" altLang="en-US" b="1" dirty="0">
                <a:solidFill>
                  <a:schemeClr val="accent2"/>
                </a:solidFill>
              </a:rPr>
              <a:t>Mark W Perlin, PhD, MD, PhD</a:t>
            </a:r>
          </a:p>
        </p:txBody>
      </p:sp>
      <p:sp>
        <p:nvSpPr>
          <p:cNvPr id="89093" name="Text Box 5">
            <a:extLst>
              <a:ext uri="{FF2B5EF4-FFF2-40B4-BE49-F238E27FC236}">
                <a16:creationId xmlns:a16="http://schemas.microsoft.com/office/drawing/2014/main" id="{7C6DC71D-F9EE-574C-B554-6199817D5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738" y="6448053"/>
            <a:ext cx="2173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b="1" dirty="0"/>
              <a:t>Cybergenetics © 2003-2025</a:t>
            </a:r>
          </a:p>
        </p:txBody>
      </p:sp>
      <p:pic>
        <p:nvPicPr>
          <p:cNvPr id="15365" name="Picture 2">
            <a:extLst>
              <a:ext uri="{FF2B5EF4-FFF2-40B4-BE49-F238E27FC236}">
                <a16:creationId xmlns:a16="http://schemas.microsoft.com/office/drawing/2014/main" id="{804F9ABA-B697-A84F-87C0-88B6A1B69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248401"/>
            <a:ext cx="3110921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E8A4F3C-062C-35E7-C48B-C0E480225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186" y="116765"/>
            <a:ext cx="1905000" cy="457200"/>
          </a:xfrm>
        </p:spPr>
        <p:txBody>
          <a:bodyPr/>
          <a:lstStyle/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140EDC-E4AE-2789-6A2E-511BD286D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14920"/>
            <a:ext cx="8229600" cy="4623697"/>
          </a:xfrm>
          <a:prstGeom prst="rect">
            <a:avLst/>
          </a:prstGeom>
        </p:spPr>
      </p:pic>
      <p:sp>
        <p:nvSpPr>
          <p:cNvPr id="39938" name="Rectangle 2">
            <a:extLst>
              <a:ext uri="{FF2B5EF4-FFF2-40B4-BE49-F238E27FC236}">
                <a16:creationId xmlns:a16="http://schemas.microsoft.com/office/drawing/2014/main" id="{E9878A80-60CA-B06F-BD29-C47540F6EE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DNA match information</a:t>
            </a:r>
          </a:p>
        </p:txBody>
      </p:sp>
      <p:grpSp>
        <p:nvGrpSpPr>
          <p:cNvPr id="39939" name="Group 19">
            <a:extLst>
              <a:ext uri="{FF2B5EF4-FFF2-40B4-BE49-F238E27FC236}">
                <a16:creationId xmlns:a16="http://schemas.microsoft.com/office/drawing/2014/main" id="{8EBCFDF3-E173-C0B4-C9B6-37477A307E22}"/>
              </a:ext>
            </a:extLst>
          </p:cNvPr>
          <p:cNvGrpSpPr>
            <a:grpSpLocks/>
          </p:cNvGrpSpPr>
          <p:nvPr/>
        </p:nvGrpSpPr>
        <p:grpSpPr bwMode="auto">
          <a:xfrm>
            <a:off x="2189163" y="3009900"/>
            <a:ext cx="3556000" cy="950913"/>
            <a:chOff x="1214" y="2425"/>
            <a:chExt cx="2240" cy="599"/>
          </a:xfrm>
        </p:grpSpPr>
        <p:sp>
          <p:nvSpPr>
            <p:cNvPr id="39948" name="Text Box 4">
              <a:extLst>
                <a:ext uri="{FF2B5EF4-FFF2-40B4-BE49-F238E27FC236}">
                  <a16:creationId xmlns:a16="http://schemas.microsoft.com/office/drawing/2014/main" id="{BDDF90AC-21A9-63BE-3DD8-BC8C686A9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6" y="2425"/>
              <a:ext cx="19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Prob(</a:t>
              </a:r>
              <a:r>
                <a:rPr lang="en-US" altLang="en-US" sz="2400" dirty="0">
                  <a:solidFill>
                    <a:schemeClr val="accent2"/>
                  </a:solidFill>
                </a:rPr>
                <a:t>evidence match</a:t>
              </a:r>
              <a:r>
                <a:rPr lang="en-US" altLang="en-US" sz="2400" dirty="0"/>
                <a:t>)</a:t>
              </a:r>
            </a:p>
          </p:txBody>
        </p:sp>
        <p:sp>
          <p:nvSpPr>
            <p:cNvPr id="39949" name="Text Box 5">
              <a:extLst>
                <a:ext uri="{FF2B5EF4-FFF2-40B4-BE49-F238E27FC236}">
                  <a16:creationId xmlns:a16="http://schemas.microsoft.com/office/drawing/2014/main" id="{4F3F348C-37A9-6674-A690-24187973F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" y="2736"/>
              <a:ext cx="2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Prob(</a:t>
              </a:r>
              <a:r>
                <a:rPr lang="en-US" altLang="en-US" sz="2400" dirty="0">
                  <a:solidFill>
                    <a:srgbClr val="996633"/>
                  </a:solidFill>
                </a:rPr>
                <a:t>coincidental match</a:t>
              </a:r>
              <a:r>
                <a:rPr lang="en-US" altLang="en-US" sz="2400" dirty="0"/>
                <a:t>)</a:t>
              </a:r>
            </a:p>
          </p:txBody>
        </p:sp>
        <p:sp>
          <p:nvSpPr>
            <p:cNvPr id="39950" name="Line 6">
              <a:extLst>
                <a:ext uri="{FF2B5EF4-FFF2-40B4-BE49-F238E27FC236}">
                  <a16:creationId xmlns:a16="http://schemas.microsoft.com/office/drawing/2014/main" id="{A6F2C465-295D-86E4-BFE3-253C71DAE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5" y="2737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0" name="Text Box 9">
            <a:extLst>
              <a:ext uri="{FF2B5EF4-FFF2-40B4-BE49-F238E27FC236}">
                <a16:creationId xmlns:a16="http://schemas.microsoft.com/office/drawing/2014/main" id="{1A723B87-66F6-D6CB-8062-034689885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523780"/>
            <a:ext cx="861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How much more does the </a:t>
            </a:r>
            <a:r>
              <a:rPr lang="en-US" altLang="en-US" sz="2400" dirty="0">
                <a:solidFill>
                  <a:srgbClr val="FF0000"/>
                </a:solidFill>
              </a:rPr>
              <a:t>suspect</a:t>
            </a:r>
            <a:r>
              <a:rPr lang="en-US" altLang="en-US" sz="2400" dirty="0">
                <a:solidFill>
                  <a:schemeClr val="accent2"/>
                </a:solidFill>
              </a:rPr>
              <a:t> match the evidence</a:t>
            </a:r>
            <a:endParaRPr lang="en-US" altLang="en-US" sz="24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than </a:t>
            </a:r>
            <a:r>
              <a:rPr lang="en-US" altLang="en-US" sz="2400" dirty="0">
                <a:solidFill>
                  <a:srgbClr val="996633"/>
                </a:solidFill>
              </a:rPr>
              <a:t>a random person</a:t>
            </a:r>
            <a:r>
              <a:rPr lang="en-US" altLang="en-US" sz="2400" dirty="0"/>
              <a:t>?</a:t>
            </a:r>
          </a:p>
        </p:txBody>
      </p:sp>
      <p:sp>
        <p:nvSpPr>
          <p:cNvPr id="39941" name="AutoShape 11">
            <a:extLst>
              <a:ext uri="{FF2B5EF4-FFF2-40B4-BE49-F238E27FC236}">
                <a16:creationId xmlns:a16="http://schemas.microsoft.com/office/drawing/2014/main" id="{15156C3C-E177-1FF0-379A-AC4B9A470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0399" y="4533901"/>
            <a:ext cx="1081087" cy="20193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42" name="Text Box 12">
            <a:extLst>
              <a:ext uri="{FF2B5EF4-FFF2-40B4-BE49-F238E27FC236}">
                <a16:creationId xmlns:a16="http://schemas.microsoft.com/office/drawing/2014/main" id="{47D2EB36-895C-E1AE-140F-86C71142E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2775" y="4132460"/>
            <a:ext cx="63991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</a:rPr>
              <a:t>20x</a:t>
            </a:r>
          </a:p>
        </p:txBody>
      </p:sp>
      <p:sp>
        <p:nvSpPr>
          <p:cNvPr id="39943" name="Line 13">
            <a:extLst>
              <a:ext uri="{FF2B5EF4-FFF2-40B4-BE49-F238E27FC236}">
                <a16:creationId xmlns:a16="http://schemas.microsoft.com/office/drawing/2014/main" id="{2D0B9381-6F1A-549C-D523-A8D957B7B6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7999" y="3360737"/>
            <a:ext cx="1217079" cy="133825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Line 14">
            <a:extLst>
              <a:ext uri="{FF2B5EF4-FFF2-40B4-BE49-F238E27FC236}">
                <a16:creationId xmlns:a16="http://schemas.microsoft.com/office/drawing/2014/main" id="{1AB7857D-57AF-C2A6-A311-ADC246460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4200" y="3954463"/>
            <a:ext cx="1540933" cy="1789261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Text Box 16">
            <a:extLst>
              <a:ext uri="{FF2B5EF4-FFF2-40B4-BE49-F238E27FC236}">
                <a16:creationId xmlns:a16="http://schemas.microsoft.com/office/drawing/2014/main" id="{638BE890-8FE7-899E-123C-1004DCD27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738" y="4637622"/>
            <a:ext cx="7489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chemeClr val="accent2"/>
                </a:solidFill>
              </a:rPr>
              <a:t>30%</a:t>
            </a:r>
          </a:p>
        </p:txBody>
      </p:sp>
      <p:sp>
        <p:nvSpPr>
          <p:cNvPr id="39946" name="Text Box 17">
            <a:extLst>
              <a:ext uri="{FF2B5EF4-FFF2-40B4-BE49-F238E27FC236}">
                <a16:creationId xmlns:a16="http://schemas.microsoft.com/office/drawing/2014/main" id="{C0B0F721-B5C8-563D-0E60-3BB31B6C7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738" y="5640009"/>
            <a:ext cx="8274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996633"/>
                </a:solidFill>
              </a:rPr>
              <a:t>1.5%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D74C62C-3510-0AE2-E138-ADA242443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186" y="116765"/>
            <a:ext cx="1905000" cy="457200"/>
          </a:xfrm>
        </p:spPr>
        <p:txBody>
          <a:bodyPr/>
          <a:lstStyle/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F4E17C-A830-D994-D550-A9D48A9A9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96318"/>
            <a:ext cx="8229600" cy="5261682"/>
          </a:xfrm>
          <a:prstGeom prst="rect">
            <a:avLst/>
          </a:prstGeom>
        </p:spPr>
      </p:pic>
      <p:sp>
        <p:nvSpPr>
          <p:cNvPr id="41986" name="Rectangle 2">
            <a:extLst>
              <a:ext uri="{FF2B5EF4-FFF2-40B4-BE49-F238E27FC236}">
                <a16:creationId xmlns:a16="http://schemas.microsoft.com/office/drawing/2014/main" id="{43842707-8709-BD14-00CE-6D3BEA5CAAB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LR information at 21 loci</a:t>
            </a:r>
          </a:p>
        </p:txBody>
      </p:sp>
      <p:sp>
        <p:nvSpPr>
          <p:cNvPr id="41987" name="AutoShape 11">
            <a:extLst>
              <a:ext uri="{FF2B5EF4-FFF2-40B4-BE49-F238E27FC236}">
                <a16:creationId xmlns:a16="http://schemas.microsoft.com/office/drawing/2014/main" id="{372E0A29-E0C7-3201-AEC2-1524C1C74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560" y="3964396"/>
            <a:ext cx="3416341" cy="230501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08A86F95-9189-F890-0061-644E1418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186" y="116765"/>
            <a:ext cx="1905000" cy="457200"/>
          </a:xfrm>
        </p:spPr>
        <p:txBody>
          <a:bodyPr/>
          <a:lstStyle/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ADAFFBD0-7A9F-B534-D72E-A9D8525C2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Report results</a:t>
            </a:r>
          </a:p>
        </p:txBody>
      </p:sp>
      <p:sp>
        <p:nvSpPr>
          <p:cNvPr id="44034" name="Text Box 3">
            <a:extLst>
              <a:ext uri="{FF2B5EF4-FFF2-40B4-BE49-F238E27FC236}">
                <a16:creationId xmlns:a16="http://schemas.microsoft.com/office/drawing/2014/main" id="{BB8A6789-2B58-80FD-F668-28609D84A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1775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A match between the </a:t>
            </a:r>
            <a:r>
              <a:rPr lang="en-US" altLang="en-US" sz="2400" dirty="0"/>
              <a:t>handgun trigger</a:t>
            </a:r>
            <a:endParaRPr lang="en-US" altLang="en-US" sz="2400" dirty="0">
              <a:solidFill>
                <a:schemeClr val="bg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and </a:t>
            </a:r>
            <a:r>
              <a:rPr lang="en-US" altLang="en-US" sz="2400" dirty="0">
                <a:solidFill>
                  <a:srgbClr val="002060"/>
                </a:solidFill>
              </a:rPr>
              <a:t>John Doe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bg2"/>
                </a:solidFill>
              </a:rPr>
              <a:t>is: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2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800080"/>
                </a:solidFill>
              </a:rPr>
              <a:t>246 quadrillion </a:t>
            </a:r>
            <a:r>
              <a:rPr lang="en-US" altLang="en-US" sz="2400" dirty="0">
                <a:solidFill>
                  <a:schemeClr val="accent2"/>
                </a:solidFill>
              </a:rPr>
              <a:t>times more probable than a coincidental match.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00E8B057-3A5E-7E58-C542-A02DD98CA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186" y="116765"/>
            <a:ext cx="1905000" cy="457200"/>
          </a:xfrm>
        </p:spPr>
        <p:txBody>
          <a:bodyPr/>
          <a:lstStyle/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D95F10A6-2F5E-10D1-734F-BBBCCC3A1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" y="609600"/>
            <a:ext cx="904875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Error rate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36A35-52A8-4196-8D24-CDA33E8D265D}"/>
              </a:ext>
            </a:extLst>
          </p:cNvPr>
          <p:cNvSpPr txBox="1"/>
          <p:nvPr/>
        </p:nvSpPr>
        <p:spPr>
          <a:xfrm>
            <a:off x="365855" y="2644170"/>
            <a:ext cx="84122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 For a match strength of </a:t>
            </a:r>
            <a:r>
              <a:rPr lang="en-US" altLang="en-US" dirty="0">
                <a:solidFill>
                  <a:srgbClr val="800080"/>
                </a:solidFill>
              </a:rPr>
              <a:t>246 quadrillion</a:t>
            </a:r>
            <a:r>
              <a:rPr lang="en-US" altLang="en-US" sz="2400" dirty="0"/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/>
              <a:t>on this evidence genotype,</a:t>
            </a:r>
            <a:r>
              <a:rPr lang="en-US" altLang="en-US" sz="2400" dirty="0"/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only </a:t>
            </a:r>
            <a:r>
              <a:rPr lang="en-US" altLang="en-US" sz="2400" dirty="0">
                <a:solidFill>
                  <a:srgbClr val="0432FF"/>
                </a:solidFill>
              </a:rPr>
              <a:t>1 in </a:t>
            </a:r>
            <a:r>
              <a:rPr lang="en-US" altLang="en-US" dirty="0">
                <a:solidFill>
                  <a:srgbClr val="0432FF"/>
                </a:solidFill>
              </a:rPr>
              <a:t>2.34 septillion </a:t>
            </a:r>
            <a:r>
              <a:rPr lang="en-US" altLang="en-US" sz="2400" dirty="0"/>
              <a:t>people would match as strongly.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D1ADF9FF-D730-88D9-FB43-73859DEF9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186" y="116765"/>
            <a:ext cx="1905000" cy="457200"/>
          </a:xfrm>
        </p:spPr>
        <p:txBody>
          <a:bodyPr/>
          <a:lstStyle/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00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FA45D-EE1C-70C3-456E-37E46C789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986CEA97-0080-7AE3-C017-07E00FF2E596}"/>
              </a:ext>
            </a:extLst>
          </p:cNvPr>
          <p:cNvSpPr txBox="1">
            <a:spLocks/>
          </p:cNvSpPr>
          <p:nvPr/>
        </p:nvSpPr>
        <p:spPr>
          <a:xfrm>
            <a:off x="425669" y="2096758"/>
            <a:ext cx="8292662" cy="43513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Q. What is the final match statistic between the handgun trigger and Mr. Doe?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So I will read this directly from my report.  A match between the handgun trigger … item 11A … and Mr. John Doe … item 4A is </a:t>
            </a:r>
            <a:r>
              <a:rPr lang="en-US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hundred and forty-six quadrillion times more probable </a:t>
            </a:r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 coincidental match to an unrelated person.  The </a:t>
            </a:r>
            <a:r>
              <a:rPr lang="en-US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rate </a:t>
            </a:r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this match statistic is </a:t>
            </a:r>
            <a:r>
              <a:rPr lang="en-US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in two septillion </a:t>
            </a:r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people.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2A56D2F-7AF7-2A59-491B-5BACD4108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186" y="116765"/>
            <a:ext cx="1905000" cy="457200"/>
          </a:xfrm>
        </p:spPr>
        <p:txBody>
          <a:bodyPr/>
          <a:lstStyle/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14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AD0E72-BB48-7ECB-A104-30AA6C421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" y="609600"/>
            <a:ext cx="904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kern="0" dirty="0">
                <a:ea typeface="ＭＳ Ｐゴシック" panose="020B0600070205080204" pitchFamily="34" charset="-128"/>
              </a:rPr>
              <a:t>Court Testimony</a:t>
            </a:r>
          </a:p>
        </p:txBody>
      </p:sp>
    </p:spTree>
    <p:extLst>
      <p:ext uri="{BB962C8B-B14F-4D97-AF65-F5344CB8AC3E}">
        <p14:creationId xmlns:p14="http://schemas.microsoft.com/office/powerpoint/2010/main" val="784726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E0947-EC70-245A-DA57-ED1B46CD4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E7D37754-B203-6052-2DC6-B3F3FB394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38704"/>
            <a:ext cx="9144000" cy="1143000"/>
          </a:xfrm>
        </p:spPr>
        <p:txBody>
          <a:bodyPr/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TrueAllele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validations</a:t>
            </a:r>
            <a:endParaRPr lang="en-US" altLang="en-US" sz="40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E458EF7-281B-D5F9-BAF0-8DBB3921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186" y="116765"/>
            <a:ext cx="1905000" cy="457200"/>
          </a:xfrm>
        </p:spPr>
        <p:txBody>
          <a:bodyPr/>
          <a:lstStyle/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15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24CFE2-429F-EC30-17E7-71353D573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68338"/>
            <a:ext cx="8915400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Perlin MW, </a:t>
            </a:r>
            <a:r>
              <a:rPr lang="en-US" altLang="en-US" sz="1600" dirty="0" err="1">
                <a:solidFill>
                  <a:srgbClr val="0000FF"/>
                </a:solidFill>
              </a:rPr>
              <a:t>Sinelnikov</a:t>
            </a:r>
            <a:r>
              <a:rPr lang="en-US" altLang="en-US" sz="1600" dirty="0">
                <a:solidFill>
                  <a:srgbClr val="0000FF"/>
                </a:solidFill>
              </a:rPr>
              <a:t> A. An information gap in DNA evidence interpretation. </a:t>
            </a:r>
            <a:r>
              <a:rPr lang="en-US" altLang="en-US" sz="1600" i="1" dirty="0" err="1">
                <a:solidFill>
                  <a:srgbClr val="0000FF"/>
                </a:solidFill>
              </a:rPr>
              <a:t>PLoS</a:t>
            </a:r>
            <a:r>
              <a:rPr lang="en-US" altLang="en-US" sz="1600" i="1" dirty="0">
                <a:solidFill>
                  <a:srgbClr val="0000FF"/>
                </a:solidFill>
              </a:rPr>
              <a:t> ONE</a:t>
            </a:r>
            <a:r>
              <a:rPr lang="en-US" altLang="en-US" sz="1600" dirty="0">
                <a:solidFill>
                  <a:srgbClr val="0000FF"/>
                </a:solidFill>
              </a:rPr>
              <a:t>. 2009;4(12):e8327.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Ballantyne J, Hanson EK, Perlin MW. DNA mixture genotyping by probabilistic computer interpretation of binomially-sampled laser captured cell populations: Combining quantitative data for greater identification information. </a:t>
            </a:r>
            <a:r>
              <a:rPr lang="en-US" altLang="en-US" sz="1600" i="1" dirty="0">
                <a:solidFill>
                  <a:srgbClr val="0000FF"/>
                </a:solidFill>
              </a:rPr>
              <a:t>Science &amp; Justice</a:t>
            </a:r>
            <a:r>
              <a:rPr lang="en-US" altLang="en-US" sz="1600" dirty="0">
                <a:solidFill>
                  <a:srgbClr val="0000FF"/>
                </a:solidFill>
              </a:rPr>
              <a:t>. 2013;53(2):103-114.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Perlin MW, </a:t>
            </a:r>
            <a:r>
              <a:rPr lang="en-US" altLang="en-US" sz="1600" dirty="0" err="1">
                <a:solidFill>
                  <a:srgbClr val="0000FF"/>
                </a:solidFill>
              </a:rPr>
              <a:t>Hornyak</a:t>
            </a:r>
            <a:r>
              <a:rPr lang="en-US" altLang="en-US" sz="1600" dirty="0">
                <a:solidFill>
                  <a:srgbClr val="0000FF"/>
                </a:solidFill>
              </a:rPr>
              <a:t> J, Sugimoto G, Miller K. </a:t>
            </a:r>
            <a:r>
              <a:rPr lang="en-US" altLang="en-US" sz="1600" dirty="0" err="1">
                <a:solidFill>
                  <a:srgbClr val="0000FF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FF"/>
                </a:solidFill>
              </a:rPr>
              <a:t>®</a:t>
            </a:r>
            <a:r>
              <a:rPr lang="en-US" altLang="en-US" sz="1600" dirty="0">
                <a:solidFill>
                  <a:srgbClr val="0000FF"/>
                </a:solidFill>
              </a:rPr>
              <a:t> genotype identification on DNA mixtures containing up to five unknown contributors. </a:t>
            </a:r>
            <a:r>
              <a:rPr lang="en-US" alt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FF"/>
                </a:solidFill>
              </a:rPr>
              <a:t>. 2015;60(4):857-868.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Greenspoon SA, </a:t>
            </a:r>
            <a:r>
              <a:rPr lang="en-US" altLang="en-US" sz="1600" dirty="0" err="1">
                <a:solidFill>
                  <a:srgbClr val="0000FF"/>
                </a:solidFill>
              </a:rPr>
              <a:t>Schiermeier</a:t>
            </a:r>
            <a:r>
              <a:rPr lang="en-US" altLang="en-US" sz="1600" dirty="0">
                <a:solidFill>
                  <a:srgbClr val="0000FF"/>
                </a:solidFill>
              </a:rPr>
              <a:t>-Wood L, Jenkins BC. Establishing the limits of </a:t>
            </a:r>
            <a:r>
              <a:rPr lang="en-US" altLang="en-US" sz="1600" dirty="0" err="1">
                <a:solidFill>
                  <a:srgbClr val="0000FF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FF"/>
                </a:solidFill>
              </a:rPr>
              <a:t>®</a:t>
            </a:r>
            <a:r>
              <a:rPr lang="en-US" altLang="en-US" sz="1600" dirty="0">
                <a:solidFill>
                  <a:srgbClr val="0000FF"/>
                </a:solidFill>
              </a:rPr>
              <a:t> Casework: a validation study. </a:t>
            </a:r>
            <a:r>
              <a:rPr lang="en-US" alt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FF"/>
                </a:solidFill>
              </a:rPr>
              <a:t>. 2015;60(5):1263-1276.</a:t>
            </a:r>
            <a:r>
              <a:rPr lang="en-US" altLang="en-US" sz="16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Bauer DW, Butt N, </a:t>
            </a:r>
            <a:r>
              <a:rPr lang="en-US" altLang="en-US" sz="1600" dirty="0" err="1">
                <a:solidFill>
                  <a:srgbClr val="0000FF"/>
                </a:solidFill>
              </a:rPr>
              <a:t>Hornyak</a:t>
            </a:r>
            <a:r>
              <a:rPr lang="en-US" altLang="en-US" sz="1600" dirty="0">
                <a:solidFill>
                  <a:srgbClr val="0000FF"/>
                </a:solidFill>
              </a:rPr>
              <a:t> JM, Perlin MW. Validating </a:t>
            </a:r>
            <a:r>
              <a:rPr lang="en-US" altLang="en-US" sz="1600" dirty="0" err="1">
                <a:solidFill>
                  <a:srgbClr val="0000FF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FF"/>
                </a:solidFill>
              </a:rPr>
              <a:t>®</a:t>
            </a:r>
            <a:r>
              <a:rPr lang="en-US" altLang="en-US" sz="1600" dirty="0">
                <a:solidFill>
                  <a:srgbClr val="0000FF"/>
                </a:solidFill>
              </a:rPr>
              <a:t> interpretation of DNA mixtures containing up to ten unknown contributors. </a:t>
            </a:r>
            <a:r>
              <a:rPr lang="en-US" alt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FF"/>
                </a:solidFill>
              </a:rPr>
              <a:t>. 2020; 65(2):380-398.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0"/>
                </a:solidFill>
              </a:rPr>
              <a:t>Perlin MW, Legler MM, Spencer CE, Smith JL, Allan WP, Belrose JL, </a:t>
            </a:r>
            <a:r>
              <a:rPr lang="en-US" altLang="en-US" sz="1600" dirty="0" err="1">
                <a:solidFill>
                  <a:srgbClr val="000090"/>
                </a:solidFill>
              </a:rPr>
              <a:t>Duceman</a:t>
            </a:r>
            <a:r>
              <a:rPr lang="en-US" altLang="en-US" sz="1600" dirty="0">
                <a:solidFill>
                  <a:srgbClr val="000090"/>
                </a:solidFill>
              </a:rPr>
              <a:t> BW. Validating </a:t>
            </a:r>
            <a:r>
              <a:rPr lang="en-US" altLang="en-US" sz="1600" dirty="0" err="1">
                <a:solidFill>
                  <a:srgbClr val="000090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90"/>
                </a:solidFill>
              </a:rPr>
              <a:t>®</a:t>
            </a:r>
            <a:r>
              <a:rPr lang="en-US" altLang="en-US" sz="1600" dirty="0">
                <a:solidFill>
                  <a:srgbClr val="000090"/>
                </a:solidFill>
              </a:rPr>
              <a:t> DNA mixture interpretation. </a:t>
            </a:r>
            <a:r>
              <a:rPr lang="en-US" altLang="en-US" sz="1600" i="1" dirty="0">
                <a:solidFill>
                  <a:srgbClr val="000090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90"/>
                </a:solidFill>
              </a:rPr>
              <a:t>. 2011;56(6):1430-1447.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0"/>
                </a:solidFill>
              </a:rPr>
              <a:t>Perlin MW, Belrose JL, </a:t>
            </a:r>
            <a:r>
              <a:rPr lang="en-US" altLang="en-US" sz="1600" dirty="0" err="1">
                <a:solidFill>
                  <a:srgbClr val="000090"/>
                </a:solidFill>
              </a:rPr>
              <a:t>Duceman</a:t>
            </a:r>
            <a:r>
              <a:rPr lang="en-US" altLang="en-US" sz="1600" dirty="0">
                <a:solidFill>
                  <a:srgbClr val="000090"/>
                </a:solidFill>
              </a:rPr>
              <a:t> BW. New York State </a:t>
            </a:r>
            <a:r>
              <a:rPr lang="en-US" altLang="en-US" sz="1600" dirty="0" err="1">
                <a:solidFill>
                  <a:srgbClr val="000090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90"/>
                </a:solidFill>
              </a:rPr>
              <a:t>®</a:t>
            </a:r>
            <a:r>
              <a:rPr lang="en-US" altLang="en-US" sz="1600" dirty="0">
                <a:solidFill>
                  <a:srgbClr val="000090"/>
                </a:solidFill>
              </a:rPr>
              <a:t> Casework validation study. </a:t>
            </a:r>
            <a:r>
              <a:rPr lang="en-US" altLang="en-US" sz="1600" i="1" dirty="0">
                <a:solidFill>
                  <a:srgbClr val="000090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90"/>
                </a:solidFill>
              </a:rPr>
              <a:t>. 2013;58(6):1458-1466.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0"/>
                </a:solidFill>
              </a:rPr>
              <a:t>Perlin MW, Dormer K, </a:t>
            </a:r>
            <a:r>
              <a:rPr lang="en-US" altLang="en-US" sz="1600" dirty="0" err="1">
                <a:solidFill>
                  <a:srgbClr val="000090"/>
                </a:solidFill>
              </a:rPr>
              <a:t>Hornyak</a:t>
            </a:r>
            <a:r>
              <a:rPr lang="en-US" altLang="en-US" sz="1600" dirty="0">
                <a:solidFill>
                  <a:srgbClr val="000090"/>
                </a:solidFill>
              </a:rPr>
              <a:t> J, </a:t>
            </a:r>
            <a:r>
              <a:rPr lang="en-US" altLang="en-US" sz="1600" dirty="0" err="1">
                <a:solidFill>
                  <a:srgbClr val="000090"/>
                </a:solidFill>
              </a:rPr>
              <a:t>Schiermeier</a:t>
            </a:r>
            <a:r>
              <a:rPr lang="en-US" altLang="en-US" sz="1600" dirty="0">
                <a:solidFill>
                  <a:srgbClr val="000090"/>
                </a:solidFill>
              </a:rPr>
              <a:t>-Wood L, Greenspoon S. </a:t>
            </a:r>
            <a:r>
              <a:rPr lang="en-US" altLang="en-US" sz="1600" dirty="0" err="1">
                <a:solidFill>
                  <a:srgbClr val="000090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90"/>
                </a:solidFill>
              </a:rPr>
              <a:t>®</a:t>
            </a:r>
            <a:r>
              <a:rPr lang="en-US" altLang="en-US" sz="1600" dirty="0">
                <a:solidFill>
                  <a:srgbClr val="000090"/>
                </a:solidFill>
              </a:rPr>
              <a:t> Casework on Virginia DNA mixture evidence: computer and manual interpretation in 72 reported criminal cases. </a:t>
            </a:r>
            <a:r>
              <a:rPr lang="en-US" altLang="en-US" sz="1600" i="1" dirty="0">
                <a:solidFill>
                  <a:srgbClr val="000090"/>
                </a:solidFill>
              </a:rPr>
              <a:t>PLOS ONE</a:t>
            </a:r>
            <a:r>
              <a:rPr lang="en-US" altLang="en-US" sz="1600" dirty="0">
                <a:solidFill>
                  <a:srgbClr val="000090"/>
                </a:solidFill>
              </a:rPr>
              <a:t>. 2014;(9)3:e92837.  </a:t>
            </a:r>
          </a:p>
        </p:txBody>
      </p:sp>
    </p:spTree>
    <p:extLst>
      <p:ext uri="{BB962C8B-B14F-4D97-AF65-F5344CB8AC3E}">
        <p14:creationId xmlns:p14="http://schemas.microsoft.com/office/powerpoint/2010/main" val="349032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83AAF-9ECA-298C-DC24-73D63D120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2B542F97-5933-CE93-C92F-45B16ED57608}"/>
              </a:ext>
            </a:extLst>
          </p:cNvPr>
          <p:cNvSpPr txBox="1">
            <a:spLocks/>
          </p:cNvSpPr>
          <p:nvPr/>
        </p:nvSpPr>
        <p:spPr>
          <a:xfrm>
            <a:off x="370391" y="1769051"/>
            <a:ext cx="8581795" cy="43513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 Regional Crime Laboratory (Bakersfield, CA)</a:t>
            </a:r>
          </a:p>
          <a:p>
            <a:r>
              <a:rPr lang="en-US" sz="2800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MiSeq</a:t>
            </a:r>
            <a:r>
              <a:rPr 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FGx</a:t>
            </a:r>
            <a:r>
              <a:rPr 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Sequencing System</a:t>
            </a:r>
          </a:p>
          <a:p>
            <a:r>
              <a:rPr lang="en-US" sz="2800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Verogen</a:t>
            </a:r>
            <a:r>
              <a:rPr 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ForenSeq</a:t>
            </a:r>
            <a:r>
              <a:rPr 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DNA Signature  Prep Kit Primer Mix B</a:t>
            </a:r>
          </a:p>
          <a:p>
            <a:r>
              <a:rPr 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source sensitivity samples</a:t>
            </a:r>
          </a:p>
          <a:p>
            <a:r>
              <a:rPr 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Mock case samples</a:t>
            </a:r>
          </a:p>
          <a:p>
            <a:pPr lvl="1"/>
            <a:r>
              <a:rPr lang="en-US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5 contributors</a:t>
            </a:r>
          </a:p>
          <a:p>
            <a:r>
              <a:rPr 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Concordance samples (CE and NGS)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44F0354-D07F-A3DB-EA4B-F5D8DED7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186" y="116765"/>
            <a:ext cx="1905000" cy="457200"/>
          </a:xfrm>
        </p:spPr>
        <p:txBody>
          <a:bodyPr/>
          <a:lstStyle/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16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C67A9B-F58E-48F9-C702-C9D116370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" y="609600"/>
            <a:ext cx="904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kern="0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kern="0" dirty="0">
                <a:ea typeface="ＭＳ Ｐゴシック" panose="020B0600070205080204" pitchFamily="34" charset="-128"/>
              </a:rPr>
              <a:t> NGS validation</a:t>
            </a:r>
          </a:p>
        </p:txBody>
      </p:sp>
    </p:spTree>
    <p:extLst>
      <p:ext uri="{BB962C8B-B14F-4D97-AF65-F5344CB8AC3E}">
        <p14:creationId xmlns:p14="http://schemas.microsoft.com/office/powerpoint/2010/main" val="1604372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7CD94-1F46-4869-18F8-F9FCC4396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6156C9A-6084-6EDE-D6CC-67F368F7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186" y="116765"/>
            <a:ext cx="1905000" cy="457200"/>
          </a:xfrm>
        </p:spPr>
        <p:txBody>
          <a:bodyPr/>
          <a:lstStyle/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17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AA2843-9C40-32A0-7BC2-FE5596CE7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81" y="1706300"/>
            <a:ext cx="6993038" cy="5023332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207CFD3-9F8A-708B-7BCC-B771D587E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" y="609600"/>
            <a:ext cx="904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kern="0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kern="0" dirty="0">
                <a:ea typeface="ＭＳ Ｐゴシック" panose="020B0600070205080204" pitchFamily="34" charset="-128"/>
              </a:rPr>
              <a:t> NGS validation</a:t>
            </a:r>
          </a:p>
        </p:txBody>
      </p:sp>
    </p:spTree>
    <p:extLst>
      <p:ext uri="{BB962C8B-B14F-4D97-AF65-F5344CB8AC3E}">
        <p14:creationId xmlns:p14="http://schemas.microsoft.com/office/powerpoint/2010/main" val="129796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231C4-D5C0-FA55-E86C-086AA6F4B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F26910B-6C90-A786-097E-5AF0505DA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186" y="116765"/>
            <a:ext cx="1905000" cy="457200"/>
          </a:xfrm>
        </p:spPr>
        <p:txBody>
          <a:bodyPr/>
          <a:lstStyle/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18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00E289-7FFB-215C-A31D-1D87636F2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16" y="1886673"/>
            <a:ext cx="7247168" cy="4854562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C56C879-5700-580F-86CE-6DA83CF90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" y="609600"/>
            <a:ext cx="904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kern="0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kern="0" dirty="0">
                <a:ea typeface="ＭＳ Ｐゴシック" panose="020B0600070205080204" pitchFamily="34" charset="-128"/>
              </a:rPr>
              <a:t> NGS validation</a:t>
            </a:r>
          </a:p>
        </p:txBody>
      </p:sp>
    </p:spTree>
    <p:extLst>
      <p:ext uri="{BB962C8B-B14F-4D97-AF65-F5344CB8AC3E}">
        <p14:creationId xmlns:p14="http://schemas.microsoft.com/office/powerpoint/2010/main" val="3481854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294353-C2FA-731F-5D76-4B33FE2AA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57400"/>
            <a:ext cx="8229600" cy="4506687"/>
          </a:xfrm>
          <a:prstGeom prst="rect">
            <a:avLst/>
          </a:prstGeom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663029EF-9C9C-DDBF-59D4-AB7C62217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Computers can use all the data</a:t>
            </a:r>
          </a:p>
        </p:txBody>
      </p:sp>
      <p:sp>
        <p:nvSpPr>
          <p:cNvPr id="27651" name="Text Box 4">
            <a:extLst>
              <a:ext uri="{FF2B5EF4-FFF2-40B4-BE49-F238E27FC236}">
                <a16:creationId xmlns:a16="http://schemas.microsoft.com/office/drawing/2014/main" id="{56444C66-6B59-AEBA-EE69-BA124E231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0668" y="1639888"/>
            <a:ext cx="5522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Quantitative peak heights at locus FGA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301BF8D8-62FB-54E1-F399-F8170D4F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186" y="116765"/>
            <a:ext cx="1905000" cy="457200"/>
          </a:xfrm>
        </p:spPr>
        <p:txBody>
          <a:bodyPr/>
          <a:lstStyle/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19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BF4369E6-8133-F48E-289D-EF6B3AB79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994" y="3436951"/>
            <a:ext cx="1149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peak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height</a:t>
            </a: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B7D0BFE2-5865-1B84-5C67-0DA44D3E8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907" y="2682631"/>
            <a:ext cx="1149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peak size</a:t>
            </a:r>
          </a:p>
        </p:txBody>
      </p:sp>
      <p:cxnSp>
        <p:nvCxnSpPr>
          <p:cNvPr id="14" name="Straight Arrow Connector 10">
            <a:extLst>
              <a:ext uri="{FF2B5EF4-FFF2-40B4-BE49-F238E27FC236}">
                <a16:creationId xmlns:a16="http://schemas.microsoft.com/office/drawing/2014/main" id="{E4E792B1-BE63-E37D-8074-D258DA9A015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290450" y="3760117"/>
            <a:ext cx="528637" cy="3175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0">
            <a:extLst>
              <a:ext uri="{FF2B5EF4-FFF2-40B4-BE49-F238E27FC236}">
                <a16:creationId xmlns:a16="http://schemas.microsoft.com/office/drawing/2014/main" id="{439B76B3-BCFE-4AC4-E5B5-4A1CDFE2F72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 flipH="1" flipV="1">
            <a:off x="2851851" y="3300962"/>
            <a:ext cx="528637" cy="3175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9500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44A4BB47-5CF2-8D32-CC48-3CE6D0B7D8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DNA evidence interpretation</a:t>
            </a:r>
          </a:p>
        </p:txBody>
      </p:sp>
      <p:sp>
        <p:nvSpPr>
          <p:cNvPr id="22530" name="Text Box 5">
            <a:extLst>
              <a:ext uri="{FF2B5EF4-FFF2-40B4-BE49-F238E27FC236}">
                <a16:creationId xmlns:a16="http://schemas.microsoft.com/office/drawing/2014/main" id="{941C7F99-D765-39D2-E786-B712B36F8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1785938"/>
            <a:ext cx="160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Evidence item</a:t>
            </a:r>
          </a:p>
        </p:txBody>
      </p:sp>
      <p:sp>
        <p:nvSpPr>
          <p:cNvPr id="22531" name="Text Box 6">
            <a:extLst>
              <a:ext uri="{FF2B5EF4-FFF2-40B4-BE49-F238E27FC236}">
                <a16:creationId xmlns:a16="http://schemas.microsoft.com/office/drawing/2014/main" id="{1DF5EE9E-EC95-E97E-6069-968B25BAE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781175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Evidence data</a:t>
            </a:r>
          </a:p>
        </p:txBody>
      </p:sp>
      <p:sp>
        <p:nvSpPr>
          <p:cNvPr id="22532" name="Line 10">
            <a:extLst>
              <a:ext uri="{FF2B5EF4-FFF2-40B4-BE49-F238E27FC236}">
                <a16:creationId xmlns:a16="http://schemas.microsoft.com/office/drawing/2014/main" id="{F0CD0295-44D3-792A-3D96-C93B3D92FF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0125" y="3394075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19">
            <a:extLst>
              <a:ext uri="{FF2B5EF4-FFF2-40B4-BE49-F238E27FC236}">
                <a16:creationId xmlns:a16="http://schemas.microsoft.com/office/drawing/2014/main" id="{683E8DAB-252B-1C67-011E-C2E5922A8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290195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Lab</a:t>
            </a:r>
          </a:p>
        </p:txBody>
      </p:sp>
      <p:sp>
        <p:nvSpPr>
          <p:cNvPr id="22534" name="Text Box 20">
            <a:extLst>
              <a:ext uri="{FF2B5EF4-FFF2-40B4-BE49-F238E27FC236}">
                <a16:creationId xmlns:a16="http://schemas.microsoft.com/office/drawing/2014/main" id="{303665CB-F2E7-5A9F-1536-439C146D0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290195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Infer</a:t>
            </a:r>
          </a:p>
        </p:txBody>
      </p:sp>
      <p:sp>
        <p:nvSpPr>
          <p:cNvPr id="22535" name="Text Box 28">
            <a:extLst>
              <a:ext uri="{FF2B5EF4-FFF2-40B4-BE49-F238E27FC236}">
                <a16:creationId xmlns:a16="http://schemas.microsoft.com/office/drawing/2014/main" id="{E2872331-E191-360B-F829-2026F55C1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1785938"/>
            <a:ext cx="1768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Evidence genotype</a:t>
            </a:r>
          </a:p>
        </p:txBody>
      </p:sp>
      <p:sp>
        <p:nvSpPr>
          <p:cNvPr id="22536" name="AutoShape 22">
            <a:extLst>
              <a:ext uri="{FF2B5EF4-FFF2-40B4-BE49-F238E27FC236}">
                <a16:creationId xmlns:a16="http://schemas.microsoft.com/office/drawing/2014/main" id="{8FC2C8C3-DDD9-5915-08E8-D8DE25CC5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3" y="3098800"/>
            <a:ext cx="200025" cy="9144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7" name="TextBox 27">
            <a:extLst>
              <a:ext uri="{FF2B5EF4-FFF2-40B4-BE49-F238E27FC236}">
                <a16:creationId xmlns:a16="http://schemas.microsoft.com/office/drawing/2014/main" id="{F053CC79-FCCC-E3CE-C6F6-4DB1C7BA8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4292600"/>
            <a:ext cx="2405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0"/>
                </a:solidFill>
              </a:rPr>
              <a:t>DNA from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0"/>
                </a:solidFill>
              </a:rPr>
              <a:t>one person</a:t>
            </a:r>
          </a:p>
        </p:txBody>
      </p:sp>
      <p:sp>
        <p:nvSpPr>
          <p:cNvPr id="22539" name="Line 10">
            <a:extLst>
              <a:ext uri="{FF2B5EF4-FFF2-40B4-BE49-F238E27FC236}">
                <a16:creationId xmlns:a16="http://schemas.microsoft.com/office/drawing/2014/main" id="{ACC4BDA2-FD56-BDAE-A8D7-70BB07BF5F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0213" y="3394075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24">
            <a:extLst>
              <a:ext uri="{FF2B5EF4-FFF2-40B4-BE49-F238E27FC236}">
                <a16:creationId xmlns:a16="http://schemas.microsoft.com/office/drawing/2014/main" id="{1B73ACB5-642C-530A-1CE7-203C54C10F9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0475" y="4021138"/>
            <a:ext cx="1463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41" name="Group 35">
            <a:extLst>
              <a:ext uri="{FF2B5EF4-FFF2-40B4-BE49-F238E27FC236}">
                <a16:creationId xmlns:a16="http://schemas.microsoft.com/office/drawing/2014/main" id="{73373B17-461F-F0EE-A794-E2DACB7A6EDD}"/>
              </a:ext>
            </a:extLst>
          </p:cNvPr>
          <p:cNvGrpSpPr>
            <a:grpSpLocks/>
          </p:cNvGrpSpPr>
          <p:nvPr/>
        </p:nvGrpSpPr>
        <p:grpSpPr bwMode="auto">
          <a:xfrm>
            <a:off x="3933825" y="2759075"/>
            <a:ext cx="412750" cy="338138"/>
            <a:chOff x="3236422" y="5126182"/>
            <a:chExt cx="412292" cy="338554"/>
          </a:xfrm>
        </p:grpSpPr>
        <p:sp>
          <p:nvSpPr>
            <p:cNvPr id="22548" name="TextBox 36">
              <a:extLst>
                <a:ext uri="{FF2B5EF4-FFF2-40B4-BE49-F238E27FC236}">
                  <a16:creationId xmlns:a16="http://schemas.microsoft.com/office/drawing/2014/main" id="{8B17AFD7-89AC-CEED-01C4-FBA80ECF0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6422" y="5126182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10</a:t>
              </a:r>
            </a:p>
          </p:txBody>
        </p:sp>
        <p:sp>
          <p:nvSpPr>
            <p:cNvPr id="22549" name="Rectangle 37">
              <a:extLst>
                <a:ext uri="{FF2B5EF4-FFF2-40B4-BE49-F238E27FC236}">
                  <a16:creationId xmlns:a16="http://schemas.microsoft.com/office/drawing/2014/main" id="{23EA3B03-7A26-5063-5AB4-151B25670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840" y="5164975"/>
              <a:ext cx="307620" cy="27786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22542" name="Group 41">
            <a:extLst>
              <a:ext uri="{FF2B5EF4-FFF2-40B4-BE49-F238E27FC236}">
                <a16:creationId xmlns:a16="http://schemas.microsoft.com/office/drawing/2014/main" id="{E5CFD2AB-A37F-1E26-B58E-DC4A5B610B57}"/>
              </a:ext>
            </a:extLst>
          </p:cNvPr>
          <p:cNvGrpSpPr>
            <a:grpSpLocks/>
          </p:cNvGrpSpPr>
          <p:nvPr/>
        </p:nvGrpSpPr>
        <p:grpSpPr bwMode="auto">
          <a:xfrm>
            <a:off x="4772025" y="2759075"/>
            <a:ext cx="412750" cy="338138"/>
            <a:chOff x="3541222" y="5430982"/>
            <a:chExt cx="412292" cy="338554"/>
          </a:xfrm>
        </p:grpSpPr>
        <p:sp>
          <p:nvSpPr>
            <p:cNvPr id="22546" name="TextBox 42">
              <a:extLst>
                <a:ext uri="{FF2B5EF4-FFF2-40B4-BE49-F238E27FC236}">
                  <a16:creationId xmlns:a16="http://schemas.microsoft.com/office/drawing/2014/main" id="{135D49A1-382B-C869-DE98-97A989C76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1222" y="5430982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12</a:t>
              </a:r>
            </a:p>
          </p:txBody>
        </p:sp>
        <p:sp>
          <p:nvSpPr>
            <p:cNvPr id="22547" name="Rectangle 43">
              <a:extLst>
                <a:ext uri="{FF2B5EF4-FFF2-40B4-BE49-F238E27FC236}">
                  <a16:creationId xmlns:a16="http://schemas.microsoft.com/office/drawing/2014/main" id="{840B5FCF-EB25-BDC8-D9D9-B1ABC6ADC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640" y="5469775"/>
              <a:ext cx="307620" cy="27786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2543" name="AutoShape 22">
            <a:extLst>
              <a:ext uri="{FF2B5EF4-FFF2-40B4-BE49-F238E27FC236}">
                <a16:creationId xmlns:a16="http://schemas.microsoft.com/office/drawing/2014/main" id="{1BB2BB07-15C8-1B09-D92C-87A894429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013" y="3098800"/>
            <a:ext cx="201612" cy="9144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2544" name="Picture 38" descr="DNA_logo.jpg                                                   00D94E0CMacintosh HD                   7C262FE3:">
            <a:extLst>
              <a:ext uri="{FF2B5EF4-FFF2-40B4-BE49-F238E27FC236}">
                <a16:creationId xmlns:a16="http://schemas.microsoft.com/office/drawing/2014/main" id="{B0A5389F-7A43-9C5C-3903-F420B6327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2752725"/>
            <a:ext cx="582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5" name="Text Box 31">
            <a:extLst>
              <a:ext uri="{FF2B5EF4-FFF2-40B4-BE49-F238E27FC236}">
                <a16:creationId xmlns:a16="http://schemas.microsoft.com/office/drawing/2014/main" id="{089F1166-4302-AE63-39A2-B5C2DC711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475" y="3128963"/>
            <a:ext cx="108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10,12</a:t>
            </a:r>
            <a:endParaRPr lang="en-US" altLang="en-US" sz="280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6238E69-3FDE-A17C-5C24-F1053C012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186" y="116765"/>
            <a:ext cx="1905000" cy="457200"/>
          </a:xfrm>
        </p:spPr>
        <p:txBody>
          <a:bodyPr/>
          <a:lstStyle/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16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6C1F80-5691-D6EE-4029-DB3FE2508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57400"/>
            <a:ext cx="8229600" cy="4506687"/>
          </a:xfrm>
          <a:prstGeom prst="rect">
            <a:avLst/>
          </a:prstGeom>
        </p:spPr>
      </p:pic>
      <p:sp>
        <p:nvSpPr>
          <p:cNvPr id="31746" name="Rectangle 2">
            <a:extLst>
              <a:ext uri="{FF2B5EF4-FFF2-40B4-BE49-F238E27FC236}">
                <a16:creationId xmlns:a16="http://schemas.microsoft.com/office/drawing/2014/main" id="{66C37D0F-543F-E95B-CE09-5E892E24A0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the computer thinks</a:t>
            </a:r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2434E475-AA78-D454-9A64-B1AF480AB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1639888"/>
            <a:ext cx="591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Consider </a:t>
            </a:r>
            <a:r>
              <a:rPr lang="en-US" altLang="en-US" sz="2400" u="sng">
                <a:solidFill>
                  <a:schemeClr val="accent2"/>
                </a:solidFill>
              </a:rPr>
              <a:t>every possible</a:t>
            </a:r>
            <a:r>
              <a:rPr lang="en-US" altLang="en-US" sz="2400">
                <a:solidFill>
                  <a:schemeClr val="accent2"/>
                </a:solidFill>
              </a:rPr>
              <a:t> genotype solution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901161FE-9157-58F4-51ED-CD2A4B6DE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38" y="5240153"/>
            <a:ext cx="352425" cy="6352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430375A0-6FD9-007A-B586-A8BBBF460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775" y="3931720"/>
            <a:ext cx="355600" cy="1943715"/>
          </a:xfrm>
          <a:prstGeom prst="rect">
            <a:avLst/>
          </a:prstGeom>
          <a:noFill/>
          <a:ln w="28575">
            <a:solidFill>
              <a:srgbClr val="FF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2039EF62-B927-00F3-CC89-B6822EF74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492" y="3931720"/>
            <a:ext cx="355600" cy="1943715"/>
          </a:xfrm>
          <a:prstGeom prst="rect">
            <a:avLst/>
          </a:prstGeom>
          <a:noFill/>
          <a:ln w="28575">
            <a:solidFill>
              <a:srgbClr val="FF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E3434D41-347F-37BC-DC41-6E851388A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080" y="2844820"/>
            <a:ext cx="352425" cy="1060704"/>
          </a:xfrm>
          <a:prstGeom prst="rect">
            <a:avLst/>
          </a:prstGeom>
          <a:noFill/>
          <a:ln w="28575">
            <a:solidFill>
              <a:srgbClr val="85D1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85D134"/>
              </a:solidFill>
            </a:endParaRP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FE378845-650F-0829-D90B-7CBB9BB7D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848" y="5234151"/>
            <a:ext cx="352425" cy="64128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id="{B46B7274-9471-1BC0-BACD-8E52DED44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1275" y="5399178"/>
            <a:ext cx="352425" cy="47625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85D134"/>
              </a:solidFill>
            </a:endParaRPr>
          </a:p>
        </p:txBody>
      </p:sp>
      <p:sp>
        <p:nvSpPr>
          <p:cNvPr id="9" name="Rectangle 40">
            <a:extLst>
              <a:ext uri="{FF2B5EF4-FFF2-40B4-BE49-F238E27FC236}">
                <a16:creationId xmlns:a16="http://schemas.microsoft.com/office/drawing/2014/main" id="{420105D0-9A30-DFEF-6454-3ECB01A84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728" y="4814731"/>
            <a:ext cx="352425" cy="1060704"/>
          </a:xfrm>
          <a:prstGeom prst="rect">
            <a:avLst/>
          </a:prstGeom>
          <a:noFill/>
          <a:ln w="28575">
            <a:solidFill>
              <a:srgbClr val="85D1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85D134"/>
              </a:solidFill>
            </a:endParaRPr>
          </a:p>
        </p:txBody>
      </p:sp>
      <p:sp>
        <p:nvSpPr>
          <p:cNvPr id="10" name="Rectangle 40">
            <a:extLst>
              <a:ext uri="{FF2B5EF4-FFF2-40B4-BE49-F238E27FC236}">
                <a16:creationId xmlns:a16="http://schemas.microsoft.com/office/drawing/2014/main" id="{A49DF3AD-3818-0E82-5B31-1CE3B5652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076" y="5399178"/>
            <a:ext cx="352425" cy="47625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85D134"/>
              </a:solidFill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F5185E60-A539-B88E-E5BC-309DC0FB6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186" y="116765"/>
            <a:ext cx="1905000" cy="457200"/>
          </a:xfrm>
        </p:spPr>
        <p:txBody>
          <a:bodyPr/>
          <a:lstStyle/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20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6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4">
            <a:extLst>
              <a:ext uri="{FF2B5EF4-FFF2-40B4-BE49-F238E27FC236}">
                <a16:creationId xmlns:a16="http://schemas.microsoft.com/office/drawing/2014/main" id="{04D3BC1F-4DA5-BCDB-D1D4-066075B63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1479550"/>
            <a:ext cx="8124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Objective</a:t>
            </a:r>
            <a:r>
              <a:rPr lang="en-US" altLang="en-US" sz="2400">
                <a:solidFill>
                  <a:schemeClr val="accent2"/>
                </a:solidFill>
              </a:rPr>
              <a:t> genotype determined solely from the DNA data.</a:t>
            </a:r>
            <a:endParaRPr lang="en-US" altLang="en-US" sz="2400">
              <a:solidFill>
                <a:schemeClr val="hlink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</a:rPr>
              <a:t>Never sees a comparison reference.</a:t>
            </a:r>
            <a:endParaRPr lang="en-US" altLang="en-US" sz="2400">
              <a:solidFill>
                <a:schemeClr val="hlink"/>
              </a:solidFill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FD6012C-C7D0-7A81-9E5F-31B294816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Evidence genotype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E0F11DA-E6D5-49C2-2564-6CA91903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186" y="116765"/>
            <a:ext cx="1905000" cy="457200"/>
          </a:xfrm>
        </p:spPr>
        <p:txBody>
          <a:bodyPr/>
          <a:lstStyle/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21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60F820-E0E3-1A80-7712-008D1E943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34550"/>
            <a:ext cx="8229600" cy="45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15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D9E0BF5-6487-21D9-C055-0D4225655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Identification information</a:t>
            </a:r>
          </a:p>
        </p:txBody>
      </p:sp>
      <p:sp>
        <p:nvSpPr>
          <p:cNvPr id="37892" name="Text Box 9">
            <a:extLst>
              <a:ext uri="{FF2B5EF4-FFF2-40B4-BE49-F238E27FC236}">
                <a16:creationId xmlns:a16="http://schemas.microsoft.com/office/drawing/2014/main" id="{F85256E3-A375-4199-76BB-C56AE1538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49225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How much more does someone </a:t>
            </a:r>
            <a:r>
              <a:rPr lang="en-US" altLang="en-US" sz="2400" dirty="0">
                <a:solidFill>
                  <a:schemeClr val="accent2"/>
                </a:solidFill>
              </a:rPr>
              <a:t>match the evidence</a:t>
            </a:r>
            <a:endParaRPr lang="en-US" altLang="en-US" sz="24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than </a:t>
            </a:r>
            <a:r>
              <a:rPr lang="en-US" altLang="en-US" sz="2400" dirty="0">
                <a:solidFill>
                  <a:srgbClr val="996633"/>
                </a:solidFill>
              </a:rPr>
              <a:t>a random person</a:t>
            </a:r>
            <a:r>
              <a:rPr lang="en-US" altLang="en-US" sz="2400" dirty="0"/>
              <a:t>?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7AD03451-3ADF-9022-A610-07ABD84A9090}"/>
              </a:ext>
            </a:extLst>
          </p:cNvPr>
          <p:cNvGrpSpPr>
            <a:grpSpLocks/>
          </p:cNvGrpSpPr>
          <p:nvPr/>
        </p:nvGrpSpPr>
        <p:grpSpPr bwMode="auto">
          <a:xfrm>
            <a:off x="2189163" y="3009900"/>
            <a:ext cx="3556000" cy="950913"/>
            <a:chOff x="1214" y="2425"/>
            <a:chExt cx="2240" cy="599"/>
          </a:xfrm>
        </p:grpSpPr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AE2D393C-BDED-8E66-30EB-C31B9D1972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6" y="2425"/>
              <a:ext cx="19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Prob(</a:t>
              </a:r>
              <a:r>
                <a:rPr lang="en-US" altLang="en-US" sz="2400" dirty="0">
                  <a:solidFill>
                    <a:schemeClr val="accent2"/>
                  </a:solidFill>
                </a:rPr>
                <a:t>evidence match</a:t>
              </a:r>
              <a:r>
                <a:rPr lang="en-US" altLang="en-US" sz="2400" dirty="0"/>
                <a:t>)</a:t>
              </a:r>
            </a:p>
          </p:txBody>
        </p:sp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193697D5-E89C-2131-BFB2-963701DA7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" y="2736"/>
              <a:ext cx="2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Prob(</a:t>
              </a:r>
              <a:r>
                <a:rPr lang="en-US" altLang="en-US" sz="2400" dirty="0">
                  <a:solidFill>
                    <a:srgbClr val="996633"/>
                  </a:solidFill>
                </a:rPr>
                <a:t>coincidental match</a:t>
              </a:r>
              <a:r>
                <a:rPr lang="en-US" altLang="en-US" sz="2400" dirty="0"/>
                <a:t>)</a:t>
              </a:r>
            </a:p>
          </p:txBody>
        </p:sp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B759E9FF-7612-4534-D65B-8C0BC1C9B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5" y="2737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56DE0F9-0174-069F-3386-76EEF766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186" y="116765"/>
            <a:ext cx="1905000" cy="457200"/>
          </a:xfrm>
        </p:spPr>
        <p:txBody>
          <a:bodyPr/>
          <a:lstStyle/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22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1DB416-5303-E2D1-E251-05E8E9A43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29913"/>
            <a:ext cx="8229600" cy="4506685"/>
          </a:xfrm>
          <a:prstGeom prst="rect">
            <a:avLst/>
          </a:prstGeom>
        </p:spPr>
      </p:pic>
      <p:grpSp>
        <p:nvGrpSpPr>
          <p:cNvPr id="9" name="Group 19">
            <a:extLst>
              <a:ext uri="{FF2B5EF4-FFF2-40B4-BE49-F238E27FC236}">
                <a16:creationId xmlns:a16="http://schemas.microsoft.com/office/drawing/2014/main" id="{E7E99CDF-A2CD-ECA1-FE5D-E8807D4D8EA4}"/>
              </a:ext>
            </a:extLst>
          </p:cNvPr>
          <p:cNvGrpSpPr>
            <a:grpSpLocks/>
          </p:cNvGrpSpPr>
          <p:nvPr/>
        </p:nvGrpSpPr>
        <p:grpSpPr bwMode="auto">
          <a:xfrm>
            <a:off x="1477963" y="3582988"/>
            <a:ext cx="3556000" cy="950913"/>
            <a:chOff x="1214" y="2425"/>
            <a:chExt cx="2240" cy="599"/>
          </a:xfrm>
        </p:grpSpPr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24D5556E-E615-3B06-62C1-C4D4A5E71B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6" y="2425"/>
              <a:ext cx="19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Prob(</a:t>
              </a:r>
              <a:r>
                <a:rPr lang="en-US" altLang="en-US" sz="2400" dirty="0">
                  <a:solidFill>
                    <a:schemeClr val="accent2"/>
                  </a:solidFill>
                </a:rPr>
                <a:t>evidence match</a:t>
              </a:r>
              <a:r>
                <a:rPr lang="en-US" altLang="en-US" sz="2400" dirty="0"/>
                <a:t>)</a:t>
              </a:r>
            </a:p>
          </p:txBody>
        </p:sp>
        <p:sp>
          <p:nvSpPr>
            <p:cNvPr id="11" name="Text Box 5">
              <a:extLst>
                <a:ext uri="{FF2B5EF4-FFF2-40B4-BE49-F238E27FC236}">
                  <a16:creationId xmlns:a16="http://schemas.microsoft.com/office/drawing/2014/main" id="{D84206B4-2CC2-A0D2-950D-3AF663C9F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" y="2736"/>
              <a:ext cx="2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Prob(</a:t>
              </a:r>
              <a:r>
                <a:rPr lang="en-US" altLang="en-US" sz="2400" dirty="0">
                  <a:solidFill>
                    <a:srgbClr val="996633"/>
                  </a:solidFill>
                </a:rPr>
                <a:t>coincidental match</a:t>
              </a:r>
              <a:r>
                <a:rPr lang="en-US" altLang="en-US" sz="2400" dirty="0"/>
                <a:t>)</a:t>
              </a:r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C723C6C9-B167-58CA-2057-3D723E7C5C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5" y="2737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7641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A25233-46F4-62BF-C808-344402382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29913"/>
            <a:ext cx="8229600" cy="4506685"/>
          </a:xfrm>
          <a:prstGeom prst="rect">
            <a:avLst/>
          </a:prstGeom>
        </p:spPr>
      </p:pic>
      <p:sp>
        <p:nvSpPr>
          <p:cNvPr id="39938" name="Rectangle 2">
            <a:extLst>
              <a:ext uri="{FF2B5EF4-FFF2-40B4-BE49-F238E27FC236}">
                <a16:creationId xmlns:a16="http://schemas.microsoft.com/office/drawing/2014/main" id="{E9878A80-60CA-B06F-BD29-C47540F6EE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DNA match information</a:t>
            </a:r>
          </a:p>
        </p:txBody>
      </p:sp>
      <p:grpSp>
        <p:nvGrpSpPr>
          <p:cNvPr id="39939" name="Group 19">
            <a:extLst>
              <a:ext uri="{FF2B5EF4-FFF2-40B4-BE49-F238E27FC236}">
                <a16:creationId xmlns:a16="http://schemas.microsoft.com/office/drawing/2014/main" id="{8EBCFDF3-E173-C0B4-C9B6-37477A307E22}"/>
              </a:ext>
            </a:extLst>
          </p:cNvPr>
          <p:cNvGrpSpPr>
            <a:grpSpLocks/>
          </p:cNvGrpSpPr>
          <p:nvPr/>
        </p:nvGrpSpPr>
        <p:grpSpPr bwMode="auto">
          <a:xfrm>
            <a:off x="1477963" y="3582988"/>
            <a:ext cx="3556000" cy="950913"/>
            <a:chOff x="1214" y="2425"/>
            <a:chExt cx="2240" cy="599"/>
          </a:xfrm>
        </p:grpSpPr>
        <p:sp>
          <p:nvSpPr>
            <p:cNvPr id="39948" name="Text Box 4">
              <a:extLst>
                <a:ext uri="{FF2B5EF4-FFF2-40B4-BE49-F238E27FC236}">
                  <a16:creationId xmlns:a16="http://schemas.microsoft.com/office/drawing/2014/main" id="{BDDF90AC-21A9-63BE-3DD8-BC8C686A9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6" y="2425"/>
              <a:ext cx="19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Prob(</a:t>
              </a:r>
              <a:r>
                <a:rPr lang="en-US" altLang="en-US" sz="2400" dirty="0">
                  <a:solidFill>
                    <a:schemeClr val="accent2"/>
                  </a:solidFill>
                </a:rPr>
                <a:t>evidence match</a:t>
              </a:r>
              <a:r>
                <a:rPr lang="en-US" altLang="en-US" sz="2400" dirty="0"/>
                <a:t>)</a:t>
              </a:r>
            </a:p>
          </p:txBody>
        </p:sp>
        <p:sp>
          <p:nvSpPr>
            <p:cNvPr id="39949" name="Text Box 5">
              <a:extLst>
                <a:ext uri="{FF2B5EF4-FFF2-40B4-BE49-F238E27FC236}">
                  <a16:creationId xmlns:a16="http://schemas.microsoft.com/office/drawing/2014/main" id="{4F3F348C-37A9-6674-A690-24187973F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" y="2736"/>
              <a:ext cx="2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Prob(</a:t>
              </a:r>
              <a:r>
                <a:rPr lang="en-US" altLang="en-US" sz="2400" dirty="0">
                  <a:solidFill>
                    <a:srgbClr val="996633"/>
                  </a:solidFill>
                </a:rPr>
                <a:t>coincidental match</a:t>
              </a:r>
              <a:r>
                <a:rPr lang="en-US" altLang="en-US" sz="2400" dirty="0"/>
                <a:t>)</a:t>
              </a:r>
            </a:p>
          </p:txBody>
        </p:sp>
        <p:sp>
          <p:nvSpPr>
            <p:cNvPr id="39950" name="Line 6">
              <a:extLst>
                <a:ext uri="{FF2B5EF4-FFF2-40B4-BE49-F238E27FC236}">
                  <a16:creationId xmlns:a16="http://schemas.microsoft.com/office/drawing/2014/main" id="{A6F2C465-295D-86E4-BFE3-253C71DAE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5" y="2737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0" name="Text Box 9">
            <a:extLst>
              <a:ext uri="{FF2B5EF4-FFF2-40B4-BE49-F238E27FC236}">
                <a16:creationId xmlns:a16="http://schemas.microsoft.com/office/drawing/2014/main" id="{1A723B87-66F6-D6CB-8062-034689885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492250"/>
            <a:ext cx="861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How much more does the </a:t>
            </a:r>
            <a:r>
              <a:rPr lang="en-US" altLang="en-US" sz="2400" dirty="0">
                <a:solidFill>
                  <a:srgbClr val="FF0000"/>
                </a:solidFill>
              </a:rPr>
              <a:t>suspect</a:t>
            </a:r>
            <a:r>
              <a:rPr lang="en-US" altLang="en-US" sz="2400" dirty="0">
                <a:solidFill>
                  <a:schemeClr val="accent2"/>
                </a:solidFill>
              </a:rPr>
              <a:t> match the evidence</a:t>
            </a:r>
            <a:endParaRPr lang="en-US" altLang="en-US" sz="24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than </a:t>
            </a:r>
            <a:r>
              <a:rPr lang="en-US" altLang="en-US" sz="2400" dirty="0">
                <a:solidFill>
                  <a:srgbClr val="996633"/>
                </a:solidFill>
              </a:rPr>
              <a:t>a random person</a:t>
            </a:r>
            <a:r>
              <a:rPr lang="en-US" altLang="en-US" sz="2400" dirty="0"/>
              <a:t>?</a:t>
            </a:r>
          </a:p>
        </p:txBody>
      </p:sp>
      <p:sp>
        <p:nvSpPr>
          <p:cNvPr id="39941" name="AutoShape 11">
            <a:extLst>
              <a:ext uri="{FF2B5EF4-FFF2-40B4-BE49-F238E27FC236}">
                <a16:creationId xmlns:a16="http://schemas.microsoft.com/office/drawing/2014/main" id="{15156C3C-E177-1FF0-379A-AC4B9A470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8163" y="3103979"/>
            <a:ext cx="1081087" cy="338810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42" name="Text Box 12">
            <a:extLst>
              <a:ext uri="{FF2B5EF4-FFF2-40B4-BE49-F238E27FC236}">
                <a16:creationId xmlns:a16="http://schemas.microsoft.com/office/drawing/2014/main" id="{47D2EB36-895C-E1AE-140F-86C71142E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81" y="2709309"/>
            <a:ext cx="63991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</a:rPr>
              <a:t>26x</a:t>
            </a:r>
          </a:p>
        </p:txBody>
      </p:sp>
      <p:sp>
        <p:nvSpPr>
          <p:cNvPr id="39945" name="Text Box 16">
            <a:extLst>
              <a:ext uri="{FF2B5EF4-FFF2-40B4-BE49-F238E27FC236}">
                <a16:creationId xmlns:a16="http://schemas.microsoft.com/office/drawing/2014/main" id="{638BE890-8FE7-899E-123C-1004DCD27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4680" y="3141890"/>
            <a:ext cx="7489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chemeClr val="accent2"/>
                </a:solidFill>
              </a:rPr>
              <a:t>77%</a:t>
            </a:r>
          </a:p>
        </p:txBody>
      </p:sp>
      <p:sp>
        <p:nvSpPr>
          <p:cNvPr id="39946" name="Text Box 17">
            <a:extLst>
              <a:ext uri="{FF2B5EF4-FFF2-40B4-BE49-F238E27FC236}">
                <a16:creationId xmlns:a16="http://schemas.microsoft.com/office/drawing/2014/main" id="{C0B0F721-B5C8-563D-0E60-3BB31B6C7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915" y="5549086"/>
            <a:ext cx="592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996633"/>
                </a:solidFill>
              </a:rPr>
              <a:t>3%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C1C02F6-E9C1-483B-B727-7554F903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186" y="116765"/>
            <a:ext cx="1905000" cy="457200"/>
          </a:xfrm>
        </p:spPr>
        <p:txBody>
          <a:bodyPr/>
          <a:lstStyle/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23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13">
            <a:extLst>
              <a:ext uri="{FF2B5EF4-FFF2-40B4-BE49-F238E27FC236}">
                <a16:creationId xmlns:a16="http://schemas.microsoft.com/office/drawing/2014/main" id="{74682C7C-95CE-1D32-2C91-6CF25CDD30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7335" y="3386407"/>
            <a:ext cx="875283" cy="457199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4">
            <a:extLst>
              <a:ext uri="{FF2B5EF4-FFF2-40B4-BE49-F238E27FC236}">
                <a16:creationId xmlns:a16="http://schemas.microsoft.com/office/drawing/2014/main" id="{BCA05FAA-3606-21B8-B5B7-D544EC5391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2527" y="4376933"/>
            <a:ext cx="1203326" cy="1387259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17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D60871-9964-9C68-0785-12E2CFC46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31365"/>
            <a:ext cx="8229600" cy="5126635"/>
          </a:xfrm>
          <a:prstGeom prst="rect">
            <a:avLst/>
          </a:prstGeom>
        </p:spPr>
      </p:pic>
      <p:sp>
        <p:nvSpPr>
          <p:cNvPr id="41986" name="Rectangle 2">
            <a:extLst>
              <a:ext uri="{FF2B5EF4-FFF2-40B4-BE49-F238E27FC236}">
                <a16:creationId xmlns:a16="http://schemas.microsoft.com/office/drawing/2014/main" id="{43842707-8709-BD14-00CE-6D3BEA5CAAB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LR information at 27 loci</a:t>
            </a:r>
          </a:p>
        </p:txBody>
      </p:sp>
      <p:sp>
        <p:nvSpPr>
          <p:cNvPr id="41987" name="AutoShape 11">
            <a:extLst>
              <a:ext uri="{FF2B5EF4-FFF2-40B4-BE49-F238E27FC236}">
                <a16:creationId xmlns:a16="http://schemas.microsoft.com/office/drawing/2014/main" id="{372E0A29-E0C7-3201-AEC2-1524C1C74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881" y="5152104"/>
            <a:ext cx="4535486" cy="147484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3072A2E-C111-530F-CAFF-84871991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186" y="116765"/>
            <a:ext cx="1905000" cy="457200"/>
          </a:xfrm>
        </p:spPr>
        <p:txBody>
          <a:bodyPr/>
          <a:lstStyle/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24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09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ADAFFBD0-7A9F-B534-D72E-A9D8525C2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Report results</a:t>
            </a:r>
          </a:p>
        </p:txBody>
      </p:sp>
      <p:sp>
        <p:nvSpPr>
          <p:cNvPr id="44034" name="Text Box 3">
            <a:extLst>
              <a:ext uri="{FF2B5EF4-FFF2-40B4-BE49-F238E27FC236}">
                <a16:creationId xmlns:a16="http://schemas.microsoft.com/office/drawing/2014/main" id="{BB8A6789-2B58-80FD-F668-28609D84A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1775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A match between the </a:t>
            </a:r>
            <a:r>
              <a:rPr lang="en-US" altLang="en-US" sz="2400" dirty="0"/>
              <a:t>handgun trigger</a:t>
            </a:r>
            <a:endParaRPr lang="en-US" altLang="en-US" sz="2400" dirty="0">
              <a:solidFill>
                <a:schemeClr val="bg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and </a:t>
            </a:r>
            <a:r>
              <a:rPr lang="en-US" altLang="en-US" sz="2400" dirty="0">
                <a:solidFill>
                  <a:srgbClr val="002060"/>
                </a:solidFill>
              </a:rPr>
              <a:t>John Doe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bg2"/>
                </a:solidFill>
              </a:rPr>
              <a:t>is: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2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800080"/>
                </a:solidFill>
              </a:rPr>
              <a:t>2.69 billion </a:t>
            </a:r>
            <a:r>
              <a:rPr lang="en-US" altLang="en-US" sz="2400" dirty="0">
                <a:solidFill>
                  <a:schemeClr val="accent2"/>
                </a:solidFill>
              </a:rPr>
              <a:t>times more probable than a coincidental match.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00E8B057-3A5E-7E58-C542-A02DD98CA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186" y="116765"/>
            <a:ext cx="1905000" cy="457200"/>
          </a:xfrm>
        </p:spPr>
        <p:txBody>
          <a:bodyPr/>
          <a:lstStyle/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25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958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D95F10A6-2F5E-10D1-734F-BBBCCC3A1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" y="609600"/>
            <a:ext cx="904875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Error rate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36A35-52A8-4196-8D24-CDA33E8D265D}"/>
              </a:ext>
            </a:extLst>
          </p:cNvPr>
          <p:cNvSpPr txBox="1"/>
          <p:nvPr/>
        </p:nvSpPr>
        <p:spPr>
          <a:xfrm>
            <a:off x="365855" y="2644170"/>
            <a:ext cx="84122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 For a match strength of </a:t>
            </a:r>
            <a:r>
              <a:rPr lang="en-US" altLang="en-US" dirty="0">
                <a:solidFill>
                  <a:srgbClr val="800080"/>
                </a:solidFill>
              </a:rPr>
              <a:t>2.69 billion</a:t>
            </a:r>
            <a:r>
              <a:rPr lang="en-US" altLang="en-US" sz="2400" dirty="0"/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/>
              <a:t>on this evidence genotype,</a:t>
            </a:r>
            <a:r>
              <a:rPr lang="en-US" altLang="en-US" sz="2400" dirty="0"/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only </a:t>
            </a:r>
            <a:r>
              <a:rPr lang="en-US" altLang="en-US" sz="2400" dirty="0">
                <a:solidFill>
                  <a:srgbClr val="0432FF"/>
                </a:solidFill>
              </a:rPr>
              <a:t>1 in </a:t>
            </a:r>
            <a:r>
              <a:rPr lang="en-US" altLang="en-US" dirty="0">
                <a:solidFill>
                  <a:srgbClr val="0432FF"/>
                </a:solidFill>
              </a:rPr>
              <a:t>99.2 billion </a:t>
            </a:r>
            <a:r>
              <a:rPr lang="en-US" altLang="en-US" sz="2400" dirty="0"/>
              <a:t>people would match as strongly.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D1ADF9FF-D730-88D9-FB43-73859DEF9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186" y="116765"/>
            <a:ext cx="1905000" cy="457200"/>
          </a:xfrm>
        </p:spPr>
        <p:txBody>
          <a:bodyPr/>
          <a:lstStyle/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26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00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FA45D-EE1C-70C3-456E-37E46C789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986CEA97-0080-7AE3-C017-07E00FF2E596}"/>
              </a:ext>
            </a:extLst>
          </p:cNvPr>
          <p:cNvSpPr txBox="1">
            <a:spLocks/>
          </p:cNvSpPr>
          <p:nvPr/>
        </p:nvSpPr>
        <p:spPr>
          <a:xfrm>
            <a:off x="425669" y="2096758"/>
            <a:ext cx="8292662" cy="43513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Q. What is the final match statistic between the handgun trigger and Mr. Doe?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So I will read this directly from my report.  A match between the handgun trigger … item 11A … and Mr. John Doe … item 4A is </a:t>
            </a:r>
            <a:r>
              <a:rPr lang="en-US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billion times more probable </a:t>
            </a:r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 coincidental match to an unrelated person.  The </a:t>
            </a:r>
            <a:r>
              <a:rPr lang="en-US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rate </a:t>
            </a:r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this match statistic is </a:t>
            </a:r>
            <a:r>
              <a:rPr lang="en-US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in ninety-nine billion </a:t>
            </a:r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people.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2A56D2F-7AF7-2A59-491B-5BACD4108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186" y="116765"/>
            <a:ext cx="1905000" cy="457200"/>
          </a:xfrm>
        </p:spPr>
        <p:txBody>
          <a:bodyPr/>
          <a:lstStyle/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27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AD0E72-BB48-7ECB-A104-30AA6C421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" y="609600"/>
            <a:ext cx="904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kern="0" dirty="0">
                <a:ea typeface="ＭＳ Ｐゴシック" panose="020B0600070205080204" pitchFamily="34" charset="-128"/>
              </a:rPr>
              <a:t>Court Testimony</a:t>
            </a:r>
          </a:p>
        </p:txBody>
      </p:sp>
    </p:spTree>
    <p:extLst>
      <p:ext uri="{BB962C8B-B14F-4D97-AF65-F5344CB8AC3E}">
        <p14:creationId xmlns:p14="http://schemas.microsoft.com/office/powerpoint/2010/main" val="2140325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B6B89-138C-C9CD-12A4-EC98526F4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FE37FC63-2AE3-8CFF-AC7C-02F5E1026A70}"/>
              </a:ext>
            </a:extLst>
          </p:cNvPr>
          <p:cNvSpPr txBox="1">
            <a:spLocks/>
          </p:cNvSpPr>
          <p:nvPr/>
        </p:nvSpPr>
        <p:spPr>
          <a:xfrm>
            <a:off x="1033955" y="1752600"/>
            <a:ext cx="7076090" cy="43513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In Chemistry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PV = </a:t>
            </a:r>
            <a:r>
              <a:rPr lang="en-US" dirty="0" err="1">
                <a:solidFill>
                  <a:srgbClr val="FF0000"/>
                </a:solidFill>
              </a:rPr>
              <a:t>nRT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In Physics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F = ma</a:t>
            </a:r>
          </a:p>
          <a:p>
            <a:pPr marL="0" indent="0" algn="ctr">
              <a:buNone/>
            </a:pPr>
            <a:endParaRPr lang="en-US" sz="20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432FF"/>
                </a:solidFill>
              </a:rPr>
              <a:t>In </a:t>
            </a:r>
            <a:r>
              <a:rPr lang="en-US" dirty="0" err="1">
                <a:solidFill>
                  <a:srgbClr val="0432FF"/>
                </a:solidFill>
              </a:rPr>
              <a:t>TrueAllele</a:t>
            </a:r>
            <a:endParaRPr lang="en-US" dirty="0">
              <a:solidFill>
                <a:srgbClr val="0432FF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432FF"/>
                </a:solidFill>
              </a:rPr>
              <a:t>NGS = CE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DA1F96E-78F5-BCC9-9CCF-DB1B5B9AF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186" y="116765"/>
            <a:ext cx="1905000" cy="457200"/>
          </a:xfrm>
        </p:spPr>
        <p:txBody>
          <a:bodyPr/>
          <a:lstStyle/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28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063E0B-88D1-7AA7-B9B1-0EF161574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248401"/>
            <a:ext cx="3110921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tar and a hand&#10;&#10;Description automatically generated">
            <a:extLst>
              <a:ext uri="{FF2B5EF4-FFF2-40B4-BE49-F238E27FC236}">
                <a16:creationId xmlns:a16="http://schemas.microsoft.com/office/drawing/2014/main" id="{7D23CB1D-99A6-CCBB-F5E2-2CBD8189D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995" y="5750561"/>
            <a:ext cx="960120" cy="98679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76AAFB0-BF5C-FC51-4ABD-AE91FEAC8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" y="609600"/>
            <a:ext cx="904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kern="0" dirty="0">
                <a:ea typeface="ＭＳ Ｐゴシック" panose="020B0600070205080204" pitchFamily="34" charset="-128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0196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A5DB5932-7B3F-899E-E90C-BFA183AFD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DNA evidence interpretation</a:t>
            </a:r>
          </a:p>
        </p:txBody>
      </p:sp>
      <p:sp>
        <p:nvSpPr>
          <p:cNvPr id="24578" name="Text Box 5">
            <a:extLst>
              <a:ext uri="{FF2B5EF4-FFF2-40B4-BE49-F238E27FC236}">
                <a16:creationId xmlns:a16="http://schemas.microsoft.com/office/drawing/2014/main" id="{C1DE57B9-2395-CDEF-7E3F-7EB30D5E9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1785938"/>
            <a:ext cx="160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Evidence item</a:t>
            </a:r>
          </a:p>
        </p:txBody>
      </p:sp>
      <p:sp>
        <p:nvSpPr>
          <p:cNvPr id="24579" name="Text Box 6">
            <a:extLst>
              <a:ext uri="{FF2B5EF4-FFF2-40B4-BE49-F238E27FC236}">
                <a16:creationId xmlns:a16="http://schemas.microsoft.com/office/drawing/2014/main" id="{59968B4C-10E6-E13D-9EC5-8409C422B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781175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Evidence data</a:t>
            </a:r>
          </a:p>
        </p:txBody>
      </p:sp>
      <p:sp>
        <p:nvSpPr>
          <p:cNvPr id="24580" name="Line 10">
            <a:extLst>
              <a:ext uri="{FF2B5EF4-FFF2-40B4-BE49-F238E27FC236}">
                <a16:creationId xmlns:a16="http://schemas.microsoft.com/office/drawing/2014/main" id="{9E015A9D-789D-9931-3FA7-8B799F5268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0125" y="3394075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19">
            <a:extLst>
              <a:ext uri="{FF2B5EF4-FFF2-40B4-BE49-F238E27FC236}">
                <a16:creationId xmlns:a16="http://schemas.microsoft.com/office/drawing/2014/main" id="{90B5C5EC-21F4-9955-9C7E-86D7FA85A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290195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Lab</a:t>
            </a:r>
          </a:p>
        </p:txBody>
      </p:sp>
      <p:sp>
        <p:nvSpPr>
          <p:cNvPr id="24582" name="Text Box 20">
            <a:extLst>
              <a:ext uri="{FF2B5EF4-FFF2-40B4-BE49-F238E27FC236}">
                <a16:creationId xmlns:a16="http://schemas.microsoft.com/office/drawing/2014/main" id="{299AA5F0-D37B-7E39-0B78-EF251245B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290195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Infer</a:t>
            </a:r>
          </a:p>
        </p:txBody>
      </p:sp>
      <p:sp>
        <p:nvSpPr>
          <p:cNvPr id="24583" name="Text Box 28">
            <a:extLst>
              <a:ext uri="{FF2B5EF4-FFF2-40B4-BE49-F238E27FC236}">
                <a16:creationId xmlns:a16="http://schemas.microsoft.com/office/drawing/2014/main" id="{AEFF8D63-70E4-9ABB-D717-42E84DB1E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1785938"/>
            <a:ext cx="1768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Evidence genotype</a:t>
            </a:r>
          </a:p>
        </p:txBody>
      </p:sp>
      <p:sp>
        <p:nvSpPr>
          <p:cNvPr id="24584" name="AutoShape 22">
            <a:extLst>
              <a:ext uri="{FF2B5EF4-FFF2-40B4-BE49-F238E27FC236}">
                <a16:creationId xmlns:a16="http://schemas.microsoft.com/office/drawing/2014/main" id="{1DCD483F-109A-3518-CD9F-1BFCB08A8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3" y="3098800"/>
            <a:ext cx="200025" cy="9144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5" name="TextBox 27">
            <a:extLst>
              <a:ext uri="{FF2B5EF4-FFF2-40B4-BE49-F238E27FC236}">
                <a16:creationId xmlns:a16="http://schemas.microsoft.com/office/drawing/2014/main" id="{50AE1673-FF04-28EF-C099-3695DA717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4292600"/>
            <a:ext cx="2405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0"/>
                </a:solidFill>
              </a:rPr>
              <a:t>DNA from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0"/>
                </a:solidFill>
              </a:rPr>
              <a:t>one person</a:t>
            </a:r>
          </a:p>
        </p:txBody>
      </p:sp>
      <p:sp>
        <p:nvSpPr>
          <p:cNvPr id="24587" name="Line 10">
            <a:extLst>
              <a:ext uri="{FF2B5EF4-FFF2-40B4-BE49-F238E27FC236}">
                <a16:creationId xmlns:a16="http://schemas.microsoft.com/office/drawing/2014/main" id="{82299D38-0C32-AF8E-946B-9E16ECFE07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0213" y="3394075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Line 24">
            <a:extLst>
              <a:ext uri="{FF2B5EF4-FFF2-40B4-BE49-F238E27FC236}">
                <a16:creationId xmlns:a16="http://schemas.microsoft.com/office/drawing/2014/main" id="{B60A36B5-50CA-4A88-6D37-183D4F6EF5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0475" y="4021138"/>
            <a:ext cx="1463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89" name="Group 35">
            <a:extLst>
              <a:ext uri="{FF2B5EF4-FFF2-40B4-BE49-F238E27FC236}">
                <a16:creationId xmlns:a16="http://schemas.microsoft.com/office/drawing/2014/main" id="{4F21F24C-622C-97BD-C59C-1F48EF57D4C2}"/>
              </a:ext>
            </a:extLst>
          </p:cNvPr>
          <p:cNvGrpSpPr>
            <a:grpSpLocks/>
          </p:cNvGrpSpPr>
          <p:nvPr/>
        </p:nvGrpSpPr>
        <p:grpSpPr bwMode="auto">
          <a:xfrm>
            <a:off x="3933825" y="2759075"/>
            <a:ext cx="412750" cy="338138"/>
            <a:chOff x="3236422" y="5126182"/>
            <a:chExt cx="412292" cy="338554"/>
          </a:xfrm>
        </p:grpSpPr>
        <p:sp>
          <p:nvSpPr>
            <p:cNvPr id="24600" name="TextBox 36">
              <a:extLst>
                <a:ext uri="{FF2B5EF4-FFF2-40B4-BE49-F238E27FC236}">
                  <a16:creationId xmlns:a16="http://schemas.microsoft.com/office/drawing/2014/main" id="{612991EB-7688-482A-6057-DAD0026557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6422" y="5126182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10</a:t>
              </a:r>
            </a:p>
          </p:txBody>
        </p:sp>
        <p:sp>
          <p:nvSpPr>
            <p:cNvPr id="24601" name="Rectangle 37">
              <a:extLst>
                <a:ext uri="{FF2B5EF4-FFF2-40B4-BE49-F238E27FC236}">
                  <a16:creationId xmlns:a16="http://schemas.microsoft.com/office/drawing/2014/main" id="{DBC2805C-16C1-502F-8CEE-9AA779ECD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840" y="5164975"/>
              <a:ext cx="307620" cy="27786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24590" name="Group 41">
            <a:extLst>
              <a:ext uri="{FF2B5EF4-FFF2-40B4-BE49-F238E27FC236}">
                <a16:creationId xmlns:a16="http://schemas.microsoft.com/office/drawing/2014/main" id="{1D630CFE-B5ED-4FFE-6EDB-8CAD5B2F9818}"/>
              </a:ext>
            </a:extLst>
          </p:cNvPr>
          <p:cNvGrpSpPr>
            <a:grpSpLocks/>
          </p:cNvGrpSpPr>
          <p:nvPr/>
        </p:nvGrpSpPr>
        <p:grpSpPr bwMode="auto">
          <a:xfrm>
            <a:off x="4772025" y="2759075"/>
            <a:ext cx="412750" cy="338138"/>
            <a:chOff x="3541222" y="5430982"/>
            <a:chExt cx="412292" cy="338554"/>
          </a:xfrm>
        </p:grpSpPr>
        <p:sp>
          <p:nvSpPr>
            <p:cNvPr id="24598" name="TextBox 42">
              <a:extLst>
                <a:ext uri="{FF2B5EF4-FFF2-40B4-BE49-F238E27FC236}">
                  <a16:creationId xmlns:a16="http://schemas.microsoft.com/office/drawing/2014/main" id="{7843D6EE-22E7-5D77-33BD-86CCACB10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1222" y="5430982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12</a:t>
              </a:r>
            </a:p>
          </p:txBody>
        </p:sp>
        <p:sp>
          <p:nvSpPr>
            <p:cNvPr id="24599" name="Rectangle 43">
              <a:extLst>
                <a:ext uri="{FF2B5EF4-FFF2-40B4-BE49-F238E27FC236}">
                  <a16:creationId xmlns:a16="http://schemas.microsoft.com/office/drawing/2014/main" id="{864CB164-81ED-A001-47CB-18279767A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640" y="5469775"/>
              <a:ext cx="307620" cy="27786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4591" name="AutoShape 22">
            <a:extLst>
              <a:ext uri="{FF2B5EF4-FFF2-40B4-BE49-F238E27FC236}">
                <a16:creationId xmlns:a16="http://schemas.microsoft.com/office/drawing/2014/main" id="{AC09F383-AE53-C846-156C-EA9869041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013" y="3098800"/>
            <a:ext cx="201612" cy="9144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4592" name="Picture 38" descr="DNA_logo.jpg                                                   00D94E0CMacintosh HD                   7C262FE3:">
            <a:extLst>
              <a:ext uri="{FF2B5EF4-FFF2-40B4-BE49-F238E27FC236}">
                <a16:creationId xmlns:a16="http://schemas.microsoft.com/office/drawing/2014/main" id="{B7392D12-FE81-FD68-D52E-34461C933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2752725"/>
            <a:ext cx="582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3" name="Text Box 31">
            <a:extLst>
              <a:ext uri="{FF2B5EF4-FFF2-40B4-BE49-F238E27FC236}">
                <a16:creationId xmlns:a16="http://schemas.microsoft.com/office/drawing/2014/main" id="{9B312A09-5332-EE8C-D32F-6623C196C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475" y="3128963"/>
            <a:ext cx="108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10,12</a:t>
            </a:r>
            <a:endParaRPr lang="en-US" altLang="en-US" sz="2800"/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F56F685E-EF84-E91C-B867-8C55FC6BF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5362575"/>
            <a:ext cx="1768475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Known genotype</a:t>
            </a:r>
          </a:p>
        </p:txBody>
      </p:sp>
      <p:sp>
        <p:nvSpPr>
          <p:cNvPr id="8" name="Text Box 32">
            <a:extLst>
              <a:ext uri="{FF2B5EF4-FFF2-40B4-BE49-F238E27FC236}">
                <a16:creationId xmlns:a16="http://schemas.microsoft.com/office/drawing/2014/main" id="{4918CAC1-0CD1-29CA-7A21-AA6FE7107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475" y="6156325"/>
            <a:ext cx="1085850" cy="5222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10,12</a:t>
            </a:r>
          </a:p>
        </p:txBody>
      </p:sp>
      <p:sp>
        <p:nvSpPr>
          <p:cNvPr id="24596" name="Text Box 33">
            <a:extLst>
              <a:ext uri="{FF2B5EF4-FFF2-40B4-BE49-F238E27FC236}">
                <a16:creationId xmlns:a16="http://schemas.microsoft.com/office/drawing/2014/main" id="{94F42024-D8F5-D7D1-F4BF-3A5629D92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75" y="4479925"/>
            <a:ext cx="143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Compare</a:t>
            </a:r>
          </a:p>
        </p:txBody>
      </p:sp>
      <p:sp>
        <p:nvSpPr>
          <p:cNvPr id="24597" name="Line 10">
            <a:extLst>
              <a:ext uri="{FF2B5EF4-FFF2-40B4-BE49-F238E27FC236}">
                <a16:creationId xmlns:a16="http://schemas.microsoft.com/office/drawing/2014/main" id="{072E2C5A-80FF-7EF4-26AC-84FDA8DC1CBA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7454901" y="4706937"/>
            <a:ext cx="11430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A0DE4B0-892E-E939-6A72-CB36C62C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186" y="116765"/>
            <a:ext cx="1905000" cy="457200"/>
          </a:xfrm>
        </p:spPr>
        <p:txBody>
          <a:bodyPr/>
          <a:lstStyle/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2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394748F5-47FB-7F9B-9C65-87CA07275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DNA mixture interpretation</a:t>
            </a:r>
          </a:p>
        </p:txBody>
      </p:sp>
      <p:sp>
        <p:nvSpPr>
          <p:cNvPr id="26626" name="Text Box 5">
            <a:extLst>
              <a:ext uri="{FF2B5EF4-FFF2-40B4-BE49-F238E27FC236}">
                <a16:creationId xmlns:a16="http://schemas.microsoft.com/office/drawing/2014/main" id="{A6CCA964-0E86-4B98-668D-1E0F96907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1785938"/>
            <a:ext cx="160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Evidence item</a:t>
            </a:r>
          </a:p>
        </p:txBody>
      </p:sp>
      <p:sp>
        <p:nvSpPr>
          <p:cNvPr id="26627" name="Text Box 6">
            <a:extLst>
              <a:ext uri="{FF2B5EF4-FFF2-40B4-BE49-F238E27FC236}">
                <a16:creationId xmlns:a16="http://schemas.microsoft.com/office/drawing/2014/main" id="{B21176DC-B227-8773-C62B-A0163B7BF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781175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Evidence data</a:t>
            </a:r>
          </a:p>
        </p:txBody>
      </p:sp>
      <p:sp>
        <p:nvSpPr>
          <p:cNvPr id="26628" name="Line 10">
            <a:extLst>
              <a:ext uri="{FF2B5EF4-FFF2-40B4-BE49-F238E27FC236}">
                <a16:creationId xmlns:a16="http://schemas.microsoft.com/office/drawing/2014/main" id="{F28A5EA1-0E47-3895-CFF4-747F34FF7F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0125" y="3394075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19">
            <a:extLst>
              <a:ext uri="{FF2B5EF4-FFF2-40B4-BE49-F238E27FC236}">
                <a16:creationId xmlns:a16="http://schemas.microsoft.com/office/drawing/2014/main" id="{05A6AA3A-4B49-0029-36A2-A90F1B73E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290195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Lab</a:t>
            </a:r>
          </a:p>
        </p:txBody>
      </p:sp>
      <p:sp>
        <p:nvSpPr>
          <p:cNvPr id="26630" name="Text Box 28">
            <a:extLst>
              <a:ext uri="{FF2B5EF4-FFF2-40B4-BE49-F238E27FC236}">
                <a16:creationId xmlns:a16="http://schemas.microsoft.com/office/drawing/2014/main" id="{12B8040B-65D6-8FD5-5A5A-547DBCA0C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1785938"/>
            <a:ext cx="1768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Evidence genotype</a:t>
            </a:r>
          </a:p>
        </p:txBody>
      </p:sp>
      <p:grpSp>
        <p:nvGrpSpPr>
          <p:cNvPr id="26631" name="Group 34">
            <a:extLst>
              <a:ext uri="{FF2B5EF4-FFF2-40B4-BE49-F238E27FC236}">
                <a16:creationId xmlns:a16="http://schemas.microsoft.com/office/drawing/2014/main" id="{16503798-B451-7138-C46E-0BDABD7DCE9E}"/>
              </a:ext>
            </a:extLst>
          </p:cNvPr>
          <p:cNvGrpSpPr>
            <a:grpSpLocks/>
          </p:cNvGrpSpPr>
          <p:nvPr/>
        </p:nvGrpSpPr>
        <p:grpSpPr bwMode="auto">
          <a:xfrm>
            <a:off x="708025" y="2752725"/>
            <a:ext cx="1344613" cy="1295400"/>
            <a:chOff x="449" y="1824"/>
            <a:chExt cx="847" cy="816"/>
          </a:xfrm>
        </p:grpSpPr>
        <p:pic>
          <p:nvPicPr>
            <p:cNvPr id="26652" name="Picture 38" descr="DNA_logo.jpg                                                   00D94E0CMacintosh HD                   7C262FE3:">
              <a:extLst>
                <a:ext uri="{FF2B5EF4-FFF2-40B4-BE49-F238E27FC236}">
                  <a16:creationId xmlns:a16="http://schemas.microsoft.com/office/drawing/2014/main" id="{364B9BD5-563C-6234-CE70-083F0F8AF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" y="1824"/>
              <a:ext cx="367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3" name="Picture 39" descr="&#13;DNA_logo2.jpg                                                  00D94E0CMacintosh HD                   7C262FE3:">
              <a:extLst>
                <a:ext uri="{FF2B5EF4-FFF2-40B4-BE49-F238E27FC236}">
                  <a16:creationId xmlns:a16="http://schemas.microsoft.com/office/drawing/2014/main" id="{E8A479C2-8532-4CEA-E5EE-72162C8BF5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" y="1824"/>
              <a:ext cx="367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2" name="AutoShape 22">
            <a:extLst>
              <a:ext uri="{FF2B5EF4-FFF2-40B4-BE49-F238E27FC236}">
                <a16:creationId xmlns:a16="http://schemas.microsoft.com/office/drawing/2014/main" id="{C73B9ED6-2BB8-C84B-B3A3-0AA76D814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3" y="2998788"/>
            <a:ext cx="200025" cy="102235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33" name="AutoShape 22">
            <a:extLst>
              <a:ext uri="{FF2B5EF4-FFF2-40B4-BE49-F238E27FC236}">
                <a16:creationId xmlns:a16="http://schemas.microsoft.com/office/drawing/2014/main" id="{B56CFE77-7568-8EAD-FB75-1ED19F8A5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3838" y="3494088"/>
            <a:ext cx="179387" cy="52705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34" name="AutoShape 26">
            <a:extLst>
              <a:ext uri="{FF2B5EF4-FFF2-40B4-BE49-F238E27FC236}">
                <a16:creationId xmlns:a16="http://schemas.microsoft.com/office/drawing/2014/main" id="{5493A0FB-9D23-033E-1A31-91D8F55AB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3252788"/>
            <a:ext cx="177800" cy="76835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35" name="TextBox 27">
            <a:extLst>
              <a:ext uri="{FF2B5EF4-FFF2-40B4-BE49-F238E27FC236}">
                <a16:creationId xmlns:a16="http://schemas.microsoft.com/office/drawing/2014/main" id="{8BCA46B9-8DF8-4EFB-31C3-978F166C6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4292600"/>
            <a:ext cx="2405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0"/>
                </a:solidFill>
              </a:rPr>
              <a:t>DNA from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0"/>
                </a:solidFill>
              </a:rPr>
              <a:t>two people</a:t>
            </a:r>
          </a:p>
        </p:txBody>
      </p:sp>
      <p:sp>
        <p:nvSpPr>
          <p:cNvPr id="26637" name="Line 24">
            <a:extLst>
              <a:ext uri="{FF2B5EF4-FFF2-40B4-BE49-F238E27FC236}">
                <a16:creationId xmlns:a16="http://schemas.microsoft.com/office/drawing/2014/main" id="{18DBE968-2CB1-1D24-5886-6B1529389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0475" y="4021138"/>
            <a:ext cx="1463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38" name="Group 35">
            <a:extLst>
              <a:ext uri="{FF2B5EF4-FFF2-40B4-BE49-F238E27FC236}">
                <a16:creationId xmlns:a16="http://schemas.microsoft.com/office/drawing/2014/main" id="{546F5C11-7B6E-D1E7-6181-03D972DC3656}"/>
              </a:ext>
            </a:extLst>
          </p:cNvPr>
          <p:cNvGrpSpPr>
            <a:grpSpLocks/>
          </p:cNvGrpSpPr>
          <p:nvPr/>
        </p:nvGrpSpPr>
        <p:grpSpPr bwMode="auto">
          <a:xfrm>
            <a:off x="3917950" y="3130550"/>
            <a:ext cx="412750" cy="338138"/>
            <a:chOff x="3236422" y="5126182"/>
            <a:chExt cx="412292" cy="338554"/>
          </a:xfrm>
        </p:grpSpPr>
        <p:sp>
          <p:nvSpPr>
            <p:cNvPr id="26650" name="TextBox 36">
              <a:extLst>
                <a:ext uri="{FF2B5EF4-FFF2-40B4-BE49-F238E27FC236}">
                  <a16:creationId xmlns:a16="http://schemas.microsoft.com/office/drawing/2014/main" id="{9BD29E06-26D4-5A79-869F-5A40B325B3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6422" y="5126182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10</a:t>
              </a:r>
            </a:p>
          </p:txBody>
        </p:sp>
        <p:sp>
          <p:nvSpPr>
            <p:cNvPr id="26651" name="Rectangle 37">
              <a:extLst>
                <a:ext uri="{FF2B5EF4-FFF2-40B4-BE49-F238E27FC236}">
                  <a16:creationId xmlns:a16="http://schemas.microsoft.com/office/drawing/2014/main" id="{5D8DFEB1-9AA9-71C6-ED35-E0FE72802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840" y="5164975"/>
              <a:ext cx="307620" cy="27786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26639" name="Group 38">
            <a:extLst>
              <a:ext uri="{FF2B5EF4-FFF2-40B4-BE49-F238E27FC236}">
                <a16:creationId xmlns:a16="http://schemas.microsoft.com/office/drawing/2014/main" id="{D9D7201F-FC1D-B3B4-FF55-3B01CF525BBD}"/>
              </a:ext>
            </a:extLst>
          </p:cNvPr>
          <p:cNvGrpSpPr>
            <a:grpSpLocks/>
          </p:cNvGrpSpPr>
          <p:nvPr/>
        </p:nvGrpSpPr>
        <p:grpSpPr bwMode="auto">
          <a:xfrm>
            <a:off x="4352925" y="2913063"/>
            <a:ext cx="396875" cy="339725"/>
            <a:chOff x="3388822" y="5278582"/>
            <a:chExt cx="397032" cy="338554"/>
          </a:xfrm>
        </p:grpSpPr>
        <p:sp>
          <p:nvSpPr>
            <p:cNvPr id="26648" name="TextBox 39">
              <a:extLst>
                <a:ext uri="{FF2B5EF4-FFF2-40B4-BE49-F238E27FC236}">
                  <a16:creationId xmlns:a16="http://schemas.microsoft.com/office/drawing/2014/main" id="{69E70491-E602-03C1-8D36-74013FD060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8822" y="5278582"/>
              <a:ext cx="3970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11</a:t>
              </a:r>
            </a:p>
          </p:txBody>
        </p:sp>
        <p:sp>
          <p:nvSpPr>
            <p:cNvPr id="26649" name="Rectangle 40">
              <a:extLst>
                <a:ext uri="{FF2B5EF4-FFF2-40B4-BE49-F238E27FC236}">
                  <a16:creationId xmlns:a16="http://schemas.microsoft.com/office/drawing/2014/main" id="{92B9B033-3387-3CFA-81B1-6C5E37214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240" y="5317375"/>
              <a:ext cx="307620" cy="27786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26640" name="Group 41">
            <a:extLst>
              <a:ext uri="{FF2B5EF4-FFF2-40B4-BE49-F238E27FC236}">
                <a16:creationId xmlns:a16="http://schemas.microsoft.com/office/drawing/2014/main" id="{7B295B0F-DFEC-0081-4F67-0E696454DE75}"/>
              </a:ext>
            </a:extLst>
          </p:cNvPr>
          <p:cNvGrpSpPr>
            <a:grpSpLocks/>
          </p:cNvGrpSpPr>
          <p:nvPr/>
        </p:nvGrpSpPr>
        <p:grpSpPr bwMode="auto">
          <a:xfrm>
            <a:off x="4772025" y="2665413"/>
            <a:ext cx="412750" cy="338137"/>
            <a:chOff x="3541222" y="5430982"/>
            <a:chExt cx="412292" cy="338554"/>
          </a:xfrm>
        </p:grpSpPr>
        <p:sp>
          <p:nvSpPr>
            <p:cNvPr id="26646" name="TextBox 42">
              <a:extLst>
                <a:ext uri="{FF2B5EF4-FFF2-40B4-BE49-F238E27FC236}">
                  <a16:creationId xmlns:a16="http://schemas.microsoft.com/office/drawing/2014/main" id="{08DE0ABC-D017-397A-18EB-220F77747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1222" y="5430982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12</a:t>
              </a:r>
            </a:p>
          </p:txBody>
        </p:sp>
        <p:sp>
          <p:nvSpPr>
            <p:cNvPr id="26647" name="Rectangle 43">
              <a:extLst>
                <a:ext uri="{FF2B5EF4-FFF2-40B4-BE49-F238E27FC236}">
                  <a16:creationId xmlns:a16="http://schemas.microsoft.com/office/drawing/2014/main" id="{2D8EC5EC-9817-DB63-5568-E395A4F09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640" y="5469775"/>
              <a:ext cx="307620" cy="27786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6641" name="Text Box 31">
            <a:extLst>
              <a:ext uri="{FF2B5EF4-FFF2-40B4-BE49-F238E27FC236}">
                <a16:creationId xmlns:a16="http://schemas.microsoft.com/office/drawing/2014/main" id="{352CFB7E-294B-4689-8D2F-1F7B72000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838" y="2640013"/>
            <a:ext cx="21701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11,12</a:t>
            </a:r>
            <a:r>
              <a:rPr lang="en-US" altLang="en-US" sz="2800">
                <a:solidFill>
                  <a:srgbClr val="0432FF"/>
                </a:solidFill>
              </a:rPr>
              <a:t> </a:t>
            </a:r>
            <a:r>
              <a:rPr lang="en-US" altLang="en-US" sz="1600">
                <a:solidFill>
                  <a:schemeClr val="hlink"/>
                </a:solidFill>
              </a:rPr>
              <a:t>@</a:t>
            </a:r>
            <a:r>
              <a:rPr lang="en-US" altLang="en-US" sz="2400">
                <a:solidFill>
                  <a:schemeClr val="hlink"/>
                </a:solidFill>
              </a:rPr>
              <a:t> </a:t>
            </a:r>
            <a:r>
              <a:rPr lang="en-US" altLang="en-US" sz="2800">
                <a:solidFill>
                  <a:schemeClr val="hlink"/>
                </a:solidFill>
              </a:rPr>
              <a:t>50%</a:t>
            </a:r>
            <a:endParaRPr lang="en-US" altLang="en-US" sz="2800"/>
          </a:p>
        </p:txBody>
      </p:sp>
      <p:sp>
        <p:nvSpPr>
          <p:cNvPr id="26642" name="Text Box 31">
            <a:extLst>
              <a:ext uri="{FF2B5EF4-FFF2-40B4-BE49-F238E27FC236}">
                <a16:creationId xmlns:a16="http://schemas.microsoft.com/office/drawing/2014/main" id="{DD5D5711-5391-A11E-0CAE-EDFE46DAD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538" y="3106738"/>
            <a:ext cx="21447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11,11 </a:t>
            </a:r>
            <a:r>
              <a:rPr lang="en-US" altLang="en-US" sz="1600">
                <a:solidFill>
                  <a:schemeClr val="hlink"/>
                </a:solidFill>
              </a:rPr>
              <a:t>@</a:t>
            </a:r>
            <a:r>
              <a:rPr lang="en-US" altLang="en-US" sz="2400">
                <a:solidFill>
                  <a:schemeClr val="hlink"/>
                </a:solidFill>
              </a:rPr>
              <a:t> </a:t>
            </a:r>
            <a:r>
              <a:rPr lang="en-US" altLang="en-US" sz="2800">
                <a:solidFill>
                  <a:schemeClr val="hlink"/>
                </a:solidFill>
              </a:rPr>
              <a:t>30%</a:t>
            </a:r>
            <a:endParaRPr lang="en-US" altLang="en-US" sz="2800"/>
          </a:p>
        </p:txBody>
      </p:sp>
      <p:sp>
        <p:nvSpPr>
          <p:cNvPr id="26643" name="Text Box 31">
            <a:extLst>
              <a:ext uri="{FF2B5EF4-FFF2-40B4-BE49-F238E27FC236}">
                <a16:creationId xmlns:a16="http://schemas.microsoft.com/office/drawing/2014/main" id="{C5A394ED-76D1-C18B-1555-F1316F311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838" y="3573463"/>
            <a:ext cx="21701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10,11 </a:t>
            </a:r>
            <a:r>
              <a:rPr lang="en-US" altLang="en-US" sz="1600">
                <a:solidFill>
                  <a:schemeClr val="hlink"/>
                </a:solidFill>
              </a:rPr>
              <a:t>@</a:t>
            </a:r>
            <a:r>
              <a:rPr lang="en-US" altLang="en-US" sz="2400">
                <a:solidFill>
                  <a:schemeClr val="hlink"/>
                </a:solidFill>
              </a:rPr>
              <a:t> </a:t>
            </a:r>
            <a:r>
              <a:rPr lang="en-US" altLang="en-US" sz="2800">
                <a:solidFill>
                  <a:schemeClr val="hlink"/>
                </a:solidFill>
              </a:rPr>
              <a:t>20%</a:t>
            </a:r>
            <a:endParaRPr lang="en-US" altLang="en-US" sz="2800"/>
          </a:p>
        </p:txBody>
      </p:sp>
      <p:sp>
        <p:nvSpPr>
          <p:cNvPr id="26644" name="Text Box 20">
            <a:extLst>
              <a:ext uri="{FF2B5EF4-FFF2-40B4-BE49-F238E27FC236}">
                <a16:creationId xmlns:a16="http://schemas.microsoft.com/office/drawing/2014/main" id="{D9BE6ED0-C54F-E766-92BF-3E93B7281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290195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Infer</a:t>
            </a:r>
          </a:p>
        </p:txBody>
      </p:sp>
      <p:sp>
        <p:nvSpPr>
          <p:cNvPr id="26645" name="Line 10">
            <a:extLst>
              <a:ext uri="{FF2B5EF4-FFF2-40B4-BE49-F238E27FC236}">
                <a16:creationId xmlns:a16="http://schemas.microsoft.com/office/drawing/2014/main" id="{58679504-A13A-9670-82CC-50A7C99D8E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0213" y="3394075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C33A5A6-9E5C-0014-785C-DCF35725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186" y="116765"/>
            <a:ext cx="1905000" cy="457200"/>
          </a:xfrm>
        </p:spPr>
        <p:txBody>
          <a:bodyPr/>
          <a:lstStyle/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50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C7081A43-351D-929E-8EC2-4B46D63F2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DNA mixture interpretation</a:t>
            </a:r>
          </a:p>
        </p:txBody>
      </p:sp>
      <p:sp>
        <p:nvSpPr>
          <p:cNvPr id="28674" name="Text Box 5">
            <a:extLst>
              <a:ext uri="{FF2B5EF4-FFF2-40B4-BE49-F238E27FC236}">
                <a16:creationId xmlns:a16="http://schemas.microsoft.com/office/drawing/2014/main" id="{51EFDB04-B8D3-8D23-6ED0-66906BB94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1785938"/>
            <a:ext cx="160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Evidence item</a:t>
            </a:r>
          </a:p>
        </p:txBody>
      </p:sp>
      <p:sp>
        <p:nvSpPr>
          <p:cNvPr id="28675" name="Text Box 6">
            <a:extLst>
              <a:ext uri="{FF2B5EF4-FFF2-40B4-BE49-F238E27FC236}">
                <a16:creationId xmlns:a16="http://schemas.microsoft.com/office/drawing/2014/main" id="{3D1654CA-6E09-6D9F-B656-E423CEB9B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781175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Evidence data</a:t>
            </a:r>
          </a:p>
        </p:txBody>
      </p:sp>
      <p:sp>
        <p:nvSpPr>
          <p:cNvPr id="28676" name="Line 10">
            <a:extLst>
              <a:ext uri="{FF2B5EF4-FFF2-40B4-BE49-F238E27FC236}">
                <a16:creationId xmlns:a16="http://schemas.microsoft.com/office/drawing/2014/main" id="{43D69205-3376-40AC-86CB-CFADD1C997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0125" y="3394075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Text Box 19">
            <a:extLst>
              <a:ext uri="{FF2B5EF4-FFF2-40B4-BE49-F238E27FC236}">
                <a16:creationId xmlns:a16="http://schemas.microsoft.com/office/drawing/2014/main" id="{6C3BE23F-3A28-BDEE-52D7-C5578562F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290195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Lab</a:t>
            </a:r>
          </a:p>
        </p:txBody>
      </p:sp>
      <p:grpSp>
        <p:nvGrpSpPr>
          <p:cNvPr id="28678" name="Group 34">
            <a:extLst>
              <a:ext uri="{FF2B5EF4-FFF2-40B4-BE49-F238E27FC236}">
                <a16:creationId xmlns:a16="http://schemas.microsoft.com/office/drawing/2014/main" id="{D5EFE3C1-F889-3158-3AEA-88087C99725C}"/>
              </a:ext>
            </a:extLst>
          </p:cNvPr>
          <p:cNvGrpSpPr>
            <a:grpSpLocks/>
          </p:cNvGrpSpPr>
          <p:nvPr/>
        </p:nvGrpSpPr>
        <p:grpSpPr bwMode="auto">
          <a:xfrm>
            <a:off x="708025" y="2752725"/>
            <a:ext cx="1344613" cy="1295400"/>
            <a:chOff x="449" y="1824"/>
            <a:chExt cx="847" cy="816"/>
          </a:xfrm>
        </p:grpSpPr>
        <p:pic>
          <p:nvPicPr>
            <p:cNvPr id="28704" name="Picture 38" descr="DNA_logo.jpg                                                   00D94E0CMacintosh HD                   7C262FE3:">
              <a:extLst>
                <a:ext uri="{FF2B5EF4-FFF2-40B4-BE49-F238E27FC236}">
                  <a16:creationId xmlns:a16="http://schemas.microsoft.com/office/drawing/2014/main" id="{1D819BE6-C5E9-EA58-2F57-CEBD69A6B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" y="1824"/>
              <a:ext cx="367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5" name="Picture 39" descr="&#13;DNA_logo2.jpg                                                  00D94E0CMacintosh HD                   7C262FE3:">
              <a:extLst>
                <a:ext uri="{FF2B5EF4-FFF2-40B4-BE49-F238E27FC236}">
                  <a16:creationId xmlns:a16="http://schemas.microsoft.com/office/drawing/2014/main" id="{03978091-462F-2672-CC43-D377D16CB7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" y="1824"/>
              <a:ext cx="367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79" name="AutoShape 22">
            <a:extLst>
              <a:ext uri="{FF2B5EF4-FFF2-40B4-BE49-F238E27FC236}">
                <a16:creationId xmlns:a16="http://schemas.microsoft.com/office/drawing/2014/main" id="{00F41127-DAE4-E615-C679-811026607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3" y="2998788"/>
            <a:ext cx="200025" cy="102235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80" name="AutoShape 22">
            <a:extLst>
              <a:ext uri="{FF2B5EF4-FFF2-40B4-BE49-F238E27FC236}">
                <a16:creationId xmlns:a16="http://schemas.microsoft.com/office/drawing/2014/main" id="{854136F9-4376-CD47-AC68-F64B1BD4C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3838" y="3494088"/>
            <a:ext cx="179387" cy="52705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81" name="AutoShape 26">
            <a:extLst>
              <a:ext uri="{FF2B5EF4-FFF2-40B4-BE49-F238E27FC236}">
                <a16:creationId xmlns:a16="http://schemas.microsoft.com/office/drawing/2014/main" id="{E767BD99-73AB-5EA1-53F8-417D3966A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3252788"/>
            <a:ext cx="177800" cy="76835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82" name="TextBox 27">
            <a:extLst>
              <a:ext uri="{FF2B5EF4-FFF2-40B4-BE49-F238E27FC236}">
                <a16:creationId xmlns:a16="http://schemas.microsoft.com/office/drawing/2014/main" id="{6B75DDEF-95C7-397F-1332-D185EA141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4292600"/>
            <a:ext cx="2405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0"/>
                </a:solidFill>
              </a:rPr>
              <a:t>DNA from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0"/>
                </a:solidFill>
              </a:rPr>
              <a:t>two people</a:t>
            </a:r>
          </a:p>
        </p:txBody>
      </p:sp>
      <p:sp>
        <p:nvSpPr>
          <p:cNvPr id="28684" name="Line 24">
            <a:extLst>
              <a:ext uri="{FF2B5EF4-FFF2-40B4-BE49-F238E27FC236}">
                <a16:creationId xmlns:a16="http://schemas.microsoft.com/office/drawing/2014/main" id="{13D546CB-238B-2C8F-FF4A-31375B4F3F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0475" y="4021138"/>
            <a:ext cx="1463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85" name="Group 35">
            <a:extLst>
              <a:ext uri="{FF2B5EF4-FFF2-40B4-BE49-F238E27FC236}">
                <a16:creationId xmlns:a16="http://schemas.microsoft.com/office/drawing/2014/main" id="{87DBC077-8FA5-E447-7C4F-B15F912E1BCB}"/>
              </a:ext>
            </a:extLst>
          </p:cNvPr>
          <p:cNvGrpSpPr>
            <a:grpSpLocks/>
          </p:cNvGrpSpPr>
          <p:nvPr/>
        </p:nvGrpSpPr>
        <p:grpSpPr bwMode="auto">
          <a:xfrm>
            <a:off x="3917950" y="3130550"/>
            <a:ext cx="412750" cy="338138"/>
            <a:chOff x="3236422" y="5126182"/>
            <a:chExt cx="412292" cy="338554"/>
          </a:xfrm>
        </p:grpSpPr>
        <p:sp>
          <p:nvSpPr>
            <p:cNvPr id="28702" name="TextBox 36">
              <a:extLst>
                <a:ext uri="{FF2B5EF4-FFF2-40B4-BE49-F238E27FC236}">
                  <a16:creationId xmlns:a16="http://schemas.microsoft.com/office/drawing/2014/main" id="{21F4DA81-4A80-312E-9713-3B0B15A61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6422" y="5126182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10</a:t>
              </a:r>
            </a:p>
          </p:txBody>
        </p:sp>
        <p:sp>
          <p:nvSpPr>
            <p:cNvPr id="28703" name="Rectangle 37">
              <a:extLst>
                <a:ext uri="{FF2B5EF4-FFF2-40B4-BE49-F238E27FC236}">
                  <a16:creationId xmlns:a16="http://schemas.microsoft.com/office/drawing/2014/main" id="{120FF178-2C9E-681B-364E-BB059C453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840" y="5164975"/>
              <a:ext cx="307620" cy="27786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28686" name="Group 38">
            <a:extLst>
              <a:ext uri="{FF2B5EF4-FFF2-40B4-BE49-F238E27FC236}">
                <a16:creationId xmlns:a16="http://schemas.microsoft.com/office/drawing/2014/main" id="{1486FCAE-40B9-6C71-BECA-53D8AFD8D596}"/>
              </a:ext>
            </a:extLst>
          </p:cNvPr>
          <p:cNvGrpSpPr>
            <a:grpSpLocks/>
          </p:cNvGrpSpPr>
          <p:nvPr/>
        </p:nvGrpSpPr>
        <p:grpSpPr bwMode="auto">
          <a:xfrm>
            <a:off x="4352925" y="2913063"/>
            <a:ext cx="396875" cy="339725"/>
            <a:chOff x="3388822" y="5278582"/>
            <a:chExt cx="397032" cy="338554"/>
          </a:xfrm>
        </p:grpSpPr>
        <p:sp>
          <p:nvSpPr>
            <p:cNvPr id="28700" name="TextBox 39">
              <a:extLst>
                <a:ext uri="{FF2B5EF4-FFF2-40B4-BE49-F238E27FC236}">
                  <a16:creationId xmlns:a16="http://schemas.microsoft.com/office/drawing/2014/main" id="{F66BBB95-61D2-8EF5-482F-1C46047D53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8822" y="5278582"/>
              <a:ext cx="3970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11</a:t>
              </a:r>
            </a:p>
          </p:txBody>
        </p:sp>
        <p:sp>
          <p:nvSpPr>
            <p:cNvPr id="28701" name="Rectangle 40">
              <a:extLst>
                <a:ext uri="{FF2B5EF4-FFF2-40B4-BE49-F238E27FC236}">
                  <a16:creationId xmlns:a16="http://schemas.microsoft.com/office/drawing/2014/main" id="{ACAF273E-0D1C-6B48-FD75-AA767EEC2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240" y="5317375"/>
              <a:ext cx="307620" cy="27786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28687" name="Group 41">
            <a:extLst>
              <a:ext uri="{FF2B5EF4-FFF2-40B4-BE49-F238E27FC236}">
                <a16:creationId xmlns:a16="http://schemas.microsoft.com/office/drawing/2014/main" id="{DDDB53C9-CEAB-6A02-FC7A-B37AD90AC6F1}"/>
              </a:ext>
            </a:extLst>
          </p:cNvPr>
          <p:cNvGrpSpPr>
            <a:grpSpLocks/>
          </p:cNvGrpSpPr>
          <p:nvPr/>
        </p:nvGrpSpPr>
        <p:grpSpPr bwMode="auto">
          <a:xfrm>
            <a:off x="4772025" y="2665413"/>
            <a:ext cx="412750" cy="338137"/>
            <a:chOff x="3541222" y="5430982"/>
            <a:chExt cx="412292" cy="338554"/>
          </a:xfrm>
        </p:grpSpPr>
        <p:sp>
          <p:nvSpPr>
            <p:cNvPr id="28698" name="TextBox 42">
              <a:extLst>
                <a:ext uri="{FF2B5EF4-FFF2-40B4-BE49-F238E27FC236}">
                  <a16:creationId xmlns:a16="http://schemas.microsoft.com/office/drawing/2014/main" id="{7F3BB763-B5F8-F047-C088-81C2529B0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1222" y="5430982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12</a:t>
              </a:r>
            </a:p>
          </p:txBody>
        </p:sp>
        <p:sp>
          <p:nvSpPr>
            <p:cNvPr id="28699" name="Rectangle 43">
              <a:extLst>
                <a:ext uri="{FF2B5EF4-FFF2-40B4-BE49-F238E27FC236}">
                  <a16:creationId xmlns:a16="http://schemas.microsoft.com/office/drawing/2014/main" id="{0A196785-6CA7-C8EF-4666-4849B44E5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640" y="5469775"/>
              <a:ext cx="307620" cy="27786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8688" name="Text Box 33">
            <a:extLst>
              <a:ext uri="{FF2B5EF4-FFF2-40B4-BE49-F238E27FC236}">
                <a16:creationId xmlns:a16="http://schemas.microsoft.com/office/drawing/2014/main" id="{F586924E-8417-5E3F-10BE-D0E11087A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75" y="4479925"/>
            <a:ext cx="143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Compare</a:t>
            </a:r>
          </a:p>
        </p:txBody>
      </p:sp>
      <p:sp>
        <p:nvSpPr>
          <p:cNvPr id="28689" name="Line 10">
            <a:extLst>
              <a:ext uri="{FF2B5EF4-FFF2-40B4-BE49-F238E27FC236}">
                <a16:creationId xmlns:a16="http://schemas.microsoft.com/office/drawing/2014/main" id="{7B109E44-11FC-E893-6DAD-1457A227229D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7483476" y="4706937"/>
            <a:ext cx="11430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Text Box 31">
            <a:extLst>
              <a:ext uri="{FF2B5EF4-FFF2-40B4-BE49-F238E27FC236}">
                <a16:creationId xmlns:a16="http://schemas.microsoft.com/office/drawing/2014/main" id="{14BF9017-7EFA-1775-C692-6021AB4ED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838" y="2640013"/>
            <a:ext cx="21701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11,12</a:t>
            </a:r>
            <a:r>
              <a:rPr lang="en-US" altLang="en-US" sz="2800">
                <a:solidFill>
                  <a:srgbClr val="0432FF"/>
                </a:solidFill>
              </a:rPr>
              <a:t> </a:t>
            </a:r>
            <a:r>
              <a:rPr lang="en-US" altLang="en-US" sz="1600">
                <a:solidFill>
                  <a:schemeClr val="hlink"/>
                </a:solidFill>
              </a:rPr>
              <a:t>@</a:t>
            </a:r>
            <a:r>
              <a:rPr lang="en-US" altLang="en-US" sz="2400">
                <a:solidFill>
                  <a:schemeClr val="hlink"/>
                </a:solidFill>
              </a:rPr>
              <a:t> </a:t>
            </a:r>
            <a:r>
              <a:rPr lang="en-US" altLang="en-US" sz="2800">
                <a:solidFill>
                  <a:schemeClr val="hlink"/>
                </a:solidFill>
              </a:rPr>
              <a:t>50%</a:t>
            </a:r>
            <a:endParaRPr lang="en-US" altLang="en-US" sz="2800"/>
          </a:p>
        </p:txBody>
      </p:sp>
      <p:sp>
        <p:nvSpPr>
          <p:cNvPr id="28691" name="Text Box 31">
            <a:extLst>
              <a:ext uri="{FF2B5EF4-FFF2-40B4-BE49-F238E27FC236}">
                <a16:creationId xmlns:a16="http://schemas.microsoft.com/office/drawing/2014/main" id="{CF2A51C3-CDF6-FC32-42C1-5D3869354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538" y="3106738"/>
            <a:ext cx="21447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11,11 </a:t>
            </a:r>
            <a:r>
              <a:rPr lang="en-US" altLang="en-US" sz="1600">
                <a:solidFill>
                  <a:schemeClr val="hlink"/>
                </a:solidFill>
              </a:rPr>
              <a:t>@</a:t>
            </a:r>
            <a:r>
              <a:rPr lang="en-US" altLang="en-US" sz="2400">
                <a:solidFill>
                  <a:schemeClr val="hlink"/>
                </a:solidFill>
              </a:rPr>
              <a:t> </a:t>
            </a:r>
            <a:r>
              <a:rPr lang="en-US" altLang="en-US" sz="2800">
                <a:solidFill>
                  <a:schemeClr val="hlink"/>
                </a:solidFill>
              </a:rPr>
              <a:t>30%</a:t>
            </a:r>
            <a:endParaRPr lang="en-US" altLang="en-US" sz="2800"/>
          </a:p>
        </p:txBody>
      </p:sp>
      <p:sp>
        <p:nvSpPr>
          <p:cNvPr id="28692" name="Text Box 31">
            <a:extLst>
              <a:ext uri="{FF2B5EF4-FFF2-40B4-BE49-F238E27FC236}">
                <a16:creationId xmlns:a16="http://schemas.microsoft.com/office/drawing/2014/main" id="{6370606A-8642-4140-43C4-795EEF7BA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838" y="3573463"/>
            <a:ext cx="21701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10,11 </a:t>
            </a:r>
            <a:r>
              <a:rPr lang="en-US" altLang="en-US" sz="1600">
                <a:solidFill>
                  <a:schemeClr val="hlink"/>
                </a:solidFill>
              </a:rPr>
              <a:t>@</a:t>
            </a:r>
            <a:r>
              <a:rPr lang="en-US" altLang="en-US" sz="2400">
                <a:solidFill>
                  <a:schemeClr val="hlink"/>
                </a:solidFill>
              </a:rPr>
              <a:t> </a:t>
            </a:r>
            <a:r>
              <a:rPr lang="en-US" altLang="en-US" sz="2800">
                <a:solidFill>
                  <a:schemeClr val="hlink"/>
                </a:solidFill>
              </a:rPr>
              <a:t>20%</a:t>
            </a:r>
            <a:endParaRPr lang="en-US" altLang="en-US" sz="2800"/>
          </a:p>
        </p:txBody>
      </p:sp>
      <p:sp>
        <p:nvSpPr>
          <p:cNvPr id="28693" name="Text Box 28">
            <a:extLst>
              <a:ext uri="{FF2B5EF4-FFF2-40B4-BE49-F238E27FC236}">
                <a16:creationId xmlns:a16="http://schemas.microsoft.com/office/drawing/2014/main" id="{E2272C62-6BB3-A1D3-31F5-4AE293F2F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1785938"/>
            <a:ext cx="1768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Evidence genotype</a:t>
            </a:r>
          </a:p>
        </p:txBody>
      </p:sp>
      <p:sp>
        <p:nvSpPr>
          <p:cNvPr id="11" name="Text Box 29">
            <a:extLst>
              <a:ext uri="{FF2B5EF4-FFF2-40B4-BE49-F238E27FC236}">
                <a16:creationId xmlns:a16="http://schemas.microsoft.com/office/drawing/2014/main" id="{BA42D01E-10C5-7A9E-2C68-B00632BF5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5362575"/>
            <a:ext cx="1768475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Known genotype</a:t>
            </a: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FABD6160-6F18-E7AC-0200-34BCF9BF4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475" y="6156325"/>
            <a:ext cx="1085850" cy="5222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11,12</a:t>
            </a:r>
          </a:p>
        </p:txBody>
      </p:sp>
      <p:sp>
        <p:nvSpPr>
          <p:cNvPr id="28696" name="Text Box 20">
            <a:extLst>
              <a:ext uri="{FF2B5EF4-FFF2-40B4-BE49-F238E27FC236}">
                <a16:creationId xmlns:a16="http://schemas.microsoft.com/office/drawing/2014/main" id="{C3499BB2-C79F-992A-E5E7-E435C5DC9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290195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Infer</a:t>
            </a:r>
          </a:p>
        </p:txBody>
      </p:sp>
      <p:sp>
        <p:nvSpPr>
          <p:cNvPr id="28697" name="Line 10">
            <a:extLst>
              <a:ext uri="{FF2B5EF4-FFF2-40B4-BE49-F238E27FC236}">
                <a16:creationId xmlns:a16="http://schemas.microsoft.com/office/drawing/2014/main" id="{545E65D3-5A00-434B-D465-3DDD106FCD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0213" y="3394075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CC73377-CEBB-71CF-DE79-770A0E88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186" y="116765"/>
            <a:ext cx="1905000" cy="457200"/>
          </a:xfrm>
        </p:spPr>
        <p:txBody>
          <a:bodyPr/>
          <a:lstStyle/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50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33D779-6A26-E45E-4860-CA3DEC372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47627"/>
            <a:ext cx="8229600" cy="4623697"/>
          </a:xfrm>
          <a:prstGeom prst="rect">
            <a:avLst/>
          </a:prstGeom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663029EF-9C9C-DDBF-59D4-AB7C62217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Computers can use all the data</a:t>
            </a:r>
          </a:p>
        </p:txBody>
      </p:sp>
      <p:sp>
        <p:nvSpPr>
          <p:cNvPr id="27652" name="Text Box 24">
            <a:extLst>
              <a:ext uri="{FF2B5EF4-FFF2-40B4-BE49-F238E27FC236}">
                <a16:creationId xmlns:a16="http://schemas.microsoft.com/office/drawing/2014/main" id="{2F12A659-26A8-41A5-7356-CDF195A10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807" y="4149811"/>
            <a:ext cx="15236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peak height</a:t>
            </a:r>
          </a:p>
        </p:txBody>
      </p:sp>
      <p:sp>
        <p:nvSpPr>
          <p:cNvPr id="27653" name="Text Box 23">
            <a:extLst>
              <a:ext uri="{FF2B5EF4-FFF2-40B4-BE49-F238E27FC236}">
                <a16:creationId xmlns:a16="http://schemas.microsoft.com/office/drawing/2014/main" id="{78818365-84F4-F488-CD62-9A6009948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839" y="3282665"/>
            <a:ext cx="1149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peak size</a:t>
            </a:r>
          </a:p>
        </p:txBody>
      </p:sp>
      <p:cxnSp>
        <p:nvCxnSpPr>
          <p:cNvPr id="27655" name="Straight Arrow Connector 10">
            <a:extLst>
              <a:ext uri="{FF2B5EF4-FFF2-40B4-BE49-F238E27FC236}">
                <a16:creationId xmlns:a16="http://schemas.microsoft.com/office/drawing/2014/main" id="{5D983AA3-EE54-D7DA-2446-E257FE41556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015085" y="4355743"/>
            <a:ext cx="528637" cy="3175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6" name="Straight Arrow Connector 10">
            <a:extLst>
              <a:ext uri="{FF2B5EF4-FFF2-40B4-BE49-F238E27FC236}">
                <a16:creationId xmlns:a16="http://schemas.microsoft.com/office/drawing/2014/main" id="{3483B31F-CFC3-7E6C-8918-1F40031C80C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 flipH="1" flipV="1">
            <a:off x="2579783" y="3900996"/>
            <a:ext cx="528637" cy="3175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CDDB78A6-1410-50E2-AA2C-114DCED9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186" y="116765"/>
            <a:ext cx="1905000" cy="457200"/>
          </a:xfrm>
        </p:spPr>
        <p:txBody>
          <a:bodyPr/>
          <a:lstStyle/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9E816602-E621-F612-8ABE-55727FDBF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415" y="1489802"/>
            <a:ext cx="600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Quantitative peak heights at locus D2S441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C7F6BE-56B2-4C2F-1845-429B1A1BB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47627"/>
            <a:ext cx="8229600" cy="4623697"/>
          </a:xfrm>
          <a:prstGeom prst="rect">
            <a:avLst/>
          </a:prstGeom>
        </p:spPr>
      </p:pic>
      <p:sp>
        <p:nvSpPr>
          <p:cNvPr id="31746" name="Rectangle 2">
            <a:extLst>
              <a:ext uri="{FF2B5EF4-FFF2-40B4-BE49-F238E27FC236}">
                <a16:creationId xmlns:a16="http://schemas.microsoft.com/office/drawing/2014/main" id="{66C37D0F-543F-E95B-CE09-5E892E24A0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the computer thinks</a:t>
            </a:r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2434E475-AA78-D454-9A64-B1AF480AB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1489802"/>
            <a:ext cx="591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Consider </a:t>
            </a:r>
            <a:r>
              <a:rPr lang="en-US" altLang="en-US" sz="2400" u="sng" dirty="0">
                <a:solidFill>
                  <a:schemeClr val="accent2"/>
                </a:solidFill>
              </a:rPr>
              <a:t>every possible</a:t>
            </a:r>
            <a:r>
              <a:rPr lang="en-US" altLang="en-US" sz="2400" dirty="0">
                <a:solidFill>
                  <a:schemeClr val="accent2"/>
                </a:solidFill>
              </a:rPr>
              <a:t> genotype solution</a:t>
            </a:r>
          </a:p>
        </p:txBody>
      </p:sp>
      <p:sp>
        <p:nvSpPr>
          <p:cNvPr id="31748" name="Text Box 11">
            <a:extLst>
              <a:ext uri="{FF2B5EF4-FFF2-40B4-BE49-F238E27FC236}">
                <a16:creationId xmlns:a16="http://schemas.microsoft.com/office/drawing/2014/main" id="{A082CCC2-1FCE-D9E3-BB1F-4674395A9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296" y="2459998"/>
            <a:ext cx="3909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Explain the peak pattern</a:t>
            </a:r>
          </a:p>
        </p:txBody>
      </p:sp>
      <p:sp>
        <p:nvSpPr>
          <p:cNvPr id="31749" name="Text Box 12">
            <a:extLst>
              <a:ext uri="{FF2B5EF4-FFF2-40B4-BE49-F238E27FC236}">
                <a16:creationId xmlns:a16="http://schemas.microsoft.com/office/drawing/2014/main" id="{E518976B-9134-7A48-2AD6-8531F7823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154" y="3023116"/>
            <a:ext cx="34654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hlink"/>
                </a:solidFill>
              </a:rPr>
              <a:t>Better explanation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hlink"/>
                </a:solidFill>
              </a:rPr>
              <a:t>has a higher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hlink"/>
                </a:solidFill>
              </a:rPr>
              <a:t>likelihood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01F570FE-A1E6-D0EC-F48F-5572BC33D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2672" y="3564555"/>
            <a:ext cx="347472" cy="2427684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9EA63844-126E-291B-C5A7-EA0657001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731" y="2436240"/>
            <a:ext cx="347472" cy="1102552"/>
          </a:xfrm>
          <a:prstGeom prst="rect">
            <a:avLst/>
          </a:prstGeom>
          <a:noFill/>
          <a:ln w="28575">
            <a:solidFill>
              <a:srgbClr val="FF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CFAF27E4-FA77-0A5C-0166-E6107C614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426" y="5064745"/>
            <a:ext cx="347472" cy="927494"/>
          </a:xfrm>
          <a:prstGeom prst="rect">
            <a:avLst/>
          </a:prstGeom>
          <a:noFill/>
          <a:ln w="28575">
            <a:solidFill>
              <a:srgbClr val="85D1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85D134"/>
              </a:solidFill>
            </a:endParaRPr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1D5A54D0-CE8C-700F-4A20-046E719B6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2885" y="5345793"/>
            <a:ext cx="347472" cy="64644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85D134"/>
              </a:solidFill>
            </a:endParaRP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64F88FA8-0FD8-D345-0FB5-F33D99CBF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319" y="3564555"/>
            <a:ext cx="347472" cy="2427684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id="{4ECFBFA4-A893-F813-1A2E-99B2F9C41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2136" y="4889687"/>
            <a:ext cx="347472" cy="1102552"/>
          </a:xfrm>
          <a:prstGeom prst="rect">
            <a:avLst/>
          </a:prstGeom>
          <a:noFill/>
          <a:ln w="28575">
            <a:solidFill>
              <a:srgbClr val="FF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" name="Rectangle 40">
            <a:extLst>
              <a:ext uri="{FF2B5EF4-FFF2-40B4-BE49-F238E27FC236}">
                <a16:creationId xmlns:a16="http://schemas.microsoft.com/office/drawing/2014/main" id="{4C9653C1-B3B5-2727-1D82-63CC29EC1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246" y="5064745"/>
            <a:ext cx="347472" cy="927494"/>
          </a:xfrm>
          <a:prstGeom prst="rect">
            <a:avLst/>
          </a:prstGeom>
          <a:noFill/>
          <a:ln w="28575">
            <a:solidFill>
              <a:srgbClr val="85D1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85D134"/>
              </a:solidFill>
            </a:endParaRPr>
          </a:p>
        </p:txBody>
      </p:sp>
      <p:sp>
        <p:nvSpPr>
          <p:cNvPr id="10" name="Rectangle 40">
            <a:extLst>
              <a:ext uri="{FF2B5EF4-FFF2-40B4-BE49-F238E27FC236}">
                <a16:creationId xmlns:a16="http://schemas.microsoft.com/office/drawing/2014/main" id="{6CD49EB0-2016-E3BE-6D35-F165AC3EA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208" y="5345793"/>
            <a:ext cx="347472" cy="64644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85D134"/>
              </a:solidFill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88AF4E4-4AAE-0D07-C8E8-805CB160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186" y="116765"/>
            <a:ext cx="1905000" cy="457200"/>
          </a:xfrm>
        </p:spPr>
        <p:txBody>
          <a:bodyPr/>
          <a:lstStyle/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F01AE8-F407-F7A7-7A15-DC94BE380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17538"/>
            <a:ext cx="8229600" cy="4623697"/>
          </a:xfrm>
          <a:prstGeom prst="rect">
            <a:avLst/>
          </a:prstGeom>
        </p:spPr>
      </p:pic>
      <p:sp>
        <p:nvSpPr>
          <p:cNvPr id="35842" name="Rectangle 24">
            <a:extLst>
              <a:ext uri="{FF2B5EF4-FFF2-40B4-BE49-F238E27FC236}">
                <a16:creationId xmlns:a16="http://schemas.microsoft.com/office/drawing/2014/main" id="{04D3BC1F-4DA5-BCDB-D1D4-066075B63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1511080"/>
            <a:ext cx="8124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Objective</a:t>
            </a:r>
            <a:r>
              <a:rPr lang="en-US" altLang="en-US" sz="2400" dirty="0">
                <a:solidFill>
                  <a:schemeClr val="accent2"/>
                </a:solidFill>
              </a:rPr>
              <a:t> genotype determined solely from the DNA data.</a:t>
            </a:r>
            <a:endParaRPr lang="en-US" altLang="en-US" sz="2400" dirty="0">
              <a:solidFill>
                <a:schemeClr val="hlink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800080"/>
                </a:solidFill>
              </a:rPr>
              <a:t>Never sees a comparison reference.</a:t>
            </a:r>
            <a:endParaRPr lang="en-US" altLang="en-US" sz="2400" dirty="0">
              <a:solidFill>
                <a:schemeClr val="hlink"/>
              </a:solidFill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FD6012C-C7D0-7A81-9E5F-31B294816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Evidence genotype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52C60D8-FF52-9D01-A186-A41809831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186" y="116765"/>
            <a:ext cx="1905000" cy="457200"/>
          </a:xfrm>
        </p:spPr>
        <p:txBody>
          <a:bodyPr/>
          <a:lstStyle/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5C13539-4820-7958-C246-6B7CEE9A4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14920"/>
            <a:ext cx="8229600" cy="4623697"/>
          </a:xfrm>
          <a:prstGeom prst="rect">
            <a:avLst/>
          </a:prstGeom>
        </p:spPr>
      </p:pic>
      <p:sp>
        <p:nvSpPr>
          <p:cNvPr id="37890" name="Rectangle 2">
            <a:extLst>
              <a:ext uri="{FF2B5EF4-FFF2-40B4-BE49-F238E27FC236}">
                <a16:creationId xmlns:a16="http://schemas.microsoft.com/office/drawing/2014/main" id="{0D9E0BF5-6487-21D9-C055-0D4225655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Identification information</a:t>
            </a:r>
          </a:p>
        </p:txBody>
      </p:sp>
      <p:sp>
        <p:nvSpPr>
          <p:cNvPr id="37892" name="Text Box 9">
            <a:extLst>
              <a:ext uri="{FF2B5EF4-FFF2-40B4-BE49-F238E27FC236}">
                <a16:creationId xmlns:a16="http://schemas.microsoft.com/office/drawing/2014/main" id="{F85256E3-A375-4199-76BB-C56AE1538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52378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How much more does someone </a:t>
            </a:r>
            <a:r>
              <a:rPr lang="en-US" altLang="en-US" sz="2400" dirty="0">
                <a:solidFill>
                  <a:schemeClr val="accent2"/>
                </a:solidFill>
              </a:rPr>
              <a:t>match the evidence</a:t>
            </a:r>
            <a:endParaRPr lang="en-US" altLang="en-US" sz="24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than </a:t>
            </a:r>
            <a:r>
              <a:rPr lang="en-US" altLang="en-US" sz="2400" dirty="0">
                <a:solidFill>
                  <a:srgbClr val="996633"/>
                </a:solidFill>
              </a:rPr>
              <a:t>a random person</a:t>
            </a:r>
            <a:r>
              <a:rPr lang="en-US" altLang="en-US" sz="2400" dirty="0"/>
              <a:t>?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6B410C6-93B0-E610-8707-18FE7EC4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186" y="116765"/>
            <a:ext cx="1905000" cy="457200"/>
          </a:xfrm>
        </p:spPr>
        <p:txBody>
          <a:bodyPr/>
          <a:lstStyle/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19">
            <a:extLst>
              <a:ext uri="{FF2B5EF4-FFF2-40B4-BE49-F238E27FC236}">
                <a16:creationId xmlns:a16="http://schemas.microsoft.com/office/drawing/2014/main" id="{E9583AB8-068E-C317-C1F0-B476ACA0CA40}"/>
              </a:ext>
            </a:extLst>
          </p:cNvPr>
          <p:cNvGrpSpPr>
            <a:grpSpLocks/>
          </p:cNvGrpSpPr>
          <p:nvPr/>
        </p:nvGrpSpPr>
        <p:grpSpPr bwMode="auto">
          <a:xfrm>
            <a:off x="2189163" y="3009900"/>
            <a:ext cx="3556000" cy="950913"/>
            <a:chOff x="1214" y="2425"/>
            <a:chExt cx="2240" cy="599"/>
          </a:xfrm>
        </p:grpSpPr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0B8266E4-C92C-1323-3045-928773392D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6" y="2425"/>
              <a:ext cx="19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Prob(</a:t>
              </a:r>
              <a:r>
                <a:rPr lang="en-US" altLang="en-US" sz="2400" dirty="0">
                  <a:solidFill>
                    <a:schemeClr val="accent2"/>
                  </a:solidFill>
                </a:rPr>
                <a:t>evidence match</a:t>
              </a:r>
              <a:r>
                <a:rPr lang="en-US" altLang="en-US" sz="2400" dirty="0"/>
                <a:t>)</a:t>
              </a:r>
            </a:p>
          </p:txBody>
        </p:sp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7CF040E3-7F70-C0A0-A4C6-9ADE9FE07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" y="2736"/>
              <a:ext cx="2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Prob(</a:t>
              </a:r>
              <a:r>
                <a:rPr lang="en-US" altLang="en-US" sz="2400" dirty="0">
                  <a:solidFill>
                    <a:srgbClr val="996633"/>
                  </a:solidFill>
                </a:rPr>
                <a:t>coincidental match</a:t>
              </a:r>
              <a:r>
                <a:rPr lang="en-US" altLang="en-US" sz="2400" dirty="0"/>
                <a:t>)</a:t>
              </a:r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E6C53B1A-363A-6FFB-5F9C-F8640EE4AC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5" y="2737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24004</TotalTime>
  <Words>1093</Words>
  <Application>Microsoft Macintosh PowerPoint</Application>
  <PresentationFormat>On-screen Show (4:3)</PresentationFormat>
  <Paragraphs>243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ＭＳ Ｐゴシック</vt:lpstr>
      <vt:lpstr>Arial</vt:lpstr>
      <vt:lpstr>Times</vt:lpstr>
      <vt:lpstr>Blank Presentation</vt:lpstr>
      <vt:lpstr>TrueAllele® Casework takes NGS from the laboratory into the courtroom</vt:lpstr>
      <vt:lpstr>DNA evidence interpretation</vt:lpstr>
      <vt:lpstr>DNA evidence interpretation</vt:lpstr>
      <vt:lpstr>DNA mixture interpretation</vt:lpstr>
      <vt:lpstr>DNA mixture interpretation</vt:lpstr>
      <vt:lpstr>Computers can use all the data</vt:lpstr>
      <vt:lpstr>How the computer thinks</vt:lpstr>
      <vt:lpstr>Evidence genotype</vt:lpstr>
      <vt:lpstr>Identification information</vt:lpstr>
      <vt:lpstr>DNA match information</vt:lpstr>
      <vt:lpstr>LR information at 21 loci</vt:lpstr>
      <vt:lpstr>Report results</vt:lpstr>
      <vt:lpstr>Error rate</vt:lpstr>
      <vt:lpstr>PowerPoint Presentation</vt:lpstr>
      <vt:lpstr>TrueAllele validations</vt:lpstr>
      <vt:lpstr>PowerPoint Presentation</vt:lpstr>
      <vt:lpstr>PowerPoint Presentation</vt:lpstr>
      <vt:lpstr>PowerPoint Presentation</vt:lpstr>
      <vt:lpstr>Computers can use all the data</vt:lpstr>
      <vt:lpstr>How the computer thinks</vt:lpstr>
      <vt:lpstr>Evidence genotype</vt:lpstr>
      <vt:lpstr>Identification information</vt:lpstr>
      <vt:lpstr>DNA match information</vt:lpstr>
      <vt:lpstr>LR information at 27 loci</vt:lpstr>
      <vt:lpstr>Report results</vt:lpstr>
      <vt:lpstr>Error rate</vt:lpstr>
      <vt:lpstr>PowerPoint Presentation</vt:lpstr>
      <vt:lpstr>PowerPoint Presentation</vt:lpstr>
    </vt:vector>
  </TitlesOfParts>
  <Company>Cybergenetics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TrueAllele® Casework</dc:title>
  <cp:lastModifiedBy>Bill Allan</cp:lastModifiedBy>
  <cp:revision>1277</cp:revision>
  <cp:lastPrinted>2020-01-06T16:54:28Z</cp:lastPrinted>
  <dcterms:created xsi:type="dcterms:W3CDTF">2016-06-23T00:32:57Z</dcterms:created>
  <dcterms:modified xsi:type="dcterms:W3CDTF">2025-05-08T00:04:19Z</dcterms:modified>
</cp:coreProperties>
</file>