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2"/>
  </p:notesMasterIdLst>
  <p:sldIdLst>
    <p:sldId id="256" r:id="rId2"/>
    <p:sldId id="709" r:id="rId3"/>
    <p:sldId id="71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723" r:id="rId14"/>
    <p:sldId id="724" r:id="rId15"/>
    <p:sldId id="725" r:id="rId16"/>
    <p:sldId id="726" r:id="rId17"/>
    <p:sldId id="727" r:id="rId18"/>
    <p:sldId id="728" r:id="rId19"/>
    <p:sldId id="729" r:id="rId20"/>
    <p:sldId id="730" r:id="rId21"/>
    <p:sldId id="731" r:id="rId22"/>
    <p:sldId id="732" r:id="rId23"/>
    <p:sldId id="733" r:id="rId24"/>
    <p:sldId id="734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315" r:id="rId42"/>
    <p:sldId id="282" r:id="rId43"/>
    <p:sldId id="283" r:id="rId44"/>
    <p:sldId id="284" r:id="rId45"/>
    <p:sldId id="285" r:id="rId46"/>
    <p:sldId id="286" r:id="rId47"/>
    <p:sldId id="287" r:id="rId48"/>
    <p:sldId id="288" r:id="rId49"/>
    <p:sldId id="290" r:id="rId50"/>
    <p:sldId id="289" r:id="rId51"/>
  </p:sldIdLst>
  <p:sldSz cx="9753600" cy="7315200"/>
  <p:notesSz cx="6858000" cy="9144000"/>
  <p:embeddedFontLst>
    <p:embeddedFont>
      <p:font typeface="Arial Bold" panose="020B0802020202020204" pitchFamily="34" charset="77"/>
      <p:regular r:id="rId53"/>
      <p:bold r:id="rId54"/>
    </p:embeddedFont>
    <p:embeddedFont>
      <p:font typeface="Arial Italics" panose="020B0502020202090204" pitchFamily="34" charset="77"/>
      <p:regular r:id="rId55"/>
      <p:italic r:id="rId56"/>
    </p:embeddedFont>
    <p:embeddedFont>
      <p:font typeface="Open Sauce" pitchFamily="2" charset="77"/>
      <p:regular r:id="rId57"/>
    </p:embeddedFont>
    <p:embeddedFont>
      <p:font typeface="Open Sauce Bold" pitchFamily="2" charset="77"/>
      <p:regular r:id="rId58"/>
      <p:bold r:id="rId59"/>
    </p:embeddedFont>
    <p:embeddedFont>
      <p:font typeface="Open Sauce Semi-Bold" pitchFamily="2" charset="77"/>
      <p:regular r:id="rId60"/>
      <p:bold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3" autoAdjust="0"/>
    <p:restoredTop sz="69592" autoAdjust="0"/>
  </p:normalViewPr>
  <p:slideViewPr>
    <p:cSldViewPr>
      <p:cViewPr varScale="1">
        <p:scale>
          <a:sx n="68" d="100"/>
          <a:sy n="68" d="100"/>
        </p:scale>
        <p:origin x="3448" y="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5" Type="http://schemas.openxmlformats.org/officeDocument/2006/relationships/slide" Target="slides/slide4.xml"/><Relationship Id="rId61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25.06.2025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0675" y="512763"/>
            <a:ext cx="3422650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106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0675" y="512763"/>
            <a:ext cx="3422650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9BE05-7C59-6E4A-9A82-03F8F8C953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527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0675" y="512763"/>
            <a:ext cx="3422650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9BE05-7C59-6E4A-9A82-03F8F8C953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015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0675" y="512763"/>
            <a:ext cx="3422650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9BE05-7C59-6E4A-9A82-03F8F8C953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32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0675" y="512763"/>
            <a:ext cx="3422650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9BE05-7C59-6E4A-9A82-03F8F8C953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22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0675" y="512763"/>
            <a:ext cx="3422650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9BE05-7C59-6E4A-9A82-03F8F8C953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72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0675" y="512763"/>
            <a:ext cx="3422650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02694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0675" y="512763"/>
            <a:ext cx="3422650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6545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0675" y="512763"/>
            <a:ext cx="3422650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9BE05-7C59-6E4A-9A82-03F8F8C953A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771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60675" y="512763"/>
            <a:ext cx="3422650" cy="2566987"/>
          </a:xfrm>
          <a:solidFill>
            <a:srgbClr val="FFFFFF"/>
          </a:solidFill>
          <a:ln/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2450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0675" y="512763"/>
            <a:ext cx="3422650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9BE05-7C59-6E4A-9A82-03F8F8C953A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64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0675" y="512763"/>
            <a:ext cx="3422650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Cybergenetics © 2007-2012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DDA2AF-4861-1E41-8B12-CA306B1BF16A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36726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0675" y="512763"/>
            <a:ext cx="3422650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19816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0675" y="512763"/>
            <a:ext cx="3422650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43916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0675" y="512763"/>
            <a:ext cx="3422650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49512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0675" y="512763"/>
            <a:ext cx="3422650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Cybergenetics © 2007-2012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DDA2AF-4861-1E41-8B12-CA306B1BF16A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42446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0675" y="512763"/>
            <a:ext cx="3422650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076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0675" y="512763"/>
            <a:ext cx="3422650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03965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0675" y="512763"/>
            <a:ext cx="3422650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62909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0675" y="512763"/>
            <a:ext cx="3422650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13076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0675" y="512763"/>
            <a:ext cx="3422650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08953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0675" y="512763"/>
            <a:ext cx="3422650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47731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0675" y="512763"/>
            <a:ext cx="3422650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61968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0675" y="512763"/>
            <a:ext cx="3422650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4796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0675" y="512763"/>
            <a:ext cx="3422650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17594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0675" y="512763"/>
            <a:ext cx="3422650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81222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0675" y="512763"/>
            <a:ext cx="3422650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86271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0675" y="512763"/>
            <a:ext cx="3422650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7696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0675" y="512763"/>
            <a:ext cx="3422650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9891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0675" y="512763"/>
            <a:ext cx="3422650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0025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20.svg"/><Relationship Id="rId4" Type="http://schemas.openxmlformats.org/officeDocument/2006/relationships/image" Target="../media/image5.sv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2.png"/><Relationship Id="rId18" Type="http://schemas.openxmlformats.org/officeDocument/2006/relationships/image" Target="../media/image26.sv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22.sv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4.svg"/><Relationship Id="rId20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5" Type="http://schemas.openxmlformats.org/officeDocument/2006/relationships/image" Target="../media/image23.png"/><Relationship Id="rId10" Type="http://schemas.openxmlformats.org/officeDocument/2006/relationships/image" Target="../media/image20.svg"/><Relationship Id="rId19" Type="http://schemas.openxmlformats.org/officeDocument/2006/relationships/image" Target="../media/image27.png"/><Relationship Id="rId4" Type="http://schemas.openxmlformats.org/officeDocument/2006/relationships/image" Target="../media/image5.svg"/><Relationship Id="rId9" Type="http://schemas.openxmlformats.org/officeDocument/2006/relationships/image" Target="../media/image19.png"/><Relationship Id="rId1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microsoft.com/office/2007/relationships/hdphoto" Target="../media/hdphoto1.wdp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microsoft.com/office/2007/relationships/hdphoto" Target="../media/hdphoto3.wdp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10.png"/><Relationship Id="rId5" Type="http://schemas.openxmlformats.org/officeDocument/2006/relationships/image" Target="../media/image48.png"/><Relationship Id="rId15" Type="http://schemas.openxmlformats.org/officeDocument/2006/relationships/image" Target="../media/image52.png"/><Relationship Id="rId10" Type="http://schemas.openxmlformats.org/officeDocument/2006/relationships/image" Target="../media/image13.svg"/><Relationship Id="rId4" Type="http://schemas.openxmlformats.org/officeDocument/2006/relationships/image" Target="../media/image47.svg"/><Relationship Id="rId9" Type="http://schemas.openxmlformats.org/officeDocument/2006/relationships/image" Target="../media/image12.png"/><Relationship Id="rId14" Type="http://schemas.openxmlformats.org/officeDocument/2006/relationships/image" Target="../media/image51.sv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1.svg"/><Relationship Id="rId26" Type="http://schemas.openxmlformats.org/officeDocument/2006/relationships/image" Target="../media/image69.svg"/><Relationship Id="rId39" Type="http://schemas.openxmlformats.org/officeDocument/2006/relationships/image" Target="../media/image4.png"/><Relationship Id="rId21" Type="http://schemas.openxmlformats.org/officeDocument/2006/relationships/image" Target="../media/image64.png"/><Relationship Id="rId34" Type="http://schemas.openxmlformats.org/officeDocument/2006/relationships/image" Target="../media/image75.svg"/><Relationship Id="rId42" Type="http://schemas.openxmlformats.org/officeDocument/2006/relationships/image" Target="../media/image81.sv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26.sv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56.png"/><Relationship Id="rId24" Type="http://schemas.openxmlformats.org/officeDocument/2006/relationships/image" Target="../media/image67.svg"/><Relationship Id="rId32" Type="http://schemas.openxmlformats.org/officeDocument/2006/relationships/image" Target="../media/image24.svg"/><Relationship Id="rId37" Type="http://schemas.openxmlformats.org/officeDocument/2006/relationships/image" Target="../media/image78.png"/><Relationship Id="rId40" Type="http://schemas.openxmlformats.org/officeDocument/2006/relationships/image" Target="../media/image5.svg"/><Relationship Id="rId45" Type="http://schemas.openxmlformats.org/officeDocument/2006/relationships/image" Target="../media/image84.png"/><Relationship Id="rId5" Type="http://schemas.openxmlformats.org/officeDocument/2006/relationships/image" Target="../media/image21.png"/><Relationship Id="rId15" Type="http://schemas.openxmlformats.org/officeDocument/2006/relationships/image" Target="../media/image25.png"/><Relationship Id="rId23" Type="http://schemas.openxmlformats.org/officeDocument/2006/relationships/image" Target="../media/image66.png"/><Relationship Id="rId28" Type="http://schemas.openxmlformats.org/officeDocument/2006/relationships/image" Target="../media/image71.svg"/><Relationship Id="rId36" Type="http://schemas.openxmlformats.org/officeDocument/2006/relationships/image" Target="../media/image77.svg"/><Relationship Id="rId10" Type="http://schemas.openxmlformats.org/officeDocument/2006/relationships/image" Target="../media/image55.svg"/><Relationship Id="rId19" Type="http://schemas.openxmlformats.org/officeDocument/2006/relationships/image" Target="../media/image62.png"/><Relationship Id="rId31" Type="http://schemas.openxmlformats.org/officeDocument/2006/relationships/image" Target="../media/image23.png"/><Relationship Id="rId44" Type="http://schemas.openxmlformats.org/officeDocument/2006/relationships/image" Target="../media/image83.svg"/><Relationship Id="rId4" Type="http://schemas.openxmlformats.org/officeDocument/2006/relationships/image" Target="../media/image47.svg"/><Relationship Id="rId9" Type="http://schemas.openxmlformats.org/officeDocument/2006/relationships/image" Target="../media/image54.png"/><Relationship Id="rId14" Type="http://schemas.openxmlformats.org/officeDocument/2006/relationships/image" Target="../media/image59.svg"/><Relationship Id="rId22" Type="http://schemas.openxmlformats.org/officeDocument/2006/relationships/image" Target="../media/image65.svg"/><Relationship Id="rId27" Type="http://schemas.openxmlformats.org/officeDocument/2006/relationships/image" Target="../media/image70.png"/><Relationship Id="rId30" Type="http://schemas.openxmlformats.org/officeDocument/2006/relationships/image" Target="../media/image73.svg"/><Relationship Id="rId35" Type="http://schemas.openxmlformats.org/officeDocument/2006/relationships/image" Target="../media/image76.png"/><Relationship Id="rId43" Type="http://schemas.openxmlformats.org/officeDocument/2006/relationships/image" Target="../media/image82.png"/><Relationship Id="rId8" Type="http://schemas.openxmlformats.org/officeDocument/2006/relationships/image" Target="../media/image7.svg"/><Relationship Id="rId3" Type="http://schemas.openxmlformats.org/officeDocument/2006/relationships/image" Target="../media/image46.png"/><Relationship Id="rId12" Type="http://schemas.openxmlformats.org/officeDocument/2006/relationships/image" Target="../media/image57.sv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33" Type="http://schemas.openxmlformats.org/officeDocument/2006/relationships/image" Target="../media/image74.png"/><Relationship Id="rId38" Type="http://schemas.openxmlformats.org/officeDocument/2006/relationships/image" Target="../media/image79.svg"/><Relationship Id="rId46" Type="http://schemas.openxmlformats.org/officeDocument/2006/relationships/image" Target="../media/image85.svg"/><Relationship Id="rId20" Type="http://schemas.openxmlformats.org/officeDocument/2006/relationships/image" Target="../media/image63.svg"/><Relationship Id="rId41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18" Type="http://schemas.openxmlformats.org/officeDocument/2006/relationships/image" Target="../media/image57.svg"/><Relationship Id="rId26" Type="http://schemas.openxmlformats.org/officeDocument/2006/relationships/image" Target="../media/image63.svg"/><Relationship Id="rId39" Type="http://schemas.openxmlformats.org/officeDocument/2006/relationships/image" Target="../media/image74.png"/><Relationship Id="rId21" Type="http://schemas.openxmlformats.org/officeDocument/2006/relationships/image" Target="../media/image25.png"/><Relationship Id="rId34" Type="http://schemas.openxmlformats.org/officeDocument/2006/relationships/image" Target="../media/image71.svg"/><Relationship Id="rId42" Type="http://schemas.openxmlformats.org/officeDocument/2006/relationships/image" Target="../media/image77.svg"/><Relationship Id="rId47" Type="http://schemas.openxmlformats.org/officeDocument/2006/relationships/image" Target="../media/image80.png"/><Relationship Id="rId50" Type="http://schemas.openxmlformats.org/officeDocument/2006/relationships/image" Target="../media/image20.svg"/><Relationship Id="rId55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55.svg"/><Relationship Id="rId29" Type="http://schemas.openxmlformats.org/officeDocument/2006/relationships/image" Target="../media/image66.png"/><Relationship Id="rId11" Type="http://schemas.openxmlformats.org/officeDocument/2006/relationships/image" Target="../media/image48.png"/><Relationship Id="rId24" Type="http://schemas.openxmlformats.org/officeDocument/2006/relationships/image" Target="../media/image61.svg"/><Relationship Id="rId32" Type="http://schemas.openxmlformats.org/officeDocument/2006/relationships/image" Target="../media/image69.svg"/><Relationship Id="rId37" Type="http://schemas.openxmlformats.org/officeDocument/2006/relationships/image" Target="../media/image23.png"/><Relationship Id="rId40" Type="http://schemas.openxmlformats.org/officeDocument/2006/relationships/image" Target="../media/image75.svg"/><Relationship Id="rId45" Type="http://schemas.openxmlformats.org/officeDocument/2006/relationships/image" Target="../media/image4.png"/><Relationship Id="rId53" Type="http://schemas.openxmlformats.org/officeDocument/2006/relationships/image" Target="../media/image12.png"/><Relationship Id="rId5" Type="http://schemas.openxmlformats.org/officeDocument/2006/relationships/image" Target="../media/image86.png"/><Relationship Id="rId10" Type="http://schemas.openxmlformats.org/officeDocument/2006/relationships/image" Target="../media/image89.svg"/><Relationship Id="rId19" Type="http://schemas.openxmlformats.org/officeDocument/2006/relationships/image" Target="../media/image58.png"/><Relationship Id="rId31" Type="http://schemas.openxmlformats.org/officeDocument/2006/relationships/image" Target="../media/image68.png"/><Relationship Id="rId44" Type="http://schemas.openxmlformats.org/officeDocument/2006/relationships/image" Target="../media/image79.svg"/><Relationship Id="rId52" Type="http://schemas.openxmlformats.org/officeDocument/2006/relationships/image" Target="../media/image91.svg"/><Relationship Id="rId4" Type="http://schemas.openxmlformats.org/officeDocument/2006/relationships/image" Target="../media/image47.svg"/><Relationship Id="rId9" Type="http://schemas.openxmlformats.org/officeDocument/2006/relationships/image" Target="../media/image88.png"/><Relationship Id="rId14" Type="http://schemas.openxmlformats.org/officeDocument/2006/relationships/image" Target="../media/image22.svg"/><Relationship Id="rId22" Type="http://schemas.openxmlformats.org/officeDocument/2006/relationships/image" Target="../media/image26.svg"/><Relationship Id="rId27" Type="http://schemas.openxmlformats.org/officeDocument/2006/relationships/image" Target="../media/image64.png"/><Relationship Id="rId30" Type="http://schemas.openxmlformats.org/officeDocument/2006/relationships/image" Target="../media/image67.svg"/><Relationship Id="rId35" Type="http://schemas.openxmlformats.org/officeDocument/2006/relationships/image" Target="../media/image72.png"/><Relationship Id="rId43" Type="http://schemas.openxmlformats.org/officeDocument/2006/relationships/image" Target="../media/image78.png"/><Relationship Id="rId48" Type="http://schemas.openxmlformats.org/officeDocument/2006/relationships/image" Target="../media/image81.svg"/><Relationship Id="rId56" Type="http://schemas.openxmlformats.org/officeDocument/2006/relationships/image" Target="../media/image11.svg"/><Relationship Id="rId8" Type="http://schemas.openxmlformats.org/officeDocument/2006/relationships/image" Target="../media/image7.svg"/><Relationship Id="rId51" Type="http://schemas.openxmlformats.org/officeDocument/2006/relationships/image" Target="../media/image90.png"/><Relationship Id="rId3" Type="http://schemas.openxmlformats.org/officeDocument/2006/relationships/image" Target="../media/image46.png"/><Relationship Id="rId12" Type="http://schemas.openxmlformats.org/officeDocument/2006/relationships/image" Target="../media/image49.svg"/><Relationship Id="rId17" Type="http://schemas.openxmlformats.org/officeDocument/2006/relationships/image" Target="../media/image56.png"/><Relationship Id="rId25" Type="http://schemas.openxmlformats.org/officeDocument/2006/relationships/image" Target="../media/image62.png"/><Relationship Id="rId33" Type="http://schemas.openxmlformats.org/officeDocument/2006/relationships/image" Target="../media/image70.png"/><Relationship Id="rId38" Type="http://schemas.openxmlformats.org/officeDocument/2006/relationships/image" Target="../media/image24.svg"/><Relationship Id="rId46" Type="http://schemas.openxmlformats.org/officeDocument/2006/relationships/image" Target="../media/image5.svg"/><Relationship Id="rId20" Type="http://schemas.openxmlformats.org/officeDocument/2006/relationships/image" Target="../media/image59.svg"/><Relationship Id="rId41" Type="http://schemas.openxmlformats.org/officeDocument/2006/relationships/image" Target="../media/image76.png"/><Relationship Id="rId54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15" Type="http://schemas.openxmlformats.org/officeDocument/2006/relationships/image" Target="../media/image54.png"/><Relationship Id="rId23" Type="http://schemas.openxmlformats.org/officeDocument/2006/relationships/image" Target="../media/image60.png"/><Relationship Id="rId28" Type="http://schemas.openxmlformats.org/officeDocument/2006/relationships/image" Target="../media/image65.svg"/><Relationship Id="rId36" Type="http://schemas.openxmlformats.org/officeDocument/2006/relationships/image" Target="../media/image73.svg"/><Relationship Id="rId49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13" Type="http://schemas.openxmlformats.org/officeDocument/2006/relationships/image" Target="../media/image102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sv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0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10" Type="http://schemas.openxmlformats.org/officeDocument/2006/relationships/image" Target="../media/image99.svg"/><Relationship Id="rId4" Type="http://schemas.openxmlformats.org/officeDocument/2006/relationships/image" Target="../media/image93.svg"/><Relationship Id="rId9" Type="http://schemas.openxmlformats.org/officeDocument/2006/relationships/image" Target="../media/image98.png"/><Relationship Id="rId14" Type="http://schemas.openxmlformats.org/officeDocument/2006/relationships/image" Target="../media/image10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7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svg"/><Relationship Id="rId4" Type="http://schemas.openxmlformats.org/officeDocument/2006/relationships/image" Target="../media/image108.svg"/><Relationship Id="rId9" Type="http://schemas.openxmlformats.org/officeDocument/2006/relationships/image" Target="../media/image11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12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50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49.svg"/><Relationship Id="rId9" Type="http://schemas.openxmlformats.org/officeDocument/2006/relationships/image" Target="../media/image10.png"/><Relationship Id="rId14" Type="http://schemas.openxmlformats.org/officeDocument/2006/relationships/image" Target="../media/image53.sv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image" Target="../media/image63.svg"/><Relationship Id="rId26" Type="http://schemas.openxmlformats.org/officeDocument/2006/relationships/image" Target="../media/image71.svg"/><Relationship Id="rId39" Type="http://schemas.openxmlformats.org/officeDocument/2006/relationships/image" Target="../media/image80.png"/><Relationship Id="rId21" Type="http://schemas.openxmlformats.org/officeDocument/2006/relationships/image" Target="../media/image66.png"/><Relationship Id="rId34" Type="http://schemas.openxmlformats.org/officeDocument/2006/relationships/image" Target="../media/image77.svg"/><Relationship Id="rId42" Type="http://schemas.openxmlformats.org/officeDocument/2006/relationships/image" Target="../media/image83.sv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61.svg"/><Relationship Id="rId20" Type="http://schemas.openxmlformats.org/officeDocument/2006/relationships/image" Target="../media/image65.svg"/><Relationship Id="rId29" Type="http://schemas.openxmlformats.org/officeDocument/2006/relationships/image" Target="../media/image23.png"/><Relationship Id="rId41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58.png"/><Relationship Id="rId24" Type="http://schemas.openxmlformats.org/officeDocument/2006/relationships/image" Target="../media/image69.svg"/><Relationship Id="rId32" Type="http://schemas.openxmlformats.org/officeDocument/2006/relationships/image" Target="../media/image75.svg"/><Relationship Id="rId37" Type="http://schemas.openxmlformats.org/officeDocument/2006/relationships/image" Target="../media/image4.png"/><Relationship Id="rId40" Type="http://schemas.openxmlformats.org/officeDocument/2006/relationships/image" Target="../media/image81.svg"/><Relationship Id="rId5" Type="http://schemas.openxmlformats.org/officeDocument/2006/relationships/image" Target="../media/image6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svg"/><Relationship Id="rId36" Type="http://schemas.openxmlformats.org/officeDocument/2006/relationships/image" Target="../media/image79.svg"/><Relationship Id="rId10" Type="http://schemas.openxmlformats.org/officeDocument/2006/relationships/image" Target="../media/image57.svg"/><Relationship Id="rId19" Type="http://schemas.openxmlformats.org/officeDocument/2006/relationships/image" Target="../media/image64.png"/><Relationship Id="rId31" Type="http://schemas.openxmlformats.org/officeDocument/2006/relationships/image" Target="../media/image74.png"/><Relationship Id="rId44" Type="http://schemas.openxmlformats.org/officeDocument/2006/relationships/image" Target="../media/image85.svg"/><Relationship Id="rId4" Type="http://schemas.openxmlformats.org/officeDocument/2006/relationships/image" Target="../media/image22.svg"/><Relationship Id="rId9" Type="http://schemas.openxmlformats.org/officeDocument/2006/relationships/image" Target="../media/image56.png"/><Relationship Id="rId14" Type="http://schemas.openxmlformats.org/officeDocument/2006/relationships/image" Target="../media/image26.svg"/><Relationship Id="rId22" Type="http://schemas.openxmlformats.org/officeDocument/2006/relationships/image" Target="../media/image67.svg"/><Relationship Id="rId27" Type="http://schemas.openxmlformats.org/officeDocument/2006/relationships/image" Target="../media/image72.png"/><Relationship Id="rId30" Type="http://schemas.openxmlformats.org/officeDocument/2006/relationships/image" Target="../media/image24.svg"/><Relationship Id="rId35" Type="http://schemas.openxmlformats.org/officeDocument/2006/relationships/image" Target="../media/image78.png"/><Relationship Id="rId43" Type="http://schemas.openxmlformats.org/officeDocument/2006/relationships/image" Target="../media/image84.png"/><Relationship Id="rId8" Type="http://schemas.openxmlformats.org/officeDocument/2006/relationships/image" Target="../media/image55.svg"/><Relationship Id="rId3" Type="http://schemas.openxmlformats.org/officeDocument/2006/relationships/image" Target="../media/image21.png"/><Relationship Id="rId12" Type="http://schemas.openxmlformats.org/officeDocument/2006/relationships/image" Target="../media/image59.sv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6.png"/><Relationship Id="rId38" Type="http://schemas.openxmlformats.org/officeDocument/2006/relationships/image" Target="../media/image5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2.png"/><Relationship Id="rId18" Type="http://schemas.openxmlformats.org/officeDocument/2006/relationships/image" Target="../media/image26.sv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22.sv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24.svg"/><Relationship Id="rId20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5" Type="http://schemas.openxmlformats.org/officeDocument/2006/relationships/image" Target="../media/image23.png"/><Relationship Id="rId10" Type="http://schemas.openxmlformats.org/officeDocument/2006/relationships/image" Target="../media/image20.svg"/><Relationship Id="rId19" Type="http://schemas.openxmlformats.org/officeDocument/2006/relationships/image" Target="../media/image27.png"/><Relationship Id="rId4" Type="http://schemas.openxmlformats.org/officeDocument/2006/relationships/image" Target="../media/image5.svg"/><Relationship Id="rId9" Type="http://schemas.openxmlformats.org/officeDocument/2006/relationships/image" Target="../media/image19.png"/><Relationship Id="rId14" Type="http://schemas.openxmlformats.org/officeDocument/2006/relationships/image" Target="../media/image13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sv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3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125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svg"/><Relationship Id="rId5" Type="http://schemas.openxmlformats.org/officeDocument/2006/relationships/image" Target="../media/image128.png"/><Relationship Id="rId4" Type="http://schemas.openxmlformats.org/officeDocument/2006/relationships/image" Target="../media/image127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svg"/><Relationship Id="rId5" Type="http://schemas.openxmlformats.org/officeDocument/2006/relationships/image" Target="../media/image132.png"/><Relationship Id="rId10" Type="http://schemas.openxmlformats.org/officeDocument/2006/relationships/image" Target="../media/image137.svg"/><Relationship Id="rId4" Type="http://schemas.openxmlformats.org/officeDocument/2006/relationships/image" Target="../media/image131.svg"/><Relationship Id="rId9" Type="http://schemas.openxmlformats.org/officeDocument/2006/relationships/image" Target="../media/image13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svg"/><Relationship Id="rId4" Type="http://schemas.openxmlformats.org/officeDocument/2006/relationships/image" Target="../media/image1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svg"/><Relationship Id="rId5" Type="http://schemas.openxmlformats.org/officeDocument/2006/relationships/image" Target="../media/image144.png"/><Relationship Id="rId4" Type="http://schemas.openxmlformats.org/officeDocument/2006/relationships/image" Target="../media/image143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svg"/><Relationship Id="rId7" Type="http://schemas.openxmlformats.org/officeDocument/2006/relationships/image" Target="../media/image1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8.svg"/><Relationship Id="rId5" Type="http://schemas.openxmlformats.org/officeDocument/2006/relationships/image" Target="../media/image7.sv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13.svg"/><Relationship Id="rId4" Type="http://schemas.openxmlformats.org/officeDocument/2006/relationships/image" Target="../media/image5.svg"/><Relationship Id="rId9" Type="http://schemas.openxmlformats.org/officeDocument/2006/relationships/image" Target="../media/image12.png"/><Relationship Id="rId1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20.svg"/><Relationship Id="rId4" Type="http://schemas.openxmlformats.org/officeDocument/2006/relationships/image" Target="../media/image5.sv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40680" y="5992147"/>
            <a:ext cx="719231" cy="935605"/>
          </a:xfrm>
          <a:custGeom>
            <a:avLst/>
            <a:gdLst/>
            <a:ahLst/>
            <a:cxnLst/>
            <a:rect l="l" t="t" r="r" b="b"/>
            <a:pathLst>
              <a:path w="719231" h="935605">
                <a:moveTo>
                  <a:pt x="0" y="0"/>
                </a:moveTo>
                <a:lnTo>
                  <a:pt x="719231" y="0"/>
                </a:lnTo>
                <a:lnTo>
                  <a:pt x="719231" y="935605"/>
                </a:lnTo>
                <a:lnTo>
                  <a:pt x="0" y="9356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93689" y="6459949"/>
            <a:ext cx="3901440" cy="715264"/>
          </a:xfrm>
          <a:custGeom>
            <a:avLst/>
            <a:gdLst/>
            <a:ahLst/>
            <a:cxnLst/>
            <a:rect l="l" t="t" r="r" b="b"/>
            <a:pathLst>
              <a:path w="3901440" h="715264">
                <a:moveTo>
                  <a:pt x="0" y="0"/>
                </a:moveTo>
                <a:lnTo>
                  <a:pt x="3901440" y="0"/>
                </a:lnTo>
                <a:lnTo>
                  <a:pt x="3901440" y="715264"/>
                </a:lnTo>
                <a:lnTo>
                  <a:pt x="0" y="7152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93689" y="164771"/>
            <a:ext cx="9366221" cy="228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Unmixing, Uploading and Connecting DNA Evidence:</a:t>
            </a:r>
          </a:p>
          <a:p>
            <a:pPr algn="ctr">
              <a:lnSpc>
                <a:spcPts val="5880"/>
              </a:lnSpc>
            </a:pPr>
            <a:r>
              <a:rPr lang="en-US" sz="42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TrueAllele</a:t>
            </a:r>
            <a:r>
              <a:rPr lang="en-US" sz="4200" b="1" baseline="30000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®</a:t>
            </a:r>
            <a:r>
              <a:rPr lang="en-US" sz="42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Technology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3689" y="3052369"/>
            <a:ext cx="9366221" cy="1793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3C69B2"/>
                </a:solidFill>
                <a:latin typeface="Arial Bold"/>
                <a:ea typeface="Arial Bold"/>
                <a:cs typeface="Arial Bold"/>
                <a:sym typeface="Arial Bold"/>
              </a:rPr>
              <a:t>Illinois Juvenile Officers Association (IJOA)</a:t>
            </a:r>
          </a:p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3C69B2"/>
                </a:solidFill>
                <a:latin typeface="Arial Bold"/>
                <a:ea typeface="Arial Bold"/>
                <a:cs typeface="Arial Bold"/>
                <a:sym typeface="Arial Bold"/>
              </a:rPr>
              <a:t>2025 Conference</a:t>
            </a:r>
          </a:p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1F80F8"/>
                </a:solidFill>
                <a:latin typeface="Arial Bold"/>
                <a:ea typeface="Arial Bold"/>
                <a:cs typeface="Arial Bold"/>
                <a:sym typeface="Arial Bold"/>
              </a:rPr>
              <a:t>Peoria, Illinois</a:t>
            </a:r>
          </a:p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1F80F8"/>
                </a:solidFill>
                <a:latin typeface="Arial Bold"/>
                <a:ea typeface="Arial Bold"/>
                <a:cs typeface="Arial Bold"/>
                <a:sym typeface="Arial Bold"/>
              </a:rPr>
              <a:t>June, 2025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66115" y="5449747"/>
            <a:ext cx="3621369" cy="479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182F56"/>
                </a:solidFill>
                <a:latin typeface="Arial Bold"/>
                <a:ea typeface="Arial Bold"/>
                <a:cs typeface="Arial Bold"/>
                <a:sym typeface="Arial Bold"/>
              </a:rPr>
              <a:t>Jonathan B. Perlin, M.S.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752061" y="6856445"/>
            <a:ext cx="2807850" cy="318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182F56"/>
                </a:solidFill>
                <a:latin typeface="Arial Bold"/>
                <a:ea typeface="Arial Bold"/>
                <a:cs typeface="Arial Bold"/>
                <a:sym typeface="Arial Bold"/>
              </a:rPr>
              <a:t>Cybergenetics © 2003-2025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02692" y="2115888"/>
            <a:ext cx="1260350" cy="3083424"/>
            <a:chOff x="0" y="0"/>
            <a:chExt cx="1680466" cy="41112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0466" cy="4111233"/>
            </a:xfrm>
            <a:custGeom>
              <a:avLst/>
              <a:gdLst/>
              <a:ahLst/>
              <a:cxnLst/>
              <a:rect l="l" t="t" r="r" b="b"/>
              <a:pathLst>
                <a:path w="1680466" h="4111233">
                  <a:moveTo>
                    <a:pt x="0" y="0"/>
                  </a:moveTo>
                  <a:lnTo>
                    <a:pt x="1680466" y="0"/>
                  </a:lnTo>
                  <a:lnTo>
                    <a:pt x="1680466" y="4111233"/>
                  </a:lnTo>
                  <a:lnTo>
                    <a:pt x="0" y="4111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2859439">
              <a:off x="303658" y="1299308"/>
              <a:ext cx="1073149" cy="1063759"/>
            </a:xfrm>
            <a:custGeom>
              <a:avLst/>
              <a:gdLst/>
              <a:ahLst/>
              <a:cxnLst/>
              <a:rect l="l" t="t" r="r" b="b"/>
              <a:pathLst>
                <a:path w="1073149" h="1063759">
                  <a:moveTo>
                    <a:pt x="0" y="0"/>
                  </a:moveTo>
                  <a:lnTo>
                    <a:pt x="1073150" y="0"/>
                  </a:lnTo>
                  <a:lnTo>
                    <a:pt x="1073150" y="1063759"/>
                  </a:lnTo>
                  <a:lnTo>
                    <a:pt x="0" y="1063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flipH="1">
            <a:off x="5562401" y="3910940"/>
            <a:ext cx="2054336" cy="370131"/>
          </a:xfrm>
          <a:prstGeom prst="line">
            <a:avLst/>
          </a:prstGeom>
          <a:ln w="95250" cap="flat">
            <a:solidFill>
              <a:srgbClr val="1F80F8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641708" y="2941948"/>
            <a:ext cx="469961" cy="968992"/>
          </a:xfrm>
          <a:custGeom>
            <a:avLst/>
            <a:gdLst/>
            <a:ahLst/>
            <a:cxnLst/>
            <a:rect l="l" t="t" r="r" b="b"/>
            <a:pathLst>
              <a:path w="469961" h="968992">
                <a:moveTo>
                  <a:pt x="0" y="0"/>
                </a:moveTo>
                <a:lnTo>
                  <a:pt x="469962" y="0"/>
                </a:lnTo>
                <a:lnTo>
                  <a:pt x="469962" y="968992"/>
                </a:lnTo>
                <a:lnTo>
                  <a:pt x="0" y="9689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5111670" y="4055706"/>
            <a:ext cx="450731" cy="450731"/>
            <a:chOff x="0" y="0"/>
            <a:chExt cx="600975" cy="600975"/>
          </a:xfrm>
        </p:grpSpPr>
        <p:grpSp>
          <p:nvGrpSpPr>
            <p:cNvPr id="8" name="Group 8"/>
            <p:cNvGrpSpPr/>
            <p:nvPr/>
          </p:nvGrpSpPr>
          <p:grpSpPr>
            <a:xfrm rot="-10800000">
              <a:off x="0" y="0"/>
              <a:ext cx="600975" cy="600975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0F8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112731" y="114374"/>
              <a:ext cx="375513" cy="372228"/>
            </a:xfrm>
            <a:custGeom>
              <a:avLst/>
              <a:gdLst/>
              <a:ahLst/>
              <a:cxnLst/>
              <a:rect l="l" t="t" r="r" b="b"/>
              <a:pathLst>
                <a:path w="375513" h="372228">
                  <a:moveTo>
                    <a:pt x="0" y="0"/>
                  </a:moveTo>
                  <a:lnTo>
                    <a:pt x="375513" y="0"/>
                  </a:lnTo>
                  <a:lnTo>
                    <a:pt x="375513" y="372227"/>
                  </a:lnTo>
                  <a:lnTo>
                    <a:pt x="0" y="372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90559" y="2115888"/>
            <a:ext cx="1260350" cy="3083424"/>
            <a:chOff x="0" y="0"/>
            <a:chExt cx="1680466" cy="41112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80466" cy="4111233"/>
            </a:xfrm>
            <a:custGeom>
              <a:avLst/>
              <a:gdLst/>
              <a:ahLst/>
              <a:cxnLst/>
              <a:rect l="l" t="t" r="r" b="b"/>
              <a:pathLst>
                <a:path w="1680466" h="4111233">
                  <a:moveTo>
                    <a:pt x="0" y="0"/>
                  </a:moveTo>
                  <a:lnTo>
                    <a:pt x="1680466" y="0"/>
                  </a:lnTo>
                  <a:lnTo>
                    <a:pt x="1680466" y="4111233"/>
                  </a:lnTo>
                  <a:lnTo>
                    <a:pt x="0" y="4111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859439">
              <a:off x="303658" y="1299308"/>
              <a:ext cx="1073149" cy="1063759"/>
            </a:xfrm>
            <a:custGeom>
              <a:avLst/>
              <a:gdLst/>
              <a:ahLst/>
              <a:cxnLst/>
              <a:rect l="l" t="t" r="r" b="b"/>
              <a:pathLst>
                <a:path w="1073149" h="1063759">
                  <a:moveTo>
                    <a:pt x="0" y="0"/>
                  </a:moveTo>
                  <a:lnTo>
                    <a:pt x="1073150" y="0"/>
                  </a:lnTo>
                  <a:lnTo>
                    <a:pt x="1073150" y="1063759"/>
                  </a:lnTo>
                  <a:lnTo>
                    <a:pt x="0" y="1063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AutoShape 15"/>
          <p:cNvSpPr/>
          <p:nvPr/>
        </p:nvSpPr>
        <p:spPr>
          <a:xfrm flipH="1" flipV="1">
            <a:off x="2142625" y="3910940"/>
            <a:ext cx="2048352" cy="370131"/>
          </a:xfrm>
          <a:prstGeom prst="line">
            <a:avLst/>
          </a:prstGeom>
          <a:ln w="95250" cap="flat">
            <a:solidFill>
              <a:srgbClr val="FFBD59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4190977" y="4055706"/>
            <a:ext cx="450731" cy="450731"/>
            <a:chOff x="0" y="0"/>
            <a:chExt cx="600975" cy="600975"/>
          </a:xfrm>
        </p:grpSpPr>
        <p:grpSp>
          <p:nvGrpSpPr>
            <p:cNvPr id="17" name="Group 17"/>
            <p:cNvGrpSpPr/>
            <p:nvPr/>
          </p:nvGrpSpPr>
          <p:grpSpPr>
            <a:xfrm rot="-10800000">
              <a:off x="0" y="0"/>
              <a:ext cx="600975" cy="600975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112731" y="114374"/>
              <a:ext cx="375513" cy="372228"/>
            </a:xfrm>
            <a:custGeom>
              <a:avLst/>
              <a:gdLst/>
              <a:ahLst/>
              <a:cxnLst/>
              <a:rect l="l" t="t" r="r" b="b"/>
              <a:pathLst>
                <a:path w="375513" h="372228">
                  <a:moveTo>
                    <a:pt x="0" y="0"/>
                  </a:moveTo>
                  <a:lnTo>
                    <a:pt x="375513" y="0"/>
                  </a:lnTo>
                  <a:lnTo>
                    <a:pt x="375513" y="372227"/>
                  </a:lnTo>
                  <a:lnTo>
                    <a:pt x="0" y="372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1290695" y="2257895"/>
            <a:ext cx="260077" cy="423750"/>
          </a:xfrm>
          <a:custGeom>
            <a:avLst/>
            <a:gdLst/>
            <a:ahLst/>
            <a:cxnLst/>
            <a:rect l="l" t="t" r="r" b="b"/>
            <a:pathLst>
              <a:path w="260077" h="423750">
                <a:moveTo>
                  <a:pt x="0" y="0"/>
                </a:moveTo>
                <a:lnTo>
                  <a:pt x="260077" y="0"/>
                </a:lnTo>
                <a:lnTo>
                  <a:pt x="260077" y="423750"/>
                </a:lnTo>
                <a:lnTo>
                  <a:pt x="0" y="4237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202828" y="2257895"/>
            <a:ext cx="260077" cy="423750"/>
          </a:xfrm>
          <a:custGeom>
            <a:avLst/>
            <a:gdLst/>
            <a:ahLst/>
            <a:cxnLst/>
            <a:rect l="l" t="t" r="r" b="b"/>
            <a:pathLst>
              <a:path w="260077" h="423750">
                <a:moveTo>
                  <a:pt x="0" y="0"/>
                </a:moveTo>
                <a:lnTo>
                  <a:pt x="260077" y="0"/>
                </a:lnTo>
                <a:lnTo>
                  <a:pt x="260077" y="423750"/>
                </a:lnTo>
                <a:lnTo>
                  <a:pt x="0" y="4237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284234" y="-66675"/>
            <a:ext cx="8894053" cy="1446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TrueAllele</a:t>
            </a:r>
            <a:r>
              <a:rPr lang="en-US" sz="4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unmixes mixtures,</a:t>
            </a:r>
          </a:p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making them easy to interpret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72036" y="2533003"/>
            <a:ext cx="1250044" cy="3058211"/>
            <a:chOff x="0" y="0"/>
            <a:chExt cx="1666725" cy="40776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66725" cy="4077614"/>
            </a:xfrm>
            <a:custGeom>
              <a:avLst/>
              <a:gdLst/>
              <a:ahLst/>
              <a:cxnLst/>
              <a:rect l="l" t="t" r="r" b="b"/>
              <a:pathLst>
                <a:path w="1666725" h="4077614">
                  <a:moveTo>
                    <a:pt x="0" y="0"/>
                  </a:moveTo>
                  <a:lnTo>
                    <a:pt x="1666725" y="0"/>
                  </a:lnTo>
                  <a:lnTo>
                    <a:pt x="1666725" y="4077614"/>
                  </a:lnTo>
                  <a:lnTo>
                    <a:pt x="0" y="40776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2859439">
              <a:off x="301175" y="1288683"/>
              <a:ext cx="1064374" cy="1055061"/>
            </a:xfrm>
            <a:custGeom>
              <a:avLst/>
              <a:gdLst/>
              <a:ahLst/>
              <a:cxnLst/>
              <a:rect l="l" t="t" r="r" b="b"/>
              <a:pathLst>
                <a:path w="1064374" h="1055061">
                  <a:moveTo>
                    <a:pt x="0" y="0"/>
                  </a:moveTo>
                  <a:lnTo>
                    <a:pt x="1064374" y="0"/>
                  </a:lnTo>
                  <a:lnTo>
                    <a:pt x="1064374" y="1055061"/>
                  </a:lnTo>
                  <a:lnTo>
                    <a:pt x="0" y="105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flipH="1">
            <a:off x="5372337" y="3752324"/>
            <a:ext cx="2470753" cy="863580"/>
          </a:xfrm>
          <a:prstGeom prst="line">
            <a:avLst/>
          </a:prstGeom>
          <a:ln w="57150" cap="flat">
            <a:solidFill>
              <a:srgbClr val="1F80F8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677011" y="4271547"/>
            <a:ext cx="469961" cy="968992"/>
          </a:xfrm>
          <a:custGeom>
            <a:avLst/>
            <a:gdLst/>
            <a:ahLst/>
            <a:cxnLst/>
            <a:rect l="l" t="t" r="r" b="b"/>
            <a:pathLst>
              <a:path w="469961" h="968992">
                <a:moveTo>
                  <a:pt x="0" y="0"/>
                </a:moveTo>
                <a:lnTo>
                  <a:pt x="469961" y="0"/>
                </a:lnTo>
                <a:lnTo>
                  <a:pt x="469961" y="968992"/>
                </a:lnTo>
                <a:lnTo>
                  <a:pt x="0" y="9689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 rot="-1817161">
            <a:off x="4696241" y="4634954"/>
            <a:ext cx="450731" cy="450731"/>
            <a:chOff x="0" y="0"/>
            <a:chExt cx="600975" cy="600975"/>
          </a:xfrm>
        </p:grpSpPr>
        <p:grpSp>
          <p:nvGrpSpPr>
            <p:cNvPr id="8" name="Group 8"/>
            <p:cNvGrpSpPr/>
            <p:nvPr/>
          </p:nvGrpSpPr>
          <p:grpSpPr>
            <a:xfrm rot="-10800000">
              <a:off x="0" y="0"/>
              <a:ext cx="600975" cy="600975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B6CE6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112731" y="114374"/>
              <a:ext cx="375513" cy="372228"/>
            </a:xfrm>
            <a:custGeom>
              <a:avLst/>
              <a:gdLst/>
              <a:ahLst/>
              <a:cxnLst/>
              <a:rect l="l" t="t" r="r" b="b"/>
              <a:pathLst>
                <a:path w="375513" h="372228">
                  <a:moveTo>
                    <a:pt x="0" y="0"/>
                  </a:moveTo>
                  <a:lnTo>
                    <a:pt x="375513" y="0"/>
                  </a:lnTo>
                  <a:lnTo>
                    <a:pt x="375513" y="372227"/>
                  </a:lnTo>
                  <a:lnTo>
                    <a:pt x="0" y="372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921606" y="4390539"/>
            <a:ext cx="450731" cy="450731"/>
            <a:chOff x="0" y="0"/>
            <a:chExt cx="600975" cy="600975"/>
          </a:xfrm>
        </p:grpSpPr>
        <p:grpSp>
          <p:nvGrpSpPr>
            <p:cNvPr id="13" name="Group 13"/>
            <p:cNvGrpSpPr/>
            <p:nvPr/>
          </p:nvGrpSpPr>
          <p:grpSpPr>
            <a:xfrm rot="-10800000">
              <a:off x="0" y="0"/>
              <a:ext cx="600975" cy="600975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0F8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112731" y="114374"/>
              <a:ext cx="375513" cy="372228"/>
            </a:xfrm>
            <a:custGeom>
              <a:avLst/>
              <a:gdLst/>
              <a:ahLst/>
              <a:cxnLst/>
              <a:rect l="l" t="t" r="r" b="b"/>
              <a:pathLst>
                <a:path w="375513" h="372228">
                  <a:moveTo>
                    <a:pt x="0" y="0"/>
                  </a:moveTo>
                  <a:lnTo>
                    <a:pt x="375513" y="0"/>
                  </a:lnTo>
                  <a:lnTo>
                    <a:pt x="375513" y="372227"/>
                  </a:lnTo>
                  <a:lnTo>
                    <a:pt x="0" y="372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27215" y="4089464"/>
            <a:ext cx="630175" cy="1541712"/>
            <a:chOff x="0" y="0"/>
            <a:chExt cx="840233" cy="205561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40233" cy="2055616"/>
            </a:xfrm>
            <a:custGeom>
              <a:avLst/>
              <a:gdLst/>
              <a:ahLst/>
              <a:cxnLst/>
              <a:rect l="l" t="t" r="r" b="b"/>
              <a:pathLst>
                <a:path w="840233" h="2055616">
                  <a:moveTo>
                    <a:pt x="0" y="0"/>
                  </a:moveTo>
                  <a:lnTo>
                    <a:pt x="840233" y="0"/>
                  </a:lnTo>
                  <a:lnTo>
                    <a:pt x="840233" y="2055616"/>
                  </a:lnTo>
                  <a:lnTo>
                    <a:pt x="0" y="20556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2859439">
              <a:off x="151829" y="649654"/>
              <a:ext cx="536575" cy="531880"/>
            </a:xfrm>
            <a:custGeom>
              <a:avLst/>
              <a:gdLst/>
              <a:ahLst/>
              <a:cxnLst/>
              <a:rect l="l" t="t" r="r" b="b"/>
              <a:pathLst>
                <a:path w="536575" h="531880">
                  <a:moveTo>
                    <a:pt x="0" y="0"/>
                  </a:moveTo>
                  <a:lnTo>
                    <a:pt x="536575" y="0"/>
                  </a:lnTo>
                  <a:lnTo>
                    <a:pt x="536575" y="531880"/>
                  </a:lnTo>
                  <a:lnTo>
                    <a:pt x="0" y="531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AutoShape 20"/>
          <p:cNvSpPr/>
          <p:nvPr/>
        </p:nvSpPr>
        <p:spPr>
          <a:xfrm flipH="1">
            <a:off x="1957390" y="4615904"/>
            <a:ext cx="2568359" cy="244416"/>
          </a:xfrm>
          <a:prstGeom prst="line">
            <a:avLst/>
          </a:prstGeom>
          <a:ln w="57150" cap="flat">
            <a:solidFill>
              <a:srgbClr val="FFBD59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4525748" y="4390539"/>
            <a:ext cx="450731" cy="450731"/>
            <a:chOff x="0" y="0"/>
            <a:chExt cx="600975" cy="600975"/>
          </a:xfrm>
        </p:grpSpPr>
        <p:grpSp>
          <p:nvGrpSpPr>
            <p:cNvPr id="22" name="Group 22"/>
            <p:cNvGrpSpPr/>
            <p:nvPr/>
          </p:nvGrpSpPr>
          <p:grpSpPr>
            <a:xfrm rot="-10800000">
              <a:off x="0" y="0"/>
              <a:ext cx="600975" cy="600975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112731" y="114374"/>
              <a:ext cx="375513" cy="372228"/>
            </a:xfrm>
            <a:custGeom>
              <a:avLst/>
              <a:gdLst/>
              <a:ahLst/>
              <a:cxnLst/>
              <a:rect l="l" t="t" r="r" b="b"/>
              <a:pathLst>
                <a:path w="375513" h="372228">
                  <a:moveTo>
                    <a:pt x="0" y="0"/>
                  </a:moveTo>
                  <a:lnTo>
                    <a:pt x="375513" y="0"/>
                  </a:lnTo>
                  <a:lnTo>
                    <a:pt x="375513" y="372227"/>
                  </a:lnTo>
                  <a:lnTo>
                    <a:pt x="0" y="372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429774" y="-66675"/>
            <a:ext cx="8894053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DNA on multiple evidence items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715996" y="2152978"/>
            <a:ext cx="482787" cy="1181130"/>
            <a:chOff x="0" y="0"/>
            <a:chExt cx="643716" cy="157483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43716" cy="1574839"/>
            </a:xfrm>
            <a:custGeom>
              <a:avLst/>
              <a:gdLst/>
              <a:ahLst/>
              <a:cxnLst/>
              <a:rect l="l" t="t" r="r" b="b"/>
              <a:pathLst>
                <a:path w="643716" h="1574839">
                  <a:moveTo>
                    <a:pt x="0" y="0"/>
                  </a:moveTo>
                  <a:lnTo>
                    <a:pt x="643716" y="0"/>
                  </a:lnTo>
                  <a:lnTo>
                    <a:pt x="643716" y="1574839"/>
                  </a:lnTo>
                  <a:lnTo>
                    <a:pt x="0" y="1574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-2859439">
              <a:off x="116319" y="497710"/>
              <a:ext cx="411078" cy="407481"/>
            </a:xfrm>
            <a:custGeom>
              <a:avLst/>
              <a:gdLst/>
              <a:ahLst/>
              <a:cxnLst/>
              <a:rect l="l" t="t" r="r" b="b"/>
              <a:pathLst>
                <a:path w="411078" h="407481">
                  <a:moveTo>
                    <a:pt x="0" y="0"/>
                  </a:moveTo>
                  <a:lnTo>
                    <a:pt x="411078" y="0"/>
                  </a:lnTo>
                  <a:lnTo>
                    <a:pt x="411078" y="407481"/>
                  </a:lnTo>
                  <a:lnTo>
                    <a:pt x="0" y="407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Freeform 30"/>
          <p:cNvSpPr/>
          <p:nvPr/>
        </p:nvSpPr>
        <p:spPr>
          <a:xfrm>
            <a:off x="4049718" y="1913824"/>
            <a:ext cx="1743776" cy="1743776"/>
          </a:xfrm>
          <a:custGeom>
            <a:avLst/>
            <a:gdLst/>
            <a:ahLst/>
            <a:cxnLst/>
            <a:rect l="l" t="t" r="r" b="b"/>
            <a:pathLst>
              <a:path w="1743776" h="1743776">
                <a:moveTo>
                  <a:pt x="0" y="0"/>
                </a:moveTo>
                <a:lnTo>
                  <a:pt x="1743776" y="0"/>
                </a:lnTo>
                <a:lnTo>
                  <a:pt x="1743776" y="1743776"/>
                </a:lnTo>
                <a:lnTo>
                  <a:pt x="0" y="17437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AutoShape 31"/>
          <p:cNvSpPr/>
          <p:nvPr/>
        </p:nvSpPr>
        <p:spPr>
          <a:xfrm flipH="1" flipV="1">
            <a:off x="2198783" y="2743543"/>
            <a:ext cx="2326965" cy="98127"/>
          </a:xfrm>
          <a:prstGeom prst="line">
            <a:avLst/>
          </a:prstGeom>
          <a:ln w="47625" cap="flat">
            <a:solidFill>
              <a:srgbClr val="00BF63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2" name="Group 32"/>
          <p:cNvGrpSpPr/>
          <p:nvPr/>
        </p:nvGrpSpPr>
        <p:grpSpPr>
          <a:xfrm>
            <a:off x="4525748" y="2616304"/>
            <a:ext cx="450731" cy="450731"/>
            <a:chOff x="0" y="0"/>
            <a:chExt cx="600975" cy="600975"/>
          </a:xfrm>
        </p:grpSpPr>
        <p:grpSp>
          <p:nvGrpSpPr>
            <p:cNvPr id="33" name="Group 33"/>
            <p:cNvGrpSpPr/>
            <p:nvPr/>
          </p:nvGrpSpPr>
          <p:grpSpPr>
            <a:xfrm rot="-10800000">
              <a:off x="0" y="0"/>
              <a:ext cx="600975" cy="600975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BF63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6" name="Freeform 36"/>
            <p:cNvSpPr/>
            <p:nvPr/>
          </p:nvSpPr>
          <p:spPr>
            <a:xfrm>
              <a:off x="112731" y="114374"/>
              <a:ext cx="375513" cy="372228"/>
            </a:xfrm>
            <a:custGeom>
              <a:avLst/>
              <a:gdLst/>
              <a:ahLst/>
              <a:cxnLst/>
              <a:rect l="l" t="t" r="r" b="b"/>
              <a:pathLst>
                <a:path w="375513" h="372228">
                  <a:moveTo>
                    <a:pt x="0" y="0"/>
                  </a:moveTo>
                  <a:lnTo>
                    <a:pt x="375513" y="0"/>
                  </a:lnTo>
                  <a:lnTo>
                    <a:pt x="375513" y="372227"/>
                  </a:lnTo>
                  <a:lnTo>
                    <a:pt x="0" y="372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" name="AutoShape 37"/>
          <p:cNvSpPr/>
          <p:nvPr/>
        </p:nvSpPr>
        <p:spPr>
          <a:xfrm flipH="1" flipV="1">
            <a:off x="5114331" y="3163387"/>
            <a:ext cx="2728760" cy="588937"/>
          </a:xfrm>
          <a:prstGeom prst="line">
            <a:avLst/>
          </a:prstGeom>
          <a:ln w="76200" cap="flat">
            <a:solidFill>
              <a:srgbClr val="1F80F8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8" name="Group 38"/>
          <p:cNvGrpSpPr/>
          <p:nvPr/>
        </p:nvGrpSpPr>
        <p:grpSpPr>
          <a:xfrm rot="-6948688">
            <a:off x="4827327" y="2616304"/>
            <a:ext cx="450731" cy="450731"/>
            <a:chOff x="0" y="0"/>
            <a:chExt cx="600975" cy="600975"/>
          </a:xfrm>
        </p:grpSpPr>
        <p:grpSp>
          <p:nvGrpSpPr>
            <p:cNvPr id="39" name="Group 39"/>
            <p:cNvGrpSpPr/>
            <p:nvPr/>
          </p:nvGrpSpPr>
          <p:grpSpPr>
            <a:xfrm rot="-10800000">
              <a:off x="0" y="0"/>
              <a:ext cx="600975" cy="600975"/>
              <a:chOff x="0" y="0"/>
              <a:chExt cx="812800" cy="812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914D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2" name="Freeform 42"/>
            <p:cNvSpPr/>
            <p:nvPr/>
          </p:nvSpPr>
          <p:spPr>
            <a:xfrm>
              <a:off x="112731" y="114374"/>
              <a:ext cx="375513" cy="372228"/>
            </a:xfrm>
            <a:custGeom>
              <a:avLst/>
              <a:gdLst/>
              <a:ahLst/>
              <a:cxnLst/>
              <a:rect l="l" t="t" r="r" b="b"/>
              <a:pathLst>
                <a:path w="375513" h="372228">
                  <a:moveTo>
                    <a:pt x="0" y="0"/>
                  </a:moveTo>
                  <a:lnTo>
                    <a:pt x="375513" y="0"/>
                  </a:lnTo>
                  <a:lnTo>
                    <a:pt x="375513" y="372227"/>
                  </a:lnTo>
                  <a:lnTo>
                    <a:pt x="0" y="372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" name="Group 43"/>
          <p:cNvGrpSpPr/>
          <p:nvPr/>
        </p:nvGrpSpPr>
        <p:grpSpPr>
          <a:xfrm rot="-3832448">
            <a:off x="4686626" y="2838783"/>
            <a:ext cx="450731" cy="450731"/>
            <a:chOff x="0" y="0"/>
            <a:chExt cx="600975" cy="600975"/>
          </a:xfrm>
        </p:grpSpPr>
        <p:grpSp>
          <p:nvGrpSpPr>
            <p:cNvPr id="44" name="Group 44"/>
            <p:cNvGrpSpPr/>
            <p:nvPr/>
          </p:nvGrpSpPr>
          <p:grpSpPr>
            <a:xfrm rot="-10800000">
              <a:off x="0" y="0"/>
              <a:ext cx="600975" cy="600975"/>
              <a:chOff x="0" y="0"/>
              <a:chExt cx="812800" cy="8128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0F8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7" name="Freeform 47"/>
            <p:cNvSpPr/>
            <p:nvPr/>
          </p:nvSpPr>
          <p:spPr>
            <a:xfrm>
              <a:off x="112731" y="114374"/>
              <a:ext cx="375513" cy="372228"/>
            </a:xfrm>
            <a:custGeom>
              <a:avLst/>
              <a:gdLst/>
              <a:ahLst/>
              <a:cxnLst/>
              <a:rect l="l" t="t" r="r" b="b"/>
              <a:pathLst>
                <a:path w="375513" h="372228">
                  <a:moveTo>
                    <a:pt x="0" y="0"/>
                  </a:moveTo>
                  <a:lnTo>
                    <a:pt x="375513" y="0"/>
                  </a:lnTo>
                  <a:lnTo>
                    <a:pt x="375513" y="372227"/>
                  </a:lnTo>
                  <a:lnTo>
                    <a:pt x="0" y="372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957390" y="5321665"/>
            <a:ext cx="400574" cy="979997"/>
            <a:chOff x="0" y="0"/>
            <a:chExt cx="534098" cy="1306662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534098" cy="1306662"/>
            </a:xfrm>
            <a:custGeom>
              <a:avLst/>
              <a:gdLst/>
              <a:ahLst/>
              <a:cxnLst/>
              <a:rect l="l" t="t" r="r" b="b"/>
              <a:pathLst>
                <a:path w="534098" h="1306662">
                  <a:moveTo>
                    <a:pt x="0" y="0"/>
                  </a:moveTo>
                  <a:lnTo>
                    <a:pt x="534098" y="0"/>
                  </a:lnTo>
                  <a:lnTo>
                    <a:pt x="534098" y="1306662"/>
                  </a:lnTo>
                  <a:lnTo>
                    <a:pt x="0" y="1306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50"/>
            <p:cNvSpPr/>
            <p:nvPr/>
          </p:nvSpPr>
          <p:spPr>
            <a:xfrm rot="-2859439">
              <a:off x="96511" y="412956"/>
              <a:ext cx="341076" cy="338092"/>
            </a:xfrm>
            <a:custGeom>
              <a:avLst/>
              <a:gdLst/>
              <a:ahLst/>
              <a:cxnLst/>
              <a:rect l="l" t="t" r="r" b="b"/>
              <a:pathLst>
                <a:path w="341076" h="338092">
                  <a:moveTo>
                    <a:pt x="0" y="0"/>
                  </a:moveTo>
                  <a:lnTo>
                    <a:pt x="341076" y="0"/>
                  </a:lnTo>
                  <a:lnTo>
                    <a:pt x="341076" y="338092"/>
                  </a:lnTo>
                  <a:lnTo>
                    <a:pt x="0" y="338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AutoShape 51"/>
          <p:cNvSpPr/>
          <p:nvPr/>
        </p:nvSpPr>
        <p:spPr>
          <a:xfrm flipH="1">
            <a:off x="2357963" y="4973975"/>
            <a:ext cx="2369036" cy="837688"/>
          </a:xfrm>
          <a:prstGeom prst="line">
            <a:avLst/>
          </a:prstGeom>
          <a:ln w="28575" cap="flat">
            <a:solidFill>
              <a:srgbClr val="CB6CE6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2" name="Group 52"/>
          <p:cNvGrpSpPr/>
          <p:nvPr/>
        </p:nvGrpSpPr>
        <p:grpSpPr>
          <a:xfrm>
            <a:off x="1316241" y="989280"/>
            <a:ext cx="504734" cy="1234823"/>
            <a:chOff x="0" y="0"/>
            <a:chExt cx="672978" cy="164643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672978" cy="1646430"/>
            </a:xfrm>
            <a:custGeom>
              <a:avLst/>
              <a:gdLst/>
              <a:ahLst/>
              <a:cxnLst/>
              <a:rect l="l" t="t" r="r" b="b"/>
              <a:pathLst>
                <a:path w="672978" h="1646430">
                  <a:moveTo>
                    <a:pt x="0" y="0"/>
                  </a:moveTo>
                  <a:lnTo>
                    <a:pt x="672978" y="0"/>
                  </a:lnTo>
                  <a:lnTo>
                    <a:pt x="672978" y="1646430"/>
                  </a:lnTo>
                  <a:lnTo>
                    <a:pt x="0" y="16464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54"/>
            <p:cNvSpPr/>
            <p:nvPr/>
          </p:nvSpPr>
          <p:spPr>
            <a:xfrm rot="-2859439">
              <a:off x="121606" y="520335"/>
              <a:ext cx="429765" cy="426005"/>
            </a:xfrm>
            <a:custGeom>
              <a:avLst/>
              <a:gdLst/>
              <a:ahLst/>
              <a:cxnLst/>
              <a:rect l="l" t="t" r="r" b="b"/>
              <a:pathLst>
                <a:path w="429765" h="426005">
                  <a:moveTo>
                    <a:pt x="0" y="0"/>
                  </a:moveTo>
                  <a:lnTo>
                    <a:pt x="429766" y="0"/>
                  </a:lnTo>
                  <a:lnTo>
                    <a:pt x="429766" y="426006"/>
                  </a:lnTo>
                  <a:lnTo>
                    <a:pt x="0" y="426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" name="AutoShape 55"/>
          <p:cNvSpPr/>
          <p:nvPr/>
        </p:nvSpPr>
        <p:spPr>
          <a:xfrm flipH="1" flipV="1">
            <a:off x="1820975" y="1606691"/>
            <a:ext cx="2920972" cy="804682"/>
          </a:xfrm>
          <a:prstGeom prst="line">
            <a:avLst/>
          </a:prstGeom>
          <a:ln w="47625" cap="flat">
            <a:solidFill>
              <a:srgbClr val="5E17EB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6" name="Group 56"/>
          <p:cNvGrpSpPr/>
          <p:nvPr/>
        </p:nvGrpSpPr>
        <p:grpSpPr>
          <a:xfrm rot="1959789">
            <a:off x="4706308" y="2307637"/>
            <a:ext cx="450731" cy="450731"/>
            <a:chOff x="0" y="0"/>
            <a:chExt cx="600975" cy="600975"/>
          </a:xfrm>
        </p:grpSpPr>
        <p:grpSp>
          <p:nvGrpSpPr>
            <p:cNvPr id="57" name="Group 57"/>
            <p:cNvGrpSpPr/>
            <p:nvPr/>
          </p:nvGrpSpPr>
          <p:grpSpPr>
            <a:xfrm rot="-10800000">
              <a:off x="0" y="0"/>
              <a:ext cx="600975" cy="600975"/>
              <a:chOff x="0" y="0"/>
              <a:chExt cx="812800" cy="81280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E17EB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TextBox 5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0" name="Freeform 60"/>
            <p:cNvSpPr/>
            <p:nvPr/>
          </p:nvSpPr>
          <p:spPr>
            <a:xfrm>
              <a:off x="112731" y="114374"/>
              <a:ext cx="375513" cy="372228"/>
            </a:xfrm>
            <a:custGeom>
              <a:avLst/>
              <a:gdLst/>
              <a:ahLst/>
              <a:cxnLst/>
              <a:rect l="l" t="t" r="r" b="b"/>
              <a:pathLst>
                <a:path w="375513" h="372228">
                  <a:moveTo>
                    <a:pt x="0" y="0"/>
                  </a:moveTo>
                  <a:lnTo>
                    <a:pt x="375513" y="0"/>
                  </a:lnTo>
                  <a:lnTo>
                    <a:pt x="375513" y="372227"/>
                  </a:lnTo>
                  <a:lnTo>
                    <a:pt x="0" y="372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6351258" y="1596471"/>
            <a:ext cx="382807" cy="936532"/>
            <a:chOff x="0" y="0"/>
            <a:chExt cx="510410" cy="1248709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510410" cy="1248709"/>
            </a:xfrm>
            <a:custGeom>
              <a:avLst/>
              <a:gdLst/>
              <a:ahLst/>
              <a:cxnLst/>
              <a:rect l="l" t="t" r="r" b="b"/>
              <a:pathLst>
                <a:path w="510410" h="1248709">
                  <a:moveTo>
                    <a:pt x="0" y="0"/>
                  </a:moveTo>
                  <a:lnTo>
                    <a:pt x="510410" y="0"/>
                  </a:lnTo>
                  <a:lnTo>
                    <a:pt x="510410" y="1248709"/>
                  </a:lnTo>
                  <a:lnTo>
                    <a:pt x="0" y="1248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63"/>
            <p:cNvSpPr/>
            <p:nvPr/>
          </p:nvSpPr>
          <p:spPr>
            <a:xfrm rot="-2859439">
              <a:off x="92230" y="394640"/>
              <a:ext cx="325949" cy="323097"/>
            </a:xfrm>
            <a:custGeom>
              <a:avLst/>
              <a:gdLst/>
              <a:ahLst/>
              <a:cxnLst/>
              <a:rect l="l" t="t" r="r" b="b"/>
              <a:pathLst>
                <a:path w="325949" h="323097">
                  <a:moveTo>
                    <a:pt x="0" y="0"/>
                  </a:moveTo>
                  <a:lnTo>
                    <a:pt x="325949" y="0"/>
                  </a:lnTo>
                  <a:lnTo>
                    <a:pt x="325949" y="323097"/>
                  </a:lnTo>
                  <a:lnTo>
                    <a:pt x="0" y="323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" name="AutoShape 64"/>
          <p:cNvSpPr/>
          <p:nvPr/>
        </p:nvSpPr>
        <p:spPr>
          <a:xfrm flipV="1">
            <a:off x="5255573" y="2064737"/>
            <a:ext cx="1095685" cy="678806"/>
          </a:xfrm>
          <a:prstGeom prst="line">
            <a:avLst/>
          </a:prstGeom>
          <a:ln w="47625" cap="flat">
            <a:solidFill>
              <a:srgbClr val="FF914D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72036" y="2533003"/>
            <a:ext cx="1250044" cy="3058211"/>
            <a:chOff x="0" y="0"/>
            <a:chExt cx="1666725" cy="40776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66725" cy="4077614"/>
            </a:xfrm>
            <a:custGeom>
              <a:avLst/>
              <a:gdLst/>
              <a:ahLst/>
              <a:cxnLst/>
              <a:rect l="l" t="t" r="r" b="b"/>
              <a:pathLst>
                <a:path w="1666725" h="4077614">
                  <a:moveTo>
                    <a:pt x="0" y="0"/>
                  </a:moveTo>
                  <a:lnTo>
                    <a:pt x="1666725" y="0"/>
                  </a:lnTo>
                  <a:lnTo>
                    <a:pt x="1666725" y="4077614"/>
                  </a:lnTo>
                  <a:lnTo>
                    <a:pt x="0" y="40776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2859439">
              <a:off x="301175" y="1288683"/>
              <a:ext cx="1064374" cy="1055061"/>
            </a:xfrm>
            <a:custGeom>
              <a:avLst/>
              <a:gdLst/>
              <a:ahLst/>
              <a:cxnLst/>
              <a:rect l="l" t="t" r="r" b="b"/>
              <a:pathLst>
                <a:path w="1064374" h="1055061">
                  <a:moveTo>
                    <a:pt x="0" y="0"/>
                  </a:moveTo>
                  <a:lnTo>
                    <a:pt x="1064374" y="0"/>
                  </a:lnTo>
                  <a:lnTo>
                    <a:pt x="1064374" y="1055061"/>
                  </a:lnTo>
                  <a:lnTo>
                    <a:pt x="0" y="105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659978" y="181294"/>
              <a:ext cx="346769" cy="565000"/>
            </a:xfrm>
            <a:custGeom>
              <a:avLst/>
              <a:gdLst/>
              <a:ahLst/>
              <a:cxnLst/>
              <a:rect l="l" t="t" r="r" b="b"/>
              <a:pathLst>
                <a:path w="346769" h="565000">
                  <a:moveTo>
                    <a:pt x="0" y="0"/>
                  </a:moveTo>
                  <a:lnTo>
                    <a:pt x="346769" y="0"/>
                  </a:lnTo>
                  <a:lnTo>
                    <a:pt x="346769" y="565000"/>
                  </a:lnTo>
                  <a:lnTo>
                    <a:pt x="0" y="565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AutoShape 6"/>
          <p:cNvSpPr/>
          <p:nvPr/>
        </p:nvSpPr>
        <p:spPr>
          <a:xfrm flipH="1">
            <a:off x="5372337" y="3928761"/>
            <a:ext cx="2302336" cy="687143"/>
          </a:xfrm>
          <a:prstGeom prst="line">
            <a:avLst/>
          </a:prstGeom>
          <a:ln w="57150" cap="flat">
            <a:solidFill>
              <a:srgbClr val="1F80F8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77011" y="4271547"/>
            <a:ext cx="469961" cy="968992"/>
          </a:xfrm>
          <a:custGeom>
            <a:avLst/>
            <a:gdLst/>
            <a:ahLst/>
            <a:cxnLst/>
            <a:rect l="l" t="t" r="r" b="b"/>
            <a:pathLst>
              <a:path w="469961" h="968992">
                <a:moveTo>
                  <a:pt x="0" y="0"/>
                </a:moveTo>
                <a:lnTo>
                  <a:pt x="469961" y="0"/>
                </a:lnTo>
                <a:lnTo>
                  <a:pt x="469961" y="968992"/>
                </a:lnTo>
                <a:lnTo>
                  <a:pt x="0" y="9689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 rot="-1817161">
            <a:off x="4696241" y="4634954"/>
            <a:ext cx="450731" cy="450731"/>
            <a:chOff x="0" y="0"/>
            <a:chExt cx="600975" cy="600975"/>
          </a:xfrm>
        </p:grpSpPr>
        <p:grpSp>
          <p:nvGrpSpPr>
            <p:cNvPr id="9" name="Group 9"/>
            <p:cNvGrpSpPr/>
            <p:nvPr/>
          </p:nvGrpSpPr>
          <p:grpSpPr>
            <a:xfrm rot="-10800000">
              <a:off x="0" y="0"/>
              <a:ext cx="600975" cy="600975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B6CE6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112731" y="114374"/>
              <a:ext cx="375513" cy="372228"/>
            </a:xfrm>
            <a:custGeom>
              <a:avLst/>
              <a:gdLst/>
              <a:ahLst/>
              <a:cxnLst/>
              <a:rect l="l" t="t" r="r" b="b"/>
              <a:pathLst>
                <a:path w="375513" h="372228">
                  <a:moveTo>
                    <a:pt x="0" y="0"/>
                  </a:moveTo>
                  <a:lnTo>
                    <a:pt x="375513" y="0"/>
                  </a:lnTo>
                  <a:lnTo>
                    <a:pt x="375513" y="372227"/>
                  </a:lnTo>
                  <a:lnTo>
                    <a:pt x="0" y="372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921606" y="4390539"/>
            <a:ext cx="450731" cy="450731"/>
            <a:chOff x="0" y="0"/>
            <a:chExt cx="600975" cy="600975"/>
          </a:xfrm>
        </p:grpSpPr>
        <p:grpSp>
          <p:nvGrpSpPr>
            <p:cNvPr id="14" name="Group 14"/>
            <p:cNvGrpSpPr/>
            <p:nvPr/>
          </p:nvGrpSpPr>
          <p:grpSpPr>
            <a:xfrm rot="-10800000">
              <a:off x="0" y="0"/>
              <a:ext cx="600975" cy="600975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0F8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112731" y="114374"/>
              <a:ext cx="375513" cy="372228"/>
            </a:xfrm>
            <a:custGeom>
              <a:avLst/>
              <a:gdLst/>
              <a:ahLst/>
              <a:cxnLst/>
              <a:rect l="l" t="t" r="r" b="b"/>
              <a:pathLst>
                <a:path w="375513" h="372228">
                  <a:moveTo>
                    <a:pt x="0" y="0"/>
                  </a:moveTo>
                  <a:lnTo>
                    <a:pt x="375513" y="0"/>
                  </a:lnTo>
                  <a:lnTo>
                    <a:pt x="375513" y="372227"/>
                  </a:lnTo>
                  <a:lnTo>
                    <a:pt x="0" y="372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525748" y="4390539"/>
            <a:ext cx="450731" cy="450731"/>
            <a:chOff x="0" y="0"/>
            <a:chExt cx="600975" cy="600975"/>
          </a:xfrm>
        </p:grpSpPr>
        <p:grpSp>
          <p:nvGrpSpPr>
            <p:cNvPr id="19" name="Group 19"/>
            <p:cNvGrpSpPr/>
            <p:nvPr/>
          </p:nvGrpSpPr>
          <p:grpSpPr>
            <a:xfrm rot="-10800000">
              <a:off x="0" y="0"/>
              <a:ext cx="600975" cy="600975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112731" y="114374"/>
              <a:ext cx="375513" cy="372228"/>
            </a:xfrm>
            <a:custGeom>
              <a:avLst/>
              <a:gdLst/>
              <a:ahLst/>
              <a:cxnLst/>
              <a:rect l="l" t="t" r="r" b="b"/>
              <a:pathLst>
                <a:path w="375513" h="372228">
                  <a:moveTo>
                    <a:pt x="0" y="0"/>
                  </a:moveTo>
                  <a:lnTo>
                    <a:pt x="375513" y="0"/>
                  </a:lnTo>
                  <a:lnTo>
                    <a:pt x="375513" y="372227"/>
                  </a:lnTo>
                  <a:lnTo>
                    <a:pt x="0" y="372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23"/>
          <p:cNvSpPr/>
          <p:nvPr/>
        </p:nvSpPr>
        <p:spPr>
          <a:xfrm>
            <a:off x="4049718" y="1913824"/>
            <a:ext cx="1743776" cy="1743776"/>
          </a:xfrm>
          <a:custGeom>
            <a:avLst/>
            <a:gdLst/>
            <a:ahLst/>
            <a:cxnLst/>
            <a:rect l="l" t="t" r="r" b="b"/>
            <a:pathLst>
              <a:path w="1743776" h="1743776">
                <a:moveTo>
                  <a:pt x="0" y="0"/>
                </a:moveTo>
                <a:lnTo>
                  <a:pt x="1743776" y="0"/>
                </a:lnTo>
                <a:lnTo>
                  <a:pt x="1743776" y="1743776"/>
                </a:lnTo>
                <a:lnTo>
                  <a:pt x="0" y="17437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4525748" y="2616304"/>
            <a:ext cx="450731" cy="450731"/>
            <a:chOff x="0" y="0"/>
            <a:chExt cx="600975" cy="600975"/>
          </a:xfrm>
        </p:grpSpPr>
        <p:grpSp>
          <p:nvGrpSpPr>
            <p:cNvPr id="25" name="Group 25"/>
            <p:cNvGrpSpPr/>
            <p:nvPr/>
          </p:nvGrpSpPr>
          <p:grpSpPr>
            <a:xfrm rot="-10800000">
              <a:off x="0" y="0"/>
              <a:ext cx="600975" cy="600975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BF63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112731" y="114374"/>
              <a:ext cx="375513" cy="372228"/>
            </a:xfrm>
            <a:custGeom>
              <a:avLst/>
              <a:gdLst/>
              <a:ahLst/>
              <a:cxnLst/>
              <a:rect l="l" t="t" r="r" b="b"/>
              <a:pathLst>
                <a:path w="375513" h="372228">
                  <a:moveTo>
                    <a:pt x="0" y="0"/>
                  </a:moveTo>
                  <a:lnTo>
                    <a:pt x="375513" y="0"/>
                  </a:lnTo>
                  <a:lnTo>
                    <a:pt x="375513" y="372227"/>
                  </a:lnTo>
                  <a:lnTo>
                    <a:pt x="0" y="372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AutoShape 29"/>
          <p:cNvSpPr/>
          <p:nvPr/>
        </p:nvSpPr>
        <p:spPr>
          <a:xfrm flipH="1" flipV="1">
            <a:off x="5114331" y="3163387"/>
            <a:ext cx="2560342" cy="494213"/>
          </a:xfrm>
          <a:prstGeom prst="line">
            <a:avLst/>
          </a:prstGeom>
          <a:ln w="76200" cap="flat">
            <a:solidFill>
              <a:srgbClr val="1F80F8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0" name="Group 30"/>
          <p:cNvGrpSpPr/>
          <p:nvPr/>
        </p:nvGrpSpPr>
        <p:grpSpPr>
          <a:xfrm rot="-6948688">
            <a:off x="4827327" y="2616304"/>
            <a:ext cx="450731" cy="450731"/>
            <a:chOff x="0" y="0"/>
            <a:chExt cx="600975" cy="600975"/>
          </a:xfrm>
        </p:grpSpPr>
        <p:grpSp>
          <p:nvGrpSpPr>
            <p:cNvPr id="31" name="Group 31"/>
            <p:cNvGrpSpPr/>
            <p:nvPr/>
          </p:nvGrpSpPr>
          <p:grpSpPr>
            <a:xfrm rot="-10800000">
              <a:off x="0" y="0"/>
              <a:ext cx="600975" cy="600975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914D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112731" y="114374"/>
              <a:ext cx="375513" cy="372228"/>
            </a:xfrm>
            <a:custGeom>
              <a:avLst/>
              <a:gdLst/>
              <a:ahLst/>
              <a:cxnLst/>
              <a:rect l="l" t="t" r="r" b="b"/>
              <a:pathLst>
                <a:path w="375513" h="372228">
                  <a:moveTo>
                    <a:pt x="0" y="0"/>
                  </a:moveTo>
                  <a:lnTo>
                    <a:pt x="375513" y="0"/>
                  </a:lnTo>
                  <a:lnTo>
                    <a:pt x="375513" y="372227"/>
                  </a:lnTo>
                  <a:lnTo>
                    <a:pt x="0" y="372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35"/>
          <p:cNvGrpSpPr/>
          <p:nvPr/>
        </p:nvGrpSpPr>
        <p:grpSpPr>
          <a:xfrm rot="-3832448">
            <a:off x="4686626" y="2838783"/>
            <a:ext cx="450731" cy="450731"/>
            <a:chOff x="0" y="0"/>
            <a:chExt cx="600975" cy="600975"/>
          </a:xfrm>
        </p:grpSpPr>
        <p:grpSp>
          <p:nvGrpSpPr>
            <p:cNvPr id="36" name="Group 36"/>
            <p:cNvGrpSpPr/>
            <p:nvPr/>
          </p:nvGrpSpPr>
          <p:grpSpPr>
            <a:xfrm rot="-10800000">
              <a:off x="0" y="0"/>
              <a:ext cx="600975" cy="600975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0F8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9" name="Freeform 39"/>
            <p:cNvSpPr/>
            <p:nvPr/>
          </p:nvSpPr>
          <p:spPr>
            <a:xfrm>
              <a:off x="112731" y="114374"/>
              <a:ext cx="375513" cy="372228"/>
            </a:xfrm>
            <a:custGeom>
              <a:avLst/>
              <a:gdLst/>
              <a:ahLst/>
              <a:cxnLst/>
              <a:rect l="l" t="t" r="r" b="b"/>
              <a:pathLst>
                <a:path w="375513" h="372228">
                  <a:moveTo>
                    <a:pt x="0" y="0"/>
                  </a:moveTo>
                  <a:lnTo>
                    <a:pt x="375513" y="0"/>
                  </a:lnTo>
                  <a:lnTo>
                    <a:pt x="375513" y="372227"/>
                  </a:lnTo>
                  <a:lnTo>
                    <a:pt x="0" y="372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40"/>
          <p:cNvGrpSpPr/>
          <p:nvPr/>
        </p:nvGrpSpPr>
        <p:grpSpPr>
          <a:xfrm rot="1959789">
            <a:off x="4706308" y="2307637"/>
            <a:ext cx="450731" cy="450731"/>
            <a:chOff x="0" y="0"/>
            <a:chExt cx="600975" cy="600975"/>
          </a:xfrm>
        </p:grpSpPr>
        <p:grpSp>
          <p:nvGrpSpPr>
            <p:cNvPr id="41" name="Group 41"/>
            <p:cNvGrpSpPr/>
            <p:nvPr/>
          </p:nvGrpSpPr>
          <p:grpSpPr>
            <a:xfrm rot="-10800000">
              <a:off x="0" y="0"/>
              <a:ext cx="600975" cy="600975"/>
              <a:chOff x="0" y="0"/>
              <a:chExt cx="812800" cy="8128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E17EB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4" name="Freeform 44"/>
            <p:cNvSpPr/>
            <p:nvPr/>
          </p:nvSpPr>
          <p:spPr>
            <a:xfrm>
              <a:off x="112731" y="114374"/>
              <a:ext cx="375513" cy="372228"/>
            </a:xfrm>
            <a:custGeom>
              <a:avLst/>
              <a:gdLst/>
              <a:ahLst/>
              <a:cxnLst/>
              <a:rect l="l" t="t" r="r" b="b"/>
              <a:pathLst>
                <a:path w="375513" h="372228">
                  <a:moveTo>
                    <a:pt x="0" y="0"/>
                  </a:moveTo>
                  <a:lnTo>
                    <a:pt x="375513" y="0"/>
                  </a:lnTo>
                  <a:lnTo>
                    <a:pt x="375513" y="372227"/>
                  </a:lnTo>
                  <a:lnTo>
                    <a:pt x="0" y="372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" name="AutoShape 45"/>
          <p:cNvSpPr/>
          <p:nvPr/>
        </p:nvSpPr>
        <p:spPr>
          <a:xfrm flipH="1" flipV="1">
            <a:off x="4921606" y="3231359"/>
            <a:ext cx="192725" cy="1233295"/>
          </a:xfrm>
          <a:prstGeom prst="line">
            <a:avLst/>
          </a:prstGeom>
          <a:ln w="47625" cap="flat">
            <a:solidFill>
              <a:srgbClr val="1F80F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6" name="TextBox 46"/>
          <p:cNvSpPr txBox="1"/>
          <p:nvPr/>
        </p:nvSpPr>
        <p:spPr>
          <a:xfrm>
            <a:off x="0" y="-66675"/>
            <a:ext cx="9753600" cy="690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Connect evidence through shared DNA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13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77824" y="305712"/>
            <a:ext cx="8046720" cy="1547474"/>
          </a:xfrm>
        </p:spPr>
        <p:txBody>
          <a:bodyPr anchor="ctr">
            <a:normAutofit/>
          </a:bodyPr>
          <a:lstStyle/>
          <a:p>
            <a:pPr algn="ctr"/>
            <a:r>
              <a:rPr lang="en-US" sz="4267" dirty="0">
                <a:solidFill>
                  <a:schemeClr val="accent2">
                    <a:lumMod val="75000"/>
                  </a:schemeClr>
                </a:solidFill>
              </a:rPr>
              <a:t>“Handprints in the morning dew”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908" y="2009154"/>
            <a:ext cx="5081169" cy="338910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53440" y="5246642"/>
            <a:ext cx="8046720" cy="1547474"/>
          </a:xfrm>
          <a:prstGeom prst="rect">
            <a:avLst/>
          </a:prstGeom>
        </p:spPr>
        <p:txBody>
          <a:bodyPr vert="horz" lIns="97536" tIns="48768" rIns="97536" bIns="48768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267" dirty="0"/>
              <a:t>State of Louisiana v. Hilton Wilson and </a:t>
            </a:r>
            <a:r>
              <a:rPr lang="en-US" sz="4267" dirty="0" err="1"/>
              <a:t>Reokenski</a:t>
            </a:r>
            <a:r>
              <a:rPr lang="en-US" sz="4267" dirty="0"/>
              <a:t> Thomas</a:t>
            </a:r>
          </a:p>
        </p:txBody>
      </p:sp>
    </p:spTree>
    <p:extLst>
      <p:ext uri="{BB962C8B-B14F-4D97-AF65-F5344CB8AC3E}">
        <p14:creationId xmlns:p14="http://schemas.microsoft.com/office/powerpoint/2010/main" val="624319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67" dirty="0"/>
              <a:t>The crime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681" y="305711"/>
            <a:ext cx="3313316" cy="44177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906" y="2005734"/>
            <a:ext cx="4009813" cy="23029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0786" y="4594912"/>
            <a:ext cx="9134157" cy="1804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10" indent="-304810">
              <a:lnSpc>
                <a:spcPct val="150000"/>
              </a:lnSpc>
              <a:buFont typeface="Arial" charset="0"/>
              <a:buChar char="•"/>
            </a:pPr>
            <a:r>
              <a:rPr lang="en-US" sz="2560" dirty="0">
                <a:ea typeface="Arial" charset="0"/>
                <a:cs typeface="Arial" charset="0"/>
              </a:rPr>
              <a:t>July 22, 2013 in Ville Platte, LA</a:t>
            </a:r>
          </a:p>
          <a:p>
            <a:pPr marL="304810" indent="-304810">
              <a:lnSpc>
                <a:spcPct val="150000"/>
              </a:lnSpc>
              <a:buFont typeface="Arial" charset="0"/>
              <a:buChar char="•"/>
            </a:pPr>
            <a:r>
              <a:rPr lang="en-US" sz="2560" dirty="0">
                <a:ea typeface="Arial" charset="0"/>
                <a:cs typeface="Arial" charset="0"/>
              </a:rPr>
              <a:t>Shots heard on East Washington Street</a:t>
            </a:r>
          </a:p>
          <a:p>
            <a:pPr marL="304810" indent="-304810">
              <a:lnSpc>
                <a:spcPct val="150000"/>
              </a:lnSpc>
              <a:buFont typeface="Arial" charset="0"/>
              <a:buChar char="•"/>
            </a:pPr>
            <a:r>
              <a:rPr lang="en-US" sz="2560" dirty="0">
                <a:ea typeface="Arial" charset="0"/>
                <a:cs typeface="Arial" charset="0"/>
              </a:rPr>
              <a:t>Joseph &amp; Derrick John</a:t>
            </a:r>
          </a:p>
        </p:txBody>
      </p:sp>
    </p:spTree>
    <p:extLst>
      <p:ext uri="{BB962C8B-B14F-4D97-AF65-F5344CB8AC3E}">
        <p14:creationId xmlns:p14="http://schemas.microsoft.com/office/powerpoint/2010/main" val="2767663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797" y="1968783"/>
            <a:ext cx="3218688" cy="429158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77824" y="305712"/>
            <a:ext cx="8046720" cy="1547474"/>
          </a:xfrm>
        </p:spPr>
        <p:txBody>
          <a:bodyPr>
            <a:normAutofit/>
          </a:bodyPr>
          <a:lstStyle/>
          <a:p>
            <a:r>
              <a:rPr lang="en-US" sz="4267" dirty="0"/>
              <a:t>The crime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01502" y="6260367"/>
            <a:ext cx="2052998" cy="355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7" err="1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Reokenski</a:t>
            </a:r>
            <a:r>
              <a:rPr lang="en-US" sz="1707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Thomas</a:t>
            </a:r>
          </a:p>
        </p:txBody>
      </p:sp>
      <p:sp>
        <p:nvSpPr>
          <p:cNvPr id="2" name="Rectangle 1"/>
          <p:cNvSpPr/>
          <p:nvPr/>
        </p:nvSpPr>
        <p:spPr>
          <a:xfrm>
            <a:off x="877824" y="2078754"/>
            <a:ext cx="4876800" cy="32439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10" indent="-304810">
              <a:buFont typeface="Arial" charset="0"/>
              <a:buChar char="•"/>
            </a:pPr>
            <a:r>
              <a:rPr lang="en-US" sz="2560" dirty="0">
                <a:ea typeface="Arial" charset="0"/>
                <a:cs typeface="Arial" charset="0"/>
              </a:rPr>
              <a:t>That night, Joseph John dies in the hospital</a:t>
            </a:r>
          </a:p>
          <a:p>
            <a:pPr marL="304810" indent="-304810">
              <a:buFont typeface="Arial" charset="0"/>
              <a:buChar char="•"/>
            </a:pPr>
            <a:endParaRPr lang="en-US" sz="2560" dirty="0">
              <a:ea typeface="Arial" charset="0"/>
              <a:cs typeface="Arial" charset="0"/>
            </a:endParaRPr>
          </a:p>
          <a:p>
            <a:pPr marL="304810" indent="-304810">
              <a:buFont typeface="Arial" charset="0"/>
              <a:buChar char="•"/>
            </a:pPr>
            <a:r>
              <a:rPr lang="en-US" sz="2560" dirty="0">
                <a:ea typeface="Arial" charset="0"/>
                <a:cs typeface="Arial" charset="0"/>
              </a:rPr>
              <a:t>3 months later, Derrick John makes identification</a:t>
            </a:r>
          </a:p>
          <a:p>
            <a:pPr marL="304810" indent="-304810">
              <a:buFont typeface="Arial" charset="0"/>
              <a:buChar char="•"/>
            </a:pPr>
            <a:endParaRPr lang="en-US" sz="2560" dirty="0">
              <a:ea typeface="Arial" charset="0"/>
              <a:cs typeface="Arial" charset="0"/>
            </a:endParaRPr>
          </a:p>
          <a:p>
            <a:pPr marL="304810" indent="-304810">
              <a:buFont typeface="Arial" charset="0"/>
              <a:buChar char="•"/>
            </a:pPr>
            <a:r>
              <a:rPr lang="en-US" sz="2560" dirty="0" err="1">
                <a:ea typeface="Arial" charset="0"/>
                <a:cs typeface="Arial" charset="0"/>
              </a:rPr>
              <a:t>Reokenski</a:t>
            </a:r>
            <a:r>
              <a:rPr lang="en-US" sz="2560" dirty="0">
                <a:ea typeface="Arial" charset="0"/>
                <a:cs typeface="Arial" charset="0"/>
              </a:rPr>
              <a:t> Thomas becomes a suspect</a:t>
            </a:r>
          </a:p>
        </p:txBody>
      </p:sp>
    </p:spTree>
    <p:extLst>
      <p:ext uri="{BB962C8B-B14F-4D97-AF65-F5344CB8AC3E}">
        <p14:creationId xmlns:p14="http://schemas.microsoft.com/office/powerpoint/2010/main" val="4025651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16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77824" y="305712"/>
            <a:ext cx="8046720" cy="1547474"/>
          </a:xfrm>
        </p:spPr>
        <p:txBody>
          <a:bodyPr>
            <a:normAutofit/>
          </a:bodyPr>
          <a:lstStyle/>
          <a:p>
            <a:r>
              <a:rPr lang="en-US" sz="4267" dirty="0"/>
              <a:t>The investigation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4414"/>
            <a:ext cx="5247780" cy="27804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7824" y="2056366"/>
            <a:ext cx="8046720" cy="1852290"/>
          </a:xfrm>
        </p:spPr>
        <p:txBody>
          <a:bodyPr>
            <a:noAutofit/>
          </a:bodyPr>
          <a:lstStyle/>
          <a:p>
            <a:pPr marL="304810" indent="-304810">
              <a:buClr>
                <a:schemeClr val="tx1"/>
              </a:buClr>
              <a:buFont typeface="Arial" charset="0"/>
              <a:buChar char="•"/>
            </a:pPr>
            <a:r>
              <a:rPr lang="en-US" sz="2560" dirty="0"/>
              <a:t>Shooting was precipitated by an earlier argument</a:t>
            </a:r>
          </a:p>
          <a:p>
            <a:pPr marL="304810" indent="-304810">
              <a:buClr>
                <a:schemeClr val="tx1"/>
              </a:buClr>
              <a:buFont typeface="Arial" charset="0"/>
              <a:buChar char="•"/>
            </a:pPr>
            <a:r>
              <a:rPr lang="en-US" sz="2560" dirty="0"/>
              <a:t>Shell casings and bullet in victim</a:t>
            </a:r>
          </a:p>
          <a:p>
            <a:pPr marL="304810" indent="-304810">
              <a:buClr>
                <a:schemeClr val="tx1"/>
              </a:buClr>
              <a:buFont typeface="Arial" charset="0"/>
              <a:buChar char="•"/>
            </a:pPr>
            <a:r>
              <a:rPr lang="en-US" sz="2560" dirty="0"/>
              <a:t>Footsteps on grass lead up to fence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353" y="4020526"/>
            <a:ext cx="3528227" cy="26461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5008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The evidence: An example of great investigative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7824" y="5605384"/>
            <a:ext cx="7918314" cy="1025779"/>
          </a:xfrm>
        </p:spPr>
        <p:txBody>
          <a:bodyPr>
            <a:normAutofit lnSpcReduction="10000"/>
          </a:bodyPr>
          <a:lstStyle/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Detective on scene swabbed two handprints 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that disturbed the morning dew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859" y="2069450"/>
            <a:ext cx="3377326" cy="3377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072" y="2069450"/>
            <a:ext cx="3377326" cy="3377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28" y="2451616"/>
            <a:ext cx="1598987" cy="11992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403240" y="2451616"/>
            <a:ext cx="1598987" cy="11992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7059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18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00865" y="889921"/>
            <a:ext cx="8407296" cy="5213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60" b="1" dirty="0"/>
              <a:t>Exhibit 13: Swab from post running north and south </a:t>
            </a:r>
            <a:r>
              <a:rPr lang="mr-IN" sz="2560" b="1" dirty="0"/>
              <a:t>–</a:t>
            </a:r>
            <a:r>
              <a:rPr lang="en-US" sz="2560" b="1" dirty="0"/>
              <a:t> A</a:t>
            </a:r>
          </a:p>
          <a:p>
            <a:endParaRPr lang="en-US" sz="2560" dirty="0"/>
          </a:p>
          <a:p>
            <a:r>
              <a:rPr lang="en-US" sz="2560" dirty="0"/>
              <a:t>“Due to the limited nature of the profile, </a:t>
            </a:r>
            <a:r>
              <a:rPr lang="en-US" sz="2560" b="1" dirty="0">
                <a:solidFill>
                  <a:schemeClr val="accent1">
                    <a:lumMod val="75000"/>
                  </a:schemeClr>
                </a:solidFill>
              </a:rPr>
              <a:t>no</a:t>
            </a:r>
            <a:r>
              <a:rPr lang="en-US" sz="256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560" b="1" dirty="0">
                <a:solidFill>
                  <a:schemeClr val="accent1">
                    <a:lumMod val="75000"/>
                  </a:schemeClr>
                </a:solidFill>
              </a:rPr>
              <a:t>conclusions </a:t>
            </a:r>
            <a:r>
              <a:rPr lang="en-US" sz="2560" dirty="0"/>
              <a:t>regarding the inclusion or exclusion of any contributor can be made.”</a:t>
            </a:r>
          </a:p>
          <a:p>
            <a:endParaRPr lang="en-US" sz="2560" i="1" dirty="0"/>
          </a:p>
          <a:p>
            <a:r>
              <a:rPr lang="en-US" sz="2560" b="1" dirty="0"/>
              <a:t>Exhibit 14: Swab from post running north and south </a:t>
            </a:r>
            <a:r>
              <a:rPr lang="mr-IN" sz="2560" b="1" dirty="0"/>
              <a:t>–</a:t>
            </a:r>
            <a:r>
              <a:rPr lang="en-US" sz="2560" b="1" dirty="0"/>
              <a:t> B</a:t>
            </a:r>
          </a:p>
          <a:p>
            <a:endParaRPr lang="en-US" sz="2560" dirty="0"/>
          </a:p>
          <a:p>
            <a:r>
              <a:rPr lang="en-US" sz="2560" dirty="0"/>
              <a:t>“</a:t>
            </a:r>
            <a:r>
              <a:rPr lang="mr-IN" sz="2560" dirty="0"/>
              <a:t>…</a:t>
            </a:r>
            <a:r>
              <a:rPr lang="en-US" sz="2560" dirty="0"/>
              <a:t>was consistent with being a mixture of DNA from </a:t>
            </a:r>
            <a:r>
              <a:rPr lang="en-US" sz="2560" b="1" dirty="0">
                <a:solidFill>
                  <a:schemeClr val="accent1">
                    <a:lumMod val="75000"/>
                  </a:schemeClr>
                </a:solidFill>
              </a:rPr>
              <a:t>at least two individuals</a:t>
            </a:r>
            <a:r>
              <a:rPr lang="en-US" sz="2560" dirty="0"/>
              <a:t>.  Due to the nature of the profile, no statistical analysis could be performed at this time.  Therefore, </a:t>
            </a:r>
            <a:r>
              <a:rPr lang="en-US" sz="2560" b="1" dirty="0">
                <a:solidFill>
                  <a:schemeClr val="accent1">
                    <a:lumMod val="75000"/>
                  </a:schemeClr>
                </a:solidFill>
              </a:rPr>
              <a:t>no conclusions </a:t>
            </a:r>
            <a:r>
              <a:rPr lang="en-US" sz="2560" dirty="0"/>
              <a:t>regarding Hilton Wilson and </a:t>
            </a:r>
            <a:r>
              <a:rPr lang="en-US" sz="2560" dirty="0" err="1"/>
              <a:t>Reokenski</a:t>
            </a:r>
            <a:r>
              <a:rPr lang="en-US" sz="2560" dirty="0"/>
              <a:t> Thomas can be made.”</a:t>
            </a:r>
          </a:p>
        </p:txBody>
      </p:sp>
    </p:spTree>
    <p:extLst>
      <p:ext uri="{BB962C8B-B14F-4D97-AF65-F5344CB8AC3E}">
        <p14:creationId xmlns:p14="http://schemas.microsoft.com/office/powerpoint/2010/main" val="3406989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19</a:t>
            </a:fld>
            <a:endParaRPr lang="en-US"/>
          </a:p>
        </p:txBody>
      </p:sp>
      <p:sp>
        <p:nvSpPr>
          <p:cNvPr id="3" name="Right Arrow 2"/>
          <p:cNvSpPr/>
          <p:nvPr/>
        </p:nvSpPr>
        <p:spPr>
          <a:xfrm flipV="1">
            <a:off x="7510083" y="2008873"/>
            <a:ext cx="769691" cy="424469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7" b="99000" l="3167" r="991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405269">
            <a:off x="-443599" y="1316334"/>
            <a:ext cx="2193877" cy="21938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92" b="97692" l="5703" r="88783">
                        <a14:foregroundMark x1="43061" y1="36692" x2="48099" y2="71231"/>
                        <a14:foregroundMark x1="11407" y1="26846" x2="32605" y2="40923"/>
                        <a14:foregroundMark x1="44772" y1="32846" x2="33745" y2="40308"/>
                        <a14:foregroundMark x1="22243" y1="16692" x2="22243" y2="16692"/>
                        <a14:foregroundMark x1="21958" y1="19385" x2="22433" y2="28154"/>
                        <a14:foregroundMark x1="20057" y1="18615" x2="22433" y2="18923"/>
                        <a14:backgroundMark x1="46103" y1="30154" x2="46103" y2="30154"/>
                        <a14:backgroundMark x1="32414" y1="38154" x2="32414" y2="381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1030" y="768462"/>
            <a:ext cx="2662064" cy="3289622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5400000">
            <a:off x="5500010" y="3837415"/>
            <a:ext cx="769691" cy="424469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pic>
        <p:nvPicPr>
          <p:cNvPr id="7" name="Picture 4" descr="product-27in.jpg                                               00AB3A1FMacintosh HD                   7C262FE3: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1" b="9757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854" y="4472522"/>
            <a:ext cx="2179319" cy="196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Fig3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720" y="4663868"/>
            <a:ext cx="1896533" cy="97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5024" y="1284383"/>
            <a:ext cx="2288150" cy="225777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Connector 9"/>
          <p:cNvCxnSpPr/>
          <p:nvPr/>
        </p:nvCxnSpPr>
        <p:spPr>
          <a:xfrm>
            <a:off x="7518212" y="1833229"/>
            <a:ext cx="608436" cy="75771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810422" y="1833229"/>
            <a:ext cx="434734" cy="3310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987" b="1" dirty="0"/>
              <a:t>R</a:t>
            </a:r>
          </a:p>
          <a:p>
            <a:pPr algn="ctr"/>
            <a:r>
              <a:rPr lang="en-US" sz="2987" b="1" dirty="0"/>
              <a:t>E</a:t>
            </a:r>
          </a:p>
          <a:p>
            <a:pPr algn="ctr"/>
            <a:r>
              <a:rPr lang="en-US" sz="2987" b="1" dirty="0"/>
              <a:t>S</a:t>
            </a:r>
          </a:p>
          <a:p>
            <a:pPr algn="ctr"/>
            <a:r>
              <a:rPr lang="en-US" sz="2987" b="1" dirty="0"/>
              <a:t>U</a:t>
            </a:r>
          </a:p>
          <a:p>
            <a:pPr algn="ctr"/>
            <a:r>
              <a:rPr lang="en-US" sz="2987" b="1" dirty="0"/>
              <a:t>L</a:t>
            </a:r>
          </a:p>
          <a:p>
            <a:pPr algn="ctr"/>
            <a:r>
              <a:rPr lang="en-US" sz="2987" b="1" dirty="0"/>
              <a:t>T</a:t>
            </a:r>
          </a:p>
          <a:p>
            <a:pPr algn="ctr"/>
            <a:r>
              <a:rPr lang="en-US" sz="2987" b="1" dirty="0"/>
              <a:t>S</a:t>
            </a:r>
          </a:p>
        </p:txBody>
      </p:sp>
      <p:sp>
        <p:nvSpPr>
          <p:cNvPr id="12" name="Right Arrow 11"/>
          <p:cNvSpPr/>
          <p:nvPr/>
        </p:nvSpPr>
        <p:spPr>
          <a:xfrm flipV="1">
            <a:off x="3804462" y="2008874"/>
            <a:ext cx="769691" cy="424469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13" name="Right Arrow 12"/>
          <p:cNvSpPr/>
          <p:nvPr/>
        </p:nvSpPr>
        <p:spPr>
          <a:xfrm flipV="1">
            <a:off x="861877" y="2008874"/>
            <a:ext cx="769691" cy="424469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14" name="Right Arrow 13"/>
          <p:cNvSpPr/>
          <p:nvPr/>
        </p:nvSpPr>
        <p:spPr>
          <a:xfrm flipV="1">
            <a:off x="7473877" y="4725761"/>
            <a:ext cx="769691" cy="424469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7518211" y="1842250"/>
            <a:ext cx="608436" cy="75771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75611" y="29700"/>
            <a:ext cx="604681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4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Solving DNA mixtures</a:t>
            </a:r>
            <a:endParaRPr lang="en-US" sz="384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7393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0" y="650240"/>
            <a:ext cx="9753600" cy="1219200"/>
          </a:xfrm>
        </p:spPr>
        <p:txBody>
          <a:bodyPr/>
          <a:lstStyle/>
          <a:p>
            <a:r>
              <a:rPr lang="en-US" dirty="0" err="1">
                <a:latin typeface="Arial" charset="0"/>
              </a:rPr>
              <a:t>TrueAllele</a:t>
            </a:r>
            <a:r>
              <a:rPr lang="en-US" dirty="0">
                <a:latin typeface="Arial" charset="0"/>
              </a:rPr>
              <a:t> technology</a:t>
            </a:r>
          </a:p>
        </p:txBody>
      </p:sp>
      <p:sp>
        <p:nvSpPr>
          <p:cNvPr id="18434" name="TextBox 2"/>
          <p:cNvSpPr txBox="1">
            <a:spLocks noChangeArrowheads="1"/>
          </p:cNvSpPr>
          <p:nvPr/>
        </p:nvSpPr>
        <p:spPr bwMode="auto">
          <a:xfrm>
            <a:off x="993913" y="2317485"/>
            <a:ext cx="7946887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560" dirty="0">
                <a:solidFill>
                  <a:srgbClr val="0000FF"/>
                </a:solidFill>
              </a:rPr>
              <a:t>Cybergenetics </a:t>
            </a:r>
            <a:r>
              <a:rPr lang="en-US" sz="2560" dirty="0" err="1">
                <a:solidFill>
                  <a:srgbClr val="0000FF"/>
                </a:solidFill>
              </a:rPr>
              <a:t>TrueAllele</a:t>
            </a:r>
            <a:r>
              <a:rPr lang="en-US" sz="2560" dirty="0">
                <a:solidFill>
                  <a:srgbClr val="0000FF"/>
                </a:solidFill>
              </a:rPr>
              <a:t> can </a:t>
            </a:r>
            <a:r>
              <a:rPr lang="en-US" sz="2560" b="1" dirty="0">
                <a:solidFill>
                  <a:srgbClr val="0000FF"/>
                </a:solidFill>
              </a:rPr>
              <a:t>unmix the mixture</a:t>
            </a:r>
          </a:p>
        </p:txBody>
      </p:sp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993913" y="2790614"/>
            <a:ext cx="7946887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560" dirty="0">
                <a:solidFill>
                  <a:srgbClr val="0000FF"/>
                </a:solidFill>
              </a:rPr>
              <a:t>Match statistics provide </a:t>
            </a:r>
            <a:r>
              <a:rPr lang="en-US" sz="2560" b="1" dirty="0">
                <a:solidFill>
                  <a:srgbClr val="0000FF"/>
                </a:solidFill>
              </a:rPr>
              <a:t>connection</a:t>
            </a:r>
            <a:r>
              <a:rPr lang="en-US" sz="2560" dirty="0">
                <a:solidFill>
                  <a:srgbClr val="0000FF"/>
                </a:solidFill>
              </a:rPr>
              <a:t> </a:t>
            </a:r>
            <a:r>
              <a:rPr lang="en-US" sz="2560" b="1" dirty="0">
                <a:solidFill>
                  <a:srgbClr val="0000FF"/>
                </a:solidFill>
              </a:rPr>
              <a:t>information</a:t>
            </a: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8DF3EC0B-6A0D-994B-94D9-949B77532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913" y="1815254"/>
            <a:ext cx="7845287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560" dirty="0">
                <a:solidFill>
                  <a:srgbClr val="7030A0"/>
                </a:solidFill>
              </a:rPr>
              <a:t>Lab: Inconclusive or </a:t>
            </a:r>
            <a:r>
              <a:rPr lang="en-US" sz="2560" dirty="0">
                <a:solidFill>
                  <a:srgbClr val="002060"/>
                </a:solidFill>
              </a:rPr>
              <a:t>“uninterpretable” </a:t>
            </a:r>
            <a:r>
              <a:rPr lang="en-US" sz="2560" dirty="0">
                <a:solidFill>
                  <a:srgbClr val="7030A0"/>
                </a:solidFill>
              </a:rPr>
              <a:t>DNA mixture</a:t>
            </a: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D54670F9-841D-3E32-EC8B-7BE015997AC3}"/>
              </a:ext>
            </a:extLst>
          </p:cNvPr>
          <p:cNvGrpSpPr/>
          <p:nvPr/>
        </p:nvGrpSpPr>
        <p:grpSpPr>
          <a:xfrm>
            <a:off x="5410200" y="4572000"/>
            <a:ext cx="553042" cy="1353008"/>
            <a:chOff x="0" y="0"/>
            <a:chExt cx="737389" cy="1804011"/>
          </a:xfrm>
        </p:grpSpPr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4B9D234E-AE20-797A-2782-2CDE342DF04D}"/>
                </a:ext>
              </a:extLst>
            </p:cNvPr>
            <p:cNvSpPr/>
            <p:nvPr/>
          </p:nvSpPr>
          <p:spPr>
            <a:xfrm>
              <a:off x="0" y="0"/>
              <a:ext cx="737389" cy="1804011"/>
            </a:xfrm>
            <a:custGeom>
              <a:avLst/>
              <a:gdLst/>
              <a:ahLst/>
              <a:cxnLst/>
              <a:rect l="l" t="t" r="r" b="b"/>
              <a:pathLst>
                <a:path w="737389" h="1804011">
                  <a:moveTo>
                    <a:pt x="0" y="0"/>
                  </a:moveTo>
                  <a:lnTo>
                    <a:pt x="737389" y="0"/>
                  </a:lnTo>
                  <a:lnTo>
                    <a:pt x="737389" y="1804011"/>
                  </a:lnTo>
                  <a:lnTo>
                    <a:pt x="0" y="1804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44702BEC-4B41-DEDE-27B5-872C970084C3}"/>
                </a:ext>
              </a:extLst>
            </p:cNvPr>
            <p:cNvSpPr/>
            <p:nvPr/>
          </p:nvSpPr>
          <p:spPr>
            <a:xfrm rot="-2859439">
              <a:off x="133245" y="570137"/>
              <a:ext cx="470898" cy="466778"/>
            </a:xfrm>
            <a:custGeom>
              <a:avLst/>
              <a:gdLst/>
              <a:ahLst/>
              <a:cxnLst/>
              <a:rect l="l" t="t" r="r" b="b"/>
              <a:pathLst>
                <a:path w="470898" h="466778">
                  <a:moveTo>
                    <a:pt x="0" y="0"/>
                  </a:moveTo>
                  <a:lnTo>
                    <a:pt x="470899" y="0"/>
                  </a:lnTo>
                  <a:lnTo>
                    <a:pt x="470899" y="466778"/>
                  </a:lnTo>
                  <a:lnTo>
                    <a:pt x="0" y="4667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A0761065-D42B-9294-DFB4-D0EF353C6BB8}"/>
                </a:ext>
              </a:extLst>
            </p:cNvPr>
            <p:cNvSpPr/>
            <p:nvPr/>
          </p:nvSpPr>
          <p:spPr>
            <a:xfrm>
              <a:off x="291986" y="80208"/>
              <a:ext cx="153417" cy="249966"/>
            </a:xfrm>
            <a:custGeom>
              <a:avLst/>
              <a:gdLst/>
              <a:ahLst/>
              <a:cxnLst/>
              <a:rect l="l" t="t" r="r" b="b"/>
              <a:pathLst>
                <a:path w="153417" h="249966">
                  <a:moveTo>
                    <a:pt x="0" y="0"/>
                  </a:moveTo>
                  <a:lnTo>
                    <a:pt x="153417" y="0"/>
                  </a:lnTo>
                  <a:lnTo>
                    <a:pt x="153417" y="249966"/>
                  </a:lnTo>
                  <a:lnTo>
                    <a:pt x="0" y="2499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AutoShape 9">
            <a:extLst>
              <a:ext uri="{FF2B5EF4-FFF2-40B4-BE49-F238E27FC236}">
                <a16:creationId xmlns:a16="http://schemas.microsoft.com/office/drawing/2014/main" id="{A096E4A8-10AA-C318-D18A-E51353594B08}"/>
              </a:ext>
            </a:extLst>
          </p:cNvPr>
          <p:cNvSpPr/>
          <p:nvPr/>
        </p:nvSpPr>
        <p:spPr>
          <a:xfrm flipH="1">
            <a:off x="4348529" y="5189509"/>
            <a:ext cx="1018595" cy="304005"/>
          </a:xfrm>
          <a:prstGeom prst="line">
            <a:avLst/>
          </a:prstGeom>
          <a:ln w="28575" cap="flat">
            <a:solidFill>
              <a:srgbClr val="1F80F8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9AC40F53-190F-EE16-51B5-48D01D7F39A3}"/>
              </a:ext>
            </a:extLst>
          </p:cNvPr>
          <p:cNvSpPr/>
          <p:nvPr/>
        </p:nvSpPr>
        <p:spPr>
          <a:xfrm>
            <a:off x="4040904" y="5341163"/>
            <a:ext cx="207919" cy="428700"/>
          </a:xfrm>
          <a:custGeom>
            <a:avLst/>
            <a:gdLst/>
            <a:ahLst/>
            <a:cxnLst/>
            <a:rect l="l" t="t" r="r" b="b"/>
            <a:pathLst>
              <a:path w="207919" h="428700">
                <a:moveTo>
                  <a:pt x="0" y="0"/>
                </a:moveTo>
                <a:lnTo>
                  <a:pt x="207920" y="0"/>
                </a:lnTo>
                <a:lnTo>
                  <a:pt x="207920" y="428700"/>
                </a:lnTo>
                <a:lnTo>
                  <a:pt x="0" y="4287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1">
            <a:extLst>
              <a:ext uri="{FF2B5EF4-FFF2-40B4-BE49-F238E27FC236}">
                <a16:creationId xmlns:a16="http://schemas.microsoft.com/office/drawing/2014/main" id="{AA21A39C-1F3A-4399-FFDF-AD20F36E52DA}"/>
              </a:ext>
            </a:extLst>
          </p:cNvPr>
          <p:cNvGrpSpPr/>
          <p:nvPr/>
        </p:nvGrpSpPr>
        <p:grpSpPr>
          <a:xfrm rot="-1817161">
            <a:off x="4049412" y="5501941"/>
            <a:ext cx="199412" cy="199412"/>
            <a:chOff x="0" y="0"/>
            <a:chExt cx="265882" cy="265882"/>
          </a:xfrm>
        </p:grpSpPr>
        <p:grpSp>
          <p:nvGrpSpPr>
            <p:cNvPr id="11" name="Group 12">
              <a:extLst>
                <a:ext uri="{FF2B5EF4-FFF2-40B4-BE49-F238E27FC236}">
                  <a16:creationId xmlns:a16="http://schemas.microsoft.com/office/drawing/2014/main" id="{FF248364-B53A-6653-658C-4FC2B6847103}"/>
                </a:ext>
              </a:extLst>
            </p:cNvPr>
            <p:cNvGrpSpPr/>
            <p:nvPr/>
          </p:nvGrpSpPr>
          <p:grpSpPr>
            <a:xfrm rot="-10800000">
              <a:off x="0" y="0"/>
              <a:ext cx="265882" cy="265882"/>
              <a:chOff x="0" y="0"/>
              <a:chExt cx="812800" cy="812800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A7052684-7C25-4CDE-4051-51129F04B0C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B6CE6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4DE61326-72A8-AC1E-049D-4A65473A62E6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889EE70F-AB40-A70E-93B6-0D1005A4AC87}"/>
                </a:ext>
              </a:extLst>
            </p:cNvPr>
            <p:cNvSpPr/>
            <p:nvPr/>
          </p:nvSpPr>
          <p:spPr>
            <a:xfrm>
              <a:off x="49874" y="50601"/>
              <a:ext cx="166134" cy="164680"/>
            </a:xfrm>
            <a:custGeom>
              <a:avLst/>
              <a:gdLst/>
              <a:ahLst/>
              <a:cxnLst/>
              <a:rect l="l" t="t" r="r" b="b"/>
              <a:pathLst>
                <a:path w="166134" h="164680">
                  <a:moveTo>
                    <a:pt x="0" y="0"/>
                  </a:moveTo>
                  <a:lnTo>
                    <a:pt x="166134" y="0"/>
                  </a:lnTo>
                  <a:lnTo>
                    <a:pt x="166134" y="164680"/>
                  </a:lnTo>
                  <a:lnTo>
                    <a:pt x="0" y="164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6">
            <a:extLst>
              <a:ext uri="{FF2B5EF4-FFF2-40B4-BE49-F238E27FC236}">
                <a16:creationId xmlns:a16="http://schemas.microsoft.com/office/drawing/2014/main" id="{3C195699-F6FC-A88C-3F8B-2D65FE2122F3}"/>
              </a:ext>
            </a:extLst>
          </p:cNvPr>
          <p:cNvGrpSpPr/>
          <p:nvPr/>
        </p:nvGrpSpPr>
        <p:grpSpPr>
          <a:xfrm>
            <a:off x="4149118" y="5393807"/>
            <a:ext cx="199412" cy="199412"/>
            <a:chOff x="0" y="0"/>
            <a:chExt cx="265882" cy="265882"/>
          </a:xfrm>
        </p:grpSpPr>
        <p:grpSp>
          <p:nvGrpSpPr>
            <p:cNvPr id="16" name="Group 17">
              <a:extLst>
                <a:ext uri="{FF2B5EF4-FFF2-40B4-BE49-F238E27FC236}">
                  <a16:creationId xmlns:a16="http://schemas.microsoft.com/office/drawing/2014/main" id="{12C9835F-5CF1-7ADD-7DAD-D53BD0D37543}"/>
                </a:ext>
              </a:extLst>
            </p:cNvPr>
            <p:cNvGrpSpPr/>
            <p:nvPr/>
          </p:nvGrpSpPr>
          <p:grpSpPr>
            <a:xfrm rot="-10800000">
              <a:off x="0" y="0"/>
              <a:ext cx="265882" cy="265882"/>
              <a:chOff x="0" y="0"/>
              <a:chExt cx="812800" cy="812800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3C000A67-40ED-C6DE-627C-36B9935D1C8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0F8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2DD396A1-66BF-C68F-9C29-7B066C489379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F724E218-D0E2-00D7-B28A-523677E6096F}"/>
                </a:ext>
              </a:extLst>
            </p:cNvPr>
            <p:cNvSpPr/>
            <p:nvPr/>
          </p:nvSpPr>
          <p:spPr>
            <a:xfrm>
              <a:off x="49874" y="50601"/>
              <a:ext cx="166134" cy="164680"/>
            </a:xfrm>
            <a:custGeom>
              <a:avLst/>
              <a:gdLst/>
              <a:ahLst/>
              <a:cxnLst/>
              <a:rect l="l" t="t" r="r" b="b"/>
              <a:pathLst>
                <a:path w="166134" h="164680">
                  <a:moveTo>
                    <a:pt x="0" y="0"/>
                  </a:moveTo>
                  <a:lnTo>
                    <a:pt x="166134" y="0"/>
                  </a:lnTo>
                  <a:lnTo>
                    <a:pt x="166134" y="164680"/>
                  </a:lnTo>
                  <a:lnTo>
                    <a:pt x="0" y="164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1">
            <a:extLst>
              <a:ext uri="{FF2B5EF4-FFF2-40B4-BE49-F238E27FC236}">
                <a16:creationId xmlns:a16="http://schemas.microsoft.com/office/drawing/2014/main" id="{9CF93901-8F9A-0154-5A66-2A67D9B91145}"/>
              </a:ext>
            </a:extLst>
          </p:cNvPr>
          <p:cNvGrpSpPr/>
          <p:nvPr/>
        </p:nvGrpSpPr>
        <p:grpSpPr>
          <a:xfrm>
            <a:off x="3973983" y="5393807"/>
            <a:ext cx="199412" cy="199412"/>
            <a:chOff x="0" y="0"/>
            <a:chExt cx="265882" cy="265882"/>
          </a:xfrm>
        </p:grpSpPr>
        <p:grpSp>
          <p:nvGrpSpPr>
            <p:cNvPr id="21" name="Group 22">
              <a:extLst>
                <a:ext uri="{FF2B5EF4-FFF2-40B4-BE49-F238E27FC236}">
                  <a16:creationId xmlns:a16="http://schemas.microsoft.com/office/drawing/2014/main" id="{1728F9B8-6D74-BEEC-AE8F-1292F68686DE}"/>
                </a:ext>
              </a:extLst>
            </p:cNvPr>
            <p:cNvGrpSpPr/>
            <p:nvPr/>
          </p:nvGrpSpPr>
          <p:grpSpPr>
            <a:xfrm rot="-10800000">
              <a:off x="0" y="0"/>
              <a:ext cx="265882" cy="265882"/>
              <a:chOff x="0" y="0"/>
              <a:chExt cx="812800" cy="812800"/>
            </a:xfrm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CBCE1352-E708-0374-7749-15EF22F7E34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4">
                <a:extLst>
                  <a:ext uri="{FF2B5EF4-FFF2-40B4-BE49-F238E27FC236}">
                    <a16:creationId xmlns:a16="http://schemas.microsoft.com/office/drawing/2014/main" id="{6B3786AE-DAB5-AC39-AC69-F85AA6232A3A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3419EBC1-D171-83BA-B8E6-5B2A3B407095}"/>
                </a:ext>
              </a:extLst>
            </p:cNvPr>
            <p:cNvSpPr/>
            <p:nvPr/>
          </p:nvSpPr>
          <p:spPr>
            <a:xfrm>
              <a:off x="49874" y="50601"/>
              <a:ext cx="166134" cy="164680"/>
            </a:xfrm>
            <a:custGeom>
              <a:avLst/>
              <a:gdLst/>
              <a:ahLst/>
              <a:cxnLst/>
              <a:rect l="l" t="t" r="r" b="b"/>
              <a:pathLst>
                <a:path w="166134" h="164680">
                  <a:moveTo>
                    <a:pt x="0" y="0"/>
                  </a:moveTo>
                  <a:lnTo>
                    <a:pt x="166134" y="0"/>
                  </a:lnTo>
                  <a:lnTo>
                    <a:pt x="166134" y="164680"/>
                  </a:lnTo>
                  <a:lnTo>
                    <a:pt x="0" y="164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6">
            <a:extLst>
              <a:ext uri="{FF2B5EF4-FFF2-40B4-BE49-F238E27FC236}">
                <a16:creationId xmlns:a16="http://schemas.microsoft.com/office/drawing/2014/main" id="{473F5DD2-1593-828E-6A3D-C02C42BF29A9}"/>
              </a:ext>
            </a:extLst>
          </p:cNvPr>
          <p:cNvSpPr/>
          <p:nvPr/>
        </p:nvSpPr>
        <p:spPr>
          <a:xfrm>
            <a:off x="3763379" y="4298064"/>
            <a:ext cx="771478" cy="771478"/>
          </a:xfrm>
          <a:custGeom>
            <a:avLst/>
            <a:gdLst/>
            <a:ahLst/>
            <a:cxnLst/>
            <a:rect l="l" t="t" r="r" b="b"/>
            <a:pathLst>
              <a:path w="771478" h="771478">
                <a:moveTo>
                  <a:pt x="0" y="0"/>
                </a:moveTo>
                <a:lnTo>
                  <a:pt x="771478" y="0"/>
                </a:lnTo>
                <a:lnTo>
                  <a:pt x="771478" y="771478"/>
                </a:lnTo>
                <a:lnTo>
                  <a:pt x="0" y="7714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B06410A-1CB6-A217-F28F-7C7E473DD4B5}"/>
              </a:ext>
            </a:extLst>
          </p:cNvPr>
          <p:cNvGrpSpPr/>
          <p:nvPr/>
        </p:nvGrpSpPr>
        <p:grpSpPr>
          <a:xfrm>
            <a:off x="3973983" y="4608854"/>
            <a:ext cx="199412" cy="199412"/>
            <a:chOff x="0" y="0"/>
            <a:chExt cx="265882" cy="26588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AA03073-D520-1D3D-A847-5CCED2B70C30}"/>
                </a:ext>
              </a:extLst>
            </p:cNvPr>
            <p:cNvGrpSpPr/>
            <p:nvPr/>
          </p:nvGrpSpPr>
          <p:grpSpPr>
            <a:xfrm rot="-10800000">
              <a:off x="0" y="0"/>
              <a:ext cx="265882" cy="265882"/>
              <a:chOff x="0" y="0"/>
              <a:chExt cx="812800" cy="812800"/>
            </a:xfrm>
          </p:grpSpPr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74FE815C-5AA8-2B4F-590B-2D562B1AB05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BF63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0">
                <a:extLst>
                  <a:ext uri="{FF2B5EF4-FFF2-40B4-BE49-F238E27FC236}">
                    <a16:creationId xmlns:a16="http://schemas.microsoft.com/office/drawing/2014/main" id="{2B8C1AC0-888A-46AC-9E8A-934B3B0BD839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B473B96-355C-5301-3E24-2CA226FA7DAA}"/>
                </a:ext>
              </a:extLst>
            </p:cNvPr>
            <p:cNvSpPr/>
            <p:nvPr/>
          </p:nvSpPr>
          <p:spPr>
            <a:xfrm>
              <a:off x="49874" y="50601"/>
              <a:ext cx="166134" cy="164680"/>
            </a:xfrm>
            <a:custGeom>
              <a:avLst/>
              <a:gdLst/>
              <a:ahLst/>
              <a:cxnLst/>
              <a:rect l="l" t="t" r="r" b="b"/>
              <a:pathLst>
                <a:path w="166134" h="164680">
                  <a:moveTo>
                    <a:pt x="0" y="0"/>
                  </a:moveTo>
                  <a:lnTo>
                    <a:pt x="166134" y="0"/>
                  </a:lnTo>
                  <a:lnTo>
                    <a:pt x="166134" y="164680"/>
                  </a:lnTo>
                  <a:lnTo>
                    <a:pt x="0" y="164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AutoShape 32">
            <a:extLst>
              <a:ext uri="{FF2B5EF4-FFF2-40B4-BE49-F238E27FC236}">
                <a16:creationId xmlns:a16="http://schemas.microsoft.com/office/drawing/2014/main" id="{F466CBD3-13E2-5056-46E6-8F805BDAF1A0}"/>
              </a:ext>
            </a:extLst>
          </p:cNvPr>
          <p:cNvSpPr/>
          <p:nvPr/>
        </p:nvSpPr>
        <p:spPr>
          <a:xfrm flipH="1" flipV="1">
            <a:off x="4234383" y="4850893"/>
            <a:ext cx="1132742" cy="218649"/>
          </a:xfrm>
          <a:prstGeom prst="line">
            <a:avLst/>
          </a:prstGeom>
          <a:ln w="38100" cap="flat">
            <a:solidFill>
              <a:srgbClr val="1F80F8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DD2C7F4-A888-6A67-1772-B333498BAC37}"/>
              </a:ext>
            </a:extLst>
          </p:cNvPr>
          <p:cNvGrpSpPr/>
          <p:nvPr/>
        </p:nvGrpSpPr>
        <p:grpSpPr>
          <a:xfrm rot="-6948688">
            <a:off x="4107407" y="4608854"/>
            <a:ext cx="199412" cy="199412"/>
            <a:chOff x="0" y="0"/>
            <a:chExt cx="265882" cy="26588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6F78BD8-2D12-9737-097E-989B48AFB166}"/>
                </a:ext>
              </a:extLst>
            </p:cNvPr>
            <p:cNvGrpSpPr/>
            <p:nvPr/>
          </p:nvGrpSpPr>
          <p:grpSpPr>
            <a:xfrm rot="-10800000">
              <a:off x="0" y="0"/>
              <a:ext cx="265882" cy="265882"/>
              <a:chOff x="0" y="0"/>
              <a:chExt cx="812800" cy="812800"/>
            </a:xfrm>
          </p:grpSpPr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2CF4DD0C-0258-DBCB-2EFD-678D322E654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914D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TextBox 36">
                <a:extLst>
                  <a:ext uri="{FF2B5EF4-FFF2-40B4-BE49-F238E27FC236}">
                    <a16:creationId xmlns:a16="http://schemas.microsoft.com/office/drawing/2014/main" id="{13C20B8F-BC30-5582-9F42-7F64E85CD57D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2466BF79-BF2C-EBF3-9C8E-B2BB8C80C0F3}"/>
                </a:ext>
              </a:extLst>
            </p:cNvPr>
            <p:cNvSpPr/>
            <p:nvPr/>
          </p:nvSpPr>
          <p:spPr>
            <a:xfrm>
              <a:off x="49874" y="50601"/>
              <a:ext cx="166134" cy="164680"/>
            </a:xfrm>
            <a:custGeom>
              <a:avLst/>
              <a:gdLst/>
              <a:ahLst/>
              <a:cxnLst/>
              <a:rect l="l" t="t" r="r" b="b"/>
              <a:pathLst>
                <a:path w="166134" h="164680">
                  <a:moveTo>
                    <a:pt x="0" y="0"/>
                  </a:moveTo>
                  <a:lnTo>
                    <a:pt x="166134" y="0"/>
                  </a:lnTo>
                  <a:lnTo>
                    <a:pt x="166134" y="164680"/>
                  </a:lnTo>
                  <a:lnTo>
                    <a:pt x="0" y="164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EBDA344-72B4-2C72-5EC4-7892B7F3A1FB}"/>
              </a:ext>
            </a:extLst>
          </p:cNvPr>
          <p:cNvGrpSpPr/>
          <p:nvPr/>
        </p:nvGrpSpPr>
        <p:grpSpPr>
          <a:xfrm rot="-3832448">
            <a:off x="4045158" y="4707282"/>
            <a:ext cx="199412" cy="199412"/>
            <a:chOff x="0" y="0"/>
            <a:chExt cx="265882" cy="26588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ED7B06F-C618-71D9-5161-E8AD7421F21F}"/>
                </a:ext>
              </a:extLst>
            </p:cNvPr>
            <p:cNvGrpSpPr/>
            <p:nvPr/>
          </p:nvGrpSpPr>
          <p:grpSpPr>
            <a:xfrm rot="-10800000">
              <a:off x="0" y="0"/>
              <a:ext cx="265882" cy="265882"/>
              <a:chOff x="0" y="0"/>
              <a:chExt cx="812800" cy="812800"/>
            </a:xfrm>
          </p:grpSpPr>
          <p:sp>
            <p:nvSpPr>
              <p:cNvPr id="42" name="Freeform 40">
                <a:extLst>
                  <a:ext uri="{FF2B5EF4-FFF2-40B4-BE49-F238E27FC236}">
                    <a16:creationId xmlns:a16="http://schemas.microsoft.com/office/drawing/2014/main" id="{6F2778D2-3D38-EA63-9DF5-05AE33725B8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0F8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TextBox 41">
                <a:extLst>
                  <a:ext uri="{FF2B5EF4-FFF2-40B4-BE49-F238E27FC236}">
                    <a16:creationId xmlns:a16="http://schemas.microsoft.com/office/drawing/2014/main" id="{EB73361E-71E8-0EB5-F4FD-2FE117122C63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1" name="Freeform 42">
              <a:extLst>
                <a:ext uri="{FF2B5EF4-FFF2-40B4-BE49-F238E27FC236}">
                  <a16:creationId xmlns:a16="http://schemas.microsoft.com/office/drawing/2014/main" id="{2A028FA3-B95E-1A8C-E5A5-749C1E700B75}"/>
                </a:ext>
              </a:extLst>
            </p:cNvPr>
            <p:cNvSpPr/>
            <p:nvPr/>
          </p:nvSpPr>
          <p:spPr>
            <a:xfrm>
              <a:off x="49874" y="50601"/>
              <a:ext cx="166134" cy="164680"/>
            </a:xfrm>
            <a:custGeom>
              <a:avLst/>
              <a:gdLst/>
              <a:ahLst/>
              <a:cxnLst/>
              <a:rect l="l" t="t" r="r" b="b"/>
              <a:pathLst>
                <a:path w="166134" h="164680">
                  <a:moveTo>
                    <a:pt x="0" y="0"/>
                  </a:moveTo>
                  <a:lnTo>
                    <a:pt x="166134" y="0"/>
                  </a:lnTo>
                  <a:lnTo>
                    <a:pt x="166134" y="164680"/>
                  </a:lnTo>
                  <a:lnTo>
                    <a:pt x="0" y="164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43826EC-E2B6-A78B-35D4-7576AB820BCC}"/>
              </a:ext>
            </a:extLst>
          </p:cNvPr>
          <p:cNvGrpSpPr/>
          <p:nvPr/>
        </p:nvGrpSpPr>
        <p:grpSpPr>
          <a:xfrm rot="1959789">
            <a:off x="4053866" y="4472294"/>
            <a:ext cx="199412" cy="199412"/>
            <a:chOff x="0" y="0"/>
            <a:chExt cx="265882" cy="26588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C1F1E79-C123-EDE4-E0DE-6DAD9DEF6067}"/>
                </a:ext>
              </a:extLst>
            </p:cNvPr>
            <p:cNvGrpSpPr/>
            <p:nvPr/>
          </p:nvGrpSpPr>
          <p:grpSpPr>
            <a:xfrm rot="-10800000">
              <a:off x="0" y="0"/>
              <a:ext cx="265882" cy="265882"/>
              <a:chOff x="0" y="0"/>
              <a:chExt cx="812800" cy="812800"/>
            </a:xfrm>
          </p:grpSpPr>
          <p:sp>
            <p:nvSpPr>
              <p:cNvPr id="47" name="Freeform 45">
                <a:extLst>
                  <a:ext uri="{FF2B5EF4-FFF2-40B4-BE49-F238E27FC236}">
                    <a16:creationId xmlns:a16="http://schemas.microsoft.com/office/drawing/2014/main" id="{C3B4418F-70C1-CEBC-702E-E73612D48D6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E17EB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TextBox 46">
                <a:extLst>
                  <a:ext uri="{FF2B5EF4-FFF2-40B4-BE49-F238E27FC236}">
                    <a16:creationId xmlns:a16="http://schemas.microsoft.com/office/drawing/2014/main" id="{597F6A1A-A6BD-B3A0-BE1E-938A641AB22D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6" name="Freeform 47">
              <a:extLst>
                <a:ext uri="{FF2B5EF4-FFF2-40B4-BE49-F238E27FC236}">
                  <a16:creationId xmlns:a16="http://schemas.microsoft.com/office/drawing/2014/main" id="{05BD7503-49EF-1D23-EFE1-6C3C67D347ED}"/>
                </a:ext>
              </a:extLst>
            </p:cNvPr>
            <p:cNvSpPr/>
            <p:nvPr/>
          </p:nvSpPr>
          <p:spPr>
            <a:xfrm>
              <a:off x="49874" y="50601"/>
              <a:ext cx="166134" cy="164680"/>
            </a:xfrm>
            <a:custGeom>
              <a:avLst/>
              <a:gdLst/>
              <a:ahLst/>
              <a:cxnLst/>
              <a:rect l="l" t="t" r="r" b="b"/>
              <a:pathLst>
                <a:path w="166134" h="164680">
                  <a:moveTo>
                    <a:pt x="0" y="0"/>
                  </a:moveTo>
                  <a:lnTo>
                    <a:pt x="166134" y="0"/>
                  </a:lnTo>
                  <a:lnTo>
                    <a:pt x="166134" y="164680"/>
                  </a:lnTo>
                  <a:lnTo>
                    <a:pt x="0" y="164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AutoShape 48">
            <a:extLst>
              <a:ext uri="{FF2B5EF4-FFF2-40B4-BE49-F238E27FC236}">
                <a16:creationId xmlns:a16="http://schemas.microsoft.com/office/drawing/2014/main" id="{AA251FB5-EE29-00FD-0447-E79A4E50B892}"/>
              </a:ext>
            </a:extLst>
          </p:cNvPr>
          <p:cNvSpPr/>
          <p:nvPr/>
        </p:nvSpPr>
        <p:spPr>
          <a:xfrm flipH="1" flipV="1">
            <a:off x="4149118" y="4880965"/>
            <a:ext cx="85265" cy="545632"/>
          </a:xfrm>
          <a:prstGeom prst="line">
            <a:avLst/>
          </a:prstGeom>
          <a:ln w="19050" cap="flat">
            <a:solidFill>
              <a:srgbClr val="1F80F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27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20</a:t>
            </a:fld>
            <a:endParaRPr lang="en-US"/>
          </a:p>
        </p:txBody>
      </p:sp>
      <p:sp>
        <p:nvSpPr>
          <p:cNvPr id="3" name="Right Arrow 2"/>
          <p:cNvSpPr/>
          <p:nvPr/>
        </p:nvSpPr>
        <p:spPr>
          <a:xfrm rot="5400000">
            <a:off x="1790717" y="3662671"/>
            <a:ext cx="769691" cy="424469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pic>
        <p:nvPicPr>
          <p:cNvPr id="4" name="Picture 4" descr="product-27in.jpg                                               00AB3A1FMacintosh HD                   7C262FE3: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" b="9757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705" y="4381683"/>
            <a:ext cx="2179319" cy="196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Fig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571" y="4573029"/>
            <a:ext cx="1896533" cy="97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122" y="1068793"/>
            <a:ext cx="2288150" cy="22577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443" y="105638"/>
            <a:ext cx="9708157" cy="15474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120" dirty="0"/>
              <a:t>Are the suspects in the evidence?</a:t>
            </a:r>
          </a:p>
        </p:txBody>
      </p:sp>
      <p:sp>
        <p:nvSpPr>
          <p:cNvPr id="8" name="Right Arrow 7"/>
          <p:cNvSpPr/>
          <p:nvPr/>
        </p:nvSpPr>
        <p:spPr>
          <a:xfrm rot="20200081">
            <a:off x="3671535" y="4169449"/>
            <a:ext cx="769691" cy="424469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10" name="Right Arrow 9"/>
          <p:cNvSpPr/>
          <p:nvPr/>
        </p:nvSpPr>
        <p:spPr>
          <a:xfrm>
            <a:off x="3784077" y="4845935"/>
            <a:ext cx="769691" cy="424469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11" name="Right Arrow 10"/>
          <p:cNvSpPr/>
          <p:nvPr/>
        </p:nvSpPr>
        <p:spPr>
          <a:xfrm rot="1284326">
            <a:off x="3669860" y="5513169"/>
            <a:ext cx="769691" cy="424469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498422" flipH="1">
            <a:off x="4481126" y="3866016"/>
            <a:ext cx="731221" cy="5484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498422" flipH="1">
            <a:off x="4642904" y="4832271"/>
            <a:ext cx="731221" cy="5484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498422" flipH="1">
            <a:off x="4351911" y="5687401"/>
            <a:ext cx="731221" cy="5484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10" y="2138242"/>
            <a:ext cx="677333" cy="6773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01" y="1659236"/>
            <a:ext cx="677333" cy="6773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287" y="2815576"/>
            <a:ext cx="677333" cy="677333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8136919" y="2129221"/>
            <a:ext cx="608436" cy="75771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136918" y="2138242"/>
            <a:ext cx="608436" cy="75771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159326" y="2320049"/>
            <a:ext cx="1687162" cy="14744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5463261" y="3376504"/>
            <a:ext cx="1647469" cy="14694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731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6256" y="2425071"/>
          <a:ext cx="8845973" cy="32291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5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0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6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97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20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07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68101">
                <a:tc>
                  <a:txBody>
                    <a:bodyPr/>
                    <a:lstStyle/>
                    <a:p>
                      <a:r>
                        <a:rPr lang="en-US" sz="1900" dirty="0"/>
                        <a:t>Exhibit</a:t>
                      </a:r>
                    </a:p>
                  </a:txBody>
                  <a:tcPr marL="97525" marR="97525" marT="48773" marB="48773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Description</a:t>
                      </a:r>
                    </a:p>
                  </a:txBody>
                  <a:tcPr marL="97525" marR="97525" marT="48773" marB="48773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19</a:t>
                      </a:r>
                    </a:p>
                    <a:p>
                      <a:pPr algn="ctr"/>
                      <a:endParaRPr lang="en-US" sz="1900" dirty="0"/>
                    </a:p>
                    <a:p>
                      <a:pPr algn="ctr"/>
                      <a:r>
                        <a:rPr lang="en-US" sz="1900" dirty="0"/>
                        <a:t>Hilton </a:t>
                      </a:r>
                    </a:p>
                    <a:p>
                      <a:pPr algn="ctr"/>
                      <a:r>
                        <a:rPr lang="en-US" sz="1900" dirty="0"/>
                        <a:t>Wilson</a:t>
                      </a:r>
                    </a:p>
                  </a:txBody>
                  <a:tcPr marL="97525" marR="97525" marT="48773" marB="48773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</a:t>
                      </a:r>
                    </a:p>
                    <a:p>
                      <a:pPr algn="ctr"/>
                      <a:endParaRPr lang="en-US" sz="1900" dirty="0"/>
                    </a:p>
                    <a:p>
                      <a:pPr algn="ctr"/>
                      <a:r>
                        <a:rPr lang="en-US" sz="1900" dirty="0" err="1"/>
                        <a:t>Reokenski</a:t>
                      </a:r>
                      <a:r>
                        <a:rPr lang="en-US" sz="1900" dirty="0"/>
                        <a:t> Thomas</a:t>
                      </a:r>
                    </a:p>
                  </a:txBody>
                  <a:tcPr marL="97525" marR="97525" marT="48773" marB="48773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21</a:t>
                      </a:r>
                    </a:p>
                    <a:p>
                      <a:pPr algn="ctr"/>
                      <a:endParaRPr lang="en-US" sz="1900" dirty="0"/>
                    </a:p>
                    <a:p>
                      <a:pPr algn="ctr"/>
                      <a:r>
                        <a:rPr lang="en-US" sz="1900" dirty="0"/>
                        <a:t>Suspect C</a:t>
                      </a:r>
                    </a:p>
                  </a:txBody>
                  <a:tcPr marL="97525" marR="97525" marT="48773" marB="48773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27 </a:t>
                      </a:r>
                    </a:p>
                    <a:p>
                      <a:pPr algn="ctr"/>
                      <a:endParaRPr lang="en-US" sz="1900" dirty="0"/>
                    </a:p>
                    <a:p>
                      <a:pPr algn="ctr"/>
                      <a:r>
                        <a:rPr lang="en-US" sz="1900" dirty="0"/>
                        <a:t>Suspect    D</a:t>
                      </a:r>
                    </a:p>
                  </a:txBody>
                  <a:tcPr marL="97525" marR="97525" marT="48773" marB="48773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3695">
                <a:tc>
                  <a:txBody>
                    <a:bodyPr/>
                    <a:lstStyle/>
                    <a:p>
                      <a:r>
                        <a:rPr lang="en-US" sz="1900" dirty="0"/>
                        <a:t>13</a:t>
                      </a:r>
                    </a:p>
                  </a:txBody>
                  <a:tcPr marL="97525" marR="97525" marT="48773" marB="48773"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post - A</a:t>
                      </a:r>
                    </a:p>
                  </a:txBody>
                  <a:tcPr marL="97525" marR="97525" marT="48773" marB="48773" anchor="ctr"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17A5DD"/>
                          </a:solidFill>
                        </a:rPr>
                        <a:t>70.9</a:t>
                      </a:r>
                      <a:r>
                        <a:rPr lang="en-US" sz="2100" b="1" baseline="0" dirty="0">
                          <a:solidFill>
                            <a:srgbClr val="17A5DD"/>
                          </a:solidFill>
                        </a:rPr>
                        <a:t> thousand</a:t>
                      </a:r>
                      <a:endParaRPr lang="en-US" sz="2100" b="1" dirty="0">
                        <a:solidFill>
                          <a:srgbClr val="17A5DD"/>
                        </a:solidFill>
                      </a:endParaRPr>
                    </a:p>
                  </a:txBody>
                  <a:tcPr marL="97525" marR="97525" marT="48773" marB="48773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17A5DD"/>
                          </a:solidFill>
                        </a:rPr>
                        <a:t>335 thousand</a:t>
                      </a:r>
                    </a:p>
                  </a:txBody>
                  <a:tcPr marL="97525" marR="97525" marT="48773" marB="48773"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/>
                    </a:p>
                  </a:txBody>
                  <a:tcPr marL="97525" marR="97525" marT="48773" marB="48773"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/>
                    </a:p>
                  </a:txBody>
                  <a:tcPr marL="97525" marR="97525" marT="48773" marB="48773"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69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14</a:t>
                      </a:r>
                    </a:p>
                  </a:txBody>
                  <a:tcPr marL="97525" marR="97525" marT="48773" marB="48773" anchor="ctr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post - B</a:t>
                      </a:r>
                    </a:p>
                  </a:txBody>
                  <a:tcPr marL="97525" marR="97525" marT="48773" marB="48773" anchor="ctr"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17A5DD"/>
                          </a:solidFill>
                        </a:rPr>
                        <a:t>23.1 million</a:t>
                      </a:r>
                    </a:p>
                  </a:txBody>
                  <a:tcPr marL="97525" marR="97525" marT="48773" marB="48773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17A5DD"/>
                          </a:solidFill>
                        </a:rPr>
                        <a:t>6.28 million</a:t>
                      </a:r>
                    </a:p>
                  </a:txBody>
                  <a:tcPr marL="97525" marR="97525" marT="48773" marB="48773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/>
                    </a:p>
                  </a:txBody>
                  <a:tcPr marL="97525" marR="97525" marT="48773" marB="48773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/>
                    </a:p>
                  </a:txBody>
                  <a:tcPr marL="97525" marR="97525" marT="48773" marB="4877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369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13 &amp; 14</a:t>
                      </a:r>
                    </a:p>
                  </a:txBody>
                  <a:tcPr marL="97525" marR="97525" marT="48773" marB="48773" anchor="ctr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posts - A &amp; B</a:t>
                      </a:r>
                    </a:p>
                  </a:txBody>
                  <a:tcPr marL="97525" marR="97525" marT="48773" marB="48773" anchor="ctr"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17A5DD"/>
                          </a:solidFill>
                        </a:rPr>
                        <a:t>157 million</a:t>
                      </a:r>
                    </a:p>
                  </a:txBody>
                  <a:tcPr marL="97525" marR="97525" marT="48773" marB="48773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17A5DD"/>
                          </a:solidFill>
                        </a:rPr>
                        <a:t>340 million</a:t>
                      </a:r>
                    </a:p>
                  </a:txBody>
                  <a:tcPr marL="97525" marR="97525" marT="48773" marB="48773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/>
                    </a:p>
                  </a:txBody>
                  <a:tcPr marL="97525" marR="97525" marT="48773" marB="48773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/>
                    </a:p>
                  </a:txBody>
                  <a:tcPr marL="97525" marR="97525" marT="48773" marB="4877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21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Match statistics</a:t>
            </a:r>
          </a:p>
        </p:txBody>
      </p:sp>
    </p:spTree>
    <p:extLst>
      <p:ext uri="{BB962C8B-B14F-4D97-AF65-F5344CB8AC3E}">
        <p14:creationId xmlns:p14="http://schemas.microsoft.com/office/powerpoint/2010/main" val="1380430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DNA evidence in the courtroom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7824" y="2226019"/>
            <a:ext cx="8046721" cy="4291584"/>
          </a:xfrm>
        </p:spPr>
        <p:txBody>
          <a:bodyPr>
            <a:normAutofit/>
          </a:bodyPr>
          <a:lstStyle/>
          <a:p>
            <a:pPr marL="304810" indent="-304810">
              <a:buFont typeface="Arial" charset="0"/>
              <a:buChar char="•"/>
            </a:pPr>
            <a:r>
              <a:rPr lang="en-US" sz="2560" dirty="0"/>
              <a:t>Seven-day trial in Judge Chuck West’s courtroom</a:t>
            </a:r>
          </a:p>
          <a:p>
            <a:pPr marL="304810" indent="-304810">
              <a:buFont typeface="Arial" charset="0"/>
              <a:buChar char="•"/>
            </a:pPr>
            <a:r>
              <a:rPr lang="en-US" sz="2560" dirty="0"/>
              <a:t>ADA Marcus Fontenot introduces DNA evidence</a:t>
            </a:r>
          </a:p>
          <a:p>
            <a:pPr marL="304810" indent="-304810">
              <a:buFont typeface="Arial" charset="0"/>
              <a:buChar char="•"/>
            </a:pPr>
            <a:r>
              <a:rPr lang="en-US" sz="2560" dirty="0"/>
              <a:t>On March 10, 2016, Dr. Mark </a:t>
            </a:r>
            <a:r>
              <a:rPr lang="en-US" sz="2560" dirty="0" err="1"/>
              <a:t>Perlin</a:t>
            </a:r>
            <a:r>
              <a:rPr lang="en-US" sz="2560" dirty="0"/>
              <a:t> testifies at the trial in Ville Platte, LA</a:t>
            </a:r>
          </a:p>
          <a:p>
            <a:pPr marL="304810" indent="-304810">
              <a:buFont typeface="Arial" charset="0"/>
              <a:buChar char="•"/>
            </a:pPr>
            <a:r>
              <a:rPr lang="en-US" sz="2560" dirty="0" err="1"/>
              <a:t>TrueAllele</a:t>
            </a:r>
            <a:r>
              <a:rPr lang="en-US" sz="2560" dirty="0"/>
              <a:t> match statistics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066" y="3912474"/>
            <a:ext cx="3219981" cy="260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5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23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0549" y="283876"/>
            <a:ext cx="8507306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60" dirty="0">
                <a:latin typeface="Calibri" charset="0"/>
                <a:ea typeface="Calibri" charset="0"/>
                <a:cs typeface="Calibri" charset="0"/>
              </a:rPr>
              <a:t>Guilty verdicts handed down in Thomas-Wilson murder trial</a:t>
            </a:r>
          </a:p>
          <a:p>
            <a:r>
              <a:rPr lang="en-US" sz="2560" i="1" dirty="0">
                <a:latin typeface="Calibri" charset="0"/>
                <a:ea typeface="Calibri" charset="0"/>
                <a:cs typeface="Calibri" charset="0"/>
              </a:rPr>
              <a:t>Ville Platte Gazette</a:t>
            </a:r>
          </a:p>
        </p:txBody>
      </p:sp>
      <p:sp>
        <p:nvSpPr>
          <p:cNvPr id="4" name="Rectangle 3"/>
          <p:cNvSpPr/>
          <p:nvPr/>
        </p:nvSpPr>
        <p:spPr>
          <a:xfrm>
            <a:off x="1544320" y="1824200"/>
            <a:ext cx="8209280" cy="324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60" dirty="0" err="1">
                <a:latin typeface="Calibri" charset="0"/>
                <a:ea typeface="Calibri" charset="0"/>
                <a:cs typeface="Calibri" charset="0"/>
              </a:rPr>
              <a:t>TrueAllele</a:t>
            </a:r>
            <a:r>
              <a:rPr lang="en-US" sz="2560" dirty="0">
                <a:latin typeface="Calibri" charset="0"/>
                <a:ea typeface="Calibri" charset="0"/>
                <a:cs typeface="Calibri" charset="0"/>
              </a:rPr>
              <a:t> statistically matched the defendants’ DNA to </a:t>
            </a:r>
          </a:p>
          <a:p>
            <a:r>
              <a:rPr lang="en-US" sz="2560" dirty="0">
                <a:latin typeface="Calibri" charset="0"/>
                <a:ea typeface="Calibri" charset="0"/>
                <a:cs typeface="Calibri" charset="0"/>
              </a:rPr>
              <a:t>the DNA collected from the fence at the crime scene.</a:t>
            </a:r>
          </a:p>
          <a:p>
            <a:endParaRPr lang="en-US" sz="256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560" dirty="0">
                <a:latin typeface="Calibri" charset="0"/>
                <a:ea typeface="Calibri" charset="0"/>
                <a:cs typeface="Calibri" charset="0"/>
              </a:rPr>
              <a:t>“After seven days of listening to eye witness and expert testimony, an Evangeline Parish Jury of 12 found </a:t>
            </a:r>
            <a:r>
              <a:rPr lang="en-US" sz="2560" dirty="0" err="1">
                <a:latin typeface="Calibri" charset="0"/>
                <a:ea typeface="Calibri" charset="0"/>
                <a:cs typeface="Calibri" charset="0"/>
              </a:rPr>
              <a:t>Reokinski</a:t>
            </a:r>
            <a:r>
              <a:rPr lang="en-US" sz="2560" dirty="0">
                <a:latin typeface="Calibri" charset="0"/>
                <a:ea typeface="Calibri" charset="0"/>
                <a:cs typeface="Calibri" charset="0"/>
              </a:rPr>
              <a:t> Thomas and Hilton Wilson guilty of </a:t>
            </a:r>
            <a:r>
              <a:rPr lang="en-US" sz="2560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first degree murder </a:t>
            </a:r>
            <a:r>
              <a:rPr lang="en-US" sz="2560" dirty="0"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en-US" sz="256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560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attempted first degree murder</a:t>
            </a:r>
            <a:r>
              <a:rPr lang="en-US" sz="2560" dirty="0">
                <a:latin typeface="Calibri" charset="0"/>
                <a:ea typeface="Calibri" charset="0"/>
                <a:cs typeface="Calibri" charset="0"/>
              </a:rPr>
              <a:t>.” </a:t>
            </a:r>
          </a:p>
          <a:p>
            <a:r>
              <a:rPr lang="en-US" sz="2560" i="1" dirty="0">
                <a:latin typeface="Calibri" charset="0"/>
                <a:ea typeface="Calibri" charset="0"/>
                <a:cs typeface="Calibri" charset="0"/>
              </a:rPr>
              <a:t>Ville Platte Today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0548" y="5334294"/>
            <a:ext cx="6689851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60" dirty="0">
                <a:latin typeface="Calibri" charset="0"/>
                <a:ea typeface="Calibri" charset="0"/>
                <a:cs typeface="Calibri" charset="0"/>
              </a:rPr>
              <a:t>The prosecutors polled the jury after trial – </a:t>
            </a:r>
          </a:p>
          <a:p>
            <a:r>
              <a:rPr lang="en-US" sz="2560" dirty="0">
                <a:latin typeface="Calibri" charset="0"/>
                <a:ea typeface="Calibri" charset="0"/>
                <a:cs typeface="Calibri" charset="0"/>
              </a:rPr>
              <a:t>the DNA was </a:t>
            </a:r>
            <a:r>
              <a:rPr lang="en-US" sz="2560" i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crucial</a:t>
            </a:r>
            <a:r>
              <a:rPr lang="en-US" sz="2560" i="1" dirty="0">
                <a:solidFill>
                  <a:schemeClr val="tx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560" dirty="0">
                <a:latin typeface="Calibri" charset="0"/>
                <a:ea typeface="Calibri" charset="0"/>
                <a:cs typeface="Calibri" charset="0"/>
              </a:rPr>
              <a:t>in obtaining the convictions </a:t>
            </a:r>
          </a:p>
        </p:txBody>
      </p:sp>
    </p:spTree>
    <p:extLst>
      <p:ext uri="{BB962C8B-B14F-4D97-AF65-F5344CB8AC3E}">
        <p14:creationId xmlns:p14="http://schemas.microsoft.com/office/powerpoint/2010/main" val="1265650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693" dirty="0"/>
              <a:t>Keys to success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7824" y="1968783"/>
            <a:ext cx="8046721" cy="4728177"/>
          </a:xfrm>
        </p:spPr>
        <p:txBody>
          <a:bodyPr>
            <a:normAutofit lnSpcReduction="10000"/>
          </a:bodyPr>
          <a:lstStyle/>
          <a:p>
            <a:pPr marL="487695" indent="-487695">
              <a:buFont typeface="+mj-lt"/>
              <a:buAutoNum type="arabicPeriod"/>
            </a:pPr>
            <a:r>
              <a:rPr lang="en-US" sz="2987" dirty="0"/>
              <a:t>Evidence collection</a:t>
            </a:r>
          </a:p>
          <a:p>
            <a:pPr marL="487695" indent="-487695">
              <a:buFont typeface="+mj-lt"/>
              <a:buAutoNum type="arabicPeriod"/>
            </a:pPr>
            <a:r>
              <a:rPr lang="en-US" sz="2987" dirty="0"/>
              <a:t>Lab develops DNA</a:t>
            </a:r>
          </a:p>
          <a:p>
            <a:pPr marL="487695" indent="-487695">
              <a:buFont typeface="+mj-lt"/>
              <a:buAutoNum type="arabicPeriod"/>
            </a:pPr>
            <a:r>
              <a:rPr lang="en-US" sz="2987" dirty="0"/>
              <a:t>Lab sends data to </a:t>
            </a:r>
            <a:r>
              <a:rPr lang="en-US" sz="2987" dirty="0" err="1"/>
              <a:t>Cybergenetics</a:t>
            </a:r>
            <a:endParaRPr lang="en-US" sz="2987" dirty="0"/>
          </a:p>
          <a:p>
            <a:pPr marL="487695" indent="-487695">
              <a:buFont typeface="+mj-lt"/>
              <a:buAutoNum type="arabicPeriod"/>
            </a:pPr>
            <a:r>
              <a:rPr lang="en-US" sz="2987" dirty="0" err="1"/>
              <a:t>TrueAllele</a:t>
            </a:r>
            <a:r>
              <a:rPr lang="en-US" sz="2987" dirty="0"/>
              <a:t> match statistics</a:t>
            </a:r>
          </a:p>
          <a:p>
            <a:pPr marL="487695" indent="-487695">
              <a:buFont typeface="+mj-lt"/>
              <a:buAutoNum type="arabicPeriod"/>
            </a:pPr>
            <a:r>
              <a:rPr lang="en-US" sz="2987" dirty="0"/>
              <a:t>Expert testimony</a:t>
            </a:r>
          </a:p>
          <a:p>
            <a:pPr marL="487695" indent="-487695">
              <a:buFont typeface="+mj-lt"/>
              <a:buAutoNum type="arabicPeriod"/>
            </a:pPr>
            <a:r>
              <a:rPr lang="en-US" sz="2987" dirty="0"/>
              <a:t>Justice is served</a:t>
            </a:r>
          </a:p>
          <a:p>
            <a:pPr algn="ctr"/>
            <a:endParaRPr lang="en-US" sz="2987" dirty="0"/>
          </a:p>
          <a:p>
            <a:pPr algn="ctr"/>
            <a:r>
              <a:rPr lang="en-US" sz="2987" dirty="0">
                <a:solidFill>
                  <a:srgbClr val="17A5DD"/>
                </a:solidFill>
              </a:rPr>
              <a:t>“DNA is key.”</a:t>
            </a:r>
          </a:p>
          <a:p>
            <a:pPr algn="r"/>
            <a:r>
              <a:rPr lang="en-US" sz="2987" dirty="0">
                <a:solidFill>
                  <a:srgbClr val="17A5DD"/>
                </a:solidFill>
              </a:rPr>
              <a:t>- Investigator Marcus </a:t>
            </a:r>
            <a:r>
              <a:rPr lang="en-US" sz="2987" dirty="0" err="1">
                <a:solidFill>
                  <a:srgbClr val="17A5DD"/>
                </a:solidFill>
              </a:rPr>
              <a:t>Aucoin</a:t>
            </a:r>
            <a:endParaRPr lang="en-US" sz="2773" dirty="0">
              <a:solidFill>
                <a:srgbClr val="17A5DD"/>
              </a:solidFill>
            </a:endParaRPr>
          </a:p>
          <a:p>
            <a:endParaRPr lang="en-US" sz="2987" dirty="0">
              <a:solidFill>
                <a:srgbClr val="17A5D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46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9774" y="1893240"/>
            <a:ext cx="4791714" cy="3917226"/>
          </a:xfrm>
          <a:custGeom>
            <a:avLst/>
            <a:gdLst/>
            <a:ahLst/>
            <a:cxnLst/>
            <a:rect l="l" t="t" r="r" b="b"/>
            <a:pathLst>
              <a:path w="4791714" h="3917226">
                <a:moveTo>
                  <a:pt x="0" y="0"/>
                </a:moveTo>
                <a:lnTo>
                  <a:pt x="4791714" y="0"/>
                </a:lnTo>
                <a:lnTo>
                  <a:pt x="4791714" y="3917226"/>
                </a:lnTo>
                <a:lnTo>
                  <a:pt x="0" y="3917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41241" y="3657600"/>
            <a:ext cx="1165098" cy="1044219"/>
            <a:chOff x="0" y="0"/>
            <a:chExt cx="1553464" cy="13922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53464" cy="1392292"/>
            </a:xfrm>
            <a:custGeom>
              <a:avLst/>
              <a:gdLst/>
              <a:ahLst/>
              <a:cxnLst/>
              <a:rect l="l" t="t" r="r" b="b"/>
              <a:pathLst>
                <a:path w="1553464" h="1392292">
                  <a:moveTo>
                    <a:pt x="0" y="0"/>
                  </a:moveTo>
                  <a:lnTo>
                    <a:pt x="1553464" y="0"/>
                  </a:lnTo>
                  <a:lnTo>
                    <a:pt x="1553464" y="1392292"/>
                  </a:lnTo>
                  <a:lnTo>
                    <a:pt x="0" y="1392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5"/>
            <p:cNvGrpSpPr/>
            <p:nvPr/>
          </p:nvGrpSpPr>
          <p:grpSpPr>
            <a:xfrm rot="-10800000">
              <a:off x="693239" y="632012"/>
              <a:ext cx="519910" cy="519910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90C9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7525" tIns="37525" rIns="37525" bIns="37525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790764" y="730957"/>
              <a:ext cx="324861" cy="322018"/>
            </a:xfrm>
            <a:custGeom>
              <a:avLst/>
              <a:gdLst/>
              <a:ahLst/>
              <a:cxnLst/>
              <a:rect l="l" t="t" r="r" b="b"/>
              <a:pathLst>
                <a:path w="324861" h="322018">
                  <a:moveTo>
                    <a:pt x="0" y="0"/>
                  </a:moveTo>
                  <a:lnTo>
                    <a:pt x="324861" y="0"/>
                  </a:lnTo>
                  <a:lnTo>
                    <a:pt x="324861" y="322019"/>
                  </a:lnTo>
                  <a:lnTo>
                    <a:pt x="0" y="3220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9"/>
            <p:cNvGrpSpPr/>
            <p:nvPr/>
          </p:nvGrpSpPr>
          <p:grpSpPr>
            <a:xfrm rot="-10800000">
              <a:off x="335029" y="524811"/>
              <a:ext cx="519910" cy="51991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CC0DF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7525" tIns="37525" rIns="37525" bIns="37525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432554" y="623757"/>
              <a:ext cx="324861" cy="322018"/>
            </a:xfrm>
            <a:custGeom>
              <a:avLst/>
              <a:gdLst/>
              <a:ahLst/>
              <a:cxnLst/>
              <a:rect l="l" t="t" r="r" b="b"/>
              <a:pathLst>
                <a:path w="324861" h="322018">
                  <a:moveTo>
                    <a:pt x="0" y="0"/>
                  </a:moveTo>
                  <a:lnTo>
                    <a:pt x="324860" y="0"/>
                  </a:lnTo>
                  <a:lnTo>
                    <a:pt x="324860" y="322018"/>
                  </a:lnTo>
                  <a:lnTo>
                    <a:pt x="0" y="322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496445" y="2160925"/>
            <a:ext cx="1165613" cy="1165613"/>
            <a:chOff x="0" y="0"/>
            <a:chExt cx="1554150" cy="15541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54150" cy="1554150"/>
            </a:xfrm>
            <a:custGeom>
              <a:avLst/>
              <a:gdLst/>
              <a:ahLst/>
              <a:cxnLst/>
              <a:rect l="l" t="t" r="r" b="b"/>
              <a:pathLst>
                <a:path w="1554150" h="1554150">
                  <a:moveTo>
                    <a:pt x="0" y="0"/>
                  </a:moveTo>
                  <a:lnTo>
                    <a:pt x="1554150" y="0"/>
                  </a:lnTo>
                  <a:lnTo>
                    <a:pt x="1554150" y="1554150"/>
                  </a:lnTo>
                  <a:lnTo>
                    <a:pt x="0" y="1554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15"/>
            <p:cNvGrpSpPr/>
            <p:nvPr/>
          </p:nvGrpSpPr>
          <p:grpSpPr>
            <a:xfrm rot="-10800000">
              <a:off x="424264" y="626089"/>
              <a:ext cx="401717" cy="401717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BF63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5262" tIns="25262" rIns="25262" bIns="25262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499618" y="702542"/>
              <a:ext cx="251009" cy="248812"/>
            </a:xfrm>
            <a:custGeom>
              <a:avLst/>
              <a:gdLst/>
              <a:ahLst/>
              <a:cxnLst/>
              <a:rect l="l" t="t" r="r" b="b"/>
              <a:pathLst>
                <a:path w="251009" h="248812">
                  <a:moveTo>
                    <a:pt x="0" y="0"/>
                  </a:moveTo>
                  <a:lnTo>
                    <a:pt x="251009" y="0"/>
                  </a:lnTo>
                  <a:lnTo>
                    <a:pt x="251009" y="248812"/>
                  </a:lnTo>
                  <a:lnTo>
                    <a:pt x="0" y="248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" name="Group 19"/>
            <p:cNvGrpSpPr/>
            <p:nvPr/>
          </p:nvGrpSpPr>
          <p:grpSpPr>
            <a:xfrm rot="6967551">
              <a:off x="567647" y="824375"/>
              <a:ext cx="401717" cy="401717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914D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5262" tIns="25262" rIns="25262" bIns="25262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 rot="-3832448">
              <a:off x="643001" y="900827"/>
              <a:ext cx="251009" cy="248812"/>
            </a:xfrm>
            <a:custGeom>
              <a:avLst/>
              <a:gdLst/>
              <a:ahLst/>
              <a:cxnLst/>
              <a:rect l="l" t="t" r="r" b="b"/>
              <a:pathLst>
                <a:path w="251009" h="248812">
                  <a:moveTo>
                    <a:pt x="0" y="0"/>
                  </a:moveTo>
                  <a:lnTo>
                    <a:pt x="251009" y="0"/>
                  </a:lnTo>
                  <a:lnTo>
                    <a:pt x="251009" y="248812"/>
                  </a:lnTo>
                  <a:lnTo>
                    <a:pt x="0" y="248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" name="Group 23"/>
            <p:cNvGrpSpPr/>
            <p:nvPr/>
          </p:nvGrpSpPr>
          <p:grpSpPr>
            <a:xfrm rot="-8840210">
              <a:off x="585189" y="350988"/>
              <a:ext cx="401717" cy="401717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E17EB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5262" tIns="25262" rIns="25262" bIns="25262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 rot="3851311">
              <a:off x="693048" y="626089"/>
              <a:ext cx="401717" cy="401717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0F8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5262" tIns="25262" rIns="25262" bIns="25262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 rot="-6948688">
              <a:off x="768402" y="702542"/>
              <a:ext cx="251009" cy="248812"/>
            </a:xfrm>
            <a:custGeom>
              <a:avLst/>
              <a:gdLst/>
              <a:ahLst/>
              <a:cxnLst/>
              <a:rect l="l" t="t" r="r" b="b"/>
              <a:pathLst>
                <a:path w="251009" h="248812">
                  <a:moveTo>
                    <a:pt x="0" y="0"/>
                  </a:moveTo>
                  <a:lnTo>
                    <a:pt x="251008" y="0"/>
                  </a:lnTo>
                  <a:lnTo>
                    <a:pt x="251008" y="248812"/>
                  </a:lnTo>
                  <a:lnTo>
                    <a:pt x="0" y="248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1959789">
              <a:off x="660543" y="427440"/>
              <a:ext cx="251009" cy="248812"/>
            </a:xfrm>
            <a:custGeom>
              <a:avLst/>
              <a:gdLst/>
              <a:ahLst/>
              <a:cxnLst/>
              <a:rect l="l" t="t" r="r" b="b"/>
              <a:pathLst>
                <a:path w="251009" h="248812">
                  <a:moveTo>
                    <a:pt x="0" y="0"/>
                  </a:moveTo>
                  <a:lnTo>
                    <a:pt x="251009" y="0"/>
                  </a:lnTo>
                  <a:lnTo>
                    <a:pt x="251009" y="248813"/>
                  </a:lnTo>
                  <a:lnTo>
                    <a:pt x="0" y="248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1"/>
          <p:cNvGrpSpPr/>
          <p:nvPr/>
        </p:nvGrpSpPr>
        <p:grpSpPr>
          <a:xfrm rot="-1817161">
            <a:off x="3662229" y="3818999"/>
            <a:ext cx="850789" cy="887706"/>
            <a:chOff x="0" y="0"/>
            <a:chExt cx="1134385" cy="1183609"/>
          </a:xfrm>
        </p:grpSpPr>
        <p:sp>
          <p:nvSpPr>
            <p:cNvPr id="32" name="Freeform 32"/>
            <p:cNvSpPr/>
            <p:nvPr/>
          </p:nvSpPr>
          <p:spPr>
            <a:xfrm rot="1817161">
              <a:off x="233987" y="57739"/>
              <a:ext cx="518043" cy="1068131"/>
            </a:xfrm>
            <a:custGeom>
              <a:avLst/>
              <a:gdLst/>
              <a:ahLst/>
              <a:cxnLst/>
              <a:rect l="l" t="t" r="r" b="b"/>
              <a:pathLst>
                <a:path w="518043" h="1068131">
                  <a:moveTo>
                    <a:pt x="0" y="0"/>
                  </a:moveTo>
                  <a:lnTo>
                    <a:pt x="518043" y="0"/>
                  </a:lnTo>
                  <a:lnTo>
                    <a:pt x="518043" y="1068131"/>
                  </a:lnTo>
                  <a:lnTo>
                    <a:pt x="0" y="1068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" name="Group 33"/>
            <p:cNvGrpSpPr/>
            <p:nvPr/>
          </p:nvGrpSpPr>
          <p:grpSpPr>
            <a:xfrm rot="-10800000">
              <a:off x="195769" y="447984"/>
              <a:ext cx="496846" cy="496846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B6CE6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6" name="Freeform 36"/>
            <p:cNvSpPr/>
            <p:nvPr/>
          </p:nvSpPr>
          <p:spPr>
            <a:xfrm>
              <a:off x="288967" y="542541"/>
              <a:ext cx="310449" cy="307733"/>
            </a:xfrm>
            <a:custGeom>
              <a:avLst/>
              <a:gdLst/>
              <a:ahLst/>
              <a:cxnLst/>
              <a:rect l="l" t="t" r="r" b="b"/>
              <a:pathLst>
                <a:path w="310449" h="307733">
                  <a:moveTo>
                    <a:pt x="0" y="0"/>
                  </a:moveTo>
                  <a:lnTo>
                    <a:pt x="310449" y="0"/>
                  </a:lnTo>
                  <a:lnTo>
                    <a:pt x="310449" y="307733"/>
                  </a:lnTo>
                  <a:lnTo>
                    <a:pt x="0" y="307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7" name="Group 37"/>
            <p:cNvGrpSpPr/>
            <p:nvPr/>
          </p:nvGrpSpPr>
          <p:grpSpPr>
            <a:xfrm rot="-8982838">
              <a:off x="546160" y="340617"/>
              <a:ext cx="496846" cy="496846"/>
              <a:chOff x="0" y="0"/>
              <a:chExt cx="812800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0F8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0" name="Freeform 40"/>
            <p:cNvSpPr/>
            <p:nvPr/>
          </p:nvSpPr>
          <p:spPr>
            <a:xfrm rot="1817161">
              <a:off x="639359" y="435174"/>
              <a:ext cx="310449" cy="307733"/>
            </a:xfrm>
            <a:custGeom>
              <a:avLst/>
              <a:gdLst/>
              <a:ahLst/>
              <a:cxnLst/>
              <a:rect l="l" t="t" r="r" b="b"/>
              <a:pathLst>
                <a:path w="310449" h="307733">
                  <a:moveTo>
                    <a:pt x="0" y="0"/>
                  </a:moveTo>
                  <a:lnTo>
                    <a:pt x="310449" y="0"/>
                  </a:lnTo>
                  <a:lnTo>
                    <a:pt x="310449" y="307733"/>
                  </a:lnTo>
                  <a:lnTo>
                    <a:pt x="0" y="307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" name="Group 41"/>
            <p:cNvGrpSpPr/>
            <p:nvPr/>
          </p:nvGrpSpPr>
          <p:grpSpPr>
            <a:xfrm rot="-8982838">
              <a:off x="169357" y="120554"/>
              <a:ext cx="496846" cy="496846"/>
              <a:chOff x="0" y="0"/>
              <a:chExt cx="812800" cy="8128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4" name="Freeform 44"/>
            <p:cNvSpPr/>
            <p:nvPr/>
          </p:nvSpPr>
          <p:spPr>
            <a:xfrm rot="1817161">
              <a:off x="262555" y="215111"/>
              <a:ext cx="310449" cy="307733"/>
            </a:xfrm>
            <a:custGeom>
              <a:avLst/>
              <a:gdLst/>
              <a:ahLst/>
              <a:cxnLst/>
              <a:rect l="l" t="t" r="r" b="b"/>
              <a:pathLst>
                <a:path w="310449" h="307733">
                  <a:moveTo>
                    <a:pt x="0" y="0"/>
                  </a:moveTo>
                  <a:lnTo>
                    <a:pt x="310449" y="0"/>
                  </a:lnTo>
                  <a:lnTo>
                    <a:pt x="310449" y="307733"/>
                  </a:lnTo>
                  <a:lnTo>
                    <a:pt x="0" y="307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" name="AutoShape 45"/>
          <p:cNvSpPr/>
          <p:nvPr/>
        </p:nvSpPr>
        <p:spPr>
          <a:xfrm flipH="1" flipV="1">
            <a:off x="4230051" y="2868473"/>
            <a:ext cx="0" cy="1198474"/>
          </a:xfrm>
          <a:prstGeom prst="line">
            <a:avLst/>
          </a:prstGeom>
          <a:ln w="66675" cap="flat">
            <a:solidFill>
              <a:srgbClr val="1F80F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6" name="Freeform 46"/>
          <p:cNvSpPr/>
          <p:nvPr/>
        </p:nvSpPr>
        <p:spPr>
          <a:xfrm>
            <a:off x="895785" y="2314824"/>
            <a:ext cx="1117300" cy="1051658"/>
          </a:xfrm>
          <a:custGeom>
            <a:avLst/>
            <a:gdLst/>
            <a:ahLst/>
            <a:cxnLst/>
            <a:rect l="l" t="t" r="r" b="b"/>
            <a:pathLst>
              <a:path w="1117300" h="1051658">
                <a:moveTo>
                  <a:pt x="0" y="0"/>
                </a:moveTo>
                <a:lnTo>
                  <a:pt x="1117300" y="0"/>
                </a:lnTo>
                <a:lnTo>
                  <a:pt x="1117300" y="1051658"/>
                </a:lnTo>
                <a:lnTo>
                  <a:pt x="0" y="10516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7" name="Group 47"/>
          <p:cNvGrpSpPr/>
          <p:nvPr/>
        </p:nvGrpSpPr>
        <p:grpSpPr>
          <a:xfrm>
            <a:off x="1381363" y="2501305"/>
            <a:ext cx="484853" cy="484853"/>
            <a:chOff x="0" y="0"/>
            <a:chExt cx="646471" cy="646471"/>
          </a:xfrm>
        </p:grpSpPr>
        <p:grpSp>
          <p:nvGrpSpPr>
            <p:cNvPr id="48" name="Group 48"/>
            <p:cNvGrpSpPr/>
            <p:nvPr/>
          </p:nvGrpSpPr>
          <p:grpSpPr>
            <a:xfrm rot="-10800000">
              <a:off x="0" y="0"/>
              <a:ext cx="646471" cy="646471"/>
              <a:chOff x="0" y="0"/>
              <a:chExt cx="812800" cy="812800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E17EB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646" tIns="54646" rIns="54646" bIns="5464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51" name="Freeform 51"/>
            <p:cNvSpPr/>
            <p:nvPr/>
          </p:nvSpPr>
          <p:spPr>
            <a:xfrm>
              <a:off x="121265" y="123032"/>
              <a:ext cx="403941" cy="400407"/>
            </a:xfrm>
            <a:custGeom>
              <a:avLst/>
              <a:gdLst/>
              <a:ahLst/>
              <a:cxnLst/>
              <a:rect l="l" t="t" r="r" b="b"/>
              <a:pathLst>
                <a:path w="403941" h="400407">
                  <a:moveTo>
                    <a:pt x="0" y="0"/>
                  </a:moveTo>
                  <a:lnTo>
                    <a:pt x="403941" y="0"/>
                  </a:lnTo>
                  <a:lnTo>
                    <a:pt x="403941" y="400407"/>
                  </a:lnTo>
                  <a:lnTo>
                    <a:pt x="0" y="400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" name="Freeform 52"/>
          <p:cNvSpPr/>
          <p:nvPr/>
        </p:nvSpPr>
        <p:spPr>
          <a:xfrm>
            <a:off x="2540766" y="2743732"/>
            <a:ext cx="427997" cy="762579"/>
          </a:xfrm>
          <a:custGeom>
            <a:avLst/>
            <a:gdLst/>
            <a:ahLst/>
            <a:cxnLst/>
            <a:rect l="l" t="t" r="r" b="b"/>
            <a:pathLst>
              <a:path w="427997" h="762579">
                <a:moveTo>
                  <a:pt x="0" y="0"/>
                </a:moveTo>
                <a:lnTo>
                  <a:pt x="427998" y="0"/>
                </a:lnTo>
                <a:lnTo>
                  <a:pt x="427998" y="762579"/>
                </a:lnTo>
                <a:lnTo>
                  <a:pt x="0" y="7625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3" name="Group 53"/>
          <p:cNvGrpSpPr/>
          <p:nvPr/>
        </p:nvGrpSpPr>
        <p:grpSpPr>
          <a:xfrm rot="-10800000">
            <a:off x="2754765" y="3175886"/>
            <a:ext cx="301303" cy="301303"/>
            <a:chOff x="0" y="0"/>
            <a:chExt cx="812800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B6CE6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6815" tIns="46815" rIns="46815" bIns="46815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6" name="Freeform 56"/>
          <p:cNvSpPr/>
          <p:nvPr/>
        </p:nvSpPr>
        <p:spPr>
          <a:xfrm>
            <a:off x="2811283" y="3233229"/>
            <a:ext cx="188266" cy="186619"/>
          </a:xfrm>
          <a:custGeom>
            <a:avLst/>
            <a:gdLst/>
            <a:ahLst/>
            <a:cxnLst/>
            <a:rect l="l" t="t" r="r" b="b"/>
            <a:pathLst>
              <a:path w="188266" h="186619">
                <a:moveTo>
                  <a:pt x="0" y="0"/>
                </a:moveTo>
                <a:lnTo>
                  <a:pt x="188267" y="0"/>
                </a:lnTo>
                <a:lnTo>
                  <a:pt x="188267" y="186619"/>
                </a:lnTo>
                <a:lnTo>
                  <a:pt x="0" y="1866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TextBox 57"/>
          <p:cNvSpPr txBox="1"/>
          <p:nvPr/>
        </p:nvSpPr>
        <p:spPr>
          <a:xfrm>
            <a:off x="429774" y="-66675"/>
            <a:ext cx="8894053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Evidence DNA Database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47974" y="1854037"/>
            <a:ext cx="4791714" cy="3917226"/>
          </a:xfrm>
          <a:custGeom>
            <a:avLst/>
            <a:gdLst/>
            <a:ahLst/>
            <a:cxnLst/>
            <a:rect l="l" t="t" r="r" b="b"/>
            <a:pathLst>
              <a:path w="4791714" h="3917226">
                <a:moveTo>
                  <a:pt x="0" y="0"/>
                </a:moveTo>
                <a:lnTo>
                  <a:pt x="4791714" y="0"/>
                </a:lnTo>
                <a:lnTo>
                  <a:pt x="4791714" y="3917226"/>
                </a:lnTo>
                <a:lnTo>
                  <a:pt x="0" y="3917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706853" y="2120264"/>
            <a:ext cx="494133" cy="1208887"/>
            <a:chOff x="0" y="0"/>
            <a:chExt cx="658843" cy="16118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58843" cy="1611849"/>
            </a:xfrm>
            <a:custGeom>
              <a:avLst/>
              <a:gdLst/>
              <a:ahLst/>
              <a:cxnLst/>
              <a:rect l="l" t="t" r="r" b="b"/>
              <a:pathLst>
                <a:path w="658843" h="1611849">
                  <a:moveTo>
                    <a:pt x="0" y="0"/>
                  </a:moveTo>
                  <a:lnTo>
                    <a:pt x="658843" y="0"/>
                  </a:lnTo>
                  <a:lnTo>
                    <a:pt x="658843" y="1611849"/>
                  </a:lnTo>
                  <a:lnTo>
                    <a:pt x="0" y="1611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2859439">
              <a:off x="119052" y="509406"/>
              <a:ext cx="420739" cy="417057"/>
            </a:xfrm>
            <a:custGeom>
              <a:avLst/>
              <a:gdLst/>
              <a:ahLst/>
              <a:cxnLst/>
              <a:rect l="l" t="t" r="r" b="b"/>
              <a:pathLst>
                <a:path w="420739" h="417057">
                  <a:moveTo>
                    <a:pt x="0" y="0"/>
                  </a:moveTo>
                  <a:lnTo>
                    <a:pt x="420739" y="0"/>
                  </a:lnTo>
                  <a:lnTo>
                    <a:pt x="420739" y="417058"/>
                  </a:lnTo>
                  <a:lnTo>
                    <a:pt x="0" y="417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48231" y="0"/>
              <a:ext cx="365075" cy="365075"/>
            </a:xfrm>
            <a:custGeom>
              <a:avLst/>
              <a:gdLst/>
              <a:ahLst/>
              <a:cxnLst/>
              <a:rect l="l" t="t" r="r" b="b"/>
              <a:pathLst>
                <a:path w="365075" h="365075">
                  <a:moveTo>
                    <a:pt x="0" y="0"/>
                  </a:moveTo>
                  <a:lnTo>
                    <a:pt x="365075" y="0"/>
                  </a:lnTo>
                  <a:lnTo>
                    <a:pt x="365075" y="365075"/>
                  </a:lnTo>
                  <a:lnTo>
                    <a:pt x="0" y="365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496764" y="2119839"/>
            <a:ext cx="494133" cy="1208887"/>
            <a:chOff x="0" y="0"/>
            <a:chExt cx="658843" cy="16118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8843" cy="1611849"/>
            </a:xfrm>
            <a:custGeom>
              <a:avLst/>
              <a:gdLst/>
              <a:ahLst/>
              <a:cxnLst/>
              <a:rect l="l" t="t" r="r" b="b"/>
              <a:pathLst>
                <a:path w="658843" h="1611849">
                  <a:moveTo>
                    <a:pt x="0" y="0"/>
                  </a:moveTo>
                  <a:lnTo>
                    <a:pt x="658843" y="0"/>
                  </a:lnTo>
                  <a:lnTo>
                    <a:pt x="658843" y="1611849"/>
                  </a:lnTo>
                  <a:lnTo>
                    <a:pt x="0" y="1611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2859439">
              <a:off x="119052" y="509406"/>
              <a:ext cx="420739" cy="417057"/>
            </a:xfrm>
            <a:custGeom>
              <a:avLst/>
              <a:gdLst/>
              <a:ahLst/>
              <a:cxnLst/>
              <a:rect l="l" t="t" r="r" b="b"/>
              <a:pathLst>
                <a:path w="420739" h="417057">
                  <a:moveTo>
                    <a:pt x="0" y="0"/>
                  </a:moveTo>
                  <a:lnTo>
                    <a:pt x="420739" y="0"/>
                  </a:lnTo>
                  <a:lnTo>
                    <a:pt x="420739" y="417058"/>
                  </a:lnTo>
                  <a:lnTo>
                    <a:pt x="0" y="417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48231" y="0"/>
              <a:ext cx="365075" cy="365075"/>
            </a:xfrm>
            <a:custGeom>
              <a:avLst/>
              <a:gdLst/>
              <a:ahLst/>
              <a:cxnLst/>
              <a:rect l="l" t="t" r="r" b="b"/>
              <a:pathLst>
                <a:path w="365075" h="365075">
                  <a:moveTo>
                    <a:pt x="0" y="0"/>
                  </a:moveTo>
                  <a:lnTo>
                    <a:pt x="365075" y="0"/>
                  </a:lnTo>
                  <a:lnTo>
                    <a:pt x="365075" y="365075"/>
                  </a:lnTo>
                  <a:lnTo>
                    <a:pt x="0" y="365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88426" y="2120264"/>
            <a:ext cx="494133" cy="1208887"/>
            <a:chOff x="0" y="0"/>
            <a:chExt cx="658843" cy="161184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58843" cy="1611849"/>
            </a:xfrm>
            <a:custGeom>
              <a:avLst/>
              <a:gdLst/>
              <a:ahLst/>
              <a:cxnLst/>
              <a:rect l="l" t="t" r="r" b="b"/>
              <a:pathLst>
                <a:path w="658843" h="1611849">
                  <a:moveTo>
                    <a:pt x="0" y="0"/>
                  </a:moveTo>
                  <a:lnTo>
                    <a:pt x="658843" y="0"/>
                  </a:lnTo>
                  <a:lnTo>
                    <a:pt x="658843" y="1611849"/>
                  </a:lnTo>
                  <a:lnTo>
                    <a:pt x="0" y="1611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2859439">
              <a:off x="119052" y="509406"/>
              <a:ext cx="420739" cy="417057"/>
            </a:xfrm>
            <a:custGeom>
              <a:avLst/>
              <a:gdLst/>
              <a:ahLst/>
              <a:cxnLst/>
              <a:rect l="l" t="t" r="r" b="b"/>
              <a:pathLst>
                <a:path w="420739" h="417057">
                  <a:moveTo>
                    <a:pt x="0" y="0"/>
                  </a:moveTo>
                  <a:lnTo>
                    <a:pt x="420739" y="0"/>
                  </a:lnTo>
                  <a:lnTo>
                    <a:pt x="420739" y="417058"/>
                  </a:lnTo>
                  <a:lnTo>
                    <a:pt x="0" y="417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48231" y="0"/>
              <a:ext cx="365075" cy="365075"/>
            </a:xfrm>
            <a:custGeom>
              <a:avLst/>
              <a:gdLst/>
              <a:ahLst/>
              <a:cxnLst/>
              <a:rect l="l" t="t" r="r" b="b"/>
              <a:pathLst>
                <a:path w="365075" h="365075">
                  <a:moveTo>
                    <a:pt x="0" y="0"/>
                  </a:moveTo>
                  <a:lnTo>
                    <a:pt x="365075" y="0"/>
                  </a:lnTo>
                  <a:lnTo>
                    <a:pt x="365075" y="365075"/>
                  </a:lnTo>
                  <a:lnTo>
                    <a:pt x="0" y="365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077834" y="2119839"/>
            <a:ext cx="494133" cy="1208887"/>
            <a:chOff x="0" y="0"/>
            <a:chExt cx="658843" cy="161184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58843" cy="1611849"/>
            </a:xfrm>
            <a:custGeom>
              <a:avLst/>
              <a:gdLst/>
              <a:ahLst/>
              <a:cxnLst/>
              <a:rect l="l" t="t" r="r" b="b"/>
              <a:pathLst>
                <a:path w="658843" h="1611849">
                  <a:moveTo>
                    <a:pt x="0" y="0"/>
                  </a:moveTo>
                  <a:lnTo>
                    <a:pt x="658843" y="0"/>
                  </a:lnTo>
                  <a:lnTo>
                    <a:pt x="658843" y="1611849"/>
                  </a:lnTo>
                  <a:lnTo>
                    <a:pt x="0" y="1611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2859439">
              <a:off x="119052" y="509406"/>
              <a:ext cx="420739" cy="417057"/>
            </a:xfrm>
            <a:custGeom>
              <a:avLst/>
              <a:gdLst/>
              <a:ahLst/>
              <a:cxnLst/>
              <a:rect l="l" t="t" r="r" b="b"/>
              <a:pathLst>
                <a:path w="420739" h="417057">
                  <a:moveTo>
                    <a:pt x="0" y="0"/>
                  </a:moveTo>
                  <a:lnTo>
                    <a:pt x="420739" y="0"/>
                  </a:lnTo>
                  <a:lnTo>
                    <a:pt x="420739" y="417058"/>
                  </a:lnTo>
                  <a:lnTo>
                    <a:pt x="0" y="417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48231" y="0"/>
              <a:ext cx="365075" cy="365075"/>
            </a:xfrm>
            <a:custGeom>
              <a:avLst/>
              <a:gdLst/>
              <a:ahLst/>
              <a:cxnLst/>
              <a:rect l="l" t="t" r="r" b="b"/>
              <a:pathLst>
                <a:path w="365075" h="365075">
                  <a:moveTo>
                    <a:pt x="0" y="0"/>
                  </a:moveTo>
                  <a:lnTo>
                    <a:pt x="365075" y="0"/>
                  </a:lnTo>
                  <a:lnTo>
                    <a:pt x="365075" y="365075"/>
                  </a:lnTo>
                  <a:lnTo>
                    <a:pt x="0" y="365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496764" y="3443451"/>
            <a:ext cx="494133" cy="1208887"/>
            <a:chOff x="0" y="0"/>
            <a:chExt cx="658843" cy="161184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58843" cy="1611849"/>
            </a:xfrm>
            <a:custGeom>
              <a:avLst/>
              <a:gdLst/>
              <a:ahLst/>
              <a:cxnLst/>
              <a:rect l="l" t="t" r="r" b="b"/>
              <a:pathLst>
                <a:path w="658843" h="1611849">
                  <a:moveTo>
                    <a:pt x="0" y="0"/>
                  </a:moveTo>
                  <a:lnTo>
                    <a:pt x="658843" y="0"/>
                  </a:lnTo>
                  <a:lnTo>
                    <a:pt x="658843" y="1611849"/>
                  </a:lnTo>
                  <a:lnTo>
                    <a:pt x="0" y="1611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-2859439">
              <a:off x="119052" y="509406"/>
              <a:ext cx="420739" cy="417057"/>
            </a:xfrm>
            <a:custGeom>
              <a:avLst/>
              <a:gdLst/>
              <a:ahLst/>
              <a:cxnLst/>
              <a:rect l="l" t="t" r="r" b="b"/>
              <a:pathLst>
                <a:path w="420739" h="417057">
                  <a:moveTo>
                    <a:pt x="0" y="0"/>
                  </a:moveTo>
                  <a:lnTo>
                    <a:pt x="420739" y="0"/>
                  </a:lnTo>
                  <a:lnTo>
                    <a:pt x="420739" y="417058"/>
                  </a:lnTo>
                  <a:lnTo>
                    <a:pt x="0" y="417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48231" y="0"/>
              <a:ext cx="365075" cy="365075"/>
            </a:xfrm>
            <a:custGeom>
              <a:avLst/>
              <a:gdLst/>
              <a:ahLst/>
              <a:cxnLst/>
              <a:rect l="l" t="t" r="r" b="b"/>
              <a:pathLst>
                <a:path w="365075" h="365075">
                  <a:moveTo>
                    <a:pt x="0" y="0"/>
                  </a:moveTo>
                  <a:lnTo>
                    <a:pt x="365075" y="0"/>
                  </a:lnTo>
                  <a:lnTo>
                    <a:pt x="365075" y="365075"/>
                  </a:lnTo>
                  <a:lnTo>
                    <a:pt x="0" y="365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076083" y="3443451"/>
            <a:ext cx="494133" cy="1208887"/>
            <a:chOff x="0" y="0"/>
            <a:chExt cx="658843" cy="161184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58843" cy="1611849"/>
            </a:xfrm>
            <a:custGeom>
              <a:avLst/>
              <a:gdLst/>
              <a:ahLst/>
              <a:cxnLst/>
              <a:rect l="l" t="t" r="r" b="b"/>
              <a:pathLst>
                <a:path w="658843" h="1611849">
                  <a:moveTo>
                    <a:pt x="0" y="0"/>
                  </a:moveTo>
                  <a:lnTo>
                    <a:pt x="658843" y="0"/>
                  </a:lnTo>
                  <a:lnTo>
                    <a:pt x="658843" y="1611849"/>
                  </a:lnTo>
                  <a:lnTo>
                    <a:pt x="0" y="1611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2859439">
              <a:off x="119052" y="509406"/>
              <a:ext cx="420739" cy="417057"/>
            </a:xfrm>
            <a:custGeom>
              <a:avLst/>
              <a:gdLst/>
              <a:ahLst/>
              <a:cxnLst/>
              <a:rect l="l" t="t" r="r" b="b"/>
              <a:pathLst>
                <a:path w="420739" h="417057">
                  <a:moveTo>
                    <a:pt x="0" y="0"/>
                  </a:moveTo>
                  <a:lnTo>
                    <a:pt x="420739" y="0"/>
                  </a:lnTo>
                  <a:lnTo>
                    <a:pt x="420739" y="417058"/>
                  </a:lnTo>
                  <a:lnTo>
                    <a:pt x="0" y="417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48231" y="0"/>
              <a:ext cx="365075" cy="365075"/>
            </a:xfrm>
            <a:custGeom>
              <a:avLst/>
              <a:gdLst/>
              <a:ahLst/>
              <a:cxnLst/>
              <a:rect l="l" t="t" r="r" b="b"/>
              <a:pathLst>
                <a:path w="365075" h="365075">
                  <a:moveTo>
                    <a:pt x="0" y="0"/>
                  </a:moveTo>
                  <a:lnTo>
                    <a:pt x="365075" y="0"/>
                  </a:lnTo>
                  <a:lnTo>
                    <a:pt x="365075" y="365075"/>
                  </a:lnTo>
                  <a:lnTo>
                    <a:pt x="0" y="365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286676" y="3443451"/>
            <a:ext cx="494133" cy="1208887"/>
            <a:chOff x="0" y="0"/>
            <a:chExt cx="658843" cy="161184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58843" cy="1611849"/>
            </a:xfrm>
            <a:custGeom>
              <a:avLst/>
              <a:gdLst/>
              <a:ahLst/>
              <a:cxnLst/>
              <a:rect l="l" t="t" r="r" b="b"/>
              <a:pathLst>
                <a:path w="658843" h="1611849">
                  <a:moveTo>
                    <a:pt x="0" y="0"/>
                  </a:moveTo>
                  <a:lnTo>
                    <a:pt x="658843" y="0"/>
                  </a:lnTo>
                  <a:lnTo>
                    <a:pt x="658843" y="1611849"/>
                  </a:lnTo>
                  <a:lnTo>
                    <a:pt x="0" y="1611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-2859439">
              <a:off x="119052" y="509406"/>
              <a:ext cx="420739" cy="417057"/>
            </a:xfrm>
            <a:custGeom>
              <a:avLst/>
              <a:gdLst/>
              <a:ahLst/>
              <a:cxnLst/>
              <a:rect l="l" t="t" r="r" b="b"/>
              <a:pathLst>
                <a:path w="420739" h="417057">
                  <a:moveTo>
                    <a:pt x="0" y="0"/>
                  </a:moveTo>
                  <a:lnTo>
                    <a:pt x="420739" y="0"/>
                  </a:lnTo>
                  <a:lnTo>
                    <a:pt x="420739" y="417058"/>
                  </a:lnTo>
                  <a:lnTo>
                    <a:pt x="0" y="417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148231" y="0"/>
              <a:ext cx="365075" cy="365075"/>
            </a:xfrm>
            <a:custGeom>
              <a:avLst/>
              <a:gdLst/>
              <a:ahLst/>
              <a:cxnLst/>
              <a:rect l="l" t="t" r="r" b="b"/>
              <a:pathLst>
                <a:path w="365075" h="365075">
                  <a:moveTo>
                    <a:pt x="0" y="0"/>
                  </a:moveTo>
                  <a:lnTo>
                    <a:pt x="365075" y="0"/>
                  </a:lnTo>
                  <a:lnTo>
                    <a:pt x="365075" y="365075"/>
                  </a:lnTo>
                  <a:lnTo>
                    <a:pt x="0" y="365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4917446" y="2119839"/>
            <a:ext cx="494133" cy="1208887"/>
            <a:chOff x="0" y="0"/>
            <a:chExt cx="658843" cy="161184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58843" cy="1611849"/>
            </a:xfrm>
            <a:custGeom>
              <a:avLst/>
              <a:gdLst/>
              <a:ahLst/>
              <a:cxnLst/>
              <a:rect l="l" t="t" r="r" b="b"/>
              <a:pathLst>
                <a:path w="658843" h="1611849">
                  <a:moveTo>
                    <a:pt x="0" y="0"/>
                  </a:moveTo>
                  <a:lnTo>
                    <a:pt x="658843" y="0"/>
                  </a:lnTo>
                  <a:lnTo>
                    <a:pt x="658843" y="1611849"/>
                  </a:lnTo>
                  <a:lnTo>
                    <a:pt x="0" y="1611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>
                <a:extLs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2859439">
              <a:off x="119052" y="509406"/>
              <a:ext cx="420739" cy="417057"/>
            </a:xfrm>
            <a:custGeom>
              <a:avLst/>
              <a:gdLst/>
              <a:ahLst/>
              <a:cxnLst/>
              <a:rect l="l" t="t" r="r" b="b"/>
              <a:pathLst>
                <a:path w="420739" h="417057">
                  <a:moveTo>
                    <a:pt x="0" y="0"/>
                  </a:moveTo>
                  <a:lnTo>
                    <a:pt x="420739" y="0"/>
                  </a:lnTo>
                  <a:lnTo>
                    <a:pt x="420739" y="417058"/>
                  </a:lnTo>
                  <a:lnTo>
                    <a:pt x="0" y="417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48231" y="0"/>
              <a:ext cx="365075" cy="365075"/>
            </a:xfrm>
            <a:custGeom>
              <a:avLst/>
              <a:gdLst/>
              <a:ahLst/>
              <a:cxnLst/>
              <a:rect l="l" t="t" r="r" b="b"/>
              <a:pathLst>
                <a:path w="365075" h="365075">
                  <a:moveTo>
                    <a:pt x="0" y="0"/>
                  </a:moveTo>
                  <a:lnTo>
                    <a:pt x="365075" y="0"/>
                  </a:lnTo>
                  <a:lnTo>
                    <a:pt x="365075" y="365075"/>
                  </a:lnTo>
                  <a:lnTo>
                    <a:pt x="0" y="365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917446" y="3443451"/>
            <a:ext cx="494133" cy="1208887"/>
            <a:chOff x="0" y="0"/>
            <a:chExt cx="658843" cy="161184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58843" cy="1611849"/>
            </a:xfrm>
            <a:custGeom>
              <a:avLst/>
              <a:gdLst/>
              <a:ahLst/>
              <a:cxnLst/>
              <a:rect l="l" t="t" r="r" b="b"/>
              <a:pathLst>
                <a:path w="658843" h="1611849">
                  <a:moveTo>
                    <a:pt x="0" y="0"/>
                  </a:moveTo>
                  <a:lnTo>
                    <a:pt x="658843" y="0"/>
                  </a:lnTo>
                  <a:lnTo>
                    <a:pt x="658843" y="1611849"/>
                  </a:lnTo>
                  <a:lnTo>
                    <a:pt x="0" y="1611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 rot="-2859439">
              <a:off x="119052" y="509406"/>
              <a:ext cx="420739" cy="417057"/>
            </a:xfrm>
            <a:custGeom>
              <a:avLst/>
              <a:gdLst/>
              <a:ahLst/>
              <a:cxnLst/>
              <a:rect l="l" t="t" r="r" b="b"/>
              <a:pathLst>
                <a:path w="420739" h="417057">
                  <a:moveTo>
                    <a:pt x="0" y="0"/>
                  </a:moveTo>
                  <a:lnTo>
                    <a:pt x="420739" y="0"/>
                  </a:lnTo>
                  <a:lnTo>
                    <a:pt x="420739" y="417058"/>
                  </a:lnTo>
                  <a:lnTo>
                    <a:pt x="0" y="417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148231" y="0"/>
              <a:ext cx="365075" cy="365075"/>
            </a:xfrm>
            <a:custGeom>
              <a:avLst/>
              <a:gdLst/>
              <a:ahLst/>
              <a:cxnLst/>
              <a:rect l="l" t="t" r="r" b="b"/>
              <a:pathLst>
                <a:path w="365075" h="365075">
                  <a:moveTo>
                    <a:pt x="0" y="0"/>
                  </a:moveTo>
                  <a:lnTo>
                    <a:pt x="365075" y="0"/>
                  </a:lnTo>
                  <a:lnTo>
                    <a:pt x="365075" y="365075"/>
                  </a:lnTo>
                  <a:lnTo>
                    <a:pt x="0" y="365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>
                <a:extLst>
                  <a:ext uri="{96DAC541-7B7A-43D3-8B79-37D633B846F1}">
                    <asvg:svgBlip xmlns:asvg="http://schemas.microsoft.com/office/drawing/2016/SVG/main" r:embed="rId4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706853" y="3443451"/>
            <a:ext cx="494133" cy="1208887"/>
            <a:chOff x="0" y="0"/>
            <a:chExt cx="658843" cy="1611849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658843" cy="1611849"/>
            </a:xfrm>
            <a:custGeom>
              <a:avLst/>
              <a:gdLst/>
              <a:ahLst/>
              <a:cxnLst/>
              <a:rect l="l" t="t" r="r" b="b"/>
              <a:pathLst>
                <a:path w="658843" h="1611849">
                  <a:moveTo>
                    <a:pt x="0" y="0"/>
                  </a:moveTo>
                  <a:lnTo>
                    <a:pt x="658843" y="0"/>
                  </a:lnTo>
                  <a:lnTo>
                    <a:pt x="658843" y="1611849"/>
                  </a:lnTo>
                  <a:lnTo>
                    <a:pt x="0" y="1611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 rot="-2859439">
              <a:off x="119052" y="509406"/>
              <a:ext cx="420739" cy="417057"/>
            </a:xfrm>
            <a:custGeom>
              <a:avLst/>
              <a:gdLst/>
              <a:ahLst/>
              <a:cxnLst/>
              <a:rect l="l" t="t" r="r" b="b"/>
              <a:pathLst>
                <a:path w="420739" h="417057">
                  <a:moveTo>
                    <a:pt x="0" y="0"/>
                  </a:moveTo>
                  <a:lnTo>
                    <a:pt x="420739" y="0"/>
                  </a:lnTo>
                  <a:lnTo>
                    <a:pt x="420739" y="417058"/>
                  </a:lnTo>
                  <a:lnTo>
                    <a:pt x="0" y="417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148231" y="0"/>
              <a:ext cx="365075" cy="365075"/>
            </a:xfrm>
            <a:custGeom>
              <a:avLst/>
              <a:gdLst/>
              <a:ahLst/>
              <a:cxnLst/>
              <a:rect l="l" t="t" r="r" b="b"/>
              <a:pathLst>
                <a:path w="365075" h="365075">
                  <a:moveTo>
                    <a:pt x="0" y="0"/>
                  </a:moveTo>
                  <a:lnTo>
                    <a:pt x="365075" y="0"/>
                  </a:lnTo>
                  <a:lnTo>
                    <a:pt x="365075" y="365075"/>
                  </a:lnTo>
                  <a:lnTo>
                    <a:pt x="0" y="365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5">
                <a:extLst>
                  <a:ext uri="{96DAC541-7B7A-43D3-8B79-37D633B846F1}">
                    <asvg:svgBlip xmlns:asvg="http://schemas.microsoft.com/office/drawing/2016/SVG/main" r:embed="rId4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429774" y="-66675"/>
            <a:ext cx="8894053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Reference DNA Database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5126" y="1904009"/>
            <a:ext cx="2239688" cy="2923660"/>
            <a:chOff x="0" y="0"/>
            <a:chExt cx="572086" cy="7467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2086" cy="746794"/>
            </a:xfrm>
            <a:custGeom>
              <a:avLst/>
              <a:gdLst/>
              <a:ahLst/>
              <a:cxnLst/>
              <a:rect l="l" t="t" r="r" b="b"/>
              <a:pathLst>
                <a:path w="572086" h="746794">
                  <a:moveTo>
                    <a:pt x="0" y="0"/>
                  </a:moveTo>
                  <a:lnTo>
                    <a:pt x="572086" y="0"/>
                  </a:lnTo>
                  <a:lnTo>
                    <a:pt x="572086" y="746794"/>
                  </a:lnTo>
                  <a:lnTo>
                    <a:pt x="0" y="7467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72086" cy="784894"/>
            </a:xfrm>
            <a:prstGeom prst="rect">
              <a:avLst/>
            </a:prstGeom>
          </p:spPr>
          <p:txBody>
            <a:bodyPr lIns="73659" tIns="73659" rIns="73659" bIns="73659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02853" y="1313042"/>
            <a:ext cx="6947894" cy="5679904"/>
          </a:xfrm>
          <a:custGeom>
            <a:avLst/>
            <a:gdLst/>
            <a:ahLst/>
            <a:cxnLst/>
            <a:rect l="l" t="t" r="r" b="b"/>
            <a:pathLst>
              <a:path w="6947894" h="5679904">
                <a:moveTo>
                  <a:pt x="0" y="0"/>
                </a:moveTo>
                <a:lnTo>
                  <a:pt x="6947894" y="0"/>
                </a:lnTo>
                <a:lnTo>
                  <a:pt x="6947894" y="5679903"/>
                </a:lnTo>
                <a:lnTo>
                  <a:pt x="0" y="56799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264479" y="2012362"/>
            <a:ext cx="668067" cy="668067"/>
          </a:xfrm>
          <a:custGeom>
            <a:avLst/>
            <a:gdLst/>
            <a:ahLst/>
            <a:cxnLst/>
            <a:rect l="l" t="t" r="r" b="b"/>
            <a:pathLst>
              <a:path w="668067" h="668067">
                <a:moveTo>
                  <a:pt x="0" y="0"/>
                </a:moveTo>
                <a:lnTo>
                  <a:pt x="668067" y="0"/>
                </a:lnTo>
                <a:lnTo>
                  <a:pt x="668067" y="668067"/>
                </a:lnTo>
                <a:lnTo>
                  <a:pt x="0" y="6680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 rot="-10800000">
            <a:off x="3312652" y="2264847"/>
            <a:ext cx="285860" cy="28586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B6CE6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2218" tIns="32218" rIns="32218" bIns="3221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366274" y="2319250"/>
            <a:ext cx="178617" cy="177054"/>
          </a:xfrm>
          <a:custGeom>
            <a:avLst/>
            <a:gdLst/>
            <a:ahLst/>
            <a:cxnLst/>
            <a:rect l="l" t="t" r="r" b="b"/>
            <a:pathLst>
              <a:path w="178617" h="177054">
                <a:moveTo>
                  <a:pt x="0" y="0"/>
                </a:moveTo>
                <a:lnTo>
                  <a:pt x="178617" y="0"/>
                </a:lnTo>
                <a:lnTo>
                  <a:pt x="178617" y="177054"/>
                </a:lnTo>
                <a:lnTo>
                  <a:pt x="0" y="1770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348077" y="2125150"/>
            <a:ext cx="591200" cy="385997"/>
          </a:xfrm>
          <a:custGeom>
            <a:avLst/>
            <a:gdLst/>
            <a:ahLst/>
            <a:cxnLst/>
            <a:rect l="l" t="t" r="r" b="b"/>
            <a:pathLst>
              <a:path w="591200" h="385997">
                <a:moveTo>
                  <a:pt x="0" y="0"/>
                </a:moveTo>
                <a:lnTo>
                  <a:pt x="591200" y="0"/>
                </a:lnTo>
                <a:lnTo>
                  <a:pt x="591200" y="385998"/>
                </a:lnTo>
                <a:lnTo>
                  <a:pt x="0" y="3859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 rot="-10800000">
            <a:off x="2333696" y="2323701"/>
            <a:ext cx="243941" cy="24394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E17EB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7494" tIns="27494" rIns="27494" bIns="27494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2379455" y="2370126"/>
            <a:ext cx="152424" cy="151090"/>
          </a:xfrm>
          <a:custGeom>
            <a:avLst/>
            <a:gdLst/>
            <a:ahLst/>
            <a:cxnLst/>
            <a:rect l="l" t="t" r="r" b="b"/>
            <a:pathLst>
              <a:path w="152424" h="151090">
                <a:moveTo>
                  <a:pt x="0" y="0"/>
                </a:moveTo>
                <a:lnTo>
                  <a:pt x="152424" y="0"/>
                </a:lnTo>
                <a:lnTo>
                  <a:pt x="152424" y="151090"/>
                </a:lnTo>
                <a:lnTo>
                  <a:pt x="0" y="1510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2020682" y="2773230"/>
            <a:ext cx="994818" cy="891605"/>
          </a:xfrm>
          <a:custGeom>
            <a:avLst/>
            <a:gdLst/>
            <a:ahLst/>
            <a:cxnLst/>
            <a:rect l="l" t="t" r="r" b="b"/>
            <a:pathLst>
              <a:path w="994818" h="891605">
                <a:moveTo>
                  <a:pt x="0" y="0"/>
                </a:moveTo>
                <a:lnTo>
                  <a:pt x="994818" y="0"/>
                </a:lnTo>
                <a:lnTo>
                  <a:pt x="994818" y="891605"/>
                </a:lnTo>
                <a:lnTo>
                  <a:pt x="0" y="8916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 rot="-10800000">
            <a:off x="2464623" y="3177962"/>
            <a:ext cx="332943" cy="33294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90C9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7525" tIns="37525" rIns="37525" bIns="37525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2527077" y="3241326"/>
            <a:ext cx="208036" cy="206216"/>
          </a:xfrm>
          <a:custGeom>
            <a:avLst/>
            <a:gdLst/>
            <a:ahLst/>
            <a:cxnLst/>
            <a:rect l="l" t="t" r="r" b="b"/>
            <a:pathLst>
              <a:path w="208036" h="206216">
                <a:moveTo>
                  <a:pt x="0" y="0"/>
                </a:moveTo>
                <a:lnTo>
                  <a:pt x="208036" y="0"/>
                </a:lnTo>
                <a:lnTo>
                  <a:pt x="208036" y="206216"/>
                </a:lnTo>
                <a:lnTo>
                  <a:pt x="0" y="2062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 rot="-10800000">
            <a:off x="2235230" y="3109313"/>
            <a:ext cx="332943" cy="332943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0D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7525" tIns="37525" rIns="37525" bIns="37525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2297684" y="3172676"/>
            <a:ext cx="208036" cy="206216"/>
          </a:xfrm>
          <a:custGeom>
            <a:avLst/>
            <a:gdLst/>
            <a:ahLst/>
            <a:cxnLst/>
            <a:rect l="l" t="t" r="r" b="b"/>
            <a:pathLst>
              <a:path w="208036" h="206216">
                <a:moveTo>
                  <a:pt x="0" y="0"/>
                </a:moveTo>
                <a:lnTo>
                  <a:pt x="208036" y="0"/>
                </a:lnTo>
                <a:lnTo>
                  <a:pt x="208036" y="206216"/>
                </a:lnTo>
                <a:lnTo>
                  <a:pt x="0" y="2062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>
            <a:off x="5555684" y="2716152"/>
            <a:ext cx="335555" cy="820930"/>
            <a:chOff x="0" y="0"/>
            <a:chExt cx="447407" cy="109457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47407" cy="1094574"/>
            </a:xfrm>
            <a:custGeom>
              <a:avLst/>
              <a:gdLst/>
              <a:ahLst/>
              <a:cxnLst/>
              <a:rect l="l" t="t" r="r" b="b"/>
              <a:pathLst>
                <a:path w="447407" h="1094574">
                  <a:moveTo>
                    <a:pt x="0" y="0"/>
                  </a:moveTo>
                  <a:lnTo>
                    <a:pt x="447407" y="0"/>
                  </a:lnTo>
                  <a:lnTo>
                    <a:pt x="447407" y="1094574"/>
                  </a:lnTo>
                  <a:lnTo>
                    <a:pt x="0" y="1094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2859439">
              <a:off x="80846" y="345928"/>
              <a:ext cx="285715" cy="283215"/>
            </a:xfrm>
            <a:custGeom>
              <a:avLst/>
              <a:gdLst/>
              <a:ahLst/>
              <a:cxnLst/>
              <a:rect l="l" t="t" r="r" b="b"/>
              <a:pathLst>
                <a:path w="285715" h="283215">
                  <a:moveTo>
                    <a:pt x="0" y="0"/>
                  </a:moveTo>
                  <a:lnTo>
                    <a:pt x="285715" y="0"/>
                  </a:lnTo>
                  <a:lnTo>
                    <a:pt x="285715" y="283215"/>
                  </a:lnTo>
                  <a:lnTo>
                    <a:pt x="0" y="283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00661" y="0"/>
              <a:ext cx="247915" cy="247915"/>
            </a:xfrm>
            <a:custGeom>
              <a:avLst/>
              <a:gdLst/>
              <a:ahLst/>
              <a:cxnLst/>
              <a:rect l="l" t="t" r="r" b="b"/>
              <a:pathLst>
                <a:path w="247915" h="247915">
                  <a:moveTo>
                    <a:pt x="0" y="0"/>
                  </a:moveTo>
                  <a:lnTo>
                    <a:pt x="247915" y="0"/>
                  </a:lnTo>
                  <a:lnTo>
                    <a:pt x="247915" y="247915"/>
                  </a:lnTo>
                  <a:lnTo>
                    <a:pt x="0" y="247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092096" y="2715863"/>
            <a:ext cx="335555" cy="820930"/>
            <a:chOff x="0" y="0"/>
            <a:chExt cx="447407" cy="109457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47407" cy="1094574"/>
            </a:xfrm>
            <a:custGeom>
              <a:avLst/>
              <a:gdLst/>
              <a:ahLst/>
              <a:cxnLst/>
              <a:rect l="l" t="t" r="r" b="b"/>
              <a:pathLst>
                <a:path w="447407" h="1094574">
                  <a:moveTo>
                    <a:pt x="0" y="0"/>
                  </a:moveTo>
                  <a:lnTo>
                    <a:pt x="447407" y="0"/>
                  </a:lnTo>
                  <a:lnTo>
                    <a:pt x="447407" y="1094574"/>
                  </a:lnTo>
                  <a:lnTo>
                    <a:pt x="0" y="1094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2859439">
              <a:off x="80846" y="345928"/>
              <a:ext cx="285715" cy="283215"/>
            </a:xfrm>
            <a:custGeom>
              <a:avLst/>
              <a:gdLst/>
              <a:ahLst/>
              <a:cxnLst/>
              <a:rect l="l" t="t" r="r" b="b"/>
              <a:pathLst>
                <a:path w="285715" h="283215">
                  <a:moveTo>
                    <a:pt x="0" y="0"/>
                  </a:moveTo>
                  <a:lnTo>
                    <a:pt x="285715" y="0"/>
                  </a:lnTo>
                  <a:lnTo>
                    <a:pt x="285715" y="283215"/>
                  </a:lnTo>
                  <a:lnTo>
                    <a:pt x="0" y="283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100661" y="0"/>
              <a:ext cx="247915" cy="247915"/>
            </a:xfrm>
            <a:custGeom>
              <a:avLst/>
              <a:gdLst/>
              <a:ahLst/>
              <a:cxnLst/>
              <a:rect l="l" t="t" r="r" b="b"/>
              <a:pathLst>
                <a:path w="247915" h="247915">
                  <a:moveTo>
                    <a:pt x="0" y="0"/>
                  </a:moveTo>
                  <a:lnTo>
                    <a:pt x="247915" y="0"/>
                  </a:lnTo>
                  <a:lnTo>
                    <a:pt x="247915" y="247915"/>
                  </a:lnTo>
                  <a:lnTo>
                    <a:pt x="0" y="247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6629697" y="2716152"/>
            <a:ext cx="335555" cy="820930"/>
            <a:chOff x="0" y="0"/>
            <a:chExt cx="447407" cy="1094574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47407" cy="1094574"/>
            </a:xfrm>
            <a:custGeom>
              <a:avLst/>
              <a:gdLst/>
              <a:ahLst/>
              <a:cxnLst/>
              <a:rect l="l" t="t" r="r" b="b"/>
              <a:pathLst>
                <a:path w="447407" h="1094574">
                  <a:moveTo>
                    <a:pt x="0" y="0"/>
                  </a:moveTo>
                  <a:lnTo>
                    <a:pt x="447407" y="0"/>
                  </a:lnTo>
                  <a:lnTo>
                    <a:pt x="447407" y="1094574"/>
                  </a:lnTo>
                  <a:lnTo>
                    <a:pt x="0" y="1094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-2859439">
              <a:off x="80846" y="345928"/>
              <a:ext cx="285715" cy="283215"/>
            </a:xfrm>
            <a:custGeom>
              <a:avLst/>
              <a:gdLst/>
              <a:ahLst/>
              <a:cxnLst/>
              <a:rect l="l" t="t" r="r" b="b"/>
              <a:pathLst>
                <a:path w="285715" h="283215">
                  <a:moveTo>
                    <a:pt x="0" y="0"/>
                  </a:moveTo>
                  <a:lnTo>
                    <a:pt x="285715" y="0"/>
                  </a:lnTo>
                  <a:lnTo>
                    <a:pt x="285715" y="283215"/>
                  </a:lnTo>
                  <a:lnTo>
                    <a:pt x="0" y="283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00661" y="0"/>
              <a:ext cx="247915" cy="247915"/>
            </a:xfrm>
            <a:custGeom>
              <a:avLst/>
              <a:gdLst/>
              <a:ahLst/>
              <a:cxnLst/>
              <a:rect l="l" t="t" r="r" b="b"/>
              <a:pathLst>
                <a:path w="247915" h="247915">
                  <a:moveTo>
                    <a:pt x="0" y="0"/>
                  </a:moveTo>
                  <a:lnTo>
                    <a:pt x="247915" y="0"/>
                  </a:lnTo>
                  <a:lnTo>
                    <a:pt x="247915" y="247915"/>
                  </a:lnTo>
                  <a:lnTo>
                    <a:pt x="0" y="247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7165768" y="2715863"/>
            <a:ext cx="335555" cy="820930"/>
            <a:chOff x="0" y="0"/>
            <a:chExt cx="447407" cy="109457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447407" cy="1094574"/>
            </a:xfrm>
            <a:custGeom>
              <a:avLst/>
              <a:gdLst/>
              <a:ahLst/>
              <a:cxnLst/>
              <a:rect l="l" t="t" r="r" b="b"/>
              <a:pathLst>
                <a:path w="447407" h="1094574">
                  <a:moveTo>
                    <a:pt x="0" y="0"/>
                  </a:moveTo>
                  <a:lnTo>
                    <a:pt x="447407" y="0"/>
                  </a:lnTo>
                  <a:lnTo>
                    <a:pt x="447407" y="1094574"/>
                  </a:lnTo>
                  <a:lnTo>
                    <a:pt x="0" y="1094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 rot="-2859439">
              <a:off x="80846" y="345928"/>
              <a:ext cx="285715" cy="283215"/>
            </a:xfrm>
            <a:custGeom>
              <a:avLst/>
              <a:gdLst/>
              <a:ahLst/>
              <a:cxnLst/>
              <a:rect l="l" t="t" r="r" b="b"/>
              <a:pathLst>
                <a:path w="285715" h="283215">
                  <a:moveTo>
                    <a:pt x="0" y="0"/>
                  </a:moveTo>
                  <a:lnTo>
                    <a:pt x="285715" y="0"/>
                  </a:lnTo>
                  <a:lnTo>
                    <a:pt x="285715" y="283215"/>
                  </a:lnTo>
                  <a:lnTo>
                    <a:pt x="0" y="283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100661" y="0"/>
              <a:ext cx="247915" cy="247915"/>
            </a:xfrm>
            <a:custGeom>
              <a:avLst/>
              <a:gdLst/>
              <a:ahLst/>
              <a:cxnLst/>
              <a:rect l="l" t="t" r="r" b="b"/>
              <a:pathLst>
                <a:path w="247915" h="247915">
                  <a:moveTo>
                    <a:pt x="0" y="0"/>
                  </a:moveTo>
                  <a:lnTo>
                    <a:pt x="247915" y="0"/>
                  </a:lnTo>
                  <a:lnTo>
                    <a:pt x="247915" y="247915"/>
                  </a:lnTo>
                  <a:lnTo>
                    <a:pt x="0" y="247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6092096" y="3614701"/>
            <a:ext cx="335555" cy="820930"/>
            <a:chOff x="0" y="0"/>
            <a:chExt cx="447407" cy="1094574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447407" cy="1094574"/>
            </a:xfrm>
            <a:custGeom>
              <a:avLst/>
              <a:gdLst/>
              <a:ahLst/>
              <a:cxnLst/>
              <a:rect l="l" t="t" r="r" b="b"/>
              <a:pathLst>
                <a:path w="447407" h="1094574">
                  <a:moveTo>
                    <a:pt x="0" y="0"/>
                  </a:moveTo>
                  <a:lnTo>
                    <a:pt x="447407" y="0"/>
                  </a:lnTo>
                  <a:lnTo>
                    <a:pt x="447407" y="1094574"/>
                  </a:lnTo>
                  <a:lnTo>
                    <a:pt x="0" y="1094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>
            <a:xfrm rot="-2859439">
              <a:off x="80846" y="345928"/>
              <a:ext cx="285715" cy="283215"/>
            </a:xfrm>
            <a:custGeom>
              <a:avLst/>
              <a:gdLst/>
              <a:ahLst/>
              <a:cxnLst/>
              <a:rect l="l" t="t" r="r" b="b"/>
              <a:pathLst>
                <a:path w="285715" h="283215">
                  <a:moveTo>
                    <a:pt x="0" y="0"/>
                  </a:moveTo>
                  <a:lnTo>
                    <a:pt x="285715" y="0"/>
                  </a:lnTo>
                  <a:lnTo>
                    <a:pt x="285715" y="283215"/>
                  </a:lnTo>
                  <a:lnTo>
                    <a:pt x="0" y="283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100661" y="0"/>
              <a:ext cx="247915" cy="247915"/>
            </a:xfrm>
            <a:custGeom>
              <a:avLst/>
              <a:gdLst/>
              <a:ahLst/>
              <a:cxnLst/>
              <a:rect l="l" t="t" r="r" b="b"/>
              <a:pathLst>
                <a:path w="247915" h="247915">
                  <a:moveTo>
                    <a:pt x="0" y="0"/>
                  </a:moveTo>
                  <a:lnTo>
                    <a:pt x="247915" y="0"/>
                  </a:lnTo>
                  <a:lnTo>
                    <a:pt x="247915" y="247915"/>
                  </a:lnTo>
                  <a:lnTo>
                    <a:pt x="0" y="247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7164579" y="3614701"/>
            <a:ext cx="335555" cy="820930"/>
            <a:chOff x="0" y="0"/>
            <a:chExt cx="447407" cy="1094574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447407" cy="1094574"/>
            </a:xfrm>
            <a:custGeom>
              <a:avLst/>
              <a:gdLst/>
              <a:ahLst/>
              <a:cxnLst/>
              <a:rect l="l" t="t" r="r" b="b"/>
              <a:pathLst>
                <a:path w="447407" h="1094574">
                  <a:moveTo>
                    <a:pt x="0" y="0"/>
                  </a:moveTo>
                  <a:lnTo>
                    <a:pt x="447407" y="0"/>
                  </a:lnTo>
                  <a:lnTo>
                    <a:pt x="447407" y="1094574"/>
                  </a:lnTo>
                  <a:lnTo>
                    <a:pt x="0" y="1094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7"/>
            <p:cNvSpPr/>
            <p:nvPr/>
          </p:nvSpPr>
          <p:spPr>
            <a:xfrm rot="-2859439">
              <a:off x="80846" y="345928"/>
              <a:ext cx="285715" cy="283215"/>
            </a:xfrm>
            <a:custGeom>
              <a:avLst/>
              <a:gdLst/>
              <a:ahLst/>
              <a:cxnLst/>
              <a:rect l="l" t="t" r="r" b="b"/>
              <a:pathLst>
                <a:path w="285715" h="283215">
                  <a:moveTo>
                    <a:pt x="0" y="0"/>
                  </a:moveTo>
                  <a:lnTo>
                    <a:pt x="285715" y="0"/>
                  </a:lnTo>
                  <a:lnTo>
                    <a:pt x="285715" y="283215"/>
                  </a:lnTo>
                  <a:lnTo>
                    <a:pt x="0" y="283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100661" y="0"/>
              <a:ext cx="247915" cy="247915"/>
            </a:xfrm>
            <a:custGeom>
              <a:avLst/>
              <a:gdLst/>
              <a:ahLst/>
              <a:cxnLst/>
              <a:rect l="l" t="t" r="r" b="b"/>
              <a:pathLst>
                <a:path w="247915" h="247915">
                  <a:moveTo>
                    <a:pt x="0" y="0"/>
                  </a:moveTo>
                  <a:lnTo>
                    <a:pt x="247915" y="0"/>
                  </a:lnTo>
                  <a:lnTo>
                    <a:pt x="247915" y="247915"/>
                  </a:lnTo>
                  <a:lnTo>
                    <a:pt x="0" y="247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>
                <a:extLs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6628509" y="3614701"/>
            <a:ext cx="335555" cy="820930"/>
            <a:chOff x="0" y="0"/>
            <a:chExt cx="447407" cy="1094574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447407" cy="1094574"/>
            </a:xfrm>
            <a:custGeom>
              <a:avLst/>
              <a:gdLst/>
              <a:ahLst/>
              <a:cxnLst/>
              <a:rect l="l" t="t" r="r" b="b"/>
              <a:pathLst>
                <a:path w="447407" h="1094574">
                  <a:moveTo>
                    <a:pt x="0" y="0"/>
                  </a:moveTo>
                  <a:lnTo>
                    <a:pt x="447407" y="0"/>
                  </a:lnTo>
                  <a:lnTo>
                    <a:pt x="447407" y="1094574"/>
                  </a:lnTo>
                  <a:lnTo>
                    <a:pt x="0" y="1094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51"/>
            <p:cNvSpPr/>
            <p:nvPr/>
          </p:nvSpPr>
          <p:spPr>
            <a:xfrm rot="-2859439">
              <a:off x="80846" y="345928"/>
              <a:ext cx="285715" cy="283215"/>
            </a:xfrm>
            <a:custGeom>
              <a:avLst/>
              <a:gdLst/>
              <a:ahLst/>
              <a:cxnLst/>
              <a:rect l="l" t="t" r="r" b="b"/>
              <a:pathLst>
                <a:path w="285715" h="283215">
                  <a:moveTo>
                    <a:pt x="0" y="0"/>
                  </a:moveTo>
                  <a:lnTo>
                    <a:pt x="285715" y="0"/>
                  </a:lnTo>
                  <a:lnTo>
                    <a:pt x="285715" y="283215"/>
                  </a:lnTo>
                  <a:lnTo>
                    <a:pt x="0" y="283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52"/>
            <p:cNvSpPr/>
            <p:nvPr/>
          </p:nvSpPr>
          <p:spPr>
            <a:xfrm>
              <a:off x="100661" y="0"/>
              <a:ext cx="247915" cy="247915"/>
            </a:xfrm>
            <a:custGeom>
              <a:avLst/>
              <a:gdLst/>
              <a:ahLst/>
              <a:cxnLst/>
              <a:rect l="l" t="t" r="r" b="b"/>
              <a:pathLst>
                <a:path w="247915" h="247915">
                  <a:moveTo>
                    <a:pt x="0" y="0"/>
                  </a:moveTo>
                  <a:lnTo>
                    <a:pt x="247915" y="0"/>
                  </a:lnTo>
                  <a:lnTo>
                    <a:pt x="247915" y="247915"/>
                  </a:lnTo>
                  <a:lnTo>
                    <a:pt x="0" y="247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5019613" y="2715863"/>
            <a:ext cx="335555" cy="820930"/>
            <a:chOff x="0" y="0"/>
            <a:chExt cx="447407" cy="1094574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447407" cy="1094574"/>
            </a:xfrm>
            <a:custGeom>
              <a:avLst/>
              <a:gdLst/>
              <a:ahLst/>
              <a:cxnLst/>
              <a:rect l="l" t="t" r="r" b="b"/>
              <a:pathLst>
                <a:path w="447407" h="1094574">
                  <a:moveTo>
                    <a:pt x="0" y="0"/>
                  </a:moveTo>
                  <a:lnTo>
                    <a:pt x="447407" y="0"/>
                  </a:lnTo>
                  <a:lnTo>
                    <a:pt x="447407" y="1094574"/>
                  </a:lnTo>
                  <a:lnTo>
                    <a:pt x="0" y="1094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>
                <a:extLst>
                  <a:ext uri="{96DAC541-7B7A-43D3-8B79-37D633B846F1}">
                    <asvg:svgBlip xmlns:asvg="http://schemas.microsoft.com/office/drawing/2016/SVG/main" r:embed="rId4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55"/>
            <p:cNvSpPr/>
            <p:nvPr/>
          </p:nvSpPr>
          <p:spPr>
            <a:xfrm rot="-2859439">
              <a:off x="80846" y="345928"/>
              <a:ext cx="285715" cy="283215"/>
            </a:xfrm>
            <a:custGeom>
              <a:avLst/>
              <a:gdLst/>
              <a:ahLst/>
              <a:cxnLst/>
              <a:rect l="l" t="t" r="r" b="b"/>
              <a:pathLst>
                <a:path w="285715" h="283215">
                  <a:moveTo>
                    <a:pt x="0" y="0"/>
                  </a:moveTo>
                  <a:lnTo>
                    <a:pt x="285715" y="0"/>
                  </a:lnTo>
                  <a:lnTo>
                    <a:pt x="285715" y="283215"/>
                  </a:lnTo>
                  <a:lnTo>
                    <a:pt x="0" y="283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6"/>
            <p:cNvSpPr/>
            <p:nvPr/>
          </p:nvSpPr>
          <p:spPr>
            <a:xfrm>
              <a:off x="100661" y="0"/>
              <a:ext cx="247915" cy="247915"/>
            </a:xfrm>
            <a:custGeom>
              <a:avLst/>
              <a:gdLst/>
              <a:ahLst/>
              <a:cxnLst/>
              <a:rect l="l" t="t" r="r" b="b"/>
              <a:pathLst>
                <a:path w="247915" h="247915">
                  <a:moveTo>
                    <a:pt x="0" y="0"/>
                  </a:moveTo>
                  <a:lnTo>
                    <a:pt x="247915" y="0"/>
                  </a:lnTo>
                  <a:lnTo>
                    <a:pt x="247915" y="247915"/>
                  </a:lnTo>
                  <a:lnTo>
                    <a:pt x="0" y="247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5019613" y="3614701"/>
            <a:ext cx="335555" cy="820930"/>
            <a:chOff x="0" y="0"/>
            <a:chExt cx="447407" cy="1094574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447407" cy="1094574"/>
            </a:xfrm>
            <a:custGeom>
              <a:avLst/>
              <a:gdLst/>
              <a:ahLst/>
              <a:cxnLst/>
              <a:rect l="l" t="t" r="r" b="b"/>
              <a:pathLst>
                <a:path w="447407" h="1094574">
                  <a:moveTo>
                    <a:pt x="0" y="0"/>
                  </a:moveTo>
                  <a:lnTo>
                    <a:pt x="447407" y="0"/>
                  </a:lnTo>
                  <a:lnTo>
                    <a:pt x="447407" y="1094574"/>
                  </a:lnTo>
                  <a:lnTo>
                    <a:pt x="0" y="1094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5">
                <a:extLst>
                  <a:ext uri="{96DAC541-7B7A-43D3-8B79-37D633B846F1}">
                    <asvg:svgBlip xmlns:asvg="http://schemas.microsoft.com/office/drawing/2016/SVG/main" r:embed="rId4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9"/>
            <p:cNvSpPr/>
            <p:nvPr/>
          </p:nvSpPr>
          <p:spPr>
            <a:xfrm rot="-2859439">
              <a:off x="80846" y="345928"/>
              <a:ext cx="285715" cy="283215"/>
            </a:xfrm>
            <a:custGeom>
              <a:avLst/>
              <a:gdLst/>
              <a:ahLst/>
              <a:cxnLst/>
              <a:rect l="l" t="t" r="r" b="b"/>
              <a:pathLst>
                <a:path w="285715" h="283215">
                  <a:moveTo>
                    <a:pt x="0" y="0"/>
                  </a:moveTo>
                  <a:lnTo>
                    <a:pt x="285715" y="0"/>
                  </a:lnTo>
                  <a:lnTo>
                    <a:pt x="285715" y="283215"/>
                  </a:lnTo>
                  <a:lnTo>
                    <a:pt x="0" y="283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60"/>
            <p:cNvSpPr/>
            <p:nvPr/>
          </p:nvSpPr>
          <p:spPr>
            <a:xfrm>
              <a:off x="100661" y="0"/>
              <a:ext cx="247915" cy="247915"/>
            </a:xfrm>
            <a:custGeom>
              <a:avLst/>
              <a:gdLst/>
              <a:ahLst/>
              <a:cxnLst/>
              <a:rect l="l" t="t" r="r" b="b"/>
              <a:pathLst>
                <a:path w="247915" h="247915">
                  <a:moveTo>
                    <a:pt x="0" y="0"/>
                  </a:moveTo>
                  <a:lnTo>
                    <a:pt x="247915" y="0"/>
                  </a:lnTo>
                  <a:lnTo>
                    <a:pt x="247915" y="247915"/>
                  </a:lnTo>
                  <a:lnTo>
                    <a:pt x="0" y="247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7">
                <a:extLst>
                  <a:ext uri="{96DAC541-7B7A-43D3-8B79-37D633B846F1}">
                    <asvg:svgBlip xmlns:asvg="http://schemas.microsoft.com/office/drawing/2016/SVG/main" r:embed="rId4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4876800" y="2554764"/>
            <a:ext cx="2806506" cy="2021652"/>
            <a:chOff x="0" y="0"/>
            <a:chExt cx="716869" cy="516393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716869" cy="516393"/>
            </a:xfrm>
            <a:custGeom>
              <a:avLst/>
              <a:gdLst/>
              <a:ahLst/>
              <a:cxnLst/>
              <a:rect l="l" t="t" r="r" b="b"/>
              <a:pathLst>
                <a:path w="716869" h="516393">
                  <a:moveTo>
                    <a:pt x="0" y="0"/>
                  </a:moveTo>
                  <a:lnTo>
                    <a:pt x="716869" y="0"/>
                  </a:lnTo>
                  <a:lnTo>
                    <a:pt x="716869" y="516393"/>
                  </a:lnTo>
                  <a:lnTo>
                    <a:pt x="0" y="5163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-38100"/>
              <a:ext cx="716869" cy="554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5555684" y="3614701"/>
            <a:ext cx="335555" cy="820930"/>
            <a:chOff x="0" y="0"/>
            <a:chExt cx="447407" cy="1094574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447407" cy="1094574"/>
            </a:xfrm>
            <a:custGeom>
              <a:avLst/>
              <a:gdLst/>
              <a:ahLst/>
              <a:cxnLst/>
              <a:rect l="l" t="t" r="r" b="b"/>
              <a:pathLst>
                <a:path w="447407" h="1094574">
                  <a:moveTo>
                    <a:pt x="0" y="0"/>
                  </a:moveTo>
                  <a:lnTo>
                    <a:pt x="447407" y="0"/>
                  </a:lnTo>
                  <a:lnTo>
                    <a:pt x="447407" y="1094574"/>
                  </a:lnTo>
                  <a:lnTo>
                    <a:pt x="0" y="1094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9">
                <a:extLst>
                  <a:ext uri="{96DAC541-7B7A-43D3-8B79-37D633B846F1}">
                    <asvg:svgBlip xmlns:asvg="http://schemas.microsoft.com/office/drawing/2016/SVG/main" r:embed="rId5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66"/>
            <p:cNvSpPr/>
            <p:nvPr/>
          </p:nvSpPr>
          <p:spPr>
            <a:xfrm rot="-2859439">
              <a:off x="80846" y="345928"/>
              <a:ext cx="285715" cy="283215"/>
            </a:xfrm>
            <a:custGeom>
              <a:avLst/>
              <a:gdLst/>
              <a:ahLst/>
              <a:cxnLst/>
              <a:rect l="l" t="t" r="r" b="b"/>
              <a:pathLst>
                <a:path w="285715" h="283215">
                  <a:moveTo>
                    <a:pt x="0" y="0"/>
                  </a:moveTo>
                  <a:lnTo>
                    <a:pt x="285715" y="0"/>
                  </a:lnTo>
                  <a:lnTo>
                    <a:pt x="285715" y="283215"/>
                  </a:lnTo>
                  <a:lnTo>
                    <a:pt x="0" y="283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67"/>
            <p:cNvSpPr/>
            <p:nvPr/>
          </p:nvSpPr>
          <p:spPr>
            <a:xfrm>
              <a:off x="100661" y="0"/>
              <a:ext cx="247915" cy="247915"/>
            </a:xfrm>
            <a:custGeom>
              <a:avLst/>
              <a:gdLst/>
              <a:ahLst/>
              <a:cxnLst/>
              <a:rect l="l" t="t" r="r" b="b"/>
              <a:pathLst>
                <a:path w="247915" h="247915">
                  <a:moveTo>
                    <a:pt x="0" y="0"/>
                  </a:moveTo>
                  <a:lnTo>
                    <a:pt x="247915" y="0"/>
                  </a:lnTo>
                  <a:lnTo>
                    <a:pt x="247915" y="247915"/>
                  </a:lnTo>
                  <a:lnTo>
                    <a:pt x="0" y="247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1">
                <a:extLst>
                  <a:ext uri="{96DAC541-7B7A-43D3-8B79-37D633B846F1}">
                    <asvg:svgBlip xmlns:asvg="http://schemas.microsoft.com/office/drawing/2016/SVG/main" r:embed="rId5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8" name="TextBox 68"/>
          <p:cNvSpPr txBox="1"/>
          <p:nvPr/>
        </p:nvSpPr>
        <p:spPr>
          <a:xfrm>
            <a:off x="429774" y="-66675"/>
            <a:ext cx="8894053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DNA Database Connections</a:t>
            </a:r>
          </a:p>
        </p:txBody>
      </p:sp>
      <p:sp>
        <p:nvSpPr>
          <p:cNvPr id="69" name="Freeform 69"/>
          <p:cNvSpPr/>
          <p:nvPr/>
        </p:nvSpPr>
        <p:spPr>
          <a:xfrm>
            <a:off x="3164933" y="2842205"/>
            <a:ext cx="867158" cy="867158"/>
          </a:xfrm>
          <a:custGeom>
            <a:avLst/>
            <a:gdLst/>
            <a:ahLst/>
            <a:cxnLst/>
            <a:rect l="l" t="t" r="r" b="b"/>
            <a:pathLst>
              <a:path w="867158" h="867158">
                <a:moveTo>
                  <a:pt x="0" y="0"/>
                </a:moveTo>
                <a:lnTo>
                  <a:pt x="867158" y="0"/>
                </a:lnTo>
                <a:lnTo>
                  <a:pt x="867158" y="867158"/>
                </a:lnTo>
                <a:lnTo>
                  <a:pt x="0" y="867158"/>
                </a:lnTo>
                <a:lnTo>
                  <a:pt x="0" y="0"/>
                </a:lnTo>
                <a:close/>
              </a:path>
            </a:pathLst>
          </a:custGeom>
          <a:blipFill>
            <a:blip r:embed="rId53">
              <a:extLst>
                <a:ext uri="{96DAC541-7B7A-43D3-8B79-37D633B846F1}">
                  <asvg:svgBlip xmlns:asvg="http://schemas.microsoft.com/office/drawing/2016/SVG/main" r:embed="rId5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0" name="Group 70"/>
          <p:cNvGrpSpPr/>
          <p:nvPr/>
        </p:nvGrpSpPr>
        <p:grpSpPr>
          <a:xfrm rot="-10800000">
            <a:off x="3401657" y="3191540"/>
            <a:ext cx="224143" cy="224143"/>
            <a:chOff x="0" y="0"/>
            <a:chExt cx="812800" cy="81280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BF63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262" tIns="25262" rIns="25262" bIns="2526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3" name="Freeform 73"/>
          <p:cNvSpPr/>
          <p:nvPr/>
        </p:nvSpPr>
        <p:spPr>
          <a:xfrm>
            <a:off x="3443702" y="3234197"/>
            <a:ext cx="140054" cy="138828"/>
          </a:xfrm>
          <a:custGeom>
            <a:avLst/>
            <a:gdLst/>
            <a:ahLst/>
            <a:cxnLst/>
            <a:rect l="l" t="t" r="r" b="b"/>
            <a:pathLst>
              <a:path w="140054" h="138828">
                <a:moveTo>
                  <a:pt x="0" y="0"/>
                </a:moveTo>
                <a:lnTo>
                  <a:pt x="140053" y="0"/>
                </a:lnTo>
                <a:lnTo>
                  <a:pt x="140053" y="138828"/>
                </a:lnTo>
                <a:lnTo>
                  <a:pt x="0" y="1388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4" name="Group 74"/>
          <p:cNvGrpSpPr/>
          <p:nvPr/>
        </p:nvGrpSpPr>
        <p:grpSpPr>
          <a:xfrm rot="6967551">
            <a:off x="3481659" y="3302176"/>
            <a:ext cx="224143" cy="224143"/>
            <a:chOff x="0" y="0"/>
            <a:chExt cx="812800" cy="812800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14D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262" tIns="25262" rIns="25262" bIns="2526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7" name="Freeform 77"/>
          <p:cNvSpPr/>
          <p:nvPr/>
        </p:nvSpPr>
        <p:spPr>
          <a:xfrm rot="-3832448">
            <a:off x="3523704" y="3344833"/>
            <a:ext cx="140054" cy="138828"/>
          </a:xfrm>
          <a:custGeom>
            <a:avLst/>
            <a:gdLst/>
            <a:ahLst/>
            <a:cxnLst/>
            <a:rect l="l" t="t" r="r" b="b"/>
            <a:pathLst>
              <a:path w="140054" h="138828">
                <a:moveTo>
                  <a:pt x="0" y="0"/>
                </a:moveTo>
                <a:lnTo>
                  <a:pt x="140054" y="0"/>
                </a:lnTo>
                <a:lnTo>
                  <a:pt x="140054" y="138828"/>
                </a:lnTo>
                <a:lnTo>
                  <a:pt x="0" y="1388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8" name="Group 78"/>
          <p:cNvGrpSpPr/>
          <p:nvPr/>
        </p:nvGrpSpPr>
        <p:grpSpPr>
          <a:xfrm rot="-8840210">
            <a:off x="3491447" y="3038044"/>
            <a:ext cx="224143" cy="224143"/>
            <a:chOff x="0" y="0"/>
            <a:chExt cx="812800" cy="812800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E17EB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262" tIns="25262" rIns="25262" bIns="2526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3514012" y="3153924"/>
            <a:ext cx="299375" cy="299375"/>
            <a:chOff x="0" y="0"/>
            <a:chExt cx="399167" cy="399167"/>
          </a:xfrm>
        </p:grpSpPr>
        <p:grpSp>
          <p:nvGrpSpPr>
            <p:cNvPr id="82" name="Group 82"/>
            <p:cNvGrpSpPr/>
            <p:nvPr/>
          </p:nvGrpSpPr>
          <p:grpSpPr>
            <a:xfrm rot="3851311">
              <a:off x="50155" y="50155"/>
              <a:ext cx="298857" cy="298857"/>
              <a:chOff x="0" y="0"/>
              <a:chExt cx="812800" cy="812800"/>
            </a:xfrm>
          </p:grpSpPr>
          <p:sp>
            <p:nvSpPr>
              <p:cNvPr id="83" name="Freeform 8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0F8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TextBox 8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5262" tIns="25262" rIns="25262" bIns="25262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5" name="Freeform 85"/>
            <p:cNvSpPr/>
            <p:nvPr/>
          </p:nvSpPr>
          <p:spPr>
            <a:xfrm rot="-6948688">
              <a:off x="106214" y="107031"/>
              <a:ext cx="186738" cy="185104"/>
            </a:xfrm>
            <a:custGeom>
              <a:avLst/>
              <a:gdLst/>
              <a:ahLst/>
              <a:cxnLst/>
              <a:rect l="l" t="t" r="r" b="b"/>
              <a:pathLst>
                <a:path w="186738" h="185104">
                  <a:moveTo>
                    <a:pt x="0" y="0"/>
                  </a:moveTo>
                  <a:lnTo>
                    <a:pt x="186738" y="0"/>
                  </a:lnTo>
                  <a:lnTo>
                    <a:pt x="186738" y="185104"/>
                  </a:lnTo>
                  <a:lnTo>
                    <a:pt x="0" y="185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6" name="Freeform 86"/>
          <p:cNvSpPr/>
          <p:nvPr/>
        </p:nvSpPr>
        <p:spPr>
          <a:xfrm rot="1959789">
            <a:off x="3533492" y="3080701"/>
            <a:ext cx="140054" cy="138828"/>
          </a:xfrm>
          <a:custGeom>
            <a:avLst/>
            <a:gdLst/>
            <a:ahLst/>
            <a:cxnLst/>
            <a:rect l="l" t="t" r="r" b="b"/>
            <a:pathLst>
              <a:path w="140054" h="138828">
                <a:moveTo>
                  <a:pt x="0" y="0"/>
                </a:moveTo>
                <a:lnTo>
                  <a:pt x="140053" y="0"/>
                </a:lnTo>
                <a:lnTo>
                  <a:pt x="140053" y="138828"/>
                </a:lnTo>
                <a:lnTo>
                  <a:pt x="0" y="1388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7" name="AutoShape 87"/>
          <p:cNvSpPr/>
          <p:nvPr/>
        </p:nvSpPr>
        <p:spPr>
          <a:xfrm>
            <a:off x="3743702" y="3344434"/>
            <a:ext cx="1304486" cy="697877"/>
          </a:xfrm>
          <a:prstGeom prst="line">
            <a:avLst/>
          </a:prstGeom>
          <a:ln w="38100" cap="flat">
            <a:solidFill>
              <a:srgbClr val="1F80F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8" name="Group 88"/>
          <p:cNvGrpSpPr/>
          <p:nvPr/>
        </p:nvGrpSpPr>
        <p:grpSpPr>
          <a:xfrm rot="-1817161">
            <a:off x="3359049" y="3958849"/>
            <a:ext cx="632944" cy="660409"/>
            <a:chOff x="0" y="0"/>
            <a:chExt cx="843926" cy="880546"/>
          </a:xfrm>
        </p:grpSpPr>
        <p:sp>
          <p:nvSpPr>
            <p:cNvPr id="89" name="Freeform 89"/>
            <p:cNvSpPr/>
            <p:nvPr/>
          </p:nvSpPr>
          <p:spPr>
            <a:xfrm rot="1817161">
              <a:off x="174074" y="42955"/>
              <a:ext cx="385398" cy="794636"/>
            </a:xfrm>
            <a:custGeom>
              <a:avLst/>
              <a:gdLst/>
              <a:ahLst/>
              <a:cxnLst/>
              <a:rect l="l" t="t" r="r" b="b"/>
              <a:pathLst>
                <a:path w="385398" h="794636">
                  <a:moveTo>
                    <a:pt x="0" y="0"/>
                  </a:moveTo>
                  <a:lnTo>
                    <a:pt x="385399" y="0"/>
                  </a:lnTo>
                  <a:lnTo>
                    <a:pt x="385399" y="794636"/>
                  </a:lnTo>
                  <a:lnTo>
                    <a:pt x="0" y="794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5">
                <a:extLst>
                  <a:ext uri="{96DAC541-7B7A-43D3-8B79-37D633B846F1}">
                    <asvg:svgBlip xmlns:asvg="http://schemas.microsoft.com/office/drawing/2016/SVG/main" r:embed="rId5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90" name="Group 90"/>
            <p:cNvGrpSpPr/>
            <p:nvPr/>
          </p:nvGrpSpPr>
          <p:grpSpPr>
            <a:xfrm rot="-10800000">
              <a:off x="145642" y="333278"/>
              <a:ext cx="369628" cy="369628"/>
              <a:chOff x="0" y="0"/>
              <a:chExt cx="812800" cy="812800"/>
            </a:xfrm>
          </p:grpSpPr>
          <p:sp>
            <p:nvSpPr>
              <p:cNvPr id="91" name="Freeform 9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B6CE6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TextBox 9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3" name="Freeform 93"/>
            <p:cNvSpPr/>
            <p:nvPr/>
          </p:nvSpPr>
          <p:spPr>
            <a:xfrm>
              <a:off x="214977" y="403623"/>
              <a:ext cx="230959" cy="228938"/>
            </a:xfrm>
            <a:custGeom>
              <a:avLst/>
              <a:gdLst/>
              <a:ahLst/>
              <a:cxnLst/>
              <a:rect l="l" t="t" r="r" b="b"/>
              <a:pathLst>
                <a:path w="230959" h="228938">
                  <a:moveTo>
                    <a:pt x="0" y="0"/>
                  </a:moveTo>
                  <a:lnTo>
                    <a:pt x="230959" y="0"/>
                  </a:lnTo>
                  <a:lnTo>
                    <a:pt x="230959" y="228938"/>
                  </a:lnTo>
                  <a:lnTo>
                    <a:pt x="0" y="228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94" name="Group 94"/>
            <p:cNvGrpSpPr/>
            <p:nvPr/>
          </p:nvGrpSpPr>
          <p:grpSpPr>
            <a:xfrm rot="-8982838">
              <a:off x="406316" y="253402"/>
              <a:ext cx="369628" cy="369628"/>
              <a:chOff x="0" y="0"/>
              <a:chExt cx="812800" cy="812800"/>
            </a:xfrm>
          </p:grpSpPr>
          <p:sp>
            <p:nvSpPr>
              <p:cNvPr id="95" name="Freeform 9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0F8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TextBox 9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7" name="Freeform 97"/>
            <p:cNvSpPr/>
            <p:nvPr/>
          </p:nvSpPr>
          <p:spPr>
            <a:xfrm rot="1817161">
              <a:off x="475651" y="323748"/>
              <a:ext cx="230959" cy="228938"/>
            </a:xfrm>
            <a:custGeom>
              <a:avLst/>
              <a:gdLst/>
              <a:ahLst/>
              <a:cxnLst/>
              <a:rect l="l" t="t" r="r" b="b"/>
              <a:pathLst>
                <a:path w="230959" h="228938">
                  <a:moveTo>
                    <a:pt x="0" y="0"/>
                  </a:moveTo>
                  <a:lnTo>
                    <a:pt x="230959" y="0"/>
                  </a:lnTo>
                  <a:lnTo>
                    <a:pt x="230959" y="228938"/>
                  </a:lnTo>
                  <a:lnTo>
                    <a:pt x="0" y="228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98" name="Group 98"/>
            <p:cNvGrpSpPr/>
            <p:nvPr/>
          </p:nvGrpSpPr>
          <p:grpSpPr>
            <a:xfrm rot="-8982838">
              <a:off x="125993" y="89686"/>
              <a:ext cx="369628" cy="369628"/>
              <a:chOff x="0" y="0"/>
              <a:chExt cx="812800" cy="812800"/>
            </a:xfrm>
          </p:grpSpPr>
          <p:sp>
            <p:nvSpPr>
              <p:cNvPr id="99" name="Freeform 9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TextBox 10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1" name="Freeform 101"/>
            <p:cNvSpPr/>
            <p:nvPr/>
          </p:nvSpPr>
          <p:spPr>
            <a:xfrm rot="1817161">
              <a:off x="195328" y="160032"/>
              <a:ext cx="230959" cy="228938"/>
            </a:xfrm>
            <a:custGeom>
              <a:avLst/>
              <a:gdLst/>
              <a:ahLst/>
              <a:cxnLst/>
              <a:rect l="l" t="t" r="r" b="b"/>
              <a:pathLst>
                <a:path w="230959" h="228938">
                  <a:moveTo>
                    <a:pt x="0" y="0"/>
                  </a:moveTo>
                  <a:lnTo>
                    <a:pt x="230959" y="0"/>
                  </a:lnTo>
                  <a:lnTo>
                    <a:pt x="230959" y="228938"/>
                  </a:lnTo>
                  <a:lnTo>
                    <a:pt x="0" y="228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" name="AutoShape 102"/>
          <p:cNvSpPr/>
          <p:nvPr/>
        </p:nvSpPr>
        <p:spPr>
          <a:xfrm flipV="1">
            <a:off x="3879976" y="4152993"/>
            <a:ext cx="1275030" cy="81995"/>
          </a:xfrm>
          <a:prstGeom prst="line">
            <a:avLst/>
          </a:prstGeom>
          <a:ln w="57150" cap="flat">
            <a:solidFill>
              <a:srgbClr val="1F80F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9774" y="-66675"/>
            <a:ext cx="8894053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TrueAllele Database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781216" y="2442908"/>
            <a:ext cx="4191169" cy="234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67230" lvl="1" indent="-483615" algn="l">
              <a:lnSpc>
                <a:spcPts val="6271"/>
              </a:lnSpc>
              <a:buFont typeface="Arial"/>
              <a:buChar char="•"/>
            </a:pPr>
            <a:r>
              <a:rPr lang="en-US" sz="4479" b="1">
                <a:solidFill>
                  <a:srgbClr val="1F80F8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Unmix</a:t>
            </a:r>
          </a:p>
          <a:p>
            <a:pPr marL="967230" lvl="1" indent="-483615" algn="l">
              <a:lnSpc>
                <a:spcPts val="6271"/>
              </a:lnSpc>
              <a:buFont typeface="Arial"/>
              <a:buChar char="•"/>
            </a:pPr>
            <a:r>
              <a:rPr lang="en-US" sz="4479" b="1">
                <a:solidFill>
                  <a:srgbClr val="1F80F8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Upload</a:t>
            </a:r>
          </a:p>
          <a:p>
            <a:pPr marL="967230" lvl="1" indent="-483615" algn="l">
              <a:lnSpc>
                <a:spcPts val="6271"/>
              </a:lnSpc>
              <a:buFont typeface="Arial"/>
              <a:buChar char="•"/>
            </a:pPr>
            <a:r>
              <a:rPr lang="en-US" sz="4479" b="1">
                <a:solidFill>
                  <a:srgbClr val="1F80F8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Connect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9774" y="-66675"/>
            <a:ext cx="8894053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CODIS Database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266412" y="2442908"/>
            <a:ext cx="4191169" cy="234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71"/>
              </a:lnSpc>
            </a:pPr>
            <a:r>
              <a:rPr lang="en-US" sz="4479" b="1">
                <a:solidFill>
                  <a:srgbClr val="C92A2A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x Unmix</a:t>
            </a:r>
          </a:p>
          <a:p>
            <a:pPr algn="l">
              <a:lnSpc>
                <a:spcPts val="6271"/>
              </a:lnSpc>
            </a:pPr>
            <a:r>
              <a:rPr lang="en-US" sz="4479" b="1">
                <a:solidFill>
                  <a:srgbClr val="C92A2A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x Upload</a:t>
            </a:r>
          </a:p>
          <a:p>
            <a:pPr algn="l">
              <a:lnSpc>
                <a:spcPts val="6271"/>
              </a:lnSpc>
            </a:pPr>
            <a:r>
              <a:rPr lang="en-US" sz="4479" b="1">
                <a:solidFill>
                  <a:srgbClr val="C92A2A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x Connect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0" y="650240"/>
            <a:ext cx="9753600" cy="12192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Juvenile gangs</a:t>
            </a:r>
          </a:p>
        </p:txBody>
      </p:sp>
      <p:sp>
        <p:nvSpPr>
          <p:cNvPr id="18434" name="TextBox 2"/>
          <p:cNvSpPr txBox="1">
            <a:spLocks noChangeArrowheads="1"/>
          </p:cNvSpPr>
          <p:nvPr/>
        </p:nvSpPr>
        <p:spPr bwMode="auto">
          <a:xfrm>
            <a:off x="993913" y="2317485"/>
            <a:ext cx="7946887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56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Cybergenetics </a:t>
            </a:r>
            <a:r>
              <a:rPr lang="en-US" sz="256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TrueAllele</a:t>
            </a:r>
            <a:r>
              <a:rPr lang="en-US" sz="256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can </a:t>
            </a:r>
            <a:r>
              <a:rPr lang="en-US" sz="256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unmix the mixture</a:t>
            </a:r>
          </a:p>
        </p:txBody>
      </p:sp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993913" y="2790614"/>
            <a:ext cx="7946887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56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Match statistics provide </a:t>
            </a:r>
            <a:r>
              <a:rPr lang="en-US" sz="256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connection</a:t>
            </a:r>
            <a:r>
              <a:rPr lang="en-US" sz="256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56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information</a:t>
            </a:r>
          </a:p>
        </p:txBody>
      </p:sp>
      <p:pic>
        <p:nvPicPr>
          <p:cNvPr id="18436" name="Picture 3" descr="Glock_300dp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2" r="6062" b="7455"/>
          <a:stretch>
            <a:fillRect/>
          </a:stretch>
        </p:blipFill>
        <p:spPr bwMode="auto">
          <a:xfrm flipH="1">
            <a:off x="81280" y="5120640"/>
            <a:ext cx="2015067" cy="151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437" name="Straight Arrow Connector 6"/>
          <p:cNvCxnSpPr>
            <a:cxnSpLocks noChangeShapeType="1"/>
          </p:cNvCxnSpPr>
          <p:nvPr/>
        </p:nvCxnSpPr>
        <p:spPr bwMode="auto">
          <a:xfrm flipV="1">
            <a:off x="2194560" y="4795520"/>
            <a:ext cx="1625600" cy="65024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</p:spPr>
      </p:cxnSp>
      <p:cxnSp>
        <p:nvCxnSpPr>
          <p:cNvPr id="18438" name="Straight Arrow Connector 8"/>
          <p:cNvCxnSpPr>
            <a:cxnSpLocks noChangeShapeType="1"/>
          </p:cNvCxnSpPr>
          <p:nvPr/>
        </p:nvCxnSpPr>
        <p:spPr bwMode="auto">
          <a:xfrm flipV="1">
            <a:off x="2194560" y="5445760"/>
            <a:ext cx="1625600" cy="16256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</p:spPr>
      </p:cxnSp>
      <p:cxnSp>
        <p:nvCxnSpPr>
          <p:cNvPr id="18439" name="Straight Arrow Connector 10"/>
          <p:cNvCxnSpPr>
            <a:cxnSpLocks noChangeShapeType="1"/>
          </p:cNvCxnSpPr>
          <p:nvPr/>
        </p:nvCxnSpPr>
        <p:spPr bwMode="auto">
          <a:xfrm>
            <a:off x="2194560" y="5770880"/>
            <a:ext cx="1625600" cy="24384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</p:spPr>
      </p:cxnSp>
      <p:cxnSp>
        <p:nvCxnSpPr>
          <p:cNvPr id="18440" name="Straight Arrow Connector 12"/>
          <p:cNvCxnSpPr>
            <a:cxnSpLocks noChangeShapeType="1"/>
          </p:cNvCxnSpPr>
          <p:nvPr/>
        </p:nvCxnSpPr>
        <p:spPr bwMode="auto">
          <a:xfrm>
            <a:off x="2194560" y="5933440"/>
            <a:ext cx="1625600" cy="65024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</p:spPr>
      </p:cxnSp>
      <p:sp>
        <p:nvSpPr>
          <p:cNvPr id="18441" name="TextBox 15"/>
          <p:cNvSpPr txBox="1">
            <a:spLocks noChangeArrowheads="1"/>
          </p:cNvSpPr>
          <p:nvPr/>
        </p:nvSpPr>
        <p:spPr bwMode="auto">
          <a:xfrm>
            <a:off x="3820160" y="4551681"/>
            <a:ext cx="1300480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56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8442" name="TextBox 16"/>
          <p:cNvSpPr txBox="1">
            <a:spLocks noChangeArrowheads="1"/>
          </p:cNvSpPr>
          <p:nvPr/>
        </p:nvSpPr>
        <p:spPr bwMode="auto">
          <a:xfrm>
            <a:off x="3820160" y="5171441"/>
            <a:ext cx="1300480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56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8443" name="TextBox 18"/>
          <p:cNvSpPr txBox="1">
            <a:spLocks noChangeArrowheads="1"/>
          </p:cNvSpPr>
          <p:nvPr/>
        </p:nvSpPr>
        <p:spPr bwMode="auto">
          <a:xfrm>
            <a:off x="3820160" y="5748868"/>
            <a:ext cx="1300480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560">
                <a:solidFill>
                  <a:srgbClr val="006001"/>
                </a:solidFill>
              </a:rPr>
              <a:t>3</a:t>
            </a:r>
          </a:p>
        </p:txBody>
      </p:sp>
      <p:sp>
        <p:nvSpPr>
          <p:cNvPr id="18444" name="TextBox 19"/>
          <p:cNvSpPr txBox="1">
            <a:spLocks noChangeArrowheads="1"/>
          </p:cNvSpPr>
          <p:nvPr/>
        </p:nvSpPr>
        <p:spPr bwMode="auto">
          <a:xfrm>
            <a:off x="3820160" y="6326294"/>
            <a:ext cx="1300480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56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18445" name="TextBox 20"/>
          <p:cNvSpPr txBox="1">
            <a:spLocks noChangeArrowheads="1"/>
          </p:cNvSpPr>
          <p:nvPr/>
        </p:nvSpPr>
        <p:spPr bwMode="auto">
          <a:xfrm>
            <a:off x="6096000" y="5743787"/>
            <a:ext cx="1625600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560" dirty="0">
                <a:solidFill>
                  <a:srgbClr val="006001"/>
                </a:solidFill>
              </a:rPr>
              <a:t>Person B</a:t>
            </a:r>
          </a:p>
          <a:p>
            <a:r>
              <a:rPr lang="en-US" sz="2560" dirty="0">
                <a:solidFill>
                  <a:srgbClr val="006001"/>
                </a:solidFill>
              </a:rPr>
              <a:t>included</a:t>
            </a:r>
          </a:p>
        </p:txBody>
      </p:sp>
      <p:sp>
        <p:nvSpPr>
          <p:cNvPr id="18446" name="Left-Right Arrow 21"/>
          <p:cNvSpPr>
            <a:spLocks noChangeArrowheads="1"/>
          </p:cNvSpPr>
          <p:nvPr/>
        </p:nvSpPr>
        <p:spPr bwMode="auto">
          <a:xfrm>
            <a:off x="4632960" y="5894494"/>
            <a:ext cx="1056640" cy="243840"/>
          </a:xfrm>
          <a:prstGeom prst="leftRightArrow">
            <a:avLst>
              <a:gd name="adj1" fmla="val 50000"/>
              <a:gd name="adj2" fmla="val 4999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920"/>
          </a:p>
        </p:txBody>
      </p:sp>
      <p:sp>
        <p:nvSpPr>
          <p:cNvPr id="18447" name="TextBox 22"/>
          <p:cNvSpPr txBox="1">
            <a:spLocks noChangeArrowheads="1"/>
          </p:cNvSpPr>
          <p:nvPr/>
        </p:nvSpPr>
        <p:spPr bwMode="auto">
          <a:xfrm>
            <a:off x="4389120" y="5499947"/>
            <a:ext cx="1544320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560">
                <a:solidFill>
                  <a:srgbClr val="006001"/>
                </a:solidFill>
              </a:rPr>
              <a:t>400,000</a:t>
            </a:r>
          </a:p>
        </p:txBody>
      </p:sp>
      <p:sp>
        <p:nvSpPr>
          <p:cNvPr id="18448" name="TextBox 23"/>
          <p:cNvSpPr txBox="1">
            <a:spLocks noChangeArrowheads="1"/>
          </p:cNvSpPr>
          <p:nvPr/>
        </p:nvSpPr>
        <p:spPr bwMode="auto">
          <a:xfrm>
            <a:off x="6096000" y="3738880"/>
            <a:ext cx="1625600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560" dirty="0">
                <a:solidFill>
                  <a:srgbClr val="FF0000"/>
                </a:solidFill>
              </a:rPr>
              <a:t>Person A</a:t>
            </a:r>
          </a:p>
          <a:p>
            <a:r>
              <a:rPr lang="en-US" sz="2560" dirty="0">
                <a:solidFill>
                  <a:srgbClr val="FF0000"/>
                </a:solidFill>
              </a:rPr>
              <a:t>excluded</a:t>
            </a:r>
          </a:p>
        </p:txBody>
      </p:sp>
      <p:sp>
        <p:nvSpPr>
          <p:cNvPr id="18451" name="TextBox 39"/>
          <p:cNvSpPr txBox="1">
            <a:spLocks noChangeArrowheads="1"/>
          </p:cNvSpPr>
          <p:nvPr/>
        </p:nvSpPr>
        <p:spPr bwMode="auto">
          <a:xfrm>
            <a:off x="894080" y="4389120"/>
            <a:ext cx="2357120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560">
                <a:solidFill>
                  <a:srgbClr val="800000"/>
                </a:solidFill>
              </a:rPr>
              <a:t>Unmix the</a:t>
            </a:r>
          </a:p>
          <a:p>
            <a:pPr algn="ctr"/>
            <a:r>
              <a:rPr lang="en-US" sz="2560">
                <a:solidFill>
                  <a:srgbClr val="800000"/>
                </a:solidFill>
              </a:rPr>
              <a:t>mixture</a:t>
            </a:r>
          </a:p>
        </p:txBody>
      </p:sp>
      <p:sp>
        <p:nvSpPr>
          <p:cNvPr id="18452" name="TextBox 40"/>
          <p:cNvSpPr txBox="1">
            <a:spLocks noChangeArrowheads="1"/>
          </p:cNvSpPr>
          <p:nvPr/>
        </p:nvSpPr>
        <p:spPr bwMode="auto">
          <a:xfrm>
            <a:off x="3413760" y="4064000"/>
            <a:ext cx="1869440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560">
                <a:solidFill>
                  <a:srgbClr val="0000FF"/>
                </a:solidFill>
              </a:rPr>
              <a:t>Contributor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7E7108-20A5-4D41-88DB-D2B96C989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3574" y="5262347"/>
            <a:ext cx="1809001" cy="17519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31DB48-3879-0442-A1F0-F2CCA13B7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407" y="3476781"/>
            <a:ext cx="1809168" cy="1396265"/>
          </a:xfrm>
          <a:prstGeom prst="rect">
            <a:avLst/>
          </a:prstGeom>
        </p:spPr>
      </p:pic>
      <p:sp>
        <p:nvSpPr>
          <p:cNvPr id="25" name="TextBox 2">
            <a:extLst>
              <a:ext uri="{FF2B5EF4-FFF2-40B4-BE49-F238E27FC236}">
                <a16:creationId xmlns:a16="http://schemas.microsoft.com/office/drawing/2014/main" id="{8DF3EC0B-6A0D-994B-94D9-949B77532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913" y="1815254"/>
            <a:ext cx="7845287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56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Lab: Inconclusive or “uninterpretable” DNA mixture</a:t>
            </a:r>
          </a:p>
        </p:txBody>
      </p:sp>
    </p:spTree>
    <p:extLst>
      <p:ext uri="{BB962C8B-B14F-4D97-AF65-F5344CB8AC3E}">
        <p14:creationId xmlns:p14="http://schemas.microsoft.com/office/powerpoint/2010/main" val="5653841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065" y="5257800"/>
            <a:ext cx="2316065" cy="2046823"/>
            <a:chOff x="0" y="0"/>
            <a:chExt cx="3088087" cy="27290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88087" cy="2729097"/>
            </a:xfrm>
            <a:custGeom>
              <a:avLst/>
              <a:gdLst/>
              <a:ahLst/>
              <a:cxnLst/>
              <a:rect l="l" t="t" r="r" b="b"/>
              <a:pathLst>
                <a:path w="3088087" h="2729097">
                  <a:moveTo>
                    <a:pt x="0" y="0"/>
                  </a:moveTo>
                  <a:lnTo>
                    <a:pt x="3088087" y="0"/>
                  </a:lnTo>
                  <a:lnTo>
                    <a:pt x="3088087" y="2729097"/>
                  </a:lnTo>
                  <a:lnTo>
                    <a:pt x="0" y="2729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20275" y="0"/>
              <a:ext cx="1667812" cy="2721487"/>
            </a:xfrm>
            <a:custGeom>
              <a:avLst/>
              <a:gdLst/>
              <a:ahLst/>
              <a:cxnLst/>
              <a:rect l="l" t="t" r="r" b="b"/>
              <a:pathLst>
                <a:path w="1667812" h="2721487">
                  <a:moveTo>
                    <a:pt x="0" y="0"/>
                  </a:moveTo>
                  <a:lnTo>
                    <a:pt x="1667812" y="0"/>
                  </a:lnTo>
                  <a:lnTo>
                    <a:pt x="1667812" y="2721487"/>
                  </a:lnTo>
                  <a:lnTo>
                    <a:pt x="0" y="27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85157" b="-27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6184668">
            <a:off x="386525" y="5057847"/>
            <a:ext cx="1543015" cy="541984"/>
          </a:xfrm>
          <a:custGeom>
            <a:avLst/>
            <a:gdLst/>
            <a:ahLst/>
            <a:cxnLst/>
            <a:rect l="l" t="t" r="r" b="b"/>
            <a:pathLst>
              <a:path w="1543015" h="541984">
                <a:moveTo>
                  <a:pt x="0" y="0"/>
                </a:moveTo>
                <a:lnTo>
                  <a:pt x="1543015" y="0"/>
                </a:lnTo>
                <a:lnTo>
                  <a:pt x="1543015" y="541984"/>
                </a:lnTo>
                <a:lnTo>
                  <a:pt x="0" y="5419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7299039" y="4907645"/>
            <a:ext cx="2454561" cy="2407555"/>
            <a:chOff x="0" y="0"/>
            <a:chExt cx="3272748" cy="3210073"/>
          </a:xfrm>
        </p:grpSpPr>
        <p:sp>
          <p:nvSpPr>
            <p:cNvPr id="7" name="Freeform 7"/>
            <p:cNvSpPr/>
            <p:nvPr/>
          </p:nvSpPr>
          <p:spPr>
            <a:xfrm>
              <a:off x="0" y="72325"/>
              <a:ext cx="3272748" cy="3137747"/>
            </a:xfrm>
            <a:custGeom>
              <a:avLst/>
              <a:gdLst/>
              <a:ahLst/>
              <a:cxnLst/>
              <a:rect l="l" t="t" r="r" b="b"/>
              <a:pathLst>
                <a:path w="3272748" h="3137747">
                  <a:moveTo>
                    <a:pt x="0" y="0"/>
                  </a:moveTo>
                  <a:lnTo>
                    <a:pt x="3272748" y="0"/>
                  </a:lnTo>
                  <a:lnTo>
                    <a:pt x="3272748" y="3137748"/>
                  </a:lnTo>
                  <a:lnTo>
                    <a:pt x="0" y="3137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229046" y="0"/>
              <a:ext cx="1407328" cy="1641199"/>
            </a:xfrm>
            <a:custGeom>
              <a:avLst/>
              <a:gdLst/>
              <a:ahLst/>
              <a:cxnLst/>
              <a:rect l="l" t="t" r="r" b="b"/>
              <a:pathLst>
                <a:path w="1407328" h="1641199">
                  <a:moveTo>
                    <a:pt x="0" y="0"/>
                  </a:moveTo>
                  <a:lnTo>
                    <a:pt x="1407328" y="0"/>
                  </a:lnTo>
                  <a:lnTo>
                    <a:pt x="1407328" y="1641199"/>
                  </a:lnTo>
                  <a:lnTo>
                    <a:pt x="0" y="1641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3507029" y="2194560"/>
            <a:ext cx="2739542" cy="2926080"/>
          </a:xfrm>
          <a:custGeom>
            <a:avLst/>
            <a:gdLst/>
            <a:ahLst/>
            <a:cxnLst/>
            <a:rect l="l" t="t" r="r" b="b"/>
            <a:pathLst>
              <a:path w="2739542" h="2926080">
                <a:moveTo>
                  <a:pt x="0" y="0"/>
                </a:moveTo>
                <a:lnTo>
                  <a:pt x="2739542" y="0"/>
                </a:lnTo>
                <a:lnTo>
                  <a:pt x="2739542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264865" y="2110363"/>
            <a:ext cx="297573" cy="484052"/>
          </a:xfrm>
          <a:custGeom>
            <a:avLst/>
            <a:gdLst/>
            <a:ahLst/>
            <a:cxnLst/>
            <a:rect l="l" t="t" r="r" b="b"/>
            <a:pathLst>
              <a:path w="297573" h="484052">
                <a:moveTo>
                  <a:pt x="0" y="0"/>
                </a:moveTo>
                <a:lnTo>
                  <a:pt x="297572" y="0"/>
                </a:lnTo>
                <a:lnTo>
                  <a:pt x="297572" y="484051"/>
                </a:lnTo>
                <a:lnTo>
                  <a:pt x="0" y="484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29774" y="-66675"/>
            <a:ext cx="8894053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Case Example: Juvenile Car Theft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25432" y="2457255"/>
            <a:ext cx="978443" cy="22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Cleveland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1520" y="1816148"/>
            <a:ext cx="8290560" cy="3482035"/>
          </a:xfrm>
          <a:custGeom>
            <a:avLst/>
            <a:gdLst/>
            <a:ahLst/>
            <a:cxnLst/>
            <a:rect l="l" t="t" r="r" b="b"/>
            <a:pathLst>
              <a:path w="8290560" h="3482035">
                <a:moveTo>
                  <a:pt x="0" y="0"/>
                </a:moveTo>
                <a:lnTo>
                  <a:pt x="8290560" y="0"/>
                </a:lnTo>
                <a:lnTo>
                  <a:pt x="8290560" y="3482035"/>
                </a:lnTo>
                <a:lnTo>
                  <a:pt x="0" y="3482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29774" y="-66675"/>
            <a:ext cx="8894053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 Incidents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7907" y="1044314"/>
            <a:ext cx="2893729" cy="2043696"/>
          </a:xfrm>
          <a:custGeom>
            <a:avLst/>
            <a:gdLst/>
            <a:ahLst/>
            <a:cxnLst/>
            <a:rect l="l" t="t" r="r" b="b"/>
            <a:pathLst>
              <a:path w="2893729" h="2043696">
                <a:moveTo>
                  <a:pt x="0" y="0"/>
                </a:moveTo>
                <a:lnTo>
                  <a:pt x="2893729" y="0"/>
                </a:lnTo>
                <a:lnTo>
                  <a:pt x="2893729" y="2043697"/>
                </a:lnTo>
                <a:lnTo>
                  <a:pt x="0" y="20436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50070" y="3841685"/>
            <a:ext cx="2432304" cy="2926080"/>
          </a:xfrm>
          <a:custGeom>
            <a:avLst/>
            <a:gdLst/>
            <a:ahLst/>
            <a:cxnLst/>
            <a:rect l="l" t="t" r="r" b="b"/>
            <a:pathLst>
              <a:path w="2432304" h="2926080">
                <a:moveTo>
                  <a:pt x="0" y="0"/>
                </a:moveTo>
                <a:lnTo>
                  <a:pt x="2432304" y="0"/>
                </a:lnTo>
                <a:lnTo>
                  <a:pt x="2432304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652457" y="3841685"/>
            <a:ext cx="2735885" cy="2926080"/>
          </a:xfrm>
          <a:custGeom>
            <a:avLst/>
            <a:gdLst/>
            <a:ahLst/>
            <a:cxnLst/>
            <a:rect l="l" t="t" r="r" b="b"/>
            <a:pathLst>
              <a:path w="2735885" h="2926080">
                <a:moveTo>
                  <a:pt x="0" y="0"/>
                </a:moveTo>
                <a:lnTo>
                  <a:pt x="2735885" y="0"/>
                </a:lnTo>
                <a:lnTo>
                  <a:pt x="273588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495102" y="3088011"/>
            <a:ext cx="3901440" cy="2220976"/>
          </a:xfrm>
          <a:custGeom>
            <a:avLst/>
            <a:gdLst/>
            <a:ahLst/>
            <a:cxnLst/>
            <a:rect l="l" t="t" r="r" b="b"/>
            <a:pathLst>
              <a:path w="3901440" h="2220976">
                <a:moveTo>
                  <a:pt x="0" y="0"/>
                </a:moveTo>
                <a:lnTo>
                  <a:pt x="3901440" y="0"/>
                </a:lnTo>
                <a:lnTo>
                  <a:pt x="3901440" y="2220976"/>
                </a:lnTo>
                <a:lnTo>
                  <a:pt x="0" y="22209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082374" y="5770027"/>
            <a:ext cx="1545989" cy="1278955"/>
          </a:xfrm>
          <a:custGeom>
            <a:avLst/>
            <a:gdLst/>
            <a:ahLst/>
            <a:cxnLst/>
            <a:rect l="l" t="t" r="r" b="b"/>
            <a:pathLst>
              <a:path w="1545989" h="1278955">
                <a:moveTo>
                  <a:pt x="0" y="0"/>
                </a:moveTo>
                <a:lnTo>
                  <a:pt x="1545989" y="0"/>
                </a:lnTo>
                <a:lnTo>
                  <a:pt x="1545989" y="1278955"/>
                </a:lnTo>
                <a:lnTo>
                  <a:pt x="0" y="12789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29774" y="-66675"/>
            <a:ext cx="8894053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 Jurisdictions</a:t>
            </a:r>
          </a:p>
        </p:txBody>
      </p:sp>
      <p:sp>
        <p:nvSpPr>
          <p:cNvPr id="8" name="Freeform 8"/>
          <p:cNvSpPr/>
          <p:nvPr/>
        </p:nvSpPr>
        <p:spPr>
          <a:xfrm>
            <a:off x="5455653" y="1265270"/>
            <a:ext cx="3566427" cy="2224559"/>
          </a:xfrm>
          <a:custGeom>
            <a:avLst/>
            <a:gdLst/>
            <a:ahLst/>
            <a:cxnLst/>
            <a:rect l="l" t="t" r="r" b="b"/>
            <a:pathLst>
              <a:path w="3566427" h="2224559">
                <a:moveTo>
                  <a:pt x="0" y="0"/>
                </a:moveTo>
                <a:lnTo>
                  <a:pt x="3566427" y="0"/>
                </a:lnTo>
                <a:lnTo>
                  <a:pt x="3566427" y="2224559"/>
                </a:lnTo>
                <a:lnTo>
                  <a:pt x="0" y="222455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9774" y="-66675"/>
            <a:ext cx="8894053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161 Evidence Items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805204" y="3915857"/>
            <a:ext cx="2049600" cy="1836954"/>
            <a:chOff x="0" y="0"/>
            <a:chExt cx="2732800" cy="24492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32800" cy="2449272"/>
            </a:xfrm>
            <a:custGeom>
              <a:avLst/>
              <a:gdLst/>
              <a:ahLst/>
              <a:cxnLst/>
              <a:rect l="l" t="t" r="r" b="b"/>
              <a:pathLst>
                <a:path w="2732800" h="2449272">
                  <a:moveTo>
                    <a:pt x="0" y="0"/>
                  </a:moveTo>
                  <a:lnTo>
                    <a:pt x="2732800" y="0"/>
                  </a:lnTo>
                  <a:lnTo>
                    <a:pt x="2732800" y="2449272"/>
                  </a:lnTo>
                  <a:lnTo>
                    <a:pt x="0" y="2449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5"/>
            <p:cNvGrpSpPr/>
            <p:nvPr/>
          </p:nvGrpSpPr>
          <p:grpSpPr>
            <a:xfrm rot="-10800000">
              <a:off x="1219523" y="1111813"/>
              <a:ext cx="914608" cy="914608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90C9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7525" tIns="37525" rIns="37525" bIns="37525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1391085" y="1285875"/>
              <a:ext cx="571484" cy="566483"/>
            </a:xfrm>
            <a:custGeom>
              <a:avLst/>
              <a:gdLst/>
              <a:ahLst/>
              <a:cxnLst/>
              <a:rect l="l" t="t" r="r" b="b"/>
              <a:pathLst>
                <a:path w="571484" h="566483">
                  <a:moveTo>
                    <a:pt x="0" y="0"/>
                  </a:moveTo>
                  <a:lnTo>
                    <a:pt x="571484" y="0"/>
                  </a:lnTo>
                  <a:lnTo>
                    <a:pt x="571484" y="566484"/>
                  </a:lnTo>
                  <a:lnTo>
                    <a:pt x="0" y="566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9"/>
            <p:cNvGrpSpPr/>
            <p:nvPr/>
          </p:nvGrpSpPr>
          <p:grpSpPr>
            <a:xfrm rot="-10800000">
              <a:off x="589371" y="923231"/>
              <a:ext cx="914608" cy="914608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CC0DF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7525" tIns="37525" rIns="37525" bIns="37525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760933" y="1097293"/>
              <a:ext cx="571484" cy="566483"/>
            </a:xfrm>
            <a:custGeom>
              <a:avLst/>
              <a:gdLst/>
              <a:ahLst/>
              <a:cxnLst/>
              <a:rect l="l" t="t" r="r" b="b"/>
              <a:pathLst>
                <a:path w="571484" h="566483">
                  <a:moveTo>
                    <a:pt x="0" y="0"/>
                  </a:moveTo>
                  <a:lnTo>
                    <a:pt x="571484" y="0"/>
                  </a:lnTo>
                  <a:lnTo>
                    <a:pt x="571484" y="566483"/>
                  </a:lnTo>
                  <a:lnTo>
                    <a:pt x="0" y="5664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24314" y="1282958"/>
            <a:ext cx="2050506" cy="2050506"/>
            <a:chOff x="0" y="0"/>
            <a:chExt cx="2734008" cy="273400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34008" cy="2734008"/>
            </a:xfrm>
            <a:custGeom>
              <a:avLst/>
              <a:gdLst/>
              <a:ahLst/>
              <a:cxnLst/>
              <a:rect l="l" t="t" r="r" b="b"/>
              <a:pathLst>
                <a:path w="2734008" h="2734008">
                  <a:moveTo>
                    <a:pt x="0" y="0"/>
                  </a:moveTo>
                  <a:lnTo>
                    <a:pt x="2734008" y="0"/>
                  </a:lnTo>
                  <a:lnTo>
                    <a:pt x="2734008" y="2734008"/>
                  </a:lnTo>
                  <a:lnTo>
                    <a:pt x="0" y="2734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15"/>
            <p:cNvGrpSpPr/>
            <p:nvPr/>
          </p:nvGrpSpPr>
          <p:grpSpPr>
            <a:xfrm rot="-10800000">
              <a:off x="746352" y="1101395"/>
              <a:ext cx="706686" cy="706686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BF63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5262" tIns="25262" rIns="25262" bIns="25262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878912" y="1235887"/>
              <a:ext cx="441566" cy="437702"/>
            </a:xfrm>
            <a:custGeom>
              <a:avLst/>
              <a:gdLst/>
              <a:ahLst/>
              <a:cxnLst/>
              <a:rect l="l" t="t" r="r" b="b"/>
              <a:pathLst>
                <a:path w="441566" h="437702">
                  <a:moveTo>
                    <a:pt x="0" y="0"/>
                  </a:moveTo>
                  <a:lnTo>
                    <a:pt x="441566" y="0"/>
                  </a:lnTo>
                  <a:lnTo>
                    <a:pt x="441566" y="437702"/>
                  </a:lnTo>
                  <a:lnTo>
                    <a:pt x="0" y="437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" name="Group 19"/>
            <p:cNvGrpSpPr/>
            <p:nvPr/>
          </p:nvGrpSpPr>
          <p:grpSpPr>
            <a:xfrm rot="6967551">
              <a:off x="998586" y="1450212"/>
              <a:ext cx="706686" cy="706686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914D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5262" tIns="25262" rIns="25262" bIns="25262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 rot="-3832448">
              <a:off x="1131146" y="1584704"/>
              <a:ext cx="441566" cy="437702"/>
            </a:xfrm>
            <a:custGeom>
              <a:avLst/>
              <a:gdLst/>
              <a:ahLst/>
              <a:cxnLst/>
              <a:rect l="l" t="t" r="r" b="b"/>
              <a:pathLst>
                <a:path w="441566" h="437702">
                  <a:moveTo>
                    <a:pt x="0" y="0"/>
                  </a:moveTo>
                  <a:lnTo>
                    <a:pt x="441566" y="0"/>
                  </a:lnTo>
                  <a:lnTo>
                    <a:pt x="441566" y="437702"/>
                  </a:lnTo>
                  <a:lnTo>
                    <a:pt x="0" y="437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" name="Group 23"/>
            <p:cNvGrpSpPr/>
            <p:nvPr/>
          </p:nvGrpSpPr>
          <p:grpSpPr>
            <a:xfrm rot="-8840210">
              <a:off x="1029444" y="617446"/>
              <a:ext cx="706686" cy="706686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E17EB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5262" tIns="25262" rIns="25262" bIns="25262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 rot="3851311">
              <a:off x="1219186" y="1101395"/>
              <a:ext cx="706686" cy="706686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0F8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5262" tIns="25262" rIns="25262" bIns="25262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 rot="-6948688">
              <a:off x="1351746" y="1235887"/>
              <a:ext cx="441566" cy="437702"/>
            </a:xfrm>
            <a:custGeom>
              <a:avLst/>
              <a:gdLst/>
              <a:ahLst/>
              <a:cxnLst/>
              <a:rect l="l" t="t" r="r" b="b"/>
              <a:pathLst>
                <a:path w="441566" h="437702">
                  <a:moveTo>
                    <a:pt x="0" y="0"/>
                  </a:moveTo>
                  <a:lnTo>
                    <a:pt x="441566" y="0"/>
                  </a:lnTo>
                  <a:lnTo>
                    <a:pt x="441566" y="437702"/>
                  </a:lnTo>
                  <a:lnTo>
                    <a:pt x="0" y="437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1959789">
              <a:off x="1162004" y="751938"/>
              <a:ext cx="441566" cy="437702"/>
            </a:xfrm>
            <a:custGeom>
              <a:avLst/>
              <a:gdLst/>
              <a:ahLst/>
              <a:cxnLst/>
              <a:rect l="l" t="t" r="r" b="b"/>
              <a:pathLst>
                <a:path w="441566" h="437702">
                  <a:moveTo>
                    <a:pt x="0" y="0"/>
                  </a:moveTo>
                  <a:lnTo>
                    <a:pt x="441567" y="0"/>
                  </a:lnTo>
                  <a:lnTo>
                    <a:pt x="441567" y="437702"/>
                  </a:lnTo>
                  <a:lnTo>
                    <a:pt x="0" y="437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1"/>
          <p:cNvGrpSpPr/>
          <p:nvPr/>
        </p:nvGrpSpPr>
        <p:grpSpPr>
          <a:xfrm rot="-1817161">
            <a:off x="6415956" y="4199785"/>
            <a:ext cx="1496678" cy="1561623"/>
            <a:chOff x="0" y="0"/>
            <a:chExt cx="1995571" cy="2082164"/>
          </a:xfrm>
        </p:grpSpPr>
        <p:sp>
          <p:nvSpPr>
            <p:cNvPr id="32" name="Freeform 32"/>
            <p:cNvSpPr/>
            <p:nvPr/>
          </p:nvSpPr>
          <p:spPr>
            <a:xfrm rot="1817161">
              <a:off x="411621" y="101573"/>
              <a:ext cx="911324" cy="1879019"/>
            </a:xfrm>
            <a:custGeom>
              <a:avLst/>
              <a:gdLst/>
              <a:ahLst/>
              <a:cxnLst/>
              <a:rect l="l" t="t" r="r" b="b"/>
              <a:pathLst>
                <a:path w="911324" h="1879019">
                  <a:moveTo>
                    <a:pt x="0" y="0"/>
                  </a:moveTo>
                  <a:lnTo>
                    <a:pt x="911324" y="0"/>
                  </a:lnTo>
                  <a:lnTo>
                    <a:pt x="911324" y="1879018"/>
                  </a:lnTo>
                  <a:lnTo>
                    <a:pt x="0" y="1879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" name="Group 33"/>
            <p:cNvGrpSpPr/>
            <p:nvPr/>
          </p:nvGrpSpPr>
          <p:grpSpPr>
            <a:xfrm rot="-10800000">
              <a:off x="344389" y="788079"/>
              <a:ext cx="874034" cy="874034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B6CE6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6" name="Freeform 36"/>
            <p:cNvSpPr/>
            <p:nvPr/>
          </p:nvSpPr>
          <p:spPr>
            <a:xfrm>
              <a:off x="508341" y="954419"/>
              <a:ext cx="546132" cy="541353"/>
            </a:xfrm>
            <a:custGeom>
              <a:avLst/>
              <a:gdLst/>
              <a:ahLst/>
              <a:cxnLst/>
              <a:rect l="l" t="t" r="r" b="b"/>
              <a:pathLst>
                <a:path w="546132" h="541353">
                  <a:moveTo>
                    <a:pt x="0" y="0"/>
                  </a:moveTo>
                  <a:lnTo>
                    <a:pt x="546131" y="0"/>
                  </a:lnTo>
                  <a:lnTo>
                    <a:pt x="546131" y="541353"/>
                  </a:lnTo>
                  <a:lnTo>
                    <a:pt x="0" y="5413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7" name="Group 37"/>
            <p:cNvGrpSpPr/>
            <p:nvPr/>
          </p:nvGrpSpPr>
          <p:grpSpPr>
            <a:xfrm rot="-8982838">
              <a:off x="960787" y="599202"/>
              <a:ext cx="874034" cy="874034"/>
              <a:chOff x="0" y="0"/>
              <a:chExt cx="812800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0F8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0" name="Freeform 40"/>
            <p:cNvSpPr/>
            <p:nvPr/>
          </p:nvSpPr>
          <p:spPr>
            <a:xfrm rot="1817161">
              <a:off x="1124738" y="765543"/>
              <a:ext cx="546132" cy="541353"/>
            </a:xfrm>
            <a:custGeom>
              <a:avLst/>
              <a:gdLst/>
              <a:ahLst/>
              <a:cxnLst/>
              <a:rect l="l" t="t" r="r" b="b"/>
              <a:pathLst>
                <a:path w="546132" h="541353">
                  <a:moveTo>
                    <a:pt x="0" y="0"/>
                  </a:moveTo>
                  <a:lnTo>
                    <a:pt x="546132" y="0"/>
                  </a:lnTo>
                  <a:lnTo>
                    <a:pt x="546132" y="541353"/>
                  </a:lnTo>
                  <a:lnTo>
                    <a:pt x="0" y="5413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" name="Group 41"/>
            <p:cNvGrpSpPr/>
            <p:nvPr/>
          </p:nvGrpSpPr>
          <p:grpSpPr>
            <a:xfrm rot="-8982838">
              <a:off x="297927" y="212075"/>
              <a:ext cx="874034" cy="874034"/>
              <a:chOff x="0" y="0"/>
              <a:chExt cx="812800" cy="8128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4" name="Freeform 44"/>
            <p:cNvSpPr/>
            <p:nvPr/>
          </p:nvSpPr>
          <p:spPr>
            <a:xfrm rot="1817161">
              <a:off x="461878" y="378416"/>
              <a:ext cx="546132" cy="541353"/>
            </a:xfrm>
            <a:custGeom>
              <a:avLst/>
              <a:gdLst/>
              <a:ahLst/>
              <a:cxnLst/>
              <a:rect l="l" t="t" r="r" b="b"/>
              <a:pathLst>
                <a:path w="546132" h="541353">
                  <a:moveTo>
                    <a:pt x="0" y="0"/>
                  </a:moveTo>
                  <a:lnTo>
                    <a:pt x="546131" y="0"/>
                  </a:lnTo>
                  <a:lnTo>
                    <a:pt x="546131" y="541353"/>
                  </a:lnTo>
                  <a:lnTo>
                    <a:pt x="0" y="5413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" name="Freeform 45"/>
          <p:cNvSpPr/>
          <p:nvPr/>
        </p:nvSpPr>
        <p:spPr>
          <a:xfrm>
            <a:off x="1549323" y="1553691"/>
            <a:ext cx="1965516" cy="1850042"/>
          </a:xfrm>
          <a:custGeom>
            <a:avLst/>
            <a:gdLst/>
            <a:ahLst/>
            <a:cxnLst/>
            <a:rect l="l" t="t" r="r" b="b"/>
            <a:pathLst>
              <a:path w="1965516" h="1850042">
                <a:moveTo>
                  <a:pt x="0" y="0"/>
                </a:moveTo>
                <a:lnTo>
                  <a:pt x="1965516" y="0"/>
                </a:lnTo>
                <a:lnTo>
                  <a:pt x="1965516" y="1850042"/>
                </a:lnTo>
                <a:lnTo>
                  <a:pt x="0" y="18500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6" name="Group 46"/>
          <p:cNvGrpSpPr/>
          <p:nvPr/>
        </p:nvGrpSpPr>
        <p:grpSpPr>
          <a:xfrm>
            <a:off x="2403535" y="1881742"/>
            <a:ext cx="852937" cy="852937"/>
            <a:chOff x="0" y="0"/>
            <a:chExt cx="1137250" cy="1137250"/>
          </a:xfrm>
        </p:grpSpPr>
        <p:grpSp>
          <p:nvGrpSpPr>
            <p:cNvPr id="47" name="Group 47"/>
            <p:cNvGrpSpPr/>
            <p:nvPr/>
          </p:nvGrpSpPr>
          <p:grpSpPr>
            <a:xfrm rot="-10800000">
              <a:off x="0" y="0"/>
              <a:ext cx="1137250" cy="1137250"/>
              <a:chOff x="0" y="0"/>
              <a:chExt cx="812800" cy="8128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E17EB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646" tIns="54646" rIns="54646" bIns="5464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50" name="Freeform 50"/>
            <p:cNvSpPr/>
            <p:nvPr/>
          </p:nvSpPr>
          <p:spPr>
            <a:xfrm>
              <a:off x="213325" y="216434"/>
              <a:ext cx="710599" cy="704382"/>
            </a:xfrm>
            <a:custGeom>
              <a:avLst/>
              <a:gdLst/>
              <a:ahLst/>
              <a:cxnLst/>
              <a:rect l="l" t="t" r="r" b="b"/>
              <a:pathLst>
                <a:path w="710599" h="704382">
                  <a:moveTo>
                    <a:pt x="0" y="0"/>
                  </a:moveTo>
                  <a:lnTo>
                    <a:pt x="710600" y="0"/>
                  </a:lnTo>
                  <a:lnTo>
                    <a:pt x="710600" y="704382"/>
                  </a:lnTo>
                  <a:lnTo>
                    <a:pt x="0" y="704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Freeform 51"/>
          <p:cNvSpPr/>
          <p:nvPr/>
        </p:nvSpPr>
        <p:spPr>
          <a:xfrm>
            <a:off x="4443117" y="2308211"/>
            <a:ext cx="752918" cy="1341503"/>
          </a:xfrm>
          <a:custGeom>
            <a:avLst/>
            <a:gdLst/>
            <a:ahLst/>
            <a:cxnLst/>
            <a:rect l="l" t="t" r="r" b="b"/>
            <a:pathLst>
              <a:path w="752918" h="1341503">
                <a:moveTo>
                  <a:pt x="0" y="0"/>
                </a:moveTo>
                <a:lnTo>
                  <a:pt x="752919" y="0"/>
                </a:lnTo>
                <a:lnTo>
                  <a:pt x="752919" y="1341503"/>
                </a:lnTo>
                <a:lnTo>
                  <a:pt x="0" y="13415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2" name="Group 52"/>
          <p:cNvGrpSpPr/>
          <p:nvPr/>
        </p:nvGrpSpPr>
        <p:grpSpPr>
          <a:xfrm rot="-10800000">
            <a:off x="4819576" y="3068443"/>
            <a:ext cx="530042" cy="530042"/>
            <a:chOff x="0" y="0"/>
            <a:chExt cx="812800" cy="8128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B6CE6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6815" tIns="46815" rIns="46815" bIns="46815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5" name="Freeform 55"/>
          <p:cNvSpPr/>
          <p:nvPr/>
        </p:nvSpPr>
        <p:spPr>
          <a:xfrm>
            <a:off x="4919002" y="3169317"/>
            <a:ext cx="331192" cy="328294"/>
          </a:xfrm>
          <a:custGeom>
            <a:avLst/>
            <a:gdLst/>
            <a:ahLst/>
            <a:cxnLst/>
            <a:rect l="l" t="t" r="r" b="b"/>
            <a:pathLst>
              <a:path w="331192" h="328294">
                <a:moveTo>
                  <a:pt x="0" y="0"/>
                </a:moveTo>
                <a:lnTo>
                  <a:pt x="331192" y="0"/>
                </a:lnTo>
                <a:lnTo>
                  <a:pt x="331192" y="328294"/>
                </a:lnTo>
                <a:lnTo>
                  <a:pt x="0" y="3282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9774" y="-66675"/>
            <a:ext cx="8894053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72 References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50568" y="1864430"/>
            <a:ext cx="7852464" cy="3586340"/>
            <a:chOff x="0" y="0"/>
            <a:chExt cx="10469952" cy="4781786"/>
          </a:xfrm>
        </p:grpSpPr>
        <p:sp>
          <p:nvSpPr>
            <p:cNvPr id="4" name="Freeform 4"/>
            <p:cNvSpPr/>
            <p:nvPr/>
          </p:nvSpPr>
          <p:spPr>
            <a:xfrm>
              <a:off x="715698" y="386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2859439">
              <a:off x="796650" y="346767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7"/>
                  </a:lnTo>
                  <a:lnTo>
                    <a:pt x="0" y="2835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816491" y="386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431854" y="0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3" y="0"/>
                  </a:lnTo>
                  <a:lnTo>
                    <a:pt x="447993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2859439">
              <a:off x="1512806" y="346381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89" y="0"/>
                  </a:lnTo>
                  <a:lnTo>
                    <a:pt x="286089" y="283587"/>
                  </a:lnTo>
                  <a:lnTo>
                    <a:pt x="0" y="2835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532647" y="0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149595" y="386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2859439">
              <a:off x="2230547" y="346767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7"/>
                  </a:lnTo>
                  <a:lnTo>
                    <a:pt x="0" y="2835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250388" y="386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865294" y="0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859439">
              <a:off x="2946246" y="346381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7"/>
                  </a:lnTo>
                  <a:lnTo>
                    <a:pt x="0" y="2835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966087" y="0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431854" y="1200023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3" y="0"/>
                  </a:lnTo>
                  <a:lnTo>
                    <a:pt x="447993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2859439">
              <a:off x="1512806" y="1546405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89" y="0"/>
                  </a:lnTo>
                  <a:lnTo>
                    <a:pt x="286089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532647" y="1200023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2863707" y="1200023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2859439">
              <a:off x="2944659" y="1546405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2964500" y="1200023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148009" y="1200023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859439">
              <a:off x="2228961" y="1546405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2248802" y="1200023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0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2859439">
              <a:off x="80952" y="346381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7"/>
                  </a:lnTo>
                  <a:lnTo>
                    <a:pt x="0" y="2835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00793" y="0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>
                <a:extLs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0" y="1200023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-2859439">
              <a:off x="80952" y="1546405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100793" y="1200023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715698" y="1200023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>
                <a:extLst>
                  <a:ext uri="{96DAC541-7B7A-43D3-8B79-37D633B846F1}">
                    <asvg:svgBlip xmlns:asvg="http://schemas.microsoft.com/office/drawing/2016/SVG/main" r:embed="rId4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2859439">
              <a:off x="796650" y="1546405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816491" y="1200023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715698" y="2485367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-2859439">
              <a:off x="796650" y="2831749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816491" y="2485367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1431854" y="2484981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3" y="0"/>
                  </a:lnTo>
                  <a:lnTo>
                    <a:pt x="447993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 rot="-2859439">
              <a:off x="1512806" y="2831362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89" y="0"/>
                  </a:lnTo>
                  <a:lnTo>
                    <a:pt x="286089" y="283587"/>
                  </a:lnTo>
                  <a:lnTo>
                    <a:pt x="0" y="2835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1532647" y="2484981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2149595" y="2485367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 rot="-2859439">
              <a:off x="2230547" y="2831749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2250388" y="2485367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2865294" y="2484981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>
            <a:xfrm rot="-2859439">
              <a:off x="2946246" y="2831362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7"/>
                  </a:lnTo>
                  <a:lnTo>
                    <a:pt x="0" y="2835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2966087" y="2484981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1431854" y="3685004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3" y="0"/>
                  </a:lnTo>
                  <a:lnTo>
                    <a:pt x="447993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7"/>
            <p:cNvSpPr/>
            <p:nvPr/>
          </p:nvSpPr>
          <p:spPr>
            <a:xfrm rot="-2859439">
              <a:off x="1512806" y="4031386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89" y="0"/>
                  </a:lnTo>
                  <a:lnTo>
                    <a:pt x="286089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1532647" y="3685004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1"/>
                  </a:lnTo>
                  <a:lnTo>
                    <a:pt x="0" y="2482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2863707" y="3685004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50"/>
            <p:cNvSpPr/>
            <p:nvPr/>
          </p:nvSpPr>
          <p:spPr>
            <a:xfrm rot="-2859439">
              <a:off x="2944659" y="4031386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51"/>
            <p:cNvSpPr/>
            <p:nvPr/>
          </p:nvSpPr>
          <p:spPr>
            <a:xfrm>
              <a:off x="2964500" y="3685004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1"/>
                  </a:lnTo>
                  <a:lnTo>
                    <a:pt x="0" y="2482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52"/>
            <p:cNvSpPr/>
            <p:nvPr/>
          </p:nvSpPr>
          <p:spPr>
            <a:xfrm>
              <a:off x="2148009" y="3685004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53"/>
            <p:cNvSpPr/>
            <p:nvPr/>
          </p:nvSpPr>
          <p:spPr>
            <a:xfrm rot="-2859439">
              <a:off x="2228961" y="4031386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54"/>
            <p:cNvSpPr/>
            <p:nvPr/>
          </p:nvSpPr>
          <p:spPr>
            <a:xfrm>
              <a:off x="2248802" y="3685004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1"/>
                  </a:lnTo>
                  <a:lnTo>
                    <a:pt x="0" y="2482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55"/>
            <p:cNvSpPr/>
            <p:nvPr/>
          </p:nvSpPr>
          <p:spPr>
            <a:xfrm>
              <a:off x="0" y="2484981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6"/>
            <p:cNvSpPr/>
            <p:nvPr/>
          </p:nvSpPr>
          <p:spPr>
            <a:xfrm rot="-2859439">
              <a:off x="80952" y="2831362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7"/>
                  </a:lnTo>
                  <a:lnTo>
                    <a:pt x="0" y="2835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7"/>
            <p:cNvSpPr/>
            <p:nvPr/>
          </p:nvSpPr>
          <p:spPr>
            <a:xfrm>
              <a:off x="100793" y="2484981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>
                <a:extLs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8"/>
            <p:cNvSpPr/>
            <p:nvPr/>
          </p:nvSpPr>
          <p:spPr>
            <a:xfrm>
              <a:off x="0" y="3685004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9"/>
            <p:cNvSpPr/>
            <p:nvPr/>
          </p:nvSpPr>
          <p:spPr>
            <a:xfrm rot="-2859439">
              <a:off x="80952" y="4031386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60"/>
            <p:cNvSpPr/>
            <p:nvPr/>
          </p:nvSpPr>
          <p:spPr>
            <a:xfrm>
              <a:off x="100793" y="3685004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1"/>
                  </a:lnTo>
                  <a:lnTo>
                    <a:pt x="0" y="2482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61"/>
            <p:cNvSpPr/>
            <p:nvPr/>
          </p:nvSpPr>
          <p:spPr>
            <a:xfrm>
              <a:off x="715698" y="3685004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>
                <a:extLst>
                  <a:ext uri="{96DAC541-7B7A-43D3-8B79-37D633B846F1}">
                    <asvg:svgBlip xmlns:asvg="http://schemas.microsoft.com/office/drawing/2016/SVG/main" r:embed="rId4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62"/>
            <p:cNvSpPr/>
            <p:nvPr/>
          </p:nvSpPr>
          <p:spPr>
            <a:xfrm rot="-2859439">
              <a:off x="796650" y="4031386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63"/>
            <p:cNvSpPr/>
            <p:nvPr/>
          </p:nvSpPr>
          <p:spPr>
            <a:xfrm>
              <a:off x="816491" y="3685004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1"/>
                  </a:lnTo>
                  <a:lnTo>
                    <a:pt x="0" y="2482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64"/>
            <p:cNvSpPr/>
            <p:nvPr/>
          </p:nvSpPr>
          <p:spPr>
            <a:xfrm>
              <a:off x="4294030" y="772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65"/>
            <p:cNvSpPr/>
            <p:nvPr/>
          </p:nvSpPr>
          <p:spPr>
            <a:xfrm rot="-2859439">
              <a:off x="4374982" y="347153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7"/>
                  </a:lnTo>
                  <a:lnTo>
                    <a:pt x="0" y="2835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66"/>
            <p:cNvSpPr/>
            <p:nvPr/>
          </p:nvSpPr>
          <p:spPr>
            <a:xfrm>
              <a:off x="4394823" y="772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67"/>
            <p:cNvSpPr/>
            <p:nvPr/>
          </p:nvSpPr>
          <p:spPr>
            <a:xfrm>
              <a:off x="5010185" y="386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8"/>
            <p:cNvSpPr/>
            <p:nvPr/>
          </p:nvSpPr>
          <p:spPr>
            <a:xfrm rot="-2859439">
              <a:off x="5091137" y="346767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7"/>
                  </a:lnTo>
                  <a:lnTo>
                    <a:pt x="0" y="2835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9"/>
            <p:cNvSpPr/>
            <p:nvPr/>
          </p:nvSpPr>
          <p:spPr>
            <a:xfrm>
              <a:off x="5110978" y="386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1" y="0"/>
                  </a:lnTo>
                  <a:lnTo>
                    <a:pt x="248241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70"/>
            <p:cNvSpPr/>
            <p:nvPr/>
          </p:nvSpPr>
          <p:spPr>
            <a:xfrm>
              <a:off x="5727927" y="772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71"/>
            <p:cNvSpPr/>
            <p:nvPr/>
          </p:nvSpPr>
          <p:spPr>
            <a:xfrm rot="-2859439">
              <a:off x="5808879" y="347153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7"/>
                  </a:lnTo>
                  <a:lnTo>
                    <a:pt x="0" y="2835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72"/>
            <p:cNvSpPr/>
            <p:nvPr/>
          </p:nvSpPr>
          <p:spPr>
            <a:xfrm>
              <a:off x="5828720" y="772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3"/>
            <p:cNvSpPr/>
            <p:nvPr/>
          </p:nvSpPr>
          <p:spPr>
            <a:xfrm>
              <a:off x="6443626" y="386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74"/>
            <p:cNvSpPr/>
            <p:nvPr/>
          </p:nvSpPr>
          <p:spPr>
            <a:xfrm rot="-2859439">
              <a:off x="6524578" y="346767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7"/>
                  </a:lnTo>
                  <a:lnTo>
                    <a:pt x="0" y="2835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75"/>
            <p:cNvSpPr/>
            <p:nvPr/>
          </p:nvSpPr>
          <p:spPr>
            <a:xfrm>
              <a:off x="6544419" y="386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76"/>
            <p:cNvSpPr/>
            <p:nvPr/>
          </p:nvSpPr>
          <p:spPr>
            <a:xfrm>
              <a:off x="5010185" y="1200409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77"/>
            <p:cNvSpPr/>
            <p:nvPr/>
          </p:nvSpPr>
          <p:spPr>
            <a:xfrm rot="-2859439">
              <a:off x="5091137" y="1546791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78"/>
            <p:cNvSpPr/>
            <p:nvPr/>
          </p:nvSpPr>
          <p:spPr>
            <a:xfrm>
              <a:off x="5110978" y="1200409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1" y="0"/>
                  </a:lnTo>
                  <a:lnTo>
                    <a:pt x="248241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79"/>
            <p:cNvSpPr/>
            <p:nvPr/>
          </p:nvSpPr>
          <p:spPr>
            <a:xfrm>
              <a:off x="6442039" y="1200409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80"/>
            <p:cNvSpPr/>
            <p:nvPr/>
          </p:nvSpPr>
          <p:spPr>
            <a:xfrm rot="-2859439">
              <a:off x="6522991" y="1546791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81"/>
            <p:cNvSpPr/>
            <p:nvPr/>
          </p:nvSpPr>
          <p:spPr>
            <a:xfrm>
              <a:off x="6542832" y="1200409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82"/>
            <p:cNvSpPr/>
            <p:nvPr/>
          </p:nvSpPr>
          <p:spPr>
            <a:xfrm>
              <a:off x="5726341" y="1200409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83"/>
            <p:cNvSpPr/>
            <p:nvPr/>
          </p:nvSpPr>
          <p:spPr>
            <a:xfrm rot="-2859439">
              <a:off x="5807293" y="1546791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84"/>
            <p:cNvSpPr/>
            <p:nvPr/>
          </p:nvSpPr>
          <p:spPr>
            <a:xfrm>
              <a:off x="5827134" y="1200409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85"/>
            <p:cNvSpPr/>
            <p:nvPr/>
          </p:nvSpPr>
          <p:spPr>
            <a:xfrm>
              <a:off x="3578332" y="386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86"/>
            <p:cNvSpPr/>
            <p:nvPr/>
          </p:nvSpPr>
          <p:spPr>
            <a:xfrm rot="-2859439">
              <a:off x="3659284" y="346767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7"/>
                  </a:lnTo>
                  <a:lnTo>
                    <a:pt x="0" y="2835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87"/>
            <p:cNvSpPr/>
            <p:nvPr/>
          </p:nvSpPr>
          <p:spPr>
            <a:xfrm>
              <a:off x="3679125" y="386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>
                <a:extLs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88"/>
            <p:cNvSpPr/>
            <p:nvPr/>
          </p:nvSpPr>
          <p:spPr>
            <a:xfrm>
              <a:off x="3578332" y="1200409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89"/>
            <p:cNvSpPr/>
            <p:nvPr/>
          </p:nvSpPr>
          <p:spPr>
            <a:xfrm rot="-2859439">
              <a:off x="3659284" y="1546791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90"/>
            <p:cNvSpPr/>
            <p:nvPr/>
          </p:nvSpPr>
          <p:spPr>
            <a:xfrm>
              <a:off x="3679125" y="1200409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91"/>
            <p:cNvSpPr/>
            <p:nvPr/>
          </p:nvSpPr>
          <p:spPr>
            <a:xfrm>
              <a:off x="4294030" y="1200409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>
                <a:extLst>
                  <a:ext uri="{96DAC541-7B7A-43D3-8B79-37D633B846F1}">
                    <asvg:svgBlip xmlns:asvg="http://schemas.microsoft.com/office/drawing/2016/SVG/main" r:embed="rId4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92"/>
            <p:cNvSpPr/>
            <p:nvPr/>
          </p:nvSpPr>
          <p:spPr>
            <a:xfrm rot="-2859439">
              <a:off x="4374982" y="1546791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93"/>
            <p:cNvSpPr/>
            <p:nvPr/>
          </p:nvSpPr>
          <p:spPr>
            <a:xfrm>
              <a:off x="4394823" y="1200409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94"/>
            <p:cNvSpPr/>
            <p:nvPr/>
          </p:nvSpPr>
          <p:spPr>
            <a:xfrm>
              <a:off x="4294030" y="2485753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95"/>
            <p:cNvSpPr/>
            <p:nvPr/>
          </p:nvSpPr>
          <p:spPr>
            <a:xfrm rot="-2859439">
              <a:off x="4374982" y="2832135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96"/>
            <p:cNvSpPr/>
            <p:nvPr/>
          </p:nvSpPr>
          <p:spPr>
            <a:xfrm>
              <a:off x="4394823" y="2485753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97"/>
            <p:cNvSpPr/>
            <p:nvPr/>
          </p:nvSpPr>
          <p:spPr>
            <a:xfrm>
              <a:off x="5010185" y="2485367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98"/>
            <p:cNvSpPr/>
            <p:nvPr/>
          </p:nvSpPr>
          <p:spPr>
            <a:xfrm rot="-2859439">
              <a:off x="5091137" y="2831749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99"/>
            <p:cNvSpPr/>
            <p:nvPr/>
          </p:nvSpPr>
          <p:spPr>
            <a:xfrm>
              <a:off x="5110978" y="2485367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1" y="0"/>
                  </a:lnTo>
                  <a:lnTo>
                    <a:pt x="248241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100"/>
            <p:cNvSpPr/>
            <p:nvPr/>
          </p:nvSpPr>
          <p:spPr>
            <a:xfrm>
              <a:off x="5727927" y="2485753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101"/>
            <p:cNvSpPr/>
            <p:nvPr/>
          </p:nvSpPr>
          <p:spPr>
            <a:xfrm rot="-2859439">
              <a:off x="5808879" y="2832135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102"/>
            <p:cNvSpPr/>
            <p:nvPr/>
          </p:nvSpPr>
          <p:spPr>
            <a:xfrm>
              <a:off x="5828720" y="2485753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103"/>
            <p:cNvSpPr/>
            <p:nvPr/>
          </p:nvSpPr>
          <p:spPr>
            <a:xfrm>
              <a:off x="6443626" y="2485367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104"/>
            <p:cNvSpPr/>
            <p:nvPr/>
          </p:nvSpPr>
          <p:spPr>
            <a:xfrm rot="-2859439">
              <a:off x="6524578" y="2831749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105"/>
            <p:cNvSpPr/>
            <p:nvPr/>
          </p:nvSpPr>
          <p:spPr>
            <a:xfrm>
              <a:off x="6544419" y="2485367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106"/>
            <p:cNvSpPr/>
            <p:nvPr/>
          </p:nvSpPr>
          <p:spPr>
            <a:xfrm>
              <a:off x="5010185" y="3685390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107"/>
            <p:cNvSpPr/>
            <p:nvPr/>
          </p:nvSpPr>
          <p:spPr>
            <a:xfrm rot="-2859439">
              <a:off x="5091137" y="4031772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108"/>
            <p:cNvSpPr/>
            <p:nvPr/>
          </p:nvSpPr>
          <p:spPr>
            <a:xfrm>
              <a:off x="5110978" y="3685390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1" y="0"/>
                  </a:lnTo>
                  <a:lnTo>
                    <a:pt x="248241" y="248241"/>
                  </a:lnTo>
                  <a:lnTo>
                    <a:pt x="0" y="2482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109"/>
            <p:cNvSpPr/>
            <p:nvPr/>
          </p:nvSpPr>
          <p:spPr>
            <a:xfrm>
              <a:off x="6442039" y="3685390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110"/>
            <p:cNvSpPr/>
            <p:nvPr/>
          </p:nvSpPr>
          <p:spPr>
            <a:xfrm rot="-2859439">
              <a:off x="6522991" y="4031772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111"/>
            <p:cNvSpPr/>
            <p:nvPr/>
          </p:nvSpPr>
          <p:spPr>
            <a:xfrm>
              <a:off x="6542832" y="3685390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1"/>
                  </a:lnTo>
                  <a:lnTo>
                    <a:pt x="0" y="2482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112"/>
            <p:cNvSpPr/>
            <p:nvPr/>
          </p:nvSpPr>
          <p:spPr>
            <a:xfrm>
              <a:off x="5726341" y="3685390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113"/>
            <p:cNvSpPr/>
            <p:nvPr/>
          </p:nvSpPr>
          <p:spPr>
            <a:xfrm rot="-2859439">
              <a:off x="5807293" y="4031772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114"/>
            <p:cNvSpPr/>
            <p:nvPr/>
          </p:nvSpPr>
          <p:spPr>
            <a:xfrm>
              <a:off x="5827134" y="3685390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1"/>
                  </a:lnTo>
                  <a:lnTo>
                    <a:pt x="0" y="2482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115"/>
            <p:cNvSpPr/>
            <p:nvPr/>
          </p:nvSpPr>
          <p:spPr>
            <a:xfrm>
              <a:off x="3578332" y="2485367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116"/>
            <p:cNvSpPr/>
            <p:nvPr/>
          </p:nvSpPr>
          <p:spPr>
            <a:xfrm rot="-2859439">
              <a:off x="3659284" y="2831749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117"/>
            <p:cNvSpPr/>
            <p:nvPr/>
          </p:nvSpPr>
          <p:spPr>
            <a:xfrm>
              <a:off x="3679125" y="2485367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>
                <a:extLs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118"/>
            <p:cNvSpPr/>
            <p:nvPr/>
          </p:nvSpPr>
          <p:spPr>
            <a:xfrm>
              <a:off x="3578332" y="3685390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119"/>
            <p:cNvSpPr/>
            <p:nvPr/>
          </p:nvSpPr>
          <p:spPr>
            <a:xfrm rot="-2859439">
              <a:off x="3659284" y="4031772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120"/>
            <p:cNvSpPr/>
            <p:nvPr/>
          </p:nvSpPr>
          <p:spPr>
            <a:xfrm>
              <a:off x="3679125" y="3685390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1"/>
                  </a:lnTo>
                  <a:lnTo>
                    <a:pt x="0" y="2482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121"/>
            <p:cNvSpPr/>
            <p:nvPr/>
          </p:nvSpPr>
          <p:spPr>
            <a:xfrm>
              <a:off x="4294030" y="3685390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>
                <a:extLst>
                  <a:ext uri="{96DAC541-7B7A-43D3-8B79-37D633B846F1}">
                    <asvg:svgBlip xmlns:asvg="http://schemas.microsoft.com/office/drawing/2016/SVG/main" r:embed="rId4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122"/>
            <p:cNvSpPr/>
            <p:nvPr/>
          </p:nvSpPr>
          <p:spPr>
            <a:xfrm rot="-2859439">
              <a:off x="4374982" y="4031772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123"/>
            <p:cNvSpPr/>
            <p:nvPr/>
          </p:nvSpPr>
          <p:spPr>
            <a:xfrm>
              <a:off x="4394823" y="3685390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1"/>
                  </a:lnTo>
                  <a:lnTo>
                    <a:pt x="0" y="2482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124"/>
            <p:cNvSpPr/>
            <p:nvPr/>
          </p:nvSpPr>
          <p:spPr>
            <a:xfrm>
              <a:off x="7872362" y="1158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125"/>
            <p:cNvSpPr/>
            <p:nvPr/>
          </p:nvSpPr>
          <p:spPr>
            <a:xfrm rot="-2859439">
              <a:off x="7953314" y="347539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7"/>
                  </a:lnTo>
                  <a:lnTo>
                    <a:pt x="0" y="2835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126"/>
            <p:cNvSpPr/>
            <p:nvPr/>
          </p:nvSpPr>
          <p:spPr>
            <a:xfrm>
              <a:off x="7973155" y="1158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Freeform 127"/>
            <p:cNvSpPr/>
            <p:nvPr/>
          </p:nvSpPr>
          <p:spPr>
            <a:xfrm>
              <a:off x="8588517" y="772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128"/>
            <p:cNvSpPr/>
            <p:nvPr/>
          </p:nvSpPr>
          <p:spPr>
            <a:xfrm rot="-2859439">
              <a:off x="8669469" y="347153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7"/>
                  </a:lnTo>
                  <a:lnTo>
                    <a:pt x="0" y="2835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129"/>
            <p:cNvSpPr/>
            <p:nvPr/>
          </p:nvSpPr>
          <p:spPr>
            <a:xfrm>
              <a:off x="8689310" y="772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130"/>
            <p:cNvSpPr/>
            <p:nvPr/>
          </p:nvSpPr>
          <p:spPr>
            <a:xfrm>
              <a:off x="9306259" y="1158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131"/>
            <p:cNvSpPr/>
            <p:nvPr/>
          </p:nvSpPr>
          <p:spPr>
            <a:xfrm rot="-2859439">
              <a:off x="9387211" y="347539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7"/>
                  </a:lnTo>
                  <a:lnTo>
                    <a:pt x="0" y="2835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132"/>
            <p:cNvSpPr/>
            <p:nvPr/>
          </p:nvSpPr>
          <p:spPr>
            <a:xfrm>
              <a:off x="9407052" y="1158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33"/>
            <p:cNvSpPr/>
            <p:nvPr/>
          </p:nvSpPr>
          <p:spPr>
            <a:xfrm>
              <a:off x="10021958" y="772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134"/>
            <p:cNvSpPr/>
            <p:nvPr/>
          </p:nvSpPr>
          <p:spPr>
            <a:xfrm rot="-2859439">
              <a:off x="10102910" y="347153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89" y="0"/>
                  </a:lnTo>
                  <a:lnTo>
                    <a:pt x="286089" y="283587"/>
                  </a:lnTo>
                  <a:lnTo>
                    <a:pt x="0" y="2835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135"/>
            <p:cNvSpPr/>
            <p:nvPr/>
          </p:nvSpPr>
          <p:spPr>
            <a:xfrm>
              <a:off x="10122751" y="772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136"/>
            <p:cNvSpPr/>
            <p:nvPr/>
          </p:nvSpPr>
          <p:spPr>
            <a:xfrm>
              <a:off x="8588517" y="1200795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137"/>
            <p:cNvSpPr/>
            <p:nvPr/>
          </p:nvSpPr>
          <p:spPr>
            <a:xfrm rot="-2859439">
              <a:off x="8669469" y="1547177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138"/>
            <p:cNvSpPr/>
            <p:nvPr/>
          </p:nvSpPr>
          <p:spPr>
            <a:xfrm>
              <a:off x="8689310" y="1200795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139"/>
            <p:cNvSpPr/>
            <p:nvPr/>
          </p:nvSpPr>
          <p:spPr>
            <a:xfrm>
              <a:off x="10020371" y="1200795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140"/>
            <p:cNvSpPr/>
            <p:nvPr/>
          </p:nvSpPr>
          <p:spPr>
            <a:xfrm rot="-2859439">
              <a:off x="10101323" y="1547177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141"/>
            <p:cNvSpPr/>
            <p:nvPr/>
          </p:nvSpPr>
          <p:spPr>
            <a:xfrm>
              <a:off x="10121164" y="1200795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142"/>
            <p:cNvSpPr/>
            <p:nvPr/>
          </p:nvSpPr>
          <p:spPr>
            <a:xfrm>
              <a:off x="9304673" y="1200795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143"/>
            <p:cNvSpPr/>
            <p:nvPr/>
          </p:nvSpPr>
          <p:spPr>
            <a:xfrm rot="-2859439">
              <a:off x="9385625" y="1547177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144"/>
            <p:cNvSpPr/>
            <p:nvPr/>
          </p:nvSpPr>
          <p:spPr>
            <a:xfrm>
              <a:off x="9405466" y="1200795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145"/>
            <p:cNvSpPr/>
            <p:nvPr/>
          </p:nvSpPr>
          <p:spPr>
            <a:xfrm>
              <a:off x="7156664" y="772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146"/>
            <p:cNvSpPr/>
            <p:nvPr/>
          </p:nvSpPr>
          <p:spPr>
            <a:xfrm rot="-2859439">
              <a:off x="7237616" y="347153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7"/>
                  </a:lnTo>
                  <a:lnTo>
                    <a:pt x="0" y="2835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147"/>
            <p:cNvSpPr/>
            <p:nvPr/>
          </p:nvSpPr>
          <p:spPr>
            <a:xfrm>
              <a:off x="7257457" y="772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>
                <a:extLs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Freeform 148"/>
            <p:cNvSpPr/>
            <p:nvPr/>
          </p:nvSpPr>
          <p:spPr>
            <a:xfrm>
              <a:off x="7156664" y="1200795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149"/>
            <p:cNvSpPr/>
            <p:nvPr/>
          </p:nvSpPr>
          <p:spPr>
            <a:xfrm rot="-2859439">
              <a:off x="7237616" y="1547177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150"/>
            <p:cNvSpPr/>
            <p:nvPr/>
          </p:nvSpPr>
          <p:spPr>
            <a:xfrm>
              <a:off x="7257457" y="1200795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151"/>
            <p:cNvSpPr/>
            <p:nvPr/>
          </p:nvSpPr>
          <p:spPr>
            <a:xfrm>
              <a:off x="7872362" y="1200795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>
                <a:extLst>
                  <a:ext uri="{96DAC541-7B7A-43D3-8B79-37D633B846F1}">
                    <asvg:svgBlip xmlns:asvg="http://schemas.microsoft.com/office/drawing/2016/SVG/main" r:embed="rId4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152"/>
            <p:cNvSpPr/>
            <p:nvPr/>
          </p:nvSpPr>
          <p:spPr>
            <a:xfrm rot="-2859439">
              <a:off x="7953314" y="1547177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Freeform 153"/>
            <p:cNvSpPr/>
            <p:nvPr/>
          </p:nvSpPr>
          <p:spPr>
            <a:xfrm>
              <a:off x="7973155" y="1200795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154"/>
            <p:cNvSpPr/>
            <p:nvPr/>
          </p:nvSpPr>
          <p:spPr>
            <a:xfrm>
              <a:off x="7872362" y="2486139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155"/>
            <p:cNvSpPr/>
            <p:nvPr/>
          </p:nvSpPr>
          <p:spPr>
            <a:xfrm rot="-2859439">
              <a:off x="7953314" y="2832521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Freeform 156"/>
            <p:cNvSpPr/>
            <p:nvPr/>
          </p:nvSpPr>
          <p:spPr>
            <a:xfrm>
              <a:off x="7973155" y="2486139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Freeform 157"/>
            <p:cNvSpPr/>
            <p:nvPr/>
          </p:nvSpPr>
          <p:spPr>
            <a:xfrm>
              <a:off x="8588517" y="2485753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158"/>
            <p:cNvSpPr/>
            <p:nvPr/>
          </p:nvSpPr>
          <p:spPr>
            <a:xfrm rot="-2859439">
              <a:off x="8669469" y="2832135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159"/>
            <p:cNvSpPr/>
            <p:nvPr/>
          </p:nvSpPr>
          <p:spPr>
            <a:xfrm>
              <a:off x="8689310" y="2485753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160"/>
            <p:cNvSpPr/>
            <p:nvPr/>
          </p:nvSpPr>
          <p:spPr>
            <a:xfrm>
              <a:off x="9306259" y="2486139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Freeform 161"/>
            <p:cNvSpPr/>
            <p:nvPr/>
          </p:nvSpPr>
          <p:spPr>
            <a:xfrm rot="-2859439">
              <a:off x="9387211" y="2832521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Freeform 162"/>
            <p:cNvSpPr/>
            <p:nvPr/>
          </p:nvSpPr>
          <p:spPr>
            <a:xfrm>
              <a:off x="9407052" y="2486139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63"/>
            <p:cNvSpPr/>
            <p:nvPr/>
          </p:nvSpPr>
          <p:spPr>
            <a:xfrm>
              <a:off x="10021958" y="2485753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64"/>
            <p:cNvSpPr/>
            <p:nvPr/>
          </p:nvSpPr>
          <p:spPr>
            <a:xfrm rot="-2859439">
              <a:off x="10102910" y="2832135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89" y="0"/>
                  </a:lnTo>
                  <a:lnTo>
                    <a:pt x="286089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5"/>
            <p:cNvSpPr/>
            <p:nvPr/>
          </p:nvSpPr>
          <p:spPr>
            <a:xfrm>
              <a:off x="10122751" y="2485753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Freeform 166"/>
            <p:cNvSpPr/>
            <p:nvPr/>
          </p:nvSpPr>
          <p:spPr>
            <a:xfrm>
              <a:off x="8588517" y="3685776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Freeform 167"/>
            <p:cNvSpPr/>
            <p:nvPr/>
          </p:nvSpPr>
          <p:spPr>
            <a:xfrm rot="-2859439">
              <a:off x="8669469" y="4032158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Freeform 168"/>
            <p:cNvSpPr/>
            <p:nvPr/>
          </p:nvSpPr>
          <p:spPr>
            <a:xfrm>
              <a:off x="8689310" y="3685776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1"/>
                  </a:lnTo>
                  <a:lnTo>
                    <a:pt x="0" y="2482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Freeform 169"/>
            <p:cNvSpPr/>
            <p:nvPr/>
          </p:nvSpPr>
          <p:spPr>
            <a:xfrm>
              <a:off x="10020371" y="3685776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Freeform 170"/>
            <p:cNvSpPr/>
            <p:nvPr/>
          </p:nvSpPr>
          <p:spPr>
            <a:xfrm rot="-2859439">
              <a:off x="10101323" y="4032158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Freeform 171"/>
            <p:cNvSpPr/>
            <p:nvPr/>
          </p:nvSpPr>
          <p:spPr>
            <a:xfrm>
              <a:off x="10121164" y="3685776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1"/>
                  </a:lnTo>
                  <a:lnTo>
                    <a:pt x="0" y="2482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Freeform 172"/>
            <p:cNvSpPr/>
            <p:nvPr/>
          </p:nvSpPr>
          <p:spPr>
            <a:xfrm>
              <a:off x="9304673" y="3685776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Freeform 173"/>
            <p:cNvSpPr/>
            <p:nvPr/>
          </p:nvSpPr>
          <p:spPr>
            <a:xfrm rot="-2859439">
              <a:off x="9385625" y="4032158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74"/>
            <p:cNvSpPr/>
            <p:nvPr/>
          </p:nvSpPr>
          <p:spPr>
            <a:xfrm>
              <a:off x="9405466" y="3685776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1"/>
                  </a:lnTo>
                  <a:lnTo>
                    <a:pt x="0" y="2482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Freeform 175"/>
            <p:cNvSpPr/>
            <p:nvPr/>
          </p:nvSpPr>
          <p:spPr>
            <a:xfrm>
              <a:off x="7156664" y="2485753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Freeform 176"/>
            <p:cNvSpPr/>
            <p:nvPr/>
          </p:nvSpPr>
          <p:spPr>
            <a:xfrm rot="-2859439">
              <a:off x="7237616" y="2832135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Freeform 177"/>
            <p:cNvSpPr/>
            <p:nvPr/>
          </p:nvSpPr>
          <p:spPr>
            <a:xfrm>
              <a:off x="7257457" y="2485753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0"/>
                  </a:lnTo>
                  <a:lnTo>
                    <a:pt x="0" y="248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>
                <a:extLs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Freeform 178"/>
            <p:cNvSpPr/>
            <p:nvPr/>
          </p:nvSpPr>
          <p:spPr>
            <a:xfrm>
              <a:off x="7156664" y="3685776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Freeform 179"/>
            <p:cNvSpPr/>
            <p:nvPr/>
          </p:nvSpPr>
          <p:spPr>
            <a:xfrm rot="-2859439">
              <a:off x="7237616" y="4032158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Freeform 180"/>
            <p:cNvSpPr/>
            <p:nvPr/>
          </p:nvSpPr>
          <p:spPr>
            <a:xfrm>
              <a:off x="7257457" y="3685776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1"/>
                  </a:lnTo>
                  <a:lnTo>
                    <a:pt x="0" y="2482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Freeform 181"/>
            <p:cNvSpPr/>
            <p:nvPr/>
          </p:nvSpPr>
          <p:spPr>
            <a:xfrm>
              <a:off x="7872362" y="3685776"/>
              <a:ext cx="447994" cy="1096010"/>
            </a:xfrm>
            <a:custGeom>
              <a:avLst/>
              <a:gdLst/>
              <a:ahLst/>
              <a:cxnLst/>
              <a:rect l="l" t="t" r="r" b="b"/>
              <a:pathLst>
                <a:path w="447994" h="1096010">
                  <a:moveTo>
                    <a:pt x="0" y="0"/>
                  </a:moveTo>
                  <a:lnTo>
                    <a:pt x="447994" y="0"/>
                  </a:lnTo>
                  <a:lnTo>
                    <a:pt x="447994" y="1096010"/>
                  </a:lnTo>
                  <a:lnTo>
                    <a:pt x="0" y="1096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>
                <a:extLst>
                  <a:ext uri="{96DAC541-7B7A-43D3-8B79-37D633B846F1}">
                    <asvg:svgBlip xmlns:asvg="http://schemas.microsoft.com/office/drawing/2016/SVG/main" r:embed="rId4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Freeform 182"/>
            <p:cNvSpPr/>
            <p:nvPr/>
          </p:nvSpPr>
          <p:spPr>
            <a:xfrm rot="-2859439">
              <a:off x="7953314" y="4032158"/>
              <a:ext cx="286090" cy="283587"/>
            </a:xfrm>
            <a:custGeom>
              <a:avLst/>
              <a:gdLst/>
              <a:ahLst/>
              <a:cxnLst/>
              <a:rect l="l" t="t" r="r" b="b"/>
              <a:pathLst>
                <a:path w="286090" h="283587">
                  <a:moveTo>
                    <a:pt x="0" y="0"/>
                  </a:moveTo>
                  <a:lnTo>
                    <a:pt x="286090" y="0"/>
                  </a:lnTo>
                  <a:lnTo>
                    <a:pt x="286090" y="283586"/>
                  </a:lnTo>
                  <a:lnTo>
                    <a:pt x="0" y="283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Freeform 183"/>
            <p:cNvSpPr/>
            <p:nvPr/>
          </p:nvSpPr>
          <p:spPr>
            <a:xfrm>
              <a:off x="7973155" y="3685776"/>
              <a:ext cx="248240" cy="248240"/>
            </a:xfrm>
            <a:custGeom>
              <a:avLst/>
              <a:gdLst/>
              <a:ahLst/>
              <a:cxnLst/>
              <a:rect l="l" t="t" r="r" b="b"/>
              <a:pathLst>
                <a:path w="248240" h="248240">
                  <a:moveTo>
                    <a:pt x="0" y="0"/>
                  </a:moveTo>
                  <a:lnTo>
                    <a:pt x="248240" y="0"/>
                  </a:lnTo>
                  <a:lnTo>
                    <a:pt x="248240" y="248241"/>
                  </a:lnTo>
                  <a:lnTo>
                    <a:pt x="0" y="2482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8861" y="33759"/>
            <a:ext cx="5198064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CODIS Inconclusives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88739" y="2068088"/>
            <a:ext cx="8090075" cy="63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5902" lvl="1" indent="-312951" algn="l">
              <a:lnSpc>
                <a:spcPts val="5421"/>
              </a:lnSpc>
              <a:buFont typeface="Arial"/>
              <a:buChar char="•"/>
            </a:pPr>
            <a:r>
              <a:rPr lang="en-US" sz="2899" b="1">
                <a:solidFill>
                  <a:srgbClr val="100F0D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30 items thought to be ‘inconclusive’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8731" y="33759"/>
            <a:ext cx="6021627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TrueAllele Connections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88739" y="2068088"/>
            <a:ext cx="8059945" cy="63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5902" lvl="1" indent="-312951" algn="l">
              <a:lnSpc>
                <a:spcPts val="5421"/>
              </a:lnSpc>
              <a:buFont typeface="Arial"/>
              <a:buChar char="•"/>
            </a:pPr>
            <a:r>
              <a:rPr lang="en-US" sz="2899" b="1" strike="sngStrike">
                <a:solidFill>
                  <a:srgbClr val="C92A2A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30 items thought to be ‘inconclusive’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88739" y="2825814"/>
            <a:ext cx="6508040" cy="1324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5902" lvl="1" indent="-312951" algn="l">
              <a:lnSpc>
                <a:spcPts val="5421"/>
              </a:lnSpc>
              <a:buFont typeface="Arial"/>
              <a:buChar char="•"/>
            </a:pPr>
            <a:r>
              <a:rPr lang="en-US" sz="2899" b="1">
                <a:solidFill>
                  <a:srgbClr val="1F80F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Wrong!</a:t>
            </a:r>
          </a:p>
          <a:p>
            <a:pPr marL="625902" lvl="1" indent="-312951" algn="l">
              <a:lnSpc>
                <a:spcPts val="5421"/>
              </a:lnSpc>
              <a:buFont typeface="Arial"/>
              <a:buChar char="•"/>
            </a:pPr>
            <a:r>
              <a:rPr lang="en-US" sz="2899" b="1">
                <a:solidFill>
                  <a:srgbClr val="1F80F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All 30 items had a connection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5423690" y="5230672"/>
            <a:ext cx="553042" cy="1353008"/>
            <a:chOff x="0" y="0"/>
            <a:chExt cx="737389" cy="18040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37389" cy="1804011"/>
            </a:xfrm>
            <a:custGeom>
              <a:avLst/>
              <a:gdLst/>
              <a:ahLst/>
              <a:cxnLst/>
              <a:rect l="l" t="t" r="r" b="b"/>
              <a:pathLst>
                <a:path w="737389" h="1804011">
                  <a:moveTo>
                    <a:pt x="0" y="0"/>
                  </a:moveTo>
                  <a:lnTo>
                    <a:pt x="737389" y="0"/>
                  </a:lnTo>
                  <a:lnTo>
                    <a:pt x="737389" y="1804011"/>
                  </a:lnTo>
                  <a:lnTo>
                    <a:pt x="0" y="1804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2859439">
              <a:off x="133245" y="570137"/>
              <a:ext cx="470898" cy="466778"/>
            </a:xfrm>
            <a:custGeom>
              <a:avLst/>
              <a:gdLst/>
              <a:ahLst/>
              <a:cxnLst/>
              <a:rect l="l" t="t" r="r" b="b"/>
              <a:pathLst>
                <a:path w="470898" h="466778">
                  <a:moveTo>
                    <a:pt x="0" y="0"/>
                  </a:moveTo>
                  <a:lnTo>
                    <a:pt x="470899" y="0"/>
                  </a:lnTo>
                  <a:lnTo>
                    <a:pt x="470899" y="466778"/>
                  </a:lnTo>
                  <a:lnTo>
                    <a:pt x="0" y="4667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291986" y="80208"/>
              <a:ext cx="153417" cy="249966"/>
            </a:xfrm>
            <a:custGeom>
              <a:avLst/>
              <a:gdLst/>
              <a:ahLst/>
              <a:cxnLst/>
              <a:rect l="l" t="t" r="r" b="b"/>
              <a:pathLst>
                <a:path w="153417" h="249966">
                  <a:moveTo>
                    <a:pt x="0" y="0"/>
                  </a:moveTo>
                  <a:lnTo>
                    <a:pt x="153417" y="0"/>
                  </a:lnTo>
                  <a:lnTo>
                    <a:pt x="153417" y="249966"/>
                  </a:lnTo>
                  <a:lnTo>
                    <a:pt x="0" y="2499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AutoShape 9"/>
          <p:cNvSpPr/>
          <p:nvPr/>
        </p:nvSpPr>
        <p:spPr>
          <a:xfrm flipH="1">
            <a:off x="4362019" y="5848181"/>
            <a:ext cx="1018595" cy="304005"/>
          </a:xfrm>
          <a:prstGeom prst="line">
            <a:avLst/>
          </a:prstGeom>
          <a:ln w="28575" cap="flat">
            <a:solidFill>
              <a:srgbClr val="1F80F8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054394" y="5999835"/>
            <a:ext cx="207919" cy="428700"/>
          </a:xfrm>
          <a:custGeom>
            <a:avLst/>
            <a:gdLst/>
            <a:ahLst/>
            <a:cxnLst/>
            <a:rect l="l" t="t" r="r" b="b"/>
            <a:pathLst>
              <a:path w="207919" h="428700">
                <a:moveTo>
                  <a:pt x="0" y="0"/>
                </a:moveTo>
                <a:lnTo>
                  <a:pt x="207919" y="0"/>
                </a:lnTo>
                <a:lnTo>
                  <a:pt x="207919" y="428700"/>
                </a:lnTo>
                <a:lnTo>
                  <a:pt x="0" y="4287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-1817161">
            <a:off x="4062902" y="6160614"/>
            <a:ext cx="199412" cy="199412"/>
            <a:chOff x="0" y="0"/>
            <a:chExt cx="265882" cy="265882"/>
          </a:xfrm>
        </p:grpSpPr>
        <p:grpSp>
          <p:nvGrpSpPr>
            <p:cNvPr id="12" name="Group 12"/>
            <p:cNvGrpSpPr/>
            <p:nvPr/>
          </p:nvGrpSpPr>
          <p:grpSpPr>
            <a:xfrm rot="-10800000">
              <a:off x="0" y="0"/>
              <a:ext cx="265882" cy="26588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B6CE6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49874" y="50601"/>
              <a:ext cx="166134" cy="164680"/>
            </a:xfrm>
            <a:custGeom>
              <a:avLst/>
              <a:gdLst/>
              <a:ahLst/>
              <a:cxnLst/>
              <a:rect l="l" t="t" r="r" b="b"/>
              <a:pathLst>
                <a:path w="166134" h="164680">
                  <a:moveTo>
                    <a:pt x="0" y="0"/>
                  </a:moveTo>
                  <a:lnTo>
                    <a:pt x="166134" y="0"/>
                  </a:lnTo>
                  <a:lnTo>
                    <a:pt x="166134" y="164680"/>
                  </a:lnTo>
                  <a:lnTo>
                    <a:pt x="0" y="164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162607" y="6052480"/>
            <a:ext cx="199412" cy="199412"/>
            <a:chOff x="0" y="0"/>
            <a:chExt cx="265882" cy="265882"/>
          </a:xfrm>
        </p:grpSpPr>
        <p:grpSp>
          <p:nvGrpSpPr>
            <p:cNvPr id="17" name="Group 17"/>
            <p:cNvGrpSpPr/>
            <p:nvPr/>
          </p:nvGrpSpPr>
          <p:grpSpPr>
            <a:xfrm rot="-10800000">
              <a:off x="0" y="0"/>
              <a:ext cx="265882" cy="265882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0F8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49874" y="50601"/>
              <a:ext cx="166134" cy="164680"/>
            </a:xfrm>
            <a:custGeom>
              <a:avLst/>
              <a:gdLst/>
              <a:ahLst/>
              <a:cxnLst/>
              <a:rect l="l" t="t" r="r" b="b"/>
              <a:pathLst>
                <a:path w="166134" h="164680">
                  <a:moveTo>
                    <a:pt x="0" y="0"/>
                  </a:moveTo>
                  <a:lnTo>
                    <a:pt x="166134" y="0"/>
                  </a:lnTo>
                  <a:lnTo>
                    <a:pt x="166134" y="164680"/>
                  </a:lnTo>
                  <a:lnTo>
                    <a:pt x="0" y="164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987473" y="6052480"/>
            <a:ext cx="199412" cy="199412"/>
            <a:chOff x="0" y="0"/>
            <a:chExt cx="265882" cy="265882"/>
          </a:xfrm>
        </p:grpSpPr>
        <p:grpSp>
          <p:nvGrpSpPr>
            <p:cNvPr id="22" name="Group 22"/>
            <p:cNvGrpSpPr/>
            <p:nvPr/>
          </p:nvGrpSpPr>
          <p:grpSpPr>
            <a:xfrm rot="-10800000">
              <a:off x="0" y="0"/>
              <a:ext cx="265882" cy="265882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49874" y="50601"/>
              <a:ext cx="166134" cy="164680"/>
            </a:xfrm>
            <a:custGeom>
              <a:avLst/>
              <a:gdLst/>
              <a:ahLst/>
              <a:cxnLst/>
              <a:rect l="l" t="t" r="r" b="b"/>
              <a:pathLst>
                <a:path w="166134" h="164680">
                  <a:moveTo>
                    <a:pt x="0" y="0"/>
                  </a:moveTo>
                  <a:lnTo>
                    <a:pt x="166134" y="0"/>
                  </a:lnTo>
                  <a:lnTo>
                    <a:pt x="166134" y="164680"/>
                  </a:lnTo>
                  <a:lnTo>
                    <a:pt x="0" y="164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/>
          <p:cNvSpPr/>
          <p:nvPr/>
        </p:nvSpPr>
        <p:spPr>
          <a:xfrm>
            <a:off x="3776868" y="4956736"/>
            <a:ext cx="771478" cy="771478"/>
          </a:xfrm>
          <a:custGeom>
            <a:avLst/>
            <a:gdLst/>
            <a:ahLst/>
            <a:cxnLst/>
            <a:rect l="l" t="t" r="r" b="b"/>
            <a:pathLst>
              <a:path w="771478" h="771478">
                <a:moveTo>
                  <a:pt x="0" y="0"/>
                </a:moveTo>
                <a:lnTo>
                  <a:pt x="771479" y="0"/>
                </a:lnTo>
                <a:lnTo>
                  <a:pt x="771479" y="771478"/>
                </a:lnTo>
                <a:lnTo>
                  <a:pt x="0" y="7714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>
            <a:off x="3987473" y="5267526"/>
            <a:ext cx="199412" cy="199412"/>
            <a:chOff x="0" y="0"/>
            <a:chExt cx="265882" cy="265882"/>
          </a:xfrm>
        </p:grpSpPr>
        <p:grpSp>
          <p:nvGrpSpPr>
            <p:cNvPr id="28" name="Group 28"/>
            <p:cNvGrpSpPr/>
            <p:nvPr/>
          </p:nvGrpSpPr>
          <p:grpSpPr>
            <a:xfrm rot="-10800000">
              <a:off x="0" y="0"/>
              <a:ext cx="265882" cy="265882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BF63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1" name="Freeform 31"/>
            <p:cNvSpPr/>
            <p:nvPr/>
          </p:nvSpPr>
          <p:spPr>
            <a:xfrm>
              <a:off x="49874" y="50601"/>
              <a:ext cx="166134" cy="164680"/>
            </a:xfrm>
            <a:custGeom>
              <a:avLst/>
              <a:gdLst/>
              <a:ahLst/>
              <a:cxnLst/>
              <a:rect l="l" t="t" r="r" b="b"/>
              <a:pathLst>
                <a:path w="166134" h="164680">
                  <a:moveTo>
                    <a:pt x="0" y="0"/>
                  </a:moveTo>
                  <a:lnTo>
                    <a:pt x="166134" y="0"/>
                  </a:lnTo>
                  <a:lnTo>
                    <a:pt x="166134" y="164680"/>
                  </a:lnTo>
                  <a:lnTo>
                    <a:pt x="0" y="164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AutoShape 32"/>
          <p:cNvSpPr/>
          <p:nvPr/>
        </p:nvSpPr>
        <p:spPr>
          <a:xfrm flipH="1" flipV="1">
            <a:off x="4247872" y="5509565"/>
            <a:ext cx="1132742" cy="218649"/>
          </a:xfrm>
          <a:prstGeom prst="line">
            <a:avLst/>
          </a:prstGeom>
          <a:ln w="38100" cap="flat">
            <a:solidFill>
              <a:srgbClr val="1F80F8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3" name="Group 33"/>
          <p:cNvGrpSpPr/>
          <p:nvPr/>
        </p:nvGrpSpPr>
        <p:grpSpPr>
          <a:xfrm rot="-6948688">
            <a:off x="4120896" y="5267526"/>
            <a:ext cx="199412" cy="199412"/>
            <a:chOff x="0" y="0"/>
            <a:chExt cx="265882" cy="265882"/>
          </a:xfrm>
        </p:grpSpPr>
        <p:grpSp>
          <p:nvGrpSpPr>
            <p:cNvPr id="34" name="Group 34"/>
            <p:cNvGrpSpPr/>
            <p:nvPr/>
          </p:nvGrpSpPr>
          <p:grpSpPr>
            <a:xfrm rot="-10800000">
              <a:off x="0" y="0"/>
              <a:ext cx="265882" cy="265882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914D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49874" y="50601"/>
              <a:ext cx="166134" cy="164680"/>
            </a:xfrm>
            <a:custGeom>
              <a:avLst/>
              <a:gdLst/>
              <a:ahLst/>
              <a:cxnLst/>
              <a:rect l="l" t="t" r="r" b="b"/>
              <a:pathLst>
                <a:path w="166134" h="164680">
                  <a:moveTo>
                    <a:pt x="0" y="0"/>
                  </a:moveTo>
                  <a:lnTo>
                    <a:pt x="166134" y="0"/>
                  </a:lnTo>
                  <a:lnTo>
                    <a:pt x="166134" y="164680"/>
                  </a:lnTo>
                  <a:lnTo>
                    <a:pt x="0" y="164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" name="Group 38"/>
          <p:cNvGrpSpPr/>
          <p:nvPr/>
        </p:nvGrpSpPr>
        <p:grpSpPr>
          <a:xfrm rot="-3832448">
            <a:off x="4058648" y="5365955"/>
            <a:ext cx="199412" cy="199412"/>
            <a:chOff x="0" y="0"/>
            <a:chExt cx="265882" cy="265882"/>
          </a:xfrm>
        </p:grpSpPr>
        <p:grpSp>
          <p:nvGrpSpPr>
            <p:cNvPr id="39" name="Group 39"/>
            <p:cNvGrpSpPr/>
            <p:nvPr/>
          </p:nvGrpSpPr>
          <p:grpSpPr>
            <a:xfrm rot="-10800000">
              <a:off x="0" y="0"/>
              <a:ext cx="265882" cy="265882"/>
              <a:chOff x="0" y="0"/>
              <a:chExt cx="812800" cy="812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0F8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2" name="Freeform 42"/>
            <p:cNvSpPr/>
            <p:nvPr/>
          </p:nvSpPr>
          <p:spPr>
            <a:xfrm>
              <a:off x="49874" y="50601"/>
              <a:ext cx="166134" cy="164680"/>
            </a:xfrm>
            <a:custGeom>
              <a:avLst/>
              <a:gdLst/>
              <a:ahLst/>
              <a:cxnLst/>
              <a:rect l="l" t="t" r="r" b="b"/>
              <a:pathLst>
                <a:path w="166134" h="164680">
                  <a:moveTo>
                    <a:pt x="0" y="0"/>
                  </a:moveTo>
                  <a:lnTo>
                    <a:pt x="166134" y="0"/>
                  </a:lnTo>
                  <a:lnTo>
                    <a:pt x="166134" y="164680"/>
                  </a:lnTo>
                  <a:lnTo>
                    <a:pt x="0" y="164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" name="Group 43"/>
          <p:cNvGrpSpPr/>
          <p:nvPr/>
        </p:nvGrpSpPr>
        <p:grpSpPr>
          <a:xfrm rot="1959789">
            <a:off x="4067355" y="5130966"/>
            <a:ext cx="199412" cy="199412"/>
            <a:chOff x="0" y="0"/>
            <a:chExt cx="265882" cy="265882"/>
          </a:xfrm>
        </p:grpSpPr>
        <p:grpSp>
          <p:nvGrpSpPr>
            <p:cNvPr id="44" name="Group 44"/>
            <p:cNvGrpSpPr/>
            <p:nvPr/>
          </p:nvGrpSpPr>
          <p:grpSpPr>
            <a:xfrm rot="-10800000">
              <a:off x="0" y="0"/>
              <a:ext cx="265882" cy="265882"/>
              <a:chOff x="0" y="0"/>
              <a:chExt cx="812800" cy="8128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E17EB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7" name="Freeform 47"/>
            <p:cNvSpPr/>
            <p:nvPr/>
          </p:nvSpPr>
          <p:spPr>
            <a:xfrm>
              <a:off x="49874" y="50601"/>
              <a:ext cx="166134" cy="164680"/>
            </a:xfrm>
            <a:custGeom>
              <a:avLst/>
              <a:gdLst/>
              <a:ahLst/>
              <a:cxnLst/>
              <a:rect l="l" t="t" r="r" b="b"/>
              <a:pathLst>
                <a:path w="166134" h="164680">
                  <a:moveTo>
                    <a:pt x="0" y="0"/>
                  </a:moveTo>
                  <a:lnTo>
                    <a:pt x="166134" y="0"/>
                  </a:lnTo>
                  <a:lnTo>
                    <a:pt x="166134" y="164680"/>
                  </a:lnTo>
                  <a:lnTo>
                    <a:pt x="0" y="164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" name="AutoShape 48"/>
          <p:cNvSpPr/>
          <p:nvPr/>
        </p:nvSpPr>
        <p:spPr>
          <a:xfrm flipH="1" flipV="1">
            <a:off x="4162607" y="5539637"/>
            <a:ext cx="85265" cy="545632"/>
          </a:xfrm>
          <a:prstGeom prst="line">
            <a:avLst/>
          </a:prstGeom>
          <a:ln w="19050" cap="flat">
            <a:solidFill>
              <a:srgbClr val="1F80F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8731" y="33759"/>
            <a:ext cx="6021627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CODIS Exclusions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88739" y="2068088"/>
            <a:ext cx="7457338" cy="63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5902" lvl="1" indent="-312951" algn="l">
              <a:lnSpc>
                <a:spcPts val="5421"/>
              </a:lnSpc>
              <a:buFont typeface="Arial"/>
              <a:buChar char="•"/>
            </a:pPr>
            <a:r>
              <a:rPr lang="en-US" sz="2899" b="1">
                <a:solidFill>
                  <a:srgbClr val="100F0D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12 items thought to be exclusions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8731" y="33759"/>
            <a:ext cx="6021627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TrueAllele Connections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88739" y="2068088"/>
            <a:ext cx="7457338" cy="63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5902" lvl="1" indent="-312951" algn="l">
              <a:lnSpc>
                <a:spcPts val="5421"/>
              </a:lnSpc>
              <a:buFont typeface="Arial"/>
              <a:buChar char="•"/>
            </a:pPr>
            <a:r>
              <a:rPr lang="en-US" sz="2899" b="1" strike="sngStrike">
                <a:solidFill>
                  <a:srgbClr val="C92A2A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12 items thought to be exclusions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88739" y="2825814"/>
            <a:ext cx="7176122" cy="1324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5902" lvl="1" indent="-312951" algn="l">
              <a:lnSpc>
                <a:spcPts val="5421"/>
              </a:lnSpc>
              <a:buFont typeface="Arial"/>
              <a:buChar char="•"/>
            </a:pPr>
            <a:r>
              <a:rPr lang="en-US" sz="2899" b="1">
                <a:solidFill>
                  <a:srgbClr val="1F80F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Wrong!</a:t>
            </a:r>
          </a:p>
          <a:p>
            <a:pPr marL="625902" lvl="1" indent="-312951" algn="l">
              <a:lnSpc>
                <a:spcPts val="5421"/>
              </a:lnSpc>
              <a:buFont typeface="Arial"/>
              <a:buChar char="•"/>
            </a:pPr>
            <a:r>
              <a:rPr lang="en-US" sz="2899" b="1">
                <a:solidFill>
                  <a:srgbClr val="1F80F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All 12 items had a connection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5718748" y="5364638"/>
            <a:ext cx="404349" cy="989234"/>
            <a:chOff x="0" y="0"/>
            <a:chExt cx="539133" cy="13189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9133" cy="1318979"/>
            </a:xfrm>
            <a:custGeom>
              <a:avLst/>
              <a:gdLst/>
              <a:ahLst/>
              <a:cxnLst/>
              <a:rect l="l" t="t" r="r" b="b"/>
              <a:pathLst>
                <a:path w="539133" h="1318979">
                  <a:moveTo>
                    <a:pt x="0" y="0"/>
                  </a:moveTo>
                  <a:lnTo>
                    <a:pt x="539133" y="0"/>
                  </a:lnTo>
                  <a:lnTo>
                    <a:pt x="539133" y="1318979"/>
                  </a:lnTo>
                  <a:lnTo>
                    <a:pt x="0" y="1318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2859439">
              <a:off x="97421" y="416848"/>
              <a:ext cx="344291" cy="341279"/>
            </a:xfrm>
            <a:custGeom>
              <a:avLst/>
              <a:gdLst/>
              <a:ahLst/>
              <a:cxnLst/>
              <a:rect l="l" t="t" r="r" b="b"/>
              <a:pathLst>
                <a:path w="344291" h="341279">
                  <a:moveTo>
                    <a:pt x="0" y="0"/>
                  </a:moveTo>
                  <a:lnTo>
                    <a:pt x="344291" y="0"/>
                  </a:lnTo>
                  <a:lnTo>
                    <a:pt x="344291" y="341279"/>
                  </a:lnTo>
                  <a:lnTo>
                    <a:pt x="0" y="341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AutoShape 8"/>
          <p:cNvSpPr/>
          <p:nvPr/>
        </p:nvSpPr>
        <p:spPr>
          <a:xfrm flipH="1">
            <a:off x="4942521" y="5759050"/>
            <a:ext cx="799210" cy="279341"/>
          </a:xfrm>
          <a:prstGeom prst="line">
            <a:avLst/>
          </a:prstGeom>
          <a:ln w="19050" cap="flat">
            <a:solidFill>
              <a:srgbClr val="1F80F8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717605" y="5927002"/>
            <a:ext cx="152018" cy="313438"/>
          </a:xfrm>
          <a:custGeom>
            <a:avLst/>
            <a:gdLst/>
            <a:ahLst/>
            <a:cxnLst/>
            <a:rect l="l" t="t" r="r" b="b"/>
            <a:pathLst>
              <a:path w="152018" h="313438">
                <a:moveTo>
                  <a:pt x="0" y="0"/>
                </a:moveTo>
                <a:lnTo>
                  <a:pt x="152018" y="0"/>
                </a:lnTo>
                <a:lnTo>
                  <a:pt x="152018" y="313438"/>
                </a:lnTo>
                <a:lnTo>
                  <a:pt x="0" y="3134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 rot="-1817161">
            <a:off x="4723825" y="6044553"/>
            <a:ext cx="145797" cy="145797"/>
            <a:chOff x="0" y="0"/>
            <a:chExt cx="194396" cy="194396"/>
          </a:xfrm>
        </p:grpSpPr>
        <p:grpSp>
          <p:nvGrpSpPr>
            <p:cNvPr id="11" name="Group 11"/>
            <p:cNvGrpSpPr/>
            <p:nvPr/>
          </p:nvGrpSpPr>
          <p:grpSpPr>
            <a:xfrm rot="-10800000">
              <a:off x="0" y="0"/>
              <a:ext cx="194396" cy="194396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B6CE6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36465" y="36996"/>
              <a:ext cx="121467" cy="120404"/>
            </a:xfrm>
            <a:custGeom>
              <a:avLst/>
              <a:gdLst/>
              <a:ahLst/>
              <a:cxnLst/>
              <a:rect l="l" t="t" r="r" b="b"/>
              <a:pathLst>
                <a:path w="121467" h="120404">
                  <a:moveTo>
                    <a:pt x="0" y="0"/>
                  </a:moveTo>
                  <a:lnTo>
                    <a:pt x="121466" y="0"/>
                  </a:lnTo>
                  <a:lnTo>
                    <a:pt x="121466" y="120404"/>
                  </a:lnTo>
                  <a:lnTo>
                    <a:pt x="0" y="1204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796724" y="5965492"/>
            <a:ext cx="145797" cy="145797"/>
            <a:chOff x="0" y="0"/>
            <a:chExt cx="194396" cy="194396"/>
          </a:xfrm>
        </p:grpSpPr>
        <p:grpSp>
          <p:nvGrpSpPr>
            <p:cNvPr id="16" name="Group 16"/>
            <p:cNvGrpSpPr/>
            <p:nvPr/>
          </p:nvGrpSpPr>
          <p:grpSpPr>
            <a:xfrm rot="-10800000">
              <a:off x="0" y="0"/>
              <a:ext cx="194396" cy="194396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0F8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36465" y="36996"/>
              <a:ext cx="121467" cy="120404"/>
            </a:xfrm>
            <a:custGeom>
              <a:avLst/>
              <a:gdLst/>
              <a:ahLst/>
              <a:cxnLst/>
              <a:rect l="l" t="t" r="r" b="b"/>
              <a:pathLst>
                <a:path w="121467" h="120404">
                  <a:moveTo>
                    <a:pt x="0" y="0"/>
                  </a:moveTo>
                  <a:lnTo>
                    <a:pt x="121466" y="0"/>
                  </a:lnTo>
                  <a:lnTo>
                    <a:pt x="121466" y="120404"/>
                  </a:lnTo>
                  <a:lnTo>
                    <a:pt x="0" y="1204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634052" y="5868104"/>
            <a:ext cx="203842" cy="498695"/>
            <a:chOff x="0" y="0"/>
            <a:chExt cx="271789" cy="66492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71789" cy="664927"/>
            </a:xfrm>
            <a:custGeom>
              <a:avLst/>
              <a:gdLst/>
              <a:ahLst/>
              <a:cxnLst/>
              <a:rect l="l" t="t" r="r" b="b"/>
              <a:pathLst>
                <a:path w="271789" h="664927">
                  <a:moveTo>
                    <a:pt x="0" y="0"/>
                  </a:moveTo>
                  <a:lnTo>
                    <a:pt x="271789" y="0"/>
                  </a:lnTo>
                  <a:lnTo>
                    <a:pt x="271789" y="664927"/>
                  </a:lnTo>
                  <a:lnTo>
                    <a:pt x="0" y="664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859439">
              <a:off x="49112" y="210142"/>
              <a:ext cx="173565" cy="172046"/>
            </a:xfrm>
            <a:custGeom>
              <a:avLst/>
              <a:gdLst/>
              <a:ahLst/>
              <a:cxnLst/>
              <a:rect l="l" t="t" r="r" b="b"/>
              <a:pathLst>
                <a:path w="173565" h="172046">
                  <a:moveTo>
                    <a:pt x="0" y="0"/>
                  </a:moveTo>
                  <a:lnTo>
                    <a:pt x="173565" y="0"/>
                  </a:lnTo>
                  <a:lnTo>
                    <a:pt x="173565" y="172047"/>
                  </a:lnTo>
                  <a:lnTo>
                    <a:pt x="0" y="1720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AutoShape 23"/>
          <p:cNvSpPr/>
          <p:nvPr/>
        </p:nvSpPr>
        <p:spPr>
          <a:xfrm flipH="1">
            <a:off x="3837894" y="6038391"/>
            <a:ext cx="830783" cy="79061"/>
          </a:xfrm>
          <a:prstGeom prst="line">
            <a:avLst/>
          </a:prstGeom>
          <a:ln w="19050" cap="flat">
            <a:solidFill>
              <a:srgbClr val="FFBD59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4668677" y="5965492"/>
            <a:ext cx="145797" cy="145797"/>
            <a:chOff x="0" y="0"/>
            <a:chExt cx="194396" cy="194396"/>
          </a:xfrm>
        </p:grpSpPr>
        <p:grpSp>
          <p:nvGrpSpPr>
            <p:cNvPr id="25" name="Group 25"/>
            <p:cNvGrpSpPr/>
            <p:nvPr/>
          </p:nvGrpSpPr>
          <p:grpSpPr>
            <a:xfrm rot="-10800000">
              <a:off x="0" y="0"/>
              <a:ext cx="194396" cy="194396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36465" y="36996"/>
              <a:ext cx="121467" cy="120404"/>
            </a:xfrm>
            <a:custGeom>
              <a:avLst/>
              <a:gdLst/>
              <a:ahLst/>
              <a:cxnLst/>
              <a:rect l="l" t="t" r="r" b="b"/>
              <a:pathLst>
                <a:path w="121467" h="120404">
                  <a:moveTo>
                    <a:pt x="0" y="0"/>
                  </a:moveTo>
                  <a:lnTo>
                    <a:pt x="121466" y="0"/>
                  </a:lnTo>
                  <a:lnTo>
                    <a:pt x="121466" y="120404"/>
                  </a:lnTo>
                  <a:lnTo>
                    <a:pt x="0" y="1204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759811" y="5241712"/>
            <a:ext cx="156166" cy="382058"/>
            <a:chOff x="0" y="0"/>
            <a:chExt cx="208222" cy="50941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08222" cy="509411"/>
            </a:xfrm>
            <a:custGeom>
              <a:avLst/>
              <a:gdLst/>
              <a:ahLst/>
              <a:cxnLst/>
              <a:rect l="l" t="t" r="r" b="b"/>
              <a:pathLst>
                <a:path w="208222" h="509411">
                  <a:moveTo>
                    <a:pt x="0" y="0"/>
                  </a:moveTo>
                  <a:lnTo>
                    <a:pt x="208222" y="0"/>
                  </a:lnTo>
                  <a:lnTo>
                    <a:pt x="208222" y="509411"/>
                  </a:lnTo>
                  <a:lnTo>
                    <a:pt x="0" y="509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2859439">
              <a:off x="37625" y="160993"/>
              <a:ext cx="132971" cy="131807"/>
            </a:xfrm>
            <a:custGeom>
              <a:avLst/>
              <a:gdLst/>
              <a:ahLst/>
              <a:cxnLst/>
              <a:rect l="l" t="t" r="r" b="b"/>
              <a:pathLst>
                <a:path w="132971" h="131807">
                  <a:moveTo>
                    <a:pt x="0" y="0"/>
                  </a:moveTo>
                  <a:lnTo>
                    <a:pt x="132971" y="0"/>
                  </a:lnTo>
                  <a:lnTo>
                    <a:pt x="132971" y="131808"/>
                  </a:lnTo>
                  <a:lnTo>
                    <a:pt x="0" y="131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514696" y="5164354"/>
            <a:ext cx="564056" cy="564056"/>
          </a:xfrm>
          <a:custGeom>
            <a:avLst/>
            <a:gdLst/>
            <a:ahLst/>
            <a:cxnLst/>
            <a:rect l="l" t="t" r="r" b="b"/>
            <a:pathLst>
              <a:path w="564056" h="564056">
                <a:moveTo>
                  <a:pt x="0" y="0"/>
                </a:moveTo>
                <a:lnTo>
                  <a:pt x="564056" y="0"/>
                </a:lnTo>
                <a:lnTo>
                  <a:pt x="564056" y="564056"/>
                </a:lnTo>
                <a:lnTo>
                  <a:pt x="0" y="5640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AutoShape 33"/>
          <p:cNvSpPr/>
          <p:nvPr/>
        </p:nvSpPr>
        <p:spPr>
          <a:xfrm flipH="1" flipV="1">
            <a:off x="3915977" y="5432741"/>
            <a:ext cx="752700" cy="31741"/>
          </a:xfrm>
          <a:prstGeom prst="line">
            <a:avLst/>
          </a:prstGeom>
          <a:ln w="19050" cap="flat">
            <a:solidFill>
              <a:srgbClr val="00BF63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4668677" y="5391584"/>
            <a:ext cx="145797" cy="145797"/>
            <a:chOff x="0" y="0"/>
            <a:chExt cx="194396" cy="194396"/>
          </a:xfrm>
        </p:grpSpPr>
        <p:grpSp>
          <p:nvGrpSpPr>
            <p:cNvPr id="35" name="Group 35"/>
            <p:cNvGrpSpPr/>
            <p:nvPr/>
          </p:nvGrpSpPr>
          <p:grpSpPr>
            <a:xfrm rot="-10800000">
              <a:off x="0" y="0"/>
              <a:ext cx="194396" cy="194396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BF63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8" name="Freeform 38"/>
            <p:cNvSpPr/>
            <p:nvPr/>
          </p:nvSpPr>
          <p:spPr>
            <a:xfrm>
              <a:off x="36465" y="36996"/>
              <a:ext cx="121467" cy="120404"/>
            </a:xfrm>
            <a:custGeom>
              <a:avLst/>
              <a:gdLst/>
              <a:ahLst/>
              <a:cxnLst/>
              <a:rect l="l" t="t" r="r" b="b"/>
              <a:pathLst>
                <a:path w="121467" h="120404">
                  <a:moveTo>
                    <a:pt x="0" y="0"/>
                  </a:moveTo>
                  <a:lnTo>
                    <a:pt x="121466" y="0"/>
                  </a:lnTo>
                  <a:lnTo>
                    <a:pt x="121466" y="120404"/>
                  </a:lnTo>
                  <a:lnTo>
                    <a:pt x="0" y="1204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AutoShape 39"/>
          <p:cNvSpPr/>
          <p:nvPr/>
        </p:nvSpPr>
        <p:spPr>
          <a:xfrm flipH="1" flipV="1">
            <a:off x="4859064" y="5568547"/>
            <a:ext cx="882667" cy="190503"/>
          </a:xfrm>
          <a:prstGeom prst="line">
            <a:avLst/>
          </a:prstGeom>
          <a:ln w="28575" cap="flat">
            <a:solidFill>
              <a:srgbClr val="1F80F8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0" name="Group 40"/>
          <p:cNvGrpSpPr/>
          <p:nvPr/>
        </p:nvGrpSpPr>
        <p:grpSpPr>
          <a:xfrm rot="-6948688">
            <a:off x="4766228" y="5391584"/>
            <a:ext cx="145797" cy="145797"/>
            <a:chOff x="0" y="0"/>
            <a:chExt cx="194396" cy="194396"/>
          </a:xfrm>
        </p:grpSpPr>
        <p:grpSp>
          <p:nvGrpSpPr>
            <p:cNvPr id="41" name="Group 41"/>
            <p:cNvGrpSpPr/>
            <p:nvPr/>
          </p:nvGrpSpPr>
          <p:grpSpPr>
            <a:xfrm rot="-10800000">
              <a:off x="0" y="0"/>
              <a:ext cx="194396" cy="194396"/>
              <a:chOff x="0" y="0"/>
              <a:chExt cx="812800" cy="8128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914D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4" name="Freeform 44"/>
            <p:cNvSpPr/>
            <p:nvPr/>
          </p:nvSpPr>
          <p:spPr>
            <a:xfrm>
              <a:off x="36465" y="36996"/>
              <a:ext cx="121467" cy="120404"/>
            </a:xfrm>
            <a:custGeom>
              <a:avLst/>
              <a:gdLst/>
              <a:ahLst/>
              <a:cxnLst/>
              <a:rect l="l" t="t" r="r" b="b"/>
              <a:pathLst>
                <a:path w="121467" h="120404">
                  <a:moveTo>
                    <a:pt x="0" y="0"/>
                  </a:moveTo>
                  <a:lnTo>
                    <a:pt x="121466" y="0"/>
                  </a:lnTo>
                  <a:lnTo>
                    <a:pt x="121466" y="120404"/>
                  </a:lnTo>
                  <a:lnTo>
                    <a:pt x="0" y="1204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" name="Group 45"/>
          <p:cNvGrpSpPr/>
          <p:nvPr/>
        </p:nvGrpSpPr>
        <p:grpSpPr>
          <a:xfrm rot="-3832448">
            <a:off x="4720715" y="5463548"/>
            <a:ext cx="145797" cy="145797"/>
            <a:chOff x="0" y="0"/>
            <a:chExt cx="194396" cy="194396"/>
          </a:xfrm>
        </p:grpSpPr>
        <p:grpSp>
          <p:nvGrpSpPr>
            <p:cNvPr id="46" name="Group 46"/>
            <p:cNvGrpSpPr/>
            <p:nvPr/>
          </p:nvGrpSpPr>
          <p:grpSpPr>
            <a:xfrm rot="-10800000">
              <a:off x="0" y="0"/>
              <a:ext cx="194396" cy="194396"/>
              <a:chOff x="0" y="0"/>
              <a:chExt cx="812800" cy="8128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0F8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49"/>
            <p:cNvSpPr/>
            <p:nvPr/>
          </p:nvSpPr>
          <p:spPr>
            <a:xfrm>
              <a:off x="36465" y="36996"/>
              <a:ext cx="121467" cy="120404"/>
            </a:xfrm>
            <a:custGeom>
              <a:avLst/>
              <a:gdLst/>
              <a:ahLst/>
              <a:cxnLst/>
              <a:rect l="l" t="t" r="r" b="b"/>
              <a:pathLst>
                <a:path w="121467" h="120404">
                  <a:moveTo>
                    <a:pt x="0" y="0"/>
                  </a:moveTo>
                  <a:lnTo>
                    <a:pt x="121466" y="0"/>
                  </a:lnTo>
                  <a:lnTo>
                    <a:pt x="121466" y="120404"/>
                  </a:lnTo>
                  <a:lnTo>
                    <a:pt x="0" y="1204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3837894" y="6266682"/>
            <a:ext cx="129573" cy="316998"/>
            <a:chOff x="0" y="0"/>
            <a:chExt cx="172764" cy="422664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72764" cy="422664"/>
            </a:xfrm>
            <a:custGeom>
              <a:avLst/>
              <a:gdLst/>
              <a:ahLst/>
              <a:cxnLst/>
              <a:rect l="l" t="t" r="r" b="b"/>
              <a:pathLst>
                <a:path w="172764" h="422664">
                  <a:moveTo>
                    <a:pt x="0" y="0"/>
                  </a:moveTo>
                  <a:lnTo>
                    <a:pt x="172764" y="0"/>
                  </a:lnTo>
                  <a:lnTo>
                    <a:pt x="172764" y="422664"/>
                  </a:lnTo>
                  <a:lnTo>
                    <a:pt x="0" y="422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52"/>
            <p:cNvSpPr/>
            <p:nvPr/>
          </p:nvSpPr>
          <p:spPr>
            <a:xfrm rot="-2859439">
              <a:off x="31218" y="133578"/>
              <a:ext cx="110327" cy="109362"/>
            </a:xfrm>
            <a:custGeom>
              <a:avLst/>
              <a:gdLst/>
              <a:ahLst/>
              <a:cxnLst/>
              <a:rect l="l" t="t" r="r" b="b"/>
              <a:pathLst>
                <a:path w="110327" h="109362">
                  <a:moveTo>
                    <a:pt x="0" y="0"/>
                  </a:moveTo>
                  <a:lnTo>
                    <a:pt x="110328" y="0"/>
                  </a:lnTo>
                  <a:lnTo>
                    <a:pt x="110328" y="109362"/>
                  </a:lnTo>
                  <a:lnTo>
                    <a:pt x="0" y="109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" name="AutoShape 53"/>
          <p:cNvSpPr/>
          <p:nvPr/>
        </p:nvSpPr>
        <p:spPr>
          <a:xfrm flipH="1">
            <a:off x="3967467" y="6154215"/>
            <a:ext cx="766308" cy="270966"/>
          </a:xfrm>
          <a:prstGeom prst="line">
            <a:avLst/>
          </a:prstGeom>
          <a:ln w="9525" cap="flat">
            <a:solidFill>
              <a:srgbClr val="CB6CE6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4" name="Group 54"/>
          <p:cNvGrpSpPr/>
          <p:nvPr/>
        </p:nvGrpSpPr>
        <p:grpSpPr>
          <a:xfrm>
            <a:off x="3630503" y="4865293"/>
            <a:ext cx="163265" cy="399426"/>
            <a:chOff x="0" y="0"/>
            <a:chExt cx="217687" cy="532568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217687" cy="532568"/>
            </a:xfrm>
            <a:custGeom>
              <a:avLst/>
              <a:gdLst/>
              <a:ahLst/>
              <a:cxnLst/>
              <a:rect l="l" t="t" r="r" b="b"/>
              <a:pathLst>
                <a:path w="217687" h="532568">
                  <a:moveTo>
                    <a:pt x="0" y="0"/>
                  </a:moveTo>
                  <a:lnTo>
                    <a:pt x="217687" y="0"/>
                  </a:lnTo>
                  <a:lnTo>
                    <a:pt x="217687" y="532568"/>
                  </a:lnTo>
                  <a:lnTo>
                    <a:pt x="0" y="532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6"/>
            <p:cNvSpPr/>
            <p:nvPr/>
          </p:nvSpPr>
          <p:spPr>
            <a:xfrm rot="-2859439">
              <a:off x="39336" y="168312"/>
              <a:ext cx="139016" cy="137799"/>
            </a:xfrm>
            <a:custGeom>
              <a:avLst/>
              <a:gdLst/>
              <a:ahLst/>
              <a:cxnLst/>
              <a:rect l="l" t="t" r="r" b="b"/>
              <a:pathLst>
                <a:path w="139016" h="137799">
                  <a:moveTo>
                    <a:pt x="0" y="0"/>
                  </a:moveTo>
                  <a:lnTo>
                    <a:pt x="139015" y="0"/>
                  </a:lnTo>
                  <a:lnTo>
                    <a:pt x="139015" y="137799"/>
                  </a:lnTo>
                  <a:lnTo>
                    <a:pt x="0" y="137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" name="AutoShape 57"/>
          <p:cNvSpPr/>
          <p:nvPr/>
        </p:nvSpPr>
        <p:spPr>
          <a:xfrm flipH="1" flipV="1">
            <a:off x="3793768" y="5065006"/>
            <a:ext cx="944842" cy="260289"/>
          </a:xfrm>
          <a:prstGeom prst="line">
            <a:avLst/>
          </a:prstGeom>
          <a:ln w="19050" cap="flat">
            <a:solidFill>
              <a:srgbClr val="5E17EB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8" name="Group 58"/>
          <p:cNvGrpSpPr/>
          <p:nvPr/>
        </p:nvGrpSpPr>
        <p:grpSpPr>
          <a:xfrm rot="1959789">
            <a:off x="4727082" y="5291739"/>
            <a:ext cx="145797" cy="145797"/>
            <a:chOff x="0" y="0"/>
            <a:chExt cx="194396" cy="194396"/>
          </a:xfrm>
        </p:grpSpPr>
        <p:grpSp>
          <p:nvGrpSpPr>
            <p:cNvPr id="59" name="Group 59"/>
            <p:cNvGrpSpPr/>
            <p:nvPr/>
          </p:nvGrpSpPr>
          <p:grpSpPr>
            <a:xfrm rot="-10800000">
              <a:off x="0" y="0"/>
              <a:ext cx="194396" cy="194396"/>
              <a:chOff x="0" y="0"/>
              <a:chExt cx="812800" cy="812800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E17EB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TextBox 6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2" name="Freeform 62"/>
            <p:cNvSpPr/>
            <p:nvPr/>
          </p:nvSpPr>
          <p:spPr>
            <a:xfrm>
              <a:off x="36465" y="36996"/>
              <a:ext cx="121467" cy="120404"/>
            </a:xfrm>
            <a:custGeom>
              <a:avLst/>
              <a:gdLst/>
              <a:ahLst/>
              <a:cxnLst/>
              <a:rect l="l" t="t" r="r" b="b"/>
              <a:pathLst>
                <a:path w="121467" h="120404">
                  <a:moveTo>
                    <a:pt x="0" y="0"/>
                  </a:moveTo>
                  <a:lnTo>
                    <a:pt x="121466" y="0"/>
                  </a:lnTo>
                  <a:lnTo>
                    <a:pt x="121466" y="120404"/>
                  </a:lnTo>
                  <a:lnTo>
                    <a:pt x="0" y="1204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5259171" y="5061700"/>
            <a:ext cx="123826" cy="302938"/>
            <a:chOff x="0" y="0"/>
            <a:chExt cx="165101" cy="403918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165101" cy="403918"/>
            </a:xfrm>
            <a:custGeom>
              <a:avLst/>
              <a:gdLst/>
              <a:ahLst/>
              <a:cxnLst/>
              <a:rect l="l" t="t" r="r" b="b"/>
              <a:pathLst>
                <a:path w="165101" h="403918">
                  <a:moveTo>
                    <a:pt x="0" y="0"/>
                  </a:moveTo>
                  <a:lnTo>
                    <a:pt x="165101" y="0"/>
                  </a:lnTo>
                  <a:lnTo>
                    <a:pt x="165101" y="403918"/>
                  </a:lnTo>
                  <a:lnTo>
                    <a:pt x="0" y="403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65"/>
            <p:cNvSpPr/>
            <p:nvPr/>
          </p:nvSpPr>
          <p:spPr>
            <a:xfrm rot="-2859439">
              <a:off x="29834" y="127654"/>
              <a:ext cx="105434" cy="104512"/>
            </a:xfrm>
            <a:custGeom>
              <a:avLst/>
              <a:gdLst/>
              <a:ahLst/>
              <a:cxnLst/>
              <a:rect l="l" t="t" r="r" b="b"/>
              <a:pathLst>
                <a:path w="105434" h="104512">
                  <a:moveTo>
                    <a:pt x="0" y="0"/>
                  </a:moveTo>
                  <a:lnTo>
                    <a:pt x="105434" y="0"/>
                  </a:lnTo>
                  <a:lnTo>
                    <a:pt x="105434" y="104511"/>
                  </a:lnTo>
                  <a:lnTo>
                    <a:pt x="0" y="104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6" name="AutoShape 66"/>
          <p:cNvSpPr/>
          <p:nvPr/>
        </p:nvSpPr>
        <p:spPr>
          <a:xfrm flipV="1">
            <a:off x="4904752" y="5213169"/>
            <a:ext cx="354419" cy="219572"/>
          </a:xfrm>
          <a:prstGeom prst="line">
            <a:avLst/>
          </a:prstGeom>
          <a:ln w="19050" cap="flat">
            <a:solidFill>
              <a:srgbClr val="FF914D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58018" y="195684"/>
            <a:ext cx="497474" cy="497474"/>
          </a:xfrm>
          <a:custGeom>
            <a:avLst/>
            <a:gdLst/>
            <a:ahLst/>
            <a:cxnLst/>
            <a:rect l="l" t="t" r="r" b="b"/>
            <a:pathLst>
              <a:path w="497474" h="497474">
                <a:moveTo>
                  <a:pt x="0" y="0"/>
                </a:moveTo>
                <a:lnTo>
                  <a:pt x="497475" y="0"/>
                </a:lnTo>
                <a:lnTo>
                  <a:pt x="497475" y="497475"/>
                </a:lnTo>
                <a:lnTo>
                  <a:pt x="0" y="497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48557" y="33759"/>
            <a:ext cx="320946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CODIS Time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88739" y="2068088"/>
            <a:ext cx="7818902" cy="1324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5902" lvl="1" indent="-312951" algn="l">
              <a:lnSpc>
                <a:spcPts val="5421"/>
              </a:lnSpc>
              <a:buFont typeface="Arial"/>
              <a:buChar char="•"/>
            </a:pPr>
            <a:r>
              <a:rPr lang="en-US" sz="2899" b="1">
                <a:solidFill>
                  <a:srgbClr val="100F0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 months from DNA testing to report</a:t>
            </a:r>
          </a:p>
          <a:p>
            <a:pPr marL="1251803" lvl="2" indent="-417268" algn="l">
              <a:lnSpc>
                <a:spcPts val="5421"/>
              </a:lnSpc>
              <a:buFont typeface="Arial"/>
              <a:buChar char="⚬"/>
            </a:pPr>
            <a:r>
              <a:rPr lang="en-US" sz="2899" b="1">
                <a:solidFill>
                  <a:srgbClr val="100F0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+1 month for supplemental reports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48993" y="2343580"/>
            <a:ext cx="1260350" cy="3083424"/>
            <a:chOff x="0" y="0"/>
            <a:chExt cx="1680466" cy="41112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0466" cy="4111233"/>
            </a:xfrm>
            <a:custGeom>
              <a:avLst/>
              <a:gdLst/>
              <a:ahLst/>
              <a:cxnLst/>
              <a:rect l="l" t="t" r="r" b="b"/>
              <a:pathLst>
                <a:path w="1680466" h="4111233">
                  <a:moveTo>
                    <a:pt x="0" y="0"/>
                  </a:moveTo>
                  <a:lnTo>
                    <a:pt x="1680466" y="0"/>
                  </a:lnTo>
                  <a:lnTo>
                    <a:pt x="1680466" y="4111233"/>
                  </a:lnTo>
                  <a:lnTo>
                    <a:pt x="0" y="4111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2859439">
              <a:off x="303658" y="1299308"/>
              <a:ext cx="1073149" cy="1063759"/>
            </a:xfrm>
            <a:custGeom>
              <a:avLst/>
              <a:gdLst/>
              <a:ahLst/>
              <a:cxnLst/>
              <a:rect l="l" t="t" r="r" b="b"/>
              <a:pathLst>
                <a:path w="1073149" h="1063759">
                  <a:moveTo>
                    <a:pt x="0" y="0"/>
                  </a:moveTo>
                  <a:lnTo>
                    <a:pt x="1073150" y="0"/>
                  </a:lnTo>
                  <a:lnTo>
                    <a:pt x="1073150" y="1063759"/>
                  </a:lnTo>
                  <a:lnTo>
                    <a:pt x="0" y="1063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447925" y="-66675"/>
            <a:ext cx="4876800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People have DNA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50641" y="195684"/>
            <a:ext cx="705637" cy="497474"/>
          </a:xfrm>
          <a:custGeom>
            <a:avLst/>
            <a:gdLst/>
            <a:ahLst/>
            <a:cxnLst/>
            <a:rect l="l" t="t" r="r" b="b"/>
            <a:pathLst>
              <a:path w="705637" h="497474">
                <a:moveTo>
                  <a:pt x="0" y="0"/>
                </a:moveTo>
                <a:lnTo>
                  <a:pt x="705638" y="0"/>
                </a:lnTo>
                <a:lnTo>
                  <a:pt x="705638" y="497475"/>
                </a:lnTo>
                <a:lnTo>
                  <a:pt x="0" y="497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58601" y="33759"/>
            <a:ext cx="3812068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TrueAllele Time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88739" y="2068088"/>
            <a:ext cx="7798815" cy="1324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5902" lvl="1" indent="-312951" algn="l">
              <a:lnSpc>
                <a:spcPts val="5421"/>
              </a:lnSpc>
              <a:buFont typeface="Arial"/>
              <a:buChar char="•"/>
            </a:pPr>
            <a:r>
              <a:rPr lang="en-US" sz="2899" b="1" strike="sngStrike">
                <a:solidFill>
                  <a:srgbClr val="C92A2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 months from testing to report</a:t>
            </a:r>
          </a:p>
          <a:p>
            <a:pPr marL="1251803" lvl="2" indent="-417268" algn="l">
              <a:lnSpc>
                <a:spcPts val="5421"/>
              </a:lnSpc>
              <a:buFont typeface="Arial"/>
              <a:buChar char="⚬"/>
            </a:pPr>
            <a:r>
              <a:rPr lang="en-US" sz="2899" b="1" strike="sngStrike">
                <a:solidFill>
                  <a:srgbClr val="C92A2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+1 month for supplemental reports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88739" y="3513054"/>
            <a:ext cx="7176122" cy="63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5902" lvl="1" indent="-312951" algn="l">
              <a:lnSpc>
                <a:spcPts val="5421"/>
              </a:lnSpc>
              <a:buFont typeface="Arial"/>
              <a:buChar char="•"/>
            </a:pPr>
            <a:r>
              <a:rPr lang="en-US" sz="2899" b="1">
                <a:solidFill>
                  <a:srgbClr val="1F80F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1 month from DNA upload to report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178448-3AD2-45B7-93D4-FB20C813B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67" dirty="0"/>
              <a:t>Power of the TrueAllele</a:t>
            </a:r>
            <a:r>
              <a:rPr lang="en-US" sz="4267" baseline="30000" dirty="0"/>
              <a:t>®</a:t>
            </a:r>
            <a:r>
              <a:rPr lang="en-US" sz="4267" dirty="0"/>
              <a:t> Database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E85E1F0-2B44-430A-8E85-8A2DB2BDE7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One example:</a:t>
            </a:r>
          </a:p>
          <a:p>
            <a:pPr marL="0" indent="0">
              <a:buNone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Database matched a single suspect across 8 cases and 16 evidence items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18A786-81E5-4003-A548-79D190A78E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68A2F-A718-46A5-956B-6B2B1F870C65}" type="slidenum">
              <a:rPr lang="en-US" smtClean="0">
                <a:solidFill>
                  <a:schemeClr val="tx1"/>
                </a:solidFill>
              </a:rPr>
              <a:pPr/>
              <a:t>41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26" name="Content Placeholder 25">
            <a:extLst>
              <a:ext uri="{FF2B5EF4-FFF2-40B4-BE49-F238E27FC236}">
                <a16:creationId xmlns:a16="http://schemas.microsoft.com/office/drawing/2014/main" id="{369F89E6-C21A-4854-926B-7DC6F44CD352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958081" y="1617399"/>
          <a:ext cx="4043864" cy="4246531"/>
        </p:xfrm>
        <a:graphic>
          <a:graphicData uri="http://schemas.openxmlformats.org/drawingml/2006/table">
            <a:tbl>
              <a:tblPr/>
              <a:tblGrid>
                <a:gridCol w="1174823">
                  <a:extLst>
                    <a:ext uri="{9D8B030D-6E8A-4147-A177-3AD203B41FA5}">
                      <a16:colId xmlns:a16="http://schemas.microsoft.com/office/drawing/2014/main" val="4189940558"/>
                    </a:ext>
                  </a:extLst>
                </a:gridCol>
                <a:gridCol w="1669485">
                  <a:extLst>
                    <a:ext uri="{9D8B030D-6E8A-4147-A177-3AD203B41FA5}">
                      <a16:colId xmlns:a16="http://schemas.microsoft.com/office/drawing/2014/main" val="1573198322"/>
                    </a:ext>
                  </a:extLst>
                </a:gridCol>
                <a:gridCol w="1199556">
                  <a:extLst>
                    <a:ext uri="{9D8B030D-6E8A-4147-A177-3AD203B41FA5}">
                      <a16:colId xmlns:a16="http://schemas.microsoft.com/office/drawing/2014/main" val="32621416"/>
                    </a:ext>
                  </a:extLst>
                </a:gridCol>
              </a:tblGrid>
              <a:tr h="237539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One suspect linked to eight cases</a:t>
                      </a:r>
                    </a:p>
                  </a:txBody>
                  <a:tcPr marL="10160" marR="10160" marT="10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798217"/>
                  </a:ext>
                </a:extLst>
              </a:tr>
              <a:tr h="237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Log(LR)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592034"/>
                  </a:ext>
                </a:extLst>
              </a:tr>
              <a:tr h="237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Steering Wheel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12.45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969807"/>
                  </a:ext>
                </a:extLst>
              </a:tr>
              <a:tr h="237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Steering Wheel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6.44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707190"/>
                  </a:ext>
                </a:extLst>
              </a:tr>
              <a:tr h="237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Steering Wheel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2.28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527880"/>
                  </a:ext>
                </a:extLst>
              </a:tr>
              <a:tr h="237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Flashlight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4.02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018484"/>
                  </a:ext>
                </a:extLst>
              </a:tr>
              <a:tr h="237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Steering Wheel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16.04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247561"/>
                  </a:ext>
                </a:extLst>
              </a:tr>
              <a:tr h="237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Steering Wheel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5.21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211808"/>
                  </a:ext>
                </a:extLst>
              </a:tr>
              <a:tr h="237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Cigar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6.36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464163"/>
                  </a:ext>
                </a:extLst>
              </a:tr>
              <a:tr h="237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Steering Wheel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9.54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076958"/>
                  </a:ext>
                </a:extLst>
              </a:tr>
              <a:tr h="237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Ignition Key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2.33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119539"/>
                  </a:ext>
                </a:extLst>
              </a:tr>
              <a:tr h="237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Gear Shift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5.99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958712"/>
                  </a:ext>
                </a:extLst>
              </a:tr>
              <a:tr h="237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Gear Shift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4.22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397221"/>
                  </a:ext>
                </a:extLst>
              </a:tr>
              <a:tr h="237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Driver Door Handle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708519"/>
                  </a:ext>
                </a:extLst>
              </a:tr>
              <a:tr h="237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Pass. Door Handle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4.55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279252"/>
                  </a:ext>
                </a:extLst>
              </a:tr>
              <a:tr h="237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Cigar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13.52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823777"/>
                  </a:ext>
                </a:extLst>
              </a:tr>
              <a:tr h="237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Cigarette Butt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14.84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357591"/>
                  </a:ext>
                </a:extLst>
              </a:tr>
              <a:tr h="20836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Ziploc Package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10.32</a:t>
                      </a:r>
                    </a:p>
                  </a:txBody>
                  <a:tcPr marL="10160" marR="10160" marT="10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043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03842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10120" y="5253473"/>
            <a:ext cx="553042" cy="1353008"/>
            <a:chOff x="0" y="0"/>
            <a:chExt cx="737389" cy="18040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7389" cy="1804011"/>
            </a:xfrm>
            <a:custGeom>
              <a:avLst/>
              <a:gdLst/>
              <a:ahLst/>
              <a:cxnLst/>
              <a:rect l="l" t="t" r="r" b="b"/>
              <a:pathLst>
                <a:path w="737389" h="1804011">
                  <a:moveTo>
                    <a:pt x="0" y="0"/>
                  </a:moveTo>
                  <a:lnTo>
                    <a:pt x="737389" y="0"/>
                  </a:lnTo>
                  <a:lnTo>
                    <a:pt x="737389" y="1804011"/>
                  </a:lnTo>
                  <a:lnTo>
                    <a:pt x="0" y="1804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2859439">
              <a:off x="133245" y="570137"/>
              <a:ext cx="470898" cy="466778"/>
            </a:xfrm>
            <a:custGeom>
              <a:avLst/>
              <a:gdLst/>
              <a:ahLst/>
              <a:cxnLst/>
              <a:rect l="l" t="t" r="r" b="b"/>
              <a:pathLst>
                <a:path w="470898" h="466778">
                  <a:moveTo>
                    <a:pt x="0" y="0"/>
                  </a:moveTo>
                  <a:lnTo>
                    <a:pt x="470899" y="0"/>
                  </a:lnTo>
                  <a:lnTo>
                    <a:pt x="470899" y="466778"/>
                  </a:lnTo>
                  <a:lnTo>
                    <a:pt x="0" y="4667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91986" y="80208"/>
              <a:ext cx="153417" cy="249966"/>
            </a:xfrm>
            <a:custGeom>
              <a:avLst/>
              <a:gdLst/>
              <a:ahLst/>
              <a:cxnLst/>
              <a:rect l="l" t="t" r="r" b="b"/>
              <a:pathLst>
                <a:path w="153417" h="249966">
                  <a:moveTo>
                    <a:pt x="0" y="0"/>
                  </a:moveTo>
                  <a:lnTo>
                    <a:pt x="153417" y="0"/>
                  </a:lnTo>
                  <a:lnTo>
                    <a:pt x="153417" y="249966"/>
                  </a:lnTo>
                  <a:lnTo>
                    <a:pt x="0" y="2499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5540824" y="6022636"/>
            <a:ext cx="207919" cy="428700"/>
          </a:xfrm>
          <a:custGeom>
            <a:avLst/>
            <a:gdLst/>
            <a:ahLst/>
            <a:cxnLst/>
            <a:rect l="l" t="t" r="r" b="b"/>
            <a:pathLst>
              <a:path w="207919" h="428700">
                <a:moveTo>
                  <a:pt x="0" y="0"/>
                </a:moveTo>
                <a:lnTo>
                  <a:pt x="207920" y="0"/>
                </a:lnTo>
                <a:lnTo>
                  <a:pt x="207920" y="428700"/>
                </a:lnTo>
                <a:lnTo>
                  <a:pt x="0" y="4287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263299" y="4979537"/>
            <a:ext cx="771478" cy="771478"/>
          </a:xfrm>
          <a:custGeom>
            <a:avLst/>
            <a:gdLst/>
            <a:ahLst/>
            <a:cxnLst/>
            <a:rect l="l" t="t" r="r" b="b"/>
            <a:pathLst>
              <a:path w="771478" h="771478">
                <a:moveTo>
                  <a:pt x="0" y="0"/>
                </a:moveTo>
                <a:lnTo>
                  <a:pt x="771478" y="0"/>
                </a:lnTo>
                <a:lnTo>
                  <a:pt x="771478" y="771478"/>
                </a:lnTo>
                <a:lnTo>
                  <a:pt x="0" y="7714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117894" y="5025648"/>
            <a:ext cx="1002325" cy="1450734"/>
          </a:xfrm>
          <a:custGeom>
            <a:avLst/>
            <a:gdLst/>
            <a:ahLst/>
            <a:cxnLst/>
            <a:rect l="l" t="t" r="r" b="b"/>
            <a:pathLst>
              <a:path w="1002325" h="1450734">
                <a:moveTo>
                  <a:pt x="0" y="0"/>
                </a:moveTo>
                <a:lnTo>
                  <a:pt x="1002325" y="0"/>
                </a:lnTo>
                <a:lnTo>
                  <a:pt x="1002325" y="1450734"/>
                </a:lnTo>
                <a:lnTo>
                  <a:pt x="0" y="14507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68644" y="-66675"/>
            <a:ext cx="9175269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CODIS wasted time and information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16263" y="2228783"/>
            <a:ext cx="6161733" cy="1240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5902" lvl="1" indent="-312951" algn="l">
              <a:lnSpc>
                <a:spcPts val="5421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Much </a:t>
            </a:r>
            <a:r>
              <a:rPr lang="en-US" sz="2899" b="1" u="sng">
                <a:solidFill>
                  <a:srgbClr val="C92A2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TIME</a:t>
            </a:r>
            <a:r>
              <a:rPr lang="en-US" sz="28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to complete</a:t>
            </a:r>
          </a:p>
          <a:p>
            <a:pPr marL="625902" lvl="1" indent="-312951" algn="l">
              <a:lnSpc>
                <a:spcPts val="4058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Few evidence </a:t>
            </a:r>
            <a:r>
              <a:rPr lang="en-US" sz="2899" b="1" u="sng">
                <a:solidFill>
                  <a:srgbClr val="C92A2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CONNECTIONS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7393" y="5051164"/>
            <a:ext cx="1694611" cy="1400172"/>
          </a:xfrm>
          <a:custGeom>
            <a:avLst/>
            <a:gdLst/>
            <a:ahLst/>
            <a:cxnLst/>
            <a:rect l="l" t="t" r="r" b="b"/>
            <a:pathLst>
              <a:path w="1694611" h="1400172">
                <a:moveTo>
                  <a:pt x="0" y="0"/>
                </a:moveTo>
                <a:lnTo>
                  <a:pt x="1694611" y="0"/>
                </a:lnTo>
                <a:lnTo>
                  <a:pt x="1694611" y="1400172"/>
                </a:lnTo>
                <a:lnTo>
                  <a:pt x="0" y="1400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28470" y="-66675"/>
            <a:ext cx="8893610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TrueAllele computer automation found the answers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16263" y="2228783"/>
            <a:ext cx="7226339" cy="2268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5902" lvl="1" indent="-312951" algn="l">
              <a:lnSpc>
                <a:spcPts val="5421"/>
              </a:lnSpc>
              <a:buFont typeface="Arial"/>
              <a:buChar char="•"/>
            </a:pPr>
            <a:r>
              <a:rPr lang="en-US" sz="289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Much less </a:t>
            </a:r>
            <a:r>
              <a:rPr lang="en-US" sz="2899" b="1" u="sng" dirty="0">
                <a:solidFill>
                  <a:srgbClr val="1F80F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TIME</a:t>
            </a:r>
          </a:p>
          <a:p>
            <a:pPr marL="625902" lvl="1" indent="-312951" algn="l">
              <a:lnSpc>
                <a:spcPts val="4058"/>
              </a:lnSpc>
              <a:buFont typeface="Arial"/>
              <a:buChar char="•"/>
            </a:pPr>
            <a:r>
              <a:rPr lang="en-US" sz="2899" dirty="0">
                <a:solidFill>
                  <a:srgbClr val="100F0D"/>
                </a:solidFill>
                <a:latin typeface="Open Sauce"/>
                <a:ea typeface="Open Sauce"/>
                <a:cs typeface="Open Sauce"/>
                <a:sym typeface="Open Sauce"/>
              </a:rPr>
              <a:t>Many evidence</a:t>
            </a:r>
            <a:r>
              <a:rPr lang="en-US" sz="2899" dirty="0">
                <a:solidFill>
                  <a:srgbClr val="1F80F8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99" b="1" u="sng" dirty="0">
                <a:solidFill>
                  <a:srgbClr val="1F80F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CONNECTIONS</a:t>
            </a:r>
          </a:p>
          <a:p>
            <a:pPr marL="1251803" lvl="2" indent="-417268" algn="l">
              <a:lnSpc>
                <a:spcPts val="4058"/>
              </a:lnSpc>
              <a:buFont typeface="Arial"/>
              <a:buChar char="⚬"/>
            </a:pPr>
            <a:r>
              <a:rPr lang="en-US" sz="289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scene to scene</a:t>
            </a:r>
          </a:p>
          <a:p>
            <a:pPr marL="1251803" lvl="2" indent="-417268" algn="l">
              <a:lnSpc>
                <a:spcPts val="4058"/>
              </a:lnSpc>
              <a:buFont typeface="Arial"/>
              <a:buChar char="⚬"/>
            </a:pPr>
            <a:r>
              <a:rPr lang="en-US" sz="289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scene to suspect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910120" y="5253473"/>
            <a:ext cx="553042" cy="1353008"/>
            <a:chOff x="0" y="0"/>
            <a:chExt cx="737389" cy="18040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37389" cy="1804011"/>
            </a:xfrm>
            <a:custGeom>
              <a:avLst/>
              <a:gdLst/>
              <a:ahLst/>
              <a:cxnLst/>
              <a:rect l="l" t="t" r="r" b="b"/>
              <a:pathLst>
                <a:path w="737389" h="1804011">
                  <a:moveTo>
                    <a:pt x="0" y="0"/>
                  </a:moveTo>
                  <a:lnTo>
                    <a:pt x="737389" y="0"/>
                  </a:lnTo>
                  <a:lnTo>
                    <a:pt x="737389" y="1804011"/>
                  </a:lnTo>
                  <a:lnTo>
                    <a:pt x="0" y="1804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2859439">
              <a:off x="133245" y="570137"/>
              <a:ext cx="470898" cy="466778"/>
            </a:xfrm>
            <a:custGeom>
              <a:avLst/>
              <a:gdLst/>
              <a:ahLst/>
              <a:cxnLst/>
              <a:rect l="l" t="t" r="r" b="b"/>
              <a:pathLst>
                <a:path w="470898" h="466778">
                  <a:moveTo>
                    <a:pt x="0" y="0"/>
                  </a:moveTo>
                  <a:lnTo>
                    <a:pt x="470899" y="0"/>
                  </a:lnTo>
                  <a:lnTo>
                    <a:pt x="470899" y="466778"/>
                  </a:lnTo>
                  <a:lnTo>
                    <a:pt x="0" y="4667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291986" y="80208"/>
              <a:ext cx="153417" cy="249966"/>
            </a:xfrm>
            <a:custGeom>
              <a:avLst/>
              <a:gdLst/>
              <a:ahLst/>
              <a:cxnLst/>
              <a:rect l="l" t="t" r="r" b="b"/>
              <a:pathLst>
                <a:path w="153417" h="249966">
                  <a:moveTo>
                    <a:pt x="0" y="0"/>
                  </a:moveTo>
                  <a:lnTo>
                    <a:pt x="153417" y="0"/>
                  </a:lnTo>
                  <a:lnTo>
                    <a:pt x="153417" y="249966"/>
                  </a:lnTo>
                  <a:lnTo>
                    <a:pt x="0" y="2499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AutoShape 9"/>
          <p:cNvSpPr/>
          <p:nvPr/>
        </p:nvSpPr>
        <p:spPr>
          <a:xfrm flipH="1">
            <a:off x="5848449" y="5870982"/>
            <a:ext cx="1018595" cy="304005"/>
          </a:xfrm>
          <a:prstGeom prst="line">
            <a:avLst/>
          </a:prstGeom>
          <a:ln w="28575" cap="flat">
            <a:solidFill>
              <a:srgbClr val="1F80F8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540824" y="6022636"/>
            <a:ext cx="207919" cy="428700"/>
          </a:xfrm>
          <a:custGeom>
            <a:avLst/>
            <a:gdLst/>
            <a:ahLst/>
            <a:cxnLst/>
            <a:rect l="l" t="t" r="r" b="b"/>
            <a:pathLst>
              <a:path w="207919" h="428700">
                <a:moveTo>
                  <a:pt x="0" y="0"/>
                </a:moveTo>
                <a:lnTo>
                  <a:pt x="207920" y="0"/>
                </a:lnTo>
                <a:lnTo>
                  <a:pt x="207920" y="428700"/>
                </a:lnTo>
                <a:lnTo>
                  <a:pt x="0" y="4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-1817161">
            <a:off x="5549332" y="6183414"/>
            <a:ext cx="199412" cy="199412"/>
            <a:chOff x="0" y="0"/>
            <a:chExt cx="265882" cy="265882"/>
          </a:xfrm>
        </p:grpSpPr>
        <p:grpSp>
          <p:nvGrpSpPr>
            <p:cNvPr id="12" name="Group 12"/>
            <p:cNvGrpSpPr/>
            <p:nvPr/>
          </p:nvGrpSpPr>
          <p:grpSpPr>
            <a:xfrm rot="-10800000">
              <a:off x="0" y="0"/>
              <a:ext cx="265882" cy="26588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B6CE6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49874" y="50601"/>
              <a:ext cx="166134" cy="164680"/>
            </a:xfrm>
            <a:custGeom>
              <a:avLst/>
              <a:gdLst/>
              <a:ahLst/>
              <a:cxnLst/>
              <a:rect l="l" t="t" r="r" b="b"/>
              <a:pathLst>
                <a:path w="166134" h="164680">
                  <a:moveTo>
                    <a:pt x="0" y="0"/>
                  </a:moveTo>
                  <a:lnTo>
                    <a:pt x="166134" y="0"/>
                  </a:lnTo>
                  <a:lnTo>
                    <a:pt x="166134" y="164680"/>
                  </a:lnTo>
                  <a:lnTo>
                    <a:pt x="0" y="164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649038" y="6075280"/>
            <a:ext cx="199412" cy="199412"/>
            <a:chOff x="0" y="0"/>
            <a:chExt cx="265882" cy="265882"/>
          </a:xfrm>
        </p:grpSpPr>
        <p:grpSp>
          <p:nvGrpSpPr>
            <p:cNvPr id="17" name="Group 17"/>
            <p:cNvGrpSpPr/>
            <p:nvPr/>
          </p:nvGrpSpPr>
          <p:grpSpPr>
            <a:xfrm rot="-10800000">
              <a:off x="0" y="0"/>
              <a:ext cx="265882" cy="265882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0F8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49874" y="50601"/>
              <a:ext cx="166134" cy="164680"/>
            </a:xfrm>
            <a:custGeom>
              <a:avLst/>
              <a:gdLst/>
              <a:ahLst/>
              <a:cxnLst/>
              <a:rect l="l" t="t" r="r" b="b"/>
              <a:pathLst>
                <a:path w="166134" h="164680">
                  <a:moveTo>
                    <a:pt x="0" y="0"/>
                  </a:moveTo>
                  <a:lnTo>
                    <a:pt x="166134" y="0"/>
                  </a:lnTo>
                  <a:lnTo>
                    <a:pt x="166134" y="164680"/>
                  </a:lnTo>
                  <a:lnTo>
                    <a:pt x="0" y="164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473903" y="6075280"/>
            <a:ext cx="199412" cy="199412"/>
            <a:chOff x="0" y="0"/>
            <a:chExt cx="265882" cy="265882"/>
          </a:xfrm>
        </p:grpSpPr>
        <p:grpSp>
          <p:nvGrpSpPr>
            <p:cNvPr id="22" name="Group 22"/>
            <p:cNvGrpSpPr/>
            <p:nvPr/>
          </p:nvGrpSpPr>
          <p:grpSpPr>
            <a:xfrm rot="-10800000">
              <a:off x="0" y="0"/>
              <a:ext cx="265882" cy="265882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49874" y="50601"/>
              <a:ext cx="166134" cy="164680"/>
            </a:xfrm>
            <a:custGeom>
              <a:avLst/>
              <a:gdLst/>
              <a:ahLst/>
              <a:cxnLst/>
              <a:rect l="l" t="t" r="r" b="b"/>
              <a:pathLst>
                <a:path w="166134" h="164680">
                  <a:moveTo>
                    <a:pt x="0" y="0"/>
                  </a:moveTo>
                  <a:lnTo>
                    <a:pt x="166134" y="0"/>
                  </a:lnTo>
                  <a:lnTo>
                    <a:pt x="166134" y="164680"/>
                  </a:lnTo>
                  <a:lnTo>
                    <a:pt x="0" y="164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/>
          <p:cNvSpPr/>
          <p:nvPr/>
        </p:nvSpPr>
        <p:spPr>
          <a:xfrm>
            <a:off x="5263299" y="4979537"/>
            <a:ext cx="771478" cy="771478"/>
          </a:xfrm>
          <a:custGeom>
            <a:avLst/>
            <a:gdLst/>
            <a:ahLst/>
            <a:cxnLst/>
            <a:rect l="l" t="t" r="r" b="b"/>
            <a:pathLst>
              <a:path w="771478" h="771478">
                <a:moveTo>
                  <a:pt x="0" y="0"/>
                </a:moveTo>
                <a:lnTo>
                  <a:pt x="771478" y="0"/>
                </a:lnTo>
                <a:lnTo>
                  <a:pt x="771478" y="771478"/>
                </a:lnTo>
                <a:lnTo>
                  <a:pt x="0" y="7714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>
            <a:off x="5473903" y="5290327"/>
            <a:ext cx="199412" cy="199412"/>
            <a:chOff x="0" y="0"/>
            <a:chExt cx="265882" cy="265882"/>
          </a:xfrm>
        </p:grpSpPr>
        <p:grpSp>
          <p:nvGrpSpPr>
            <p:cNvPr id="28" name="Group 28"/>
            <p:cNvGrpSpPr/>
            <p:nvPr/>
          </p:nvGrpSpPr>
          <p:grpSpPr>
            <a:xfrm rot="-10800000">
              <a:off x="0" y="0"/>
              <a:ext cx="265882" cy="265882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BF63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1" name="Freeform 31"/>
            <p:cNvSpPr/>
            <p:nvPr/>
          </p:nvSpPr>
          <p:spPr>
            <a:xfrm>
              <a:off x="49874" y="50601"/>
              <a:ext cx="166134" cy="164680"/>
            </a:xfrm>
            <a:custGeom>
              <a:avLst/>
              <a:gdLst/>
              <a:ahLst/>
              <a:cxnLst/>
              <a:rect l="l" t="t" r="r" b="b"/>
              <a:pathLst>
                <a:path w="166134" h="164680">
                  <a:moveTo>
                    <a:pt x="0" y="0"/>
                  </a:moveTo>
                  <a:lnTo>
                    <a:pt x="166134" y="0"/>
                  </a:lnTo>
                  <a:lnTo>
                    <a:pt x="166134" y="164680"/>
                  </a:lnTo>
                  <a:lnTo>
                    <a:pt x="0" y="164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AutoShape 32"/>
          <p:cNvSpPr/>
          <p:nvPr/>
        </p:nvSpPr>
        <p:spPr>
          <a:xfrm flipH="1" flipV="1">
            <a:off x="5734303" y="5532366"/>
            <a:ext cx="1132742" cy="218649"/>
          </a:xfrm>
          <a:prstGeom prst="line">
            <a:avLst/>
          </a:prstGeom>
          <a:ln w="38100" cap="flat">
            <a:solidFill>
              <a:srgbClr val="1F80F8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3" name="Group 33"/>
          <p:cNvGrpSpPr/>
          <p:nvPr/>
        </p:nvGrpSpPr>
        <p:grpSpPr>
          <a:xfrm rot="-6948688">
            <a:off x="5607327" y="5290327"/>
            <a:ext cx="199412" cy="199412"/>
            <a:chOff x="0" y="0"/>
            <a:chExt cx="265882" cy="265882"/>
          </a:xfrm>
        </p:grpSpPr>
        <p:grpSp>
          <p:nvGrpSpPr>
            <p:cNvPr id="34" name="Group 34"/>
            <p:cNvGrpSpPr/>
            <p:nvPr/>
          </p:nvGrpSpPr>
          <p:grpSpPr>
            <a:xfrm rot="-10800000">
              <a:off x="0" y="0"/>
              <a:ext cx="265882" cy="265882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914D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49874" y="50601"/>
              <a:ext cx="166134" cy="164680"/>
            </a:xfrm>
            <a:custGeom>
              <a:avLst/>
              <a:gdLst/>
              <a:ahLst/>
              <a:cxnLst/>
              <a:rect l="l" t="t" r="r" b="b"/>
              <a:pathLst>
                <a:path w="166134" h="164680">
                  <a:moveTo>
                    <a:pt x="0" y="0"/>
                  </a:moveTo>
                  <a:lnTo>
                    <a:pt x="166134" y="0"/>
                  </a:lnTo>
                  <a:lnTo>
                    <a:pt x="166134" y="164680"/>
                  </a:lnTo>
                  <a:lnTo>
                    <a:pt x="0" y="164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" name="Group 38"/>
          <p:cNvGrpSpPr/>
          <p:nvPr/>
        </p:nvGrpSpPr>
        <p:grpSpPr>
          <a:xfrm rot="-3832448">
            <a:off x="5545078" y="5388755"/>
            <a:ext cx="199412" cy="199412"/>
            <a:chOff x="0" y="0"/>
            <a:chExt cx="265882" cy="265882"/>
          </a:xfrm>
        </p:grpSpPr>
        <p:grpSp>
          <p:nvGrpSpPr>
            <p:cNvPr id="39" name="Group 39"/>
            <p:cNvGrpSpPr/>
            <p:nvPr/>
          </p:nvGrpSpPr>
          <p:grpSpPr>
            <a:xfrm rot="-10800000">
              <a:off x="0" y="0"/>
              <a:ext cx="265882" cy="265882"/>
              <a:chOff x="0" y="0"/>
              <a:chExt cx="812800" cy="812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0F8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2" name="Freeform 42"/>
            <p:cNvSpPr/>
            <p:nvPr/>
          </p:nvSpPr>
          <p:spPr>
            <a:xfrm>
              <a:off x="49874" y="50601"/>
              <a:ext cx="166134" cy="164680"/>
            </a:xfrm>
            <a:custGeom>
              <a:avLst/>
              <a:gdLst/>
              <a:ahLst/>
              <a:cxnLst/>
              <a:rect l="l" t="t" r="r" b="b"/>
              <a:pathLst>
                <a:path w="166134" h="164680">
                  <a:moveTo>
                    <a:pt x="0" y="0"/>
                  </a:moveTo>
                  <a:lnTo>
                    <a:pt x="166134" y="0"/>
                  </a:lnTo>
                  <a:lnTo>
                    <a:pt x="166134" y="164680"/>
                  </a:lnTo>
                  <a:lnTo>
                    <a:pt x="0" y="164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" name="Group 43"/>
          <p:cNvGrpSpPr/>
          <p:nvPr/>
        </p:nvGrpSpPr>
        <p:grpSpPr>
          <a:xfrm rot="1959789">
            <a:off x="5553786" y="5153767"/>
            <a:ext cx="199412" cy="199412"/>
            <a:chOff x="0" y="0"/>
            <a:chExt cx="265882" cy="265882"/>
          </a:xfrm>
        </p:grpSpPr>
        <p:grpSp>
          <p:nvGrpSpPr>
            <p:cNvPr id="44" name="Group 44"/>
            <p:cNvGrpSpPr/>
            <p:nvPr/>
          </p:nvGrpSpPr>
          <p:grpSpPr>
            <a:xfrm rot="-10800000">
              <a:off x="0" y="0"/>
              <a:ext cx="265882" cy="265882"/>
              <a:chOff x="0" y="0"/>
              <a:chExt cx="812800" cy="8128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E17EB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7" name="Freeform 47"/>
            <p:cNvSpPr/>
            <p:nvPr/>
          </p:nvSpPr>
          <p:spPr>
            <a:xfrm>
              <a:off x="49874" y="50601"/>
              <a:ext cx="166134" cy="164680"/>
            </a:xfrm>
            <a:custGeom>
              <a:avLst/>
              <a:gdLst/>
              <a:ahLst/>
              <a:cxnLst/>
              <a:rect l="l" t="t" r="r" b="b"/>
              <a:pathLst>
                <a:path w="166134" h="164680">
                  <a:moveTo>
                    <a:pt x="0" y="0"/>
                  </a:moveTo>
                  <a:lnTo>
                    <a:pt x="166134" y="0"/>
                  </a:lnTo>
                  <a:lnTo>
                    <a:pt x="166134" y="164680"/>
                  </a:lnTo>
                  <a:lnTo>
                    <a:pt x="0" y="164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" name="AutoShape 48"/>
          <p:cNvSpPr/>
          <p:nvPr/>
        </p:nvSpPr>
        <p:spPr>
          <a:xfrm flipH="1" flipV="1">
            <a:off x="5649038" y="5562438"/>
            <a:ext cx="85265" cy="545632"/>
          </a:xfrm>
          <a:prstGeom prst="line">
            <a:avLst/>
          </a:prstGeom>
          <a:ln w="19050" cap="flat">
            <a:solidFill>
              <a:srgbClr val="1F80F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67349" y="1008049"/>
            <a:ext cx="7818902" cy="3459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8"/>
              </a:lnSpc>
            </a:pPr>
            <a:r>
              <a:rPr lang="en-US" sz="2299" b="1" dirty="0" err="1">
                <a:solidFill>
                  <a:srgbClr val="0D4179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TrueAllele</a:t>
            </a:r>
            <a:r>
              <a:rPr lang="en-US" sz="2299" b="1" dirty="0">
                <a:solidFill>
                  <a:srgbClr val="0D4179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 unmixed complex mixtures</a:t>
            </a:r>
          </a:p>
          <a:p>
            <a:pPr marL="496365" lvl="1" indent="-248182" algn="l">
              <a:lnSpc>
                <a:spcPts val="4598"/>
              </a:lnSpc>
              <a:buFont typeface="Arial"/>
              <a:buChar char="•"/>
            </a:pPr>
            <a:r>
              <a:rPr lang="en-US" sz="2299" b="1" dirty="0">
                <a:solidFill>
                  <a:srgbClr val="0D4179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Unmixed mixtures into individual DNA</a:t>
            </a:r>
          </a:p>
          <a:p>
            <a:pPr marL="496365" lvl="1" indent="-248182" algn="l">
              <a:lnSpc>
                <a:spcPts val="4598"/>
              </a:lnSpc>
              <a:buFont typeface="Arial"/>
              <a:buChar char="•"/>
            </a:pPr>
            <a:r>
              <a:rPr lang="en-US" sz="2299" b="1" dirty="0">
                <a:solidFill>
                  <a:srgbClr val="0D4179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Connected with reference and evidence</a:t>
            </a:r>
          </a:p>
          <a:p>
            <a:pPr algn="l">
              <a:lnSpc>
                <a:spcPts val="4598"/>
              </a:lnSpc>
            </a:pPr>
            <a:r>
              <a:rPr lang="en-US" sz="2299" b="1" dirty="0">
                <a:solidFill>
                  <a:srgbClr val="0D4179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Case study</a:t>
            </a:r>
          </a:p>
          <a:p>
            <a:pPr marL="496365" lvl="1" indent="-248182" algn="l">
              <a:lnSpc>
                <a:spcPts val="4598"/>
              </a:lnSpc>
              <a:buFont typeface="Arial"/>
              <a:buChar char="•"/>
            </a:pPr>
            <a:r>
              <a:rPr lang="en-US" sz="2299" b="1" dirty="0">
                <a:solidFill>
                  <a:srgbClr val="0D4179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Quickly got accurate and reliable results from “inconclusive” evidence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-50165"/>
            <a:ext cx="9753600" cy="781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Increased Evidence Clarity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295400" y="5257800"/>
            <a:ext cx="8169148" cy="4262795"/>
            <a:chOff x="0" y="0"/>
            <a:chExt cx="15260997" cy="6327506"/>
          </a:xfrm>
        </p:grpSpPr>
        <p:sp>
          <p:nvSpPr>
            <p:cNvPr id="5" name="Freeform 5"/>
            <p:cNvSpPr/>
            <p:nvPr/>
          </p:nvSpPr>
          <p:spPr>
            <a:xfrm>
              <a:off x="0" y="182738"/>
              <a:ext cx="13004800" cy="2280792"/>
            </a:xfrm>
            <a:custGeom>
              <a:avLst/>
              <a:gdLst/>
              <a:ahLst/>
              <a:cxnLst/>
              <a:rect l="l" t="t" r="r" b="b"/>
              <a:pathLst>
                <a:path w="13004800" h="2280792">
                  <a:moveTo>
                    <a:pt x="0" y="0"/>
                  </a:moveTo>
                  <a:lnTo>
                    <a:pt x="13004800" y="0"/>
                  </a:lnTo>
                  <a:lnTo>
                    <a:pt x="13004800" y="2280792"/>
                  </a:lnTo>
                  <a:lnTo>
                    <a:pt x="0" y="2280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b="-16941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8254" y="0"/>
              <a:ext cx="2543089" cy="289276"/>
            </a:xfrm>
            <a:custGeom>
              <a:avLst/>
              <a:gdLst/>
              <a:ahLst/>
              <a:cxnLst/>
              <a:rect l="l" t="t" r="r" b="b"/>
              <a:pathLst>
                <a:path w="2543089" h="289276">
                  <a:moveTo>
                    <a:pt x="0" y="0"/>
                  </a:moveTo>
                  <a:lnTo>
                    <a:pt x="2543089" y="0"/>
                  </a:lnTo>
                  <a:lnTo>
                    <a:pt x="2543089" y="289276"/>
                  </a:lnTo>
                  <a:lnTo>
                    <a:pt x="0" y="289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2548643" y="0"/>
              <a:ext cx="2543089" cy="289276"/>
            </a:xfrm>
            <a:custGeom>
              <a:avLst/>
              <a:gdLst/>
              <a:ahLst/>
              <a:cxnLst/>
              <a:rect l="l" t="t" r="r" b="b"/>
              <a:pathLst>
                <a:path w="2543089" h="289276">
                  <a:moveTo>
                    <a:pt x="0" y="0"/>
                  </a:moveTo>
                  <a:lnTo>
                    <a:pt x="2543088" y="0"/>
                  </a:lnTo>
                  <a:lnTo>
                    <a:pt x="2543088" y="289276"/>
                  </a:lnTo>
                  <a:lnTo>
                    <a:pt x="0" y="289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091731" y="0"/>
              <a:ext cx="2543089" cy="289276"/>
            </a:xfrm>
            <a:custGeom>
              <a:avLst/>
              <a:gdLst/>
              <a:ahLst/>
              <a:cxnLst/>
              <a:rect l="l" t="t" r="r" b="b"/>
              <a:pathLst>
                <a:path w="2543089" h="289276">
                  <a:moveTo>
                    <a:pt x="0" y="0"/>
                  </a:moveTo>
                  <a:lnTo>
                    <a:pt x="2543089" y="0"/>
                  </a:lnTo>
                  <a:lnTo>
                    <a:pt x="2543089" y="289276"/>
                  </a:lnTo>
                  <a:lnTo>
                    <a:pt x="0" y="289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634820" y="0"/>
              <a:ext cx="2543089" cy="289276"/>
            </a:xfrm>
            <a:custGeom>
              <a:avLst/>
              <a:gdLst/>
              <a:ahLst/>
              <a:cxnLst/>
              <a:rect l="l" t="t" r="r" b="b"/>
              <a:pathLst>
                <a:path w="2543089" h="289276">
                  <a:moveTo>
                    <a:pt x="0" y="0"/>
                  </a:moveTo>
                  <a:lnTo>
                    <a:pt x="2543089" y="0"/>
                  </a:lnTo>
                  <a:lnTo>
                    <a:pt x="2543089" y="289276"/>
                  </a:lnTo>
                  <a:lnTo>
                    <a:pt x="0" y="289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0177909" y="0"/>
              <a:ext cx="2543089" cy="289276"/>
            </a:xfrm>
            <a:custGeom>
              <a:avLst/>
              <a:gdLst/>
              <a:ahLst/>
              <a:cxnLst/>
              <a:rect l="l" t="t" r="r" b="b"/>
              <a:pathLst>
                <a:path w="2543089" h="289276">
                  <a:moveTo>
                    <a:pt x="0" y="0"/>
                  </a:moveTo>
                  <a:lnTo>
                    <a:pt x="2543088" y="0"/>
                  </a:lnTo>
                  <a:lnTo>
                    <a:pt x="2543088" y="289276"/>
                  </a:lnTo>
                  <a:lnTo>
                    <a:pt x="0" y="289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2717909" y="0"/>
              <a:ext cx="279254" cy="289276"/>
            </a:xfrm>
            <a:custGeom>
              <a:avLst/>
              <a:gdLst/>
              <a:ahLst/>
              <a:cxnLst/>
              <a:rect l="l" t="t" r="r" b="b"/>
              <a:pathLst>
                <a:path w="279254" h="289276">
                  <a:moveTo>
                    <a:pt x="0" y="0"/>
                  </a:moveTo>
                  <a:lnTo>
                    <a:pt x="279254" y="0"/>
                  </a:lnTo>
                  <a:lnTo>
                    <a:pt x="279254" y="289276"/>
                  </a:lnTo>
                  <a:lnTo>
                    <a:pt x="0" y="289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81067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67200" y="6019800"/>
            <a:ext cx="3188970" cy="1235602"/>
          </a:xfrm>
          <a:custGeom>
            <a:avLst/>
            <a:gdLst/>
            <a:ahLst/>
            <a:cxnLst/>
            <a:rect l="l" t="t" r="r" b="b"/>
            <a:pathLst>
              <a:path w="3901440" h="1399642">
                <a:moveTo>
                  <a:pt x="0" y="0"/>
                </a:moveTo>
                <a:lnTo>
                  <a:pt x="3901440" y="0"/>
                </a:lnTo>
                <a:lnTo>
                  <a:pt x="3901440" y="1399641"/>
                </a:lnTo>
                <a:lnTo>
                  <a:pt x="0" y="1399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9427" y="5745896"/>
            <a:ext cx="1600200" cy="1531262"/>
          </a:xfrm>
          <a:custGeom>
            <a:avLst/>
            <a:gdLst/>
            <a:ahLst/>
            <a:cxnLst/>
            <a:rect l="l" t="t" r="r" b="b"/>
            <a:pathLst>
              <a:path w="2337532" h="2379168">
                <a:moveTo>
                  <a:pt x="0" y="0"/>
                </a:moveTo>
                <a:lnTo>
                  <a:pt x="2337532" y="0"/>
                </a:lnTo>
                <a:lnTo>
                  <a:pt x="2337532" y="2379168"/>
                </a:lnTo>
                <a:lnTo>
                  <a:pt x="0" y="23791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106464" y="5707412"/>
            <a:ext cx="1701402" cy="1531262"/>
          </a:xfrm>
          <a:custGeom>
            <a:avLst/>
            <a:gdLst/>
            <a:ahLst/>
            <a:cxnLst/>
            <a:rect l="l" t="t" r="r" b="b"/>
            <a:pathLst>
              <a:path w="1701402" h="1531262">
                <a:moveTo>
                  <a:pt x="0" y="0"/>
                </a:moveTo>
                <a:lnTo>
                  <a:pt x="1701402" y="0"/>
                </a:lnTo>
                <a:lnTo>
                  <a:pt x="1701402" y="1531261"/>
                </a:lnTo>
                <a:lnTo>
                  <a:pt x="0" y="15312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915504" y="5743175"/>
            <a:ext cx="1459737" cy="1459737"/>
          </a:xfrm>
          <a:custGeom>
            <a:avLst/>
            <a:gdLst/>
            <a:ahLst/>
            <a:cxnLst/>
            <a:rect l="l" t="t" r="r" b="b"/>
            <a:pathLst>
              <a:path w="1459737" h="1459737">
                <a:moveTo>
                  <a:pt x="0" y="0"/>
                </a:moveTo>
                <a:lnTo>
                  <a:pt x="1459737" y="0"/>
                </a:lnTo>
                <a:lnTo>
                  <a:pt x="1459737" y="1459737"/>
                </a:lnTo>
                <a:lnTo>
                  <a:pt x="0" y="14597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99460" y="1088983"/>
            <a:ext cx="9154681" cy="2687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76"/>
              </a:lnSpc>
            </a:pPr>
            <a:r>
              <a:rPr lang="en-US" sz="2299" b="1" dirty="0">
                <a:solidFill>
                  <a:srgbClr val="0D4179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Stronger leads, fewer dead ends</a:t>
            </a:r>
          </a:p>
          <a:p>
            <a:pPr marL="496365" lvl="1" indent="-248182" algn="l">
              <a:lnSpc>
                <a:spcPts val="4276"/>
              </a:lnSpc>
              <a:buFont typeface="Arial"/>
              <a:buChar char="•"/>
            </a:pPr>
            <a:r>
              <a:rPr lang="en-US" sz="2299" b="1" dirty="0">
                <a:solidFill>
                  <a:srgbClr val="0D4179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Less inconclusive, more crimes solved</a:t>
            </a:r>
          </a:p>
          <a:p>
            <a:pPr marL="496365" lvl="1" indent="-248182" algn="l">
              <a:lnSpc>
                <a:spcPts val="4276"/>
              </a:lnSpc>
              <a:buFont typeface="Arial"/>
              <a:buChar char="•"/>
            </a:pPr>
            <a:r>
              <a:rPr lang="en-US" sz="2299" b="1" dirty="0">
                <a:solidFill>
                  <a:srgbClr val="0D4179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Probative and reliable DNA evidence</a:t>
            </a:r>
          </a:p>
          <a:p>
            <a:pPr marL="496365" lvl="1" indent="-248182" algn="l">
              <a:lnSpc>
                <a:spcPts val="4276"/>
              </a:lnSpc>
              <a:buFont typeface="Arial"/>
              <a:buChar char="•"/>
            </a:pPr>
            <a:r>
              <a:rPr lang="en-US" sz="2299" b="1" dirty="0">
                <a:solidFill>
                  <a:srgbClr val="0D4179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Deterrent + Improved clearance rates</a:t>
            </a:r>
          </a:p>
          <a:p>
            <a:pPr marL="496365" lvl="1" indent="-248182" algn="l">
              <a:lnSpc>
                <a:spcPts val="4276"/>
              </a:lnSpc>
              <a:buFont typeface="Arial"/>
              <a:buChar char="•"/>
            </a:pPr>
            <a:r>
              <a:rPr lang="en-US" sz="2299" b="1" dirty="0">
                <a:solidFill>
                  <a:srgbClr val="0D4179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Reduces cost and man hours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-50165"/>
            <a:ext cx="9753600" cy="781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Benefits for Juvenile Investigators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1520" y="5022418"/>
            <a:ext cx="8290560" cy="2306082"/>
          </a:xfrm>
          <a:custGeom>
            <a:avLst/>
            <a:gdLst/>
            <a:ahLst/>
            <a:cxnLst/>
            <a:rect l="l" t="t" r="r" b="b"/>
            <a:pathLst>
              <a:path w="8290560" h="2306082">
                <a:moveTo>
                  <a:pt x="0" y="0"/>
                </a:moveTo>
                <a:lnTo>
                  <a:pt x="8290560" y="0"/>
                </a:lnTo>
                <a:lnTo>
                  <a:pt x="8290560" y="2306082"/>
                </a:lnTo>
                <a:lnTo>
                  <a:pt x="0" y="23060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6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0" y="-50165"/>
            <a:ext cx="9753600" cy="781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Good consequences of better technology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67349" y="1110388"/>
            <a:ext cx="7818902" cy="2687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99"/>
              </a:lnSpc>
            </a:pPr>
            <a:r>
              <a:rPr lang="en-US" sz="2299" b="1" dirty="0">
                <a:solidFill>
                  <a:srgbClr val="0D417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Community benefits</a:t>
            </a:r>
          </a:p>
          <a:p>
            <a:pPr marL="992730" lvl="2" indent="-330910" algn="l">
              <a:lnSpc>
                <a:spcPts val="4299"/>
              </a:lnSpc>
              <a:buFont typeface="Arial"/>
              <a:buChar char="⚬"/>
            </a:pPr>
            <a:r>
              <a:rPr lang="en-US" sz="2299" b="1" dirty="0">
                <a:solidFill>
                  <a:srgbClr val="0D417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Early identification of repeat juvenile offenders</a:t>
            </a:r>
          </a:p>
          <a:p>
            <a:pPr marL="992730" lvl="2" indent="-330910">
              <a:lnSpc>
                <a:spcPts val="4299"/>
              </a:lnSpc>
              <a:buFont typeface="Arial"/>
              <a:buChar char="⚬"/>
            </a:pPr>
            <a:r>
              <a:rPr lang="en-US" sz="2299" b="1" dirty="0">
                <a:solidFill>
                  <a:srgbClr val="0D417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Opportunity for intervention</a:t>
            </a:r>
          </a:p>
          <a:p>
            <a:pPr marL="992730" lvl="2" indent="-330910" algn="l">
              <a:lnSpc>
                <a:spcPts val="4299"/>
              </a:lnSpc>
              <a:buFont typeface="Arial"/>
              <a:buChar char="⚬"/>
            </a:pPr>
            <a:r>
              <a:rPr lang="en-US" sz="2299" b="1" dirty="0">
                <a:solidFill>
                  <a:srgbClr val="0D4179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Fewer criminals on the street</a:t>
            </a:r>
          </a:p>
          <a:p>
            <a:pPr marL="992730" lvl="2" indent="-330910" algn="l">
              <a:lnSpc>
                <a:spcPts val="4299"/>
              </a:lnSpc>
              <a:buFont typeface="Arial"/>
              <a:buChar char="⚬"/>
            </a:pPr>
            <a:r>
              <a:rPr lang="en-US" sz="2299" b="1" dirty="0">
                <a:solidFill>
                  <a:srgbClr val="0D4179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Better justice through better science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24400" y="5474745"/>
            <a:ext cx="3533421" cy="1832056"/>
          </a:xfrm>
          <a:custGeom>
            <a:avLst/>
            <a:gdLst/>
            <a:ahLst/>
            <a:cxnLst/>
            <a:rect l="l" t="t" r="r" b="b"/>
            <a:pathLst>
              <a:path w="4783101" h="2679556">
                <a:moveTo>
                  <a:pt x="0" y="0"/>
                </a:moveTo>
                <a:lnTo>
                  <a:pt x="4783101" y="0"/>
                </a:lnTo>
                <a:lnTo>
                  <a:pt x="4783101" y="2679556"/>
                </a:lnTo>
                <a:lnTo>
                  <a:pt x="0" y="26795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04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67349" y="5547517"/>
            <a:ext cx="2672493" cy="1777208"/>
          </a:xfrm>
          <a:custGeom>
            <a:avLst/>
            <a:gdLst/>
            <a:ahLst/>
            <a:cxnLst/>
            <a:rect l="l" t="t" r="r" b="b"/>
            <a:pathLst>
              <a:path w="2672493" h="1777208">
                <a:moveTo>
                  <a:pt x="0" y="0"/>
                </a:moveTo>
                <a:lnTo>
                  <a:pt x="2672493" y="0"/>
                </a:lnTo>
                <a:lnTo>
                  <a:pt x="2672493" y="1777208"/>
                </a:lnTo>
                <a:lnTo>
                  <a:pt x="0" y="17772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0782" y="90443"/>
            <a:ext cx="9753600" cy="781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we can help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67349" y="1295750"/>
            <a:ext cx="7818902" cy="286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0"/>
              </a:lnSpc>
            </a:pPr>
            <a:r>
              <a:rPr lang="en-US" sz="2299" b="1" dirty="0">
                <a:solidFill>
                  <a:srgbClr val="0D417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When the crime lab says DNA evidence is:</a:t>
            </a:r>
          </a:p>
          <a:p>
            <a:pPr marL="496365" lvl="1" indent="-248182" algn="l">
              <a:lnSpc>
                <a:spcPts val="3770"/>
              </a:lnSpc>
              <a:buFont typeface="Arial"/>
              <a:buChar char="•"/>
            </a:pPr>
            <a:r>
              <a:rPr lang="en-US" sz="2299" b="1" dirty="0">
                <a:solidFill>
                  <a:srgbClr val="0D417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Uninterpretable</a:t>
            </a:r>
          </a:p>
          <a:p>
            <a:pPr marL="496365" lvl="1" indent="-248182" algn="l">
              <a:lnSpc>
                <a:spcPts val="3770"/>
              </a:lnSpc>
              <a:buFont typeface="Arial"/>
              <a:buChar char="•"/>
            </a:pPr>
            <a:r>
              <a:rPr lang="en-US" sz="2299" b="1" dirty="0">
                <a:solidFill>
                  <a:srgbClr val="0D417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Inconclusive</a:t>
            </a:r>
          </a:p>
          <a:p>
            <a:pPr marL="496365" lvl="1" indent="-248182" algn="l">
              <a:lnSpc>
                <a:spcPts val="3770"/>
              </a:lnSpc>
              <a:buFont typeface="Arial"/>
              <a:buChar char="•"/>
            </a:pPr>
            <a:r>
              <a:rPr lang="en-US" sz="2299" b="1" dirty="0">
                <a:solidFill>
                  <a:srgbClr val="0D417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Low level</a:t>
            </a:r>
          </a:p>
          <a:p>
            <a:pPr marL="496365" lvl="1" indent="-248182" algn="l">
              <a:lnSpc>
                <a:spcPts val="3770"/>
              </a:lnSpc>
              <a:buFont typeface="Arial"/>
              <a:buChar char="•"/>
            </a:pPr>
            <a:r>
              <a:rPr lang="en-US" sz="2299" b="1" dirty="0">
                <a:solidFill>
                  <a:srgbClr val="0D417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Too complex</a:t>
            </a:r>
          </a:p>
          <a:p>
            <a:pPr marL="496365" lvl="1" indent="-248182" algn="l">
              <a:lnSpc>
                <a:spcPts val="3770"/>
              </a:lnSpc>
              <a:buFont typeface="Arial"/>
              <a:buChar char="•"/>
            </a:pPr>
            <a:r>
              <a:rPr lang="en-US" sz="2299" b="1" dirty="0">
                <a:solidFill>
                  <a:srgbClr val="0D417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Too many contributors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184203"/>
            <a:ext cx="9753600" cy="3130997"/>
          </a:xfrm>
          <a:custGeom>
            <a:avLst/>
            <a:gdLst/>
            <a:ahLst/>
            <a:cxnLst/>
            <a:rect l="l" t="t" r="r" b="b"/>
            <a:pathLst>
              <a:path w="9753600" h="3130997">
                <a:moveTo>
                  <a:pt x="0" y="0"/>
                </a:moveTo>
                <a:lnTo>
                  <a:pt x="9753600" y="0"/>
                </a:lnTo>
                <a:lnTo>
                  <a:pt x="9753600" y="3130997"/>
                </a:lnTo>
                <a:lnTo>
                  <a:pt x="0" y="31309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627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72200" y="3035740"/>
            <a:ext cx="2150615" cy="1933985"/>
          </a:xfrm>
          <a:custGeom>
            <a:avLst/>
            <a:gdLst/>
            <a:ahLst/>
            <a:cxnLst/>
            <a:rect l="l" t="t" r="r" b="b"/>
            <a:pathLst>
              <a:path w="2935866" h="2926080">
                <a:moveTo>
                  <a:pt x="0" y="0"/>
                </a:moveTo>
                <a:lnTo>
                  <a:pt x="2935866" y="0"/>
                </a:lnTo>
                <a:lnTo>
                  <a:pt x="2935866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67349" y="1377956"/>
            <a:ext cx="7818902" cy="2118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99"/>
              </a:lnSpc>
            </a:pPr>
            <a:r>
              <a:rPr lang="en-US" sz="2299" b="1" dirty="0">
                <a:solidFill>
                  <a:srgbClr val="011893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With DNA cases that have:</a:t>
            </a:r>
          </a:p>
          <a:p>
            <a:pPr marL="496365" lvl="1" indent="-248182" algn="l">
              <a:lnSpc>
                <a:spcPts val="4299"/>
              </a:lnSpc>
              <a:buFont typeface="Arial"/>
              <a:buChar char="•"/>
            </a:pPr>
            <a:r>
              <a:rPr lang="en-US" sz="2299" b="1" dirty="0">
                <a:solidFill>
                  <a:srgbClr val="011893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Partial profiles</a:t>
            </a:r>
          </a:p>
          <a:p>
            <a:pPr marL="496365" lvl="1" indent="-248182" algn="l">
              <a:lnSpc>
                <a:spcPts val="4299"/>
              </a:lnSpc>
              <a:buFont typeface="Arial"/>
              <a:buChar char="•"/>
            </a:pPr>
            <a:r>
              <a:rPr lang="en-US" sz="2299" b="1" dirty="0">
                <a:solidFill>
                  <a:srgbClr val="011893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Familial mixtures</a:t>
            </a:r>
          </a:p>
          <a:p>
            <a:pPr marL="496365" lvl="1" indent="-248182" algn="l">
              <a:lnSpc>
                <a:spcPts val="4299"/>
              </a:lnSpc>
              <a:buFont typeface="Arial"/>
              <a:buChar char="•"/>
            </a:pPr>
            <a:r>
              <a:rPr lang="en-US" sz="2299" b="1" dirty="0">
                <a:solidFill>
                  <a:srgbClr val="011893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Degraded remains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0782" y="90443"/>
            <a:ext cx="9753600" cy="781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we can help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967349" y="1377956"/>
            <a:ext cx="7818902" cy="2687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99"/>
              </a:lnSpc>
            </a:pPr>
            <a:r>
              <a:rPr lang="en-US" sz="2299" b="1" dirty="0">
                <a:solidFill>
                  <a:srgbClr val="011893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Solve “uninterpretable” DNA evidence</a:t>
            </a:r>
          </a:p>
          <a:p>
            <a:pPr algn="l">
              <a:lnSpc>
                <a:spcPts val="4299"/>
              </a:lnSpc>
            </a:pPr>
            <a:r>
              <a:rPr lang="en-US" sz="2299" b="1" dirty="0">
                <a:solidFill>
                  <a:srgbClr val="011893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Build you a better DNA database to:</a:t>
            </a:r>
          </a:p>
          <a:p>
            <a:pPr marL="496365" lvl="1" indent="-248182" algn="l">
              <a:lnSpc>
                <a:spcPts val="4299"/>
              </a:lnSpc>
              <a:buFont typeface="Arial"/>
              <a:buChar char="•"/>
            </a:pPr>
            <a:r>
              <a:rPr lang="en-US" sz="2299" b="1" u="sng" dirty="0">
                <a:solidFill>
                  <a:srgbClr val="011893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Unmix</a:t>
            </a:r>
            <a:r>
              <a:rPr lang="en-US" sz="2299" b="1" dirty="0">
                <a:solidFill>
                  <a:srgbClr val="011893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 “uninterpretable” mixtures</a:t>
            </a:r>
          </a:p>
          <a:p>
            <a:pPr marL="496365" lvl="1" indent="-248182" algn="l">
              <a:lnSpc>
                <a:spcPts val="4299"/>
              </a:lnSpc>
              <a:buFont typeface="Arial"/>
              <a:buChar char="•"/>
            </a:pPr>
            <a:r>
              <a:rPr lang="en-US" sz="2299" b="1" u="sng" dirty="0">
                <a:solidFill>
                  <a:srgbClr val="011893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Upload</a:t>
            </a:r>
            <a:r>
              <a:rPr lang="en-US" sz="2299" b="1" dirty="0">
                <a:solidFill>
                  <a:srgbClr val="011893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 all DNA evidence</a:t>
            </a:r>
          </a:p>
          <a:p>
            <a:pPr marL="496365" lvl="1" indent="-248182" algn="l">
              <a:lnSpc>
                <a:spcPts val="4299"/>
              </a:lnSpc>
              <a:buFont typeface="Arial"/>
              <a:buChar char="•"/>
            </a:pPr>
            <a:r>
              <a:rPr lang="en-US" sz="2299" b="1" u="sng" dirty="0">
                <a:solidFill>
                  <a:srgbClr val="011893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Connect</a:t>
            </a:r>
            <a:r>
              <a:rPr lang="en-US" sz="2299" b="1" dirty="0">
                <a:solidFill>
                  <a:srgbClr val="011893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 evidence to suspects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0782" y="90443"/>
            <a:ext cx="9753600" cy="781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we can help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AF1B29-C707-79BD-F5F6-B77AA6A90F9A}"/>
              </a:ext>
            </a:extLst>
          </p:cNvPr>
          <p:cNvGrpSpPr/>
          <p:nvPr/>
        </p:nvGrpSpPr>
        <p:grpSpPr>
          <a:xfrm>
            <a:off x="5423690" y="5230672"/>
            <a:ext cx="553042" cy="1353008"/>
            <a:chOff x="0" y="0"/>
            <a:chExt cx="737389" cy="180401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245FBA6-FC59-FE0A-5484-D43C44333AFB}"/>
                </a:ext>
              </a:extLst>
            </p:cNvPr>
            <p:cNvSpPr/>
            <p:nvPr/>
          </p:nvSpPr>
          <p:spPr>
            <a:xfrm>
              <a:off x="0" y="0"/>
              <a:ext cx="737389" cy="1804011"/>
            </a:xfrm>
            <a:custGeom>
              <a:avLst/>
              <a:gdLst/>
              <a:ahLst/>
              <a:cxnLst/>
              <a:rect l="l" t="t" r="r" b="b"/>
              <a:pathLst>
                <a:path w="737389" h="1804011">
                  <a:moveTo>
                    <a:pt x="0" y="0"/>
                  </a:moveTo>
                  <a:lnTo>
                    <a:pt x="737389" y="0"/>
                  </a:lnTo>
                  <a:lnTo>
                    <a:pt x="737389" y="1804011"/>
                  </a:lnTo>
                  <a:lnTo>
                    <a:pt x="0" y="1804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9B69F56-12C3-4C9B-CAE6-D2A590B753D5}"/>
                </a:ext>
              </a:extLst>
            </p:cNvPr>
            <p:cNvSpPr/>
            <p:nvPr/>
          </p:nvSpPr>
          <p:spPr>
            <a:xfrm rot="-2859439">
              <a:off x="133245" y="570137"/>
              <a:ext cx="470898" cy="466778"/>
            </a:xfrm>
            <a:custGeom>
              <a:avLst/>
              <a:gdLst/>
              <a:ahLst/>
              <a:cxnLst/>
              <a:rect l="l" t="t" r="r" b="b"/>
              <a:pathLst>
                <a:path w="470898" h="466778">
                  <a:moveTo>
                    <a:pt x="0" y="0"/>
                  </a:moveTo>
                  <a:lnTo>
                    <a:pt x="470899" y="0"/>
                  </a:lnTo>
                  <a:lnTo>
                    <a:pt x="470899" y="466778"/>
                  </a:lnTo>
                  <a:lnTo>
                    <a:pt x="0" y="4667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E1BB851-52E0-3A63-D132-43C3C2E04DB2}"/>
                </a:ext>
              </a:extLst>
            </p:cNvPr>
            <p:cNvSpPr/>
            <p:nvPr/>
          </p:nvSpPr>
          <p:spPr>
            <a:xfrm>
              <a:off x="291986" y="80208"/>
              <a:ext cx="153417" cy="249966"/>
            </a:xfrm>
            <a:custGeom>
              <a:avLst/>
              <a:gdLst/>
              <a:ahLst/>
              <a:cxnLst/>
              <a:rect l="l" t="t" r="r" b="b"/>
              <a:pathLst>
                <a:path w="153417" h="249966">
                  <a:moveTo>
                    <a:pt x="0" y="0"/>
                  </a:moveTo>
                  <a:lnTo>
                    <a:pt x="153417" y="0"/>
                  </a:lnTo>
                  <a:lnTo>
                    <a:pt x="153417" y="249966"/>
                  </a:lnTo>
                  <a:lnTo>
                    <a:pt x="0" y="2499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AutoShape 9">
            <a:extLst>
              <a:ext uri="{FF2B5EF4-FFF2-40B4-BE49-F238E27FC236}">
                <a16:creationId xmlns:a16="http://schemas.microsoft.com/office/drawing/2014/main" id="{F0299CF7-2F22-9089-86B9-5D00B2EE0F67}"/>
              </a:ext>
            </a:extLst>
          </p:cNvPr>
          <p:cNvSpPr/>
          <p:nvPr/>
        </p:nvSpPr>
        <p:spPr>
          <a:xfrm flipH="1">
            <a:off x="4362019" y="5848181"/>
            <a:ext cx="1018595" cy="304005"/>
          </a:xfrm>
          <a:prstGeom prst="line">
            <a:avLst/>
          </a:prstGeom>
          <a:ln w="28575" cap="flat">
            <a:solidFill>
              <a:srgbClr val="1F80F8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F1F7820-B487-E7E8-E023-A527018DD3B3}"/>
              </a:ext>
            </a:extLst>
          </p:cNvPr>
          <p:cNvSpPr/>
          <p:nvPr/>
        </p:nvSpPr>
        <p:spPr>
          <a:xfrm>
            <a:off x="4054394" y="5999835"/>
            <a:ext cx="207919" cy="428700"/>
          </a:xfrm>
          <a:custGeom>
            <a:avLst/>
            <a:gdLst/>
            <a:ahLst/>
            <a:cxnLst/>
            <a:rect l="l" t="t" r="r" b="b"/>
            <a:pathLst>
              <a:path w="207919" h="428700">
                <a:moveTo>
                  <a:pt x="0" y="0"/>
                </a:moveTo>
                <a:lnTo>
                  <a:pt x="207919" y="0"/>
                </a:lnTo>
                <a:lnTo>
                  <a:pt x="207919" y="428700"/>
                </a:lnTo>
                <a:lnTo>
                  <a:pt x="0" y="4287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D5A834-D913-D297-4330-8AD0E6836820}"/>
              </a:ext>
            </a:extLst>
          </p:cNvPr>
          <p:cNvGrpSpPr/>
          <p:nvPr/>
        </p:nvGrpSpPr>
        <p:grpSpPr>
          <a:xfrm rot="-1817161">
            <a:off x="4062902" y="6160614"/>
            <a:ext cx="199412" cy="199412"/>
            <a:chOff x="0" y="0"/>
            <a:chExt cx="265882" cy="26588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6A313F1-856E-3C31-97BC-372B0F5FE2AC}"/>
                </a:ext>
              </a:extLst>
            </p:cNvPr>
            <p:cNvGrpSpPr/>
            <p:nvPr/>
          </p:nvGrpSpPr>
          <p:grpSpPr>
            <a:xfrm rot="-10800000">
              <a:off x="0" y="0"/>
              <a:ext cx="265882" cy="265882"/>
              <a:chOff x="0" y="0"/>
              <a:chExt cx="812800" cy="812800"/>
            </a:xfrm>
          </p:grpSpPr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46C0AAFE-E861-6575-E2BA-C5D16CA5FD4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B6CE6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4">
                <a:extLst>
                  <a:ext uri="{FF2B5EF4-FFF2-40B4-BE49-F238E27FC236}">
                    <a16:creationId xmlns:a16="http://schemas.microsoft.com/office/drawing/2014/main" id="{D472AADB-1278-5CE9-899C-03D307BB9A42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28607766-7E28-61D5-097B-426D20924319}"/>
                </a:ext>
              </a:extLst>
            </p:cNvPr>
            <p:cNvSpPr/>
            <p:nvPr/>
          </p:nvSpPr>
          <p:spPr>
            <a:xfrm>
              <a:off x="49874" y="50601"/>
              <a:ext cx="166134" cy="164680"/>
            </a:xfrm>
            <a:custGeom>
              <a:avLst/>
              <a:gdLst/>
              <a:ahLst/>
              <a:cxnLst/>
              <a:rect l="l" t="t" r="r" b="b"/>
              <a:pathLst>
                <a:path w="166134" h="164680">
                  <a:moveTo>
                    <a:pt x="0" y="0"/>
                  </a:moveTo>
                  <a:lnTo>
                    <a:pt x="166134" y="0"/>
                  </a:lnTo>
                  <a:lnTo>
                    <a:pt x="166134" y="164680"/>
                  </a:lnTo>
                  <a:lnTo>
                    <a:pt x="0" y="164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A6530C-603F-D6DE-6379-E0DE38006555}"/>
              </a:ext>
            </a:extLst>
          </p:cNvPr>
          <p:cNvGrpSpPr/>
          <p:nvPr/>
        </p:nvGrpSpPr>
        <p:grpSpPr>
          <a:xfrm>
            <a:off x="4162607" y="6052480"/>
            <a:ext cx="199412" cy="199412"/>
            <a:chOff x="0" y="0"/>
            <a:chExt cx="265882" cy="2658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CE0FB3C-7180-1A99-D6F6-1A8D962C2BD0}"/>
                </a:ext>
              </a:extLst>
            </p:cNvPr>
            <p:cNvGrpSpPr/>
            <p:nvPr/>
          </p:nvGrpSpPr>
          <p:grpSpPr>
            <a:xfrm rot="-10800000">
              <a:off x="0" y="0"/>
              <a:ext cx="265882" cy="265882"/>
              <a:chOff x="0" y="0"/>
              <a:chExt cx="812800" cy="812800"/>
            </a:xfrm>
          </p:grpSpPr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887275D8-A94C-CF6F-8DC4-BAFD2C78103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0F8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19">
                <a:extLst>
                  <a:ext uri="{FF2B5EF4-FFF2-40B4-BE49-F238E27FC236}">
                    <a16:creationId xmlns:a16="http://schemas.microsoft.com/office/drawing/2014/main" id="{A9EC0EDE-98C6-4503-01AA-7FAC955E2A40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21007A8A-9028-EB3D-41C6-00BF0FC3F82C}"/>
                </a:ext>
              </a:extLst>
            </p:cNvPr>
            <p:cNvSpPr/>
            <p:nvPr/>
          </p:nvSpPr>
          <p:spPr>
            <a:xfrm>
              <a:off x="49874" y="50601"/>
              <a:ext cx="166134" cy="164680"/>
            </a:xfrm>
            <a:custGeom>
              <a:avLst/>
              <a:gdLst/>
              <a:ahLst/>
              <a:cxnLst/>
              <a:rect l="l" t="t" r="r" b="b"/>
              <a:pathLst>
                <a:path w="166134" h="164680">
                  <a:moveTo>
                    <a:pt x="0" y="0"/>
                  </a:moveTo>
                  <a:lnTo>
                    <a:pt x="166134" y="0"/>
                  </a:lnTo>
                  <a:lnTo>
                    <a:pt x="166134" y="164680"/>
                  </a:lnTo>
                  <a:lnTo>
                    <a:pt x="0" y="164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6533E45-B29F-FED5-B53A-10CBA3B1E68B}"/>
              </a:ext>
            </a:extLst>
          </p:cNvPr>
          <p:cNvGrpSpPr/>
          <p:nvPr/>
        </p:nvGrpSpPr>
        <p:grpSpPr>
          <a:xfrm>
            <a:off x="3987473" y="6052480"/>
            <a:ext cx="199412" cy="199412"/>
            <a:chOff x="0" y="0"/>
            <a:chExt cx="265882" cy="26588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E4A5FAD-05D7-172B-6121-8E362068DA51}"/>
                </a:ext>
              </a:extLst>
            </p:cNvPr>
            <p:cNvGrpSpPr/>
            <p:nvPr/>
          </p:nvGrpSpPr>
          <p:grpSpPr>
            <a:xfrm rot="-10800000">
              <a:off x="0" y="0"/>
              <a:ext cx="265882" cy="265882"/>
              <a:chOff x="0" y="0"/>
              <a:chExt cx="812800" cy="812800"/>
            </a:xfrm>
          </p:grpSpPr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C77A7538-298A-D4CE-4CD7-6F13C9BA42B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4">
                <a:extLst>
                  <a:ext uri="{FF2B5EF4-FFF2-40B4-BE49-F238E27FC236}">
                    <a16:creationId xmlns:a16="http://schemas.microsoft.com/office/drawing/2014/main" id="{7AB48F81-B89A-A545-479D-4FBBFB5C989C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6B218EF7-EF5D-FE7E-B02D-8C474AEDA908}"/>
                </a:ext>
              </a:extLst>
            </p:cNvPr>
            <p:cNvSpPr/>
            <p:nvPr/>
          </p:nvSpPr>
          <p:spPr>
            <a:xfrm>
              <a:off x="49874" y="50601"/>
              <a:ext cx="166134" cy="164680"/>
            </a:xfrm>
            <a:custGeom>
              <a:avLst/>
              <a:gdLst/>
              <a:ahLst/>
              <a:cxnLst/>
              <a:rect l="l" t="t" r="r" b="b"/>
              <a:pathLst>
                <a:path w="166134" h="164680">
                  <a:moveTo>
                    <a:pt x="0" y="0"/>
                  </a:moveTo>
                  <a:lnTo>
                    <a:pt x="166134" y="0"/>
                  </a:lnTo>
                  <a:lnTo>
                    <a:pt x="166134" y="164680"/>
                  </a:lnTo>
                  <a:lnTo>
                    <a:pt x="0" y="164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6">
            <a:extLst>
              <a:ext uri="{FF2B5EF4-FFF2-40B4-BE49-F238E27FC236}">
                <a16:creationId xmlns:a16="http://schemas.microsoft.com/office/drawing/2014/main" id="{33C216AF-D77C-6AA6-BE66-6887707682F2}"/>
              </a:ext>
            </a:extLst>
          </p:cNvPr>
          <p:cNvSpPr/>
          <p:nvPr/>
        </p:nvSpPr>
        <p:spPr>
          <a:xfrm>
            <a:off x="3776868" y="4956736"/>
            <a:ext cx="771478" cy="771478"/>
          </a:xfrm>
          <a:custGeom>
            <a:avLst/>
            <a:gdLst/>
            <a:ahLst/>
            <a:cxnLst/>
            <a:rect l="l" t="t" r="r" b="b"/>
            <a:pathLst>
              <a:path w="771478" h="771478">
                <a:moveTo>
                  <a:pt x="0" y="0"/>
                </a:moveTo>
                <a:lnTo>
                  <a:pt x="771479" y="0"/>
                </a:lnTo>
                <a:lnTo>
                  <a:pt x="771479" y="771478"/>
                </a:lnTo>
                <a:lnTo>
                  <a:pt x="0" y="7714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BA33D24-CF71-1C42-1212-198DD66D6A26}"/>
              </a:ext>
            </a:extLst>
          </p:cNvPr>
          <p:cNvGrpSpPr/>
          <p:nvPr/>
        </p:nvGrpSpPr>
        <p:grpSpPr>
          <a:xfrm>
            <a:off x="3987473" y="5267526"/>
            <a:ext cx="199412" cy="199412"/>
            <a:chOff x="0" y="0"/>
            <a:chExt cx="265882" cy="26588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648A548-6EAF-F028-1F6C-1A41E9BE6EF6}"/>
                </a:ext>
              </a:extLst>
            </p:cNvPr>
            <p:cNvGrpSpPr/>
            <p:nvPr/>
          </p:nvGrpSpPr>
          <p:grpSpPr>
            <a:xfrm rot="-10800000">
              <a:off x="0" y="0"/>
              <a:ext cx="265882" cy="265882"/>
              <a:chOff x="0" y="0"/>
              <a:chExt cx="812800" cy="812800"/>
            </a:xfrm>
          </p:grpSpPr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3997151F-B472-B3B0-8364-AAAF4E27138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BF63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0">
                <a:extLst>
                  <a:ext uri="{FF2B5EF4-FFF2-40B4-BE49-F238E27FC236}">
                    <a16:creationId xmlns:a16="http://schemas.microsoft.com/office/drawing/2014/main" id="{29D5CD9B-948F-6060-C294-DE4F9049B5EC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08920C74-44BC-4DCD-BA00-C502B0D9244D}"/>
                </a:ext>
              </a:extLst>
            </p:cNvPr>
            <p:cNvSpPr/>
            <p:nvPr/>
          </p:nvSpPr>
          <p:spPr>
            <a:xfrm>
              <a:off x="49874" y="50601"/>
              <a:ext cx="166134" cy="164680"/>
            </a:xfrm>
            <a:custGeom>
              <a:avLst/>
              <a:gdLst/>
              <a:ahLst/>
              <a:cxnLst/>
              <a:rect l="l" t="t" r="r" b="b"/>
              <a:pathLst>
                <a:path w="166134" h="164680">
                  <a:moveTo>
                    <a:pt x="0" y="0"/>
                  </a:moveTo>
                  <a:lnTo>
                    <a:pt x="166134" y="0"/>
                  </a:lnTo>
                  <a:lnTo>
                    <a:pt x="166134" y="164680"/>
                  </a:lnTo>
                  <a:lnTo>
                    <a:pt x="0" y="164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AutoShape 32">
            <a:extLst>
              <a:ext uri="{FF2B5EF4-FFF2-40B4-BE49-F238E27FC236}">
                <a16:creationId xmlns:a16="http://schemas.microsoft.com/office/drawing/2014/main" id="{96479CA9-DD2A-B197-F315-93EDBE128CE7}"/>
              </a:ext>
            </a:extLst>
          </p:cNvPr>
          <p:cNvSpPr/>
          <p:nvPr/>
        </p:nvSpPr>
        <p:spPr>
          <a:xfrm flipH="1" flipV="1">
            <a:off x="4247872" y="5509565"/>
            <a:ext cx="1132742" cy="218649"/>
          </a:xfrm>
          <a:prstGeom prst="line">
            <a:avLst/>
          </a:prstGeom>
          <a:ln w="38100" cap="flat">
            <a:solidFill>
              <a:srgbClr val="1F80F8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99407D-79BB-A3A6-505D-8662DC587FC8}"/>
              </a:ext>
            </a:extLst>
          </p:cNvPr>
          <p:cNvGrpSpPr/>
          <p:nvPr/>
        </p:nvGrpSpPr>
        <p:grpSpPr>
          <a:xfrm rot="-6948688">
            <a:off x="4120896" y="5267526"/>
            <a:ext cx="199412" cy="199412"/>
            <a:chOff x="0" y="0"/>
            <a:chExt cx="265882" cy="26588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21E5020-4358-4F45-09E3-97E1E0E96E6E}"/>
                </a:ext>
              </a:extLst>
            </p:cNvPr>
            <p:cNvGrpSpPr/>
            <p:nvPr/>
          </p:nvGrpSpPr>
          <p:grpSpPr>
            <a:xfrm rot="-10800000">
              <a:off x="0" y="0"/>
              <a:ext cx="265882" cy="265882"/>
              <a:chOff x="0" y="0"/>
              <a:chExt cx="812800" cy="812800"/>
            </a:xfrm>
          </p:grpSpPr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42C567C4-5907-7E73-7F0A-766B98C327F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914D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TextBox 36">
                <a:extLst>
                  <a:ext uri="{FF2B5EF4-FFF2-40B4-BE49-F238E27FC236}">
                    <a16:creationId xmlns:a16="http://schemas.microsoft.com/office/drawing/2014/main" id="{2AD6A62A-C158-FCB1-8F1D-DF19B9292B43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FBEFBBAD-AE70-B114-B093-9A2BC4089309}"/>
                </a:ext>
              </a:extLst>
            </p:cNvPr>
            <p:cNvSpPr/>
            <p:nvPr/>
          </p:nvSpPr>
          <p:spPr>
            <a:xfrm>
              <a:off x="49874" y="50601"/>
              <a:ext cx="166134" cy="164680"/>
            </a:xfrm>
            <a:custGeom>
              <a:avLst/>
              <a:gdLst/>
              <a:ahLst/>
              <a:cxnLst/>
              <a:rect l="l" t="t" r="r" b="b"/>
              <a:pathLst>
                <a:path w="166134" h="164680">
                  <a:moveTo>
                    <a:pt x="0" y="0"/>
                  </a:moveTo>
                  <a:lnTo>
                    <a:pt x="166134" y="0"/>
                  </a:lnTo>
                  <a:lnTo>
                    <a:pt x="166134" y="164680"/>
                  </a:lnTo>
                  <a:lnTo>
                    <a:pt x="0" y="164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08C3931-3351-32B6-FBD9-0B4E5D0B5974}"/>
              </a:ext>
            </a:extLst>
          </p:cNvPr>
          <p:cNvGrpSpPr/>
          <p:nvPr/>
        </p:nvGrpSpPr>
        <p:grpSpPr>
          <a:xfrm rot="-3832448">
            <a:off x="4058648" y="5365955"/>
            <a:ext cx="199412" cy="199412"/>
            <a:chOff x="0" y="0"/>
            <a:chExt cx="265882" cy="26588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89445D7-6B02-A655-9DCA-BBA79297916E}"/>
                </a:ext>
              </a:extLst>
            </p:cNvPr>
            <p:cNvGrpSpPr/>
            <p:nvPr/>
          </p:nvGrpSpPr>
          <p:grpSpPr>
            <a:xfrm rot="-10800000">
              <a:off x="0" y="0"/>
              <a:ext cx="265882" cy="265882"/>
              <a:chOff x="0" y="0"/>
              <a:chExt cx="812800" cy="812800"/>
            </a:xfrm>
          </p:grpSpPr>
          <p:sp>
            <p:nvSpPr>
              <p:cNvPr id="42" name="Freeform 40">
                <a:extLst>
                  <a:ext uri="{FF2B5EF4-FFF2-40B4-BE49-F238E27FC236}">
                    <a16:creationId xmlns:a16="http://schemas.microsoft.com/office/drawing/2014/main" id="{9488C235-6F05-2999-BFDF-09AF59B65D5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0F8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TextBox 41">
                <a:extLst>
                  <a:ext uri="{FF2B5EF4-FFF2-40B4-BE49-F238E27FC236}">
                    <a16:creationId xmlns:a16="http://schemas.microsoft.com/office/drawing/2014/main" id="{1B14A4C1-9B28-D3F5-944E-D76B73B599FB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1" name="Freeform 42">
              <a:extLst>
                <a:ext uri="{FF2B5EF4-FFF2-40B4-BE49-F238E27FC236}">
                  <a16:creationId xmlns:a16="http://schemas.microsoft.com/office/drawing/2014/main" id="{C4E572A0-8437-1AE6-A834-8D321682ACFA}"/>
                </a:ext>
              </a:extLst>
            </p:cNvPr>
            <p:cNvSpPr/>
            <p:nvPr/>
          </p:nvSpPr>
          <p:spPr>
            <a:xfrm>
              <a:off x="49874" y="50601"/>
              <a:ext cx="166134" cy="164680"/>
            </a:xfrm>
            <a:custGeom>
              <a:avLst/>
              <a:gdLst/>
              <a:ahLst/>
              <a:cxnLst/>
              <a:rect l="l" t="t" r="r" b="b"/>
              <a:pathLst>
                <a:path w="166134" h="164680">
                  <a:moveTo>
                    <a:pt x="0" y="0"/>
                  </a:moveTo>
                  <a:lnTo>
                    <a:pt x="166134" y="0"/>
                  </a:lnTo>
                  <a:lnTo>
                    <a:pt x="166134" y="164680"/>
                  </a:lnTo>
                  <a:lnTo>
                    <a:pt x="0" y="164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F0A3E24-AD76-ECC9-DF15-8976C4ACA561}"/>
              </a:ext>
            </a:extLst>
          </p:cNvPr>
          <p:cNvGrpSpPr/>
          <p:nvPr/>
        </p:nvGrpSpPr>
        <p:grpSpPr>
          <a:xfrm rot="1959789">
            <a:off x="4067355" y="5130966"/>
            <a:ext cx="199412" cy="199412"/>
            <a:chOff x="0" y="0"/>
            <a:chExt cx="265882" cy="26588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8D4AA4E-9788-A16A-1D28-7DD641D1F8D5}"/>
                </a:ext>
              </a:extLst>
            </p:cNvPr>
            <p:cNvGrpSpPr/>
            <p:nvPr/>
          </p:nvGrpSpPr>
          <p:grpSpPr>
            <a:xfrm rot="-10800000">
              <a:off x="0" y="0"/>
              <a:ext cx="265882" cy="265882"/>
              <a:chOff x="0" y="0"/>
              <a:chExt cx="812800" cy="812800"/>
            </a:xfrm>
          </p:grpSpPr>
          <p:sp>
            <p:nvSpPr>
              <p:cNvPr id="47" name="Freeform 45">
                <a:extLst>
                  <a:ext uri="{FF2B5EF4-FFF2-40B4-BE49-F238E27FC236}">
                    <a16:creationId xmlns:a16="http://schemas.microsoft.com/office/drawing/2014/main" id="{F882B1B0-485D-48BF-9BAD-A9F57B387C0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E17EB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TextBox 46">
                <a:extLst>
                  <a:ext uri="{FF2B5EF4-FFF2-40B4-BE49-F238E27FC236}">
                    <a16:creationId xmlns:a16="http://schemas.microsoft.com/office/drawing/2014/main" id="{68323C22-412D-C285-B591-D22ABC6EADE2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6" name="Freeform 47">
              <a:extLst>
                <a:ext uri="{FF2B5EF4-FFF2-40B4-BE49-F238E27FC236}">
                  <a16:creationId xmlns:a16="http://schemas.microsoft.com/office/drawing/2014/main" id="{55040D67-7CD3-473E-0A5F-1101AAD89A6C}"/>
                </a:ext>
              </a:extLst>
            </p:cNvPr>
            <p:cNvSpPr/>
            <p:nvPr/>
          </p:nvSpPr>
          <p:spPr>
            <a:xfrm>
              <a:off x="49874" y="50601"/>
              <a:ext cx="166134" cy="164680"/>
            </a:xfrm>
            <a:custGeom>
              <a:avLst/>
              <a:gdLst/>
              <a:ahLst/>
              <a:cxnLst/>
              <a:rect l="l" t="t" r="r" b="b"/>
              <a:pathLst>
                <a:path w="166134" h="164680">
                  <a:moveTo>
                    <a:pt x="0" y="0"/>
                  </a:moveTo>
                  <a:lnTo>
                    <a:pt x="166134" y="0"/>
                  </a:lnTo>
                  <a:lnTo>
                    <a:pt x="166134" y="164680"/>
                  </a:lnTo>
                  <a:lnTo>
                    <a:pt x="0" y="164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AutoShape 48">
            <a:extLst>
              <a:ext uri="{FF2B5EF4-FFF2-40B4-BE49-F238E27FC236}">
                <a16:creationId xmlns:a16="http://schemas.microsoft.com/office/drawing/2014/main" id="{49E6BEEF-D409-20E2-14F1-609889AE5095}"/>
              </a:ext>
            </a:extLst>
          </p:cNvPr>
          <p:cNvSpPr/>
          <p:nvPr/>
        </p:nvSpPr>
        <p:spPr>
          <a:xfrm flipH="1" flipV="1">
            <a:off x="4162607" y="5539637"/>
            <a:ext cx="85265" cy="545632"/>
          </a:xfrm>
          <a:prstGeom prst="line">
            <a:avLst/>
          </a:prstGeom>
          <a:ln w="19050" cap="flat">
            <a:solidFill>
              <a:srgbClr val="1F80F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26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48993" y="2343580"/>
            <a:ext cx="1260350" cy="3083424"/>
            <a:chOff x="0" y="0"/>
            <a:chExt cx="1680466" cy="41112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0466" cy="4111233"/>
            </a:xfrm>
            <a:custGeom>
              <a:avLst/>
              <a:gdLst/>
              <a:ahLst/>
              <a:cxnLst/>
              <a:rect l="l" t="t" r="r" b="b"/>
              <a:pathLst>
                <a:path w="1680466" h="4111233">
                  <a:moveTo>
                    <a:pt x="0" y="0"/>
                  </a:moveTo>
                  <a:lnTo>
                    <a:pt x="1680466" y="0"/>
                  </a:lnTo>
                  <a:lnTo>
                    <a:pt x="1680466" y="4111233"/>
                  </a:lnTo>
                  <a:lnTo>
                    <a:pt x="0" y="4111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2859439">
              <a:off x="303658" y="1299308"/>
              <a:ext cx="1073149" cy="1063759"/>
            </a:xfrm>
            <a:custGeom>
              <a:avLst/>
              <a:gdLst/>
              <a:ahLst/>
              <a:cxnLst/>
              <a:rect l="l" t="t" r="r" b="b"/>
              <a:pathLst>
                <a:path w="1073149" h="1063759">
                  <a:moveTo>
                    <a:pt x="0" y="0"/>
                  </a:moveTo>
                  <a:lnTo>
                    <a:pt x="1073150" y="0"/>
                  </a:lnTo>
                  <a:lnTo>
                    <a:pt x="1073150" y="1063759"/>
                  </a:lnTo>
                  <a:lnTo>
                    <a:pt x="0" y="1063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flipH="1" flipV="1">
            <a:off x="4865662" y="4138633"/>
            <a:ext cx="2097377" cy="0"/>
          </a:xfrm>
          <a:prstGeom prst="line">
            <a:avLst/>
          </a:prstGeom>
          <a:ln w="95250" cap="flat">
            <a:solidFill>
              <a:srgbClr val="1F80F8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328976" y="3913267"/>
            <a:ext cx="450731" cy="450731"/>
            <a:chOff x="0" y="0"/>
            <a:chExt cx="600975" cy="600975"/>
          </a:xfrm>
        </p:grpSpPr>
        <p:grpSp>
          <p:nvGrpSpPr>
            <p:cNvPr id="7" name="Group 7"/>
            <p:cNvGrpSpPr/>
            <p:nvPr/>
          </p:nvGrpSpPr>
          <p:grpSpPr>
            <a:xfrm rot="-10800000">
              <a:off x="0" y="0"/>
              <a:ext cx="600975" cy="600975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0F8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12731" y="114374"/>
              <a:ext cx="375513" cy="372228"/>
            </a:xfrm>
            <a:custGeom>
              <a:avLst/>
              <a:gdLst/>
              <a:ahLst/>
              <a:cxnLst/>
              <a:rect l="l" t="t" r="r" b="b"/>
              <a:pathLst>
                <a:path w="375513" h="372228">
                  <a:moveTo>
                    <a:pt x="0" y="0"/>
                  </a:moveTo>
                  <a:lnTo>
                    <a:pt x="375513" y="0"/>
                  </a:lnTo>
                  <a:lnTo>
                    <a:pt x="375513" y="372227"/>
                  </a:lnTo>
                  <a:lnTo>
                    <a:pt x="0" y="372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872908" y="-66675"/>
            <a:ext cx="6007783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People leave DNA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03370" y="6253169"/>
            <a:ext cx="719231" cy="935605"/>
          </a:xfrm>
          <a:custGeom>
            <a:avLst/>
            <a:gdLst/>
            <a:ahLst/>
            <a:cxnLst/>
            <a:rect l="l" t="t" r="r" b="b"/>
            <a:pathLst>
              <a:path w="719231" h="935605">
                <a:moveTo>
                  <a:pt x="0" y="0"/>
                </a:moveTo>
                <a:lnTo>
                  <a:pt x="719231" y="0"/>
                </a:lnTo>
                <a:lnTo>
                  <a:pt x="719231" y="935605"/>
                </a:lnTo>
                <a:lnTo>
                  <a:pt x="0" y="9356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0782" y="6473510"/>
            <a:ext cx="3901440" cy="715264"/>
          </a:xfrm>
          <a:custGeom>
            <a:avLst/>
            <a:gdLst/>
            <a:ahLst/>
            <a:cxnLst/>
            <a:rect l="l" t="t" r="r" b="b"/>
            <a:pathLst>
              <a:path w="3901440" h="715264">
                <a:moveTo>
                  <a:pt x="0" y="0"/>
                </a:moveTo>
                <a:lnTo>
                  <a:pt x="3901440" y="0"/>
                </a:lnTo>
                <a:lnTo>
                  <a:pt x="3901440" y="715264"/>
                </a:lnTo>
                <a:lnTo>
                  <a:pt x="0" y="7152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0782" y="1882112"/>
            <a:ext cx="6027338" cy="3013669"/>
          </a:xfrm>
          <a:custGeom>
            <a:avLst/>
            <a:gdLst/>
            <a:ahLst/>
            <a:cxnLst/>
            <a:rect l="l" t="t" r="r" b="b"/>
            <a:pathLst>
              <a:path w="6027338" h="3013669">
                <a:moveTo>
                  <a:pt x="0" y="0"/>
                </a:moveTo>
                <a:lnTo>
                  <a:pt x="6027338" y="0"/>
                </a:lnTo>
                <a:lnTo>
                  <a:pt x="6027338" y="3013669"/>
                </a:lnTo>
                <a:lnTo>
                  <a:pt x="0" y="3013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80782" y="71393"/>
            <a:ext cx="3129240" cy="890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Questions?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80802" y="5358256"/>
            <a:ext cx="8791996" cy="538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jon@cybgen.com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65363" y="6575056"/>
            <a:ext cx="3185864" cy="538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i="1">
                <a:solidFill>
                  <a:srgbClr val="000000"/>
                </a:solidFill>
                <a:latin typeface="Arial Italics"/>
                <a:ea typeface="Arial Italics"/>
                <a:cs typeface="Arial Italics"/>
                <a:sym typeface="Arial Italics"/>
              </a:rPr>
              <a:t>www.cybgen.com</a:t>
            </a:r>
          </a:p>
        </p:txBody>
      </p:sp>
      <p:pic>
        <p:nvPicPr>
          <p:cNvPr id="10" name="Picture 9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0D3976A7-4AFB-80CA-3BAA-C711FB1806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935" y="749300"/>
            <a:ext cx="2286000" cy="2298700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B9CBDA5E-4919-8142-1C2E-BC0DF6F5F561}"/>
              </a:ext>
            </a:extLst>
          </p:cNvPr>
          <p:cNvSpPr txBox="1"/>
          <p:nvPr/>
        </p:nvSpPr>
        <p:spPr>
          <a:xfrm>
            <a:off x="7113353" y="89528"/>
            <a:ext cx="2716447" cy="558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LEAVE YOUR INFO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48993" y="2343580"/>
            <a:ext cx="1260350" cy="3083424"/>
            <a:chOff x="0" y="0"/>
            <a:chExt cx="1680466" cy="41112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0466" cy="4111233"/>
            </a:xfrm>
            <a:custGeom>
              <a:avLst/>
              <a:gdLst/>
              <a:ahLst/>
              <a:cxnLst/>
              <a:rect l="l" t="t" r="r" b="b"/>
              <a:pathLst>
                <a:path w="1680466" h="4111233">
                  <a:moveTo>
                    <a:pt x="0" y="0"/>
                  </a:moveTo>
                  <a:lnTo>
                    <a:pt x="1680466" y="0"/>
                  </a:lnTo>
                  <a:lnTo>
                    <a:pt x="1680466" y="4111233"/>
                  </a:lnTo>
                  <a:lnTo>
                    <a:pt x="0" y="4111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2859439">
              <a:off x="303658" y="1299308"/>
              <a:ext cx="1073149" cy="1063759"/>
            </a:xfrm>
            <a:custGeom>
              <a:avLst/>
              <a:gdLst/>
              <a:ahLst/>
              <a:cxnLst/>
              <a:rect l="l" t="t" r="r" b="b"/>
              <a:pathLst>
                <a:path w="1073149" h="1063759">
                  <a:moveTo>
                    <a:pt x="0" y="0"/>
                  </a:moveTo>
                  <a:lnTo>
                    <a:pt x="1073150" y="0"/>
                  </a:lnTo>
                  <a:lnTo>
                    <a:pt x="1073150" y="1063759"/>
                  </a:lnTo>
                  <a:lnTo>
                    <a:pt x="0" y="1063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flipH="1" flipV="1">
            <a:off x="4865662" y="4138633"/>
            <a:ext cx="2097377" cy="0"/>
          </a:xfrm>
          <a:prstGeom prst="line">
            <a:avLst/>
          </a:prstGeom>
          <a:ln w="95250" cap="flat">
            <a:solidFill>
              <a:srgbClr val="1F80F8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88010" y="3169641"/>
            <a:ext cx="469961" cy="968992"/>
          </a:xfrm>
          <a:custGeom>
            <a:avLst/>
            <a:gdLst/>
            <a:ahLst/>
            <a:cxnLst/>
            <a:rect l="l" t="t" r="r" b="b"/>
            <a:pathLst>
              <a:path w="469961" h="968992">
                <a:moveTo>
                  <a:pt x="0" y="0"/>
                </a:moveTo>
                <a:lnTo>
                  <a:pt x="469961" y="0"/>
                </a:lnTo>
                <a:lnTo>
                  <a:pt x="469961" y="968992"/>
                </a:lnTo>
                <a:lnTo>
                  <a:pt x="0" y="968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4328976" y="3913267"/>
            <a:ext cx="450731" cy="450731"/>
            <a:chOff x="0" y="0"/>
            <a:chExt cx="600975" cy="600975"/>
          </a:xfrm>
        </p:grpSpPr>
        <p:grpSp>
          <p:nvGrpSpPr>
            <p:cNvPr id="8" name="Group 8"/>
            <p:cNvGrpSpPr/>
            <p:nvPr/>
          </p:nvGrpSpPr>
          <p:grpSpPr>
            <a:xfrm rot="-10800000">
              <a:off x="0" y="0"/>
              <a:ext cx="600975" cy="600975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0F8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112731" y="114374"/>
              <a:ext cx="375513" cy="372228"/>
            </a:xfrm>
            <a:custGeom>
              <a:avLst/>
              <a:gdLst/>
              <a:ahLst/>
              <a:cxnLst/>
              <a:rect l="l" t="t" r="r" b="b"/>
              <a:pathLst>
                <a:path w="375513" h="372228">
                  <a:moveTo>
                    <a:pt x="0" y="0"/>
                  </a:moveTo>
                  <a:lnTo>
                    <a:pt x="375513" y="0"/>
                  </a:lnTo>
                  <a:lnTo>
                    <a:pt x="375513" y="372227"/>
                  </a:lnTo>
                  <a:lnTo>
                    <a:pt x="0" y="372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29774" y="-66675"/>
            <a:ext cx="8894053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People leave DNA on things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48993" y="2343580"/>
            <a:ext cx="1260350" cy="3083424"/>
            <a:chOff x="0" y="0"/>
            <a:chExt cx="1680466" cy="41112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0466" cy="4111233"/>
            </a:xfrm>
            <a:custGeom>
              <a:avLst/>
              <a:gdLst/>
              <a:ahLst/>
              <a:cxnLst/>
              <a:rect l="l" t="t" r="r" b="b"/>
              <a:pathLst>
                <a:path w="1680466" h="4111233">
                  <a:moveTo>
                    <a:pt x="0" y="0"/>
                  </a:moveTo>
                  <a:lnTo>
                    <a:pt x="1680466" y="0"/>
                  </a:lnTo>
                  <a:lnTo>
                    <a:pt x="1680466" y="4111233"/>
                  </a:lnTo>
                  <a:lnTo>
                    <a:pt x="0" y="4111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2859439">
              <a:off x="303658" y="1299308"/>
              <a:ext cx="1073149" cy="1063759"/>
            </a:xfrm>
            <a:custGeom>
              <a:avLst/>
              <a:gdLst/>
              <a:ahLst/>
              <a:cxnLst/>
              <a:rect l="l" t="t" r="r" b="b"/>
              <a:pathLst>
                <a:path w="1073149" h="1063759">
                  <a:moveTo>
                    <a:pt x="0" y="0"/>
                  </a:moveTo>
                  <a:lnTo>
                    <a:pt x="1073150" y="0"/>
                  </a:lnTo>
                  <a:lnTo>
                    <a:pt x="1073150" y="1063759"/>
                  </a:lnTo>
                  <a:lnTo>
                    <a:pt x="0" y="1063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flipH="1" flipV="1">
            <a:off x="4865662" y="4138633"/>
            <a:ext cx="2097377" cy="0"/>
          </a:xfrm>
          <a:prstGeom prst="line">
            <a:avLst/>
          </a:prstGeom>
          <a:ln w="95250" cap="flat">
            <a:solidFill>
              <a:srgbClr val="1F80F8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88010" y="3169641"/>
            <a:ext cx="469961" cy="968992"/>
          </a:xfrm>
          <a:custGeom>
            <a:avLst/>
            <a:gdLst/>
            <a:ahLst/>
            <a:cxnLst/>
            <a:rect l="l" t="t" r="r" b="b"/>
            <a:pathLst>
              <a:path w="469961" h="968992">
                <a:moveTo>
                  <a:pt x="0" y="0"/>
                </a:moveTo>
                <a:lnTo>
                  <a:pt x="469961" y="0"/>
                </a:lnTo>
                <a:lnTo>
                  <a:pt x="469961" y="968992"/>
                </a:lnTo>
                <a:lnTo>
                  <a:pt x="0" y="968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4328976" y="3913267"/>
            <a:ext cx="450731" cy="450731"/>
            <a:chOff x="0" y="0"/>
            <a:chExt cx="600975" cy="600975"/>
          </a:xfrm>
        </p:grpSpPr>
        <p:grpSp>
          <p:nvGrpSpPr>
            <p:cNvPr id="8" name="Group 8"/>
            <p:cNvGrpSpPr/>
            <p:nvPr/>
          </p:nvGrpSpPr>
          <p:grpSpPr>
            <a:xfrm rot="-10800000">
              <a:off x="0" y="0"/>
              <a:ext cx="600975" cy="600975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0F8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112731" y="114374"/>
              <a:ext cx="375513" cy="372228"/>
            </a:xfrm>
            <a:custGeom>
              <a:avLst/>
              <a:gdLst/>
              <a:ahLst/>
              <a:cxnLst/>
              <a:rect l="l" t="t" r="r" b="b"/>
              <a:pathLst>
                <a:path w="375513" h="372228">
                  <a:moveTo>
                    <a:pt x="0" y="0"/>
                  </a:moveTo>
                  <a:lnTo>
                    <a:pt x="375513" y="0"/>
                  </a:lnTo>
                  <a:lnTo>
                    <a:pt x="375513" y="372227"/>
                  </a:lnTo>
                  <a:lnTo>
                    <a:pt x="0" y="372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29774" y="-66675"/>
            <a:ext cx="8894053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People leave DNA on many things</a:t>
            </a:r>
          </a:p>
        </p:txBody>
      </p:sp>
      <p:sp>
        <p:nvSpPr>
          <p:cNvPr id="13" name="Freeform 13"/>
          <p:cNvSpPr/>
          <p:nvPr/>
        </p:nvSpPr>
        <p:spPr>
          <a:xfrm>
            <a:off x="4328976" y="981629"/>
            <a:ext cx="1743776" cy="1743776"/>
          </a:xfrm>
          <a:custGeom>
            <a:avLst/>
            <a:gdLst/>
            <a:ahLst/>
            <a:cxnLst/>
            <a:rect l="l" t="t" r="r" b="b"/>
            <a:pathLst>
              <a:path w="1743776" h="1743776">
                <a:moveTo>
                  <a:pt x="0" y="0"/>
                </a:moveTo>
                <a:lnTo>
                  <a:pt x="1743776" y="0"/>
                </a:lnTo>
                <a:lnTo>
                  <a:pt x="1743776" y="1743776"/>
                </a:lnTo>
                <a:lnTo>
                  <a:pt x="0" y="17437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015781" y="5705177"/>
            <a:ext cx="883469" cy="1031788"/>
          </a:xfrm>
          <a:custGeom>
            <a:avLst/>
            <a:gdLst/>
            <a:ahLst/>
            <a:cxnLst/>
            <a:rect l="l" t="t" r="r" b="b"/>
            <a:pathLst>
              <a:path w="883469" h="1031788">
                <a:moveTo>
                  <a:pt x="0" y="0"/>
                </a:moveTo>
                <a:lnTo>
                  <a:pt x="883468" y="0"/>
                </a:lnTo>
                <a:lnTo>
                  <a:pt x="883468" y="1031788"/>
                </a:lnTo>
                <a:lnTo>
                  <a:pt x="0" y="1031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 flipH="1" flipV="1">
            <a:off x="6166727" y="2343580"/>
            <a:ext cx="882266" cy="452393"/>
          </a:xfrm>
          <a:prstGeom prst="line">
            <a:avLst/>
          </a:prstGeom>
          <a:ln w="95250" cap="flat">
            <a:solidFill>
              <a:srgbClr val="1F80F8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5715996" y="2029897"/>
            <a:ext cx="450731" cy="450731"/>
            <a:chOff x="0" y="0"/>
            <a:chExt cx="600975" cy="600975"/>
          </a:xfrm>
        </p:grpSpPr>
        <p:grpSp>
          <p:nvGrpSpPr>
            <p:cNvPr id="17" name="Group 17"/>
            <p:cNvGrpSpPr/>
            <p:nvPr/>
          </p:nvGrpSpPr>
          <p:grpSpPr>
            <a:xfrm rot="-10800000">
              <a:off x="0" y="0"/>
              <a:ext cx="600975" cy="600975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0F8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112731" y="114374"/>
              <a:ext cx="375513" cy="372228"/>
            </a:xfrm>
            <a:custGeom>
              <a:avLst/>
              <a:gdLst/>
              <a:ahLst/>
              <a:cxnLst/>
              <a:rect l="l" t="t" r="r" b="b"/>
              <a:pathLst>
                <a:path w="375513" h="372228">
                  <a:moveTo>
                    <a:pt x="0" y="0"/>
                  </a:moveTo>
                  <a:lnTo>
                    <a:pt x="375513" y="0"/>
                  </a:lnTo>
                  <a:lnTo>
                    <a:pt x="375513" y="372227"/>
                  </a:lnTo>
                  <a:lnTo>
                    <a:pt x="0" y="372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AutoShape 21"/>
          <p:cNvSpPr/>
          <p:nvPr/>
        </p:nvSpPr>
        <p:spPr>
          <a:xfrm flipH="1">
            <a:off x="5814233" y="5450530"/>
            <a:ext cx="1185297" cy="756305"/>
          </a:xfrm>
          <a:prstGeom prst="line">
            <a:avLst/>
          </a:prstGeom>
          <a:ln w="95250" cap="flat">
            <a:solidFill>
              <a:srgbClr val="1F80F8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 rot="-2569794">
            <a:off x="5360552" y="6193113"/>
            <a:ext cx="450731" cy="450731"/>
            <a:chOff x="0" y="0"/>
            <a:chExt cx="600975" cy="600975"/>
          </a:xfrm>
        </p:grpSpPr>
        <p:grpSp>
          <p:nvGrpSpPr>
            <p:cNvPr id="23" name="Group 23"/>
            <p:cNvGrpSpPr/>
            <p:nvPr/>
          </p:nvGrpSpPr>
          <p:grpSpPr>
            <a:xfrm rot="-10800000">
              <a:off x="0" y="0"/>
              <a:ext cx="600975" cy="600975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0F8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112731" y="114374"/>
              <a:ext cx="375513" cy="372228"/>
            </a:xfrm>
            <a:custGeom>
              <a:avLst/>
              <a:gdLst/>
              <a:ahLst/>
              <a:cxnLst/>
              <a:rect l="l" t="t" r="r" b="b"/>
              <a:pathLst>
                <a:path w="375513" h="372228">
                  <a:moveTo>
                    <a:pt x="0" y="0"/>
                  </a:moveTo>
                  <a:lnTo>
                    <a:pt x="375513" y="0"/>
                  </a:lnTo>
                  <a:lnTo>
                    <a:pt x="375513" y="372227"/>
                  </a:lnTo>
                  <a:lnTo>
                    <a:pt x="0" y="372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48993" y="2343580"/>
            <a:ext cx="1260350" cy="3083424"/>
            <a:chOff x="0" y="0"/>
            <a:chExt cx="1680466" cy="41112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0466" cy="4111233"/>
            </a:xfrm>
            <a:custGeom>
              <a:avLst/>
              <a:gdLst/>
              <a:ahLst/>
              <a:cxnLst/>
              <a:rect l="l" t="t" r="r" b="b"/>
              <a:pathLst>
                <a:path w="1680466" h="4111233">
                  <a:moveTo>
                    <a:pt x="0" y="0"/>
                  </a:moveTo>
                  <a:lnTo>
                    <a:pt x="1680466" y="0"/>
                  </a:lnTo>
                  <a:lnTo>
                    <a:pt x="1680466" y="4111233"/>
                  </a:lnTo>
                  <a:lnTo>
                    <a:pt x="0" y="4111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2859439">
              <a:off x="303658" y="1299308"/>
              <a:ext cx="1073149" cy="1063759"/>
            </a:xfrm>
            <a:custGeom>
              <a:avLst/>
              <a:gdLst/>
              <a:ahLst/>
              <a:cxnLst/>
              <a:rect l="l" t="t" r="r" b="b"/>
              <a:pathLst>
                <a:path w="1073149" h="1063759">
                  <a:moveTo>
                    <a:pt x="0" y="0"/>
                  </a:moveTo>
                  <a:lnTo>
                    <a:pt x="1073150" y="0"/>
                  </a:lnTo>
                  <a:lnTo>
                    <a:pt x="1073150" y="1063759"/>
                  </a:lnTo>
                  <a:lnTo>
                    <a:pt x="0" y="1063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flipH="1" flipV="1">
            <a:off x="4865662" y="4138633"/>
            <a:ext cx="2097377" cy="0"/>
          </a:xfrm>
          <a:prstGeom prst="line">
            <a:avLst/>
          </a:prstGeom>
          <a:ln w="95250" cap="flat">
            <a:solidFill>
              <a:srgbClr val="1F80F8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88010" y="3169641"/>
            <a:ext cx="469961" cy="968992"/>
          </a:xfrm>
          <a:custGeom>
            <a:avLst/>
            <a:gdLst/>
            <a:ahLst/>
            <a:cxnLst/>
            <a:rect l="l" t="t" r="r" b="b"/>
            <a:pathLst>
              <a:path w="469961" h="968992">
                <a:moveTo>
                  <a:pt x="0" y="0"/>
                </a:moveTo>
                <a:lnTo>
                  <a:pt x="469961" y="0"/>
                </a:lnTo>
                <a:lnTo>
                  <a:pt x="469961" y="968992"/>
                </a:lnTo>
                <a:lnTo>
                  <a:pt x="0" y="9689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4328976" y="3913267"/>
            <a:ext cx="450731" cy="450731"/>
            <a:chOff x="0" y="0"/>
            <a:chExt cx="600975" cy="600975"/>
          </a:xfrm>
        </p:grpSpPr>
        <p:grpSp>
          <p:nvGrpSpPr>
            <p:cNvPr id="8" name="Group 8"/>
            <p:cNvGrpSpPr/>
            <p:nvPr/>
          </p:nvGrpSpPr>
          <p:grpSpPr>
            <a:xfrm rot="-10800000">
              <a:off x="0" y="0"/>
              <a:ext cx="600975" cy="600975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0F8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112731" y="114374"/>
              <a:ext cx="375513" cy="372228"/>
            </a:xfrm>
            <a:custGeom>
              <a:avLst/>
              <a:gdLst/>
              <a:ahLst/>
              <a:cxnLst/>
              <a:rect l="l" t="t" r="r" b="b"/>
              <a:pathLst>
                <a:path w="375513" h="372228">
                  <a:moveTo>
                    <a:pt x="0" y="0"/>
                  </a:moveTo>
                  <a:lnTo>
                    <a:pt x="375513" y="0"/>
                  </a:lnTo>
                  <a:lnTo>
                    <a:pt x="375513" y="372227"/>
                  </a:lnTo>
                  <a:lnTo>
                    <a:pt x="0" y="372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29774" y="-66675"/>
            <a:ext cx="8894053" cy="690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DNA on things helps find the person</a:t>
            </a:r>
          </a:p>
        </p:txBody>
      </p:sp>
      <p:sp>
        <p:nvSpPr>
          <p:cNvPr id="13" name="Freeform 13"/>
          <p:cNvSpPr/>
          <p:nvPr/>
        </p:nvSpPr>
        <p:spPr>
          <a:xfrm>
            <a:off x="4328976" y="981629"/>
            <a:ext cx="1743776" cy="1743776"/>
          </a:xfrm>
          <a:custGeom>
            <a:avLst/>
            <a:gdLst/>
            <a:ahLst/>
            <a:cxnLst/>
            <a:rect l="l" t="t" r="r" b="b"/>
            <a:pathLst>
              <a:path w="1743776" h="1743776">
                <a:moveTo>
                  <a:pt x="0" y="0"/>
                </a:moveTo>
                <a:lnTo>
                  <a:pt x="1743776" y="0"/>
                </a:lnTo>
                <a:lnTo>
                  <a:pt x="1743776" y="1743776"/>
                </a:lnTo>
                <a:lnTo>
                  <a:pt x="0" y="17437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015781" y="5705177"/>
            <a:ext cx="883469" cy="1031788"/>
          </a:xfrm>
          <a:custGeom>
            <a:avLst/>
            <a:gdLst/>
            <a:ahLst/>
            <a:cxnLst/>
            <a:rect l="l" t="t" r="r" b="b"/>
            <a:pathLst>
              <a:path w="883469" h="1031788">
                <a:moveTo>
                  <a:pt x="0" y="0"/>
                </a:moveTo>
                <a:lnTo>
                  <a:pt x="883468" y="0"/>
                </a:lnTo>
                <a:lnTo>
                  <a:pt x="883468" y="1031788"/>
                </a:lnTo>
                <a:lnTo>
                  <a:pt x="0" y="10317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 flipH="1" flipV="1">
            <a:off x="6166727" y="2343580"/>
            <a:ext cx="882266" cy="452393"/>
          </a:xfrm>
          <a:prstGeom prst="line">
            <a:avLst/>
          </a:prstGeom>
          <a:ln w="95250" cap="flat">
            <a:solidFill>
              <a:srgbClr val="1F80F8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5715996" y="2029897"/>
            <a:ext cx="450731" cy="450731"/>
            <a:chOff x="0" y="0"/>
            <a:chExt cx="600975" cy="600975"/>
          </a:xfrm>
        </p:grpSpPr>
        <p:grpSp>
          <p:nvGrpSpPr>
            <p:cNvPr id="17" name="Group 17"/>
            <p:cNvGrpSpPr/>
            <p:nvPr/>
          </p:nvGrpSpPr>
          <p:grpSpPr>
            <a:xfrm rot="-10800000">
              <a:off x="0" y="0"/>
              <a:ext cx="600975" cy="600975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0F8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112731" y="114374"/>
              <a:ext cx="375513" cy="372228"/>
            </a:xfrm>
            <a:custGeom>
              <a:avLst/>
              <a:gdLst/>
              <a:ahLst/>
              <a:cxnLst/>
              <a:rect l="l" t="t" r="r" b="b"/>
              <a:pathLst>
                <a:path w="375513" h="372228">
                  <a:moveTo>
                    <a:pt x="0" y="0"/>
                  </a:moveTo>
                  <a:lnTo>
                    <a:pt x="375513" y="0"/>
                  </a:lnTo>
                  <a:lnTo>
                    <a:pt x="375513" y="372227"/>
                  </a:lnTo>
                  <a:lnTo>
                    <a:pt x="0" y="372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AutoShape 21"/>
          <p:cNvSpPr/>
          <p:nvPr/>
        </p:nvSpPr>
        <p:spPr>
          <a:xfrm flipH="1">
            <a:off x="5814233" y="5450530"/>
            <a:ext cx="1185297" cy="756305"/>
          </a:xfrm>
          <a:prstGeom prst="line">
            <a:avLst/>
          </a:prstGeom>
          <a:ln w="95250" cap="flat">
            <a:solidFill>
              <a:srgbClr val="1F80F8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 rot="-2569794">
            <a:off x="5360552" y="6193113"/>
            <a:ext cx="450731" cy="450731"/>
            <a:chOff x="0" y="0"/>
            <a:chExt cx="600975" cy="600975"/>
          </a:xfrm>
        </p:grpSpPr>
        <p:grpSp>
          <p:nvGrpSpPr>
            <p:cNvPr id="23" name="Group 23"/>
            <p:cNvGrpSpPr/>
            <p:nvPr/>
          </p:nvGrpSpPr>
          <p:grpSpPr>
            <a:xfrm rot="-10800000">
              <a:off x="0" y="0"/>
              <a:ext cx="600975" cy="600975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0F8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112731" y="114374"/>
              <a:ext cx="375513" cy="372228"/>
            </a:xfrm>
            <a:custGeom>
              <a:avLst/>
              <a:gdLst/>
              <a:ahLst/>
              <a:cxnLst/>
              <a:rect l="l" t="t" r="r" b="b"/>
              <a:pathLst>
                <a:path w="375513" h="372228">
                  <a:moveTo>
                    <a:pt x="0" y="0"/>
                  </a:moveTo>
                  <a:lnTo>
                    <a:pt x="375513" y="0"/>
                  </a:lnTo>
                  <a:lnTo>
                    <a:pt x="375513" y="372227"/>
                  </a:lnTo>
                  <a:lnTo>
                    <a:pt x="0" y="372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/>
          <p:cNvSpPr/>
          <p:nvPr/>
        </p:nvSpPr>
        <p:spPr>
          <a:xfrm>
            <a:off x="7549130" y="2480628"/>
            <a:ext cx="260077" cy="423750"/>
          </a:xfrm>
          <a:custGeom>
            <a:avLst/>
            <a:gdLst/>
            <a:ahLst/>
            <a:cxnLst/>
            <a:rect l="l" t="t" r="r" b="b"/>
            <a:pathLst>
              <a:path w="260077" h="423750">
                <a:moveTo>
                  <a:pt x="0" y="0"/>
                </a:moveTo>
                <a:lnTo>
                  <a:pt x="260076" y="0"/>
                </a:lnTo>
                <a:lnTo>
                  <a:pt x="260076" y="423751"/>
                </a:lnTo>
                <a:lnTo>
                  <a:pt x="0" y="4237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02692" y="2115888"/>
            <a:ext cx="1260350" cy="3083424"/>
            <a:chOff x="0" y="0"/>
            <a:chExt cx="1680466" cy="41112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0466" cy="4111233"/>
            </a:xfrm>
            <a:custGeom>
              <a:avLst/>
              <a:gdLst/>
              <a:ahLst/>
              <a:cxnLst/>
              <a:rect l="l" t="t" r="r" b="b"/>
              <a:pathLst>
                <a:path w="1680466" h="4111233">
                  <a:moveTo>
                    <a:pt x="0" y="0"/>
                  </a:moveTo>
                  <a:lnTo>
                    <a:pt x="1680466" y="0"/>
                  </a:lnTo>
                  <a:lnTo>
                    <a:pt x="1680466" y="4111233"/>
                  </a:lnTo>
                  <a:lnTo>
                    <a:pt x="0" y="4111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2859439">
              <a:off x="303658" y="1299308"/>
              <a:ext cx="1073149" cy="1063759"/>
            </a:xfrm>
            <a:custGeom>
              <a:avLst/>
              <a:gdLst/>
              <a:ahLst/>
              <a:cxnLst/>
              <a:rect l="l" t="t" r="r" b="b"/>
              <a:pathLst>
                <a:path w="1073149" h="1063759">
                  <a:moveTo>
                    <a:pt x="0" y="0"/>
                  </a:moveTo>
                  <a:lnTo>
                    <a:pt x="1073150" y="0"/>
                  </a:lnTo>
                  <a:lnTo>
                    <a:pt x="1073150" y="1063759"/>
                  </a:lnTo>
                  <a:lnTo>
                    <a:pt x="0" y="1063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flipH="1">
            <a:off x="5302211" y="3910940"/>
            <a:ext cx="2314526" cy="199053"/>
          </a:xfrm>
          <a:prstGeom prst="line">
            <a:avLst/>
          </a:prstGeom>
          <a:ln w="95250" cap="flat">
            <a:solidFill>
              <a:srgbClr val="1F80F8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641708" y="2941948"/>
            <a:ext cx="469961" cy="968992"/>
          </a:xfrm>
          <a:custGeom>
            <a:avLst/>
            <a:gdLst/>
            <a:ahLst/>
            <a:cxnLst/>
            <a:rect l="l" t="t" r="r" b="b"/>
            <a:pathLst>
              <a:path w="469961" h="968992">
                <a:moveTo>
                  <a:pt x="0" y="0"/>
                </a:moveTo>
                <a:lnTo>
                  <a:pt x="469962" y="0"/>
                </a:lnTo>
                <a:lnTo>
                  <a:pt x="469962" y="968992"/>
                </a:lnTo>
                <a:lnTo>
                  <a:pt x="0" y="9689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4765525" y="3830341"/>
            <a:ext cx="450731" cy="450731"/>
            <a:chOff x="0" y="0"/>
            <a:chExt cx="600975" cy="600975"/>
          </a:xfrm>
        </p:grpSpPr>
        <p:grpSp>
          <p:nvGrpSpPr>
            <p:cNvPr id="8" name="Group 8"/>
            <p:cNvGrpSpPr/>
            <p:nvPr/>
          </p:nvGrpSpPr>
          <p:grpSpPr>
            <a:xfrm rot="-10800000">
              <a:off x="0" y="0"/>
              <a:ext cx="600975" cy="600975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80F8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112731" y="114374"/>
              <a:ext cx="375513" cy="372228"/>
            </a:xfrm>
            <a:custGeom>
              <a:avLst/>
              <a:gdLst/>
              <a:ahLst/>
              <a:cxnLst/>
              <a:rect l="l" t="t" r="r" b="b"/>
              <a:pathLst>
                <a:path w="375513" h="372228">
                  <a:moveTo>
                    <a:pt x="0" y="0"/>
                  </a:moveTo>
                  <a:lnTo>
                    <a:pt x="375513" y="0"/>
                  </a:lnTo>
                  <a:lnTo>
                    <a:pt x="375513" y="372227"/>
                  </a:lnTo>
                  <a:lnTo>
                    <a:pt x="0" y="372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96485" y="-66675"/>
            <a:ext cx="9160630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DNA mixtures can be hard to interpret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90559" y="2115888"/>
            <a:ext cx="1260350" cy="3083424"/>
            <a:chOff x="0" y="0"/>
            <a:chExt cx="1680466" cy="411123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80466" cy="4111233"/>
            </a:xfrm>
            <a:custGeom>
              <a:avLst/>
              <a:gdLst/>
              <a:ahLst/>
              <a:cxnLst/>
              <a:rect l="l" t="t" r="r" b="b"/>
              <a:pathLst>
                <a:path w="1680466" h="4111233">
                  <a:moveTo>
                    <a:pt x="0" y="0"/>
                  </a:moveTo>
                  <a:lnTo>
                    <a:pt x="1680466" y="0"/>
                  </a:lnTo>
                  <a:lnTo>
                    <a:pt x="1680466" y="4111233"/>
                  </a:lnTo>
                  <a:lnTo>
                    <a:pt x="0" y="4111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2859439">
              <a:off x="303658" y="1299308"/>
              <a:ext cx="1073149" cy="1063759"/>
            </a:xfrm>
            <a:custGeom>
              <a:avLst/>
              <a:gdLst/>
              <a:ahLst/>
              <a:cxnLst/>
              <a:rect l="l" t="t" r="r" b="b"/>
              <a:pathLst>
                <a:path w="1073149" h="1063759">
                  <a:moveTo>
                    <a:pt x="0" y="0"/>
                  </a:moveTo>
                  <a:lnTo>
                    <a:pt x="1073150" y="0"/>
                  </a:lnTo>
                  <a:lnTo>
                    <a:pt x="1073150" y="1063759"/>
                  </a:lnTo>
                  <a:lnTo>
                    <a:pt x="0" y="1063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AutoShape 16"/>
          <p:cNvSpPr/>
          <p:nvPr/>
        </p:nvSpPr>
        <p:spPr>
          <a:xfrm flipH="1" flipV="1">
            <a:off x="2142625" y="3910940"/>
            <a:ext cx="2377861" cy="144766"/>
          </a:xfrm>
          <a:prstGeom prst="line">
            <a:avLst/>
          </a:prstGeom>
          <a:ln w="95250" cap="flat">
            <a:solidFill>
              <a:srgbClr val="FFBD59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4540160" y="3830341"/>
            <a:ext cx="450731" cy="450731"/>
            <a:chOff x="0" y="0"/>
            <a:chExt cx="600975" cy="600975"/>
          </a:xfrm>
        </p:grpSpPr>
        <p:grpSp>
          <p:nvGrpSpPr>
            <p:cNvPr id="18" name="Group 18"/>
            <p:cNvGrpSpPr/>
            <p:nvPr/>
          </p:nvGrpSpPr>
          <p:grpSpPr>
            <a:xfrm rot="-10800000">
              <a:off x="0" y="0"/>
              <a:ext cx="600975" cy="600975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112731" y="114374"/>
              <a:ext cx="375513" cy="372228"/>
            </a:xfrm>
            <a:custGeom>
              <a:avLst/>
              <a:gdLst/>
              <a:ahLst/>
              <a:cxnLst/>
              <a:rect l="l" t="t" r="r" b="b"/>
              <a:pathLst>
                <a:path w="375513" h="372228">
                  <a:moveTo>
                    <a:pt x="0" y="0"/>
                  </a:moveTo>
                  <a:lnTo>
                    <a:pt x="375513" y="0"/>
                  </a:lnTo>
                  <a:lnTo>
                    <a:pt x="375513" y="372227"/>
                  </a:lnTo>
                  <a:lnTo>
                    <a:pt x="0" y="372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1061</Words>
  <Application>Microsoft Macintosh PowerPoint</Application>
  <PresentationFormat>Custom</PresentationFormat>
  <Paragraphs>333</Paragraphs>
  <Slides>50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Arial</vt:lpstr>
      <vt:lpstr>Arial Bold</vt:lpstr>
      <vt:lpstr>Open Sauce Semi-Bold</vt:lpstr>
      <vt:lpstr>Calibri</vt:lpstr>
      <vt:lpstr>Open Sauce Bold</vt:lpstr>
      <vt:lpstr>Open Sauce</vt:lpstr>
      <vt:lpstr>Wingdings</vt:lpstr>
      <vt:lpstr>Arial Italics</vt:lpstr>
      <vt:lpstr>Office Theme</vt:lpstr>
      <vt:lpstr>PowerPoint Presentation</vt:lpstr>
      <vt:lpstr>TrueAllele technology</vt:lpstr>
      <vt:lpstr>Juvenile gangs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“Handprints in the morning dew” </vt:lpstr>
      <vt:lpstr>The crime</vt:lpstr>
      <vt:lpstr>The crime</vt:lpstr>
      <vt:lpstr>The investigation</vt:lpstr>
      <vt:lpstr>The evidence: An example of great investigative work</vt:lpstr>
      <vt:lpstr>PowerPoint Presentation</vt:lpstr>
      <vt:lpstr>PowerPoint Presentation</vt:lpstr>
      <vt:lpstr>PowerPoint Presentation</vt:lpstr>
      <vt:lpstr>Match statistics</vt:lpstr>
      <vt:lpstr>DNA evidence in the courtroom</vt:lpstr>
      <vt:lpstr>PowerPoint Presentation</vt:lpstr>
      <vt:lpstr>Keys to success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 of the TrueAllele® Database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Peoria Presentation</dc:title>
  <cp:lastModifiedBy>Mark Perlin</cp:lastModifiedBy>
  <cp:revision>22</cp:revision>
  <dcterms:created xsi:type="dcterms:W3CDTF">2006-08-16T00:00:00Z</dcterms:created>
  <dcterms:modified xsi:type="dcterms:W3CDTF">2025-06-26T01:26:25Z</dcterms:modified>
  <dc:identifier>DAGp0X5Z6aY</dc:identifier>
</cp:coreProperties>
</file>