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handoutMasterIdLst>
    <p:handoutMasterId r:id="rId45"/>
  </p:handoutMasterIdLst>
  <p:sldIdLst>
    <p:sldId id="615" r:id="rId2"/>
    <p:sldId id="620" r:id="rId3"/>
    <p:sldId id="418" r:id="rId4"/>
    <p:sldId id="419" r:id="rId5"/>
    <p:sldId id="621" r:id="rId6"/>
    <p:sldId id="622" r:id="rId7"/>
    <p:sldId id="623" r:id="rId8"/>
    <p:sldId id="261" r:id="rId9"/>
    <p:sldId id="262" r:id="rId10"/>
    <p:sldId id="259" r:id="rId11"/>
    <p:sldId id="625" r:id="rId12"/>
    <p:sldId id="608" r:id="rId13"/>
    <p:sldId id="600" r:id="rId14"/>
    <p:sldId id="602" r:id="rId15"/>
    <p:sldId id="513" r:id="rId16"/>
    <p:sldId id="624" r:id="rId17"/>
    <p:sldId id="649" r:id="rId18"/>
    <p:sldId id="626" r:id="rId19"/>
    <p:sldId id="627" r:id="rId20"/>
    <p:sldId id="628" r:id="rId21"/>
    <p:sldId id="629" r:id="rId22"/>
    <p:sldId id="650" r:id="rId23"/>
    <p:sldId id="630" r:id="rId24"/>
    <p:sldId id="631" r:id="rId25"/>
    <p:sldId id="632" r:id="rId26"/>
    <p:sldId id="633" r:id="rId27"/>
    <p:sldId id="634" r:id="rId28"/>
    <p:sldId id="635" r:id="rId29"/>
    <p:sldId id="636" r:id="rId30"/>
    <p:sldId id="637" r:id="rId31"/>
    <p:sldId id="638" r:id="rId32"/>
    <p:sldId id="639" r:id="rId33"/>
    <p:sldId id="640" r:id="rId34"/>
    <p:sldId id="641" r:id="rId35"/>
    <p:sldId id="642" r:id="rId36"/>
    <p:sldId id="643" r:id="rId37"/>
    <p:sldId id="644" r:id="rId38"/>
    <p:sldId id="645" r:id="rId39"/>
    <p:sldId id="648" r:id="rId40"/>
    <p:sldId id="647" r:id="rId41"/>
    <p:sldId id="646" r:id="rId42"/>
    <p:sldId id="560"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912">
          <p15:clr>
            <a:srgbClr val="A4A3A4"/>
          </p15:clr>
        </p15:guide>
        <p15:guide id="2" orient="horz" pos="792" userDrawn="1">
          <p15:clr>
            <a:srgbClr val="A4A3A4"/>
          </p15:clr>
        </p15:guide>
        <p15:guide id="3" pos="5100">
          <p15:clr>
            <a:srgbClr val="A4A3A4"/>
          </p15:clr>
        </p15:guide>
        <p15:guide id="4" pos="286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6B65FF"/>
    <a:srgbClr val="5B73FF"/>
    <a:srgbClr val="7A81FF"/>
    <a:srgbClr val="FF9300"/>
    <a:srgbClr val="009051"/>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39"/>
    <p:restoredTop sz="97094"/>
  </p:normalViewPr>
  <p:slideViewPr>
    <p:cSldViewPr snapToGrid="0">
      <p:cViewPr varScale="1">
        <p:scale>
          <a:sx n="128" d="100"/>
          <a:sy n="128" d="100"/>
        </p:scale>
        <p:origin x="2168" y="176"/>
      </p:cViewPr>
      <p:guideLst>
        <p:guide orient="horz" pos="3912"/>
        <p:guide orient="horz" pos="792"/>
        <p:guide pos="5100"/>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1026">
            <a:extLst>
              <a:ext uri="{FF2B5EF4-FFF2-40B4-BE49-F238E27FC236}">
                <a16:creationId xmlns:a16="http://schemas.microsoft.com/office/drawing/2014/main" id="{9676C623-6453-274D-98D1-79BBD77FB9A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61795" name="Rectangle 1027">
            <a:extLst>
              <a:ext uri="{FF2B5EF4-FFF2-40B4-BE49-F238E27FC236}">
                <a16:creationId xmlns:a16="http://schemas.microsoft.com/office/drawing/2014/main" id="{5904D3D7-A27F-124C-BA45-8F784BBCB5A4}"/>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61796" name="Rectangle 1028">
            <a:extLst>
              <a:ext uri="{FF2B5EF4-FFF2-40B4-BE49-F238E27FC236}">
                <a16:creationId xmlns:a16="http://schemas.microsoft.com/office/drawing/2014/main" id="{3F5B06A4-636A-C745-8B15-C2A56ED196EA}"/>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en-US" altLang="en-US" dirty="0"/>
              <a:t>Cybergenetics © 2007-2023</a:t>
            </a:r>
          </a:p>
        </p:txBody>
      </p:sp>
      <p:sp>
        <p:nvSpPr>
          <p:cNvPr id="161797" name="Rectangle 1029">
            <a:extLst>
              <a:ext uri="{FF2B5EF4-FFF2-40B4-BE49-F238E27FC236}">
                <a16:creationId xmlns:a16="http://schemas.microsoft.com/office/drawing/2014/main" id="{8455D53B-BE39-EC42-95DA-D06C426997D1}"/>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F81E68-E9D5-0F45-AC69-AAE90CD311D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DFD6688-3F1E-D94E-8359-31907431258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93187" name="Rectangle 3">
            <a:extLst>
              <a:ext uri="{FF2B5EF4-FFF2-40B4-BE49-F238E27FC236}">
                <a16:creationId xmlns:a16="http://schemas.microsoft.com/office/drawing/2014/main" id="{A05D8AEE-0948-2346-9FD3-00B7D83D327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167DCBAA-C167-F040-9847-8FCD652E944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9" name="Rectangle 5">
            <a:extLst>
              <a:ext uri="{FF2B5EF4-FFF2-40B4-BE49-F238E27FC236}">
                <a16:creationId xmlns:a16="http://schemas.microsoft.com/office/drawing/2014/main" id="{C4CD2405-751E-714C-8AF2-D948940089A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3190" name="Rectangle 6">
            <a:extLst>
              <a:ext uri="{FF2B5EF4-FFF2-40B4-BE49-F238E27FC236}">
                <a16:creationId xmlns:a16="http://schemas.microsoft.com/office/drawing/2014/main" id="{EED80BB6-D97F-E842-8269-708FD27FFE4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en-US" altLang="en-US"/>
              <a:t>Cybergenetics © 2007-2012</a:t>
            </a:r>
          </a:p>
        </p:txBody>
      </p:sp>
      <p:sp>
        <p:nvSpPr>
          <p:cNvPr id="93191" name="Rectangle 7">
            <a:extLst>
              <a:ext uri="{FF2B5EF4-FFF2-40B4-BE49-F238E27FC236}">
                <a16:creationId xmlns:a16="http://schemas.microsoft.com/office/drawing/2014/main" id="{2B3CA3A8-99F0-874F-9BF5-0267C9B5F6E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8DDA2AF-4861-1E41-8B12-CA306B1BF16A}" type="slidenum">
              <a:rPr lang="en-US" altLang="en-US"/>
              <a:pPr>
                <a:defRPr/>
              </a:pPr>
              <a:t>‹#›</a:t>
            </a:fld>
            <a:endParaRPr lang="en-US" altLang="en-US"/>
          </a:p>
        </p:txBody>
      </p:sp>
    </p:spTree>
    <p:extLst>
      <p:ext uri="{BB962C8B-B14F-4D97-AF65-F5344CB8AC3E}">
        <p14:creationId xmlns:p14="http://schemas.microsoft.com/office/powerpoint/2010/main" val="187657643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6">
            <a:extLst>
              <a:ext uri="{FF2B5EF4-FFF2-40B4-BE49-F238E27FC236}">
                <a16:creationId xmlns:a16="http://schemas.microsoft.com/office/drawing/2014/main" id="{DF66196A-3972-5147-BF52-3717E99BD491}"/>
              </a:ext>
            </a:extLst>
          </p:cNvPr>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Cybergenetics © 2007-2012</a:t>
            </a:r>
          </a:p>
        </p:txBody>
      </p:sp>
      <p:sp>
        <p:nvSpPr>
          <p:cNvPr id="16386" name="Rectangle 7">
            <a:extLst>
              <a:ext uri="{FF2B5EF4-FFF2-40B4-BE49-F238E27FC236}">
                <a16:creationId xmlns:a16="http://schemas.microsoft.com/office/drawing/2014/main" id="{05E45FE4-FE69-D74E-9C59-1F5BF3FEFF0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9E9A6B-596D-214C-BA7F-4A4B8A0F4861}" type="slidenum">
              <a:rPr lang="en-US" altLang="en-US" sz="1200" smtClean="0"/>
              <a:pPr/>
              <a:t>1</a:t>
            </a:fld>
            <a:endParaRPr lang="en-US" altLang="en-US" sz="1200"/>
          </a:p>
        </p:txBody>
      </p:sp>
      <p:sp>
        <p:nvSpPr>
          <p:cNvPr id="16387" name="Rectangle 2">
            <a:extLst>
              <a:ext uri="{FF2B5EF4-FFF2-40B4-BE49-F238E27FC236}">
                <a16:creationId xmlns:a16="http://schemas.microsoft.com/office/drawing/2014/main" id="{C9DAB777-61EB-8346-94F5-0785E9FD7F70}"/>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D0796A58-3CA3-5F4D-B20B-E558A7BB852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33C435FE-B0C3-C075-43B5-3C58745D262D}"/>
              </a:ext>
            </a:extLst>
          </p:cNvPr>
          <p:cNvSpPr>
            <a:spLocks noGrp="1" noRot="1" noChangeAspect="1" noChangeArrowheads="1" noTextEdit="1"/>
          </p:cNvSpPr>
          <p:nvPr>
            <p:ph type="sldImg"/>
          </p:nvPr>
        </p:nvSpPr>
        <p:spPr>
          <a:ln/>
        </p:spPr>
      </p:sp>
      <p:sp>
        <p:nvSpPr>
          <p:cNvPr id="24578" name="Rectangle 3">
            <a:extLst>
              <a:ext uri="{FF2B5EF4-FFF2-40B4-BE49-F238E27FC236}">
                <a16:creationId xmlns:a16="http://schemas.microsoft.com/office/drawing/2014/main" id="{DE22DA47-25C1-1AEE-D619-C05A2D2BD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927FB753-8A8D-1D6C-FA06-DCFFCCCCC959}"/>
              </a:ext>
            </a:extLst>
          </p:cNvPr>
          <p:cNvSpPr>
            <a:spLocks noGrp="1" noRot="1" noChangeAspect="1" noChangeArrowheads="1" noTextEdit="1"/>
          </p:cNvSpPr>
          <p:nvPr>
            <p:ph type="sldImg"/>
          </p:nvPr>
        </p:nvSpPr>
        <p:spPr>
          <a:ln/>
        </p:spPr>
      </p:sp>
      <p:sp>
        <p:nvSpPr>
          <p:cNvPr id="26626" name="Rectangle 3">
            <a:extLst>
              <a:ext uri="{FF2B5EF4-FFF2-40B4-BE49-F238E27FC236}">
                <a16:creationId xmlns:a16="http://schemas.microsoft.com/office/drawing/2014/main" id="{8A8A0F70-1177-1EF7-8C9B-2AF2C77D76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ltLang="en-US"/>
              <a:t>Cybergenetics © 2007-2012</a:t>
            </a:r>
          </a:p>
        </p:txBody>
      </p:sp>
      <p:sp>
        <p:nvSpPr>
          <p:cNvPr id="5" name="Slide Number Placeholder 4"/>
          <p:cNvSpPr>
            <a:spLocks noGrp="1"/>
          </p:cNvSpPr>
          <p:nvPr>
            <p:ph type="sldNum" sz="quarter" idx="5"/>
          </p:nvPr>
        </p:nvSpPr>
        <p:spPr/>
        <p:txBody>
          <a:bodyPr/>
          <a:lstStyle/>
          <a:p>
            <a:pPr>
              <a:defRPr/>
            </a:pPr>
            <a:fld id="{68DDA2AF-4861-1E41-8B12-CA306B1BF16A}" type="slidenum">
              <a:rPr lang="en-US" altLang="en-US" smtClean="0"/>
              <a:pPr>
                <a:defRPr/>
              </a:pPr>
              <a:t>16</a:t>
            </a:fld>
            <a:endParaRPr lang="en-US" altLang="en-US"/>
          </a:p>
        </p:txBody>
      </p:sp>
    </p:spTree>
    <p:extLst>
      <p:ext uri="{BB962C8B-B14F-4D97-AF65-F5344CB8AC3E}">
        <p14:creationId xmlns:p14="http://schemas.microsoft.com/office/powerpoint/2010/main" val="2465500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AF3CC8-D627-ED4C-90D5-02C7FA1CCF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73A427-1976-7D44-980A-865581FD23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A99689-6181-BB47-B22C-765DB4AEB4DF}"/>
              </a:ext>
            </a:extLst>
          </p:cNvPr>
          <p:cNvSpPr>
            <a:spLocks noGrp="1" noChangeArrowheads="1"/>
          </p:cNvSpPr>
          <p:nvPr>
            <p:ph type="sldNum" sz="quarter" idx="12"/>
          </p:nvPr>
        </p:nvSpPr>
        <p:spPr>
          <a:ln/>
        </p:spPr>
        <p:txBody>
          <a:bodyPr/>
          <a:lstStyle>
            <a:lvl1pPr>
              <a:defRPr/>
            </a:lvl1pPr>
          </a:lstStyle>
          <a:p>
            <a:pPr>
              <a:defRPr/>
            </a:pPr>
            <a:fld id="{4DC14D9C-63E0-1940-8001-FABF4DE7F4AE}" type="slidenum">
              <a:rPr lang="en-US" altLang="en-US"/>
              <a:pPr>
                <a:defRPr/>
              </a:pPr>
              <a:t>‹#›</a:t>
            </a:fld>
            <a:endParaRPr lang="en-US" altLang="en-US"/>
          </a:p>
        </p:txBody>
      </p:sp>
    </p:spTree>
    <p:extLst>
      <p:ext uri="{BB962C8B-B14F-4D97-AF65-F5344CB8AC3E}">
        <p14:creationId xmlns:p14="http://schemas.microsoft.com/office/powerpoint/2010/main" val="3404935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04E5D9-8CA7-2C4C-B586-C213E39AB8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D7D772-7704-3840-84DC-A961B6822D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2F1CF6-62E9-E349-B0B6-B4147DD80285}"/>
              </a:ext>
            </a:extLst>
          </p:cNvPr>
          <p:cNvSpPr>
            <a:spLocks noGrp="1" noChangeArrowheads="1"/>
          </p:cNvSpPr>
          <p:nvPr>
            <p:ph type="sldNum" sz="quarter" idx="12"/>
          </p:nvPr>
        </p:nvSpPr>
        <p:spPr>
          <a:ln/>
        </p:spPr>
        <p:txBody>
          <a:bodyPr/>
          <a:lstStyle>
            <a:lvl1pPr>
              <a:defRPr/>
            </a:lvl1pPr>
          </a:lstStyle>
          <a:p>
            <a:pPr>
              <a:defRPr/>
            </a:pPr>
            <a:fld id="{DA2C5936-0A67-E141-9C95-CC6B5D6A5489}" type="slidenum">
              <a:rPr lang="en-US" altLang="en-US"/>
              <a:pPr>
                <a:defRPr/>
              </a:pPr>
              <a:t>‹#›</a:t>
            </a:fld>
            <a:endParaRPr lang="en-US" altLang="en-US"/>
          </a:p>
        </p:txBody>
      </p:sp>
    </p:spTree>
    <p:extLst>
      <p:ext uri="{BB962C8B-B14F-4D97-AF65-F5344CB8AC3E}">
        <p14:creationId xmlns:p14="http://schemas.microsoft.com/office/powerpoint/2010/main" val="311401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35D801-261D-5840-BBB6-F0DD647CD6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E77363-92FF-6146-9D3A-9335357CC1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A65413-567C-DF47-8411-C3077A2D7DF1}"/>
              </a:ext>
            </a:extLst>
          </p:cNvPr>
          <p:cNvSpPr>
            <a:spLocks noGrp="1" noChangeArrowheads="1"/>
          </p:cNvSpPr>
          <p:nvPr>
            <p:ph type="sldNum" sz="quarter" idx="12"/>
          </p:nvPr>
        </p:nvSpPr>
        <p:spPr>
          <a:ln/>
        </p:spPr>
        <p:txBody>
          <a:bodyPr/>
          <a:lstStyle>
            <a:lvl1pPr>
              <a:defRPr/>
            </a:lvl1pPr>
          </a:lstStyle>
          <a:p>
            <a:pPr>
              <a:defRPr/>
            </a:pPr>
            <a:fld id="{1E8B2B77-3076-C64E-8324-2BF47C9285CF}" type="slidenum">
              <a:rPr lang="en-US" altLang="en-US"/>
              <a:pPr>
                <a:defRPr/>
              </a:pPr>
              <a:t>‹#›</a:t>
            </a:fld>
            <a:endParaRPr lang="en-US" altLang="en-US"/>
          </a:p>
        </p:txBody>
      </p:sp>
    </p:spTree>
    <p:extLst>
      <p:ext uri="{BB962C8B-B14F-4D97-AF65-F5344CB8AC3E}">
        <p14:creationId xmlns:p14="http://schemas.microsoft.com/office/powerpoint/2010/main" val="104221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04B8F8-7717-D248-AFD5-EBD148A563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0F0C89-C09F-C24E-927C-96D193744A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14F3A2-0F9A-C64A-A79F-B5E156620E06}"/>
              </a:ext>
            </a:extLst>
          </p:cNvPr>
          <p:cNvSpPr>
            <a:spLocks noGrp="1" noChangeArrowheads="1"/>
          </p:cNvSpPr>
          <p:nvPr>
            <p:ph type="sldNum" sz="quarter" idx="12"/>
          </p:nvPr>
        </p:nvSpPr>
        <p:spPr>
          <a:ln/>
        </p:spPr>
        <p:txBody>
          <a:bodyPr/>
          <a:lstStyle>
            <a:lvl1pPr>
              <a:defRPr/>
            </a:lvl1pPr>
          </a:lstStyle>
          <a:p>
            <a:pPr>
              <a:defRPr/>
            </a:pPr>
            <a:fld id="{9D4391A8-0501-244F-B993-0A01CE54A3BD}" type="slidenum">
              <a:rPr lang="en-US" altLang="en-US"/>
              <a:pPr>
                <a:defRPr/>
              </a:pPr>
              <a:t>‹#›</a:t>
            </a:fld>
            <a:endParaRPr lang="en-US" altLang="en-US"/>
          </a:p>
        </p:txBody>
      </p:sp>
    </p:spTree>
    <p:extLst>
      <p:ext uri="{BB962C8B-B14F-4D97-AF65-F5344CB8AC3E}">
        <p14:creationId xmlns:p14="http://schemas.microsoft.com/office/powerpoint/2010/main" val="2146406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DE5760-BED8-1D4E-9D44-910E966B9A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B86E48-495D-B646-9591-3F928B5AA4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A746BE-347D-3546-A75E-A241A103EBFF}"/>
              </a:ext>
            </a:extLst>
          </p:cNvPr>
          <p:cNvSpPr>
            <a:spLocks noGrp="1" noChangeArrowheads="1"/>
          </p:cNvSpPr>
          <p:nvPr>
            <p:ph type="sldNum" sz="quarter" idx="12"/>
          </p:nvPr>
        </p:nvSpPr>
        <p:spPr>
          <a:ln/>
        </p:spPr>
        <p:txBody>
          <a:bodyPr/>
          <a:lstStyle>
            <a:lvl1pPr>
              <a:defRPr/>
            </a:lvl1pPr>
          </a:lstStyle>
          <a:p>
            <a:pPr>
              <a:defRPr/>
            </a:pPr>
            <a:fld id="{73628D3D-528F-9C40-8D9E-EF8F40FE6A72}" type="slidenum">
              <a:rPr lang="en-US" altLang="en-US"/>
              <a:pPr>
                <a:defRPr/>
              </a:pPr>
              <a:t>‹#›</a:t>
            </a:fld>
            <a:endParaRPr lang="en-US" altLang="en-US"/>
          </a:p>
        </p:txBody>
      </p:sp>
    </p:spTree>
    <p:extLst>
      <p:ext uri="{BB962C8B-B14F-4D97-AF65-F5344CB8AC3E}">
        <p14:creationId xmlns:p14="http://schemas.microsoft.com/office/powerpoint/2010/main" val="91800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223605-B96E-B442-B5C1-A550E1164E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17C71C-6FFC-9F44-B98F-7B39F3F6D6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8A465B-81A0-3F41-A7C8-E784983A86DD}"/>
              </a:ext>
            </a:extLst>
          </p:cNvPr>
          <p:cNvSpPr>
            <a:spLocks noGrp="1" noChangeArrowheads="1"/>
          </p:cNvSpPr>
          <p:nvPr>
            <p:ph type="sldNum" sz="quarter" idx="12"/>
          </p:nvPr>
        </p:nvSpPr>
        <p:spPr>
          <a:ln/>
        </p:spPr>
        <p:txBody>
          <a:bodyPr/>
          <a:lstStyle>
            <a:lvl1pPr>
              <a:defRPr/>
            </a:lvl1pPr>
          </a:lstStyle>
          <a:p>
            <a:pPr>
              <a:defRPr/>
            </a:pPr>
            <a:fld id="{72650DDB-0293-E64D-9AAC-D4526A25D6BE}" type="slidenum">
              <a:rPr lang="en-US" altLang="en-US"/>
              <a:pPr>
                <a:defRPr/>
              </a:pPr>
              <a:t>‹#›</a:t>
            </a:fld>
            <a:endParaRPr lang="en-US" altLang="en-US"/>
          </a:p>
        </p:txBody>
      </p:sp>
    </p:spTree>
    <p:extLst>
      <p:ext uri="{BB962C8B-B14F-4D97-AF65-F5344CB8AC3E}">
        <p14:creationId xmlns:p14="http://schemas.microsoft.com/office/powerpoint/2010/main" val="2802635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22B0C94-2FF3-AD4B-8A2A-F14EA3F611E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79E37D9-9B8B-3242-B95D-7A33939910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91250C-F23A-2341-B87D-541CE0F3F4B5}"/>
              </a:ext>
            </a:extLst>
          </p:cNvPr>
          <p:cNvSpPr>
            <a:spLocks noGrp="1" noChangeArrowheads="1"/>
          </p:cNvSpPr>
          <p:nvPr>
            <p:ph type="sldNum" sz="quarter" idx="12"/>
          </p:nvPr>
        </p:nvSpPr>
        <p:spPr>
          <a:ln/>
        </p:spPr>
        <p:txBody>
          <a:bodyPr/>
          <a:lstStyle>
            <a:lvl1pPr>
              <a:defRPr/>
            </a:lvl1pPr>
          </a:lstStyle>
          <a:p>
            <a:pPr>
              <a:defRPr/>
            </a:pPr>
            <a:fld id="{9D8998EC-738B-8744-85A2-DFAE1CC160AE}" type="slidenum">
              <a:rPr lang="en-US" altLang="en-US"/>
              <a:pPr>
                <a:defRPr/>
              </a:pPr>
              <a:t>‹#›</a:t>
            </a:fld>
            <a:endParaRPr lang="en-US" altLang="en-US"/>
          </a:p>
        </p:txBody>
      </p:sp>
    </p:spTree>
    <p:extLst>
      <p:ext uri="{BB962C8B-B14F-4D97-AF65-F5344CB8AC3E}">
        <p14:creationId xmlns:p14="http://schemas.microsoft.com/office/powerpoint/2010/main" val="259768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A6C3C3-F726-1F49-9ED4-73E10447A1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DF1F3DE-EFBE-8C49-9486-49A3B084DF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2B5708-85B8-A448-AAF4-104AA2394F75}"/>
              </a:ext>
            </a:extLst>
          </p:cNvPr>
          <p:cNvSpPr>
            <a:spLocks noGrp="1" noChangeArrowheads="1"/>
          </p:cNvSpPr>
          <p:nvPr>
            <p:ph type="sldNum" sz="quarter" idx="12"/>
          </p:nvPr>
        </p:nvSpPr>
        <p:spPr>
          <a:ln/>
        </p:spPr>
        <p:txBody>
          <a:bodyPr/>
          <a:lstStyle>
            <a:lvl1pPr>
              <a:defRPr/>
            </a:lvl1pPr>
          </a:lstStyle>
          <a:p>
            <a:pPr>
              <a:defRPr/>
            </a:pPr>
            <a:fld id="{C187B62F-DA37-F143-A184-847C535803F6}" type="slidenum">
              <a:rPr lang="en-US" altLang="en-US"/>
              <a:pPr>
                <a:defRPr/>
              </a:pPr>
              <a:t>‹#›</a:t>
            </a:fld>
            <a:endParaRPr lang="en-US" altLang="en-US"/>
          </a:p>
        </p:txBody>
      </p:sp>
    </p:spTree>
    <p:extLst>
      <p:ext uri="{BB962C8B-B14F-4D97-AF65-F5344CB8AC3E}">
        <p14:creationId xmlns:p14="http://schemas.microsoft.com/office/powerpoint/2010/main" val="396613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B25F1F-43D2-6C4C-B0CB-8BA61BB47F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AFA05B-269E-9043-9A5A-32D9F210C5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83DA18-90D7-AC40-ABDB-343631746C32}"/>
              </a:ext>
            </a:extLst>
          </p:cNvPr>
          <p:cNvSpPr>
            <a:spLocks noGrp="1" noChangeArrowheads="1"/>
          </p:cNvSpPr>
          <p:nvPr>
            <p:ph type="sldNum" sz="quarter" idx="12"/>
          </p:nvPr>
        </p:nvSpPr>
        <p:spPr>
          <a:ln/>
        </p:spPr>
        <p:txBody>
          <a:bodyPr/>
          <a:lstStyle>
            <a:lvl1pPr>
              <a:defRPr/>
            </a:lvl1pPr>
          </a:lstStyle>
          <a:p>
            <a:pPr>
              <a:defRPr/>
            </a:pPr>
            <a:fld id="{A1FF82E4-6981-8D40-A9EF-CCBA76E73B38}" type="slidenum">
              <a:rPr lang="en-US" altLang="en-US"/>
              <a:pPr>
                <a:defRPr/>
              </a:pPr>
              <a:t>‹#›</a:t>
            </a:fld>
            <a:endParaRPr lang="en-US" altLang="en-US"/>
          </a:p>
        </p:txBody>
      </p:sp>
    </p:spTree>
    <p:extLst>
      <p:ext uri="{BB962C8B-B14F-4D97-AF65-F5344CB8AC3E}">
        <p14:creationId xmlns:p14="http://schemas.microsoft.com/office/powerpoint/2010/main" val="2816303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41AA60-00F0-9647-A2A2-22C8261482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5658BE-AC6D-AC4A-832C-085A7C501D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7B2601-F27F-0B4B-8233-C9CFA75BA9C5}"/>
              </a:ext>
            </a:extLst>
          </p:cNvPr>
          <p:cNvSpPr>
            <a:spLocks noGrp="1" noChangeArrowheads="1"/>
          </p:cNvSpPr>
          <p:nvPr>
            <p:ph type="sldNum" sz="quarter" idx="12"/>
          </p:nvPr>
        </p:nvSpPr>
        <p:spPr>
          <a:ln/>
        </p:spPr>
        <p:txBody>
          <a:bodyPr/>
          <a:lstStyle>
            <a:lvl1pPr>
              <a:defRPr/>
            </a:lvl1pPr>
          </a:lstStyle>
          <a:p>
            <a:pPr>
              <a:defRPr/>
            </a:pPr>
            <a:fld id="{AC0CE56F-8AB4-3C4B-B84E-69ACAA2EC0D3}" type="slidenum">
              <a:rPr lang="en-US" altLang="en-US"/>
              <a:pPr>
                <a:defRPr/>
              </a:pPr>
              <a:t>‹#›</a:t>
            </a:fld>
            <a:endParaRPr lang="en-US" altLang="en-US"/>
          </a:p>
        </p:txBody>
      </p:sp>
    </p:spTree>
    <p:extLst>
      <p:ext uri="{BB962C8B-B14F-4D97-AF65-F5344CB8AC3E}">
        <p14:creationId xmlns:p14="http://schemas.microsoft.com/office/powerpoint/2010/main" val="2414211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29D07D8-E276-EE43-ABD9-FA07CB6AF5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1F7A692-F258-674F-BBF0-6D30022943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AD0A26-48E4-B043-A80E-3B99DA7348DA}"/>
              </a:ext>
            </a:extLst>
          </p:cNvPr>
          <p:cNvSpPr>
            <a:spLocks noGrp="1" noChangeArrowheads="1"/>
          </p:cNvSpPr>
          <p:nvPr>
            <p:ph type="sldNum" sz="quarter" idx="12"/>
          </p:nvPr>
        </p:nvSpPr>
        <p:spPr>
          <a:ln/>
        </p:spPr>
        <p:txBody>
          <a:bodyPr/>
          <a:lstStyle>
            <a:lvl1pPr>
              <a:defRPr/>
            </a:lvl1pPr>
          </a:lstStyle>
          <a:p>
            <a:pPr>
              <a:defRPr/>
            </a:pPr>
            <a:fld id="{7787CFBE-9008-8941-B169-C643BFCD7B52}" type="slidenum">
              <a:rPr lang="en-US" altLang="en-US"/>
              <a:pPr>
                <a:defRPr/>
              </a:pPr>
              <a:t>‹#›</a:t>
            </a:fld>
            <a:endParaRPr lang="en-US" altLang="en-US"/>
          </a:p>
        </p:txBody>
      </p:sp>
    </p:spTree>
    <p:extLst>
      <p:ext uri="{BB962C8B-B14F-4D97-AF65-F5344CB8AC3E}">
        <p14:creationId xmlns:p14="http://schemas.microsoft.com/office/powerpoint/2010/main" val="2289179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A36FF3-8AA2-7B43-8C94-8C61C20AEEC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21BEDB-3838-A240-A9F8-B2F7DE2F131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EB685A1-52CF-9F45-827E-B4FF0DAD5C2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7241AABC-76E4-F742-AA38-9A7F3A6916D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39B6F4F-FC3A-0D46-A370-88379BF592E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2" charset="0"/>
              </a:defRPr>
            </a:lvl1pPr>
          </a:lstStyle>
          <a:p>
            <a:pPr>
              <a:defRPr/>
            </a:pPr>
            <a:fld id="{C881F506-44BE-704C-9BE6-FB2BD4B8A1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t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8.tif"/><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8FEBFD8-D1C0-1E4B-9B1B-FBFBEF90E685}"/>
              </a:ext>
            </a:extLst>
          </p:cNvPr>
          <p:cNvSpPr>
            <a:spLocks noGrp="1" noChangeArrowheads="1"/>
          </p:cNvSpPr>
          <p:nvPr>
            <p:ph type="title"/>
          </p:nvPr>
        </p:nvSpPr>
        <p:spPr>
          <a:xfrm>
            <a:off x="0" y="1066800"/>
            <a:ext cx="9144000" cy="1143000"/>
          </a:xfrm>
        </p:spPr>
        <p:txBody>
          <a:bodyPr/>
          <a:lstStyle/>
          <a:p>
            <a:pPr eaLnBrk="1" hangingPunct="1"/>
            <a:r>
              <a:rPr lang="en-US" altLang="en-US" sz="4000" b="1" dirty="0">
                <a:ea typeface="ＭＳ Ｐゴシック" panose="020B0600070205080204" pitchFamily="34" charset="-128"/>
              </a:rPr>
              <a:t>How Courts Understand</a:t>
            </a:r>
            <a:br>
              <a:rPr lang="en-US" altLang="en-US" sz="4000" b="1" dirty="0">
                <a:ea typeface="ＭＳ Ｐゴシック" panose="020B0600070205080204" pitchFamily="34" charset="-128"/>
              </a:rPr>
            </a:br>
            <a:r>
              <a:rPr lang="en-US" altLang="en-US" sz="4000" b="1" dirty="0">
                <a:ea typeface="ＭＳ Ｐゴシック" panose="020B0600070205080204" pitchFamily="34" charset="-128"/>
              </a:rPr>
              <a:t>DNA Evidence</a:t>
            </a:r>
            <a:br>
              <a:rPr lang="en-US" altLang="en-US" sz="4000" b="1" dirty="0">
                <a:ea typeface="ＭＳ Ｐゴシック" panose="020B0600070205080204" pitchFamily="34" charset="-128"/>
              </a:rPr>
            </a:br>
            <a:endParaRPr lang="en-US" altLang="en-US" sz="4000" b="1" dirty="0">
              <a:ea typeface="ＭＳ Ｐゴシック" panose="020B0600070205080204" pitchFamily="34" charset="-128"/>
            </a:endParaRPr>
          </a:p>
        </p:txBody>
      </p:sp>
      <p:sp>
        <p:nvSpPr>
          <p:cNvPr id="89092" name="Text Box 4">
            <a:extLst>
              <a:ext uri="{FF2B5EF4-FFF2-40B4-BE49-F238E27FC236}">
                <a16:creationId xmlns:a16="http://schemas.microsoft.com/office/drawing/2014/main" id="{B43AB285-72B5-6446-BE2C-33D3B698CCBB}"/>
              </a:ext>
            </a:extLst>
          </p:cNvPr>
          <p:cNvSpPr txBox="1">
            <a:spLocks noChangeArrowheads="1"/>
          </p:cNvSpPr>
          <p:nvPr/>
        </p:nvSpPr>
        <p:spPr bwMode="auto">
          <a:xfrm>
            <a:off x="-695" y="2722592"/>
            <a:ext cx="9145389" cy="3108543"/>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2800" b="1" dirty="0">
                <a:solidFill>
                  <a:srgbClr val="7030A0"/>
                </a:solidFill>
                <a:effectLst>
                  <a:outerShdw blurRad="38100" dist="38100" dir="2700000" algn="tl">
                    <a:srgbClr val="C0C0C0"/>
                  </a:outerShdw>
                </a:effectLst>
              </a:rPr>
              <a:t>Cyril H. Wecht Institute of Forensic Science and Law</a:t>
            </a:r>
          </a:p>
          <a:p>
            <a:pPr algn="ctr">
              <a:defRPr/>
            </a:pPr>
            <a:r>
              <a:rPr lang="en-US" altLang="en-US" sz="2800" b="1" dirty="0">
                <a:solidFill>
                  <a:srgbClr val="7030A0"/>
                </a:solidFill>
                <a:effectLst>
                  <a:outerShdw blurRad="38100" dist="38100" dir="2700000" algn="tl">
                    <a:srgbClr val="C0C0C0"/>
                  </a:outerShdw>
                </a:effectLst>
              </a:rPr>
              <a:t>Annual Symposium: Topics for the 21</a:t>
            </a:r>
            <a:r>
              <a:rPr lang="en-US" altLang="en-US" sz="2800" b="1" baseline="30000" dirty="0">
                <a:solidFill>
                  <a:srgbClr val="7030A0"/>
                </a:solidFill>
                <a:effectLst>
                  <a:outerShdw blurRad="38100" dist="38100" dir="2700000" algn="tl">
                    <a:srgbClr val="C0C0C0"/>
                  </a:outerShdw>
                </a:effectLst>
              </a:rPr>
              <a:t>st</a:t>
            </a:r>
            <a:r>
              <a:rPr lang="en-US" altLang="en-US" sz="2800" b="1" dirty="0">
                <a:solidFill>
                  <a:srgbClr val="7030A0"/>
                </a:solidFill>
                <a:effectLst>
                  <a:outerShdw blurRad="38100" dist="38100" dir="2700000" algn="tl">
                    <a:srgbClr val="C0C0C0"/>
                  </a:outerShdw>
                </a:effectLst>
              </a:rPr>
              <a:t> Century</a:t>
            </a:r>
          </a:p>
          <a:p>
            <a:pPr algn="ctr">
              <a:defRPr/>
            </a:pPr>
            <a:r>
              <a:rPr lang="en-US" altLang="en-US" sz="2800" b="1" dirty="0">
                <a:solidFill>
                  <a:srgbClr val="7030A0"/>
                </a:solidFill>
                <a:effectLst>
                  <a:outerShdw blurRad="38100" dist="38100" dir="2700000" algn="tl">
                    <a:srgbClr val="C0C0C0"/>
                  </a:outerShdw>
                </a:effectLst>
              </a:rPr>
              <a:t>Pittsburgh, Pennsylvania</a:t>
            </a:r>
          </a:p>
          <a:p>
            <a:pPr algn="ctr">
              <a:defRPr/>
            </a:pPr>
            <a:r>
              <a:rPr lang="en-US" altLang="en-US" sz="2800" b="1" dirty="0">
                <a:solidFill>
                  <a:srgbClr val="7030A0"/>
                </a:solidFill>
                <a:effectLst>
                  <a:outerShdw blurRad="38100" dist="38100" dir="2700000" algn="tl">
                    <a:srgbClr val="C0C0C0"/>
                  </a:outerShdw>
                </a:effectLst>
              </a:rPr>
              <a:t>October 2025</a:t>
            </a:r>
          </a:p>
          <a:p>
            <a:pPr algn="ctr">
              <a:defRPr/>
            </a:pPr>
            <a:endParaRPr lang="en-US" altLang="en-US" sz="2800" b="1" dirty="0">
              <a:solidFill>
                <a:srgbClr val="7030A0"/>
              </a:solidFill>
              <a:effectLst>
                <a:outerShdw blurRad="38100" dist="38100" dir="2700000" algn="tl">
                  <a:srgbClr val="C0C0C0"/>
                </a:outerShdw>
              </a:effectLst>
            </a:endParaRPr>
          </a:p>
          <a:p>
            <a:pPr algn="ctr">
              <a:defRPr/>
            </a:pPr>
            <a:r>
              <a:rPr lang="en-US" altLang="en-US" sz="2800" b="1" dirty="0">
                <a:solidFill>
                  <a:srgbClr val="0000FF"/>
                </a:solidFill>
                <a:effectLst>
                  <a:outerShdw blurRad="38100" dist="38100" dir="2700000" algn="tl">
                    <a:srgbClr val="C0C0C0"/>
                  </a:outerShdw>
                </a:effectLst>
              </a:rPr>
              <a:t>Mark W Perlin, PhD, MD, PhD</a:t>
            </a:r>
          </a:p>
          <a:p>
            <a:pPr algn="ctr">
              <a:defRPr/>
            </a:pPr>
            <a:r>
              <a:rPr lang="en-US" altLang="en-US" sz="2800" b="1" dirty="0">
                <a:solidFill>
                  <a:srgbClr val="0000FF"/>
                </a:solidFill>
                <a:effectLst>
                  <a:outerShdw blurRad="38100" dist="38100" dir="2700000" algn="tl">
                    <a:srgbClr val="C0C0C0"/>
                  </a:outerShdw>
                </a:effectLst>
              </a:rPr>
              <a:t>Pittsburgh, PA USA</a:t>
            </a:r>
          </a:p>
        </p:txBody>
      </p:sp>
      <p:sp>
        <p:nvSpPr>
          <p:cNvPr id="89093" name="Text Box 5">
            <a:extLst>
              <a:ext uri="{FF2B5EF4-FFF2-40B4-BE49-F238E27FC236}">
                <a16:creationId xmlns:a16="http://schemas.microsoft.com/office/drawing/2014/main" id="{2333287E-AA16-AF49-8735-65FDC49425B1}"/>
              </a:ext>
            </a:extLst>
          </p:cNvPr>
          <p:cNvSpPr txBox="1">
            <a:spLocks noChangeArrowheads="1"/>
          </p:cNvSpPr>
          <p:nvPr/>
        </p:nvSpPr>
        <p:spPr bwMode="auto">
          <a:xfrm>
            <a:off x="3715291" y="6354812"/>
            <a:ext cx="2842445" cy="338554"/>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600" b="1" dirty="0">
                <a:effectLst>
                  <a:outerShdw blurRad="38100" dist="38100" dir="2700000" algn="tl">
                    <a:srgbClr val="C0C0C0"/>
                  </a:outerShdw>
                </a:effectLst>
              </a:rPr>
              <a:t>Cybergenetics © 2003-2025</a:t>
            </a:r>
          </a:p>
        </p:txBody>
      </p:sp>
      <p:pic>
        <p:nvPicPr>
          <p:cNvPr id="2" name="Picture 6">
            <a:extLst>
              <a:ext uri="{FF2B5EF4-FFF2-40B4-BE49-F238E27FC236}">
                <a16:creationId xmlns:a16="http://schemas.microsoft.com/office/drawing/2014/main" id="{FA5198E5-CD09-787C-A555-FF590053EF16}"/>
              </a:ext>
            </a:extLst>
          </p:cNvPr>
          <p:cNvPicPr>
            <a:picLocks noChangeAspect="1" noChangeArrowheads="1"/>
          </p:cNvPicPr>
          <p:nvPr/>
        </p:nvPicPr>
        <p:blipFill>
          <a:blip r:embed="rId3"/>
          <a:srcRect/>
          <a:stretch/>
        </p:blipFill>
        <p:spPr bwMode="auto">
          <a:xfrm>
            <a:off x="152400" y="6251674"/>
            <a:ext cx="2971800" cy="54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Blue text on a white background&#10;&#10;Description automatically generated">
            <a:extLst>
              <a:ext uri="{FF2B5EF4-FFF2-40B4-BE49-F238E27FC236}">
                <a16:creationId xmlns:a16="http://schemas.microsoft.com/office/drawing/2014/main" id="{82E8801E-2B5B-936D-12E4-029E24D859D5}"/>
              </a:ext>
            </a:extLst>
          </p:cNvPr>
          <p:cNvPicPr>
            <a:picLocks noChangeAspect="1"/>
          </p:cNvPicPr>
          <p:nvPr/>
        </p:nvPicPr>
        <p:blipFill rotWithShape="1">
          <a:blip r:embed="rId4"/>
          <a:srcRect t="1" r="11073" b="10779"/>
          <a:stretch/>
        </p:blipFill>
        <p:spPr>
          <a:xfrm>
            <a:off x="6787076" y="6087321"/>
            <a:ext cx="2328428" cy="7706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381F-BAE1-1340-AD80-3AB04456F4FD}"/>
              </a:ext>
            </a:extLst>
          </p:cNvPr>
          <p:cNvSpPr>
            <a:spLocks noGrp="1"/>
          </p:cNvSpPr>
          <p:nvPr>
            <p:ph type="title"/>
          </p:nvPr>
        </p:nvSpPr>
        <p:spPr>
          <a:xfrm>
            <a:off x="685800" y="472856"/>
            <a:ext cx="7772400" cy="1143000"/>
          </a:xfrm>
        </p:spPr>
        <p:txBody>
          <a:bodyPr/>
          <a:lstStyle/>
          <a:p>
            <a:pPr algn="ctr"/>
            <a:r>
              <a:rPr lang="en-US" dirty="0">
                <a:latin typeface="Arial" panose="020B0604020202020204" pitchFamily="34" charset="0"/>
                <a:cs typeface="Arial" panose="020B0604020202020204" pitchFamily="34" charset="0"/>
              </a:rPr>
              <a:t>Five Relics</a:t>
            </a:r>
          </a:p>
        </p:txBody>
      </p:sp>
      <p:pic>
        <p:nvPicPr>
          <p:cNvPr id="4" name="Picture 3">
            <a:extLst>
              <a:ext uri="{FF2B5EF4-FFF2-40B4-BE49-F238E27FC236}">
                <a16:creationId xmlns:a16="http://schemas.microsoft.com/office/drawing/2014/main" id="{A11CA5F7-4086-CD47-9968-C2A34B40383F}"/>
              </a:ext>
            </a:extLst>
          </p:cNvPr>
          <p:cNvPicPr>
            <a:picLocks noChangeAspect="1"/>
          </p:cNvPicPr>
          <p:nvPr/>
        </p:nvPicPr>
        <p:blipFill>
          <a:blip r:embed="rId2"/>
          <a:stretch>
            <a:fillRect/>
          </a:stretch>
        </p:blipFill>
        <p:spPr>
          <a:xfrm>
            <a:off x="966769" y="2457375"/>
            <a:ext cx="1211880" cy="1225296"/>
          </a:xfrm>
          <a:prstGeom prst="rect">
            <a:avLst/>
          </a:prstGeom>
        </p:spPr>
      </p:pic>
      <p:pic>
        <p:nvPicPr>
          <p:cNvPr id="6" name="Picture 5">
            <a:extLst>
              <a:ext uri="{FF2B5EF4-FFF2-40B4-BE49-F238E27FC236}">
                <a16:creationId xmlns:a16="http://schemas.microsoft.com/office/drawing/2014/main" id="{9F1BFE2C-3E44-684B-9064-2F950D33782A}"/>
              </a:ext>
            </a:extLst>
          </p:cNvPr>
          <p:cNvPicPr>
            <a:picLocks noChangeAspect="1"/>
          </p:cNvPicPr>
          <p:nvPr/>
        </p:nvPicPr>
        <p:blipFill rotWithShape="1">
          <a:blip r:embed="rId3"/>
          <a:srcRect l="10489" r="14648" b="12142"/>
          <a:stretch/>
        </p:blipFill>
        <p:spPr>
          <a:xfrm>
            <a:off x="3889978" y="1504843"/>
            <a:ext cx="1370769" cy="1225296"/>
          </a:xfrm>
          <a:prstGeom prst="rect">
            <a:avLst/>
          </a:prstGeom>
        </p:spPr>
      </p:pic>
      <p:pic>
        <p:nvPicPr>
          <p:cNvPr id="8" name="Picture 7">
            <a:extLst>
              <a:ext uri="{FF2B5EF4-FFF2-40B4-BE49-F238E27FC236}">
                <a16:creationId xmlns:a16="http://schemas.microsoft.com/office/drawing/2014/main" id="{FD5CDA51-A9A8-3D44-86E0-10F9582CE814}"/>
              </a:ext>
            </a:extLst>
          </p:cNvPr>
          <p:cNvPicPr>
            <a:picLocks noChangeAspect="1"/>
          </p:cNvPicPr>
          <p:nvPr/>
        </p:nvPicPr>
        <p:blipFill rotWithShape="1">
          <a:blip r:embed="rId4"/>
          <a:srcRect t="13391" b="9867"/>
          <a:stretch/>
        </p:blipFill>
        <p:spPr>
          <a:xfrm>
            <a:off x="6551849" y="2440656"/>
            <a:ext cx="2128868" cy="1225296"/>
          </a:xfrm>
          <a:prstGeom prst="rect">
            <a:avLst/>
          </a:prstGeom>
        </p:spPr>
      </p:pic>
      <p:sp>
        <p:nvSpPr>
          <p:cNvPr id="9" name="TextBox 8">
            <a:extLst>
              <a:ext uri="{FF2B5EF4-FFF2-40B4-BE49-F238E27FC236}">
                <a16:creationId xmlns:a16="http://schemas.microsoft.com/office/drawing/2014/main" id="{7090D4DB-CA7C-2B43-839C-5AEBB60AB26F}"/>
              </a:ext>
            </a:extLst>
          </p:cNvPr>
          <p:cNvSpPr txBox="1"/>
          <p:nvPr/>
        </p:nvSpPr>
        <p:spPr>
          <a:xfrm>
            <a:off x="3339790" y="2730139"/>
            <a:ext cx="2464420" cy="646331"/>
          </a:xfrm>
          <a:prstGeom prst="rect">
            <a:avLst/>
          </a:prstGeom>
          <a:noFill/>
        </p:spPr>
        <p:txBody>
          <a:bodyPr wrap="square" rtlCol="0">
            <a:spAutoFit/>
          </a:bodyPr>
          <a:lstStyle/>
          <a:p>
            <a:pPr algn="ctr"/>
            <a:r>
              <a:rPr lang="en-US" sz="1800" dirty="0" err="1">
                <a:latin typeface="Arial" panose="020B0604020202020204" pitchFamily="34" charset="0"/>
                <a:cs typeface="Arial" panose="020B0604020202020204" pitchFamily="34" charset="0"/>
              </a:rPr>
              <a:t>Koh-i-Noor</a:t>
            </a: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$500 million</a:t>
            </a:r>
          </a:p>
        </p:txBody>
      </p:sp>
      <p:sp>
        <p:nvSpPr>
          <p:cNvPr id="10" name="TextBox 9">
            <a:extLst>
              <a:ext uri="{FF2B5EF4-FFF2-40B4-BE49-F238E27FC236}">
                <a16:creationId xmlns:a16="http://schemas.microsoft.com/office/drawing/2014/main" id="{1E27B324-50EE-B343-B92A-DA16193B6094}"/>
              </a:ext>
            </a:extLst>
          </p:cNvPr>
          <p:cNvSpPr txBox="1"/>
          <p:nvPr/>
        </p:nvSpPr>
        <p:spPr>
          <a:xfrm>
            <a:off x="340499" y="3675743"/>
            <a:ext cx="2464420"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Hope Diamond</a:t>
            </a:r>
          </a:p>
          <a:p>
            <a:pPr algn="ctr"/>
            <a:r>
              <a:rPr lang="en-US" sz="1800" dirty="0">
                <a:latin typeface="Arial" panose="020B0604020202020204" pitchFamily="34" charset="0"/>
                <a:cs typeface="Arial" panose="020B0604020202020204" pitchFamily="34" charset="0"/>
              </a:rPr>
              <a:t>$350 million</a:t>
            </a:r>
          </a:p>
        </p:txBody>
      </p:sp>
      <p:sp>
        <p:nvSpPr>
          <p:cNvPr id="11" name="TextBox 10">
            <a:extLst>
              <a:ext uri="{FF2B5EF4-FFF2-40B4-BE49-F238E27FC236}">
                <a16:creationId xmlns:a16="http://schemas.microsoft.com/office/drawing/2014/main" id="{D23BC674-4463-EF43-A044-B179944F11BD}"/>
              </a:ext>
            </a:extLst>
          </p:cNvPr>
          <p:cNvSpPr txBox="1"/>
          <p:nvPr/>
        </p:nvSpPr>
        <p:spPr>
          <a:xfrm>
            <a:off x="6384073" y="3682671"/>
            <a:ext cx="2464420" cy="646331"/>
          </a:xfrm>
          <a:prstGeom prst="rect">
            <a:avLst/>
          </a:prstGeom>
          <a:noFill/>
        </p:spPr>
        <p:txBody>
          <a:bodyPr wrap="square" rtlCol="0">
            <a:spAutoFit/>
          </a:bodyPr>
          <a:lstStyle/>
          <a:p>
            <a:pPr algn="ctr"/>
            <a:r>
              <a:rPr lang="en-US" sz="1800" dirty="0" err="1">
                <a:latin typeface="Arial" panose="020B0604020202020204" pitchFamily="34" charset="0"/>
                <a:cs typeface="Arial" panose="020B0604020202020204" pitchFamily="34" charset="0"/>
              </a:rPr>
              <a:t>Cullian</a:t>
            </a:r>
            <a:r>
              <a:rPr lang="en-US" sz="1800" dirty="0">
                <a:latin typeface="Arial" panose="020B0604020202020204" pitchFamily="34" charset="0"/>
                <a:cs typeface="Arial" panose="020B0604020202020204" pitchFamily="34" charset="0"/>
              </a:rPr>
              <a:t> Diamond</a:t>
            </a:r>
          </a:p>
          <a:p>
            <a:pPr algn="ctr"/>
            <a:r>
              <a:rPr lang="en-US" sz="1800" dirty="0">
                <a:latin typeface="Arial" panose="020B0604020202020204" pitchFamily="34" charset="0"/>
                <a:cs typeface="Arial" panose="020B0604020202020204" pitchFamily="34" charset="0"/>
              </a:rPr>
              <a:t>$400 million</a:t>
            </a:r>
          </a:p>
        </p:txBody>
      </p:sp>
      <p:sp>
        <p:nvSpPr>
          <p:cNvPr id="12" name="TextBox 11">
            <a:extLst>
              <a:ext uri="{FF2B5EF4-FFF2-40B4-BE49-F238E27FC236}">
                <a16:creationId xmlns:a16="http://schemas.microsoft.com/office/drawing/2014/main" id="{57D196F2-0217-A74A-B441-30DBF1329FDA}"/>
              </a:ext>
            </a:extLst>
          </p:cNvPr>
          <p:cNvSpPr txBox="1"/>
          <p:nvPr/>
        </p:nvSpPr>
        <p:spPr>
          <a:xfrm>
            <a:off x="1866155" y="5243049"/>
            <a:ext cx="2705845"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De Beers Centenary</a:t>
            </a:r>
          </a:p>
          <a:p>
            <a:pPr algn="ctr"/>
            <a:r>
              <a:rPr lang="en-US" sz="1800" dirty="0">
                <a:latin typeface="Arial" panose="020B0604020202020204" pitchFamily="34" charset="0"/>
                <a:cs typeface="Arial" panose="020B0604020202020204" pitchFamily="34" charset="0"/>
              </a:rPr>
              <a:t>$100 million</a:t>
            </a:r>
          </a:p>
        </p:txBody>
      </p:sp>
      <p:sp>
        <p:nvSpPr>
          <p:cNvPr id="13" name="TextBox 12">
            <a:extLst>
              <a:ext uri="{FF2B5EF4-FFF2-40B4-BE49-F238E27FC236}">
                <a16:creationId xmlns:a16="http://schemas.microsoft.com/office/drawing/2014/main" id="{172870A8-5A50-1D48-B66E-01414F618B0B}"/>
              </a:ext>
            </a:extLst>
          </p:cNvPr>
          <p:cNvSpPr txBox="1"/>
          <p:nvPr/>
        </p:nvSpPr>
        <p:spPr>
          <a:xfrm>
            <a:off x="4772721" y="5243049"/>
            <a:ext cx="2642840"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The Pink Star Diamond</a:t>
            </a:r>
          </a:p>
          <a:p>
            <a:pPr algn="ctr"/>
            <a:r>
              <a:rPr lang="en-US" sz="1800" dirty="0">
                <a:latin typeface="Arial" panose="020B0604020202020204" pitchFamily="34" charset="0"/>
                <a:cs typeface="Arial" panose="020B0604020202020204" pitchFamily="34" charset="0"/>
              </a:rPr>
              <a:t>$71.5 million</a:t>
            </a:r>
          </a:p>
        </p:txBody>
      </p:sp>
      <p:sp>
        <p:nvSpPr>
          <p:cNvPr id="14" name="TextBox 13">
            <a:extLst>
              <a:ext uri="{FF2B5EF4-FFF2-40B4-BE49-F238E27FC236}">
                <a16:creationId xmlns:a16="http://schemas.microsoft.com/office/drawing/2014/main" id="{4FBAF8CC-11FE-9F48-ABD4-EB48DE6627B1}"/>
              </a:ext>
            </a:extLst>
          </p:cNvPr>
          <p:cNvSpPr txBox="1"/>
          <p:nvPr/>
        </p:nvSpPr>
        <p:spPr>
          <a:xfrm>
            <a:off x="2759927" y="6027003"/>
            <a:ext cx="3624146" cy="830997"/>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Count = 5</a:t>
            </a:r>
          </a:p>
          <a:p>
            <a:pPr algn="ctr"/>
            <a:r>
              <a:rPr lang="en-US" sz="2400" dirty="0">
                <a:solidFill>
                  <a:srgbClr val="0432FF"/>
                </a:solidFill>
                <a:latin typeface="Arial" panose="020B0604020202020204" pitchFamily="34" charset="0"/>
                <a:cs typeface="Arial" panose="020B0604020202020204" pitchFamily="34" charset="0"/>
              </a:rPr>
              <a:t>Value = $1.3 billion</a:t>
            </a:r>
          </a:p>
        </p:txBody>
      </p:sp>
      <p:pic>
        <p:nvPicPr>
          <p:cNvPr id="5" name="Picture 4">
            <a:extLst>
              <a:ext uri="{FF2B5EF4-FFF2-40B4-BE49-F238E27FC236}">
                <a16:creationId xmlns:a16="http://schemas.microsoft.com/office/drawing/2014/main" id="{364AEC37-B4D5-1A44-BA4E-498E581A5B56}"/>
              </a:ext>
            </a:extLst>
          </p:cNvPr>
          <p:cNvPicPr>
            <a:picLocks noChangeAspect="1"/>
          </p:cNvPicPr>
          <p:nvPr/>
        </p:nvPicPr>
        <p:blipFill rotWithShape="1">
          <a:blip r:embed="rId5"/>
          <a:srcRect l="23326" t="12647" r="24308" b="14245"/>
          <a:stretch/>
        </p:blipFill>
        <p:spPr>
          <a:xfrm>
            <a:off x="2560841" y="4017753"/>
            <a:ext cx="1316472" cy="1225296"/>
          </a:xfrm>
          <a:prstGeom prst="rect">
            <a:avLst/>
          </a:prstGeom>
        </p:spPr>
      </p:pic>
      <p:pic>
        <p:nvPicPr>
          <p:cNvPr id="15" name="Picture 14">
            <a:extLst>
              <a:ext uri="{FF2B5EF4-FFF2-40B4-BE49-F238E27FC236}">
                <a16:creationId xmlns:a16="http://schemas.microsoft.com/office/drawing/2014/main" id="{A23D3FA3-9DD7-A741-892E-1D3C075AA563}"/>
              </a:ext>
            </a:extLst>
          </p:cNvPr>
          <p:cNvPicPr>
            <a:picLocks noChangeAspect="1"/>
          </p:cNvPicPr>
          <p:nvPr/>
        </p:nvPicPr>
        <p:blipFill rotWithShape="1">
          <a:blip r:embed="rId6"/>
          <a:srcRect l="22132" t="14762" r="24655" b="20649"/>
          <a:stretch/>
        </p:blipFill>
        <p:spPr>
          <a:xfrm>
            <a:off x="5589401" y="4017753"/>
            <a:ext cx="1009479" cy="1225296"/>
          </a:xfrm>
          <a:prstGeom prst="rect">
            <a:avLst/>
          </a:prstGeom>
        </p:spPr>
      </p:pic>
    </p:spTree>
    <p:extLst>
      <p:ext uri="{BB962C8B-B14F-4D97-AF65-F5344CB8AC3E}">
        <p14:creationId xmlns:p14="http://schemas.microsoft.com/office/powerpoint/2010/main" val="2727254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381F-BAE1-1340-AD80-3AB04456F4FD}"/>
              </a:ext>
            </a:extLst>
          </p:cNvPr>
          <p:cNvSpPr>
            <a:spLocks noGrp="1"/>
          </p:cNvSpPr>
          <p:nvPr>
            <p:ph type="title"/>
          </p:nvPr>
        </p:nvSpPr>
        <p:spPr>
          <a:xfrm>
            <a:off x="685800" y="472856"/>
            <a:ext cx="7772400" cy="1143000"/>
          </a:xfrm>
        </p:spPr>
        <p:txBody>
          <a:bodyPr/>
          <a:lstStyle/>
          <a:p>
            <a:pPr algn="ctr"/>
            <a:r>
              <a:rPr lang="en-US" dirty="0">
                <a:latin typeface="Arial" panose="020B0604020202020204" pitchFamily="34" charset="0"/>
                <a:cs typeface="Arial" panose="020B0604020202020204" pitchFamily="34" charset="0"/>
              </a:rPr>
              <a:t>Rocks v. Relics</a:t>
            </a:r>
          </a:p>
        </p:txBody>
      </p:sp>
      <p:sp>
        <p:nvSpPr>
          <p:cNvPr id="3" name="TextBox 2">
            <a:extLst>
              <a:ext uri="{FF2B5EF4-FFF2-40B4-BE49-F238E27FC236}">
                <a16:creationId xmlns:a16="http://schemas.microsoft.com/office/drawing/2014/main" id="{C73CC6C0-D627-ABA2-DAB4-E611EA973EF5}"/>
              </a:ext>
            </a:extLst>
          </p:cNvPr>
          <p:cNvSpPr txBox="1"/>
          <p:nvPr/>
        </p:nvSpPr>
        <p:spPr>
          <a:xfrm>
            <a:off x="3112305" y="2002543"/>
            <a:ext cx="2919390" cy="830997"/>
          </a:xfrm>
          <a:prstGeom prst="rect">
            <a:avLst/>
          </a:prstGeom>
          <a:noFill/>
        </p:spPr>
        <p:txBody>
          <a:bodyPr wrap="none" rtlCol="0">
            <a:spAutoFit/>
          </a:bodyPr>
          <a:lstStyle/>
          <a:p>
            <a:pPr algn="ctr"/>
            <a:r>
              <a:rPr lang="en-US" b="1" dirty="0">
                <a:solidFill>
                  <a:srgbClr val="FF0000"/>
                </a:solidFill>
              </a:rPr>
              <a:t>Count</a:t>
            </a:r>
            <a:r>
              <a:rPr lang="en-US" dirty="0">
                <a:solidFill>
                  <a:srgbClr val="FF0000"/>
                </a:solidFill>
              </a:rPr>
              <a:t>: 5 every time</a:t>
            </a:r>
          </a:p>
          <a:p>
            <a:pPr algn="ctr"/>
            <a:r>
              <a:rPr lang="en-US" dirty="0">
                <a:solidFill>
                  <a:srgbClr val="FF0000"/>
                </a:solidFill>
              </a:rPr>
              <a:t>Same rock statistic</a:t>
            </a:r>
          </a:p>
        </p:txBody>
      </p:sp>
      <p:sp>
        <p:nvSpPr>
          <p:cNvPr id="7" name="TextBox 6">
            <a:extLst>
              <a:ext uri="{FF2B5EF4-FFF2-40B4-BE49-F238E27FC236}">
                <a16:creationId xmlns:a16="http://schemas.microsoft.com/office/drawing/2014/main" id="{28690AB2-9D6A-8D11-3A25-355F8F223302}"/>
              </a:ext>
            </a:extLst>
          </p:cNvPr>
          <p:cNvSpPr txBox="1"/>
          <p:nvPr/>
        </p:nvSpPr>
        <p:spPr>
          <a:xfrm>
            <a:off x="1180479" y="3218204"/>
            <a:ext cx="7092647" cy="3046988"/>
          </a:xfrm>
          <a:prstGeom prst="rect">
            <a:avLst/>
          </a:prstGeom>
          <a:noFill/>
        </p:spPr>
        <p:txBody>
          <a:bodyPr wrap="none" rtlCol="0">
            <a:spAutoFit/>
          </a:bodyPr>
          <a:lstStyle/>
          <a:p>
            <a:pPr algn="ctr"/>
            <a:r>
              <a:rPr lang="en-US" b="1" dirty="0">
                <a:solidFill>
                  <a:srgbClr val="0432FF"/>
                </a:solidFill>
              </a:rPr>
              <a:t>Value</a:t>
            </a:r>
            <a:r>
              <a:rPr lang="en-US" dirty="0">
                <a:solidFill>
                  <a:srgbClr val="0432FF"/>
                </a:solidFill>
              </a:rPr>
              <a:t>: billion dollars / 10 cents</a:t>
            </a:r>
          </a:p>
          <a:p>
            <a:pPr algn="ctr"/>
            <a:endParaRPr lang="en-US" dirty="0">
              <a:solidFill>
                <a:srgbClr val="0432FF"/>
              </a:solidFill>
            </a:endParaRPr>
          </a:p>
          <a:p>
            <a:pPr algn="ctr"/>
            <a:r>
              <a:rPr lang="en-US" dirty="0">
                <a:solidFill>
                  <a:srgbClr val="0432FF"/>
                </a:solidFill>
              </a:rPr>
              <a:t>11 zeros - 1 zero (¢)</a:t>
            </a:r>
          </a:p>
          <a:p>
            <a:pPr algn="ctr"/>
            <a:r>
              <a:rPr lang="en-US" dirty="0">
                <a:solidFill>
                  <a:srgbClr val="0432FF"/>
                </a:solidFill>
              </a:rPr>
              <a:t>= </a:t>
            </a:r>
            <a:r>
              <a:rPr lang="en-US" b="1" dirty="0">
                <a:solidFill>
                  <a:srgbClr val="0432FF"/>
                </a:solidFill>
              </a:rPr>
              <a:t>10 orders of magnitude</a:t>
            </a:r>
          </a:p>
          <a:p>
            <a:pPr algn="ctr"/>
            <a:r>
              <a:rPr lang="en-US" b="1" dirty="0">
                <a:solidFill>
                  <a:srgbClr val="0432FF"/>
                </a:solidFill>
              </a:rPr>
              <a:t>= 10 billion ratio</a:t>
            </a:r>
          </a:p>
          <a:p>
            <a:pPr algn="ctr"/>
            <a:endParaRPr lang="en-US" dirty="0">
              <a:solidFill>
                <a:srgbClr val="0432FF"/>
              </a:solidFill>
            </a:endParaRPr>
          </a:p>
          <a:p>
            <a:pPr algn="ctr"/>
            <a:r>
              <a:rPr lang="en-US" dirty="0">
                <a:solidFill>
                  <a:srgbClr val="7030A0"/>
                </a:solidFill>
              </a:rPr>
              <a:t>Different rock statistics</a:t>
            </a:r>
          </a:p>
          <a:p>
            <a:pPr algn="ctr"/>
            <a:r>
              <a:rPr lang="en-US" dirty="0">
                <a:solidFill>
                  <a:srgbClr val="7030A0"/>
                </a:solidFill>
              </a:rPr>
              <a:t>Forensic DNA needs </a:t>
            </a:r>
            <a:r>
              <a:rPr lang="en-US" b="1" dirty="0">
                <a:solidFill>
                  <a:srgbClr val="7030A0"/>
                </a:solidFill>
              </a:rPr>
              <a:t>probative value</a:t>
            </a:r>
            <a:r>
              <a:rPr lang="en-US" dirty="0">
                <a:solidFill>
                  <a:srgbClr val="7030A0"/>
                </a:solidFill>
              </a:rPr>
              <a:t>, </a:t>
            </a:r>
            <a:r>
              <a:rPr lang="en-US" b="1" dirty="0">
                <a:solidFill>
                  <a:srgbClr val="7030A0"/>
                </a:solidFill>
              </a:rPr>
              <a:t>not counts</a:t>
            </a:r>
          </a:p>
        </p:txBody>
      </p:sp>
    </p:spTree>
    <p:extLst>
      <p:ext uri="{BB962C8B-B14F-4D97-AF65-F5344CB8AC3E}">
        <p14:creationId xmlns:p14="http://schemas.microsoft.com/office/powerpoint/2010/main" val="759038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81D9D222-640A-5F45-834E-746743AD1CC4}"/>
              </a:ext>
            </a:extLst>
          </p:cNvPr>
          <p:cNvSpPr>
            <a:spLocks noGrp="1" noChangeArrowheads="1"/>
          </p:cNvSpPr>
          <p:nvPr>
            <p:ph type="title"/>
          </p:nvPr>
        </p:nvSpPr>
        <p:spPr>
          <a:xfrm>
            <a:off x="685800" y="1101725"/>
            <a:ext cx="7772400" cy="1143000"/>
          </a:xfrm>
        </p:spPr>
        <p:txBody>
          <a:bodyPr/>
          <a:lstStyle/>
          <a:p>
            <a:r>
              <a:rPr lang="en-US" altLang="en-US">
                <a:ea typeface="ＭＳ Ｐゴシック" panose="020B0600070205080204" pitchFamily="34" charset="-128"/>
              </a:rPr>
              <a:t> </a:t>
            </a:r>
          </a:p>
        </p:txBody>
      </p:sp>
      <p:pic>
        <p:nvPicPr>
          <p:cNvPr id="31747" name="Picture 3">
            <a:extLst>
              <a:ext uri="{FF2B5EF4-FFF2-40B4-BE49-F238E27FC236}">
                <a16:creationId xmlns:a16="http://schemas.microsoft.com/office/drawing/2014/main" id="{A10CE070-B18F-9947-8A65-F3FFAA5A6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017588"/>
            <a:ext cx="9144000"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8" name="Picture 5">
            <a:extLst>
              <a:ext uri="{FF2B5EF4-FFF2-40B4-BE49-F238E27FC236}">
                <a16:creationId xmlns:a16="http://schemas.microsoft.com/office/drawing/2014/main" id="{52F19C2E-98F2-EB45-B454-3D0D280F9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36700"/>
            <a:ext cx="2463800" cy="74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44F9C9C-C85B-D644-8855-B7E0BA19067B}"/>
              </a:ext>
            </a:extLst>
          </p:cNvPr>
          <p:cNvSpPr txBox="1"/>
          <p:nvPr/>
        </p:nvSpPr>
        <p:spPr>
          <a:xfrm>
            <a:off x="6545263" y="1814513"/>
            <a:ext cx="985837" cy="522287"/>
          </a:xfrm>
          <a:prstGeom prst="rect">
            <a:avLst/>
          </a:prstGeom>
          <a:noFill/>
        </p:spPr>
        <p:txBody>
          <a:bodyPr wrap="none">
            <a:spAutoFit/>
          </a:bodyPr>
          <a:lstStyle/>
          <a:p>
            <a:pPr>
              <a:defRPr/>
            </a:pPr>
            <a:r>
              <a:rPr lang="en-US" sz="2800" dirty="0">
                <a:solidFill>
                  <a:schemeClr val="tx1">
                    <a:lumMod val="65000"/>
                    <a:lumOff val="35000"/>
                  </a:schemeClr>
                </a:solidFill>
              </a:rPr>
              <a:t>2009</a:t>
            </a:r>
          </a:p>
        </p:txBody>
      </p:sp>
      <p:pic>
        <p:nvPicPr>
          <p:cNvPr id="31750" name="Picture 7">
            <a:extLst>
              <a:ext uri="{FF2B5EF4-FFF2-40B4-BE49-F238E27FC236}">
                <a16:creationId xmlns:a16="http://schemas.microsoft.com/office/drawing/2014/main" id="{000F5ED4-5DDF-644E-BD59-F56D0193C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538" y="2743200"/>
            <a:ext cx="5114925" cy="385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BD491C64-1F24-EF41-94E1-121BE960BBDB}"/>
              </a:ext>
            </a:extLst>
          </p:cNvPr>
          <p:cNvSpPr txBox="1">
            <a:spLocks/>
          </p:cNvSpPr>
          <p:nvPr/>
        </p:nvSpPr>
        <p:spPr bwMode="auto">
          <a:xfrm>
            <a:off x="785813" y="0"/>
            <a:ext cx="77724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kern="0" dirty="0" err="1">
                <a:ea typeface="ＭＳ Ｐゴシック" panose="020B0600070205080204" pitchFamily="34" charset="-128"/>
              </a:rPr>
              <a:t>TrueAllele</a:t>
            </a:r>
            <a:r>
              <a:rPr lang="en-US" altLang="en-US" kern="0" dirty="0">
                <a:ea typeface="ＭＳ Ｐゴシック" panose="020B0600070205080204" pitchFamily="34" charset="-128"/>
              </a:rPr>
              <a:t> prediction rule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2BEF687-378A-0446-A0D9-7F8D9EFB349C}"/>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44034" name="Picture 2" descr="JFS2011.jpeg">
            <a:extLst>
              <a:ext uri="{FF2B5EF4-FFF2-40B4-BE49-F238E27FC236}">
                <a16:creationId xmlns:a16="http://schemas.microsoft.com/office/drawing/2014/main" id="{4218604F-3770-D647-8151-0AA06C8EA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306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6" name="Picture 5">
            <a:extLst>
              <a:ext uri="{FF2B5EF4-FFF2-40B4-BE49-F238E27FC236}">
                <a16:creationId xmlns:a16="http://schemas.microsoft.com/office/drawing/2014/main" id="{F87CCA78-AD44-1C48-B904-34477C7F1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300413"/>
            <a:ext cx="59436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24D96617-D945-C244-8217-0FADF0CCEBD1}"/>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45058" name="Picture 2" descr="JFS2011.jpeg">
            <a:extLst>
              <a:ext uri="{FF2B5EF4-FFF2-40B4-BE49-F238E27FC236}">
                <a16:creationId xmlns:a16="http://schemas.microsoft.com/office/drawing/2014/main" id="{D697F6E2-53BB-D44C-A971-911E6EC65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9263"/>
          <a:stretch>
            <a:fillRect/>
          </a:stretch>
        </p:blipFill>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9" name="Picture 3" descr="JFS2013.jpeg">
            <a:extLst>
              <a:ext uri="{FF2B5EF4-FFF2-40B4-BE49-F238E27FC236}">
                <a16:creationId xmlns:a16="http://schemas.microsoft.com/office/drawing/2014/main" id="{928EDE85-CD6C-4843-94AE-C1D0BC30B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924"/>
          <a:stretch>
            <a:fillRect/>
          </a:stretch>
        </p:blipFill>
        <p:spPr bwMode="auto">
          <a:xfrm>
            <a:off x="0" y="609600"/>
            <a:ext cx="914400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Picture 5">
            <a:extLst>
              <a:ext uri="{FF2B5EF4-FFF2-40B4-BE49-F238E27FC236}">
                <a16:creationId xmlns:a16="http://schemas.microsoft.com/office/drawing/2014/main" id="{085890D7-B0FF-284D-AED1-4CA2FBF9F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00400"/>
            <a:ext cx="5257800"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Arial" charset="0"/>
              </a:rPr>
              <a:t>CPI counts inclusion tests</a:t>
            </a:r>
          </a:p>
        </p:txBody>
      </p:sp>
      <p:sp>
        <p:nvSpPr>
          <p:cNvPr id="21506" name="TextBox 2"/>
          <p:cNvSpPr txBox="1">
            <a:spLocks noChangeArrowheads="1"/>
          </p:cNvSpPr>
          <p:nvPr/>
        </p:nvSpPr>
        <p:spPr bwMode="auto">
          <a:xfrm>
            <a:off x="847523" y="1636713"/>
            <a:ext cx="79197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00FF"/>
                </a:solidFill>
              </a:rPr>
              <a:t>Confused courts for 20 years on countless DNA mixtures</a:t>
            </a:r>
          </a:p>
        </p:txBody>
      </p:sp>
      <p:pic>
        <p:nvPicPr>
          <p:cNvPr id="21507" name="Picture 3" descr="JPI.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075" y="2682875"/>
            <a:ext cx="7521575" cy="319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217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CC6D-6A2C-866D-7AF3-E81DD3A8B143}"/>
              </a:ext>
            </a:extLst>
          </p:cNvPr>
          <p:cNvSpPr>
            <a:spLocks noGrp="1"/>
          </p:cNvSpPr>
          <p:nvPr>
            <p:ph type="title"/>
          </p:nvPr>
        </p:nvSpPr>
        <p:spPr/>
        <p:txBody>
          <a:bodyPr/>
          <a:lstStyle/>
          <a:p>
            <a:r>
              <a:rPr lang="en-US" dirty="0"/>
              <a:t>Science answers the court</a:t>
            </a:r>
          </a:p>
        </p:txBody>
      </p:sp>
      <p:sp>
        <p:nvSpPr>
          <p:cNvPr id="4" name="TextBox 3">
            <a:extLst>
              <a:ext uri="{FF2B5EF4-FFF2-40B4-BE49-F238E27FC236}">
                <a16:creationId xmlns:a16="http://schemas.microsoft.com/office/drawing/2014/main" id="{F7E292E9-0C37-50E8-0CF2-2F0DDFF2929C}"/>
              </a:ext>
            </a:extLst>
          </p:cNvPr>
          <p:cNvSpPr txBox="1"/>
          <p:nvPr/>
        </p:nvSpPr>
        <p:spPr>
          <a:xfrm>
            <a:off x="1140547" y="1848416"/>
            <a:ext cx="6835367" cy="830997"/>
          </a:xfrm>
          <a:prstGeom prst="rect">
            <a:avLst/>
          </a:prstGeom>
          <a:noFill/>
        </p:spPr>
        <p:txBody>
          <a:bodyPr wrap="square" rtlCol="0">
            <a:spAutoFit/>
          </a:bodyPr>
          <a:lstStyle/>
          <a:p>
            <a:pPr algn="ctr"/>
            <a:r>
              <a:rPr lang="en-US" dirty="0">
                <a:solidFill>
                  <a:srgbClr val="7030A0"/>
                </a:solidFill>
              </a:rPr>
              <a:t>Why was "The </a:t>
            </a:r>
            <a:r>
              <a:rPr lang="en-US" dirty="0" err="1">
                <a:solidFill>
                  <a:srgbClr val="7030A0"/>
                </a:solidFill>
              </a:rPr>
              <a:t>TrueAllele</a:t>
            </a:r>
            <a:r>
              <a:rPr lang="en-US" dirty="0">
                <a:solidFill>
                  <a:srgbClr val="7030A0"/>
                </a:solidFill>
              </a:rPr>
              <a:t> DNA match evidence of a completely different magnitude"?</a:t>
            </a:r>
          </a:p>
        </p:txBody>
      </p:sp>
      <p:sp>
        <p:nvSpPr>
          <p:cNvPr id="5" name="TextBox 4">
            <a:extLst>
              <a:ext uri="{FF2B5EF4-FFF2-40B4-BE49-F238E27FC236}">
                <a16:creationId xmlns:a16="http://schemas.microsoft.com/office/drawing/2014/main" id="{9C64F3F4-D8F5-4D08-8EF5-90F47F516DF4}"/>
              </a:ext>
            </a:extLst>
          </p:cNvPr>
          <p:cNvSpPr txBox="1"/>
          <p:nvPr/>
        </p:nvSpPr>
        <p:spPr>
          <a:xfrm>
            <a:off x="880260" y="3081421"/>
            <a:ext cx="7577940" cy="3046988"/>
          </a:xfrm>
          <a:prstGeom prst="rect">
            <a:avLst/>
          </a:prstGeom>
          <a:noFill/>
        </p:spPr>
        <p:txBody>
          <a:bodyPr wrap="square" rtlCol="0">
            <a:spAutoFit/>
          </a:bodyPr>
          <a:lstStyle/>
          <a:p>
            <a:r>
              <a:rPr lang="en-US" dirty="0">
                <a:solidFill>
                  <a:srgbClr val="0432FF"/>
                </a:solidFill>
              </a:rPr>
              <a:t>Because the lab's CPI and </a:t>
            </a:r>
            <a:r>
              <a:rPr lang="en-US" dirty="0" err="1">
                <a:solidFill>
                  <a:srgbClr val="0432FF"/>
                </a:solidFill>
              </a:rPr>
              <a:t>TrueAllele</a:t>
            </a:r>
            <a:r>
              <a:rPr lang="en-US" dirty="0">
                <a:solidFill>
                  <a:srgbClr val="0432FF"/>
                </a:solidFill>
              </a:rPr>
              <a:t> measure entirely different things – </a:t>
            </a:r>
            <a:r>
              <a:rPr lang="en-US" b="1" dirty="0">
                <a:solidFill>
                  <a:srgbClr val="0432FF"/>
                </a:solidFill>
              </a:rPr>
              <a:t>count v. value</a:t>
            </a:r>
          </a:p>
          <a:p>
            <a:endParaRPr lang="en-US" dirty="0">
              <a:solidFill>
                <a:srgbClr val="0432FF"/>
              </a:solidFill>
            </a:endParaRPr>
          </a:p>
          <a:p>
            <a:r>
              <a:rPr lang="en-US" b="1" dirty="0">
                <a:solidFill>
                  <a:srgbClr val="0432FF"/>
                </a:solidFill>
              </a:rPr>
              <a:t>Value matters </a:t>
            </a:r>
            <a:r>
              <a:rPr lang="en-US" dirty="0">
                <a:solidFill>
                  <a:srgbClr val="0432FF"/>
                </a:solidFill>
              </a:rPr>
              <a:t>– </a:t>
            </a:r>
            <a:r>
              <a:rPr lang="en-US" b="1" i="1" dirty="0">
                <a:solidFill>
                  <a:srgbClr val="0432FF"/>
                </a:solidFill>
              </a:rPr>
              <a:t>how much </a:t>
            </a:r>
            <a:r>
              <a:rPr lang="en-US" dirty="0">
                <a:solidFill>
                  <a:srgbClr val="0432FF"/>
                </a:solidFill>
              </a:rPr>
              <a:t>identification information is the </a:t>
            </a:r>
            <a:r>
              <a:rPr lang="en-US" u="sng" dirty="0">
                <a:solidFill>
                  <a:srgbClr val="0432FF"/>
                </a:solidFill>
              </a:rPr>
              <a:t>probative</a:t>
            </a:r>
            <a:r>
              <a:rPr lang="en-US" dirty="0">
                <a:solidFill>
                  <a:srgbClr val="0432FF"/>
                </a:solidFill>
              </a:rPr>
              <a:t> reliable match statistic.</a:t>
            </a:r>
          </a:p>
          <a:p>
            <a:endParaRPr lang="en-US" dirty="0">
              <a:solidFill>
                <a:srgbClr val="0432FF"/>
              </a:solidFill>
            </a:endParaRPr>
          </a:p>
          <a:p>
            <a:r>
              <a:rPr lang="en-US" b="1" dirty="0">
                <a:solidFill>
                  <a:srgbClr val="FF0000"/>
                </a:solidFill>
              </a:rPr>
              <a:t>Count does not</a:t>
            </a:r>
            <a:r>
              <a:rPr lang="en-US" dirty="0">
                <a:solidFill>
                  <a:srgbClr val="FF0000"/>
                </a:solidFill>
              </a:rPr>
              <a:t>. </a:t>
            </a:r>
            <a:r>
              <a:rPr lang="en-US" b="1" i="1" dirty="0">
                <a:solidFill>
                  <a:srgbClr val="FF0000"/>
                </a:solidFill>
              </a:rPr>
              <a:t>How many </a:t>
            </a:r>
            <a:r>
              <a:rPr lang="en-US" dirty="0">
                <a:solidFill>
                  <a:srgbClr val="FF0000"/>
                </a:solidFill>
              </a:rPr>
              <a:t>tests were done is incidental, a </a:t>
            </a:r>
            <a:r>
              <a:rPr lang="en-US" u="sng" dirty="0">
                <a:solidFill>
                  <a:srgbClr val="FF0000"/>
                </a:solidFill>
              </a:rPr>
              <a:t>nonprobative</a:t>
            </a:r>
            <a:r>
              <a:rPr lang="en-US" dirty="0">
                <a:solidFill>
                  <a:srgbClr val="FF0000"/>
                </a:solidFill>
              </a:rPr>
              <a:t> unreliable match statistic. </a:t>
            </a:r>
          </a:p>
        </p:txBody>
      </p:sp>
    </p:spTree>
    <p:extLst>
      <p:ext uri="{BB962C8B-B14F-4D97-AF65-F5344CB8AC3E}">
        <p14:creationId xmlns:p14="http://schemas.microsoft.com/office/powerpoint/2010/main" val="3817138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537F-9B90-909D-01A1-AD127C6704E3}"/>
              </a:ext>
            </a:extLst>
          </p:cNvPr>
          <p:cNvSpPr>
            <a:spLocks noGrp="1"/>
          </p:cNvSpPr>
          <p:nvPr>
            <p:ph type="title"/>
          </p:nvPr>
        </p:nvSpPr>
        <p:spPr/>
        <p:txBody>
          <a:bodyPr/>
          <a:lstStyle/>
          <a:p>
            <a:r>
              <a:rPr lang="en-US" dirty="0"/>
              <a:t>Opening the door to the past</a:t>
            </a:r>
          </a:p>
        </p:txBody>
      </p:sp>
      <p:sp>
        <p:nvSpPr>
          <p:cNvPr id="4" name="TextBox 3">
            <a:extLst>
              <a:ext uri="{FF2B5EF4-FFF2-40B4-BE49-F238E27FC236}">
                <a16:creationId xmlns:a16="http://schemas.microsoft.com/office/drawing/2014/main" id="{D2AA96CC-25A2-7617-09C0-3754BDF8A9B6}"/>
              </a:ext>
            </a:extLst>
          </p:cNvPr>
          <p:cNvSpPr txBox="1"/>
          <p:nvPr/>
        </p:nvSpPr>
        <p:spPr>
          <a:xfrm>
            <a:off x="599288" y="2274730"/>
            <a:ext cx="7945423" cy="2677656"/>
          </a:xfrm>
          <a:prstGeom prst="rect">
            <a:avLst/>
          </a:prstGeom>
          <a:noFill/>
        </p:spPr>
        <p:txBody>
          <a:bodyPr wrap="square" rtlCol="0">
            <a:spAutoFit/>
          </a:bodyPr>
          <a:lstStyle/>
          <a:p>
            <a:r>
              <a:rPr lang="en-US" dirty="0">
                <a:solidFill>
                  <a:srgbClr val="0432FF"/>
                </a:solidFill>
              </a:rPr>
              <a:t>Court is concerned about unreliable DNA match statistics </a:t>
            </a:r>
          </a:p>
          <a:p>
            <a:endParaRPr lang="en-US" dirty="0"/>
          </a:p>
          <a:p>
            <a:r>
              <a:rPr lang="en-US" dirty="0"/>
              <a:t>	</a:t>
            </a:r>
            <a:r>
              <a:rPr lang="en-US" dirty="0">
                <a:solidFill>
                  <a:srgbClr val="FF0000"/>
                </a:solidFill>
              </a:rPr>
              <a:t>Thus, all the state's past CPI crime lab cases – incorrect &amp; inconclusive – must be reopened &amp; corrected. </a:t>
            </a:r>
          </a:p>
          <a:p>
            <a:endParaRPr lang="en-US" dirty="0"/>
          </a:p>
          <a:p>
            <a:r>
              <a:rPr lang="en-US" dirty="0"/>
              <a:t>	</a:t>
            </a:r>
            <a:r>
              <a:rPr lang="en-US" dirty="0" err="1">
                <a:solidFill>
                  <a:srgbClr val="7030A0"/>
                </a:solidFill>
              </a:rPr>
              <a:t>TrueAllele</a:t>
            </a:r>
            <a:r>
              <a:rPr lang="en-US" dirty="0">
                <a:solidFill>
                  <a:srgbClr val="7030A0"/>
                </a:solidFill>
              </a:rPr>
              <a:t> automation can help audit and remedy these past DNA evidence interpretation failures. </a:t>
            </a:r>
          </a:p>
        </p:txBody>
      </p:sp>
      <p:pic>
        <p:nvPicPr>
          <p:cNvPr id="6" name="Picture 5" descr="logo.tif">
            <a:extLst>
              <a:ext uri="{FF2B5EF4-FFF2-40B4-BE49-F238E27FC236}">
                <a16:creationId xmlns:a16="http://schemas.microsoft.com/office/drawing/2014/main" id="{13116A38-CD9F-AD84-9A6F-A2006E64B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6987" y="5586797"/>
            <a:ext cx="2970747" cy="1142595"/>
          </a:xfrm>
          <a:prstGeom prst="rect">
            <a:avLst/>
          </a:prstGeom>
        </p:spPr>
      </p:pic>
      <p:pic>
        <p:nvPicPr>
          <p:cNvPr id="7" name="Picture 6">
            <a:extLst>
              <a:ext uri="{FF2B5EF4-FFF2-40B4-BE49-F238E27FC236}">
                <a16:creationId xmlns:a16="http://schemas.microsoft.com/office/drawing/2014/main" id="{63639231-6DA0-CD1E-92AA-ABAB924D53BF}"/>
              </a:ext>
            </a:extLst>
          </p:cNvPr>
          <p:cNvPicPr>
            <a:picLocks noChangeAspect="1" noChangeArrowheads="1"/>
          </p:cNvPicPr>
          <p:nvPr/>
        </p:nvPicPr>
        <p:blipFill>
          <a:blip r:embed="rId3"/>
          <a:srcRect/>
          <a:stretch/>
        </p:blipFill>
        <p:spPr bwMode="auto">
          <a:xfrm>
            <a:off x="160789" y="5884535"/>
            <a:ext cx="2971800" cy="54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0458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62C2-89AF-95AC-193B-24E15D523870}"/>
              </a:ext>
            </a:extLst>
          </p:cNvPr>
          <p:cNvSpPr>
            <a:spLocks noGrp="1"/>
          </p:cNvSpPr>
          <p:nvPr>
            <p:ph type="title"/>
          </p:nvPr>
        </p:nvSpPr>
        <p:spPr>
          <a:xfrm>
            <a:off x="0" y="609600"/>
            <a:ext cx="9144000" cy="1143000"/>
          </a:xfrm>
        </p:spPr>
        <p:txBody>
          <a:bodyPr/>
          <a:lstStyle/>
          <a:p>
            <a:r>
              <a:rPr lang="en-US" dirty="0"/>
              <a:t>III. Maryland v. Darius Williams</a:t>
            </a:r>
          </a:p>
        </p:txBody>
      </p:sp>
      <p:sp>
        <p:nvSpPr>
          <p:cNvPr id="4" name="TextBox 3">
            <a:extLst>
              <a:ext uri="{FF2B5EF4-FFF2-40B4-BE49-F238E27FC236}">
                <a16:creationId xmlns:a16="http://schemas.microsoft.com/office/drawing/2014/main" id="{B003FA65-FE16-D503-0CC4-C0375C78E6B1}"/>
              </a:ext>
            </a:extLst>
          </p:cNvPr>
          <p:cNvSpPr txBox="1"/>
          <p:nvPr/>
        </p:nvSpPr>
        <p:spPr>
          <a:xfrm>
            <a:off x="1528084" y="1752600"/>
            <a:ext cx="6037037" cy="461665"/>
          </a:xfrm>
          <a:prstGeom prst="rect">
            <a:avLst/>
          </a:prstGeom>
          <a:noFill/>
        </p:spPr>
        <p:txBody>
          <a:bodyPr wrap="none" rtlCol="0">
            <a:spAutoFit/>
          </a:bodyPr>
          <a:lstStyle/>
          <a:p>
            <a:pPr algn="ctr"/>
            <a:r>
              <a:rPr lang="en-US" b="1" i="1" dirty="0">
                <a:solidFill>
                  <a:srgbClr val="7030A0"/>
                </a:solidFill>
              </a:rPr>
              <a:t>When is a DNA match statistic reliable? </a:t>
            </a:r>
          </a:p>
        </p:txBody>
      </p:sp>
      <p:sp>
        <p:nvSpPr>
          <p:cNvPr id="6" name="TextBox 5">
            <a:extLst>
              <a:ext uri="{FF2B5EF4-FFF2-40B4-BE49-F238E27FC236}">
                <a16:creationId xmlns:a16="http://schemas.microsoft.com/office/drawing/2014/main" id="{70A1B9C9-6010-1C5D-8B25-8B931BA3F07C}"/>
              </a:ext>
            </a:extLst>
          </p:cNvPr>
          <p:cNvSpPr txBox="1"/>
          <p:nvPr/>
        </p:nvSpPr>
        <p:spPr>
          <a:xfrm>
            <a:off x="1528084" y="2895600"/>
            <a:ext cx="6602274" cy="2308324"/>
          </a:xfrm>
          <a:prstGeom prst="rect">
            <a:avLst/>
          </a:prstGeom>
          <a:noFill/>
        </p:spPr>
        <p:txBody>
          <a:bodyPr wrap="square" rtlCol="0">
            <a:spAutoFit/>
          </a:bodyPr>
          <a:lstStyle/>
          <a:p>
            <a:r>
              <a:rPr lang="en-US" dirty="0">
                <a:solidFill>
                  <a:srgbClr val="0432FF"/>
                </a:solidFill>
              </a:rPr>
              <a:t>2020. Fatal stabbing</a:t>
            </a:r>
          </a:p>
          <a:p>
            <a:r>
              <a:rPr lang="en-US" dirty="0">
                <a:solidFill>
                  <a:srgbClr val="0432FF"/>
                </a:solidFill>
              </a:rPr>
              <a:t>          DNA mixtures: victim fingernails</a:t>
            </a:r>
          </a:p>
          <a:p>
            <a:r>
              <a:rPr lang="en-US" dirty="0">
                <a:solidFill>
                  <a:srgbClr val="0432FF"/>
                </a:solidFill>
              </a:rPr>
              <a:t>2021. Baltimore lab reported DNA result</a:t>
            </a:r>
          </a:p>
          <a:p>
            <a:r>
              <a:rPr lang="en-US" dirty="0">
                <a:solidFill>
                  <a:srgbClr val="0432FF"/>
                </a:solidFill>
              </a:rPr>
              <a:t>          </a:t>
            </a:r>
            <a:r>
              <a:rPr lang="en-US" dirty="0" err="1">
                <a:solidFill>
                  <a:srgbClr val="0432FF"/>
                </a:solidFill>
              </a:rPr>
              <a:t>TrueAllele</a:t>
            </a:r>
            <a:r>
              <a:rPr lang="en-US" baseline="30000" dirty="0">
                <a:solidFill>
                  <a:srgbClr val="0432FF"/>
                </a:solidFill>
              </a:rPr>
              <a:t>®</a:t>
            </a:r>
            <a:r>
              <a:rPr lang="en-US" dirty="0">
                <a:solidFill>
                  <a:srgbClr val="0432FF"/>
                </a:solidFill>
              </a:rPr>
              <a:t> likelihood ratio (LR)</a:t>
            </a:r>
          </a:p>
          <a:p>
            <a:r>
              <a:rPr lang="en-US" dirty="0">
                <a:solidFill>
                  <a:srgbClr val="0432FF"/>
                </a:solidFill>
              </a:rPr>
              <a:t>2025. </a:t>
            </a:r>
            <a:r>
              <a:rPr lang="en-US" i="1" dirty="0">
                <a:solidFill>
                  <a:srgbClr val="0432FF"/>
                </a:solidFill>
              </a:rPr>
              <a:t>Daubert</a:t>
            </a:r>
            <a:r>
              <a:rPr lang="en-US" dirty="0">
                <a:solidFill>
                  <a:srgbClr val="0432FF"/>
                </a:solidFill>
              </a:rPr>
              <a:t> hearing</a:t>
            </a:r>
          </a:p>
          <a:p>
            <a:r>
              <a:rPr lang="en-US" dirty="0">
                <a:solidFill>
                  <a:srgbClr val="0432FF"/>
                </a:solidFill>
              </a:rPr>
              <a:t>          Judge admitted </a:t>
            </a:r>
            <a:r>
              <a:rPr lang="en-US" dirty="0" err="1">
                <a:solidFill>
                  <a:srgbClr val="0432FF"/>
                </a:solidFill>
              </a:rPr>
              <a:t>TrueAllele</a:t>
            </a:r>
            <a:endParaRPr lang="en-US" dirty="0">
              <a:solidFill>
                <a:srgbClr val="0432FF"/>
              </a:solidFill>
            </a:endParaRPr>
          </a:p>
        </p:txBody>
      </p:sp>
    </p:spTree>
    <p:extLst>
      <p:ext uri="{BB962C8B-B14F-4D97-AF65-F5344CB8AC3E}">
        <p14:creationId xmlns:p14="http://schemas.microsoft.com/office/powerpoint/2010/main" val="837187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CC6D-6A2C-866D-7AF3-E81DD3A8B143}"/>
              </a:ext>
            </a:extLst>
          </p:cNvPr>
          <p:cNvSpPr>
            <a:spLocks noGrp="1"/>
          </p:cNvSpPr>
          <p:nvPr>
            <p:ph type="title"/>
          </p:nvPr>
        </p:nvSpPr>
        <p:spPr/>
        <p:txBody>
          <a:bodyPr/>
          <a:lstStyle/>
          <a:p>
            <a:r>
              <a:rPr lang="en-US" dirty="0"/>
              <a:t>Match statistic result</a:t>
            </a:r>
          </a:p>
        </p:txBody>
      </p:sp>
      <p:sp>
        <p:nvSpPr>
          <p:cNvPr id="4" name="TextBox 3">
            <a:extLst>
              <a:ext uri="{FF2B5EF4-FFF2-40B4-BE49-F238E27FC236}">
                <a16:creationId xmlns:a16="http://schemas.microsoft.com/office/drawing/2014/main" id="{F7E292E9-0C37-50E8-0CF2-2F0DDFF2929C}"/>
              </a:ext>
            </a:extLst>
          </p:cNvPr>
          <p:cNvSpPr txBox="1"/>
          <p:nvPr/>
        </p:nvSpPr>
        <p:spPr>
          <a:xfrm>
            <a:off x="2076291" y="1752600"/>
            <a:ext cx="4940648" cy="461665"/>
          </a:xfrm>
          <a:prstGeom prst="rect">
            <a:avLst/>
          </a:prstGeom>
          <a:noFill/>
        </p:spPr>
        <p:txBody>
          <a:bodyPr wrap="none" rtlCol="0">
            <a:spAutoFit/>
          </a:bodyPr>
          <a:lstStyle/>
          <a:p>
            <a:pPr algn="ctr"/>
            <a:r>
              <a:rPr lang="en-US" dirty="0">
                <a:solidFill>
                  <a:srgbClr val="7030A0"/>
                </a:solidFill>
              </a:rPr>
              <a:t>Baltimore lab’s </a:t>
            </a:r>
            <a:r>
              <a:rPr lang="en-US" dirty="0" err="1">
                <a:solidFill>
                  <a:srgbClr val="7030A0"/>
                </a:solidFill>
              </a:rPr>
              <a:t>TrueAllele</a:t>
            </a:r>
            <a:r>
              <a:rPr lang="en-US" dirty="0">
                <a:solidFill>
                  <a:srgbClr val="7030A0"/>
                </a:solidFill>
              </a:rPr>
              <a:t> analysis </a:t>
            </a:r>
          </a:p>
        </p:txBody>
      </p:sp>
      <p:sp>
        <p:nvSpPr>
          <p:cNvPr id="5" name="TextBox 4">
            <a:extLst>
              <a:ext uri="{FF2B5EF4-FFF2-40B4-BE49-F238E27FC236}">
                <a16:creationId xmlns:a16="http://schemas.microsoft.com/office/drawing/2014/main" id="{9C64F3F4-D8F5-4D08-8EF5-90F47F516DF4}"/>
              </a:ext>
            </a:extLst>
          </p:cNvPr>
          <p:cNvSpPr txBox="1"/>
          <p:nvPr/>
        </p:nvSpPr>
        <p:spPr>
          <a:xfrm>
            <a:off x="1200507" y="4607778"/>
            <a:ext cx="7317653" cy="1200329"/>
          </a:xfrm>
          <a:prstGeom prst="rect">
            <a:avLst/>
          </a:prstGeom>
          <a:noFill/>
        </p:spPr>
        <p:txBody>
          <a:bodyPr wrap="square" rtlCol="0">
            <a:spAutoFit/>
          </a:bodyPr>
          <a:lstStyle/>
          <a:p>
            <a:r>
              <a:rPr lang="en-US" dirty="0">
                <a:solidFill>
                  <a:srgbClr val="FF0000"/>
                </a:solidFill>
              </a:rPr>
              <a:t>Argument: </a:t>
            </a:r>
            <a:r>
              <a:rPr lang="en-US" dirty="0" err="1">
                <a:solidFill>
                  <a:srgbClr val="FF0000"/>
                </a:solidFill>
              </a:rPr>
              <a:t>TrueAllele</a:t>
            </a:r>
            <a:r>
              <a:rPr lang="en-US" dirty="0">
                <a:solidFill>
                  <a:srgbClr val="FF0000"/>
                </a:solidFill>
              </a:rPr>
              <a:t> results “out of scope”</a:t>
            </a:r>
          </a:p>
          <a:p>
            <a:r>
              <a:rPr lang="en-US" dirty="0">
                <a:solidFill>
                  <a:srgbClr val="FF0000"/>
                </a:solidFill>
              </a:rPr>
              <a:t>	10:1:1 3-person mixture (in case) not done</a:t>
            </a:r>
          </a:p>
          <a:p>
            <a:r>
              <a:rPr lang="en-US" dirty="0">
                <a:solidFill>
                  <a:srgbClr val="FF0000"/>
                </a:solidFill>
              </a:rPr>
              <a:t>	NIST Report 2024 "Factor space"</a:t>
            </a:r>
          </a:p>
        </p:txBody>
      </p:sp>
      <p:graphicFrame>
        <p:nvGraphicFramePr>
          <p:cNvPr id="7" name="Table 6">
            <a:extLst>
              <a:ext uri="{FF2B5EF4-FFF2-40B4-BE49-F238E27FC236}">
                <a16:creationId xmlns:a16="http://schemas.microsoft.com/office/drawing/2014/main" id="{387E2F37-171E-1E27-92EA-0423FBF311E4}"/>
              </a:ext>
            </a:extLst>
          </p:cNvPr>
          <p:cNvGraphicFramePr>
            <a:graphicFrameLocks noGrp="1"/>
          </p:cNvGraphicFramePr>
          <p:nvPr>
            <p:extLst>
              <p:ext uri="{D42A27DB-BD31-4B8C-83A1-F6EECF244321}">
                <p14:modId xmlns:p14="http://schemas.microsoft.com/office/powerpoint/2010/main" val="3136621601"/>
              </p:ext>
            </p:extLst>
          </p:nvPr>
        </p:nvGraphicFramePr>
        <p:xfrm>
          <a:off x="1969020" y="2814429"/>
          <a:ext cx="4674668" cy="640080"/>
        </p:xfrm>
        <a:graphic>
          <a:graphicData uri="http://schemas.openxmlformats.org/drawingml/2006/table">
            <a:tbl>
              <a:tblPr firstRow="1" firstCol="1" bandRow="1">
                <a:tableStyleId>{5C22544A-7EE6-4342-B048-85BDC9FD1C3A}</a:tableStyleId>
              </a:tblPr>
              <a:tblGrid>
                <a:gridCol w="1168667">
                  <a:extLst>
                    <a:ext uri="{9D8B030D-6E8A-4147-A177-3AD203B41FA5}">
                      <a16:colId xmlns:a16="http://schemas.microsoft.com/office/drawing/2014/main" val="2376801337"/>
                    </a:ext>
                  </a:extLst>
                </a:gridCol>
                <a:gridCol w="1168667">
                  <a:extLst>
                    <a:ext uri="{9D8B030D-6E8A-4147-A177-3AD203B41FA5}">
                      <a16:colId xmlns:a16="http://schemas.microsoft.com/office/drawing/2014/main" val="1384620153"/>
                    </a:ext>
                  </a:extLst>
                </a:gridCol>
                <a:gridCol w="1168667">
                  <a:extLst>
                    <a:ext uri="{9D8B030D-6E8A-4147-A177-3AD203B41FA5}">
                      <a16:colId xmlns:a16="http://schemas.microsoft.com/office/drawing/2014/main" val="2331352009"/>
                    </a:ext>
                  </a:extLst>
                </a:gridCol>
                <a:gridCol w="1168667">
                  <a:extLst>
                    <a:ext uri="{9D8B030D-6E8A-4147-A177-3AD203B41FA5}">
                      <a16:colId xmlns:a16="http://schemas.microsoft.com/office/drawing/2014/main" val="2526688342"/>
                    </a:ext>
                  </a:extLst>
                </a:gridCol>
              </a:tblGrid>
              <a:tr h="203200">
                <a:tc>
                  <a:txBody>
                    <a:bodyPr/>
                    <a:lstStyle/>
                    <a:p>
                      <a:pPr marL="0" marR="0" algn="ctr">
                        <a:spcBef>
                          <a:spcPts val="0"/>
                        </a:spcBef>
                        <a:spcAft>
                          <a:spcPts val="0"/>
                        </a:spcAft>
                      </a:pPr>
                      <a:r>
                        <a:rPr lang="en-US" sz="1800" dirty="0">
                          <a:effectLst/>
                        </a:rPr>
                        <a:t>Template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solidFill>
                  </a:tcPr>
                </a:tc>
                <a:tc>
                  <a:txBody>
                    <a:bodyPr/>
                    <a:lstStyle/>
                    <a:p>
                      <a:pPr marL="0" marR="0" algn="ctr">
                        <a:spcBef>
                          <a:spcPts val="0"/>
                        </a:spcBef>
                        <a:spcAft>
                          <a:spcPts val="0"/>
                        </a:spcAft>
                      </a:pPr>
                      <a:r>
                        <a:rPr lang="en-US" sz="1800" dirty="0">
                          <a:effectLst/>
                        </a:rPr>
                        <a:t>MW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solidFill>
                  </a:tcPr>
                </a:tc>
                <a:tc>
                  <a:txBody>
                    <a:bodyPr/>
                    <a:lstStyle/>
                    <a:p>
                      <a:pPr marL="0" marR="0" algn="ctr">
                        <a:spcBef>
                          <a:spcPts val="0"/>
                        </a:spcBef>
                        <a:spcAft>
                          <a:spcPts val="0"/>
                        </a:spcAft>
                      </a:pPr>
                      <a:r>
                        <a:rPr lang="en-US" sz="1800" dirty="0" err="1">
                          <a:effectLst/>
                        </a:rPr>
                        <a:t>logLR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solidFill>
                  </a:tcPr>
                </a:tc>
                <a:tc>
                  <a:txBody>
                    <a:bodyPr/>
                    <a:lstStyle/>
                    <a:p>
                      <a:pPr marL="0" marR="0" algn="ctr">
                        <a:spcBef>
                          <a:spcPts val="0"/>
                        </a:spcBef>
                        <a:spcAft>
                          <a:spcPts val="0"/>
                        </a:spcAft>
                      </a:pPr>
                      <a:r>
                        <a:rPr lang="en-US" sz="1800" dirty="0">
                          <a:effectLst/>
                        </a:rPr>
                        <a:t>DNA (</a:t>
                      </a:r>
                      <a:r>
                        <a:rPr lang="en-US" sz="1800" dirty="0" err="1">
                          <a:effectLst/>
                        </a:rPr>
                        <a:t>pg</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solidFill>
                  </a:tcPr>
                </a:tc>
                <a:extLst>
                  <a:ext uri="{0D108BD9-81ED-4DB2-BD59-A6C34878D82A}">
                    <a16:rowId xmlns:a16="http://schemas.microsoft.com/office/drawing/2014/main" val="695949716"/>
                  </a:ext>
                </a:extLst>
              </a:tr>
              <a:tr h="203200">
                <a:tc>
                  <a:txBody>
                    <a:bodyPr/>
                    <a:lstStyle/>
                    <a:p>
                      <a:pPr marL="0" marR="0" algn="ctr">
                        <a:spcBef>
                          <a:spcPts val="0"/>
                        </a:spcBef>
                        <a:spcAft>
                          <a:spcPts val="0"/>
                        </a:spcAft>
                      </a:pPr>
                      <a:r>
                        <a:rPr lang="en-US" sz="2400" dirty="0">
                          <a:solidFill>
                            <a:schemeClr val="tx1"/>
                          </a:solidFill>
                          <a:effectLst/>
                        </a:rPr>
                        <a:t>3 ng</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dirty="0">
                          <a:effectLst/>
                        </a:rPr>
                        <a:t>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dirty="0">
                          <a:solidFill>
                            <a:srgbClr val="0432FF"/>
                          </a:solidFill>
                          <a:effectLst/>
                        </a:rPr>
                        <a:t>8.62</a:t>
                      </a:r>
                      <a:endParaRPr lang="en-US" sz="24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dirty="0">
                          <a:effectLst/>
                        </a:rPr>
                        <a:t>240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29689749"/>
                  </a:ext>
                </a:extLst>
              </a:tr>
            </a:tbl>
          </a:graphicData>
        </a:graphic>
      </p:graphicFrame>
      <p:sp>
        <p:nvSpPr>
          <p:cNvPr id="9" name="TextBox 8">
            <a:extLst>
              <a:ext uri="{FF2B5EF4-FFF2-40B4-BE49-F238E27FC236}">
                <a16:creationId xmlns:a16="http://schemas.microsoft.com/office/drawing/2014/main" id="{DF683C73-CEF1-AD6F-1034-F900418428E7}"/>
              </a:ext>
            </a:extLst>
          </p:cNvPr>
          <p:cNvSpPr txBox="1"/>
          <p:nvPr/>
        </p:nvSpPr>
        <p:spPr>
          <a:xfrm>
            <a:off x="4145139" y="3545949"/>
            <a:ext cx="1571264" cy="461665"/>
          </a:xfrm>
          <a:prstGeom prst="rect">
            <a:avLst/>
          </a:prstGeom>
          <a:noFill/>
        </p:spPr>
        <p:txBody>
          <a:bodyPr wrap="none" rtlCol="0">
            <a:spAutoFit/>
          </a:bodyPr>
          <a:lstStyle/>
          <a:p>
            <a:r>
              <a:rPr kumimoji="0" lang="en-US" altLang="en-US" sz="2400" b="0" i="0" u="none" strike="noStrike" cap="none" normalizeH="0" baseline="0" dirty="0">
                <a:ln>
                  <a:noFill/>
                </a:ln>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419 million</a:t>
            </a:r>
            <a:endParaRPr lang="en-US" dirty="0">
              <a:solidFill>
                <a:srgbClr val="0432FF"/>
              </a:solidFill>
            </a:endParaRPr>
          </a:p>
        </p:txBody>
      </p:sp>
    </p:spTree>
    <p:extLst>
      <p:ext uri="{BB962C8B-B14F-4D97-AF65-F5344CB8AC3E}">
        <p14:creationId xmlns:p14="http://schemas.microsoft.com/office/powerpoint/2010/main" val="158790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62C2-89AF-95AC-193B-24E15D523870}"/>
              </a:ext>
            </a:extLst>
          </p:cNvPr>
          <p:cNvSpPr>
            <a:spLocks noGrp="1"/>
          </p:cNvSpPr>
          <p:nvPr>
            <p:ph type="title"/>
          </p:nvPr>
        </p:nvSpPr>
        <p:spPr/>
        <p:txBody>
          <a:bodyPr/>
          <a:lstStyle/>
          <a:p>
            <a:r>
              <a:rPr lang="en-US" dirty="0"/>
              <a:t>I. Science v. Law</a:t>
            </a:r>
          </a:p>
        </p:txBody>
      </p:sp>
      <p:sp>
        <p:nvSpPr>
          <p:cNvPr id="4" name="TextBox 3">
            <a:extLst>
              <a:ext uri="{FF2B5EF4-FFF2-40B4-BE49-F238E27FC236}">
                <a16:creationId xmlns:a16="http://schemas.microsoft.com/office/drawing/2014/main" id="{B003FA65-FE16-D503-0CC4-C0375C78E6B1}"/>
              </a:ext>
            </a:extLst>
          </p:cNvPr>
          <p:cNvSpPr txBox="1"/>
          <p:nvPr/>
        </p:nvSpPr>
        <p:spPr>
          <a:xfrm>
            <a:off x="889133" y="1914928"/>
            <a:ext cx="7365734" cy="4524315"/>
          </a:xfrm>
          <a:prstGeom prst="rect">
            <a:avLst/>
          </a:prstGeom>
          <a:noFill/>
        </p:spPr>
        <p:txBody>
          <a:bodyPr wrap="none" rtlCol="0">
            <a:spAutoFit/>
          </a:bodyPr>
          <a:lstStyle/>
          <a:p>
            <a:r>
              <a:rPr lang="en-US" dirty="0">
                <a:solidFill>
                  <a:srgbClr val="0432FF"/>
                </a:solidFill>
              </a:rPr>
              <a:t>DNA evidence</a:t>
            </a:r>
          </a:p>
          <a:p>
            <a:r>
              <a:rPr lang="en-US" dirty="0">
                <a:solidFill>
                  <a:srgbClr val="0432FF"/>
                </a:solidFill>
              </a:rPr>
              <a:t>	PCR technology</a:t>
            </a:r>
          </a:p>
          <a:p>
            <a:r>
              <a:rPr lang="en-US" dirty="0">
                <a:solidFill>
                  <a:srgbClr val="0432FF"/>
                </a:solidFill>
              </a:rPr>
              <a:t>	STR data</a:t>
            </a:r>
          </a:p>
          <a:p>
            <a:endParaRPr lang="en-US" dirty="0">
              <a:solidFill>
                <a:srgbClr val="0432FF"/>
              </a:solidFill>
            </a:endParaRPr>
          </a:p>
          <a:p>
            <a:r>
              <a:rPr lang="en-US" dirty="0">
                <a:solidFill>
                  <a:srgbClr val="0432FF"/>
                </a:solidFill>
              </a:rPr>
              <a:t>Simple DNA (one person), simple interpretation</a:t>
            </a:r>
          </a:p>
          <a:p>
            <a:r>
              <a:rPr lang="en-US" dirty="0">
                <a:solidFill>
                  <a:srgbClr val="0432FF"/>
                </a:solidFill>
              </a:rPr>
              <a:t>Complex DNA (mixtures), complex interpretation</a:t>
            </a:r>
          </a:p>
          <a:p>
            <a:endParaRPr lang="en-US" dirty="0">
              <a:solidFill>
                <a:srgbClr val="0432FF"/>
              </a:solidFill>
            </a:endParaRPr>
          </a:p>
          <a:p>
            <a:r>
              <a:rPr lang="en-US" dirty="0">
                <a:solidFill>
                  <a:srgbClr val="0432FF"/>
                </a:solidFill>
              </a:rPr>
              <a:t>DNA match statistics</a:t>
            </a:r>
          </a:p>
          <a:p>
            <a:r>
              <a:rPr lang="en-US" dirty="0">
                <a:solidFill>
                  <a:srgbClr val="0432FF"/>
                </a:solidFill>
              </a:rPr>
              <a:t>	CPI - simplify data (threshold to qualitative)</a:t>
            </a:r>
          </a:p>
          <a:p>
            <a:r>
              <a:rPr lang="en-US" dirty="0">
                <a:solidFill>
                  <a:srgbClr val="0432FF"/>
                </a:solidFill>
              </a:rPr>
              <a:t>	TA/LR - explain data (account for quantitative)</a:t>
            </a:r>
          </a:p>
          <a:p>
            <a:endParaRPr lang="en-US" dirty="0">
              <a:solidFill>
                <a:srgbClr val="0432FF"/>
              </a:solidFill>
            </a:endParaRPr>
          </a:p>
          <a:p>
            <a:pPr algn="ctr"/>
            <a:r>
              <a:rPr lang="en-US" dirty="0">
                <a:solidFill>
                  <a:srgbClr val="7030A0"/>
                </a:solidFill>
              </a:rPr>
              <a:t>September 2025 – Three Cases</a:t>
            </a:r>
          </a:p>
        </p:txBody>
      </p:sp>
    </p:spTree>
    <p:extLst>
      <p:ext uri="{BB962C8B-B14F-4D97-AF65-F5344CB8AC3E}">
        <p14:creationId xmlns:p14="http://schemas.microsoft.com/office/powerpoint/2010/main" val="4192160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2E71D-41A8-D884-B64F-F97F53F91E8A}"/>
              </a:ext>
            </a:extLst>
          </p:cNvPr>
          <p:cNvSpPr>
            <a:spLocks noGrp="1"/>
          </p:cNvSpPr>
          <p:nvPr>
            <p:ph type="title"/>
          </p:nvPr>
        </p:nvSpPr>
        <p:spPr/>
        <p:txBody>
          <a:bodyPr/>
          <a:lstStyle/>
          <a:p>
            <a:r>
              <a:rPr lang="en-US" dirty="0" err="1"/>
              <a:t>TrueAllele</a:t>
            </a:r>
            <a:r>
              <a:rPr lang="en-US" dirty="0"/>
              <a:t> reliability</a:t>
            </a:r>
          </a:p>
        </p:txBody>
      </p:sp>
      <p:sp>
        <p:nvSpPr>
          <p:cNvPr id="4" name="TextBox 3">
            <a:extLst>
              <a:ext uri="{FF2B5EF4-FFF2-40B4-BE49-F238E27FC236}">
                <a16:creationId xmlns:a16="http://schemas.microsoft.com/office/drawing/2014/main" id="{FE2959EC-82C9-97FD-38F1-9DED102F2ADC}"/>
              </a:ext>
            </a:extLst>
          </p:cNvPr>
          <p:cNvSpPr txBox="1"/>
          <p:nvPr/>
        </p:nvSpPr>
        <p:spPr>
          <a:xfrm>
            <a:off x="1968158" y="2292340"/>
            <a:ext cx="5537542" cy="3416320"/>
          </a:xfrm>
          <a:prstGeom prst="rect">
            <a:avLst/>
          </a:prstGeom>
          <a:noFill/>
        </p:spPr>
        <p:txBody>
          <a:bodyPr wrap="none" rtlCol="0">
            <a:spAutoFit/>
          </a:bodyPr>
          <a:lstStyle/>
          <a:p>
            <a:pPr marL="0" marR="0">
              <a:spcBef>
                <a:spcPts val="0"/>
              </a:spcBef>
              <a:spcAft>
                <a:spcPts val="0"/>
              </a:spcAft>
            </a:pPr>
            <a:r>
              <a:rPr lang="en-US" b="1"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Validation studies</a:t>
            </a:r>
          </a:p>
          <a:p>
            <a:pPr marL="0" marR="0">
              <a:spcBef>
                <a:spcPts val="0"/>
              </a:spcBef>
              <a:spcAft>
                <a:spcPts val="0"/>
              </a:spcAft>
            </a:pPr>
            <a:r>
              <a:rPr lang="en-US"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	8 peer-reviewed publications</a:t>
            </a:r>
          </a:p>
          <a:p>
            <a:pPr marL="0" marR="0">
              <a:spcBef>
                <a:spcPts val="0"/>
              </a:spcBef>
              <a:spcAft>
                <a:spcPts val="0"/>
              </a:spcAft>
            </a:pPr>
            <a:r>
              <a:rPr lang="en-US" dirty="0">
                <a:solidFill>
                  <a:srgbClr val="0432FF"/>
                </a:solidFill>
                <a:latin typeface="Calibri" panose="020F0502020204030204" pitchFamily="34" charset="0"/>
                <a:ea typeface="Calibri" panose="020F0502020204030204" pitchFamily="34" charset="0"/>
                <a:cs typeface="Times New Roman" panose="02020603050405020304" pitchFamily="18" charset="0"/>
              </a:rPr>
              <a:t>	     • up to </a:t>
            </a:r>
            <a:r>
              <a:rPr lang="en-US"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10-person mixtures</a:t>
            </a:r>
          </a:p>
          <a:p>
            <a:pPr marL="0" marR="0">
              <a:spcBef>
                <a:spcPts val="0"/>
              </a:spcBef>
              <a:spcAft>
                <a:spcPts val="0"/>
              </a:spcAft>
            </a:pPr>
            <a:r>
              <a:rPr lang="en-US" dirty="0">
                <a:solidFill>
                  <a:srgbClr val="0432FF"/>
                </a:solidFill>
                <a:latin typeface="Calibri" panose="020F0502020204030204" pitchFamily="34" charset="0"/>
                <a:ea typeface="Calibri" panose="020F0502020204030204" pitchFamily="34" charset="0"/>
                <a:cs typeface="Times New Roman" panose="02020603050405020304" pitchFamily="18" charset="0"/>
              </a:rPr>
              <a:t>	     • down to under 1% contributor</a:t>
            </a:r>
            <a:endParaRPr lang="en-US"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 	36 additional laboratory studies</a:t>
            </a:r>
          </a:p>
          <a:p>
            <a:pPr marL="0" marR="0">
              <a:spcBef>
                <a:spcPts val="0"/>
              </a:spcBef>
              <a:spcAft>
                <a:spcPts val="0"/>
              </a:spcAft>
            </a:pPr>
            <a:endParaRPr lang="en-US"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Admissibility rulings</a:t>
            </a:r>
          </a:p>
          <a:p>
            <a:pPr marL="0" marR="0">
              <a:spcBef>
                <a:spcPts val="0"/>
              </a:spcBef>
              <a:spcAft>
                <a:spcPts val="0"/>
              </a:spcAft>
            </a:pPr>
            <a:r>
              <a:rPr lang="en-US"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	51 US challenges – 49 wins</a:t>
            </a:r>
          </a:p>
          <a:p>
            <a:pPr marL="0" marR="0">
              <a:spcBef>
                <a:spcPts val="0"/>
              </a:spcBef>
              <a:spcAft>
                <a:spcPts val="0"/>
              </a:spcAft>
            </a:pPr>
            <a:r>
              <a:rPr lang="en-US"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	</a:t>
            </a:r>
            <a:r>
              <a:rPr lang="en-US" i="1"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Frye</a:t>
            </a:r>
            <a:r>
              <a:rPr lang="en-US"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 </a:t>
            </a:r>
            <a:r>
              <a:rPr lang="en-US" i="1"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Daubert</a:t>
            </a:r>
            <a:r>
              <a:rPr lang="en-US"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 </a:t>
            </a:r>
            <a:r>
              <a:rPr lang="en-US" i="1"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Spencer</a:t>
            </a:r>
            <a:r>
              <a:rPr lang="en-US"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t>, etc.</a:t>
            </a:r>
          </a:p>
        </p:txBody>
      </p:sp>
    </p:spTree>
    <p:extLst>
      <p:ext uri="{BB962C8B-B14F-4D97-AF65-F5344CB8AC3E}">
        <p14:creationId xmlns:p14="http://schemas.microsoft.com/office/powerpoint/2010/main" val="4062105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8377-5B49-244B-3ED8-35AA29308AFD}"/>
              </a:ext>
            </a:extLst>
          </p:cNvPr>
          <p:cNvSpPr>
            <a:spLocks noGrp="1"/>
          </p:cNvSpPr>
          <p:nvPr>
            <p:ph type="title"/>
          </p:nvPr>
        </p:nvSpPr>
        <p:spPr/>
        <p:txBody>
          <a:bodyPr/>
          <a:lstStyle/>
          <a:p>
            <a:r>
              <a:rPr lang="en-US" dirty="0"/>
              <a:t>Forensic DNA standards</a:t>
            </a:r>
          </a:p>
        </p:txBody>
      </p:sp>
      <p:sp>
        <p:nvSpPr>
          <p:cNvPr id="4" name="TextBox 3">
            <a:extLst>
              <a:ext uri="{FF2B5EF4-FFF2-40B4-BE49-F238E27FC236}">
                <a16:creationId xmlns:a16="http://schemas.microsoft.com/office/drawing/2014/main" id="{87F3D7CA-2BAE-DD62-24D6-E3A42DAC8040}"/>
              </a:ext>
            </a:extLst>
          </p:cNvPr>
          <p:cNvSpPr txBox="1"/>
          <p:nvPr/>
        </p:nvSpPr>
        <p:spPr>
          <a:xfrm>
            <a:off x="1300163" y="1595021"/>
            <a:ext cx="5817618" cy="5262979"/>
          </a:xfrm>
          <a:prstGeom prst="rect">
            <a:avLst/>
          </a:prstGeom>
          <a:noFill/>
        </p:spPr>
        <p:txBody>
          <a:bodyPr wrap="none" rtlCol="0">
            <a:spAutoFit/>
          </a:bodyPr>
          <a:lstStyle/>
          <a:p>
            <a:r>
              <a:rPr lang="en-US" dirty="0">
                <a:solidFill>
                  <a:srgbClr val="0432FF"/>
                </a:solidFill>
              </a:rPr>
              <a:t>Standards Groups</a:t>
            </a:r>
          </a:p>
          <a:p>
            <a:r>
              <a:rPr lang="en-US" dirty="0">
                <a:solidFill>
                  <a:srgbClr val="0432FF"/>
                </a:solidFill>
              </a:rPr>
              <a:t>	SWGDAM (FBI), ASB (AAFS)</a:t>
            </a:r>
          </a:p>
          <a:p>
            <a:endParaRPr lang="en-US" dirty="0">
              <a:solidFill>
                <a:srgbClr val="0432FF"/>
              </a:solidFill>
            </a:endParaRPr>
          </a:p>
          <a:p>
            <a:r>
              <a:rPr lang="en-US" dirty="0">
                <a:solidFill>
                  <a:srgbClr val="0432FF"/>
                </a:solidFill>
              </a:rPr>
              <a:t>Probabilistic genotyping (PG) </a:t>
            </a:r>
          </a:p>
          <a:p>
            <a:r>
              <a:rPr lang="en-US" dirty="0">
                <a:solidFill>
                  <a:srgbClr val="0432FF"/>
                </a:solidFill>
              </a:rPr>
              <a:t>Reliability based on scientific testing</a:t>
            </a:r>
          </a:p>
          <a:p>
            <a:endParaRPr lang="en-US" dirty="0">
              <a:solidFill>
                <a:srgbClr val="0432FF"/>
              </a:solidFill>
            </a:endParaRPr>
          </a:p>
          <a:p>
            <a:r>
              <a:rPr lang="en-US" dirty="0">
                <a:solidFill>
                  <a:srgbClr val="0432FF"/>
                </a:solidFill>
              </a:rPr>
              <a:t>	</a:t>
            </a:r>
            <a:r>
              <a:rPr lang="en-US" b="1" dirty="0">
                <a:solidFill>
                  <a:srgbClr val="002060"/>
                </a:solidFill>
              </a:rPr>
              <a:t>Additive</a:t>
            </a:r>
            <a:endParaRPr lang="en-US" dirty="0">
              <a:solidFill>
                <a:srgbClr val="002060"/>
              </a:solidFill>
            </a:endParaRPr>
          </a:p>
          <a:p>
            <a:r>
              <a:rPr lang="en-US" dirty="0">
                <a:solidFill>
                  <a:srgbClr val="002060"/>
                </a:solidFill>
              </a:rPr>
              <a:t>	• 10 validation axes</a:t>
            </a:r>
          </a:p>
          <a:p>
            <a:r>
              <a:rPr lang="en-US" dirty="0">
                <a:solidFill>
                  <a:srgbClr val="002060"/>
                </a:solidFill>
              </a:rPr>
              <a:t>	• 10 axis gradations</a:t>
            </a:r>
          </a:p>
          <a:p>
            <a:r>
              <a:rPr lang="en-US" dirty="0">
                <a:solidFill>
                  <a:srgbClr val="002060"/>
                </a:solidFill>
              </a:rPr>
              <a:t>	→ 10 + 10 + ... + 10 = 10x10 </a:t>
            </a:r>
          </a:p>
          <a:p>
            <a:r>
              <a:rPr lang="en-US" dirty="0">
                <a:solidFill>
                  <a:srgbClr val="002060"/>
                </a:solidFill>
              </a:rPr>
              <a:t>		= 100 experiments</a:t>
            </a:r>
          </a:p>
          <a:p>
            <a:endParaRPr lang="en-US" dirty="0">
              <a:solidFill>
                <a:srgbClr val="0432FF"/>
              </a:solidFill>
            </a:endParaRPr>
          </a:p>
          <a:p>
            <a:r>
              <a:rPr lang="en-US" dirty="0">
                <a:solidFill>
                  <a:srgbClr val="0432FF"/>
                </a:solidFill>
              </a:rPr>
              <a:t>	</a:t>
            </a:r>
            <a:r>
              <a:rPr lang="en-US" dirty="0">
                <a:solidFill>
                  <a:srgbClr val="7030A0"/>
                </a:solidFill>
              </a:rPr>
              <a:t>Compliance based on testing axes</a:t>
            </a:r>
          </a:p>
          <a:p>
            <a:r>
              <a:rPr lang="en-US" dirty="0">
                <a:solidFill>
                  <a:srgbClr val="7030A0"/>
                </a:solidFill>
              </a:rPr>
              <a:t>		under similar conditions</a:t>
            </a:r>
          </a:p>
        </p:txBody>
      </p:sp>
    </p:spTree>
    <p:extLst>
      <p:ext uri="{BB962C8B-B14F-4D97-AF65-F5344CB8AC3E}">
        <p14:creationId xmlns:p14="http://schemas.microsoft.com/office/powerpoint/2010/main" val="273331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DDE5-8B9C-9579-E55A-AD21DEE0B8FB}"/>
              </a:ext>
            </a:extLst>
          </p:cNvPr>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20AB3D35-C9B0-D61D-E90A-3A1773CBCD25}"/>
              </a:ext>
            </a:extLst>
          </p:cNvPr>
          <p:cNvPicPr>
            <a:picLocks noChangeAspect="1"/>
          </p:cNvPicPr>
          <p:nvPr/>
        </p:nvPicPr>
        <p:blipFill>
          <a:blip r:embed="rId2"/>
          <a:stretch>
            <a:fillRect/>
          </a:stretch>
        </p:blipFill>
        <p:spPr>
          <a:xfrm>
            <a:off x="424343" y="309567"/>
            <a:ext cx="8295314" cy="6410015"/>
          </a:xfrm>
          <a:prstGeom prst="rect">
            <a:avLst/>
          </a:prstGeom>
        </p:spPr>
      </p:pic>
    </p:spTree>
    <p:extLst>
      <p:ext uri="{BB962C8B-B14F-4D97-AF65-F5344CB8AC3E}">
        <p14:creationId xmlns:p14="http://schemas.microsoft.com/office/powerpoint/2010/main" val="1287101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5294-F06E-23E1-4C2A-36995D67BE14}"/>
              </a:ext>
            </a:extLst>
          </p:cNvPr>
          <p:cNvSpPr>
            <a:spLocks noGrp="1"/>
          </p:cNvSpPr>
          <p:nvPr>
            <p:ph type="title"/>
          </p:nvPr>
        </p:nvSpPr>
        <p:spPr/>
        <p:txBody>
          <a:bodyPr/>
          <a:lstStyle/>
          <a:p>
            <a:r>
              <a:rPr lang="en-US" dirty="0"/>
              <a:t>NIST Report 2024</a:t>
            </a:r>
          </a:p>
        </p:txBody>
      </p:sp>
      <p:sp>
        <p:nvSpPr>
          <p:cNvPr id="4" name="TextBox 3">
            <a:extLst>
              <a:ext uri="{FF2B5EF4-FFF2-40B4-BE49-F238E27FC236}">
                <a16:creationId xmlns:a16="http://schemas.microsoft.com/office/drawing/2014/main" id="{81179370-6145-BFC4-8335-2571D4F957DD}"/>
              </a:ext>
            </a:extLst>
          </p:cNvPr>
          <p:cNvSpPr txBox="1"/>
          <p:nvPr/>
        </p:nvSpPr>
        <p:spPr>
          <a:xfrm>
            <a:off x="3480996" y="1752600"/>
            <a:ext cx="2182008" cy="461665"/>
          </a:xfrm>
          <a:prstGeom prst="rect">
            <a:avLst/>
          </a:prstGeom>
          <a:noFill/>
        </p:spPr>
        <p:txBody>
          <a:bodyPr wrap="none" rtlCol="0">
            <a:spAutoFit/>
          </a:bodyPr>
          <a:lstStyle/>
          <a:p>
            <a:r>
              <a:rPr lang="en-US" dirty="0">
                <a:solidFill>
                  <a:srgbClr val="7030A0"/>
                </a:solidFill>
              </a:rPr>
              <a:t>"Factor space"</a:t>
            </a:r>
          </a:p>
        </p:txBody>
      </p:sp>
      <p:sp>
        <p:nvSpPr>
          <p:cNvPr id="5" name="TextBox 4">
            <a:extLst>
              <a:ext uri="{FF2B5EF4-FFF2-40B4-BE49-F238E27FC236}">
                <a16:creationId xmlns:a16="http://schemas.microsoft.com/office/drawing/2014/main" id="{9F3F40C1-B0E6-F473-90CC-C9C475529791}"/>
              </a:ext>
            </a:extLst>
          </p:cNvPr>
          <p:cNvSpPr txBox="1"/>
          <p:nvPr/>
        </p:nvSpPr>
        <p:spPr>
          <a:xfrm>
            <a:off x="1911656" y="2430840"/>
            <a:ext cx="5578771" cy="2308324"/>
          </a:xfrm>
          <a:prstGeom prst="rect">
            <a:avLst/>
          </a:prstGeom>
          <a:noFill/>
        </p:spPr>
        <p:txBody>
          <a:bodyPr wrap="none" rtlCol="0">
            <a:spAutoFit/>
          </a:bodyPr>
          <a:lstStyle/>
          <a:p>
            <a:r>
              <a:rPr lang="en-US" b="1" dirty="0">
                <a:solidFill>
                  <a:srgbClr val="002060"/>
                </a:solidFill>
              </a:rPr>
              <a:t>Multiplicative</a:t>
            </a:r>
            <a:endParaRPr lang="en-US" dirty="0">
              <a:solidFill>
                <a:srgbClr val="002060"/>
              </a:solidFill>
            </a:endParaRPr>
          </a:p>
          <a:p>
            <a:r>
              <a:rPr lang="en-US" dirty="0">
                <a:solidFill>
                  <a:srgbClr val="002060"/>
                </a:solidFill>
              </a:rPr>
              <a:t>• 10 validation axes</a:t>
            </a:r>
          </a:p>
          <a:p>
            <a:r>
              <a:rPr lang="en-US" dirty="0">
                <a:solidFill>
                  <a:srgbClr val="002060"/>
                </a:solidFill>
              </a:rPr>
              <a:t>• 10 axis gradations</a:t>
            </a:r>
          </a:p>
          <a:p>
            <a:r>
              <a:rPr lang="en-US" dirty="0">
                <a:solidFill>
                  <a:srgbClr val="002060"/>
                </a:solidFill>
              </a:rPr>
              <a:t>→ 10 x 10 x ... x 10 = 10</a:t>
            </a:r>
            <a:r>
              <a:rPr lang="en-US" baseline="30000" dirty="0">
                <a:solidFill>
                  <a:srgbClr val="002060"/>
                </a:solidFill>
              </a:rPr>
              <a:t>10</a:t>
            </a:r>
            <a:r>
              <a:rPr lang="en-US" dirty="0">
                <a:solidFill>
                  <a:srgbClr val="002060"/>
                </a:solidFill>
              </a:rPr>
              <a:t> </a:t>
            </a:r>
          </a:p>
          <a:p>
            <a:r>
              <a:rPr lang="en-US" dirty="0">
                <a:solidFill>
                  <a:srgbClr val="002060"/>
                </a:solidFill>
              </a:rPr>
              <a:t>	= 10 billion experiments</a:t>
            </a:r>
          </a:p>
          <a:p>
            <a:r>
              <a:rPr lang="en-US" dirty="0">
                <a:solidFill>
                  <a:srgbClr val="FF0000"/>
                </a:solidFill>
              </a:rPr>
              <a:t>Anticipate every possible evidence item</a:t>
            </a:r>
          </a:p>
        </p:txBody>
      </p:sp>
      <p:sp>
        <p:nvSpPr>
          <p:cNvPr id="6" name="TextBox 5">
            <a:extLst>
              <a:ext uri="{FF2B5EF4-FFF2-40B4-BE49-F238E27FC236}">
                <a16:creationId xmlns:a16="http://schemas.microsoft.com/office/drawing/2014/main" id="{0DBFF81C-4186-6781-CE5D-69BBF3912826}"/>
              </a:ext>
            </a:extLst>
          </p:cNvPr>
          <p:cNvSpPr txBox="1"/>
          <p:nvPr/>
        </p:nvSpPr>
        <p:spPr>
          <a:xfrm>
            <a:off x="1499017" y="4971979"/>
            <a:ext cx="6789038" cy="1631216"/>
          </a:xfrm>
          <a:prstGeom prst="rect">
            <a:avLst/>
          </a:prstGeom>
          <a:noFill/>
        </p:spPr>
        <p:txBody>
          <a:bodyPr wrap="none" rtlCol="0">
            <a:spAutoFit/>
          </a:bodyPr>
          <a:lstStyle/>
          <a:p>
            <a:r>
              <a:rPr lang="en-US" sz="2000" b="1" dirty="0">
                <a:solidFill>
                  <a:srgbClr val="0432FF"/>
                </a:solidFill>
              </a:rPr>
              <a:t>Not done in science</a:t>
            </a:r>
          </a:p>
          <a:p>
            <a:r>
              <a:rPr lang="en-US" sz="2000" dirty="0">
                <a:solidFill>
                  <a:srgbClr val="0432FF"/>
                </a:solidFill>
              </a:rPr>
              <a:t>	Impossible to do (centuries of testing, $billion)</a:t>
            </a:r>
          </a:p>
          <a:p>
            <a:r>
              <a:rPr lang="en-US" sz="2000" dirty="0">
                <a:solidFill>
                  <a:srgbClr val="0432FF"/>
                </a:solidFill>
              </a:rPr>
              <a:t>	Unnecessary (bracket by easier &amp; harder items)</a:t>
            </a:r>
          </a:p>
          <a:p>
            <a:r>
              <a:rPr lang="en-US" sz="2000" dirty="0">
                <a:solidFill>
                  <a:srgbClr val="0432FF"/>
                </a:solidFill>
              </a:rPr>
              <a:t>	19 scientists objected to NIST; 0 agreed</a:t>
            </a:r>
          </a:p>
          <a:p>
            <a:r>
              <a:rPr lang="en-US" sz="2000" dirty="0">
                <a:solidFill>
                  <a:srgbClr val="0432FF"/>
                </a:solidFill>
              </a:rPr>
              <a:t>	No standards follow this unworkable suggestion</a:t>
            </a:r>
          </a:p>
        </p:txBody>
      </p:sp>
    </p:spTree>
    <p:extLst>
      <p:ext uri="{BB962C8B-B14F-4D97-AF65-F5344CB8AC3E}">
        <p14:creationId xmlns:p14="http://schemas.microsoft.com/office/powerpoint/2010/main" val="160377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6700-2366-7BC0-B910-24222B83A056}"/>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2D5ED22E-9565-A822-EF3F-6ABC78AFA566}"/>
              </a:ext>
            </a:extLst>
          </p:cNvPr>
          <p:cNvPicPr>
            <a:picLocks noChangeAspect="1"/>
          </p:cNvPicPr>
          <p:nvPr/>
        </p:nvPicPr>
        <p:blipFill>
          <a:blip r:embed="rId2"/>
          <a:stretch>
            <a:fillRect/>
          </a:stretch>
        </p:blipFill>
        <p:spPr>
          <a:xfrm>
            <a:off x="580869" y="1011836"/>
            <a:ext cx="8094500" cy="4649320"/>
          </a:xfrm>
          <a:prstGeom prst="rect">
            <a:avLst/>
          </a:prstGeom>
        </p:spPr>
      </p:pic>
    </p:spTree>
    <p:extLst>
      <p:ext uri="{BB962C8B-B14F-4D97-AF65-F5344CB8AC3E}">
        <p14:creationId xmlns:p14="http://schemas.microsoft.com/office/powerpoint/2010/main" val="576298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3B5C-05CD-75E7-253D-4327FCA052CC}"/>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DB50941E-3BC2-72AA-1EE2-DA9FBE4BB1E2}"/>
              </a:ext>
            </a:extLst>
          </p:cNvPr>
          <p:cNvPicPr>
            <a:picLocks noChangeAspect="1"/>
          </p:cNvPicPr>
          <p:nvPr/>
        </p:nvPicPr>
        <p:blipFill>
          <a:blip r:embed="rId2"/>
          <a:stretch>
            <a:fillRect/>
          </a:stretch>
        </p:blipFill>
        <p:spPr>
          <a:xfrm>
            <a:off x="436847" y="816965"/>
            <a:ext cx="8270306" cy="5054673"/>
          </a:xfrm>
          <a:prstGeom prst="rect">
            <a:avLst/>
          </a:prstGeom>
        </p:spPr>
      </p:pic>
    </p:spTree>
    <p:extLst>
      <p:ext uri="{BB962C8B-B14F-4D97-AF65-F5344CB8AC3E}">
        <p14:creationId xmlns:p14="http://schemas.microsoft.com/office/powerpoint/2010/main" val="4041549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52B5-BDED-AA3A-E6FD-2E768FEF82CC}"/>
              </a:ext>
            </a:extLst>
          </p:cNvPr>
          <p:cNvSpPr>
            <a:spLocks noGrp="1"/>
          </p:cNvSpPr>
          <p:nvPr>
            <p:ph type="title"/>
          </p:nvPr>
        </p:nvSpPr>
        <p:spPr/>
        <p:txBody>
          <a:bodyPr/>
          <a:lstStyle/>
          <a:p>
            <a:r>
              <a:rPr lang="en-US" dirty="0"/>
              <a:t>From my Comments &amp; Report</a:t>
            </a:r>
          </a:p>
        </p:txBody>
      </p:sp>
      <p:sp>
        <p:nvSpPr>
          <p:cNvPr id="4" name="TextBox 3">
            <a:extLst>
              <a:ext uri="{FF2B5EF4-FFF2-40B4-BE49-F238E27FC236}">
                <a16:creationId xmlns:a16="http://schemas.microsoft.com/office/drawing/2014/main" id="{B732C0CA-4FD6-8EA0-E8CB-F500655EB25B}"/>
              </a:ext>
            </a:extLst>
          </p:cNvPr>
          <p:cNvSpPr txBox="1"/>
          <p:nvPr/>
        </p:nvSpPr>
        <p:spPr>
          <a:xfrm>
            <a:off x="1633928" y="1371600"/>
            <a:ext cx="184731" cy="461665"/>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4735308C-E541-4BFD-FA73-961796CC848B}"/>
              </a:ext>
            </a:extLst>
          </p:cNvPr>
          <p:cNvPicPr>
            <a:picLocks noChangeAspect="1"/>
          </p:cNvPicPr>
          <p:nvPr/>
        </p:nvPicPr>
        <p:blipFill>
          <a:blip r:embed="rId2"/>
          <a:stretch>
            <a:fillRect/>
          </a:stretch>
        </p:blipFill>
        <p:spPr>
          <a:xfrm>
            <a:off x="266885" y="1602432"/>
            <a:ext cx="8610230" cy="3186659"/>
          </a:xfrm>
          <a:prstGeom prst="rect">
            <a:avLst/>
          </a:prstGeom>
        </p:spPr>
      </p:pic>
      <p:pic>
        <p:nvPicPr>
          <p:cNvPr id="7" name="Picture 6" descr="A yellow convertible car driving on a road&#10;&#10;Description automatically generated">
            <a:extLst>
              <a:ext uri="{FF2B5EF4-FFF2-40B4-BE49-F238E27FC236}">
                <a16:creationId xmlns:a16="http://schemas.microsoft.com/office/drawing/2014/main" id="{B490D4B2-3AF3-C136-F1D5-0D3BF993AD1C}"/>
              </a:ext>
            </a:extLst>
          </p:cNvPr>
          <p:cNvPicPr>
            <a:picLocks noChangeAspect="1"/>
          </p:cNvPicPr>
          <p:nvPr/>
        </p:nvPicPr>
        <p:blipFill rotWithShape="1">
          <a:blip r:embed="rId3"/>
          <a:srcRect l="6434" t="21952" b="7140"/>
          <a:stretch/>
        </p:blipFill>
        <p:spPr>
          <a:xfrm>
            <a:off x="2824315" y="4817132"/>
            <a:ext cx="3753465" cy="1893384"/>
          </a:xfrm>
          <a:prstGeom prst="rect">
            <a:avLst/>
          </a:prstGeom>
        </p:spPr>
      </p:pic>
    </p:spTree>
    <p:extLst>
      <p:ext uri="{BB962C8B-B14F-4D97-AF65-F5344CB8AC3E}">
        <p14:creationId xmlns:p14="http://schemas.microsoft.com/office/powerpoint/2010/main" val="3525968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8492-0E4E-1515-9906-E40163A0B601}"/>
              </a:ext>
            </a:extLst>
          </p:cNvPr>
          <p:cNvSpPr>
            <a:spLocks noGrp="1"/>
          </p:cNvSpPr>
          <p:nvPr>
            <p:ph type="title"/>
          </p:nvPr>
        </p:nvSpPr>
        <p:spPr>
          <a:xfrm>
            <a:off x="0" y="609600"/>
            <a:ext cx="9144000" cy="1143000"/>
          </a:xfrm>
        </p:spPr>
        <p:txBody>
          <a:bodyPr/>
          <a:lstStyle/>
          <a:p>
            <a:r>
              <a:rPr lang="en-US" dirty="0"/>
              <a:t>2015 Baltimore </a:t>
            </a:r>
            <a:r>
              <a:rPr lang="en-US" dirty="0" err="1"/>
              <a:t>TrueAllele</a:t>
            </a:r>
            <a:r>
              <a:rPr lang="en-US" dirty="0"/>
              <a:t> validation</a:t>
            </a:r>
          </a:p>
        </p:txBody>
      </p:sp>
      <p:pic>
        <p:nvPicPr>
          <p:cNvPr id="5" name="Picture 4" descr="A graph with blue dots and a red line&#10;&#10;Description automatically generated">
            <a:extLst>
              <a:ext uri="{FF2B5EF4-FFF2-40B4-BE49-F238E27FC236}">
                <a16:creationId xmlns:a16="http://schemas.microsoft.com/office/drawing/2014/main" id="{7D1FA9CA-6379-D41D-B56B-2FA86D842B99}"/>
              </a:ext>
            </a:extLst>
          </p:cNvPr>
          <p:cNvPicPr>
            <a:picLocks noChangeAspect="1"/>
          </p:cNvPicPr>
          <p:nvPr/>
        </p:nvPicPr>
        <p:blipFill>
          <a:blip r:embed="rId2"/>
          <a:stretch>
            <a:fillRect/>
          </a:stretch>
        </p:blipFill>
        <p:spPr>
          <a:xfrm>
            <a:off x="451578" y="1752600"/>
            <a:ext cx="8240843" cy="4928638"/>
          </a:xfrm>
          <a:prstGeom prst="rect">
            <a:avLst/>
          </a:prstGeom>
        </p:spPr>
      </p:pic>
      <p:sp>
        <p:nvSpPr>
          <p:cNvPr id="4" name="TextBox 3">
            <a:extLst>
              <a:ext uri="{FF2B5EF4-FFF2-40B4-BE49-F238E27FC236}">
                <a16:creationId xmlns:a16="http://schemas.microsoft.com/office/drawing/2014/main" id="{DB72118E-F183-5E50-0D8D-D871DDB89EB4}"/>
              </a:ext>
            </a:extLst>
          </p:cNvPr>
          <p:cNvSpPr txBox="1"/>
          <p:nvPr/>
        </p:nvSpPr>
        <p:spPr>
          <a:xfrm>
            <a:off x="1643062" y="2609999"/>
            <a:ext cx="3469219" cy="461665"/>
          </a:xfrm>
          <a:prstGeom prst="rect">
            <a:avLst/>
          </a:prstGeom>
          <a:noFill/>
        </p:spPr>
        <p:txBody>
          <a:bodyPr wrap="none" rtlCol="0">
            <a:spAutoFit/>
          </a:bodyPr>
          <a:lstStyle/>
          <a:p>
            <a:r>
              <a:rPr lang="en-US" dirty="0">
                <a:solidFill>
                  <a:srgbClr val="0432FF"/>
                </a:solidFill>
              </a:rPr>
              <a:t>Is the case item typical?</a:t>
            </a:r>
          </a:p>
        </p:txBody>
      </p:sp>
    </p:spTree>
    <p:extLst>
      <p:ext uri="{BB962C8B-B14F-4D97-AF65-F5344CB8AC3E}">
        <p14:creationId xmlns:p14="http://schemas.microsoft.com/office/powerpoint/2010/main" val="382324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62C2-89AF-95AC-193B-24E15D523870}"/>
              </a:ext>
            </a:extLst>
          </p:cNvPr>
          <p:cNvSpPr>
            <a:spLocks noGrp="1"/>
          </p:cNvSpPr>
          <p:nvPr>
            <p:ph type="title"/>
          </p:nvPr>
        </p:nvSpPr>
        <p:spPr>
          <a:xfrm>
            <a:off x="0" y="609600"/>
            <a:ext cx="9144000" cy="1143000"/>
          </a:xfrm>
        </p:spPr>
        <p:txBody>
          <a:bodyPr/>
          <a:lstStyle/>
          <a:p>
            <a:r>
              <a:rPr lang="en-US" dirty="0"/>
              <a:t>IV. Missouri v. Lance Shockley</a:t>
            </a:r>
          </a:p>
        </p:txBody>
      </p:sp>
      <p:sp>
        <p:nvSpPr>
          <p:cNvPr id="4" name="TextBox 3">
            <a:extLst>
              <a:ext uri="{FF2B5EF4-FFF2-40B4-BE49-F238E27FC236}">
                <a16:creationId xmlns:a16="http://schemas.microsoft.com/office/drawing/2014/main" id="{B003FA65-FE16-D503-0CC4-C0375C78E6B1}"/>
              </a:ext>
            </a:extLst>
          </p:cNvPr>
          <p:cNvSpPr txBox="1"/>
          <p:nvPr/>
        </p:nvSpPr>
        <p:spPr>
          <a:xfrm>
            <a:off x="2126008" y="1752600"/>
            <a:ext cx="4841197" cy="461665"/>
          </a:xfrm>
          <a:prstGeom prst="rect">
            <a:avLst/>
          </a:prstGeom>
          <a:noFill/>
        </p:spPr>
        <p:txBody>
          <a:bodyPr wrap="none" rtlCol="0">
            <a:spAutoFit/>
          </a:bodyPr>
          <a:lstStyle/>
          <a:p>
            <a:pPr algn="ctr"/>
            <a:r>
              <a:rPr lang="en-US" b="1" i="1" dirty="0">
                <a:solidFill>
                  <a:srgbClr val="7030A0"/>
                </a:solidFill>
              </a:rPr>
              <a:t>Whether to test DNA evidence? </a:t>
            </a:r>
          </a:p>
        </p:txBody>
      </p:sp>
      <p:sp>
        <p:nvSpPr>
          <p:cNvPr id="6" name="TextBox 5">
            <a:extLst>
              <a:ext uri="{FF2B5EF4-FFF2-40B4-BE49-F238E27FC236}">
                <a16:creationId xmlns:a16="http://schemas.microsoft.com/office/drawing/2014/main" id="{70A1B9C9-6010-1C5D-8B25-8B931BA3F07C}"/>
              </a:ext>
            </a:extLst>
          </p:cNvPr>
          <p:cNvSpPr txBox="1"/>
          <p:nvPr/>
        </p:nvSpPr>
        <p:spPr>
          <a:xfrm>
            <a:off x="1844944" y="2895600"/>
            <a:ext cx="5454111" cy="2308324"/>
          </a:xfrm>
          <a:prstGeom prst="rect">
            <a:avLst/>
          </a:prstGeom>
          <a:noFill/>
        </p:spPr>
        <p:txBody>
          <a:bodyPr wrap="square" rtlCol="0">
            <a:spAutoFit/>
          </a:bodyPr>
          <a:lstStyle/>
          <a:p>
            <a:r>
              <a:rPr lang="en-US" dirty="0">
                <a:solidFill>
                  <a:srgbClr val="0432FF"/>
                </a:solidFill>
              </a:rPr>
              <a:t>2005. Fatal shooting of police officer</a:t>
            </a:r>
          </a:p>
          <a:p>
            <a:r>
              <a:rPr lang="en-US" dirty="0">
                <a:solidFill>
                  <a:srgbClr val="0432FF"/>
                </a:solidFill>
              </a:rPr>
              <a:t>          Evidence collected, not tested</a:t>
            </a:r>
          </a:p>
          <a:p>
            <a:r>
              <a:rPr lang="en-US" dirty="0">
                <a:solidFill>
                  <a:srgbClr val="0432FF"/>
                </a:solidFill>
              </a:rPr>
              <a:t>2009. Murder trial – jury convicted</a:t>
            </a:r>
          </a:p>
          <a:p>
            <a:r>
              <a:rPr lang="en-US" dirty="0">
                <a:solidFill>
                  <a:srgbClr val="0432FF"/>
                </a:solidFill>
              </a:rPr>
              <a:t>          Judge imposed death sentence</a:t>
            </a:r>
          </a:p>
          <a:p>
            <a:r>
              <a:rPr lang="en-US" dirty="0">
                <a:solidFill>
                  <a:srgbClr val="0432FF"/>
                </a:solidFill>
              </a:rPr>
              <a:t>2025. </a:t>
            </a:r>
            <a:r>
              <a:rPr lang="en-US" i="1" dirty="0">
                <a:solidFill>
                  <a:srgbClr val="0432FF"/>
                </a:solidFill>
              </a:rPr>
              <a:t>Post-conviction</a:t>
            </a:r>
            <a:r>
              <a:rPr lang="en-US" dirty="0">
                <a:solidFill>
                  <a:srgbClr val="0432FF"/>
                </a:solidFill>
              </a:rPr>
              <a:t> motion</a:t>
            </a:r>
          </a:p>
          <a:p>
            <a:r>
              <a:rPr lang="en-US" dirty="0">
                <a:solidFill>
                  <a:srgbClr val="0432FF"/>
                </a:solidFill>
              </a:rPr>
              <a:t>          Judge denied DNA testing</a:t>
            </a:r>
          </a:p>
        </p:txBody>
      </p:sp>
    </p:spTree>
    <p:extLst>
      <p:ext uri="{BB962C8B-B14F-4D97-AF65-F5344CB8AC3E}">
        <p14:creationId xmlns:p14="http://schemas.microsoft.com/office/powerpoint/2010/main" val="2441424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1E186-4199-3EA9-DFCE-D0CEED0514B1}"/>
              </a:ext>
            </a:extLst>
          </p:cNvPr>
          <p:cNvSpPr>
            <a:spLocks noGrp="1"/>
          </p:cNvSpPr>
          <p:nvPr>
            <p:ph type="title"/>
          </p:nvPr>
        </p:nvSpPr>
        <p:spPr/>
        <p:txBody>
          <a:bodyPr/>
          <a:lstStyle/>
          <a:p>
            <a:r>
              <a:rPr lang="en-US" dirty="0"/>
              <a:t>PCRA request for DNA testing </a:t>
            </a:r>
          </a:p>
        </p:txBody>
      </p:sp>
      <p:sp>
        <p:nvSpPr>
          <p:cNvPr id="4" name="TextBox 3">
            <a:extLst>
              <a:ext uri="{FF2B5EF4-FFF2-40B4-BE49-F238E27FC236}">
                <a16:creationId xmlns:a16="http://schemas.microsoft.com/office/drawing/2014/main" id="{B92BB41A-0C30-0C72-DF83-49C6CF257EBE}"/>
              </a:ext>
            </a:extLst>
          </p:cNvPr>
          <p:cNvSpPr txBox="1"/>
          <p:nvPr/>
        </p:nvSpPr>
        <p:spPr>
          <a:xfrm>
            <a:off x="1517317" y="2362200"/>
            <a:ext cx="6109365" cy="2308324"/>
          </a:xfrm>
          <a:prstGeom prst="rect">
            <a:avLst/>
          </a:prstGeom>
          <a:noFill/>
        </p:spPr>
        <p:txBody>
          <a:bodyPr wrap="none" rtlCol="0">
            <a:spAutoFit/>
          </a:bodyPr>
          <a:lstStyle/>
          <a:p>
            <a:r>
              <a:rPr lang="en-US" b="1" dirty="0">
                <a:solidFill>
                  <a:srgbClr val="0432FF"/>
                </a:solidFill>
              </a:rPr>
              <a:t>10 evidence items</a:t>
            </a:r>
          </a:p>
          <a:p>
            <a:endParaRPr lang="en-US" dirty="0">
              <a:solidFill>
                <a:srgbClr val="0432FF"/>
              </a:solidFill>
            </a:endParaRPr>
          </a:p>
          <a:p>
            <a:r>
              <a:rPr lang="en-US" dirty="0">
                <a:solidFill>
                  <a:srgbClr val="0432FF"/>
                </a:solidFill>
              </a:rPr>
              <a:t>	A crime scene cigarette butt</a:t>
            </a:r>
          </a:p>
          <a:p>
            <a:r>
              <a:rPr lang="en-US" dirty="0">
                <a:solidFill>
                  <a:srgbClr val="0432FF"/>
                </a:solidFill>
              </a:rPr>
              <a:t>	Paper and plastic shotshell wadding </a:t>
            </a:r>
          </a:p>
          <a:p>
            <a:r>
              <a:rPr lang="en-US" dirty="0">
                <a:solidFill>
                  <a:srgbClr val="0432FF"/>
                </a:solidFill>
              </a:rPr>
              <a:t>	Latent fingerprints</a:t>
            </a:r>
          </a:p>
          <a:p>
            <a:r>
              <a:rPr lang="en-US" dirty="0">
                <a:solidFill>
                  <a:srgbClr val="0432FF"/>
                </a:solidFill>
              </a:rPr>
              <a:t>	A cell phone</a:t>
            </a:r>
          </a:p>
        </p:txBody>
      </p:sp>
    </p:spTree>
    <p:extLst>
      <p:ext uri="{BB962C8B-B14F-4D97-AF65-F5344CB8AC3E}">
        <p14:creationId xmlns:p14="http://schemas.microsoft.com/office/powerpoint/2010/main" val="125854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3" descr="D13">
            <a:extLst>
              <a:ext uri="{FF2B5EF4-FFF2-40B4-BE49-F238E27FC236}">
                <a16:creationId xmlns:a16="http://schemas.microsoft.com/office/drawing/2014/main" id="{9E223DA9-B6D7-2483-5B11-A2DA39DE3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8" y="2286000"/>
            <a:ext cx="639921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BA0DAAEF-E1DE-BE26-ABD8-7A79A0FC141F}"/>
              </a:ext>
            </a:extLst>
          </p:cNvPr>
          <p:cNvSpPr>
            <a:spLocks noGrp="1" noChangeArrowheads="1"/>
          </p:cNvSpPr>
          <p:nvPr>
            <p:ph type="title"/>
          </p:nvPr>
        </p:nvSpPr>
        <p:spPr>
          <a:xfrm>
            <a:off x="0" y="609600"/>
            <a:ext cx="9144000" cy="1143000"/>
          </a:xfrm>
        </p:spPr>
        <p:txBody>
          <a:bodyPr/>
          <a:lstStyle/>
          <a:p>
            <a:r>
              <a:rPr lang="en-US" altLang="en-US" dirty="0">
                <a:ea typeface="ＭＳ Ｐゴシック" panose="020B0600070205080204" pitchFamily="34" charset="-128"/>
              </a:rPr>
              <a:t>Threshold: simplify the data</a:t>
            </a:r>
          </a:p>
        </p:txBody>
      </p:sp>
      <p:sp>
        <p:nvSpPr>
          <p:cNvPr id="196613" name="Text Box 5">
            <a:extLst>
              <a:ext uri="{FF2B5EF4-FFF2-40B4-BE49-F238E27FC236}">
                <a16:creationId xmlns:a16="http://schemas.microsoft.com/office/drawing/2014/main" id="{B146840C-F085-9052-0E2D-97E3732FA585}"/>
              </a:ext>
            </a:extLst>
          </p:cNvPr>
          <p:cNvSpPr txBox="1">
            <a:spLocks noChangeArrowheads="1"/>
          </p:cNvSpPr>
          <p:nvPr/>
        </p:nvSpPr>
        <p:spPr bwMode="auto">
          <a:xfrm>
            <a:off x="5105400" y="6507163"/>
            <a:ext cx="4648200"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200">
                <a:solidFill>
                  <a:srgbClr val="800080"/>
                </a:solidFill>
                <a:latin typeface="Arial" charset="0"/>
                <a:ea typeface="ＭＳ Ｐゴシック" charset="0"/>
                <a:cs typeface="ＭＳ Ｐゴシック" charset="0"/>
              </a:rPr>
              <a:t>Under </a:t>
            </a:r>
            <a:r>
              <a:rPr lang="en-US" sz="2200">
                <a:solidFill>
                  <a:srgbClr val="FF0000"/>
                </a:solidFill>
                <a:latin typeface="Arial" charset="0"/>
                <a:ea typeface="ＭＳ Ｐゴシック" charset="0"/>
                <a:cs typeface="ＭＳ Ｐゴシック" charset="0"/>
              </a:rPr>
              <a:t>threshold</a:t>
            </a:r>
            <a:r>
              <a:rPr lang="en-US" sz="2200">
                <a:solidFill>
                  <a:srgbClr val="800080"/>
                </a:solidFill>
                <a:latin typeface="Arial" charset="0"/>
                <a:ea typeface="ＭＳ Ｐゴシック" charset="0"/>
                <a:cs typeface="ＭＳ Ｐゴシック" charset="0"/>
              </a:rPr>
              <a:t>, alleles vanish. </a:t>
            </a:r>
          </a:p>
        </p:txBody>
      </p:sp>
      <p:sp>
        <p:nvSpPr>
          <p:cNvPr id="196617" name="Line 9">
            <a:extLst>
              <a:ext uri="{FF2B5EF4-FFF2-40B4-BE49-F238E27FC236}">
                <a16:creationId xmlns:a16="http://schemas.microsoft.com/office/drawing/2014/main" id="{F5CCAAE5-6489-30A9-31B5-896E6D5E0D9D}"/>
              </a:ext>
            </a:extLst>
          </p:cNvPr>
          <p:cNvSpPr>
            <a:spLocks noChangeShapeType="1"/>
          </p:cNvSpPr>
          <p:nvPr/>
        </p:nvSpPr>
        <p:spPr bwMode="auto">
          <a:xfrm>
            <a:off x="1676400" y="5791200"/>
            <a:ext cx="5715000" cy="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196625" name="Text Box 17">
            <a:extLst>
              <a:ext uri="{FF2B5EF4-FFF2-40B4-BE49-F238E27FC236}">
                <a16:creationId xmlns:a16="http://schemas.microsoft.com/office/drawing/2014/main" id="{B382BF91-C2AD-550F-ABAF-1D6C74824F9E}"/>
              </a:ext>
            </a:extLst>
          </p:cNvPr>
          <p:cNvSpPr txBox="1">
            <a:spLocks noChangeArrowheads="1"/>
          </p:cNvSpPr>
          <p:nvPr/>
        </p:nvSpPr>
        <p:spPr bwMode="auto">
          <a:xfrm>
            <a:off x="152400" y="5562600"/>
            <a:ext cx="16240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solidFill>
                  <a:srgbClr val="FF0000"/>
                </a:solidFill>
                <a:latin typeface="Arial" charset="0"/>
                <a:ea typeface="ＭＳ Ｐゴシック" charset="0"/>
                <a:cs typeface="ＭＳ Ｐゴシック" charset="0"/>
              </a:rPr>
              <a:t>Threshold </a:t>
            </a:r>
          </a:p>
        </p:txBody>
      </p:sp>
      <p:sp>
        <p:nvSpPr>
          <p:cNvPr id="23558" name="Text Box 4">
            <a:extLst>
              <a:ext uri="{FF2B5EF4-FFF2-40B4-BE49-F238E27FC236}">
                <a16:creationId xmlns:a16="http://schemas.microsoft.com/office/drawing/2014/main" id="{6647B9DF-0F98-17BD-FDBF-674B1DF4A017}"/>
              </a:ext>
            </a:extLst>
          </p:cNvPr>
          <p:cNvSpPr txBox="1">
            <a:spLocks noChangeArrowheads="1"/>
          </p:cNvSpPr>
          <p:nvPr/>
        </p:nvSpPr>
        <p:spPr bwMode="auto">
          <a:xfrm>
            <a:off x="1055688" y="1752600"/>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a:solidFill>
                  <a:schemeClr val="accent2"/>
                </a:solidFill>
              </a:rPr>
              <a:t>Over</a:t>
            </a:r>
            <a:r>
              <a:rPr lang="en-US" altLang="en-US">
                <a:solidFill>
                  <a:schemeClr val="hlink"/>
                </a:solidFill>
              </a:rPr>
              <a:t> </a:t>
            </a:r>
            <a:r>
              <a:rPr lang="en-US" altLang="en-US">
                <a:solidFill>
                  <a:srgbClr val="FF0000"/>
                </a:solidFill>
              </a:rPr>
              <a:t>threshold</a:t>
            </a:r>
            <a:r>
              <a:rPr lang="en-US" altLang="en-US">
                <a:solidFill>
                  <a:schemeClr val="accent2"/>
                </a:solidFill>
              </a:rPr>
              <a:t>,</a:t>
            </a:r>
            <a:r>
              <a:rPr lang="en-US" altLang="en-US">
                <a:solidFill>
                  <a:schemeClr val="hlink"/>
                </a:solidFill>
              </a:rPr>
              <a:t> </a:t>
            </a:r>
            <a:r>
              <a:rPr lang="en-US" altLang="en-US">
                <a:solidFill>
                  <a:schemeClr val="accent2"/>
                </a:solidFill>
              </a:rPr>
              <a:t>peaks are labeled as allele events</a:t>
            </a:r>
            <a:r>
              <a:rPr lang="en-US" altLang="en-US">
                <a:solidFill>
                  <a:schemeClr val="hlink"/>
                </a:solidFill>
              </a:rPr>
              <a:t> </a:t>
            </a:r>
          </a:p>
        </p:txBody>
      </p:sp>
      <p:grpSp>
        <p:nvGrpSpPr>
          <p:cNvPr id="23559" name="Group 55">
            <a:extLst>
              <a:ext uri="{FF2B5EF4-FFF2-40B4-BE49-F238E27FC236}">
                <a16:creationId xmlns:a16="http://schemas.microsoft.com/office/drawing/2014/main" id="{17726378-3E77-A69D-3FEF-09445C7E581A}"/>
              </a:ext>
            </a:extLst>
          </p:cNvPr>
          <p:cNvGrpSpPr>
            <a:grpSpLocks noChangeAspect="1"/>
          </p:cNvGrpSpPr>
          <p:nvPr/>
        </p:nvGrpSpPr>
        <p:grpSpPr bwMode="auto">
          <a:xfrm>
            <a:off x="5207000" y="5903913"/>
            <a:ext cx="203200" cy="203200"/>
            <a:chOff x="3276" y="3351"/>
            <a:chExt cx="144" cy="144"/>
          </a:xfrm>
        </p:grpSpPr>
        <p:sp>
          <p:nvSpPr>
            <p:cNvPr id="23572" name="Line 31">
              <a:extLst>
                <a:ext uri="{FF2B5EF4-FFF2-40B4-BE49-F238E27FC236}">
                  <a16:creationId xmlns:a16="http://schemas.microsoft.com/office/drawing/2014/main" id="{7811194D-4BEE-352B-BF76-39F3B1ABE189}"/>
                </a:ext>
              </a:extLst>
            </p:cNvPr>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3" name="Line 32">
              <a:extLst>
                <a:ext uri="{FF2B5EF4-FFF2-40B4-BE49-F238E27FC236}">
                  <a16:creationId xmlns:a16="http://schemas.microsoft.com/office/drawing/2014/main" id="{30E8D919-A28D-0935-A32E-D3FF3BD1237A}"/>
                </a:ext>
              </a:extLst>
            </p:cNvPr>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0" name="Group 55">
            <a:extLst>
              <a:ext uri="{FF2B5EF4-FFF2-40B4-BE49-F238E27FC236}">
                <a16:creationId xmlns:a16="http://schemas.microsoft.com/office/drawing/2014/main" id="{EEA9A1CF-A4F6-0E55-6033-9E930A06A977}"/>
              </a:ext>
            </a:extLst>
          </p:cNvPr>
          <p:cNvGrpSpPr>
            <a:grpSpLocks noChangeAspect="1"/>
          </p:cNvGrpSpPr>
          <p:nvPr/>
        </p:nvGrpSpPr>
        <p:grpSpPr bwMode="auto">
          <a:xfrm>
            <a:off x="6234113" y="5867400"/>
            <a:ext cx="203200" cy="203200"/>
            <a:chOff x="3276" y="3351"/>
            <a:chExt cx="144" cy="144"/>
          </a:xfrm>
        </p:grpSpPr>
        <p:sp>
          <p:nvSpPr>
            <p:cNvPr id="23570" name="Line 31">
              <a:extLst>
                <a:ext uri="{FF2B5EF4-FFF2-40B4-BE49-F238E27FC236}">
                  <a16:creationId xmlns:a16="http://schemas.microsoft.com/office/drawing/2014/main" id="{9F0441DF-24DA-C2AE-BEC3-FC0D5100DFB5}"/>
                </a:ext>
              </a:extLst>
            </p:cNvPr>
            <p:cNvSpPr>
              <a:spLocks noChangeShapeType="1"/>
            </p:cNvSpPr>
            <p:nvPr/>
          </p:nvSpPr>
          <p:spPr bwMode="auto">
            <a:xfrm>
              <a:off x="3276" y="3351"/>
              <a:ext cx="144"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1" name="Line 32">
              <a:extLst>
                <a:ext uri="{FF2B5EF4-FFF2-40B4-BE49-F238E27FC236}">
                  <a16:creationId xmlns:a16="http://schemas.microsoft.com/office/drawing/2014/main" id="{A445BB3E-6BF0-654B-C5EC-F29C32E6AB27}"/>
                </a:ext>
              </a:extLst>
            </p:cNvPr>
            <p:cNvSpPr>
              <a:spLocks noChangeShapeType="1"/>
            </p:cNvSpPr>
            <p:nvPr/>
          </p:nvSpPr>
          <p:spPr bwMode="auto">
            <a:xfrm flipV="1">
              <a:off x="3276" y="3351"/>
              <a:ext cx="144"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561" name="Rectangle 49">
            <a:extLst>
              <a:ext uri="{FF2B5EF4-FFF2-40B4-BE49-F238E27FC236}">
                <a16:creationId xmlns:a16="http://schemas.microsoft.com/office/drawing/2014/main" id="{D060C182-F35C-983B-9AA9-56CA6DBD6276}"/>
              </a:ext>
            </a:extLst>
          </p:cNvPr>
          <p:cNvSpPr>
            <a:spLocks noChangeArrowheads="1"/>
          </p:cNvSpPr>
          <p:nvPr/>
        </p:nvSpPr>
        <p:spPr bwMode="auto">
          <a:xfrm>
            <a:off x="3048000" y="5803900"/>
            <a:ext cx="304800" cy="585788"/>
          </a:xfrm>
          <a:prstGeom prst="rect">
            <a:avLst/>
          </a:prstGeom>
          <a:solidFill>
            <a:srgbClr val="667BC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8000"/>
              </a:solidFill>
            </a:endParaRPr>
          </a:p>
        </p:txBody>
      </p:sp>
      <p:sp>
        <p:nvSpPr>
          <p:cNvPr id="23562" name="Rectangle 49">
            <a:extLst>
              <a:ext uri="{FF2B5EF4-FFF2-40B4-BE49-F238E27FC236}">
                <a16:creationId xmlns:a16="http://schemas.microsoft.com/office/drawing/2014/main" id="{37D770D5-C10B-61B5-C87E-C08B4FBB844E}"/>
              </a:ext>
            </a:extLst>
          </p:cNvPr>
          <p:cNvSpPr>
            <a:spLocks noChangeArrowheads="1"/>
          </p:cNvSpPr>
          <p:nvPr/>
        </p:nvSpPr>
        <p:spPr bwMode="auto">
          <a:xfrm>
            <a:off x="4648200" y="5803900"/>
            <a:ext cx="304800" cy="585788"/>
          </a:xfrm>
          <a:prstGeom prst="rect">
            <a:avLst/>
          </a:prstGeom>
          <a:solidFill>
            <a:srgbClr val="667BC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8000"/>
              </a:solidFill>
            </a:endParaRPr>
          </a:p>
        </p:txBody>
      </p:sp>
      <p:sp>
        <p:nvSpPr>
          <p:cNvPr id="23563" name="Text Box 13">
            <a:extLst>
              <a:ext uri="{FF2B5EF4-FFF2-40B4-BE49-F238E27FC236}">
                <a16:creationId xmlns:a16="http://schemas.microsoft.com/office/drawing/2014/main" id="{93AC2419-B3B5-4C5B-292F-CD1752647F54}"/>
              </a:ext>
            </a:extLst>
          </p:cNvPr>
          <p:cNvSpPr txBox="1">
            <a:spLocks noChangeArrowheads="1"/>
          </p:cNvSpPr>
          <p:nvPr/>
        </p:nvSpPr>
        <p:spPr bwMode="auto">
          <a:xfrm>
            <a:off x="5080000" y="3429000"/>
            <a:ext cx="345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667BC8"/>
                </a:solidFill>
              </a:rPr>
              <a:t>All-or-none allele peaks,</a:t>
            </a:r>
          </a:p>
          <a:p>
            <a:r>
              <a:rPr lang="en-US" altLang="en-US">
                <a:solidFill>
                  <a:srgbClr val="667BC8"/>
                </a:solidFill>
              </a:rPr>
              <a:t>each given equal status</a:t>
            </a:r>
          </a:p>
        </p:txBody>
      </p:sp>
      <p:sp>
        <p:nvSpPr>
          <p:cNvPr id="23564" name="Line 45">
            <a:extLst>
              <a:ext uri="{FF2B5EF4-FFF2-40B4-BE49-F238E27FC236}">
                <a16:creationId xmlns:a16="http://schemas.microsoft.com/office/drawing/2014/main" id="{5408D924-FD65-678D-DFE0-D682BAD37626}"/>
              </a:ext>
            </a:extLst>
          </p:cNvPr>
          <p:cNvSpPr>
            <a:spLocks noChangeShapeType="1"/>
          </p:cNvSpPr>
          <p:nvPr/>
        </p:nvSpPr>
        <p:spPr bwMode="auto">
          <a:xfrm flipH="1">
            <a:off x="3351213" y="2133600"/>
            <a:ext cx="458787" cy="795338"/>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65" name="Line 45">
            <a:extLst>
              <a:ext uri="{FF2B5EF4-FFF2-40B4-BE49-F238E27FC236}">
                <a16:creationId xmlns:a16="http://schemas.microsoft.com/office/drawing/2014/main" id="{45836E26-D4B8-E3DC-D363-B42FBAA6BA64}"/>
              </a:ext>
            </a:extLst>
          </p:cNvPr>
          <p:cNvSpPr>
            <a:spLocks noChangeShapeType="1"/>
          </p:cNvSpPr>
          <p:nvPr/>
        </p:nvSpPr>
        <p:spPr bwMode="auto">
          <a:xfrm>
            <a:off x="4359275" y="2133600"/>
            <a:ext cx="365125" cy="1447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66" name="Line 24">
            <a:extLst>
              <a:ext uri="{FF2B5EF4-FFF2-40B4-BE49-F238E27FC236}">
                <a16:creationId xmlns:a16="http://schemas.microsoft.com/office/drawing/2014/main" id="{4AEC59D6-B155-69F6-50CF-484C3F52B877}"/>
              </a:ext>
            </a:extLst>
          </p:cNvPr>
          <p:cNvSpPr>
            <a:spLocks noChangeShapeType="1"/>
          </p:cNvSpPr>
          <p:nvPr/>
        </p:nvSpPr>
        <p:spPr bwMode="auto">
          <a:xfrm rot="-733694" flipH="1" flipV="1">
            <a:off x="5356225" y="6096000"/>
            <a:ext cx="152400" cy="533400"/>
          </a:xfrm>
          <a:prstGeom prst="line">
            <a:avLst/>
          </a:prstGeom>
          <a:noFill/>
          <a:ln w="28575">
            <a:solidFill>
              <a:srgbClr val="800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67" name="Line 24">
            <a:extLst>
              <a:ext uri="{FF2B5EF4-FFF2-40B4-BE49-F238E27FC236}">
                <a16:creationId xmlns:a16="http://schemas.microsoft.com/office/drawing/2014/main" id="{577AFD95-FB80-F59C-72A5-79CAE5746382}"/>
              </a:ext>
            </a:extLst>
          </p:cNvPr>
          <p:cNvSpPr>
            <a:spLocks noChangeShapeType="1"/>
          </p:cNvSpPr>
          <p:nvPr/>
        </p:nvSpPr>
        <p:spPr bwMode="auto">
          <a:xfrm rot="1449120" flipV="1">
            <a:off x="6151563" y="6032500"/>
            <a:ext cx="76200" cy="587375"/>
          </a:xfrm>
          <a:prstGeom prst="line">
            <a:avLst/>
          </a:prstGeom>
          <a:noFill/>
          <a:ln w="28575">
            <a:solidFill>
              <a:srgbClr val="800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68" name="Oval 51">
            <a:extLst>
              <a:ext uri="{FF2B5EF4-FFF2-40B4-BE49-F238E27FC236}">
                <a16:creationId xmlns:a16="http://schemas.microsoft.com/office/drawing/2014/main" id="{690F1B1B-4912-D04B-0EB2-B59004C3B05D}"/>
              </a:ext>
            </a:extLst>
          </p:cNvPr>
          <p:cNvSpPr>
            <a:spLocks noChangeArrowheads="1"/>
          </p:cNvSpPr>
          <p:nvPr/>
        </p:nvSpPr>
        <p:spPr bwMode="auto">
          <a:xfrm>
            <a:off x="3016250" y="2914650"/>
            <a:ext cx="381000" cy="3810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69" name="Oval 51">
            <a:extLst>
              <a:ext uri="{FF2B5EF4-FFF2-40B4-BE49-F238E27FC236}">
                <a16:creationId xmlns:a16="http://schemas.microsoft.com/office/drawing/2014/main" id="{BDAAF1E6-6DA0-EE26-BC6A-1ED82B9A291B}"/>
              </a:ext>
            </a:extLst>
          </p:cNvPr>
          <p:cNvSpPr>
            <a:spLocks noChangeArrowheads="1"/>
          </p:cNvSpPr>
          <p:nvPr/>
        </p:nvSpPr>
        <p:spPr bwMode="auto">
          <a:xfrm>
            <a:off x="4597400" y="3609975"/>
            <a:ext cx="381000" cy="3810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0047-2C2F-34AD-EEFD-72241F0AB3A1}"/>
              </a:ext>
            </a:extLst>
          </p:cNvPr>
          <p:cNvSpPr>
            <a:spLocks noGrp="1"/>
          </p:cNvSpPr>
          <p:nvPr>
            <p:ph type="title"/>
          </p:nvPr>
        </p:nvSpPr>
        <p:spPr/>
        <p:txBody>
          <a:bodyPr/>
          <a:lstStyle/>
          <a:p>
            <a:r>
              <a:rPr lang="en-US" dirty="0"/>
              <a:t>Motion for DNA testing denied</a:t>
            </a:r>
          </a:p>
        </p:txBody>
      </p:sp>
      <p:sp>
        <p:nvSpPr>
          <p:cNvPr id="4" name="TextBox 3">
            <a:extLst>
              <a:ext uri="{FF2B5EF4-FFF2-40B4-BE49-F238E27FC236}">
                <a16:creationId xmlns:a16="http://schemas.microsoft.com/office/drawing/2014/main" id="{5D8E8369-A4C6-72DB-1928-023E909FC0D4}"/>
              </a:ext>
            </a:extLst>
          </p:cNvPr>
          <p:cNvSpPr txBox="1"/>
          <p:nvPr/>
        </p:nvSpPr>
        <p:spPr>
          <a:xfrm>
            <a:off x="1078707" y="2172402"/>
            <a:ext cx="7158037" cy="3416320"/>
          </a:xfrm>
          <a:prstGeom prst="rect">
            <a:avLst/>
          </a:prstGeom>
          <a:noFill/>
        </p:spPr>
        <p:txBody>
          <a:bodyPr wrap="square" rtlCol="0">
            <a:spAutoFit/>
          </a:bodyPr>
          <a:lstStyle/>
          <a:p>
            <a:r>
              <a:rPr lang="en-US" dirty="0">
                <a:solidFill>
                  <a:srgbClr val="7030A0"/>
                </a:solidFill>
              </a:rPr>
              <a:t>Rejected PCRA theories: </a:t>
            </a:r>
          </a:p>
          <a:p>
            <a:r>
              <a:rPr lang="en-US" dirty="0">
                <a:solidFill>
                  <a:srgbClr val="7030A0"/>
                </a:solidFill>
              </a:rPr>
              <a:t>	</a:t>
            </a:r>
            <a:r>
              <a:rPr lang="en-US" b="1" i="1" dirty="0">
                <a:solidFill>
                  <a:srgbClr val="7030A0"/>
                </a:solidFill>
              </a:rPr>
              <a:t>Database, Confession, Redundancy</a:t>
            </a:r>
          </a:p>
          <a:p>
            <a:endParaRPr lang="en-US" dirty="0">
              <a:solidFill>
                <a:srgbClr val="0432FF"/>
              </a:solidFill>
            </a:endParaRPr>
          </a:p>
          <a:p>
            <a:r>
              <a:rPr lang="en-US" dirty="0">
                <a:solidFill>
                  <a:srgbClr val="0432FF"/>
                </a:solidFill>
              </a:rPr>
              <a:t>	I. There wasn't "a reasonable probability that the outcome of the trial would have been changed by the discovery of DNA from another person." </a:t>
            </a:r>
          </a:p>
          <a:p>
            <a:endParaRPr lang="en-US" dirty="0">
              <a:solidFill>
                <a:srgbClr val="0432FF"/>
              </a:solidFill>
            </a:endParaRPr>
          </a:p>
          <a:p>
            <a:r>
              <a:rPr lang="en-US" dirty="0">
                <a:solidFill>
                  <a:srgbClr val="0432FF"/>
                </a:solidFill>
              </a:rPr>
              <a:t>	II. That "touch DNA analysis was reasonably available to him at the time of trial." </a:t>
            </a:r>
          </a:p>
        </p:txBody>
      </p:sp>
    </p:spTree>
    <p:extLst>
      <p:ext uri="{BB962C8B-B14F-4D97-AF65-F5344CB8AC3E}">
        <p14:creationId xmlns:p14="http://schemas.microsoft.com/office/powerpoint/2010/main" val="1843421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96A12-1C69-56AF-230A-9F65A934C7C9}"/>
              </a:ext>
            </a:extLst>
          </p:cNvPr>
          <p:cNvSpPr>
            <a:spLocks noGrp="1"/>
          </p:cNvSpPr>
          <p:nvPr>
            <p:ph type="title"/>
          </p:nvPr>
        </p:nvSpPr>
        <p:spPr/>
        <p:txBody>
          <a:bodyPr/>
          <a:lstStyle/>
          <a:p>
            <a:r>
              <a:rPr lang="en-US" dirty="0"/>
              <a:t>Forensic science disagrees</a:t>
            </a:r>
          </a:p>
        </p:txBody>
      </p:sp>
      <p:sp>
        <p:nvSpPr>
          <p:cNvPr id="4" name="TextBox 3">
            <a:extLst>
              <a:ext uri="{FF2B5EF4-FFF2-40B4-BE49-F238E27FC236}">
                <a16:creationId xmlns:a16="http://schemas.microsoft.com/office/drawing/2014/main" id="{B0F5ED7F-719C-DC4B-4808-7349C1E334D6}"/>
              </a:ext>
            </a:extLst>
          </p:cNvPr>
          <p:cNvSpPr txBox="1"/>
          <p:nvPr/>
        </p:nvSpPr>
        <p:spPr>
          <a:xfrm>
            <a:off x="1614487" y="1814512"/>
            <a:ext cx="6021200" cy="461665"/>
          </a:xfrm>
          <a:prstGeom prst="rect">
            <a:avLst/>
          </a:prstGeom>
          <a:noFill/>
        </p:spPr>
        <p:txBody>
          <a:bodyPr wrap="none" rtlCol="0">
            <a:spAutoFit/>
          </a:bodyPr>
          <a:lstStyle/>
          <a:p>
            <a:r>
              <a:rPr lang="en-US" dirty="0">
                <a:solidFill>
                  <a:srgbClr val="0432FF"/>
                </a:solidFill>
              </a:rPr>
              <a:t>Four forensic science </a:t>
            </a:r>
            <a:r>
              <a:rPr lang="en-US" i="1" dirty="0">
                <a:solidFill>
                  <a:srgbClr val="0432FF"/>
                </a:solidFill>
              </a:rPr>
              <a:t>amicus curiae </a:t>
            </a:r>
            <a:r>
              <a:rPr lang="en-US" dirty="0">
                <a:solidFill>
                  <a:srgbClr val="0432FF"/>
                </a:solidFill>
              </a:rPr>
              <a:t>briefs </a:t>
            </a:r>
          </a:p>
        </p:txBody>
      </p:sp>
      <p:pic>
        <p:nvPicPr>
          <p:cNvPr id="5" name="Picture 4">
            <a:extLst>
              <a:ext uri="{FF2B5EF4-FFF2-40B4-BE49-F238E27FC236}">
                <a16:creationId xmlns:a16="http://schemas.microsoft.com/office/drawing/2014/main" id="{1F77A787-3153-64E1-0CC4-0F8CABC2BC59}"/>
              </a:ext>
            </a:extLst>
          </p:cNvPr>
          <p:cNvPicPr>
            <a:picLocks noChangeAspect="1"/>
          </p:cNvPicPr>
          <p:nvPr/>
        </p:nvPicPr>
        <p:blipFill>
          <a:blip r:embed="rId2"/>
          <a:stretch>
            <a:fillRect/>
          </a:stretch>
        </p:blipFill>
        <p:spPr>
          <a:xfrm>
            <a:off x="1826926" y="2398050"/>
            <a:ext cx="5490148" cy="4163717"/>
          </a:xfrm>
          <a:prstGeom prst="rect">
            <a:avLst/>
          </a:prstGeom>
        </p:spPr>
      </p:pic>
    </p:spTree>
    <p:extLst>
      <p:ext uri="{BB962C8B-B14F-4D97-AF65-F5344CB8AC3E}">
        <p14:creationId xmlns:p14="http://schemas.microsoft.com/office/powerpoint/2010/main" val="3672496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2BAB4-BD79-D80D-1D32-BE84891E8E90}"/>
              </a:ext>
            </a:extLst>
          </p:cNvPr>
          <p:cNvSpPr>
            <a:spLocks noGrp="1"/>
          </p:cNvSpPr>
          <p:nvPr>
            <p:ph type="title"/>
          </p:nvPr>
        </p:nvSpPr>
        <p:spPr/>
        <p:txBody>
          <a:bodyPr/>
          <a:lstStyle/>
          <a:p>
            <a:r>
              <a:rPr lang="en-US" dirty="0"/>
              <a:t>Forensic Magazine article</a:t>
            </a:r>
          </a:p>
        </p:txBody>
      </p:sp>
      <p:pic>
        <p:nvPicPr>
          <p:cNvPr id="5" name="Picture 4">
            <a:extLst>
              <a:ext uri="{FF2B5EF4-FFF2-40B4-BE49-F238E27FC236}">
                <a16:creationId xmlns:a16="http://schemas.microsoft.com/office/drawing/2014/main" id="{BE7C0638-CA6E-C2BF-5B3B-84B4320362A2}"/>
              </a:ext>
            </a:extLst>
          </p:cNvPr>
          <p:cNvPicPr>
            <a:picLocks noChangeAspect="1"/>
          </p:cNvPicPr>
          <p:nvPr/>
        </p:nvPicPr>
        <p:blipFill>
          <a:blip r:embed="rId2"/>
          <a:stretch>
            <a:fillRect/>
          </a:stretch>
        </p:blipFill>
        <p:spPr>
          <a:xfrm>
            <a:off x="1832547" y="1758846"/>
            <a:ext cx="5478906" cy="4888272"/>
          </a:xfrm>
          <a:prstGeom prst="rect">
            <a:avLst/>
          </a:prstGeom>
        </p:spPr>
      </p:pic>
    </p:spTree>
    <p:extLst>
      <p:ext uri="{BB962C8B-B14F-4D97-AF65-F5344CB8AC3E}">
        <p14:creationId xmlns:p14="http://schemas.microsoft.com/office/powerpoint/2010/main" val="988405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20764-CFB5-5519-A30A-FDC4C19EC18B}"/>
              </a:ext>
            </a:extLst>
          </p:cNvPr>
          <p:cNvSpPr>
            <a:spLocks noGrp="1"/>
          </p:cNvSpPr>
          <p:nvPr>
            <p:ph type="title"/>
          </p:nvPr>
        </p:nvSpPr>
        <p:spPr/>
        <p:txBody>
          <a:bodyPr/>
          <a:lstStyle/>
          <a:p>
            <a:r>
              <a:rPr lang="en-US" dirty="0"/>
              <a:t>The article begins …</a:t>
            </a:r>
          </a:p>
        </p:txBody>
      </p:sp>
      <p:sp>
        <p:nvSpPr>
          <p:cNvPr id="4" name="TextBox 3">
            <a:extLst>
              <a:ext uri="{FF2B5EF4-FFF2-40B4-BE49-F238E27FC236}">
                <a16:creationId xmlns:a16="http://schemas.microsoft.com/office/drawing/2014/main" id="{F5CEF19D-84B0-AAC4-8559-276147191892}"/>
              </a:ext>
            </a:extLst>
          </p:cNvPr>
          <p:cNvSpPr txBox="1"/>
          <p:nvPr/>
        </p:nvSpPr>
        <p:spPr>
          <a:xfrm>
            <a:off x="1561436" y="2420208"/>
            <a:ext cx="6021128" cy="2308324"/>
          </a:xfrm>
          <a:prstGeom prst="rect">
            <a:avLst/>
          </a:prstGeom>
          <a:noFill/>
        </p:spPr>
        <p:txBody>
          <a:bodyPr wrap="square" rtlCol="0">
            <a:spAutoFit/>
          </a:bodyPr>
          <a:lstStyle/>
          <a:p>
            <a:r>
              <a:rPr lang="en-US" dirty="0">
                <a:solidFill>
                  <a:srgbClr val="0432FF"/>
                </a:solidFill>
              </a:rPr>
              <a:t>"On October 14, 2025, Missouri is set to execute Lance Shockley by lethal injection. The circumstantial evidence is compelling, but comprehensive DNA testing wasn’t done—and the courts have decided that it never will be."</a:t>
            </a:r>
          </a:p>
        </p:txBody>
      </p:sp>
    </p:spTree>
    <p:extLst>
      <p:ext uri="{BB962C8B-B14F-4D97-AF65-F5344CB8AC3E}">
        <p14:creationId xmlns:p14="http://schemas.microsoft.com/office/powerpoint/2010/main" val="2954297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DEC6B-0C4B-94D9-6EFF-7AE791C5E16F}"/>
              </a:ext>
            </a:extLst>
          </p:cNvPr>
          <p:cNvSpPr>
            <a:spLocks noGrp="1"/>
          </p:cNvSpPr>
          <p:nvPr>
            <p:ph type="title"/>
          </p:nvPr>
        </p:nvSpPr>
        <p:spPr/>
        <p:txBody>
          <a:bodyPr/>
          <a:lstStyle/>
          <a:p>
            <a:r>
              <a:rPr lang="en-US" dirty="0"/>
              <a:t>Point I response</a:t>
            </a:r>
          </a:p>
        </p:txBody>
      </p:sp>
      <p:sp>
        <p:nvSpPr>
          <p:cNvPr id="4" name="TextBox 3">
            <a:extLst>
              <a:ext uri="{FF2B5EF4-FFF2-40B4-BE49-F238E27FC236}">
                <a16:creationId xmlns:a16="http://schemas.microsoft.com/office/drawing/2014/main" id="{76DE7CC9-9A71-4E25-5DD8-A641E1264E25}"/>
              </a:ext>
            </a:extLst>
          </p:cNvPr>
          <p:cNvSpPr txBox="1"/>
          <p:nvPr/>
        </p:nvSpPr>
        <p:spPr>
          <a:xfrm>
            <a:off x="321469" y="1678781"/>
            <a:ext cx="8694047" cy="461665"/>
          </a:xfrm>
          <a:prstGeom prst="rect">
            <a:avLst/>
          </a:prstGeom>
          <a:noFill/>
        </p:spPr>
        <p:txBody>
          <a:bodyPr wrap="none" rtlCol="0">
            <a:spAutoFit/>
          </a:bodyPr>
          <a:lstStyle/>
          <a:p>
            <a:r>
              <a:rPr lang="en-US" i="1" dirty="0">
                <a:solidFill>
                  <a:srgbClr val="7030A0"/>
                </a:solidFill>
              </a:rPr>
              <a:t>Why new DNA evidence could have changed the trial outcome</a:t>
            </a:r>
          </a:p>
        </p:txBody>
      </p:sp>
      <p:sp>
        <p:nvSpPr>
          <p:cNvPr id="5" name="TextBox 4">
            <a:extLst>
              <a:ext uri="{FF2B5EF4-FFF2-40B4-BE49-F238E27FC236}">
                <a16:creationId xmlns:a16="http://schemas.microsoft.com/office/drawing/2014/main" id="{297D5869-185F-5714-B1DB-096471373911}"/>
              </a:ext>
            </a:extLst>
          </p:cNvPr>
          <p:cNvSpPr txBox="1"/>
          <p:nvPr/>
        </p:nvSpPr>
        <p:spPr>
          <a:xfrm>
            <a:off x="864394" y="2352377"/>
            <a:ext cx="7772400" cy="4154984"/>
          </a:xfrm>
          <a:prstGeom prst="rect">
            <a:avLst/>
          </a:prstGeom>
          <a:noFill/>
        </p:spPr>
        <p:txBody>
          <a:bodyPr wrap="square" rtlCol="0">
            <a:spAutoFit/>
          </a:bodyPr>
          <a:lstStyle/>
          <a:p>
            <a:r>
              <a:rPr lang="en-US" dirty="0">
                <a:solidFill>
                  <a:srgbClr val="0432FF"/>
                </a:solidFill>
              </a:rPr>
              <a:t>DNA changes case outcomes</a:t>
            </a:r>
          </a:p>
          <a:p>
            <a:r>
              <a:rPr lang="en-US" dirty="0">
                <a:solidFill>
                  <a:srgbClr val="0432FF"/>
                </a:solidFill>
              </a:rPr>
              <a:t>	For prosecutors and for defenders</a:t>
            </a:r>
          </a:p>
          <a:p>
            <a:endParaRPr lang="en-US" dirty="0">
              <a:solidFill>
                <a:srgbClr val="0432FF"/>
              </a:solidFill>
            </a:endParaRPr>
          </a:p>
          <a:p>
            <a:r>
              <a:rPr lang="en-US" i="1" dirty="0">
                <a:solidFill>
                  <a:srgbClr val="0432FF"/>
                </a:solidFill>
              </a:rPr>
              <a:t>Pennsylvania v. Joshua Huber</a:t>
            </a:r>
          </a:p>
          <a:p>
            <a:endParaRPr lang="en-US" dirty="0">
              <a:solidFill>
                <a:srgbClr val="0432FF"/>
              </a:solidFill>
            </a:endParaRPr>
          </a:p>
          <a:p>
            <a:r>
              <a:rPr lang="en-US" i="1" dirty="0">
                <a:solidFill>
                  <a:srgbClr val="0432FF"/>
                </a:solidFill>
              </a:rPr>
              <a:t>Texas v. </a:t>
            </a:r>
            <a:r>
              <a:rPr lang="en-US" i="1" dirty="0" err="1">
                <a:solidFill>
                  <a:srgbClr val="0432FF"/>
                </a:solidFill>
              </a:rPr>
              <a:t>Lydell</a:t>
            </a:r>
            <a:r>
              <a:rPr lang="en-US" i="1" dirty="0">
                <a:solidFill>
                  <a:srgbClr val="0432FF"/>
                </a:solidFill>
              </a:rPr>
              <a:t> Grant</a:t>
            </a:r>
          </a:p>
          <a:p>
            <a:r>
              <a:rPr lang="en-US" dirty="0">
                <a:solidFill>
                  <a:srgbClr val="0432FF"/>
                </a:solidFill>
              </a:rPr>
              <a:t>	</a:t>
            </a:r>
            <a:r>
              <a:rPr lang="en-US" b="1" i="1" dirty="0">
                <a:solidFill>
                  <a:srgbClr val="0432FF"/>
                </a:solidFill>
              </a:rPr>
              <a:t>Database</a:t>
            </a:r>
            <a:r>
              <a:rPr lang="en-US" dirty="0">
                <a:solidFill>
                  <a:srgbClr val="0432FF"/>
                </a:solidFill>
              </a:rPr>
              <a:t> search identified </a:t>
            </a:r>
            <a:r>
              <a:rPr lang="en-US" dirty="0" err="1">
                <a:solidFill>
                  <a:srgbClr val="0432FF"/>
                </a:solidFill>
              </a:rPr>
              <a:t>Jermarico</a:t>
            </a:r>
            <a:r>
              <a:rPr lang="en-US" dirty="0">
                <a:solidFill>
                  <a:srgbClr val="0432FF"/>
                </a:solidFill>
              </a:rPr>
              <a:t> Carter</a:t>
            </a:r>
          </a:p>
          <a:p>
            <a:r>
              <a:rPr lang="en-US" dirty="0">
                <a:solidFill>
                  <a:srgbClr val="0432FF"/>
                </a:solidFill>
              </a:rPr>
              <a:t>	</a:t>
            </a:r>
            <a:r>
              <a:rPr lang="en-US" b="1" i="1" dirty="0">
                <a:solidFill>
                  <a:srgbClr val="0432FF"/>
                </a:solidFill>
              </a:rPr>
              <a:t>Confessed</a:t>
            </a:r>
            <a:r>
              <a:rPr lang="en-US" dirty="0">
                <a:solidFill>
                  <a:srgbClr val="0432FF"/>
                </a:solidFill>
              </a:rPr>
              <a:t> when confronted with DNA evidence</a:t>
            </a:r>
          </a:p>
          <a:p>
            <a:endParaRPr lang="en-US" dirty="0">
              <a:solidFill>
                <a:srgbClr val="0432FF"/>
              </a:solidFill>
            </a:endParaRPr>
          </a:p>
          <a:p>
            <a:r>
              <a:rPr lang="en-US" i="1" dirty="0">
                <a:solidFill>
                  <a:srgbClr val="0432FF"/>
                </a:solidFill>
              </a:rPr>
              <a:t>Indiana v. Darryl </a:t>
            </a:r>
            <a:r>
              <a:rPr lang="en-US" i="1" dirty="0" err="1">
                <a:solidFill>
                  <a:srgbClr val="0432FF"/>
                </a:solidFill>
              </a:rPr>
              <a:t>Pinkins</a:t>
            </a:r>
            <a:r>
              <a:rPr lang="en-US" i="1" dirty="0">
                <a:solidFill>
                  <a:srgbClr val="0432FF"/>
                </a:solidFill>
              </a:rPr>
              <a:t> and Roosevelt Glenn</a:t>
            </a:r>
          </a:p>
          <a:p>
            <a:r>
              <a:rPr lang="en-US" dirty="0">
                <a:solidFill>
                  <a:srgbClr val="0432FF"/>
                </a:solidFill>
              </a:rPr>
              <a:t>	</a:t>
            </a:r>
            <a:r>
              <a:rPr lang="en-US" b="1" i="1" dirty="0">
                <a:solidFill>
                  <a:srgbClr val="0432FF"/>
                </a:solidFill>
              </a:rPr>
              <a:t>Redundancy</a:t>
            </a:r>
            <a:r>
              <a:rPr lang="en-US" dirty="0">
                <a:solidFill>
                  <a:srgbClr val="0432FF"/>
                </a:solidFill>
              </a:rPr>
              <a:t> of three brothers</a:t>
            </a:r>
          </a:p>
        </p:txBody>
      </p:sp>
    </p:spTree>
    <p:extLst>
      <p:ext uri="{BB962C8B-B14F-4D97-AF65-F5344CB8AC3E}">
        <p14:creationId xmlns:p14="http://schemas.microsoft.com/office/powerpoint/2010/main" val="2336243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D2A7-A2B1-3D14-1917-B977F923B59C}"/>
              </a:ext>
            </a:extLst>
          </p:cNvPr>
          <p:cNvSpPr>
            <a:spLocks noGrp="1"/>
          </p:cNvSpPr>
          <p:nvPr>
            <p:ph type="title"/>
          </p:nvPr>
        </p:nvSpPr>
        <p:spPr/>
        <p:txBody>
          <a:bodyPr/>
          <a:lstStyle/>
          <a:p>
            <a:r>
              <a:rPr lang="en-US" dirty="0"/>
              <a:t>Point II response</a:t>
            </a:r>
          </a:p>
        </p:txBody>
      </p:sp>
      <p:sp>
        <p:nvSpPr>
          <p:cNvPr id="4" name="TextBox 3">
            <a:extLst>
              <a:ext uri="{FF2B5EF4-FFF2-40B4-BE49-F238E27FC236}">
                <a16:creationId xmlns:a16="http://schemas.microsoft.com/office/drawing/2014/main" id="{39697C0A-5C0B-4D2D-BFAA-D17B9F9CA6E2}"/>
              </a:ext>
            </a:extLst>
          </p:cNvPr>
          <p:cNvSpPr txBox="1"/>
          <p:nvPr/>
        </p:nvSpPr>
        <p:spPr>
          <a:xfrm>
            <a:off x="185737" y="1752600"/>
            <a:ext cx="8899359" cy="430887"/>
          </a:xfrm>
          <a:prstGeom prst="rect">
            <a:avLst/>
          </a:prstGeom>
          <a:noFill/>
        </p:spPr>
        <p:txBody>
          <a:bodyPr wrap="none" rtlCol="0">
            <a:spAutoFit/>
          </a:bodyPr>
          <a:lstStyle/>
          <a:p>
            <a:r>
              <a:rPr lang="en-US" sz="2200" i="1" dirty="0">
                <a:solidFill>
                  <a:srgbClr val="7030A0"/>
                </a:solidFill>
              </a:rPr>
              <a:t>Effective touch DNA analysis was not reasonably available at the time</a:t>
            </a:r>
          </a:p>
        </p:txBody>
      </p:sp>
      <p:sp>
        <p:nvSpPr>
          <p:cNvPr id="5" name="TextBox 4">
            <a:extLst>
              <a:ext uri="{FF2B5EF4-FFF2-40B4-BE49-F238E27FC236}">
                <a16:creationId xmlns:a16="http://schemas.microsoft.com/office/drawing/2014/main" id="{3F8C7BAC-65E0-0677-97F7-A1DC5718636A}"/>
              </a:ext>
            </a:extLst>
          </p:cNvPr>
          <p:cNvSpPr txBox="1"/>
          <p:nvPr/>
        </p:nvSpPr>
        <p:spPr>
          <a:xfrm>
            <a:off x="1028699" y="2636045"/>
            <a:ext cx="7429501" cy="3046988"/>
          </a:xfrm>
          <a:prstGeom prst="rect">
            <a:avLst/>
          </a:prstGeom>
          <a:noFill/>
        </p:spPr>
        <p:txBody>
          <a:bodyPr wrap="square" rtlCol="0">
            <a:spAutoFit/>
          </a:bodyPr>
          <a:lstStyle/>
          <a:p>
            <a:r>
              <a:rPr lang="en-US" dirty="0">
                <a:solidFill>
                  <a:srgbClr val="0432FF"/>
                </a:solidFill>
              </a:rPr>
              <a:t>DNA testing has two parts: </a:t>
            </a:r>
          </a:p>
          <a:p>
            <a:endParaRPr lang="en-US" dirty="0">
              <a:solidFill>
                <a:srgbClr val="0432FF"/>
              </a:solidFill>
            </a:endParaRPr>
          </a:p>
          <a:p>
            <a:r>
              <a:rPr lang="en-US" dirty="0">
                <a:solidFill>
                  <a:srgbClr val="0432FF"/>
                </a:solidFill>
              </a:rPr>
              <a:t>	(</a:t>
            </a:r>
            <a:r>
              <a:rPr lang="en-US" dirty="0" err="1">
                <a:solidFill>
                  <a:srgbClr val="0432FF"/>
                </a:solidFill>
              </a:rPr>
              <a:t>i</a:t>
            </a:r>
            <a:r>
              <a:rPr lang="en-US" dirty="0">
                <a:solidFill>
                  <a:srgbClr val="0432FF"/>
                </a:solidFill>
              </a:rPr>
              <a:t>) laboratory data </a:t>
            </a:r>
            <a:r>
              <a:rPr lang="en-US" u="sng" dirty="0">
                <a:solidFill>
                  <a:srgbClr val="0432FF"/>
                </a:solidFill>
              </a:rPr>
              <a:t>generation</a:t>
            </a:r>
          </a:p>
          <a:p>
            <a:endParaRPr lang="en-US" dirty="0">
              <a:solidFill>
                <a:srgbClr val="0432FF"/>
              </a:solidFill>
            </a:endParaRPr>
          </a:p>
          <a:p>
            <a:r>
              <a:rPr lang="en-US" dirty="0">
                <a:solidFill>
                  <a:srgbClr val="0432FF"/>
                </a:solidFill>
              </a:rPr>
              <a:t>	(ii) subsequent </a:t>
            </a:r>
            <a:r>
              <a:rPr lang="en-US" u="sng" dirty="0">
                <a:solidFill>
                  <a:srgbClr val="0432FF"/>
                </a:solidFill>
              </a:rPr>
              <a:t>interpretation</a:t>
            </a:r>
            <a:r>
              <a:rPr lang="en-US" dirty="0">
                <a:solidFill>
                  <a:srgbClr val="0432FF"/>
                </a:solidFill>
              </a:rPr>
              <a:t> of the data</a:t>
            </a:r>
          </a:p>
          <a:p>
            <a:endParaRPr lang="en-US" dirty="0">
              <a:solidFill>
                <a:srgbClr val="0432FF"/>
              </a:solidFill>
            </a:endParaRPr>
          </a:p>
          <a:p>
            <a:r>
              <a:rPr lang="en-US" dirty="0">
                <a:solidFill>
                  <a:srgbClr val="0432FF"/>
                </a:solidFill>
              </a:rPr>
              <a:t>	</a:t>
            </a:r>
            <a:r>
              <a:rPr lang="en-US" i="1" dirty="0">
                <a:solidFill>
                  <a:srgbClr val="0432FF"/>
                </a:solidFill>
              </a:rPr>
              <a:t>In 2009, </a:t>
            </a:r>
            <a:r>
              <a:rPr lang="en-US" i="1" dirty="0" err="1">
                <a:solidFill>
                  <a:srgbClr val="0432FF"/>
                </a:solidFill>
              </a:rPr>
              <a:t>TrueAllele</a:t>
            </a:r>
            <a:r>
              <a:rPr lang="en-US" i="1" dirty="0">
                <a:solidFill>
                  <a:srgbClr val="0432FF"/>
                </a:solidFill>
              </a:rPr>
              <a:t> was the only effective 	touch DNA interpretation method</a:t>
            </a:r>
          </a:p>
        </p:txBody>
      </p:sp>
    </p:spTree>
    <p:extLst>
      <p:ext uri="{BB962C8B-B14F-4D97-AF65-F5344CB8AC3E}">
        <p14:creationId xmlns:p14="http://schemas.microsoft.com/office/powerpoint/2010/main" val="387761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4B06-5CB6-2C26-F770-202FDBEDF1C7}"/>
              </a:ext>
            </a:extLst>
          </p:cNvPr>
          <p:cNvSpPr>
            <a:spLocks noGrp="1"/>
          </p:cNvSpPr>
          <p:nvPr>
            <p:ph type="title"/>
          </p:nvPr>
        </p:nvSpPr>
        <p:spPr/>
        <p:txBody>
          <a:bodyPr/>
          <a:lstStyle/>
          <a:p>
            <a:r>
              <a:rPr lang="en-US" dirty="0"/>
              <a:t>Pennsylvania v. Kevin Foley</a:t>
            </a:r>
          </a:p>
        </p:txBody>
      </p:sp>
      <p:sp>
        <p:nvSpPr>
          <p:cNvPr id="4" name="TextBox 3">
            <a:extLst>
              <a:ext uri="{FF2B5EF4-FFF2-40B4-BE49-F238E27FC236}">
                <a16:creationId xmlns:a16="http://schemas.microsoft.com/office/drawing/2014/main" id="{083B58F8-1283-14AC-60F2-3CE54CE2069C}"/>
              </a:ext>
            </a:extLst>
          </p:cNvPr>
          <p:cNvSpPr txBox="1"/>
          <p:nvPr/>
        </p:nvSpPr>
        <p:spPr>
          <a:xfrm>
            <a:off x="1383466" y="1943101"/>
            <a:ext cx="6377067" cy="1200329"/>
          </a:xfrm>
          <a:prstGeom prst="rect">
            <a:avLst/>
          </a:prstGeom>
          <a:noFill/>
        </p:spPr>
        <p:txBody>
          <a:bodyPr wrap="none" rtlCol="0">
            <a:spAutoFit/>
          </a:bodyPr>
          <a:lstStyle/>
          <a:p>
            <a:r>
              <a:rPr lang="en-US" dirty="0">
                <a:solidFill>
                  <a:srgbClr val="0432FF"/>
                </a:solidFill>
              </a:rPr>
              <a:t>FBI </a:t>
            </a:r>
            <a:r>
              <a:rPr lang="en-US" dirty="0" err="1">
                <a:solidFill>
                  <a:srgbClr val="0432FF"/>
                </a:solidFill>
              </a:rPr>
              <a:t>Popstats</a:t>
            </a:r>
            <a:r>
              <a:rPr lang="en-US" dirty="0">
                <a:solidFill>
                  <a:srgbClr val="0432FF"/>
                </a:solidFill>
              </a:rPr>
              <a:t> software </a:t>
            </a:r>
            <a:r>
              <a:rPr lang="en-US" b="1" dirty="0">
                <a:solidFill>
                  <a:srgbClr val="0432FF"/>
                </a:solidFill>
              </a:rPr>
              <a:t>CPI</a:t>
            </a:r>
            <a:r>
              <a:rPr lang="en-US" dirty="0">
                <a:solidFill>
                  <a:srgbClr val="0432FF"/>
                </a:solidFill>
              </a:rPr>
              <a:t>      = </a:t>
            </a:r>
            <a:r>
              <a:rPr lang="en-US" b="1" dirty="0">
                <a:solidFill>
                  <a:srgbClr val="0432FF"/>
                </a:solidFill>
              </a:rPr>
              <a:t>13 thousand</a:t>
            </a:r>
          </a:p>
          <a:p>
            <a:r>
              <a:rPr lang="en-US" dirty="0">
                <a:solidFill>
                  <a:srgbClr val="0432FF"/>
                </a:solidFill>
              </a:rPr>
              <a:t>Cybergenetics </a:t>
            </a:r>
            <a:r>
              <a:rPr lang="en-US" b="1" dirty="0" err="1">
                <a:solidFill>
                  <a:srgbClr val="0432FF"/>
                </a:solidFill>
              </a:rPr>
              <a:t>TrueAllele</a:t>
            </a:r>
            <a:r>
              <a:rPr lang="en-US" dirty="0">
                <a:solidFill>
                  <a:srgbClr val="0432FF"/>
                </a:solidFill>
              </a:rPr>
              <a:t> </a:t>
            </a:r>
            <a:r>
              <a:rPr lang="en-US" b="1" dirty="0">
                <a:solidFill>
                  <a:srgbClr val="0432FF"/>
                </a:solidFill>
              </a:rPr>
              <a:t>LR</a:t>
            </a:r>
            <a:r>
              <a:rPr lang="en-US" dirty="0">
                <a:solidFill>
                  <a:srgbClr val="0432FF"/>
                </a:solidFill>
              </a:rPr>
              <a:t> = </a:t>
            </a:r>
            <a:r>
              <a:rPr lang="en-US" b="1" dirty="0">
                <a:solidFill>
                  <a:srgbClr val="0432FF"/>
                </a:solidFill>
              </a:rPr>
              <a:t>189 billion</a:t>
            </a:r>
          </a:p>
          <a:p>
            <a:pPr algn="ctr"/>
            <a:r>
              <a:rPr lang="en-US" i="1" dirty="0">
                <a:solidFill>
                  <a:srgbClr val="0432FF"/>
                </a:solidFill>
              </a:rPr>
              <a:t>Frye</a:t>
            </a:r>
            <a:r>
              <a:rPr lang="en-US" dirty="0">
                <a:solidFill>
                  <a:srgbClr val="0432FF"/>
                </a:solidFill>
              </a:rPr>
              <a:t> hearing, </a:t>
            </a:r>
            <a:r>
              <a:rPr lang="en-US" dirty="0" err="1">
                <a:solidFill>
                  <a:srgbClr val="0432FF"/>
                </a:solidFill>
              </a:rPr>
              <a:t>TrueAllele</a:t>
            </a:r>
            <a:r>
              <a:rPr lang="en-US" dirty="0">
                <a:solidFill>
                  <a:srgbClr val="0432FF"/>
                </a:solidFill>
              </a:rPr>
              <a:t> admitted, testimony</a:t>
            </a:r>
          </a:p>
        </p:txBody>
      </p:sp>
      <p:sp>
        <p:nvSpPr>
          <p:cNvPr id="5" name="TextBox 4">
            <a:extLst>
              <a:ext uri="{FF2B5EF4-FFF2-40B4-BE49-F238E27FC236}">
                <a16:creationId xmlns:a16="http://schemas.microsoft.com/office/drawing/2014/main" id="{C6D0ED4D-938B-7B5B-D9F1-098A97EF727B}"/>
              </a:ext>
            </a:extLst>
          </p:cNvPr>
          <p:cNvSpPr txBox="1"/>
          <p:nvPr/>
        </p:nvSpPr>
        <p:spPr>
          <a:xfrm>
            <a:off x="273415" y="4135905"/>
            <a:ext cx="8727710" cy="1938992"/>
          </a:xfrm>
          <a:prstGeom prst="rect">
            <a:avLst/>
          </a:prstGeom>
          <a:noFill/>
        </p:spPr>
        <p:txBody>
          <a:bodyPr wrap="none" rtlCol="0">
            <a:spAutoFit/>
          </a:bodyPr>
          <a:lstStyle/>
          <a:p>
            <a:r>
              <a:rPr lang="en-US" dirty="0">
                <a:solidFill>
                  <a:srgbClr val="7030A0"/>
                </a:solidFill>
              </a:rPr>
              <a:t>First-ever use of effective PG DNA interpretation</a:t>
            </a:r>
          </a:p>
          <a:p>
            <a:r>
              <a:rPr lang="en-US" dirty="0">
                <a:solidFill>
                  <a:srgbClr val="7030A0"/>
                </a:solidFill>
              </a:rPr>
              <a:t>• Friday, March 20, 2009, Foley jury convicted in Pennsylvania</a:t>
            </a:r>
          </a:p>
          <a:p>
            <a:r>
              <a:rPr lang="en-US" dirty="0">
                <a:solidFill>
                  <a:srgbClr val="7030A0"/>
                </a:solidFill>
              </a:rPr>
              <a:t>• Monday, March 23, 2009, Shockley's trial started in Missouri</a:t>
            </a:r>
          </a:p>
          <a:p>
            <a:endParaRPr lang="en-US" dirty="0">
              <a:solidFill>
                <a:srgbClr val="7030A0"/>
              </a:solidFill>
            </a:endParaRPr>
          </a:p>
          <a:p>
            <a:pPr algn="ctr"/>
            <a:r>
              <a:rPr lang="en-US" dirty="0">
                <a:solidFill>
                  <a:srgbClr val="FF0000"/>
                </a:solidFill>
              </a:rPr>
              <a:t>Shockley would </a:t>
            </a:r>
            <a:r>
              <a:rPr lang="en-US" b="1" dirty="0">
                <a:solidFill>
                  <a:srgbClr val="FF0000"/>
                </a:solidFill>
              </a:rPr>
              <a:t>not have known </a:t>
            </a:r>
            <a:r>
              <a:rPr lang="en-US" dirty="0">
                <a:solidFill>
                  <a:srgbClr val="FF0000"/>
                </a:solidFill>
              </a:rPr>
              <a:t>about </a:t>
            </a:r>
            <a:r>
              <a:rPr lang="en-US" dirty="0" err="1">
                <a:solidFill>
                  <a:srgbClr val="FF0000"/>
                </a:solidFill>
              </a:rPr>
              <a:t>TrueAllele</a:t>
            </a:r>
            <a:endParaRPr lang="en-US" dirty="0">
              <a:solidFill>
                <a:srgbClr val="FF0000"/>
              </a:solidFill>
            </a:endParaRPr>
          </a:p>
        </p:txBody>
      </p:sp>
    </p:spTree>
    <p:extLst>
      <p:ext uri="{BB962C8B-B14F-4D97-AF65-F5344CB8AC3E}">
        <p14:creationId xmlns:p14="http://schemas.microsoft.com/office/powerpoint/2010/main" val="505695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B570-EF49-3418-F15A-4A53899C8502}"/>
              </a:ext>
            </a:extLst>
          </p:cNvPr>
          <p:cNvSpPr>
            <a:spLocks noGrp="1"/>
          </p:cNvSpPr>
          <p:nvPr>
            <p:ph type="title"/>
          </p:nvPr>
        </p:nvSpPr>
        <p:spPr/>
        <p:txBody>
          <a:bodyPr/>
          <a:lstStyle/>
          <a:p>
            <a:r>
              <a:rPr lang="en-US" dirty="0"/>
              <a:t>The FM article ends …</a:t>
            </a:r>
          </a:p>
        </p:txBody>
      </p:sp>
      <p:sp>
        <p:nvSpPr>
          <p:cNvPr id="4" name="TextBox 3">
            <a:extLst>
              <a:ext uri="{FF2B5EF4-FFF2-40B4-BE49-F238E27FC236}">
                <a16:creationId xmlns:a16="http://schemas.microsoft.com/office/drawing/2014/main" id="{785C4136-428E-06D4-0810-3B6F6CCFA5E1}"/>
              </a:ext>
            </a:extLst>
          </p:cNvPr>
          <p:cNvSpPr txBox="1"/>
          <p:nvPr/>
        </p:nvSpPr>
        <p:spPr>
          <a:xfrm>
            <a:off x="620712" y="2188369"/>
            <a:ext cx="7902576" cy="3785652"/>
          </a:xfrm>
          <a:prstGeom prst="rect">
            <a:avLst/>
          </a:prstGeom>
          <a:noFill/>
        </p:spPr>
        <p:txBody>
          <a:bodyPr wrap="square" rtlCol="0">
            <a:spAutoFit/>
          </a:bodyPr>
          <a:lstStyle/>
          <a:p>
            <a:r>
              <a:rPr lang="en-US" dirty="0">
                <a:solidFill>
                  <a:srgbClr val="0432FF"/>
                </a:solidFill>
              </a:rPr>
              <a:t>"DNA matters. Society submits uncertain samples for DNA testing. Computers consider millions of possibilities, weighing probability and deriving scientific truth. The data decides who left their DNA and who did not.</a:t>
            </a:r>
          </a:p>
          <a:p>
            <a:endParaRPr lang="en-US" dirty="0">
              <a:solidFill>
                <a:srgbClr val="0432FF"/>
              </a:solidFill>
            </a:endParaRPr>
          </a:p>
          <a:p>
            <a:r>
              <a:rPr lang="en-US" dirty="0">
                <a:solidFill>
                  <a:srgbClr val="0432FF"/>
                </a:solidFill>
              </a:rPr>
              <a:t>"But there is no uncertainty in the Courts of Missouri. Only one possibility is left. As sure as the sun will set on October 14, pentobarbital will course through Lance Shockley’s veins. And as he departs, so too will the vain hope of DNA truth."  </a:t>
            </a:r>
          </a:p>
        </p:txBody>
      </p:sp>
    </p:spTree>
    <p:extLst>
      <p:ext uri="{BB962C8B-B14F-4D97-AF65-F5344CB8AC3E}">
        <p14:creationId xmlns:p14="http://schemas.microsoft.com/office/powerpoint/2010/main" val="3772911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B2D2-A2C9-8E48-2FB8-EED42BA9B6B1}"/>
              </a:ext>
            </a:extLst>
          </p:cNvPr>
          <p:cNvSpPr>
            <a:spLocks noGrp="1"/>
          </p:cNvSpPr>
          <p:nvPr>
            <p:ph type="title"/>
          </p:nvPr>
        </p:nvSpPr>
        <p:spPr/>
        <p:txBody>
          <a:bodyPr/>
          <a:lstStyle/>
          <a:p>
            <a:r>
              <a:rPr lang="en-US" dirty="0"/>
              <a:t>DNA testing denied</a:t>
            </a:r>
          </a:p>
        </p:txBody>
      </p:sp>
      <p:sp>
        <p:nvSpPr>
          <p:cNvPr id="4" name="TextBox 3">
            <a:extLst>
              <a:ext uri="{FF2B5EF4-FFF2-40B4-BE49-F238E27FC236}">
                <a16:creationId xmlns:a16="http://schemas.microsoft.com/office/drawing/2014/main" id="{648678DF-CF3F-216D-4710-3A3F038D0947}"/>
              </a:ext>
            </a:extLst>
          </p:cNvPr>
          <p:cNvSpPr txBox="1"/>
          <p:nvPr/>
        </p:nvSpPr>
        <p:spPr>
          <a:xfrm>
            <a:off x="604837" y="1764446"/>
            <a:ext cx="7934325" cy="830997"/>
          </a:xfrm>
          <a:prstGeom prst="rect">
            <a:avLst/>
          </a:prstGeom>
          <a:noFill/>
        </p:spPr>
        <p:txBody>
          <a:bodyPr wrap="square" rtlCol="0">
            <a:spAutoFit/>
          </a:bodyPr>
          <a:lstStyle/>
          <a:p>
            <a:pPr algn="ctr"/>
            <a:r>
              <a:rPr lang="en-US" dirty="0">
                <a:solidFill>
                  <a:srgbClr val="0432FF"/>
                </a:solidFill>
              </a:rPr>
              <a:t>The Missouri courts have a local rule that allows them to reject any amicus brief. All four DNA briefs were rejected.</a:t>
            </a:r>
          </a:p>
        </p:txBody>
      </p:sp>
      <p:sp>
        <p:nvSpPr>
          <p:cNvPr id="5" name="TextBox 4">
            <a:extLst>
              <a:ext uri="{FF2B5EF4-FFF2-40B4-BE49-F238E27FC236}">
                <a16:creationId xmlns:a16="http://schemas.microsoft.com/office/drawing/2014/main" id="{A0C69DCB-58AA-8567-4AB7-03FE066F5BA4}"/>
              </a:ext>
            </a:extLst>
          </p:cNvPr>
          <p:cNvSpPr txBox="1"/>
          <p:nvPr/>
        </p:nvSpPr>
        <p:spPr>
          <a:xfrm>
            <a:off x="1003300" y="5327471"/>
            <a:ext cx="7137400" cy="1200329"/>
          </a:xfrm>
          <a:prstGeom prst="rect">
            <a:avLst/>
          </a:prstGeom>
          <a:noFill/>
        </p:spPr>
        <p:txBody>
          <a:bodyPr wrap="square" rtlCol="0">
            <a:spAutoFit/>
          </a:bodyPr>
          <a:lstStyle/>
          <a:p>
            <a:pPr algn="ctr"/>
            <a:r>
              <a:rPr lang="en-US" dirty="0">
                <a:solidFill>
                  <a:srgbClr val="FF0000"/>
                </a:solidFill>
              </a:rPr>
              <a:t>Lance Shockley was pronounced dead at 6:13 p.m. on Tuesday, October 14, 2025, following a lethal injection at the state prison in Bonne Terre. </a:t>
            </a:r>
          </a:p>
        </p:txBody>
      </p:sp>
      <p:pic>
        <p:nvPicPr>
          <p:cNvPr id="7" name="Picture 6" descr="A person with a beard&#10;&#10;Description automatically generated">
            <a:extLst>
              <a:ext uri="{FF2B5EF4-FFF2-40B4-BE49-F238E27FC236}">
                <a16:creationId xmlns:a16="http://schemas.microsoft.com/office/drawing/2014/main" id="{DD4E3EEA-7DE4-3A72-B071-EC119075A06D}"/>
              </a:ext>
            </a:extLst>
          </p:cNvPr>
          <p:cNvPicPr>
            <a:picLocks noChangeAspect="1"/>
          </p:cNvPicPr>
          <p:nvPr/>
        </p:nvPicPr>
        <p:blipFill>
          <a:blip r:embed="rId2"/>
          <a:stretch>
            <a:fillRect/>
          </a:stretch>
        </p:blipFill>
        <p:spPr>
          <a:xfrm>
            <a:off x="3765550" y="2766959"/>
            <a:ext cx="1612900" cy="2402549"/>
          </a:xfrm>
          <a:prstGeom prst="rect">
            <a:avLst/>
          </a:prstGeom>
        </p:spPr>
      </p:pic>
    </p:spTree>
    <p:extLst>
      <p:ext uri="{BB962C8B-B14F-4D97-AF65-F5344CB8AC3E}">
        <p14:creationId xmlns:p14="http://schemas.microsoft.com/office/powerpoint/2010/main" val="3118095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89A8-01DA-E219-CF55-2C14C29554AC}"/>
              </a:ext>
            </a:extLst>
          </p:cNvPr>
          <p:cNvSpPr>
            <a:spLocks noGrp="1"/>
          </p:cNvSpPr>
          <p:nvPr>
            <p:ph type="title"/>
          </p:nvPr>
        </p:nvSpPr>
        <p:spPr/>
        <p:txBody>
          <a:bodyPr/>
          <a:lstStyle/>
          <a:p>
            <a:r>
              <a:rPr lang="en-US" dirty="0"/>
              <a:t>V. Truth v. Justice</a:t>
            </a:r>
          </a:p>
        </p:txBody>
      </p:sp>
      <p:sp>
        <p:nvSpPr>
          <p:cNvPr id="4" name="TextBox 3">
            <a:extLst>
              <a:ext uri="{FF2B5EF4-FFF2-40B4-BE49-F238E27FC236}">
                <a16:creationId xmlns:a16="http://schemas.microsoft.com/office/drawing/2014/main" id="{D0B3051A-6D53-907F-C61D-820EA4249F19}"/>
              </a:ext>
            </a:extLst>
          </p:cNvPr>
          <p:cNvSpPr txBox="1"/>
          <p:nvPr/>
        </p:nvSpPr>
        <p:spPr>
          <a:xfrm>
            <a:off x="685800" y="1892300"/>
            <a:ext cx="8042394" cy="461665"/>
          </a:xfrm>
          <a:prstGeom prst="rect">
            <a:avLst/>
          </a:prstGeom>
          <a:noFill/>
        </p:spPr>
        <p:txBody>
          <a:bodyPr wrap="none" rtlCol="0">
            <a:spAutoFit/>
          </a:bodyPr>
          <a:lstStyle/>
          <a:p>
            <a:r>
              <a:rPr lang="en-US" dirty="0">
                <a:solidFill>
                  <a:srgbClr val="7030A0"/>
                </a:solidFill>
              </a:rPr>
              <a:t>"Truth is what a judge decides." – Berkeley Law professor</a:t>
            </a:r>
          </a:p>
        </p:txBody>
      </p:sp>
    </p:spTree>
    <p:extLst>
      <p:ext uri="{BB962C8B-B14F-4D97-AF65-F5344CB8AC3E}">
        <p14:creationId xmlns:p14="http://schemas.microsoft.com/office/powerpoint/2010/main" val="398822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5" descr="D13">
            <a:extLst>
              <a:ext uri="{FF2B5EF4-FFF2-40B4-BE49-F238E27FC236}">
                <a16:creationId xmlns:a16="http://schemas.microsoft.com/office/drawing/2014/main" id="{1B595327-A3E9-7AC8-AF4A-E96A250D1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8" y="2286000"/>
            <a:ext cx="639921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50C2831C-5DEF-2F14-E0BA-342BA2481545}"/>
              </a:ext>
            </a:extLst>
          </p:cNvPr>
          <p:cNvSpPr>
            <a:spLocks noGrp="1" noChangeArrowheads="1"/>
          </p:cNvSpPr>
          <p:nvPr>
            <p:ph type="title"/>
          </p:nvPr>
        </p:nvSpPr>
        <p:spPr/>
        <p:txBody>
          <a:bodyPr/>
          <a:lstStyle/>
          <a:p>
            <a:r>
              <a:rPr lang="en-US" altLang="en-US" dirty="0" err="1">
                <a:ea typeface="ＭＳ Ｐゴシック" panose="020B0600070205080204" pitchFamily="34" charset="-128"/>
              </a:rPr>
              <a:t>TrueAllele</a:t>
            </a:r>
            <a:r>
              <a:rPr lang="en-US" altLang="en-US" dirty="0">
                <a:ea typeface="ＭＳ Ｐゴシック" panose="020B0600070205080204" pitchFamily="34" charset="-128"/>
              </a:rPr>
              <a:t>: explain the data</a:t>
            </a:r>
          </a:p>
        </p:txBody>
      </p:sp>
      <p:sp>
        <p:nvSpPr>
          <p:cNvPr id="197636" name="Text Box 4">
            <a:extLst>
              <a:ext uri="{FF2B5EF4-FFF2-40B4-BE49-F238E27FC236}">
                <a16:creationId xmlns:a16="http://schemas.microsoft.com/office/drawing/2014/main" id="{315D1393-3242-E95F-4BB6-93933C87E551}"/>
              </a:ext>
            </a:extLst>
          </p:cNvPr>
          <p:cNvSpPr txBox="1">
            <a:spLocks noChangeArrowheads="1"/>
          </p:cNvSpPr>
          <p:nvPr/>
        </p:nvSpPr>
        <p:spPr bwMode="auto">
          <a:xfrm>
            <a:off x="2528812" y="1606087"/>
            <a:ext cx="408637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dirty="0">
                <a:solidFill>
                  <a:schemeClr val="accent2"/>
                </a:solidFill>
                <a:latin typeface="Arial" charset="0"/>
                <a:ea typeface="ＭＳ Ｐゴシック" charset="0"/>
                <a:cs typeface="ＭＳ Ｐゴシック" charset="0"/>
              </a:rPr>
              <a:t>Account for quantitative data</a:t>
            </a:r>
          </a:p>
        </p:txBody>
      </p:sp>
      <p:sp>
        <p:nvSpPr>
          <p:cNvPr id="197643" name="Text Box 11">
            <a:extLst>
              <a:ext uri="{FF2B5EF4-FFF2-40B4-BE49-F238E27FC236}">
                <a16:creationId xmlns:a16="http://schemas.microsoft.com/office/drawing/2014/main" id="{EBCC0A31-3DC0-9C2A-D0B3-2377A54EE8C6}"/>
              </a:ext>
            </a:extLst>
          </p:cNvPr>
          <p:cNvSpPr txBox="1">
            <a:spLocks noChangeArrowheads="1"/>
          </p:cNvSpPr>
          <p:nvPr/>
        </p:nvSpPr>
        <p:spPr bwMode="auto">
          <a:xfrm>
            <a:off x="0" y="2987675"/>
            <a:ext cx="1878013"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solidFill>
                  <a:schemeClr val="accent2"/>
                </a:solidFill>
                <a:latin typeface="Arial" charset="0"/>
                <a:ea typeface="ＭＳ Ｐゴシック" charset="0"/>
                <a:cs typeface="ＭＳ Ｐゴシック" charset="0"/>
              </a:rPr>
              <a:t>Explain the</a:t>
            </a:r>
          </a:p>
          <a:p>
            <a:pPr algn="l">
              <a:defRPr/>
            </a:pPr>
            <a:r>
              <a:rPr lang="en-US">
                <a:solidFill>
                  <a:schemeClr val="accent2"/>
                </a:solidFill>
                <a:latin typeface="Arial" charset="0"/>
                <a:ea typeface="ＭＳ Ｐゴシック" charset="0"/>
                <a:cs typeface="ＭＳ Ｐゴシック" charset="0"/>
              </a:rPr>
              <a:t>peak pattern</a:t>
            </a:r>
          </a:p>
        </p:txBody>
      </p:sp>
      <p:sp>
        <p:nvSpPr>
          <p:cNvPr id="197644" name="Text Box 12">
            <a:extLst>
              <a:ext uri="{FF2B5EF4-FFF2-40B4-BE49-F238E27FC236}">
                <a16:creationId xmlns:a16="http://schemas.microsoft.com/office/drawing/2014/main" id="{260E14A3-8C8C-9790-C121-E32757AD995F}"/>
              </a:ext>
            </a:extLst>
          </p:cNvPr>
          <p:cNvSpPr txBox="1">
            <a:spLocks noChangeArrowheads="1"/>
          </p:cNvSpPr>
          <p:nvPr/>
        </p:nvSpPr>
        <p:spPr bwMode="auto">
          <a:xfrm>
            <a:off x="0" y="5000625"/>
            <a:ext cx="1946275"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solidFill>
                  <a:schemeClr val="hlink"/>
                </a:solidFill>
                <a:latin typeface="Arial" charset="0"/>
                <a:ea typeface="ＭＳ Ｐゴシック" charset="0"/>
                <a:cs typeface="ＭＳ Ｐゴシック" charset="0"/>
              </a:rPr>
              <a:t>Better </a:t>
            </a:r>
          </a:p>
          <a:p>
            <a:pPr algn="l">
              <a:defRPr/>
            </a:pPr>
            <a:r>
              <a:rPr lang="en-US">
                <a:solidFill>
                  <a:schemeClr val="hlink"/>
                </a:solidFill>
                <a:latin typeface="Arial" charset="0"/>
                <a:ea typeface="ＭＳ Ｐゴシック" charset="0"/>
                <a:cs typeface="ＭＳ Ｐゴシック" charset="0"/>
              </a:rPr>
              <a:t>explanation</a:t>
            </a:r>
          </a:p>
          <a:p>
            <a:pPr algn="l">
              <a:defRPr/>
            </a:pPr>
            <a:r>
              <a:rPr lang="en-US">
                <a:solidFill>
                  <a:schemeClr val="hlink"/>
                </a:solidFill>
                <a:latin typeface="Arial" charset="0"/>
                <a:ea typeface="ＭＳ Ｐゴシック" charset="0"/>
                <a:cs typeface="ＭＳ Ｐゴシック" charset="0"/>
              </a:rPr>
              <a:t>has a higher </a:t>
            </a:r>
          </a:p>
          <a:p>
            <a:pPr algn="l">
              <a:defRPr/>
            </a:pPr>
            <a:r>
              <a:rPr lang="en-US">
                <a:solidFill>
                  <a:schemeClr val="hlink"/>
                </a:solidFill>
                <a:latin typeface="Arial" charset="0"/>
                <a:ea typeface="ＭＳ Ｐゴシック" charset="0"/>
                <a:cs typeface="ＭＳ Ｐゴシック" charset="0"/>
              </a:rPr>
              <a:t>likelihood</a:t>
            </a:r>
          </a:p>
        </p:txBody>
      </p:sp>
      <p:sp>
        <p:nvSpPr>
          <p:cNvPr id="25606" name="Rectangle 40">
            <a:extLst>
              <a:ext uri="{FF2B5EF4-FFF2-40B4-BE49-F238E27FC236}">
                <a16:creationId xmlns:a16="http://schemas.microsoft.com/office/drawing/2014/main" id="{F6AE467A-C312-F23E-9EFB-5EEB6C9E8FE6}"/>
              </a:ext>
            </a:extLst>
          </p:cNvPr>
          <p:cNvSpPr>
            <a:spLocks noChangeArrowheads="1"/>
          </p:cNvSpPr>
          <p:nvPr/>
        </p:nvSpPr>
        <p:spPr bwMode="auto">
          <a:xfrm>
            <a:off x="5181600" y="6105525"/>
            <a:ext cx="228600" cy="265113"/>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endParaRPr lang="en-US" altLang="en-US"/>
          </a:p>
        </p:txBody>
      </p:sp>
      <p:sp>
        <p:nvSpPr>
          <p:cNvPr id="25607" name="Rectangle 40">
            <a:extLst>
              <a:ext uri="{FF2B5EF4-FFF2-40B4-BE49-F238E27FC236}">
                <a16:creationId xmlns:a16="http://schemas.microsoft.com/office/drawing/2014/main" id="{297297AF-DCA8-AB5B-2587-386A4D2355FF}"/>
              </a:ext>
            </a:extLst>
          </p:cNvPr>
          <p:cNvSpPr>
            <a:spLocks noChangeArrowheads="1"/>
          </p:cNvSpPr>
          <p:nvPr/>
        </p:nvSpPr>
        <p:spPr bwMode="auto">
          <a:xfrm>
            <a:off x="4670425" y="3505200"/>
            <a:ext cx="228600" cy="2870200"/>
          </a:xfrm>
          <a:prstGeom prst="rect">
            <a:avLst/>
          </a:prstGeom>
          <a:noFill/>
          <a:ln w="28575">
            <a:solidFill>
              <a:srgbClr val="667BC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endParaRPr lang="en-US" altLang="en-US"/>
          </a:p>
        </p:txBody>
      </p:sp>
      <p:sp>
        <p:nvSpPr>
          <p:cNvPr id="25608" name="Rectangle 40">
            <a:extLst>
              <a:ext uri="{FF2B5EF4-FFF2-40B4-BE49-F238E27FC236}">
                <a16:creationId xmlns:a16="http://schemas.microsoft.com/office/drawing/2014/main" id="{AA85459A-43E6-491B-D632-3569324EE67A}"/>
              </a:ext>
            </a:extLst>
          </p:cNvPr>
          <p:cNvSpPr>
            <a:spLocks noChangeArrowheads="1"/>
          </p:cNvSpPr>
          <p:nvPr/>
        </p:nvSpPr>
        <p:spPr bwMode="auto">
          <a:xfrm>
            <a:off x="3098800" y="3500438"/>
            <a:ext cx="228600" cy="2870200"/>
          </a:xfrm>
          <a:prstGeom prst="rect">
            <a:avLst/>
          </a:prstGeom>
          <a:noFill/>
          <a:ln w="28575">
            <a:solidFill>
              <a:srgbClr val="667BC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endParaRPr lang="en-US" altLang="en-US"/>
          </a:p>
        </p:txBody>
      </p:sp>
      <p:sp>
        <p:nvSpPr>
          <p:cNvPr id="25609" name="Rectangle 40">
            <a:extLst>
              <a:ext uri="{FF2B5EF4-FFF2-40B4-BE49-F238E27FC236}">
                <a16:creationId xmlns:a16="http://schemas.microsoft.com/office/drawing/2014/main" id="{A6EB3E13-0A45-D2C8-EEB7-D5B3E7592AE1}"/>
              </a:ext>
            </a:extLst>
          </p:cNvPr>
          <p:cNvSpPr>
            <a:spLocks noChangeArrowheads="1"/>
          </p:cNvSpPr>
          <p:nvPr/>
        </p:nvSpPr>
        <p:spPr bwMode="auto">
          <a:xfrm>
            <a:off x="6215063" y="6105525"/>
            <a:ext cx="228600" cy="265113"/>
          </a:xfrm>
          <a:prstGeom prst="rect">
            <a:avLst/>
          </a:prstGeom>
          <a:noFill/>
          <a:ln w="28575">
            <a:solidFill>
              <a:srgbClr val="FF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endParaRPr lang="en-US" altLang="en-US"/>
          </a:p>
        </p:txBody>
      </p:sp>
      <p:sp>
        <p:nvSpPr>
          <p:cNvPr id="25610" name="Text Box 29">
            <a:extLst>
              <a:ext uri="{FF2B5EF4-FFF2-40B4-BE49-F238E27FC236}">
                <a16:creationId xmlns:a16="http://schemas.microsoft.com/office/drawing/2014/main" id="{F446F7DB-E83A-E952-9250-C163E17696BD}"/>
              </a:ext>
            </a:extLst>
          </p:cNvPr>
          <p:cNvSpPr txBox="1">
            <a:spLocks noChangeArrowheads="1"/>
          </p:cNvSpPr>
          <p:nvPr/>
        </p:nvSpPr>
        <p:spPr bwMode="auto">
          <a:xfrm>
            <a:off x="3048000" y="2120900"/>
            <a:ext cx="35274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667BC8"/>
                </a:solidFill>
              </a:rPr>
              <a:t>One person's allele pair</a:t>
            </a:r>
          </a:p>
        </p:txBody>
      </p:sp>
      <p:sp>
        <p:nvSpPr>
          <p:cNvPr id="197640" name="Text Box 8">
            <a:extLst>
              <a:ext uri="{FF2B5EF4-FFF2-40B4-BE49-F238E27FC236}">
                <a16:creationId xmlns:a16="http://schemas.microsoft.com/office/drawing/2014/main" id="{CFB67B7A-9F4C-6956-5808-980A72F06D32}"/>
              </a:ext>
            </a:extLst>
          </p:cNvPr>
          <p:cNvSpPr txBox="1">
            <a:spLocks noChangeArrowheads="1"/>
          </p:cNvSpPr>
          <p:nvPr/>
        </p:nvSpPr>
        <p:spPr bwMode="auto">
          <a:xfrm>
            <a:off x="4800600" y="4892675"/>
            <a:ext cx="2514600" cy="762000"/>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FF8000"/>
                </a:solidFill>
                <a:effectLst>
                  <a:outerShdw blurRad="38100" dist="38100" dir="2700000" algn="tl">
                    <a:srgbClr val="C0C0C0"/>
                  </a:outerShdw>
                </a:effectLst>
              </a:rPr>
              <a:t>Another person's allele pair</a:t>
            </a:r>
          </a:p>
        </p:txBody>
      </p:sp>
      <p:sp>
        <p:nvSpPr>
          <p:cNvPr id="25612" name="Line 9">
            <a:extLst>
              <a:ext uri="{FF2B5EF4-FFF2-40B4-BE49-F238E27FC236}">
                <a16:creationId xmlns:a16="http://schemas.microsoft.com/office/drawing/2014/main" id="{7024F05F-33D5-44B4-D196-C8977ECEDF36}"/>
              </a:ext>
            </a:extLst>
          </p:cNvPr>
          <p:cNvSpPr>
            <a:spLocks noChangeShapeType="1"/>
          </p:cNvSpPr>
          <p:nvPr/>
        </p:nvSpPr>
        <p:spPr bwMode="auto">
          <a:xfrm flipH="1">
            <a:off x="5438775" y="5562600"/>
            <a:ext cx="276225" cy="515938"/>
          </a:xfrm>
          <a:prstGeom prst="line">
            <a:avLst/>
          </a:prstGeom>
          <a:noFill/>
          <a:ln w="28575">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13" name="Line 9">
            <a:extLst>
              <a:ext uri="{FF2B5EF4-FFF2-40B4-BE49-F238E27FC236}">
                <a16:creationId xmlns:a16="http://schemas.microsoft.com/office/drawing/2014/main" id="{8908DA6B-5A57-4B9B-1381-5B3FAD66B365}"/>
              </a:ext>
            </a:extLst>
          </p:cNvPr>
          <p:cNvSpPr>
            <a:spLocks noChangeShapeType="1"/>
          </p:cNvSpPr>
          <p:nvPr/>
        </p:nvSpPr>
        <p:spPr bwMode="auto">
          <a:xfrm>
            <a:off x="5949950" y="5562600"/>
            <a:ext cx="228600" cy="515938"/>
          </a:xfrm>
          <a:prstGeom prst="line">
            <a:avLst/>
          </a:prstGeom>
          <a:noFill/>
          <a:ln w="28575">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14" name="Line 25">
            <a:extLst>
              <a:ext uri="{FF2B5EF4-FFF2-40B4-BE49-F238E27FC236}">
                <a16:creationId xmlns:a16="http://schemas.microsoft.com/office/drawing/2014/main" id="{1A6F7E8E-DB11-5500-1D64-F63C0352AB5C}"/>
              </a:ext>
            </a:extLst>
          </p:cNvPr>
          <p:cNvSpPr>
            <a:spLocks noChangeShapeType="1"/>
          </p:cNvSpPr>
          <p:nvPr/>
        </p:nvSpPr>
        <p:spPr bwMode="auto">
          <a:xfrm>
            <a:off x="4343400" y="2514600"/>
            <a:ext cx="304800" cy="958850"/>
          </a:xfrm>
          <a:prstGeom prst="line">
            <a:avLst/>
          </a:prstGeom>
          <a:noFill/>
          <a:ln w="28575">
            <a:solidFill>
              <a:srgbClr val="667BC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15" name="Line 25">
            <a:extLst>
              <a:ext uri="{FF2B5EF4-FFF2-40B4-BE49-F238E27FC236}">
                <a16:creationId xmlns:a16="http://schemas.microsoft.com/office/drawing/2014/main" id="{2EB4DFA1-5012-D4A0-BC5A-E1FC9603BDA8}"/>
              </a:ext>
            </a:extLst>
          </p:cNvPr>
          <p:cNvSpPr>
            <a:spLocks noChangeShapeType="1"/>
          </p:cNvSpPr>
          <p:nvPr/>
        </p:nvSpPr>
        <p:spPr bwMode="auto">
          <a:xfrm flipH="1">
            <a:off x="3352800" y="2514600"/>
            <a:ext cx="457200" cy="958850"/>
          </a:xfrm>
          <a:prstGeom prst="line">
            <a:avLst/>
          </a:prstGeom>
          <a:noFill/>
          <a:ln w="28575">
            <a:solidFill>
              <a:srgbClr val="667BC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89A8-01DA-E219-CF55-2C14C29554AC}"/>
              </a:ext>
            </a:extLst>
          </p:cNvPr>
          <p:cNvSpPr>
            <a:spLocks noGrp="1"/>
          </p:cNvSpPr>
          <p:nvPr>
            <p:ph type="title"/>
          </p:nvPr>
        </p:nvSpPr>
        <p:spPr/>
        <p:txBody>
          <a:bodyPr/>
          <a:lstStyle/>
          <a:p>
            <a:r>
              <a:rPr lang="en-US" dirty="0"/>
              <a:t>V. Truth v. Justice</a:t>
            </a:r>
          </a:p>
        </p:txBody>
      </p:sp>
      <p:sp>
        <p:nvSpPr>
          <p:cNvPr id="4" name="TextBox 3">
            <a:extLst>
              <a:ext uri="{FF2B5EF4-FFF2-40B4-BE49-F238E27FC236}">
                <a16:creationId xmlns:a16="http://schemas.microsoft.com/office/drawing/2014/main" id="{D0B3051A-6D53-907F-C61D-820EA4249F19}"/>
              </a:ext>
            </a:extLst>
          </p:cNvPr>
          <p:cNvSpPr txBox="1"/>
          <p:nvPr/>
        </p:nvSpPr>
        <p:spPr>
          <a:xfrm>
            <a:off x="685800" y="1892300"/>
            <a:ext cx="8042394" cy="461665"/>
          </a:xfrm>
          <a:prstGeom prst="rect">
            <a:avLst/>
          </a:prstGeom>
          <a:noFill/>
        </p:spPr>
        <p:txBody>
          <a:bodyPr wrap="none" rtlCol="0">
            <a:spAutoFit/>
          </a:bodyPr>
          <a:lstStyle/>
          <a:p>
            <a:r>
              <a:rPr lang="en-US" dirty="0">
                <a:solidFill>
                  <a:srgbClr val="7030A0"/>
                </a:solidFill>
              </a:rPr>
              <a:t>"Truth is what a judge decides." – Berkeley Law professor</a:t>
            </a:r>
          </a:p>
        </p:txBody>
      </p:sp>
      <p:pic>
        <p:nvPicPr>
          <p:cNvPr id="6" name="Picture 5" descr="A book cover with a picture of a person holding a sign&#10;&#10;Description automatically generated">
            <a:extLst>
              <a:ext uri="{FF2B5EF4-FFF2-40B4-BE49-F238E27FC236}">
                <a16:creationId xmlns:a16="http://schemas.microsoft.com/office/drawing/2014/main" id="{E30B5E0A-C27A-61BD-7385-F6577A3B4F88}"/>
              </a:ext>
            </a:extLst>
          </p:cNvPr>
          <p:cNvPicPr>
            <a:picLocks noChangeAspect="1"/>
          </p:cNvPicPr>
          <p:nvPr/>
        </p:nvPicPr>
        <p:blipFill>
          <a:blip r:embed="rId2"/>
          <a:stretch>
            <a:fillRect/>
          </a:stretch>
        </p:blipFill>
        <p:spPr>
          <a:xfrm>
            <a:off x="320673" y="3081636"/>
            <a:ext cx="2171700" cy="3314700"/>
          </a:xfrm>
          <a:prstGeom prst="rect">
            <a:avLst/>
          </a:prstGeom>
        </p:spPr>
      </p:pic>
      <p:sp>
        <p:nvSpPr>
          <p:cNvPr id="7" name="TextBox 6">
            <a:extLst>
              <a:ext uri="{FF2B5EF4-FFF2-40B4-BE49-F238E27FC236}">
                <a16:creationId xmlns:a16="http://schemas.microsoft.com/office/drawing/2014/main" id="{A03887D1-7C6D-F06C-BCDC-EC499DB25A83}"/>
              </a:ext>
            </a:extLst>
          </p:cNvPr>
          <p:cNvSpPr txBox="1"/>
          <p:nvPr/>
        </p:nvSpPr>
        <p:spPr>
          <a:xfrm>
            <a:off x="2755900" y="3201412"/>
            <a:ext cx="6432550" cy="1569660"/>
          </a:xfrm>
          <a:prstGeom prst="rect">
            <a:avLst/>
          </a:prstGeom>
          <a:noFill/>
        </p:spPr>
        <p:txBody>
          <a:bodyPr wrap="square" rtlCol="0">
            <a:spAutoFit/>
          </a:bodyPr>
          <a:lstStyle/>
          <a:p>
            <a:r>
              <a:rPr lang="en-US" dirty="0">
                <a:solidFill>
                  <a:srgbClr val="0432FF"/>
                </a:solidFill>
              </a:rPr>
              <a:t>No. </a:t>
            </a:r>
            <a:r>
              <a:rPr lang="en-US" i="1" dirty="0">
                <a:solidFill>
                  <a:srgbClr val="0432FF"/>
                </a:solidFill>
              </a:rPr>
              <a:t>Science</a:t>
            </a:r>
            <a:r>
              <a:rPr lang="en-US" dirty="0">
                <a:solidFill>
                  <a:srgbClr val="0432FF"/>
                </a:solidFill>
              </a:rPr>
              <a:t> is the only effective path to truth.</a:t>
            </a:r>
          </a:p>
          <a:p>
            <a:endParaRPr lang="en-US" dirty="0">
              <a:solidFill>
                <a:srgbClr val="0432FF"/>
              </a:solidFill>
            </a:endParaRPr>
          </a:p>
          <a:p>
            <a:r>
              <a:rPr lang="en-US" dirty="0">
                <a:solidFill>
                  <a:srgbClr val="0432FF"/>
                </a:solidFill>
              </a:rPr>
              <a:t>Empirical testing of hypotheses by experiments and data.</a:t>
            </a:r>
          </a:p>
        </p:txBody>
      </p:sp>
    </p:spTree>
    <p:extLst>
      <p:ext uri="{BB962C8B-B14F-4D97-AF65-F5344CB8AC3E}">
        <p14:creationId xmlns:p14="http://schemas.microsoft.com/office/powerpoint/2010/main" val="1115752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89A8-01DA-E219-CF55-2C14C29554AC}"/>
              </a:ext>
            </a:extLst>
          </p:cNvPr>
          <p:cNvSpPr>
            <a:spLocks noGrp="1"/>
          </p:cNvSpPr>
          <p:nvPr>
            <p:ph type="title"/>
          </p:nvPr>
        </p:nvSpPr>
        <p:spPr/>
        <p:txBody>
          <a:bodyPr/>
          <a:lstStyle/>
          <a:p>
            <a:r>
              <a:rPr lang="en-US" dirty="0"/>
              <a:t>V. Truth v. Justice</a:t>
            </a:r>
          </a:p>
        </p:txBody>
      </p:sp>
      <p:sp>
        <p:nvSpPr>
          <p:cNvPr id="4" name="TextBox 3">
            <a:extLst>
              <a:ext uri="{FF2B5EF4-FFF2-40B4-BE49-F238E27FC236}">
                <a16:creationId xmlns:a16="http://schemas.microsoft.com/office/drawing/2014/main" id="{D0B3051A-6D53-907F-C61D-820EA4249F19}"/>
              </a:ext>
            </a:extLst>
          </p:cNvPr>
          <p:cNvSpPr txBox="1"/>
          <p:nvPr/>
        </p:nvSpPr>
        <p:spPr>
          <a:xfrm>
            <a:off x="685800" y="1892300"/>
            <a:ext cx="8042394" cy="461665"/>
          </a:xfrm>
          <a:prstGeom prst="rect">
            <a:avLst/>
          </a:prstGeom>
          <a:noFill/>
        </p:spPr>
        <p:txBody>
          <a:bodyPr wrap="none" rtlCol="0">
            <a:spAutoFit/>
          </a:bodyPr>
          <a:lstStyle/>
          <a:p>
            <a:r>
              <a:rPr lang="en-US" dirty="0">
                <a:solidFill>
                  <a:srgbClr val="7030A0"/>
                </a:solidFill>
              </a:rPr>
              <a:t>"Truth is what a judge decides." – Berkeley Law professor</a:t>
            </a:r>
          </a:p>
        </p:txBody>
      </p:sp>
      <p:pic>
        <p:nvPicPr>
          <p:cNvPr id="6" name="Picture 5" descr="A book cover with a picture of a person holding a sign&#10;&#10;Description automatically generated">
            <a:extLst>
              <a:ext uri="{FF2B5EF4-FFF2-40B4-BE49-F238E27FC236}">
                <a16:creationId xmlns:a16="http://schemas.microsoft.com/office/drawing/2014/main" id="{E30B5E0A-C27A-61BD-7385-F6577A3B4F88}"/>
              </a:ext>
            </a:extLst>
          </p:cNvPr>
          <p:cNvPicPr>
            <a:picLocks noChangeAspect="1"/>
          </p:cNvPicPr>
          <p:nvPr/>
        </p:nvPicPr>
        <p:blipFill>
          <a:blip r:embed="rId2"/>
          <a:stretch>
            <a:fillRect/>
          </a:stretch>
        </p:blipFill>
        <p:spPr>
          <a:xfrm>
            <a:off x="320673" y="3081636"/>
            <a:ext cx="2171700" cy="3314700"/>
          </a:xfrm>
          <a:prstGeom prst="rect">
            <a:avLst/>
          </a:prstGeom>
        </p:spPr>
      </p:pic>
      <p:sp>
        <p:nvSpPr>
          <p:cNvPr id="7" name="TextBox 6">
            <a:extLst>
              <a:ext uri="{FF2B5EF4-FFF2-40B4-BE49-F238E27FC236}">
                <a16:creationId xmlns:a16="http://schemas.microsoft.com/office/drawing/2014/main" id="{A03887D1-7C6D-F06C-BCDC-EC499DB25A83}"/>
              </a:ext>
            </a:extLst>
          </p:cNvPr>
          <p:cNvSpPr txBox="1"/>
          <p:nvPr/>
        </p:nvSpPr>
        <p:spPr>
          <a:xfrm>
            <a:off x="2755900" y="3201412"/>
            <a:ext cx="6432550" cy="3046988"/>
          </a:xfrm>
          <a:prstGeom prst="rect">
            <a:avLst/>
          </a:prstGeom>
          <a:noFill/>
        </p:spPr>
        <p:txBody>
          <a:bodyPr wrap="square" rtlCol="0">
            <a:spAutoFit/>
          </a:bodyPr>
          <a:lstStyle/>
          <a:p>
            <a:r>
              <a:rPr lang="en-US" dirty="0">
                <a:solidFill>
                  <a:srgbClr val="0432FF"/>
                </a:solidFill>
              </a:rPr>
              <a:t>No. </a:t>
            </a:r>
            <a:r>
              <a:rPr lang="en-US" i="1" dirty="0">
                <a:solidFill>
                  <a:srgbClr val="0432FF"/>
                </a:solidFill>
              </a:rPr>
              <a:t>Science</a:t>
            </a:r>
            <a:r>
              <a:rPr lang="en-US" dirty="0">
                <a:solidFill>
                  <a:srgbClr val="0432FF"/>
                </a:solidFill>
              </a:rPr>
              <a:t> is the only effective path to truth.</a:t>
            </a:r>
          </a:p>
          <a:p>
            <a:endParaRPr lang="en-US" dirty="0">
              <a:solidFill>
                <a:srgbClr val="0432FF"/>
              </a:solidFill>
            </a:endParaRPr>
          </a:p>
          <a:p>
            <a:r>
              <a:rPr lang="en-US" dirty="0">
                <a:solidFill>
                  <a:srgbClr val="0432FF"/>
                </a:solidFill>
              </a:rPr>
              <a:t>Empirical testing of hypotheses by experiments and data.</a:t>
            </a:r>
          </a:p>
          <a:p>
            <a:endParaRPr lang="en-US" dirty="0">
              <a:solidFill>
                <a:srgbClr val="0432FF"/>
              </a:solidFill>
            </a:endParaRPr>
          </a:p>
          <a:p>
            <a:r>
              <a:rPr lang="en-US" i="1" dirty="0">
                <a:solidFill>
                  <a:srgbClr val="0432FF"/>
                </a:solidFill>
              </a:rPr>
              <a:t>Justice</a:t>
            </a:r>
            <a:r>
              <a:rPr lang="en-US" dirty="0">
                <a:solidFill>
                  <a:srgbClr val="0432FF"/>
                </a:solidFill>
              </a:rPr>
              <a:t> is the fairness that law can deliver. </a:t>
            </a:r>
          </a:p>
          <a:p>
            <a:endParaRPr lang="en-US" dirty="0">
              <a:solidFill>
                <a:srgbClr val="0432FF"/>
              </a:solidFill>
            </a:endParaRPr>
          </a:p>
          <a:p>
            <a:r>
              <a:rPr lang="en-US" b="1" i="1" dirty="0">
                <a:solidFill>
                  <a:srgbClr val="0432FF"/>
                </a:solidFill>
              </a:rPr>
              <a:t>Denying science denies justice</a:t>
            </a:r>
          </a:p>
        </p:txBody>
      </p:sp>
      <p:sp>
        <p:nvSpPr>
          <p:cNvPr id="3" name="Slide Number Placeholder 1">
            <a:extLst>
              <a:ext uri="{FF2B5EF4-FFF2-40B4-BE49-F238E27FC236}">
                <a16:creationId xmlns:a16="http://schemas.microsoft.com/office/drawing/2014/main" id="{F9CC6A6D-44FA-7850-2E53-7F1778AAC6D4}"/>
              </a:ext>
            </a:extLst>
          </p:cNvPr>
          <p:cNvSpPr txBox="1">
            <a:spLocks noChangeArrowheads="1"/>
          </p:cNvSpPr>
          <p:nvPr/>
        </p:nvSpPr>
        <p:spPr bwMode="auto">
          <a:xfrm>
            <a:off x="8382000" y="0"/>
            <a:ext cx="76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fld id="{56966166-7C64-C640-B4FE-1EB31152EA0A}" type="slidenum">
              <a:rPr lang="en-US" altLang="en-US" sz="2400"/>
              <a:pPr algn="ctr">
                <a:spcBef>
                  <a:spcPct val="0"/>
                </a:spcBef>
                <a:buFontTx/>
                <a:buNone/>
              </a:pPr>
              <a:t>41</a:t>
            </a:fld>
            <a:endParaRPr lang="en-US" altLang="en-US" sz="2400" dirty="0"/>
          </a:p>
        </p:txBody>
      </p:sp>
    </p:spTree>
    <p:extLst>
      <p:ext uri="{BB962C8B-B14F-4D97-AF65-F5344CB8AC3E}">
        <p14:creationId xmlns:p14="http://schemas.microsoft.com/office/powerpoint/2010/main" val="3550506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a:latin typeface="Arial" charset="0"/>
              </a:rPr>
              <a:t>More information</a:t>
            </a:r>
          </a:p>
        </p:txBody>
      </p:sp>
      <p:sp>
        <p:nvSpPr>
          <p:cNvPr id="8" name="Text Box 9"/>
          <p:cNvSpPr txBox="1">
            <a:spLocks noChangeArrowheads="1"/>
          </p:cNvSpPr>
          <p:nvPr/>
        </p:nvSpPr>
        <p:spPr bwMode="auto">
          <a:xfrm>
            <a:off x="1752600" y="1852613"/>
            <a:ext cx="56388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solidFill>
                  <a:srgbClr val="0000FF"/>
                </a:solidFill>
              </a:rPr>
              <a:t>http://</a:t>
            </a:r>
            <a:r>
              <a:rPr lang="en-US" dirty="0" err="1">
                <a:solidFill>
                  <a:srgbClr val="0000FF"/>
                </a:solidFill>
              </a:rPr>
              <a:t>www.cybgen.com</a:t>
            </a:r>
            <a:r>
              <a:rPr lang="en-US" dirty="0">
                <a:solidFill>
                  <a:srgbClr val="0000FF"/>
                </a:solidFill>
              </a:rPr>
              <a:t>/information</a:t>
            </a:r>
          </a:p>
        </p:txBody>
      </p:sp>
      <p:sp>
        <p:nvSpPr>
          <p:cNvPr id="9" name="Text Box 11"/>
          <p:cNvSpPr txBox="1">
            <a:spLocks noChangeArrowheads="1"/>
          </p:cNvSpPr>
          <p:nvPr/>
        </p:nvSpPr>
        <p:spPr bwMode="auto">
          <a:xfrm>
            <a:off x="4902200" y="2286000"/>
            <a:ext cx="2260600" cy="230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dirty="0">
                <a:solidFill>
                  <a:srgbClr val="0000FF"/>
                </a:solidFill>
              </a:rPr>
              <a:t>• Courses</a:t>
            </a:r>
          </a:p>
          <a:p>
            <a:pPr algn="l">
              <a:defRPr/>
            </a:pPr>
            <a:r>
              <a:rPr lang="en-US" dirty="0">
                <a:solidFill>
                  <a:srgbClr val="0000FF"/>
                </a:solidFill>
              </a:rPr>
              <a:t>• Newsletters</a:t>
            </a:r>
          </a:p>
          <a:p>
            <a:pPr algn="l">
              <a:defRPr/>
            </a:pPr>
            <a:r>
              <a:rPr lang="en-US" dirty="0">
                <a:solidFill>
                  <a:srgbClr val="0000FF"/>
                </a:solidFill>
              </a:rPr>
              <a:t>• Newsroom</a:t>
            </a:r>
          </a:p>
          <a:p>
            <a:pPr algn="l">
              <a:defRPr/>
            </a:pPr>
            <a:r>
              <a:rPr lang="en-US" dirty="0">
                <a:solidFill>
                  <a:srgbClr val="0000FF"/>
                </a:solidFill>
              </a:rPr>
              <a:t>• Presentations</a:t>
            </a:r>
          </a:p>
          <a:p>
            <a:pPr algn="l">
              <a:defRPr/>
            </a:pPr>
            <a:r>
              <a:rPr lang="en-US" dirty="0">
                <a:solidFill>
                  <a:srgbClr val="0000FF"/>
                </a:solidFill>
              </a:rPr>
              <a:t>• Publications</a:t>
            </a:r>
          </a:p>
          <a:p>
            <a:pPr algn="l">
              <a:defRPr/>
            </a:pPr>
            <a:r>
              <a:rPr lang="en-US" dirty="0">
                <a:solidFill>
                  <a:srgbClr val="0000FF"/>
                </a:solidFill>
              </a:rPr>
              <a:t>• Webinars</a:t>
            </a:r>
          </a:p>
        </p:txBody>
      </p:sp>
      <p:sp>
        <p:nvSpPr>
          <p:cNvPr id="31748" name="TextBox 1"/>
          <p:cNvSpPr txBox="1">
            <a:spLocks noChangeArrowheads="1"/>
          </p:cNvSpPr>
          <p:nvPr/>
        </p:nvSpPr>
        <p:spPr bwMode="auto">
          <a:xfrm>
            <a:off x="1898650" y="4572000"/>
            <a:ext cx="5597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90"/>
                </a:solidFill>
              </a:rPr>
              <a:t>http://www.youtube.com/user/TrueAllele</a:t>
            </a:r>
          </a:p>
          <a:p>
            <a:r>
              <a:rPr lang="en-US">
                <a:solidFill>
                  <a:srgbClr val="000090"/>
                </a:solidFill>
              </a:rPr>
              <a:t>TrueAllele YouTube channel</a:t>
            </a:r>
          </a:p>
        </p:txBody>
      </p:sp>
      <p:pic>
        <p:nvPicPr>
          <p:cNvPr id="31749" name="Picture 1" descr="YouTube-logo-full_col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5173663"/>
            <a:ext cx="189865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2" descr="truealle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2524125"/>
            <a:ext cx="30988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7"/>
          <p:cNvSpPr txBox="1">
            <a:spLocks noChangeArrowheads="1"/>
          </p:cNvSpPr>
          <p:nvPr/>
        </p:nvSpPr>
        <p:spPr bwMode="auto">
          <a:xfrm>
            <a:off x="3359288" y="6156950"/>
            <a:ext cx="2438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dirty="0" err="1">
                <a:solidFill>
                  <a:srgbClr val="000090"/>
                </a:solidFill>
              </a:rPr>
              <a:t>perlin@cybgen.com</a:t>
            </a:r>
            <a:endParaRPr lang="en-US" sz="2000" dirty="0">
              <a:solidFill>
                <a:srgbClr val="000090"/>
              </a:solidFill>
            </a:endParaRPr>
          </a:p>
        </p:txBody>
      </p:sp>
      <p:pic>
        <p:nvPicPr>
          <p:cNvPr id="12" name="Picture 11" descr="logo.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6987" y="5586797"/>
            <a:ext cx="2970747" cy="1142595"/>
          </a:xfrm>
          <a:prstGeom prst="rect">
            <a:avLst/>
          </a:prstGeom>
        </p:spPr>
      </p:pic>
      <p:pic>
        <p:nvPicPr>
          <p:cNvPr id="2" name="Picture 6">
            <a:extLst>
              <a:ext uri="{FF2B5EF4-FFF2-40B4-BE49-F238E27FC236}">
                <a16:creationId xmlns:a16="http://schemas.microsoft.com/office/drawing/2014/main" id="{0908CF51-8306-9347-E804-ECDCFC2A573E}"/>
              </a:ext>
            </a:extLst>
          </p:cNvPr>
          <p:cNvPicPr>
            <a:picLocks noChangeAspect="1" noChangeArrowheads="1"/>
          </p:cNvPicPr>
          <p:nvPr/>
        </p:nvPicPr>
        <p:blipFill>
          <a:blip r:embed="rId6"/>
          <a:srcRect/>
          <a:stretch/>
        </p:blipFill>
        <p:spPr bwMode="auto">
          <a:xfrm>
            <a:off x="160789" y="5884535"/>
            <a:ext cx="2971800" cy="54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469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62C2-89AF-95AC-193B-24E15D523870}"/>
              </a:ext>
            </a:extLst>
          </p:cNvPr>
          <p:cNvSpPr>
            <a:spLocks noGrp="1"/>
          </p:cNvSpPr>
          <p:nvPr>
            <p:ph type="title"/>
          </p:nvPr>
        </p:nvSpPr>
        <p:spPr>
          <a:xfrm>
            <a:off x="0" y="609600"/>
            <a:ext cx="9144000" cy="1143000"/>
          </a:xfrm>
        </p:spPr>
        <p:txBody>
          <a:bodyPr/>
          <a:lstStyle/>
          <a:p>
            <a:r>
              <a:rPr lang="en-US" dirty="0"/>
              <a:t>II. Pennsylvania v. Ralph </a:t>
            </a:r>
            <a:r>
              <a:rPr lang="en-US" dirty="0" err="1"/>
              <a:t>Skundrich</a:t>
            </a:r>
            <a:endParaRPr lang="en-US" dirty="0"/>
          </a:p>
        </p:txBody>
      </p:sp>
      <p:sp>
        <p:nvSpPr>
          <p:cNvPr id="4" name="TextBox 3">
            <a:extLst>
              <a:ext uri="{FF2B5EF4-FFF2-40B4-BE49-F238E27FC236}">
                <a16:creationId xmlns:a16="http://schemas.microsoft.com/office/drawing/2014/main" id="{B003FA65-FE16-D503-0CC4-C0375C78E6B1}"/>
              </a:ext>
            </a:extLst>
          </p:cNvPr>
          <p:cNvSpPr txBox="1"/>
          <p:nvPr/>
        </p:nvSpPr>
        <p:spPr>
          <a:xfrm>
            <a:off x="2151649" y="1752600"/>
            <a:ext cx="4789902" cy="461665"/>
          </a:xfrm>
          <a:prstGeom prst="rect">
            <a:avLst/>
          </a:prstGeom>
          <a:noFill/>
        </p:spPr>
        <p:txBody>
          <a:bodyPr wrap="none" rtlCol="0">
            <a:spAutoFit/>
          </a:bodyPr>
          <a:lstStyle/>
          <a:p>
            <a:pPr algn="ctr"/>
            <a:r>
              <a:rPr lang="en-US" b="1" i="1" dirty="0">
                <a:solidFill>
                  <a:srgbClr val="7030A0"/>
                </a:solidFill>
              </a:rPr>
              <a:t>What is a DNA match statistic? </a:t>
            </a:r>
          </a:p>
        </p:txBody>
      </p:sp>
      <p:pic>
        <p:nvPicPr>
          <p:cNvPr id="3" name="Picture 2">
            <a:extLst>
              <a:ext uri="{FF2B5EF4-FFF2-40B4-BE49-F238E27FC236}">
                <a16:creationId xmlns:a16="http://schemas.microsoft.com/office/drawing/2014/main" id="{63891ABE-BEA8-B1B2-C08F-71203C452F97}"/>
              </a:ext>
            </a:extLst>
          </p:cNvPr>
          <p:cNvPicPr>
            <a:picLocks noChangeAspect="1"/>
          </p:cNvPicPr>
          <p:nvPr/>
        </p:nvPicPr>
        <p:blipFill>
          <a:blip r:embed="rId2"/>
          <a:stretch>
            <a:fillRect/>
          </a:stretch>
        </p:blipFill>
        <p:spPr>
          <a:xfrm rot="21435059">
            <a:off x="1111113" y="2380452"/>
            <a:ext cx="6959600" cy="1231900"/>
          </a:xfrm>
          <a:prstGeom prst="rect">
            <a:avLst/>
          </a:prstGeom>
        </p:spPr>
      </p:pic>
      <p:sp>
        <p:nvSpPr>
          <p:cNvPr id="6" name="TextBox 5">
            <a:extLst>
              <a:ext uri="{FF2B5EF4-FFF2-40B4-BE49-F238E27FC236}">
                <a16:creationId xmlns:a16="http://schemas.microsoft.com/office/drawing/2014/main" id="{70A1B9C9-6010-1C5D-8B25-8B931BA3F07C}"/>
              </a:ext>
            </a:extLst>
          </p:cNvPr>
          <p:cNvSpPr txBox="1"/>
          <p:nvPr/>
        </p:nvSpPr>
        <p:spPr>
          <a:xfrm>
            <a:off x="1493977" y="3778538"/>
            <a:ext cx="6602274" cy="2677656"/>
          </a:xfrm>
          <a:prstGeom prst="rect">
            <a:avLst/>
          </a:prstGeom>
          <a:noFill/>
        </p:spPr>
        <p:txBody>
          <a:bodyPr wrap="square" rtlCol="0">
            <a:spAutoFit/>
          </a:bodyPr>
          <a:lstStyle/>
          <a:p>
            <a:r>
              <a:rPr lang="en-US" dirty="0">
                <a:solidFill>
                  <a:srgbClr val="0432FF"/>
                </a:solidFill>
              </a:rPr>
              <a:t>2002. Sexual assault of college student</a:t>
            </a:r>
          </a:p>
          <a:p>
            <a:r>
              <a:rPr lang="en-US" dirty="0">
                <a:solidFill>
                  <a:srgbClr val="0432FF"/>
                </a:solidFill>
              </a:rPr>
              <a:t>          DNA mixtures: t-shirt and jeans</a:t>
            </a:r>
          </a:p>
          <a:p>
            <a:r>
              <a:rPr lang="en-US" dirty="0">
                <a:solidFill>
                  <a:srgbClr val="0432FF"/>
                </a:solidFill>
              </a:rPr>
              <a:t>2011. County lab generated DNA data</a:t>
            </a:r>
          </a:p>
          <a:p>
            <a:r>
              <a:rPr lang="en-US" dirty="0">
                <a:solidFill>
                  <a:srgbClr val="0432FF"/>
                </a:solidFill>
              </a:rPr>
              <a:t>          Combined probability of inclusion (CPI)</a:t>
            </a:r>
          </a:p>
          <a:p>
            <a:r>
              <a:rPr lang="en-US" dirty="0">
                <a:solidFill>
                  <a:srgbClr val="0432FF"/>
                </a:solidFill>
              </a:rPr>
              <a:t>2013. </a:t>
            </a:r>
            <a:r>
              <a:rPr lang="en-US" dirty="0" err="1">
                <a:solidFill>
                  <a:srgbClr val="0432FF"/>
                </a:solidFill>
              </a:rPr>
              <a:t>TrueAllele</a:t>
            </a:r>
            <a:r>
              <a:rPr lang="en-US" baseline="30000" dirty="0">
                <a:solidFill>
                  <a:srgbClr val="0432FF"/>
                </a:solidFill>
              </a:rPr>
              <a:t>®</a:t>
            </a:r>
            <a:r>
              <a:rPr lang="en-US" dirty="0">
                <a:solidFill>
                  <a:srgbClr val="0432FF"/>
                </a:solidFill>
              </a:rPr>
              <a:t> likelihood ratio (LR)</a:t>
            </a:r>
          </a:p>
          <a:p>
            <a:r>
              <a:rPr lang="en-US" dirty="0">
                <a:solidFill>
                  <a:srgbClr val="0432FF"/>
                </a:solidFill>
              </a:rPr>
              <a:t>2014. Trial testimony – DNA match statistics</a:t>
            </a:r>
          </a:p>
          <a:p>
            <a:r>
              <a:rPr lang="en-US" dirty="0">
                <a:solidFill>
                  <a:srgbClr val="0432FF"/>
                </a:solidFill>
              </a:rPr>
              <a:t>          Sentence: 75-150 years</a:t>
            </a:r>
          </a:p>
        </p:txBody>
      </p:sp>
    </p:spTree>
    <p:extLst>
      <p:ext uri="{BB962C8B-B14F-4D97-AF65-F5344CB8AC3E}">
        <p14:creationId xmlns:p14="http://schemas.microsoft.com/office/powerpoint/2010/main" val="4087531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CC6D-6A2C-866D-7AF3-E81DD3A8B143}"/>
              </a:ext>
            </a:extLst>
          </p:cNvPr>
          <p:cNvSpPr>
            <a:spLocks noGrp="1"/>
          </p:cNvSpPr>
          <p:nvPr>
            <p:ph type="title"/>
          </p:nvPr>
        </p:nvSpPr>
        <p:spPr/>
        <p:txBody>
          <a:bodyPr/>
          <a:lstStyle/>
          <a:p>
            <a:r>
              <a:rPr lang="en-US" dirty="0"/>
              <a:t>2023: PCRA Petition</a:t>
            </a:r>
          </a:p>
        </p:txBody>
      </p:sp>
      <p:sp>
        <p:nvSpPr>
          <p:cNvPr id="4" name="TextBox 3">
            <a:extLst>
              <a:ext uri="{FF2B5EF4-FFF2-40B4-BE49-F238E27FC236}">
                <a16:creationId xmlns:a16="http://schemas.microsoft.com/office/drawing/2014/main" id="{F7E292E9-0C37-50E8-0CF2-2F0DDFF2929C}"/>
              </a:ext>
            </a:extLst>
          </p:cNvPr>
          <p:cNvSpPr txBox="1"/>
          <p:nvPr/>
        </p:nvSpPr>
        <p:spPr>
          <a:xfrm>
            <a:off x="2682634" y="1752600"/>
            <a:ext cx="3727944" cy="461665"/>
          </a:xfrm>
          <a:prstGeom prst="rect">
            <a:avLst/>
          </a:prstGeom>
          <a:noFill/>
        </p:spPr>
        <p:txBody>
          <a:bodyPr wrap="none" rtlCol="0">
            <a:spAutoFit/>
          </a:bodyPr>
          <a:lstStyle/>
          <a:p>
            <a:pPr algn="ctr"/>
            <a:r>
              <a:rPr lang="en-US" dirty="0">
                <a:solidFill>
                  <a:srgbClr val="7030A0"/>
                </a:solidFill>
              </a:rPr>
              <a:t>Post-Conviction Relief Act</a:t>
            </a:r>
          </a:p>
        </p:txBody>
      </p:sp>
      <p:sp>
        <p:nvSpPr>
          <p:cNvPr id="5" name="TextBox 4">
            <a:extLst>
              <a:ext uri="{FF2B5EF4-FFF2-40B4-BE49-F238E27FC236}">
                <a16:creationId xmlns:a16="http://schemas.microsoft.com/office/drawing/2014/main" id="{9C64F3F4-D8F5-4D08-8EF5-90F47F516DF4}"/>
              </a:ext>
            </a:extLst>
          </p:cNvPr>
          <p:cNvSpPr txBox="1"/>
          <p:nvPr/>
        </p:nvSpPr>
        <p:spPr>
          <a:xfrm>
            <a:off x="1140547" y="3027100"/>
            <a:ext cx="7317653" cy="2308324"/>
          </a:xfrm>
          <a:prstGeom prst="rect">
            <a:avLst/>
          </a:prstGeom>
          <a:noFill/>
        </p:spPr>
        <p:txBody>
          <a:bodyPr wrap="square" rtlCol="0">
            <a:spAutoFit/>
          </a:bodyPr>
          <a:lstStyle/>
          <a:p>
            <a:r>
              <a:rPr lang="en-US" dirty="0">
                <a:solidFill>
                  <a:srgbClr val="0432FF"/>
                </a:solidFill>
              </a:rPr>
              <a:t>Ineffective assistance of counsel</a:t>
            </a:r>
          </a:p>
          <a:p>
            <a:r>
              <a:rPr lang="en-US" dirty="0">
                <a:solidFill>
                  <a:srgbClr val="0432FF"/>
                </a:solidFill>
              </a:rPr>
              <a:t>	</a:t>
            </a:r>
            <a:r>
              <a:rPr lang="en-US" dirty="0">
                <a:solidFill>
                  <a:srgbClr val="FF0000"/>
                </a:solidFill>
              </a:rPr>
              <a:t>Crime lab (CPI): 100,000's (5 zeros)</a:t>
            </a:r>
          </a:p>
          <a:p>
            <a:r>
              <a:rPr lang="en-US" dirty="0">
                <a:solidFill>
                  <a:srgbClr val="FF0000"/>
                </a:solidFill>
              </a:rPr>
              <a:t>	Cybergenetics (TA): quadrillions (15 zeros)</a:t>
            </a:r>
          </a:p>
          <a:p>
            <a:endParaRPr lang="en-US" dirty="0">
              <a:solidFill>
                <a:srgbClr val="0432FF"/>
              </a:solidFill>
            </a:endParaRPr>
          </a:p>
          <a:p>
            <a:r>
              <a:rPr lang="en-US" dirty="0">
                <a:solidFill>
                  <a:srgbClr val="0432FF"/>
                </a:solidFill>
              </a:rPr>
              <a:t>Argument: Counsel didn't question </a:t>
            </a:r>
            <a:r>
              <a:rPr lang="en-US" dirty="0" err="1">
                <a:solidFill>
                  <a:srgbClr val="0432FF"/>
                </a:solidFill>
              </a:rPr>
              <a:t>TrueAllele</a:t>
            </a:r>
            <a:r>
              <a:rPr lang="en-US" dirty="0">
                <a:solidFill>
                  <a:srgbClr val="0432FF"/>
                </a:solidFill>
              </a:rPr>
              <a:t> reliability nor request its source code</a:t>
            </a:r>
          </a:p>
        </p:txBody>
      </p:sp>
    </p:spTree>
    <p:extLst>
      <p:ext uri="{BB962C8B-B14F-4D97-AF65-F5344CB8AC3E}">
        <p14:creationId xmlns:p14="http://schemas.microsoft.com/office/powerpoint/2010/main" val="2235821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CC6D-6A2C-866D-7AF3-E81DD3A8B143}"/>
              </a:ext>
            </a:extLst>
          </p:cNvPr>
          <p:cNvSpPr>
            <a:spLocks noGrp="1"/>
          </p:cNvSpPr>
          <p:nvPr>
            <p:ph type="title"/>
          </p:nvPr>
        </p:nvSpPr>
        <p:spPr/>
        <p:txBody>
          <a:bodyPr/>
          <a:lstStyle/>
          <a:p>
            <a:r>
              <a:rPr lang="en-US" dirty="0"/>
              <a:t>2023: Appellate Court</a:t>
            </a:r>
          </a:p>
        </p:txBody>
      </p:sp>
      <p:sp>
        <p:nvSpPr>
          <p:cNvPr id="4" name="TextBox 3">
            <a:extLst>
              <a:ext uri="{FF2B5EF4-FFF2-40B4-BE49-F238E27FC236}">
                <a16:creationId xmlns:a16="http://schemas.microsoft.com/office/drawing/2014/main" id="{F7E292E9-0C37-50E8-0CF2-2F0DDFF2929C}"/>
              </a:ext>
            </a:extLst>
          </p:cNvPr>
          <p:cNvSpPr txBox="1"/>
          <p:nvPr/>
        </p:nvSpPr>
        <p:spPr>
          <a:xfrm>
            <a:off x="2588057" y="1752600"/>
            <a:ext cx="3917098" cy="461665"/>
          </a:xfrm>
          <a:prstGeom prst="rect">
            <a:avLst/>
          </a:prstGeom>
          <a:noFill/>
        </p:spPr>
        <p:txBody>
          <a:bodyPr wrap="none" rtlCol="0">
            <a:spAutoFit/>
          </a:bodyPr>
          <a:lstStyle/>
          <a:p>
            <a:pPr algn="ctr"/>
            <a:r>
              <a:rPr lang="en-US" dirty="0">
                <a:solidFill>
                  <a:srgbClr val="7030A0"/>
                </a:solidFill>
              </a:rPr>
              <a:t>Reversed. Arguable merit? </a:t>
            </a:r>
          </a:p>
        </p:txBody>
      </p:sp>
      <p:sp>
        <p:nvSpPr>
          <p:cNvPr id="5" name="TextBox 4">
            <a:extLst>
              <a:ext uri="{FF2B5EF4-FFF2-40B4-BE49-F238E27FC236}">
                <a16:creationId xmlns:a16="http://schemas.microsoft.com/office/drawing/2014/main" id="{9C64F3F4-D8F5-4D08-8EF5-90F47F516DF4}"/>
              </a:ext>
            </a:extLst>
          </p:cNvPr>
          <p:cNvSpPr txBox="1"/>
          <p:nvPr/>
        </p:nvSpPr>
        <p:spPr>
          <a:xfrm>
            <a:off x="989373" y="2832100"/>
            <a:ext cx="7165253" cy="3416320"/>
          </a:xfrm>
          <a:prstGeom prst="rect">
            <a:avLst/>
          </a:prstGeom>
          <a:noFill/>
        </p:spPr>
        <p:txBody>
          <a:bodyPr wrap="square" rtlCol="0">
            <a:spAutoFit/>
          </a:bodyPr>
          <a:lstStyle/>
          <a:p>
            <a:r>
              <a:rPr lang="en-US" dirty="0">
                <a:solidFill>
                  <a:srgbClr val="0432FF"/>
                </a:solidFill>
              </a:rPr>
              <a:t>"The </a:t>
            </a:r>
            <a:r>
              <a:rPr lang="en-US" dirty="0" err="1">
                <a:solidFill>
                  <a:srgbClr val="0432FF"/>
                </a:solidFill>
              </a:rPr>
              <a:t>TrueAllele</a:t>
            </a:r>
            <a:r>
              <a:rPr lang="en-US" dirty="0">
                <a:solidFill>
                  <a:srgbClr val="0432FF"/>
                </a:solidFill>
              </a:rPr>
              <a:t> DNA match was evidence of a completely different magnitude.” – Appellate Ruling</a:t>
            </a:r>
          </a:p>
          <a:p>
            <a:endParaRPr lang="en-US" dirty="0">
              <a:solidFill>
                <a:srgbClr val="0432FF"/>
              </a:solidFill>
            </a:endParaRPr>
          </a:p>
          <a:p>
            <a:pPr algn="ctr"/>
            <a:r>
              <a:rPr lang="en-US" dirty="0">
                <a:solidFill>
                  <a:srgbClr val="FF0000"/>
                </a:solidFill>
              </a:rPr>
              <a:t>15 zeros - 5 zeros </a:t>
            </a:r>
          </a:p>
          <a:p>
            <a:pPr algn="ctr"/>
            <a:r>
              <a:rPr lang="en-US" dirty="0">
                <a:solidFill>
                  <a:srgbClr val="FF0000"/>
                </a:solidFill>
              </a:rPr>
              <a:t>= </a:t>
            </a:r>
            <a:r>
              <a:rPr lang="en-US" b="1" dirty="0">
                <a:solidFill>
                  <a:srgbClr val="FF0000"/>
                </a:solidFill>
              </a:rPr>
              <a:t>10 orders of magnitude</a:t>
            </a:r>
          </a:p>
          <a:p>
            <a:pPr algn="ctr"/>
            <a:r>
              <a:rPr lang="en-US" b="1" dirty="0">
                <a:solidFill>
                  <a:srgbClr val="FF0000"/>
                </a:solidFill>
              </a:rPr>
              <a:t>= 10 billion ratio</a:t>
            </a:r>
          </a:p>
          <a:p>
            <a:endParaRPr lang="en-US" dirty="0">
              <a:solidFill>
                <a:srgbClr val="0432FF"/>
              </a:solidFill>
            </a:endParaRPr>
          </a:p>
          <a:p>
            <a:pPr algn="ctr"/>
            <a:r>
              <a:rPr lang="en-US" dirty="0">
                <a:solidFill>
                  <a:srgbClr val="7030A0"/>
                </a:solidFill>
              </a:rPr>
              <a:t>What is going on? </a:t>
            </a:r>
          </a:p>
          <a:p>
            <a:pPr algn="ctr"/>
            <a:r>
              <a:rPr lang="en-US" dirty="0">
                <a:solidFill>
                  <a:srgbClr val="7030A0"/>
                </a:solidFill>
              </a:rPr>
              <a:t>How is that possible? </a:t>
            </a:r>
          </a:p>
        </p:txBody>
      </p:sp>
    </p:spTree>
    <p:extLst>
      <p:ext uri="{BB962C8B-B14F-4D97-AF65-F5344CB8AC3E}">
        <p14:creationId xmlns:p14="http://schemas.microsoft.com/office/powerpoint/2010/main" val="2433287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381F-BAE1-1340-AD80-3AB04456F4FD}"/>
              </a:ext>
            </a:extLst>
          </p:cNvPr>
          <p:cNvSpPr>
            <a:spLocks noGrp="1"/>
          </p:cNvSpPr>
          <p:nvPr>
            <p:ph type="title"/>
          </p:nvPr>
        </p:nvSpPr>
        <p:spPr>
          <a:xfrm>
            <a:off x="685800" y="478714"/>
            <a:ext cx="7772400" cy="1143000"/>
          </a:xfrm>
        </p:spPr>
        <p:txBody>
          <a:bodyPr/>
          <a:lstStyle/>
          <a:p>
            <a:pPr algn="ctr"/>
            <a:r>
              <a:rPr lang="en-US" dirty="0">
                <a:latin typeface="Arial" panose="020B0604020202020204" pitchFamily="34" charset="0"/>
                <a:cs typeface="Arial" panose="020B0604020202020204" pitchFamily="34" charset="0"/>
              </a:rPr>
              <a:t>Five Rocks</a:t>
            </a:r>
          </a:p>
        </p:txBody>
      </p:sp>
      <p:pic>
        <p:nvPicPr>
          <p:cNvPr id="4" name="Picture 3">
            <a:extLst>
              <a:ext uri="{FF2B5EF4-FFF2-40B4-BE49-F238E27FC236}">
                <a16:creationId xmlns:a16="http://schemas.microsoft.com/office/drawing/2014/main" id="{A11CA5F7-4086-CD47-9968-C2A34B40383F}"/>
              </a:ext>
            </a:extLst>
          </p:cNvPr>
          <p:cNvPicPr>
            <a:picLocks noChangeAspect="1"/>
          </p:cNvPicPr>
          <p:nvPr/>
        </p:nvPicPr>
        <p:blipFill rotWithShape="1">
          <a:blip r:embed="rId2"/>
          <a:srcRect l="11476" t="14660" r="8370" b="15263"/>
          <a:stretch/>
        </p:blipFill>
        <p:spPr>
          <a:xfrm>
            <a:off x="769921" y="2346102"/>
            <a:ext cx="1363638" cy="1225296"/>
          </a:xfrm>
          <a:prstGeom prst="rect">
            <a:avLst/>
          </a:prstGeom>
        </p:spPr>
      </p:pic>
      <p:pic>
        <p:nvPicPr>
          <p:cNvPr id="6" name="Picture 5">
            <a:extLst>
              <a:ext uri="{FF2B5EF4-FFF2-40B4-BE49-F238E27FC236}">
                <a16:creationId xmlns:a16="http://schemas.microsoft.com/office/drawing/2014/main" id="{9F1BFE2C-3E44-684B-9064-2F950D33782A}"/>
              </a:ext>
            </a:extLst>
          </p:cNvPr>
          <p:cNvPicPr>
            <a:picLocks noChangeAspect="1"/>
          </p:cNvPicPr>
          <p:nvPr/>
        </p:nvPicPr>
        <p:blipFill>
          <a:blip r:embed="rId3"/>
          <a:stretch>
            <a:fillRect/>
          </a:stretch>
        </p:blipFill>
        <p:spPr>
          <a:xfrm>
            <a:off x="3755801" y="1500936"/>
            <a:ext cx="1632398" cy="1225296"/>
          </a:xfrm>
          <a:prstGeom prst="rect">
            <a:avLst/>
          </a:prstGeom>
        </p:spPr>
      </p:pic>
      <p:pic>
        <p:nvPicPr>
          <p:cNvPr id="8" name="Picture 7">
            <a:extLst>
              <a:ext uri="{FF2B5EF4-FFF2-40B4-BE49-F238E27FC236}">
                <a16:creationId xmlns:a16="http://schemas.microsoft.com/office/drawing/2014/main" id="{FD5CDA51-A9A8-3D44-86E0-10F9582CE814}"/>
              </a:ext>
            </a:extLst>
          </p:cNvPr>
          <p:cNvPicPr>
            <a:picLocks noChangeAspect="1"/>
          </p:cNvPicPr>
          <p:nvPr/>
        </p:nvPicPr>
        <p:blipFill>
          <a:blip r:embed="rId4"/>
          <a:stretch>
            <a:fillRect/>
          </a:stretch>
        </p:blipFill>
        <p:spPr>
          <a:xfrm>
            <a:off x="6779941" y="2396311"/>
            <a:ext cx="1795505" cy="1225296"/>
          </a:xfrm>
          <a:prstGeom prst="rect">
            <a:avLst/>
          </a:prstGeom>
        </p:spPr>
      </p:pic>
      <p:sp>
        <p:nvSpPr>
          <p:cNvPr id="9" name="TextBox 8">
            <a:extLst>
              <a:ext uri="{FF2B5EF4-FFF2-40B4-BE49-F238E27FC236}">
                <a16:creationId xmlns:a16="http://schemas.microsoft.com/office/drawing/2014/main" id="{7090D4DB-CA7C-2B43-839C-5AEBB60AB26F}"/>
              </a:ext>
            </a:extLst>
          </p:cNvPr>
          <p:cNvSpPr txBox="1"/>
          <p:nvPr/>
        </p:nvSpPr>
        <p:spPr>
          <a:xfrm>
            <a:off x="3339790" y="2708067"/>
            <a:ext cx="2464420"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Orange Rock</a:t>
            </a:r>
          </a:p>
          <a:p>
            <a:pPr algn="ctr"/>
            <a:r>
              <a:rPr lang="en-US" sz="1800" dirty="0">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1E27B324-50EE-B343-B92A-DA16193B6094}"/>
              </a:ext>
            </a:extLst>
          </p:cNvPr>
          <p:cNvSpPr txBox="1"/>
          <p:nvPr/>
        </p:nvSpPr>
        <p:spPr>
          <a:xfrm>
            <a:off x="219530" y="3599698"/>
            <a:ext cx="2464420"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Blue Rock</a:t>
            </a:r>
          </a:p>
          <a:p>
            <a:pPr algn="ctr"/>
            <a:r>
              <a:rPr lang="en-US" sz="1800" dirty="0">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D23BC674-4463-EF43-A044-B179944F11BD}"/>
              </a:ext>
            </a:extLst>
          </p:cNvPr>
          <p:cNvSpPr txBox="1"/>
          <p:nvPr/>
        </p:nvSpPr>
        <p:spPr>
          <a:xfrm>
            <a:off x="6445483" y="3623975"/>
            <a:ext cx="2464420"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Green Rock</a:t>
            </a:r>
          </a:p>
          <a:p>
            <a:pPr algn="ctr"/>
            <a:r>
              <a:rPr lang="en-US" dirty="0">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57D196F2-0217-A74A-B441-30DBF1329FDA}"/>
              </a:ext>
            </a:extLst>
          </p:cNvPr>
          <p:cNvSpPr txBox="1"/>
          <p:nvPr/>
        </p:nvSpPr>
        <p:spPr>
          <a:xfrm>
            <a:off x="1628464" y="5487281"/>
            <a:ext cx="2705845"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White Rock</a:t>
            </a:r>
          </a:p>
          <a:p>
            <a:pPr algn="ctr"/>
            <a:r>
              <a:rPr lang="en-US" sz="1800" dirty="0">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172870A8-5A50-1D48-B66E-01414F618B0B}"/>
              </a:ext>
            </a:extLst>
          </p:cNvPr>
          <p:cNvSpPr txBox="1"/>
          <p:nvPr/>
        </p:nvSpPr>
        <p:spPr>
          <a:xfrm>
            <a:off x="4482790" y="5409929"/>
            <a:ext cx="2642840"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Pink Rock</a:t>
            </a:r>
          </a:p>
          <a:p>
            <a:pPr algn="ctr"/>
            <a:r>
              <a:rPr lang="en-US" sz="1800" dirty="0">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4FBAF8CC-11FE-9F48-ABD4-EB48DE6627B1}"/>
              </a:ext>
            </a:extLst>
          </p:cNvPr>
          <p:cNvSpPr txBox="1"/>
          <p:nvPr/>
        </p:nvSpPr>
        <p:spPr>
          <a:xfrm>
            <a:off x="2759927" y="6027003"/>
            <a:ext cx="3624146" cy="830997"/>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Count = 5</a:t>
            </a:r>
          </a:p>
          <a:p>
            <a:pPr algn="ctr"/>
            <a:r>
              <a:rPr lang="en-US" sz="2400" dirty="0">
                <a:solidFill>
                  <a:srgbClr val="0432FF"/>
                </a:solidFill>
                <a:latin typeface="Arial" panose="020B0604020202020204" pitchFamily="34" charset="0"/>
                <a:cs typeface="Arial" panose="020B0604020202020204" pitchFamily="34" charset="0"/>
              </a:rPr>
              <a:t>Value = 5¢</a:t>
            </a:r>
          </a:p>
        </p:txBody>
      </p:sp>
      <p:pic>
        <p:nvPicPr>
          <p:cNvPr id="15" name="Picture 14">
            <a:extLst>
              <a:ext uri="{FF2B5EF4-FFF2-40B4-BE49-F238E27FC236}">
                <a16:creationId xmlns:a16="http://schemas.microsoft.com/office/drawing/2014/main" id="{7650BA42-793C-9F47-AE8F-88793234A0DF}"/>
              </a:ext>
            </a:extLst>
          </p:cNvPr>
          <p:cNvPicPr>
            <a:picLocks noChangeAspect="1"/>
          </p:cNvPicPr>
          <p:nvPr/>
        </p:nvPicPr>
        <p:blipFill>
          <a:blip r:embed="rId5"/>
          <a:stretch>
            <a:fillRect/>
          </a:stretch>
        </p:blipFill>
        <p:spPr>
          <a:xfrm>
            <a:off x="2199384" y="4287448"/>
            <a:ext cx="1714049" cy="1225296"/>
          </a:xfrm>
          <a:prstGeom prst="rect">
            <a:avLst/>
          </a:prstGeom>
        </p:spPr>
      </p:pic>
      <p:pic>
        <p:nvPicPr>
          <p:cNvPr id="16" name="Picture 15">
            <a:extLst>
              <a:ext uri="{FF2B5EF4-FFF2-40B4-BE49-F238E27FC236}">
                <a16:creationId xmlns:a16="http://schemas.microsoft.com/office/drawing/2014/main" id="{0949E99F-1DA1-9449-8368-4482FB785B96}"/>
              </a:ext>
            </a:extLst>
          </p:cNvPr>
          <p:cNvPicPr>
            <a:picLocks noChangeAspect="1"/>
          </p:cNvPicPr>
          <p:nvPr/>
        </p:nvPicPr>
        <p:blipFill>
          <a:blip r:embed="rId6"/>
          <a:stretch>
            <a:fillRect/>
          </a:stretch>
        </p:blipFill>
        <p:spPr>
          <a:xfrm>
            <a:off x="5118410" y="4226812"/>
            <a:ext cx="1371600" cy="1228800"/>
          </a:xfrm>
          <a:prstGeom prst="rect">
            <a:avLst/>
          </a:prstGeom>
        </p:spPr>
      </p:pic>
    </p:spTree>
    <p:extLst>
      <p:ext uri="{BB962C8B-B14F-4D97-AF65-F5344CB8AC3E}">
        <p14:creationId xmlns:p14="http://schemas.microsoft.com/office/powerpoint/2010/main" val="810371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381F-BAE1-1340-AD80-3AB04456F4FD}"/>
              </a:ext>
            </a:extLst>
          </p:cNvPr>
          <p:cNvSpPr>
            <a:spLocks noGrp="1"/>
          </p:cNvSpPr>
          <p:nvPr>
            <p:ph type="title"/>
          </p:nvPr>
        </p:nvSpPr>
        <p:spPr>
          <a:xfrm>
            <a:off x="685800" y="481979"/>
            <a:ext cx="7772400" cy="1143000"/>
          </a:xfrm>
        </p:spPr>
        <p:txBody>
          <a:bodyPr/>
          <a:lstStyle/>
          <a:p>
            <a:pPr algn="ctr"/>
            <a:r>
              <a:rPr lang="en-US" dirty="0">
                <a:latin typeface="Arial" panose="020B0604020202020204" pitchFamily="34" charset="0"/>
                <a:cs typeface="Arial" panose="020B0604020202020204" pitchFamily="34" charset="0"/>
              </a:rPr>
              <a:t>Five Rings</a:t>
            </a:r>
          </a:p>
        </p:txBody>
      </p:sp>
      <p:pic>
        <p:nvPicPr>
          <p:cNvPr id="4" name="Picture 3">
            <a:extLst>
              <a:ext uri="{FF2B5EF4-FFF2-40B4-BE49-F238E27FC236}">
                <a16:creationId xmlns:a16="http://schemas.microsoft.com/office/drawing/2014/main" id="{A11CA5F7-4086-CD47-9968-C2A34B40383F}"/>
              </a:ext>
            </a:extLst>
          </p:cNvPr>
          <p:cNvPicPr>
            <a:picLocks noChangeAspect="1"/>
          </p:cNvPicPr>
          <p:nvPr/>
        </p:nvPicPr>
        <p:blipFill rotWithShape="1">
          <a:blip r:embed="rId2"/>
          <a:srcRect l="18959" t="24417" r="19307" b="32069"/>
          <a:stretch/>
        </p:blipFill>
        <p:spPr>
          <a:xfrm>
            <a:off x="582579" y="2389781"/>
            <a:ext cx="1738322" cy="1225296"/>
          </a:xfrm>
          <a:prstGeom prst="rect">
            <a:avLst/>
          </a:prstGeom>
        </p:spPr>
      </p:pic>
      <p:pic>
        <p:nvPicPr>
          <p:cNvPr id="6" name="Picture 5">
            <a:extLst>
              <a:ext uri="{FF2B5EF4-FFF2-40B4-BE49-F238E27FC236}">
                <a16:creationId xmlns:a16="http://schemas.microsoft.com/office/drawing/2014/main" id="{9F1BFE2C-3E44-684B-9064-2F950D33782A}"/>
              </a:ext>
            </a:extLst>
          </p:cNvPr>
          <p:cNvPicPr>
            <a:picLocks noChangeAspect="1"/>
          </p:cNvPicPr>
          <p:nvPr/>
        </p:nvPicPr>
        <p:blipFill rotWithShape="1">
          <a:blip r:embed="rId3"/>
          <a:srcRect l="18147" t="33085" r="17237" b="27458"/>
          <a:stretch/>
        </p:blipFill>
        <p:spPr>
          <a:xfrm>
            <a:off x="3568687" y="1468651"/>
            <a:ext cx="2006626" cy="1225296"/>
          </a:xfrm>
          <a:prstGeom prst="rect">
            <a:avLst/>
          </a:prstGeom>
        </p:spPr>
      </p:pic>
      <p:pic>
        <p:nvPicPr>
          <p:cNvPr id="8" name="Picture 7">
            <a:extLst>
              <a:ext uri="{FF2B5EF4-FFF2-40B4-BE49-F238E27FC236}">
                <a16:creationId xmlns:a16="http://schemas.microsoft.com/office/drawing/2014/main" id="{FD5CDA51-A9A8-3D44-86E0-10F9582CE814}"/>
              </a:ext>
            </a:extLst>
          </p:cNvPr>
          <p:cNvPicPr>
            <a:picLocks noChangeAspect="1"/>
          </p:cNvPicPr>
          <p:nvPr/>
        </p:nvPicPr>
        <p:blipFill rotWithShape="1">
          <a:blip r:embed="rId4"/>
          <a:srcRect l="16775" t="7186" r="16788" b="9104"/>
          <a:stretch/>
        </p:blipFill>
        <p:spPr>
          <a:xfrm>
            <a:off x="7191468" y="2376420"/>
            <a:ext cx="972449" cy="1225296"/>
          </a:xfrm>
          <a:prstGeom prst="rect">
            <a:avLst/>
          </a:prstGeom>
        </p:spPr>
      </p:pic>
      <p:sp>
        <p:nvSpPr>
          <p:cNvPr id="9" name="TextBox 8">
            <a:extLst>
              <a:ext uri="{FF2B5EF4-FFF2-40B4-BE49-F238E27FC236}">
                <a16:creationId xmlns:a16="http://schemas.microsoft.com/office/drawing/2014/main" id="{7090D4DB-CA7C-2B43-839C-5AEBB60AB26F}"/>
              </a:ext>
            </a:extLst>
          </p:cNvPr>
          <p:cNvSpPr txBox="1"/>
          <p:nvPr/>
        </p:nvSpPr>
        <p:spPr>
          <a:xfrm>
            <a:off x="3339790" y="2708067"/>
            <a:ext cx="2464420"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Ring 2</a:t>
            </a:r>
          </a:p>
          <a:p>
            <a:pPr algn="ctr"/>
            <a:r>
              <a:rPr lang="en-US" sz="1800" dirty="0">
                <a:latin typeface="Arial" panose="020B0604020202020204" pitchFamily="34" charset="0"/>
                <a:cs typeface="Arial" panose="020B0604020202020204" pitchFamily="34" charset="0"/>
              </a:rPr>
              <a:t>$10,000</a:t>
            </a:r>
          </a:p>
        </p:txBody>
      </p:sp>
      <p:sp>
        <p:nvSpPr>
          <p:cNvPr id="10" name="TextBox 9">
            <a:extLst>
              <a:ext uri="{FF2B5EF4-FFF2-40B4-BE49-F238E27FC236}">
                <a16:creationId xmlns:a16="http://schemas.microsoft.com/office/drawing/2014/main" id="{1E27B324-50EE-B343-B92A-DA16193B6094}"/>
              </a:ext>
            </a:extLst>
          </p:cNvPr>
          <p:cNvSpPr txBox="1"/>
          <p:nvPr/>
        </p:nvSpPr>
        <p:spPr>
          <a:xfrm>
            <a:off x="219530" y="3608003"/>
            <a:ext cx="2464420"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Ring 1</a:t>
            </a:r>
          </a:p>
          <a:p>
            <a:pPr algn="ctr"/>
            <a:r>
              <a:rPr lang="en-US" sz="1800" dirty="0">
                <a:latin typeface="Arial" panose="020B0604020202020204" pitchFamily="34" charset="0"/>
                <a:cs typeface="Arial" panose="020B0604020202020204" pitchFamily="34" charset="0"/>
              </a:rPr>
              <a:t>$5,000</a:t>
            </a:r>
          </a:p>
        </p:txBody>
      </p:sp>
      <p:sp>
        <p:nvSpPr>
          <p:cNvPr id="11" name="TextBox 10">
            <a:extLst>
              <a:ext uri="{FF2B5EF4-FFF2-40B4-BE49-F238E27FC236}">
                <a16:creationId xmlns:a16="http://schemas.microsoft.com/office/drawing/2014/main" id="{D23BC674-4463-EF43-A044-B179944F11BD}"/>
              </a:ext>
            </a:extLst>
          </p:cNvPr>
          <p:cNvSpPr txBox="1"/>
          <p:nvPr/>
        </p:nvSpPr>
        <p:spPr>
          <a:xfrm>
            <a:off x="6445483" y="3623975"/>
            <a:ext cx="2464420"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Ring 3</a:t>
            </a:r>
          </a:p>
          <a:p>
            <a:pPr algn="ctr"/>
            <a:r>
              <a:rPr lang="en-US" sz="1800" dirty="0">
                <a:latin typeface="Arial" panose="020B0604020202020204" pitchFamily="34" charset="0"/>
                <a:cs typeface="Arial" panose="020B0604020202020204" pitchFamily="34" charset="0"/>
              </a:rPr>
              <a:t>$15,000</a:t>
            </a:r>
          </a:p>
        </p:txBody>
      </p:sp>
      <p:sp>
        <p:nvSpPr>
          <p:cNvPr id="12" name="TextBox 11">
            <a:extLst>
              <a:ext uri="{FF2B5EF4-FFF2-40B4-BE49-F238E27FC236}">
                <a16:creationId xmlns:a16="http://schemas.microsoft.com/office/drawing/2014/main" id="{57D196F2-0217-A74A-B441-30DBF1329FDA}"/>
              </a:ext>
            </a:extLst>
          </p:cNvPr>
          <p:cNvSpPr txBox="1"/>
          <p:nvPr/>
        </p:nvSpPr>
        <p:spPr>
          <a:xfrm>
            <a:off x="1628464" y="5487281"/>
            <a:ext cx="2705845"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Ring 4</a:t>
            </a:r>
          </a:p>
          <a:p>
            <a:pPr algn="ctr"/>
            <a:r>
              <a:rPr lang="en-US" sz="1800" dirty="0">
                <a:latin typeface="Arial" panose="020B0604020202020204" pitchFamily="34" charset="0"/>
                <a:cs typeface="Arial" panose="020B0604020202020204" pitchFamily="34" charset="0"/>
              </a:rPr>
              <a:t>$25,000</a:t>
            </a:r>
          </a:p>
        </p:txBody>
      </p:sp>
      <p:sp>
        <p:nvSpPr>
          <p:cNvPr id="13" name="TextBox 12">
            <a:extLst>
              <a:ext uri="{FF2B5EF4-FFF2-40B4-BE49-F238E27FC236}">
                <a16:creationId xmlns:a16="http://schemas.microsoft.com/office/drawing/2014/main" id="{172870A8-5A50-1D48-B66E-01414F618B0B}"/>
              </a:ext>
            </a:extLst>
          </p:cNvPr>
          <p:cNvSpPr txBox="1"/>
          <p:nvPr/>
        </p:nvSpPr>
        <p:spPr>
          <a:xfrm>
            <a:off x="4482790" y="5409929"/>
            <a:ext cx="2642840"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Ring 5</a:t>
            </a:r>
          </a:p>
          <a:p>
            <a:pPr algn="ctr"/>
            <a:r>
              <a:rPr lang="en-US" sz="1800" dirty="0">
                <a:latin typeface="Arial" panose="020B0604020202020204" pitchFamily="34" charset="0"/>
                <a:cs typeface="Arial" panose="020B0604020202020204" pitchFamily="34" charset="0"/>
              </a:rPr>
              <a:t>$10,000</a:t>
            </a:r>
          </a:p>
        </p:txBody>
      </p:sp>
      <p:sp>
        <p:nvSpPr>
          <p:cNvPr id="14" name="TextBox 13">
            <a:extLst>
              <a:ext uri="{FF2B5EF4-FFF2-40B4-BE49-F238E27FC236}">
                <a16:creationId xmlns:a16="http://schemas.microsoft.com/office/drawing/2014/main" id="{4FBAF8CC-11FE-9F48-ABD4-EB48DE6627B1}"/>
              </a:ext>
            </a:extLst>
          </p:cNvPr>
          <p:cNvSpPr txBox="1"/>
          <p:nvPr/>
        </p:nvSpPr>
        <p:spPr>
          <a:xfrm>
            <a:off x="2759927" y="6027003"/>
            <a:ext cx="3624146" cy="830997"/>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Count = 5</a:t>
            </a:r>
          </a:p>
          <a:p>
            <a:pPr algn="ctr"/>
            <a:r>
              <a:rPr lang="en-US" sz="2400" dirty="0">
                <a:solidFill>
                  <a:srgbClr val="0432FF"/>
                </a:solidFill>
                <a:latin typeface="Arial" panose="020B0604020202020204" pitchFamily="34" charset="0"/>
                <a:cs typeface="Arial" panose="020B0604020202020204" pitchFamily="34" charset="0"/>
              </a:rPr>
              <a:t>Value = $65,000</a:t>
            </a:r>
          </a:p>
        </p:txBody>
      </p:sp>
      <p:pic>
        <p:nvPicPr>
          <p:cNvPr id="15" name="Picture 14">
            <a:extLst>
              <a:ext uri="{FF2B5EF4-FFF2-40B4-BE49-F238E27FC236}">
                <a16:creationId xmlns:a16="http://schemas.microsoft.com/office/drawing/2014/main" id="{7650BA42-793C-9F47-AE8F-88793234A0DF}"/>
              </a:ext>
            </a:extLst>
          </p:cNvPr>
          <p:cNvPicPr>
            <a:picLocks noChangeAspect="1"/>
          </p:cNvPicPr>
          <p:nvPr/>
        </p:nvPicPr>
        <p:blipFill rotWithShape="1">
          <a:blip r:embed="rId5"/>
          <a:srcRect l="16908" t="32324" r="18368" b="35823"/>
          <a:stretch/>
        </p:blipFill>
        <p:spPr>
          <a:xfrm>
            <a:off x="2071166" y="4270306"/>
            <a:ext cx="1820440" cy="1225296"/>
          </a:xfrm>
          <a:prstGeom prst="rect">
            <a:avLst/>
          </a:prstGeom>
        </p:spPr>
      </p:pic>
      <p:pic>
        <p:nvPicPr>
          <p:cNvPr id="16" name="Picture 15">
            <a:extLst>
              <a:ext uri="{FF2B5EF4-FFF2-40B4-BE49-F238E27FC236}">
                <a16:creationId xmlns:a16="http://schemas.microsoft.com/office/drawing/2014/main" id="{0949E99F-1DA1-9449-8368-4482FB785B96}"/>
              </a:ext>
            </a:extLst>
          </p:cNvPr>
          <p:cNvPicPr>
            <a:picLocks noChangeAspect="1"/>
          </p:cNvPicPr>
          <p:nvPr/>
        </p:nvPicPr>
        <p:blipFill rotWithShape="1">
          <a:blip r:embed="rId6"/>
          <a:srcRect l="17886" t="12012" r="17073" b="24551"/>
          <a:stretch/>
        </p:blipFill>
        <p:spPr>
          <a:xfrm>
            <a:off x="4861545" y="4184633"/>
            <a:ext cx="1885330" cy="1225296"/>
          </a:xfrm>
          <a:prstGeom prst="rect">
            <a:avLst/>
          </a:prstGeom>
        </p:spPr>
      </p:pic>
    </p:spTree>
    <p:extLst>
      <p:ext uri="{BB962C8B-B14F-4D97-AF65-F5344CB8AC3E}">
        <p14:creationId xmlns:p14="http://schemas.microsoft.com/office/powerpoint/2010/main" val="14177658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55987</TotalTime>
  <Words>1576</Words>
  <Application>Microsoft Macintosh PowerPoint</Application>
  <PresentationFormat>On-screen Show (4:3)</PresentationFormat>
  <Paragraphs>297</Paragraphs>
  <Slides>42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ＭＳ Ｐゴシック</vt:lpstr>
      <vt:lpstr>Arial</vt:lpstr>
      <vt:lpstr>Calibri</vt:lpstr>
      <vt:lpstr>Times</vt:lpstr>
      <vt:lpstr>Blank Presentation</vt:lpstr>
      <vt:lpstr>How Courts Understand DNA Evidence </vt:lpstr>
      <vt:lpstr>I. Science v. Law</vt:lpstr>
      <vt:lpstr>Threshold: simplify the data</vt:lpstr>
      <vt:lpstr>TrueAllele: explain the data</vt:lpstr>
      <vt:lpstr>II. Pennsylvania v. Ralph Skundrich</vt:lpstr>
      <vt:lpstr>2023: PCRA Petition</vt:lpstr>
      <vt:lpstr>2023: Appellate Court</vt:lpstr>
      <vt:lpstr>Five Rocks</vt:lpstr>
      <vt:lpstr>Five Rings</vt:lpstr>
      <vt:lpstr>Five Relics</vt:lpstr>
      <vt:lpstr>Rocks v. Relics</vt:lpstr>
      <vt:lpstr> </vt:lpstr>
      <vt:lpstr> </vt:lpstr>
      <vt:lpstr> </vt:lpstr>
      <vt:lpstr>CPI counts inclusion tests</vt:lpstr>
      <vt:lpstr>Science answers the court</vt:lpstr>
      <vt:lpstr>Opening the door to the past</vt:lpstr>
      <vt:lpstr>III. Maryland v. Darius Williams</vt:lpstr>
      <vt:lpstr>Match statistic result</vt:lpstr>
      <vt:lpstr>TrueAllele reliability</vt:lpstr>
      <vt:lpstr>Forensic DNA standards</vt:lpstr>
      <vt:lpstr> </vt:lpstr>
      <vt:lpstr>NIST Report 2024</vt:lpstr>
      <vt:lpstr> </vt:lpstr>
      <vt:lpstr> </vt:lpstr>
      <vt:lpstr>From my Comments &amp; Report</vt:lpstr>
      <vt:lpstr>2015 Baltimore TrueAllele validation</vt:lpstr>
      <vt:lpstr>IV. Missouri v. Lance Shockley</vt:lpstr>
      <vt:lpstr>PCRA request for DNA testing </vt:lpstr>
      <vt:lpstr>Motion for DNA testing denied</vt:lpstr>
      <vt:lpstr>Forensic science disagrees</vt:lpstr>
      <vt:lpstr>Forensic Magazine article</vt:lpstr>
      <vt:lpstr>The article begins …</vt:lpstr>
      <vt:lpstr>Point I response</vt:lpstr>
      <vt:lpstr>Point II response</vt:lpstr>
      <vt:lpstr>Pennsylvania v. Kevin Foley</vt:lpstr>
      <vt:lpstr>The FM article ends …</vt:lpstr>
      <vt:lpstr>DNA testing denied</vt:lpstr>
      <vt:lpstr>V. Truth v. Justice</vt:lpstr>
      <vt:lpstr>V. Truth v. Justice</vt:lpstr>
      <vt:lpstr>V. Truth v. Justice</vt:lpstr>
      <vt:lpstr>More information</vt:lpstr>
    </vt:vector>
  </TitlesOfParts>
  <Company>Cybergenetics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TrueAllele® Casework</dc:title>
  <cp:lastModifiedBy>Mark Perlin</cp:lastModifiedBy>
  <cp:revision>2530</cp:revision>
  <cp:lastPrinted>2021-02-12T17:21:08Z</cp:lastPrinted>
  <dcterms:modified xsi:type="dcterms:W3CDTF">2025-10-29T21:32:33Z</dcterms:modified>
</cp:coreProperties>
</file>