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329" r:id="rId2"/>
    <p:sldId id="371" r:id="rId3"/>
    <p:sldId id="657" r:id="rId4"/>
    <p:sldId id="646" r:id="rId5"/>
    <p:sldId id="626" r:id="rId6"/>
    <p:sldId id="648" r:id="rId7"/>
    <p:sldId id="644" r:id="rId8"/>
    <p:sldId id="645" r:id="rId9"/>
    <p:sldId id="647" r:id="rId10"/>
    <p:sldId id="438" r:id="rId11"/>
    <p:sldId id="650" r:id="rId12"/>
    <p:sldId id="652" r:id="rId13"/>
    <p:sldId id="495" r:id="rId14"/>
    <p:sldId id="503" r:id="rId15"/>
    <p:sldId id="649" r:id="rId16"/>
    <p:sldId id="653" r:id="rId17"/>
    <p:sldId id="654" r:id="rId18"/>
    <p:sldId id="655" r:id="rId19"/>
    <p:sldId id="509" r:id="rId20"/>
    <p:sldId id="656" r:id="rId21"/>
    <p:sldId id="506" r:id="rId22"/>
    <p:sldId id="273" r:id="rId23"/>
    <p:sldId id="275" r:id="rId24"/>
    <p:sldId id="623" r:id="rId25"/>
    <p:sldId id="624" r:id="rId26"/>
    <p:sldId id="492"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16" userDrawn="1">
          <p15:clr>
            <a:srgbClr val="A4A3A4"/>
          </p15:clr>
        </p15:guide>
        <p15:guide id="2" pos="32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B2"/>
    <a:srgbClr val="0432FF"/>
    <a:srgbClr val="D582FC"/>
    <a:srgbClr val="FF2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5"/>
    <p:restoredTop sz="94626"/>
  </p:normalViewPr>
  <p:slideViewPr>
    <p:cSldViewPr snapToGrid="0">
      <p:cViewPr varScale="1">
        <p:scale>
          <a:sx n="116" d="100"/>
          <a:sy n="116" d="100"/>
        </p:scale>
        <p:origin x="1912" y="192"/>
      </p:cViewPr>
      <p:guideLst>
        <p:guide orient="horz" pos="816"/>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126" d="100"/>
          <a:sy n="126" d="100"/>
        </p:scale>
        <p:origin x="363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1026">
            <a:extLst>
              <a:ext uri="{FF2B5EF4-FFF2-40B4-BE49-F238E27FC236}">
                <a16:creationId xmlns:a16="http://schemas.microsoft.com/office/drawing/2014/main" id="{A67D5FCF-7797-774A-9CFC-0159C6C4CC3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1795" name="Rectangle 1027">
            <a:extLst>
              <a:ext uri="{FF2B5EF4-FFF2-40B4-BE49-F238E27FC236}">
                <a16:creationId xmlns:a16="http://schemas.microsoft.com/office/drawing/2014/main" id="{71BF128A-3D68-934E-9EB0-058ACA89B62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1796" name="Rectangle 1028">
            <a:extLst>
              <a:ext uri="{FF2B5EF4-FFF2-40B4-BE49-F238E27FC236}">
                <a16:creationId xmlns:a16="http://schemas.microsoft.com/office/drawing/2014/main" id="{FD9794D5-9012-3046-80B6-49801BE58C5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ltLang="en-US" dirty="0" err="1"/>
              <a:t>Cybergenetics</a:t>
            </a:r>
            <a:r>
              <a:rPr lang="en-US" altLang="en-US" dirty="0"/>
              <a:t> © 2003-2025</a:t>
            </a:r>
          </a:p>
        </p:txBody>
      </p:sp>
      <p:sp>
        <p:nvSpPr>
          <p:cNvPr id="161797" name="Rectangle 1029">
            <a:extLst>
              <a:ext uri="{FF2B5EF4-FFF2-40B4-BE49-F238E27FC236}">
                <a16:creationId xmlns:a16="http://schemas.microsoft.com/office/drawing/2014/main" id="{AF4233DA-DFEF-4A42-A59E-F785202BDDB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D5922E-D012-CF4A-8792-4A06B3D7CF4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FB471B4-2EC0-6E4A-A349-2F6E289D4E7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93187" name="Rectangle 3">
            <a:extLst>
              <a:ext uri="{FF2B5EF4-FFF2-40B4-BE49-F238E27FC236}">
                <a16:creationId xmlns:a16="http://schemas.microsoft.com/office/drawing/2014/main" id="{9E6DAF2B-3F40-124B-AC0D-693D8A9BFCE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7D36FC43-104E-CD4B-A8BA-6092C2160C1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a:extLst>
              <a:ext uri="{FF2B5EF4-FFF2-40B4-BE49-F238E27FC236}">
                <a16:creationId xmlns:a16="http://schemas.microsoft.com/office/drawing/2014/main" id="{23BED0BE-D91B-7C41-85EB-D17F480B3DD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90" name="Rectangle 6">
            <a:extLst>
              <a:ext uri="{FF2B5EF4-FFF2-40B4-BE49-F238E27FC236}">
                <a16:creationId xmlns:a16="http://schemas.microsoft.com/office/drawing/2014/main" id="{3566C322-801C-DD48-A8E3-E014CA55A86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ltLang="en-US"/>
              <a:t>Cybergenetics © 2007-2010</a:t>
            </a:r>
          </a:p>
        </p:txBody>
      </p:sp>
      <p:sp>
        <p:nvSpPr>
          <p:cNvPr id="93191" name="Rectangle 7">
            <a:extLst>
              <a:ext uri="{FF2B5EF4-FFF2-40B4-BE49-F238E27FC236}">
                <a16:creationId xmlns:a16="http://schemas.microsoft.com/office/drawing/2014/main" id="{4370AAFE-9A5B-F74C-A679-67A55870EDF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CDE64E-914F-404E-B6CE-20C7146237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a:extLst>
              <a:ext uri="{FF2B5EF4-FFF2-40B4-BE49-F238E27FC236}">
                <a16:creationId xmlns:a16="http://schemas.microsoft.com/office/drawing/2014/main" id="{419B8330-2E9F-384E-AEF3-06B1358CB39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Cybergenetics © 2003-2011</a:t>
            </a:r>
          </a:p>
        </p:txBody>
      </p:sp>
      <p:sp>
        <p:nvSpPr>
          <p:cNvPr id="16386" name="Rectangle 7">
            <a:extLst>
              <a:ext uri="{FF2B5EF4-FFF2-40B4-BE49-F238E27FC236}">
                <a16:creationId xmlns:a16="http://schemas.microsoft.com/office/drawing/2014/main" id="{020F1895-B6F1-EA4A-BCC0-47EE46E0A1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9FAED3-CD8D-E34F-8574-3E442A2CAF34}" type="slidenum">
              <a:rPr lang="en-US" altLang="en-US" sz="1200" smtClean="0"/>
              <a:pPr/>
              <a:t>1</a:t>
            </a:fld>
            <a:endParaRPr lang="en-US" altLang="en-US" sz="1200"/>
          </a:p>
        </p:txBody>
      </p:sp>
      <p:sp>
        <p:nvSpPr>
          <p:cNvPr id="16387" name="Rectangle 2">
            <a:extLst>
              <a:ext uri="{FF2B5EF4-FFF2-40B4-BE49-F238E27FC236}">
                <a16:creationId xmlns:a16="http://schemas.microsoft.com/office/drawing/2014/main" id="{F8727013-CB2B-904A-9012-548BAD8DA06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9B6572E-C851-DE48-9E7F-4E6169F4E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417;p20:notes">
            <a:extLst>
              <a:ext uri="{FF2B5EF4-FFF2-40B4-BE49-F238E27FC236}">
                <a16:creationId xmlns:a16="http://schemas.microsoft.com/office/drawing/2014/main" id="{C1E4F9A5-F911-8942-8094-66708E48B509}"/>
              </a:ext>
            </a:extLst>
          </p:cNvPr>
          <p:cNvSpPr txBox="1">
            <a:spLocks noGrp="1" noChangeArrowheads="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anose="02020603050405020304" pitchFamily="18" charset="0"/>
              <a:ea typeface="ＭＳ Ｐゴシック" panose="020B0600070205080204" pitchFamily="34" charset="-128"/>
            </a:endParaRPr>
          </a:p>
        </p:txBody>
      </p:sp>
      <p:sp>
        <p:nvSpPr>
          <p:cNvPr id="46082" name="Google Shape;418;p20:notes">
            <a:extLst>
              <a:ext uri="{FF2B5EF4-FFF2-40B4-BE49-F238E27FC236}">
                <a16:creationId xmlns:a16="http://schemas.microsoft.com/office/drawing/2014/main" id="{3AAFE6D9-9C7D-E04E-ABF5-07435DD3A593}"/>
              </a:ext>
            </a:extLst>
          </p:cNvPr>
          <p:cNvSpPr>
            <a:spLocks noGrp="1" noRot="1" noChangeAspect="1" noTextEdit="1"/>
          </p:cNvSpPr>
          <p:nvPr>
            <p:ph type="sldImg" idx="2"/>
          </p:nvPr>
        </p:nvSpPr>
        <p:spPr>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24</a:t>
            </a:fld>
            <a:endParaRPr lang="en-US" altLang="en-US"/>
          </a:p>
        </p:txBody>
      </p:sp>
    </p:spTree>
    <p:extLst>
      <p:ext uri="{BB962C8B-B14F-4D97-AF65-F5344CB8AC3E}">
        <p14:creationId xmlns:p14="http://schemas.microsoft.com/office/powerpoint/2010/main" val="345563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25</a:t>
            </a:fld>
            <a:endParaRPr lang="en-US" altLang="en-US"/>
          </a:p>
        </p:txBody>
      </p:sp>
    </p:spTree>
    <p:extLst>
      <p:ext uri="{BB962C8B-B14F-4D97-AF65-F5344CB8AC3E}">
        <p14:creationId xmlns:p14="http://schemas.microsoft.com/office/powerpoint/2010/main" val="21755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26</a:t>
            </a:fld>
            <a:endParaRPr lang="en-US" altLang="en-US"/>
          </a:p>
        </p:txBody>
      </p:sp>
    </p:spTree>
    <p:extLst>
      <p:ext uri="{BB962C8B-B14F-4D97-AF65-F5344CB8AC3E}">
        <p14:creationId xmlns:p14="http://schemas.microsoft.com/office/powerpoint/2010/main" val="74675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2</a:t>
            </a:fld>
            <a:endParaRPr lang="en-US" altLang="en-US"/>
          </a:p>
        </p:txBody>
      </p:sp>
    </p:spTree>
    <p:extLst>
      <p:ext uri="{BB962C8B-B14F-4D97-AF65-F5344CB8AC3E}">
        <p14:creationId xmlns:p14="http://schemas.microsoft.com/office/powerpoint/2010/main" val="145253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73E57-A276-CAB4-80C9-74F8BD47F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F4E5D-675A-EF80-FE0D-7CD96F9DC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E11B2-9E05-DE83-AFE3-818BD742BEB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0908991-FC4E-AEDC-1F45-0F7B6E896107}"/>
              </a:ext>
            </a:extLst>
          </p:cNvPr>
          <p:cNvSpPr>
            <a:spLocks noGrp="1"/>
          </p:cNvSpPr>
          <p:nvPr>
            <p:ph type="ftr" sz="quarter" idx="4"/>
          </p:nvPr>
        </p:nvSpPr>
        <p:spPr/>
        <p:txBody>
          <a:bodyPr/>
          <a:lstStyle/>
          <a:p>
            <a:pPr>
              <a:defRPr/>
            </a:pPr>
            <a:r>
              <a:rPr lang="en-US" altLang="en-US"/>
              <a:t>Cybergenetics © 2007-2010</a:t>
            </a:r>
          </a:p>
        </p:txBody>
      </p:sp>
      <p:sp>
        <p:nvSpPr>
          <p:cNvPr id="5" name="Slide Number Placeholder 4">
            <a:extLst>
              <a:ext uri="{FF2B5EF4-FFF2-40B4-BE49-F238E27FC236}">
                <a16:creationId xmlns:a16="http://schemas.microsoft.com/office/drawing/2014/main" id="{96743E5D-127D-B605-EB5C-E9C0230BB787}"/>
              </a:ext>
            </a:extLst>
          </p:cNvPr>
          <p:cNvSpPr>
            <a:spLocks noGrp="1"/>
          </p:cNvSpPr>
          <p:nvPr>
            <p:ph type="sldNum" sz="quarter" idx="5"/>
          </p:nvPr>
        </p:nvSpPr>
        <p:spPr/>
        <p:txBody>
          <a:bodyPr/>
          <a:lstStyle/>
          <a:p>
            <a:pPr>
              <a:defRPr/>
            </a:pPr>
            <a:fld id="{45CDE64E-914F-404E-B6CE-20C7146237CD}" type="slidenum">
              <a:rPr lang="en-US" altLang="en-US" smtClean="0"/>
              <a:pPr>
                <a:defRPr/>
              </a:pPr>
              <a:t>3</a:t>
            </a:fld>
            <a:endParaRPr lang="en-US" altLang="en-US"/>
          </a:p>
        </p:txBody>
      </p:sp>
    </p:spTree>
    <p:extLst>
      <p:ext uri="{BB962C8B-B14F-4D97-AF65-F5344CB8AC3E}">
        <p14:creationId xmlns:p14="http://schemas.microsoft.com/office/powerpoint/2010/main" val="345817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10</a:t>
            </a:fld>
            <a:endParaRPr lang="en-US" altLang="en-US"/>
          </a:p>
        </p:txBody>
      </p:sp>
    </p:spTree>
    <p:extLst>
      <p:ext uri="{BB962C8B-B14F-4D97-AF65-F5344CB8AC3E}">
        <p14:creationId xmlns:p14="http://schemas.microsoft.com/office/powerpoint/2010/main" val="254586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13</a:t>
            </a:fld>
            <a:endParaRPr lang="en-US" altLang="en-US"/>
          </a:p>
        </p:txBody>
      </p:sp>
    </p:spTree>
    <p:extLst>
      <p:ext uri="{BB962C8B-B14F-4D97-AF65-F5344CB8AC3E}">
        <p14:creationId xmlns:p14="http://schemas.microsoft.com/office/powerpoint/2010/main" val="292936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14</a:t>
            </a:fld>
            <a:endParaRPr lang="en-US" altLang="en-US"/>
          </a:p>
        </p:txBody>
      </p:sp>
    </p:spTree>
    <p:extLst>
      <p:ext uri="{BB962C8B-B14F-4D97-AF65-F5344CB8AC3E}">
        <p14:creationId xmlns:p14="http://schemas.microsoft.com/office/powerpoint/2010/main" val="391145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19</a:t>
            </a:fld>
            <a:endParaRPr lang="en-US" altLang="en-US"/>
          </a:p>
        </p:txBody>
      </p:sp>
    </p:spTree>
    <p:extLst>
      <p:ext uri="{BB962C8B-B14F-4D97-AF65-F5344CB8AC3E}">
        <p14:creationId xmlns:p14="http://schemas.microsoft.com/office/powerpoint/2010/main" val="23809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ltLang="en-US"/>
              <a:t>Cybergenetics © 2007-2010</a:t>
            </a:r>
          </a:p>
        </p:txBody>
      </p:sp>
      <p:sp>
        <p:nvSpPr>
          <p:cNvPr id="5" name="Slide Number Placeholder 4"/>
          <p:cNvSpPr>
            <a:spLocks noGrp="1"/>
          </p:cNvSpPr>
          <p:nvPr>
            <p:ph type="sldNum" sz="quarter" idx="5"/>
          </p:nvPr>
        </p:nvSpPr>
        <p:spPr/>
        <p:txBody>
          <a:bodyPr/>
          <a:lstStyle/>
          <a:p>
            <a:pPr>
              <a:defRPr/>
            </a:pPr>
            <a:fld id="{45CDE64E-914F-404E-B6CE-20C7146237CD}" type="slidenum">
              <a:rPr lang="en-US" altLang="en-US" smtClean="0"/>
              <a:pPr>
                <a:defRPr/>
              </a:pPr>
              <a:t>21</a:t>
            </a:fld>
            <a:endParaRPr lang="en-US" altLang="en-US"/>
          </a:p>
        </p:txBody>
      </p:sp>
    </p:spTree>
    <p:extLst>
      <p:ext uri="{BB962C8B-B14F-4D97-AF65-F5344CB8AC3E}">
        <p14:creationId xmlns:p14="http://schemas.microsoft.com/office/powerpoint/2010/main" val="248781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391;p18:notes">
            <a:extLst>
              <a:ext uri="{FF2B5EF4-FFF2-40B4-BE49-F238E27FC236}">
                <a16:creationId xmlns:a16="http://schemas.microsoft.com/office/drawing/2014/main" id="{B498DD36-FE9F-914C-ABD2-34E313AA7BC8}"/>
              </a:ext>
            </a:extLst>
          </p:cNvPr>
          <p:cNvSpPr txBox="1">
            <a:spLocks noGrp="1" noChangeArrowheads="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anose="02020603050405020304" pitchFamily="18" charset="0"/>
              <a:ea typeface="ＭＳ Ｐゴシック" panose="020B0600070205080204" pitchFamily="34" charset="-128"/>
            </a:endParaRPr>
          </a:p>
        </p:txBody>
      </p:sp>
      <p:sp>
        <p:nvSpPr>
          <p:cNvPr id="45058" name="Google Shape;392;p18:notes">
            <a:extLst>
              <a:ext uri="{FF2B5EF4-FFF2-40B4-BE49-F238E27FC236}">
                <a16:creationId xmlns:a16="http://schemas.microsoft.com/office/drawing/2014/main" id="{CF52F40C-CE11-9E4E-AD22-A4E21A1605DB}"/>
              </a:ext>
            </a:extLst>
          </p:cNvPr>
          <p:cNvSpPr>
            <a:spLocks noGrp="1" noRot="1" noChangeAspect="1" noTextEdit="1"/>
          </p:cNvSpPr>
          <p:nvPr>
            <p:ph type="sldImg" idx="2"/>
          </p:nvPr>
        </p:nvSpPr>
        <p:spPr>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6FABC0-6EF6-8148-93FE-2A3DB42522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5C6E42-AD9D-6045-AB18-44C4D09331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56D91F-5EAF-8843-862E-C6663D9A0A53}"/>
              </a:ext>
            </a:extLst>
          </p:cNvPr>
          <p:cNvSpPr>
            <a:spLocks noGrp="1" noChangeArrowheads="1"/>
          </p:cNvSpPr>
          <p:nvPr>
            <p:ph type="sldNum" sz="quarter" idx="12"/>
          </p:nvPr>
        </p:nvSpPr>
        <p:spPr>
          <a:ln/>
        </p:spPr>
        <p:txBody>
          <a:bodyPr/>
          <a:lstStyle>
            <a:lvl1pPr>
              <a:defRPr/>
            </a:lvl1pPr>
          </a:lstStyle>
          <a:p>
            <a:pPr>
              <a:defRPr/>
            </a:pPr>
            <a:fld id="{82C9944A-6136-C546-90B4-6F759975B060}" type="slidenum">
              <a:rPr lang="en-US" altLang="en-US"/>
              <a:pPr>
                <a:defRPr/>
              </a:pPr>
              <a:t>‹#›</a:t>
            </a:fld>
            <a:endParaRPr lang="en-US" altLang="en-US"/>
          </a:p>
        </p:txBody>
      </p:sp>
    </p:spTree>
    <p:extLst>
      <p:ext uri="{BB962C8B-B14F-4D97-AF65-F5344CB8AC3E}">
        <p14:creationId xmlns:p14="http://schemas.microsoft.com/office/powerpoint/2010/main" val="209492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4D338E-4C7B-AB40-8796-2186DA726E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989C80-D0D3-AD49-9987-C4CA061822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E35F89-D396-5A42-A9EA-05D85A9A3CE2}"/>
              </a:ext>
            </a:extLst>
          </p:cNvPr>
          <p:cNvSpPr>
            <a:spLocks noGrp="1" noChangeArrowheads="1"/>
          </p:cNvSpPr>
          <p:nvPr>
            <p:ph type="sldNum" sz="quarter" idx="12"/>
          </p:nvPr>
        </p:nvSpPr>
        <p:spPr>
          <a:ln/>
        </p:spPr>
        <p:txBody>
          <a:bodyPr/>
          <a:lstStyle>
            <a:lvl1pPr>
              <a:defRPr/>
            </a:lvl1pPr>
          </a:lstStyle>
          <a:p>
            <a:pPr>
              <a:defRPr/>
            </a:pPr>
            <a:fld id="{6E16C169-ECF8-0F40-84E0-5115012D7736}" type="slidenum">
              <a:rPr lang="en-US" altLang="en-US"/>
              <a:pPr>
                <a:defRPr/>
              </a:pPr>
              <a:t>‹#›</a:t>
            </a:fld>
            <a:endParaRPr lang="en-US" altLang="en-US"/>
          </a:p>
        </p:txBody>
      </p:sp>
    </p:spTree>
    <p:extLst>
      <p:ext uri="{BB962C8B-B14F-4D97-AF65-F5344CB8AC3E}">
        <p14:creationId xmlns:p14="http://schemas.microsoft.com/office/powerpoint/2010/main" val="15709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1F7A7F-1ED3-6F4E-A5B6-99F77A348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817BE6-48C6-2740-88C6-85EECF7A0C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BED467-D2B4-E64A-8306-4E1D6902316B}"/>
              </a:ext>
            </a:extLst>
          </p:cNvPr>
          <p:cNvSpPr>
            <a:spLocks noGrp="1" noChangeArrowheads="1"/>
          </p:cNvSpPr>
          <p:nvPr>
            <p:ph type="sldNum" sz="quarter" idx="12"/>
          </p:nvPr>
        </p:nvSpPr>
        <p:spPr>
          <a:ln/>
        </p:spPr>
        <p:txBody>
          <a:bodyPr/>
          <a:lstStyle>
            <a:lvl1pPr>
              <a:defRPr/>
            </a:lvl1pPr>
          </a:lstStyle>
          <a:p>
            <a:pPr>
              <a:defRPr/>
            </a:pPr>
            <a:fld id="{D293718C-D35B-6747-8B68-F9904B7F73E7}" type="slidenum">
              <a:rPr lang="en-US" altLang="en-US"/>
              <a:pPr>
                <a:defRPr/>
              </a:pPr>
              <a:t>‹#›</a:t>
            </a:fld>
            <a:endParaRPr lang="en-US" altLang="en-US"/>
          </a:p>
        </p:txBody>
      </p:sp>
    </p:spTree>
    <p:extLst>
      <p:ext uri="{BB962C8B-B14F-4D97-AF65-F5344CB8AC3E}">
        <p14:creationId xmlns:p14="http://schemas.microsoft.com/office/powerpoint/2010/main" val="348450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BBF14B-6CDB-CF4F-ADC9-EDF6064AC3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E05A36-F12E-FF43-B885-073301D7E3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0F6AF6-E628-B44F-8E8E-FF6039184A18}"/>
              </a:ext>
            </a:extLst>
          </p:cNvPr>
          <p:cNvSpPr>
            <a:spLocks noGrp="1" noChangeArrowheads="1"/>
          </p:cNvSpPr>
          <p:nvPr>
            <p:ph type="sldNum" sz="quarter" idx="12"/>
          </p:nvPr>
        </p:nvSpPr>
        <p:spPr>
          <a:ln/>
        </p:spPr>
        <p:txBody>
          <a:bodyPr/>
          <a:lstStyle>
            <a:lvl1pPr>
              <a:defRPr/>
            </a:lvl1pPr>
          </a:lstStyle>
          <a:p>
            <a:pPr>
              <a:defRPr/>
            </a:pPr>
            <a:fld id="{B0E8353B-F189-0C42-879B-64C282E87E37}" type="slidenum">
              <a:rPr lang="en-US" altLang="en-US"/>
              <a:pPr>
                <a:defRPr/>
              </a:pPr>
              <a:t>‹#›</a:t>
            </a:fld>
            <a:endParaRPr lang="en-US" altLang="en-US"/>
          </a:p>
        </p:txBody>
      </p:sp>
    </p:spTree>
    <p:extLst>
      <p:ext uri="{BB962C8B-B14F-4D97-AF65-F5344CB8AC3E}">
        <p14:creationId xmlns:p14="http://schemas.microsoft.com/office/powerpoint/2010/main" val="53871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B1574DB-05A0-0A48-A0CC-2AD624BB3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84E642-1490-9F48-AF48-EC53A1B770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0E2E1C-274C-3747-AA74-2D09D8875F3A}"/>
              </a:ext>
            </a:extLst>
          </p:cNvPr>
          <p:cNvSpPr>
            <a:spLocks noGrp="1" noChangeArrowheads="1"/>
          </p:cNvSpPr>
          <p:nvPr>
            <p:ph type="sldNum" sz="quarter" idx="12"/>
          </p:nvPr>
        </p:nvSpPr>
        <p:spPr>
          <a:ln/>
        </p:spPr>
        <p:txBody>
          <a:bodyPr/>
          <a:lstStyle>
            <a:lvl1pPr>
              <a:defRPr/>
            </a:lvl1pPr>
          </a:lstStyle>
          <a:p>
            <a:pPr>
              <a:defRPr/>
            </a:pPr>
            <a:fld id="{1BA00DBC-B227-484C-A930-1527DAF2B7C1}" type="slidenum">
              <a:rPr lang="en-US" altLang="en-US"/>
              <a:pPr>
                <a:defRPr/>
              </a:pPr>
              <a:t>‹#›</a:t>
            </a:fld>
            <a:endParaRPr lang="en-US" altLang="en-US"/>
          </a:p>
        </p:txBody>
      </p:sp>
    </p:spTree>
    <p:extLst>
      <p:ext uri="{BB962C8B-B14F-4D97-AF65-F5344CB8AC3E}">
        <p14:creationId xmlns:p14="http://schemas.microsoft.com/office/powerpoint/2010/main" val="129545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23AE1D8-B352-954E-B98B-D6669ACD94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AC2CB1-1ADE-904C-8B93-EC735D69D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5BA5AD-290A-6D42-8CF2-139E78E52053}"/>
              </a:ext>
            </a:extLst>
          </p:cNvPr>
          <p:cNvSpPr>
            <a:spLocks noGrp="1" noChangeArrowheads="1"/>
          </p:cNvSpPr>
          <p:nvPr>
            <p:ph type="sldNum" sz="quarter" idx="12"/>
          </p:nvPr>
        </p:nvSpPr>
        <p:spPr>
          <a:ln/>
        </p:spPr>
        <p:txBody>
          <a:bodyPr/>
          <a:lstStyle>
            <a:lvl1pPr>
              <a:defRPr/>
            </a:lvl1pPr>
          </a:lstStyle>
          <a:p>
            <a:pPr>
              <a:defRPr/>
            </a:pPr>
            <a:fld id="{19861C8B-782C-DB4C-8421-08A94CCEDECB}" type="slidenum">
              <a:rPr lang="en-US" altLang="en-US"/>
              <a:pPr>
                <a:defRPr/>
              </a:pPr>
              <a:t>‹#›</a:t>
            </a:fld>
            <a:endParaRPr lang="en-US" altLang="en-US"/>
          </a:p>
        </p:txBody>
      </p:sp>
    </p:spTree>
    <p:extLst>
      <p:ext uri="{BB962C8B-B14F-4D97-AF65-F5344CB8AC3E}">
        <p14:creationId xmlns:p14="http://schemas.microsoft.com/office/powerpoint/2010/main" val="173501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4C5AB21-93C5-9640-972A-AD5B63F1CC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7F873D-0023-BC47-A8A4-56AF757CD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E65133-4AF2-C64A-822B-67FB92AA6ED5}"/>
              </a:ext>
            </a:extLst>
          </p:cNvPr>
          <p:cNvSpPr>
            <a:spLocks noGrp="1" noChangeArrowheads="1"/>
          </p:cNvSpPr>
          <p:nvPr>
            <p:ph type="sldNum" sz="quarter" idx="12"/>
          </p:nvPr>
        </p:nvSpPr>
        <p:spPr>
          <a:ln/>
        </p:spPr>
        <p:txBody>
          <a:bodyPr/>
          <a:lstStyle>
            <a:lvl1pPr>
              <a:defRPr/>
            </a:lvl1pPr>
          </a:lstStyle>
          <a:p>
            <a:pPr>
              <a:defRPr/>
            </a:pPr>
            <a:fld id="{8386065C-14D7-B74B-8BA9-B69DC6CA9965}" type="slidenum">
              <a:rPr lang="en-US" altLang="en-US"/>
              <a:pPr>
                <a:defRPr/>
              </a:pPr>
              <a:t>‹#›</a:t>
            </a:fld>
            <a:endParaRPr lang="en-US" altLang="en-US"/>
          </a:p>
        </p:txBody>
      </p:sp>
    </p:spTree>
    <p:extLst>
      <p:ext uri="{BB962C8B-B14F-4D97-AF65-F5344CB8AC3E}">
        <p14:creationId xmlns:p14="http://schemas.microsoft.com/office/powerpoint/2010/main" val="120725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B0605D-DBFF-764F-9AD0-CD4AA1C9960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B5C412-9419-0848-A6D7-B905F3789D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3A1755A-0C2A-E742-8DA5-A46702A0FF34}"/>
              </a:ext>
            </a:extLst>
          </p:cNvPr>
          <p:cNvSpPr>
            <a:spLocks noGrp="1" noChangeArrowheads="1"/>
          </p:cNvSpPr>
          <p:nvPr>
            <p:ph type="sldNum" sz="quarter" idx="12"/>
          </p:nvPr>
        </p:nvSpPr>
        <p:spPr>
          <a:ln/>
        </p:spPr>
        <p:txBody>
          <a:bodyPr/>
          <a:lstStyle>
            <a:lvl1pPr>
              <a:defRPr/>
            </a:lvl1pPr>
          </a:lstStyle>
          <a:p>
            <a:pPr>
              <a:defRPr/>
            </a:pPr>
            <a:fld id="{E59C6311-9035-8543-9633-39F3C8F43649}" type="slidenum">
              <a:rPr lang="en-US" altLang="en-US"/>
              <a:pPr>
                <a:defRPr/>
              </a:pPr>
              <a:t>‹#›</a:t>
            </a:fld>
            <a:endParaRPr lang="en-US" altLang="en-US"/>
          </a:p>
        </p:txBody>
      </p:sp>
    </p:spTree>
    <p:extLst>
      <p:ext uri="{BB962C8B-B14F-4D97-AF65-F5344CB8AC3E}">
        <p14:creationId xmlns:p14="http://schemas.microsoft.com/office/powerpoint/2010/main" val="428334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17493D-131A-B443-BC77-B41D41F90E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AE0CA5B-1951-8B42-BAF5-E30CD21D3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A8E818-2E95-904E-8159-8A73EC1DF022}"/>
              </a:ext>
            </a:extLst>
          </p:cNvPr>
          <p:cNvSpPr>
            <a:spLocks noGrp="1" noChangeArrowheads="1"/>
          </p:cNvSpPr>
          <p:nvPr>
            <p:ph type="sldNum" sz="quarter" idx="12"/>
          </p:nvPr>
        </p:nvSpPr>
        <p:spPr>
          <a:ln/>
        </p:spPr>
        <p:txBody>
          <a:bodyPr/>
          <a:lstStyle>
            <a:lvl1pPr>
              <a:defRPr/>
            </a:lvl1pPr>
          </a:lstStyle>
          <a:p>
            <a:pPr>
              <a:defRPr/>
            </a:pPr>
            <a:fld id="{FA64686F-3D64-294F-9DA6-BF1FBB375109}" type="slidenum">
              <a:rPr lang="en-US" altLang="en-US"/>
              <a:pPr>
                <a:defRPr/>
              </a:pPr>
              <a:t>‹#›</a:t>
            </a:fld>
            <a:endParaRPr lang="en-US" altLang="en-US"/>
          </a:p>
        </p:txBody>
      </p:sp>
    </p:spTree>
    <p:extLst>
      <p:ext uri="{BB962C8B-B14F-4D97-AF65-F5344CB8AC3E}">
        <p14:creationId xmlns:p14="http://schemas.microsoft.com/office/powerpoint/2010/main" val="397360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8019E0-CF41-F24D-B1B0-485170BFE2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84BF9F-0597-0F45-BB7B-80AE9800C5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38D062-82A2-A541-A685-A91C72C515AA}"/>
              </a:ext>
            </a:extLst>
          </p:cNvPr>
          <p:cNvSpPr>
            <a:spLocks noGrp="1" noChangeArrowheads="1"/>
          </p:cNvSpPr>
          <p:nvPr>
            <p:ph type="sldNum" sz="quarter" idx="12"/>
          </p:nvPr>
        </p:nvSpPr>
        <p:spPr>
          <a:ln/>
        </p:spPr>
        <p:txBody>
          <a:bodyPr/>
          <a:lstStyle>
            <a:lvl1pPr>
              <a:defRPr/>
            </a:lvl1pPr>
          </a:lstStyle>
          <a:p>
            <a:pPr>
              <a:defRPr/>
            </a:pPr>
            <a:fld id="{4D5923CC-7ED9-E74A-B6CB-08C36845AA7C}" type="slidenum">
              <a:rPr lang="en-US" altLang="en-US"/>
              <a:pPr>
                <a:defRPr/>
              </a:pPr>
              <a:t>‹#›</a:t>
            </a:fld>
            <a:endParaRPr lang="en-US" altLang="en-US"/>
          </a:p>
        </p:txBody>
      </p:sp>
    </p:spTree>
    <p:extLst>
      <p:ext uri="{BB962C8B-B14F-4D97-AF65-F5344CB8AC3E}">
        <p14:creationId xmlns:p14="http://schemas.microsoft.com/office/powerpoint/2010/main" val="40613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E5578E-04C8-C940-A6E2-0C06C5C1E2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16B8B6-A9AA-B148-AD0C-A2CEF5442A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DF5A5B-D061-A443-8590-9FFF57CF7E59}"/>
              </a:ext>
            </a:extLst>
          </p:cNvPr>
          <p:cNvSpPr>
            <a:spLocks noGrp="1" noChangeArrowheads="1"/>
          </p:cNvSpPr>
          <p:nvPr>
            <p:ph type="sldNum" sz="quarter" idx="12"/>
          </p:nvPr>
        </p:nvSpPr>
        <p:spPr>
          <a:ln/>
        </p:spPr>
        <p:txBody>
          <a:bodyPr/>
          <a:lstStyle>
            <a:lvl1pPr>
              <a:defRPr/>
            </a:lvl1pPr>
          </a:lstStyle>
          <a:p>
            <a:pPr>
              <a:defRPr/>
            </a:pPr>
            <a:fld id="{6F09EFC3-1F06-5A4F-AB0F-453DED0C0CDE}" type="slidenum">
              <a:rPr lang="en-US" altLang="en-US"/>
              <a:pPr>
                <a:defRPr/>
              </a:pPr>
              <a:t>‹#›</a:t>
            </a:fld>
            <a:endParaRPr lang="en-US" altLang="en-US"/>
          </a:p>
        </p:txBody>
      </p:sp>
    </p:spTree>
    <p:extLst>
      <p:ext uri="{BB962C8B-B14F-4D97-AF65-F5344CB8AC3E}">
        <p14:creationId xmlns:p14="http://schemas.microsoft.com/office/powerpoint/2010/main" val="132232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9056E2-0A02-7346-9381-332EB70D9C4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04011DA-C314-8E45-A60B-CDCE47C412E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306B5DD-A230-EA4E-ABEF-76921A2E912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602F9602-21DE-DD4A-A3AF-DA4DA89D0FF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07821C51-DE33-E044-A0A6-E02D96C09F9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2" charset="0"/>
              </a:defRPr>
            </a:lvl1pPr>
          </a:lstStyle>
          <a:p>
            <a:pPr>
              <a:defRPr/>
            </a:pPr>
            <a:fld id="{68118AD0-8AAB-5F48-99BF-F01FD1BC44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2CADB22-F2DE-D341-A75B-73D4E3782E94}"/>
              </a:ext>
            </a:extLst>
          </p:cNvPr>
          <p:cNvSpPr>
            <a:spLocks noGrp="1" noChangeArrowheads="1"/>
          </p:cNvSpPr>
          <p:nvPr>
            <p:ph type="title"/>
          </p:nvPr>
        </p:nvSpPr>
        <p:spPr>
          <a:xfrm>
            <a:off x="0" y="789906"/>
            <a:ext cx="9144000" cy="1143000"/>
          </a:xfrm>
        </p:spPr>
        <p:txBody>
          <a:bodyPr/>
          <a:lstStyle/>
          <a:p>
            <a:pPr eaLnBrk="1" hangingPunct="1"/>
            <a:r>
              <a:rPr lang="en-US" altLang="en-US" sz="3600" b="1" dirty="0">
                <a:solidFill>
                  <a:schemeClr val="tx1"/>
                </a:solidFill>
                <a:ea typeface="ＭＳ Ｐゴシック" panose="020B0600070205080204" pitchFamily="34" charset="-128"/>
              </a:rPr>
              <a:t>Overcoming Unscientific Opposing Arguments using Relevant Data</a:t>
            </a:r>
          </a:p>
        </p:txBody>
      </p:sp>
      <p:sp>
        <p:nvSpPr>
          <p:cNvPr id="89091" name="Text Box 3">
            <a:extLst>
              <a:ext uri="{FF2B5EF4-FFF2-40B4-BE49-F238E27FC236}">
                <a16:creationId xmlns:a16="http://schemas.microsoft.com/office/drawing/2014/main" id="{EB5BA032-3336-C044-805A-74C981597485}"/>
              </a:ext>
            </a:extLst>
          </p:cNvPr>
          <p:cNvSpPr txBox="1">
            <a:spLocks noChangeArrowheads="1"/>
          </p:cNvSpPr>
          <p:nvPr/>
        </p:nvSpPr>
        <p:spPr bwMode="auto">
          <a:xfrm>
            <a:off x="973321" y="2521059"/>
            <a:ext cx="7205306" cy="1815882"/>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2800" b="1" dirty="0">
                <a:solidFill>
                  <a:srgbClr val="2F8B20"/>
                </a:solidFill>
                <a:effectLst>
                  <a:outerShdw blurRad="38100" dist="38100" dir="2700000" algn="tl">
                    <a:srgbClr val="C0C0C0"/>
                  </a:outerShdw>
                </a:effectLst>
              </a:rPr>
              <a:t>American Academy of Forensic Sciences</a:t>
            </a:r>
          </a:p>
          <a:p>
            <a:pPr algn="ctr">
              <a:defRPr/>
            </a:pPr>
            <a:r>
              <a:rPr lang="en-US" altLang="en-US" sz="2800" b="1" dirty="0">
                <a:solidFill>
                  <a:srgbClr val="2F8B20"/>
                </a:solidFill>
                <a:effectLst>
                  <a:outerShdw blurRad="38100" dist="38100" dir="2700000" algn="tl">
                    <a:srgbClr val="C0C0C0"/>
                  </a:outerShdw>
                </a:effectLst>
              </a:rPr>
              <a:t>77</a:t>
            </a:r>
            <a:r>
              <a:rPr lang="en-US" altLang="en-US" sz="2800" b="1" baseline="30000" dirty="0">
                <a:solidFill>
                  <a:srgbClr val="2F8B20"/>
                </a:solidFill>
                <a:effectLst>
                  <a:outerShdw blurRad="38100" dist="38100" dir="2700000" algn="tl">
                    <a:srgbClr val="C0C0C0"/>
                  </a:outerShdw>
                </a:effectLst>
              </a:rPr>
              <a:t>th</a:t>
            </a:r>
            <a:r>
              <a:rPr lang="en-US" altLang="en-US" sz="2800" b="1" dirty="0">
                <a:solidFill>
                  <a:srgbClr val="2F8B20"/>
                </a:solidFill>
                <a:effectLst>
                  <a:outerShdw blurRad="38100" dist="38100" dir="2700000" algn="tl">
                    <a:srgbClr val="C0C0C0"/>
                  </a:outerShdw>
                </a:effectLst>
              </a:rPr>
              <a:t> Annual Meeting</a:t>
            </a:r>
          </a:p>
          <a:p>
            <a:pPr algn="ctr">
              <a:defRPr/>
            </a:pPr>
            <a:r>
              <a:rPr lang="en-US" altLang="en-US" sz="2800" b="1" dirty="0">
                <a:solidFill>
                  <a:schemeClr val="hlink"/>
                </a:solidFill>
                <a:effectLst>
                  <a:outerShdw blurRad="38100" dist="38100" dir="2700000" algn="tl">
                    <a:srgbClr val="C0C0C0"/>
                  </a:outerShdw>
                </a:effectLst>
              </a:rPr>
              <a:t>Baltimore, Maryland</a:t>
            </a:r>
          </a:p>
          <a:p>
            <a:pPr algn="ctr">
              <a:defRPr/>
            </a:pPr>
            <a:r>
              <a:rPr lang="en-US" altLang="en-US" sz="2800" b="1" dirty="0">
                <a:solidFill>
                  <a:schemeClr val="hlink"/>
                </a:solidFill>
                <a:effectLst>
                  <a:outerShdw blurRad="38100" dist="38100" dir="2700000" algn="tl">
                    <a:srgbClr val="C0C0C0"/>
                  </a:outerShdw>
                </a:effectLst>
              </a:rPr>
              <a:t>February, 2025</a:t>
            </a:r>
          </a:p>
        </p:txBody>
      </p:sp>
      <p:sp>
        <p:nvSpPr>
          <p:cNvPr id="89092" name="Text Box 4">
            <a:extLst>
              <a:ext uri="{FF2B5EF4-FFF2-40B4-BE49-F238E27FC236}">
                <a16:creationId xmlns:a16="http://schemas.microsoft.com/office/drawing/2014/main" id="{F7C08F4C-DBCC-6B44-BCDB-71DDE5344D1B}"/>
              </a:ext>
            </a:extLst>
          </p:cNvPr>
          <p:cNvSpPr txBox="1">
            <a:spLocks noChangeArrowheads="1"/>
          </p:cNvSpPr>
          <p:nvPr/>
        </p:nvSpPr>
        <p:spPr bwMode="auto">
          <a:xfrm>
            <a:off x="2395951" y="4753154"/>
            <a:ext cx="4477508" cy="1200329"/>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b="1" dirty="0">
                <a:solidFill>
                  <a:schemeClr val="accent2"/>
                </a:solidFill>
                <a:effectLst>
                  <a:outerShdw blurRad="38100" dist="38100" dir="2700000" algn="tl">
                    <a:srgbClr val="C0C0C0"/>
                  </a:outerShdw>
                </a:effectLst>
              </a:rPr>
              <a:t>Jennifer M. </a:t>
            </a:r>
            <a:r>
              <a:rPr lang="en-US" altLang="en-US" b="1" dirty="0" err="1">
                <a:solidFill>
                  <a:schemeClr val="accent2"/>
                </a:solidFill>
                <a:effectLst>
                  <a:outerShdw blurRad="38100" dist="38100" dir="2700000" algn="tl">
                    <a:srgbClr val="C0C0C0"/>
                  </a:outerShdw>
                </a:effectLst>
              </a:rPr>
              <a:t>Bracamontes</a:t>
            </a:r>
            <a:r>
              <a:rPr lang="en-US" altLang="en-US" b="1" dirty="0">
                <a:solidFill>
                  <a:schemeClr val="accent2"/>
                </a:solidFill>
                <a:effectLst>
                  <a:outerShdw blurRad="38100" dist="38100" dir="2700000" algn="tl">
                    <a:srgbClr val="C0C0C0"/>
                  </a:outerShdw>
                </a:effectLst>
              </a:rPr>
              <a:t>, MS</a:t>
            </a:r>
          </a:p>
          <a:p>
            <a:pPr algn="ctr">
              <a:defRPr/>
            </a:pPr>
            <a:r>
              <a:rPr lang="en-US" altLang="en-US" b="1" dirty="0">
                <a:solidFill>
                  <a:schemeClr val="accent2"/>
                </a:solidFill>
                <a:effectLst>
                  <a:outerShdw blurRad="38100" dist="38100" dir="2700000" algn="tl">
                    <a:srgbClr val="C0C0C0"/>
                  </a:outerShdw>
                </a:effectLst>
              </a:rPr>
              <a:t>William P. Allan, MS</a:t>
            </a:r>
          </a:p>
          <a:p>
            <a:pPr algn="ctr">
              <a:defRPr/>
            </a:pPr>
            <a:r>
              <a:rPr lang="en-US" altLang="en-US" b="1" dirty="0">
                <a:solidFill>
                  <a:schemeClr val="accent2"/>
                </a:solidFill>
                <a:effectLst>
                  <a:outerShdw blurRad="38100" dist="38100" dir="2700000" algn="tl">
                    <a:srgbClr val="C0C0C0"/>
                  </a:outerShdw>
                </a:effectLst>
              </a:rPr>
              <a:t>Mark W Perlin, PhD, MD, PhD</a:t>
            </a:r>
          </a:p>
        </p:txBody>
      </p:sp>
      <p:sp>
        <p:nvSpPr>
          <p:cNvPr id="89093" name="Text Box 5">
            <a:extLst>
              <a:ext uri="{FF2B5EF4-FFF2-40B4-BE49-F238E27FC236}">
                <a16:creationId xmlns:a16="http://schemas.microsoft.com/office/drawing/2014/main" id="{7C6DC71D-F9EE-574C-B554-6199817D5FD6}"/>
              </a:ext>
            </a:extLst>
          </p:cNvPr>
          <p:cNvSpPr txBox="1">
            <a:spLocks noChangeArrowheads="1"/>
          </p:cNvSpPr>
          <p:nvPr/>
        </p:nvSpPr>
        <p:spPr bwMode="auto">
          <a:xfrm>
            <a:off x="6970713" y="6581775"/>
            <a:ext cx="2173287" cy="276225"/>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200" b="1" dirty="0">
                <a:effectLst>
                  <a:outerShdw blurRad="38100" dist="38100" dir="2700000" algn="tl">
                    <a:srgbClr val="C0C0C0"/>
                  </a:outerShdw>
                </a:effectLst>
              </a:rPr>
              <a:t>Cybergenetics © 2003-2025</a:t>
            </a:r>
          </a:p>
        </p:txBody>
      </p:sp>
      <p:pic>
        <p:nvPicPr>
          <p:cNvPr id="15365" name="Picture 2">
            <a:extLst>
              <a:ext uri="{FF2B5EF4-FFF2-40B4-BE49-F238E27FC236}">
                <a16:creationId xmlns:a16="http://schemas.microsoft.com/office/drawing/2014/main" id="{804F9ABA-B697-A84F-87C0-88B6A1B69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0" y="6312796"/>
            <a:ext cx="3110921"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AFB464B-1803-9F43-A8A6-5E6C62562612}"/>
              </a:ext>
            </a:extLst>
          </p:cNvPr>
          <p:cNvSpPr>
            <a:spLocks noChangeArrowheads="1"/>
          </p:cNvSpPr>
          <p:nvPr/>
        </p:nvSpPr>
        <p:spPr bwMode="auto">
          <a:xfrm>
            <a:off x="509141" y="1520786"/>
            <a:ext cx="812571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fontAlgn="t">
              <a:buFont typeface="Arial" panose="020B0604020202020204" pitchFamily="34" charset="0"/>
              <a:buChar char="•"/>
            </a:pPr>
            <a:r>
              <a:rPr lang="en-US" dirty="0">
                <a:solidFill>
                  <a:srgbClr val="3C69B2"/>
                </a:solidFill>
                <a:latin typeface="+mn-lt"/>
              </a:rPr>
              <a:t>In 2013, men robbed an armored truck outside a New Orleans bank, killing the truck guard in a shootout.</a:t>
            </a:r>
          </a:p>
          <a:p>
            <a:pPr marL="342900" indent="-342900">
              <a:spcBef>
                <a:spcPts val="1000"/>
              </a:spcBef>
              <a:buFont typeface="Arial" panose="020B0604020202020204" pitchFamily="34" charset="0"/>
              <a:buChar char="•"/>
            </a:pPr>
            <a:r>
              <a:rPr lang="en-US" dirty="0">
                <a:solidFill>
                  <a:srgbClr val="3C69B2"/>
                </a:solidFill>
                <a:latin typeface="+mn-lt"/>
              </a:rPr>
              <a:t>A bandana was collected from the crime scene</a:t>
            </a:r>
          </a:p>
          <a:p>
            <a:pPr marL="342900" indent="-342900">
              <a:spcBef>
                <a:spcPts val="1000"/>
              </a:spcBef>
              <a:buFont typeface="Arial" panose="020B0604020202020204" pitchFamily="34" charset="0"/>
              <a:buChar char="•"/>
            </a:pPr>
            <a:r>
              <a:rPr lang="en-US" altLang="en-US" dirty="0">
                <a:solidFill>
                  <a:srgbClr val="3C69B2"/>
                </a:solidFill>
                <a:latin typeface="+mn-lt"/>
              </a:rPr>
              <a:t>A 70 </a:t>
            </a:r>
            <a:r>
              <a:rPr lang="en-US" altLang="en-US" dirty="0" err="1">
                <a:solidFill>
                  <a:srgbClr val="3C69B2"/>
                </a:solidFill>
                <a:latin typeface="+mn-lt"/>
              </a:rPr>
              <a:t>pg</a:t>
            </a:r>
            <a:r>
              <a:rPr lang="en-US" altLang="en-US" dirty="0">
                <a:solidFill>
                  <a:srgbClr val="3C69B2"/>
                </a:solidFill>
                <a:latin typeface="+mn-lt"/>
              </a:rPr>
              <a:t> sample was a three-person mixture</a:t>
            </a:r>
          </a:p>
          <a:p>
            <a:pPr marL="342900" indent="-342900">
              <a:spcBef>
                <a:spcPts val="1000"/>
              </a:spcBef>
              <a:buFont typeface="Arial" panose="020B0604020202020204" pitchFamily="34" charset="0"/>
              <a:buChar char="•"/>
            </a:pPr>
            <a:r>
              <a:rPr lang="en-US" dirty="0" err="1">
                <a:solidFill>
                  <a:srgbClr val="3C69B2"/>
                </a:solidFill>
                <a:latin typeface="+mn-lt"/>
              </a:rPr>
              <a:t>TrueAllele</a:t>
            </a:r>
            <a:r>
              <a:rPr lang="en-US" dirty="0">
                <a:solidFill>
                  <a:srgbClr val="3C69B2"/>
                </a:solidFill>
                <a:latin typeface="+mn-lt"/>
              </a:rPr>
              <a:t> separated out bandana genotypes</a:t>
            </a:r>
          </a:p>
          <a:p>
            <a:pPr marL="342900" indent="-342900">
              <a:spcBef>
                <a:spcPts val="1000"/>
              </a:spcBef>
              <a:buFont typeface="Arial" panose="020B0604020202020204" pitchFamily="34" charset="0"/>
              <a:buChar char="•"/>
            </a:pPr>
            <a:r>
              <a:rPr lang="en-US" dirty="0">
                <a:solidFill>
                  <a:srgbClr val="3C69B2"/>
                </a:solidFill>
                <a:latin typeface="+mn-lt"/>
              </a:rPr>
              <a:t>Comparing a 27% contributor with Johnson, </a:t>
            </a:r>
            <a:r>
              <a:rPr lang="en-US" b="1" dirty="0">
                <a:solidFill>
                  <a:srgbClr val="3C69B2"/>
                </a:solidFill>
                <a:latin typeface="+mn-lt"/>
              </a:rPr>
              <a:t>LR = 200</a:t>
            </a:r>
          </a:p>
          <a:p>
            <a:pPr marL="342900" indent="-342900">
              <a:spcBef>
                <a:spcPts val="1000"/>
              </a:spcBef>
              <a:buFont typeface="Arial" panose="020B0604020202020204" pitchFamily="34" charset="0"/>
              <a:buChar char="•"/>
            </a:pPr>
            <a:r>
              <a:rPr lang="en-US" dirty="0">
                <a:solidFill>
                  <a:srgbClr val="3C69B2"/>
                </a:solidFill>
                <a:latin typeface="+mn-lt"/>
              </a:rPr>
              <a:t>2021 </a:t>
            </a:r>
            <a:r>
              <a:rPr lang="en-US" dirty="0">
                <a:solidFill>
                  <a:srgbClr val="3C69B2"/>
                </a:solidFill>
              </a:rPr>
              <a:t>–</a:t>
            </a:r>
            <a:r>
              <a:rPr lang="en-US" dirty="0">
                <a:solidFill>
                  <a:srgbClr val="3C69B2"/>
                </a:solidFill>
                <a:latin typeface="+mn-lt"/>
              </a:rPr>
              <a:t> </a:t>
            </a:r>
            <a:r>
              <a:rPr lang="en-US" i="1" dirty="0">
                <a:solidFill>
                  <a:srgbClr val="3C69B2"/>
                </a:solidFill>
                <a:latin typeface="+mn-lt"/>
              </a:rPr>
              <a:t>Daubert</a:t>
            </a:r>
            <a:r>
              <a:rPr lang="en-US" dirty="0">
                <a:solidFill>
                  <a:srgbClr val="3C69B2"/>
                </a:solidFill>
                <a:latin typeface="+mn-lt"/>
              </a:rPr>
              <a:t> hearing, </a:t>
            </a:r>
            <a:r>
              <a:rPr lang="en-US" dirty="0" err="1">
                <a:solidFill>
                  <a:srgbClr val="3C69B2"/>
                </a:solidFill>
                <a:latin typeface="+mn-lt"/>
              </a:rPr>
              <a:t>TrueAllele</a:t>
            </a:r>
            <a:r>
              <a:rPr lang="en-US" dirty="0">
                <a:solidFill>
                  <a:srgbClr val="3C69B2"/>
                </a:solidFill>
                <a:latin typeface="+mn-lt"/>
              </a:rPr>
              <a:t> admitted, first trial</a:t>
            </a:r>
          </a:p>
          <a:p>
            <a:pPr marL="342900" indent="-342900">
              <a:spcBef>
                <a:spcPts val="1000"/>
              </a:spcBef>
              <a:buFont typeface="Arial" panose="020B0604020202020204" pitchFamily="34" charset="0"/>
              <a:buChar char="•"/>
            </a:pPr>
            <a:r>
              <a:rPr lang="en-US" dirty="0">
                <a:solidFill>
                  <a:srgbClr val="3C69B2"/>
                </a:solidFill>
                <a:latin typeface="+mn-lt"/>
              </a:rPr>
              <a:t>2022 – Second trial, guilty verdict, 50-year sentence</a:t>
            </a:r>
          </a:p>
        </p:txBody>
      </p:sp>
      <p:sp>
        <p:nvSpPr>
          <p:cNvPr id="2" name="Title 1">
            <a:extLst>
              <a:ext uri="{FF2B5EF4-FFF2-40B4-BE49-F238E27FC236}">
                <a16:creationId xmlns:a16="http://schemas.microsoft.com/office/drawing/2014/main" id="{16E303F2-5D38-9DCB-9EEE-FD6E8DE2AB3A}"/>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United States v Curtis Johnson</a:t>
            </a:r>
            <a:endParaRPr lang="en-US"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7558-F43B-54DB-0039-8AA12398D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64A87-E666-00C2-51B1-D1BF35B33CD0}"/>
              </a:ext>
            </a:extLst>
          </p:cNvPr>
          <p:cNvSpPr>
            <a:spLocks noGrp="1"/>
          </p:cNvSpPr>
          <p:nvPr>
            <p:ph type="title"/>
          </p:nvPr>
        </p:nvSpPr>
        <p:spPr/>
        <p:txBody>
          <a:bodyPr/>
          <a:lstStyle/>
          <a:p>
            <a:r>
              <a:rPr lang="en-US" dirty="0"/>
              <a:t>Opposition argument</a:t>
            </a:r>
          </a:p>
        </p:txBody>
      </p:sp>
      <p:sp>
        <p:nvSpPr>
          <p:cNvPr id="3" name="TextBox 2">
            <a:extLst>
              <a:ext uri="{FF2B5EF4-FFF2-40B4-BE49-F238E27FC236}">
                <a16:creationId xmlns:a16="http://schemas.microsoft.com/office/drawing/2014/main" id="{D6679EC0-65CE-897B-CFB4-229EA1E8EADD}"/>
              </a:ext>
            </a:extLst>
          </p:cNvPr>
          <p:cNvSpPr txBox="1"/>
          <p:nvPr/>
        </p:nvSpPr>
        <p:spPr>
          <a:xfrm>
            <a:off x="2108826" y="2419772"/>
            <a:ext cx="4926349" cy="523220"/>
          </a:xfrm>
          <a:prstGeom prst="rect">
            <a:avLst/>
          </a:prstGeom>
          <a:noFill/>
        </p:spPr>
        <p:txBody>
          <a:bodyPr wrap="none" rtlCol="0">
            <a:spAutoFit/>
          </a:bodyPr>
          <a:lstStyle/>
          <a:p>
            <a:pPr algn="ctr"/>
            <a:r>
              <a:rPr lang="en-US" sz="2800" dirty="0">
                <a:solidFill>
                  <a:srgbClr val="C00000"/>
                </a:solidFill>
              </a:rPr>
              <a:t>Low LR values are unreliable.</a:t>
            </a:r>
          </a:p>
        </p:txBody>
      </p:sp>
      <p:sp>
        <p:nvSpPr>
          <p:cNvPr id="4" name="TextBox 3">
            <a:extLst>
              <a:ext uri="{FF2B5EF4-FFF2-40B4-BE49-F238E27FC236}">
                <a16:creationId xmlns:a16="http://schemas.microsoft.com/office/drawing/2014/main" id="{4705E3D9-C651-96D0-CE2E-0ADA31C49A07}"/>
              </a:ext>
            </a:extLst>
          </p:cNvPr>
          <p:cNvSpPr txBox="1"/>
          <p:nvPr/>
        </p:nvSpPr>
        <p:spPr>
          <a:xfrm>
            <a:off x="1781813" y="4041051"/>
            <a:ext cx="5580374" cy="523220"/>
          </a:xfrm>
          <a:prstGeom prst="rect">
            <a:avLst/>
          </a:prstGeom>
          <a:noFill/>
        </p:spPr>
        <p:txBody>
          <a:bodyPr wrap="none" rtlCol="0">
            <a:spAutoFit/>
          </a:bodyPr>
          <a:lstStyle/>
          <a:p>
            <a:pPr algn="ctr"/>
            <a:r>
              <a:rPr lang="en-US" sz="2800" dirty="0">
                <a:solidFill>
                  <a:srgbClr val="3C69B2"/>
                </a:solidFill>
              </a:rPr>
              <a:t>LR distributions show this isn’t so.</a:t>
            </a:r>
          </a:p>
        </p:txBody>
      </p:sp>
    </p:spTree>
    <p:extLst>
      <p:ext uri="{BB962C8B-B14F-4D97-AF65-F5344CB8AC3E}">
        <p14:creationId xmlns:p14="http://schemas.microsoft.com/office/powerpoint/2010/main" val="370791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7769-C535-094A-2F73-83D500F5ACF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3CACDA7-F39E-181C-E07E-E970DCCBB813}"/>
              </a:ext>
            </a:extLst>
          </p:cNvPr>
          <p:cNvGrpSpPr/>
          <p:nvPr/>
        </p:nvGrpSpPr>
        <p:grpSpPr>
          <a:xfrm>
            <a:off x="1348740" y="1493262"/>
            <a:ext cx="6446520" cy="5303520"/>
            <a:chOff x="1348740" y="1493262"/>
            <a:chExt cx="6446520" cy="5303520"/>
          </a:xfrm>
        </p:grpSpPr>
        <p:grpSp>
          <p:nvGrpSpPr>
            <p:cNvPr id="8" name="Group 7">
              <a:extLst>
                <a:ext uri="{FF2B5EF4-FFF2-40B4-BE49-F238E27FC236}">
                  <a16:creationId xmlns:a16="http://schemas.microsoft.com/office/drawing/2014/main" id="{23A99627-2587-4042-C43D-FC82082793BF}"/>
                </a:ext>
              </a:extLst>
            </p:cNvPr>
            <p:cNvGrpSpPr/>
            <p:nvPr/>
          </p:nvGrpSpPr>
          <p:grpSpPr>
            <a:xfrm>
              <a:off x="1348740" y="1493262"/>
              <a:ext cx="6446520" cy="5303520"/>
              <a:chOff x="3829113" y="1351051"/>
              <a:chExt cx="6446520" cy="5303520"/>
            </a:xfrm>
          </p:grpSpPr>
          <p:sp>
            <p:nvSpPr>
              <p:cNvPr id="11" name="Rectangle 10">
                <a:extLst>
                  <a:ext uri="{FF2B5EF4-FFF2-40B4-BE49-F238E27FC236}">
                    <a16:creationId xmlns:a16="http://schemas.microsoft.com/office/drawing/2014/main" id="{6D3192AF-02BB-933D-65DB-0157810764E6}"/>
                  </a:ext>
                </a:extLst>
              </p:cNvPr>
              <p:cNvSpPr/>
              <p:nvPr/>
            </p:nvSpPr>
            <p:spPr>
              <a:xfrm>
                <a:off x="3829113" y="1351051"/>
                <a:ext cx="6446520" cy="5303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D3C80D-D92C-9B85-4A58-57721FD56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75" y="1433347"/>
                <a:ext cx="6318196" cy="5138928"/>
              </a:xfrm>
              <a:prstGeom prst="rect">
                <a:avLst/>
              </a:prstGeom>
            </p:spPr>
          </p:pic>
        </p:grpSp>
        <p:sp>
          <p:nvSpPr>
            <p:cNvPr id="13" name="TextBox 12">
              <a:extLst>
                <a:ext uri="{FF2B5EF4-FFF2-40B4-BE49-F238E27FC236}">
                  <a16:creationId xmlns:a16="http://schemas.microsoft.com/office/drawing/2014/main" id="{A0473C43-6F0E-EF9B-922C-0FF02D67BE7B}"/>
                </a:ext>
              </a:extLst>
            </p:cNvPr>
            <p:cNvSpPr txBox="1"/>
            <p:nvPr/>
          </p:nvSpPr>
          <p:spPr>
            <a:xfrm>
              <a:off x="6066219" y="1640246"/>
              <a:ext cx="1664879" cy="461665"/>
            </a:xfrm>
            <a:prstGeom prst="rect">
              <a:avLst/>
            </a:prstGeom>
            <a:noFill/>
          </p:spPr>
          <p:txBody>
            <a:bodyPr wrap="none" rtlCol="0">
              <a:spAutoFit/>
            </a:bodyPr>
            <a:lstStyle/>
            <a:p>
              <a:r>
                <a:rPr lang="en-US" sz="2400" dirty="0">
                  <a:solidFill>
                    <a:srgbClr val="7030A0"/>
                  </a:solidFill>
                </a:rPr>
                <a:t>A = 0.9997</a:t>
              </a:r>
            </a:p>
          </p:txBody>
        </p:sp>
        <p:sp>
          <p:nvSpPr>
            <p:cNvPr id="14" name="TextBox 13">
              <a:extLst>
                <a:ext uri="{FF2B5EF4-FFF2-40B4-BE49-F238E27FC236}">
                  <a16:creationId xmlns:a16="http://schemas.microsoft.com/office/drawing/2014/main" id="{D5754C4A-9BF1-7ABD-5866-E4E3A0043F48}"/>
                </a:ext>
              </a:extLst>
            </p:cNvPr>
            <p:cNvSpPr txBox="1"/>
            <p:nvPr/>
          </p:nvSpPr>
          <p:spPr>
            <a:xfrm>
              <a:off x="2133068" y="1640246"/>
              <a:ext cx="2128660" cy="461665"/>
            </a:xfrm>
            <a:prstGeom prst="rect">
              <a:avLst/>
            </a:prstGeom>
            <a:noFill/>
          </p:spPr>
          <p:txBody>
            <a:bodyPr wrap="none" rtlCol="0">
              <a:spAutoFit/>
            </a:bodyPr>
            <a:lstStyle/>
            <a:p>
              <a:r>
                <a:rPr lang="en-US" sz="2400" dirty="0">
                  <a:solidFill>
                    <a:srgbClr val="C00000"/>
                  </a:solidFill>
                </a:rPr>
                <a:t>Noncontributor</a:t>
              </a:r>
            </a:p>
          </p:txBody>
        </p:sp>
      </p:grpSp>
      <p:sp>
        <p:nvSpPr>
          <p:cNvPr id="3" name="Title 1">
            <a:extLst>
              <a:ext uri="{FF2B5EF4-FFF2-40B4-BE49-F238E27FC236}">
                <a16:creationId xmlns:a16="http://schemas.microsoft.com/office/drawing/2014/main" id="{975B99BF-BD77-1192-E847-042AF8F42B86}"/>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Distribution gives LR error rate</a:t>
            </a:r>
            <a:endParaRPr lang="en-US" kern="0" dirty="0"/>
          </a:p>
        </p:txBody>
      </p:sp>
    </p:spTree>
    <p:extLst>
      <p:ext uri="{BB962C8B-B14F-4D97-AF65-F5344CB8AC3E}">
        <p14:creationId xmlns:p14="http://schemas.microsoft.com/office/powerpoint/2010/main" val="220422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3DC07-639A-4646-9BFE-1704BB722711}"/>
              </a:ext>
            </a:extLst>
          </p:cNvPr>
          <p:cNvSpPr txBox="1"/>
          <p:nvPr/>
        </p:nvSpPr>
        <p:spPr>
          <a:xfrm>
            <a:off x="842342" y="1976519"/>
            <a:ext cx="7459317" cy="2246769"/>
          </a:xfrm>
          <a:prstGeom prst="rect">
            <a:avLst/>
          </a:prstGeom>
          <a:noFill/>
        </p:spPr>
        <p:txBody>
          <a:bodyPr wrap="square">
            <a:spAutoFit/>
          </a:bodyPr>
          <a:lstStyle/>
          <a:p>
            <a:pPr algn="ctr">
              <a:defRPr/>
            </a:pPr>
            <a:r>
              <a:rPr lang="en-US" sz="2800" dirty="0">
                <a:solidFill>
                  <a:srgbClr val="3C69B2"/>
                </a:solidFill>
              </a:rPr>
              <a:t>A match between the bandana and Johnson is 200 times more probable than coincidence. </a:t>
            </a:r>
          </a:p>
          <a:p>
            <a:pPr algn="ctr">
              <a:defRPr/>
            </a:pPr>
            <a:endParaRPr lang="en-US" sz="2800" dirty="0">
              <a:solidFill>
                <a:schemeClr val="bg1">
                  <a:lumMod val="50000"/>
                </a:schemeClr>
              </a:solidFill>
            </a:endParaRPr>
          </a:p>
          <a:p>
            <a:pPr algn="ctr">
              <a:defRPr/>
            </a:pPr>
            <a:r>
              <a:rPr lang="en-US" sz="2800" dirty="0">
                <a:solidFill>
                  <a:srgbClr val="C00000"/>
                </a:solidFill>
              </a:rPr>
              <a:t>For a match strength of 200, only 1 in 4.1 thousand people would match as strongly. </a:t>
            </a:r>
          </a:p>
        </p:txBody>
      </p:sp>
      <p:sp>
        <p:nvSpPr>
          <p:cNvPr id="5" name="TextBox 4">
            <a:extLst>
              <a:ext uri="{FF2B5EF4-FFF2-40B4-BE49-F238E27FC236}">
                <a16:creationId xmlns:a16="http://schemas.microsoft.com/office/drawing/2014/main" id="{5114B91A-E425-DB37-C64A-C1A71DC4D0B9}"/>
              </a:ext>
            </a:extLst>
          </p:cNvPr>
          <p:cNvSpPr txBox="1"/>
          <p:nvPr/>
        </p:nvSpPr>
        <p:spPr>
          <a:xfrm>
            <a:off x="3230928" y="4891193"/>
            <a:ext cx="2682145" cy="954107"/>
          </a:xfrm>
          <a:prstGeom prst="rect">
            <a:avLst/>
          </a:prstGeom>
          <a:noFill/>
        </p:spPr>
        <p:txBody>
          <a:bodyPr wrap="none" rtlCol="0">
            <a:spAutoFit/>
          </a:bodyPr>
          <a:lstStyle/>
          <a:p>
            <a:pPr algn="ctr"/>
            <a:r>
              <a:rPr lang="en-US" sz="2800" b="1" dirty="0">
                <a:solidFill>
                  <a:srgbClr val="7030A0"/>
                </a:solidFill>
              </a:rPr>
              <a:t>ER ≤ 1/LR</a:t>
            </a:r>
          </a:p>
          <a:p>
            <a:pPr algn="ctr"/>
            <a:r>
              <a:rPr lang="en-US" sz="2800" dirty="0">
                <a:solidFill>
                  <a:srgbClr val="7030A0"/>
                </a:solidFill>
              </a:rPr>
              <a:t>1/4100 ≤ 1/200</a:t>
            </a:r>
          </a:p>
        </p:txBody>
      </p:sp>
      <p:sp>
        <p:nvSpPr>
          <p:cNvPr id="4" name="Title 1">
            <a:extLst>
              <a:ext uri="{FF2B5EF4-FFF2-40B4-BE49-F238E27FC236}">
                <a16:creationId xmlns:a16="http://schemas.microsoft.com/office/drawing/2014/main" id="{BF346FC1-6D1D-C670-EC3D-F3B87511BC12}"/>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Report LR error rate</a:t>
            </a:r>
            <a:endParaRPr lang="en-US" kern="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E2DE10B3-332B-6A4A-8563-2520FF9A196B}"/>
              </a:ext>
            </a:extLst>
          </p:cNvPr>
          <p:cNvSpPr txBox="1">
            <a:spLocks noChangeArrowheads="1"/>
          </p:cNvSpPr>
          <p:nvPr/>
        </p:nvSpPr>
        <p:spPr bwMode="auto">
          <a:xfrm>
            <a:off x="586195" y="1456659"/>
            <a:ext cx="79716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dirty="0">
                <a:solidFill>
                  <a:srgbClr val="3C69B2"/>
                </a:solidFill>
                <a:latin typeface="+mn-lt"/>
              </a:rPr>
              <a:t>Police collected a baggie containing methamphetamine </a:t>
            </a:r>
          </a:p>
          <a:p>
            <a:pPr marL="285750" indent="-285750">
              <a:buFont typeface="Arial" panose="020B0604020202020204" pitchFamily="34" charset="0"/>
              <a:buChar char="•"/>
            </a:pPr>
            <a:r>
              <a:rPr lang="en-US" altLang="en-US" dirty="0">
                <a:solidFill>
                  <a:srgbClr val="3C69B2"/>
                </a:solidFill>
                <a:latin typeface="+mn-lt"/>
              </a:rPr>
              <a:t>Defense tested baggie, found a DNA mixture</a:t>
            </a:r>
          </a:p>
          <a:p>
            <a:pPr marL="285750" indent="-285750">
              <a:buFont typeface="Arial" panose="020B0604020202020204" pitchFamily="34" charset="0"/>
              <a:buChar char="•"/>
            </a:pPr>
            <a:r>
              <a:rPr lang="en-US" altLang="en-US" dirty="0">
                <a:solidFill>
                  <a:srgbClr val="3C69B2"/>
                </a:solidFill>
                <a:latin typeface="+mn-lt"/>
              </a:rPr>
              <a:t>Two different PG software programs used </a:t>
            </a:r>
          </a:p>
          <a:p>
            <a:pPr marL="285750" indent="-285750">
              <a:buFont typeface="Arial" panose="020B0604020202020204" pitchFamily="34" charset="0"/>
              <a:buChar char="•"/>
            </a:pPr>
            <a:r>
              <a:rPr lang="en-US" altLang="en-US" dirty="0">
                <a:solidFill>
                  <a:srgbClr val="3C69B2"/>
                </a:solidFill>
                <a:latin typeface="+mn-lt"/>
              </a:rPr>
              <a:t>Unsuccessful </a:t>
            </a:r>
            <a:r>
              <a:rPr lang="en-US" altLang="en-US" i="1" dirty="0">
                <a:solidFill>
                  <a:srgbClr val="3C69B2"/>
                </a:solidFill>
                <a:latin typeface="+mn-lt"/>
              </a:rPr>
              <a:t>Daubert</a:t>
            </a:r>
            <a:r>
              <a:rPr lang="en-US" altLang="en-US" dirty="0">
                <a:solidFill>
                  <a:srgbClr val="3C69B2"/>
                </a:solidFill>
                <a:latin typeface="+mn-lt"/>
              </a:rPr>
              <a:t> attempt to challenge OPG</a:t>
            </a:r>
          </a:p>
          <a:p>
            <a:pPr marL="285750" indent="-285750">
              <a:buFont typeface="Arial" panose="020B0604020202020204" pitchFamily="34" charset="0"/>
              <a:buChar char="•"/>
            </a:pPr>
            <a:r>
              <a:rPr lang="en-US" altLang="en-US" dirty="0">
                <a:solidFill>
                  <a:srgbClr val="3C69B2"/>
                </a:solidFill>
                <a:latin typeface="+mn-lt"/>
              </a:rPr>
              <a:t>Plea agreement dropped the more serious charge</a:t>
            </a:r>
          </a:p>
          <a:p>
            <a:pPr marL="285750" indent="-285750">
              <a:buFont typeface="Arial" panose="020B0604020202020204" pitchFamily="34" charset="0"/>
              <a:buChar char="•"/>
            </a:pPr>
            <a:r>
              <a:rPr lang="en-US" altLang="en-US" dirty="0">
                <a:solidFill>
                  <a:srgbClr val="3C69B2"/>
                </a:solidFill>
                <a:latin typeface="+mn-lt"/>
              </a:rPr>
              <a:t>JFS published a speculative “Case Report”</a:t>
            </a:r>
          </a:p>
        </p:txBody>
      </p:sp>
      <p:pic>
        <p:nvPicPr>
          <p:cNvPr id="2" name="Picture 1">
            <a:extLst>
              <a:ext uri="{FF2B5EF4-FFF2-40B4-BE49-F238E27FC236}">
                <a16:creationId xmlns:a16="http://schemas.microsoft.com/office/drawing/2014/main" id="{7C954025-A0D2-C574-6825-CE744CAA5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737" y="3989373"/>
            <a:ext cx="5986526" cy="2559519"/>
          </a:xfrm>
          <a:prstGeom prst="rect">
            <a:avLst/>
          </a:prstGeom>
        </p:spPr>
      </p:pic>
      <p:sp>
        <p:nvSpPr>
          <p:cNvPr id="3" name="Title 1">
            <a:extLst>
              <a:ext uri="{FF2B5EF4-FFF2-40B4-BE49-F238E27FC236}">
                <a16:creationId xmlns:a16="http://schemas.microsoft.com/office/drawing/2014/main" id="{A8E70D3D-C154-B2A0-E6F7-0F1B2692369F}"/>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United States v Alejandro Sandoval</a:t>
            </a:r>
            <a:endParaRPr lang="en-US" kern="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2392C-B4D1-570F-413D-2CDFB3047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EE959-8CCA-3EBF-B946-0175A75FD38D}"/>
              </a:ext>
            </a:extLst>
          </p:cNvPr>
          <p:cNvSpPr>
            <a:spLocks noGrp="1"/>
          </p:cNvSpPr>
          <p:nvPr>
            <p:ph type="title"/>
          </p:nvPr>
        </p:nvSpPr>
        <p:spPr/>
        <p:txBody>
          <a:bodyPr/>
          <a:lstStyle/>
          <a:p>
            <a:r>
              <a:rPr lang="en-US" dirty="0"/>
              <a:t>Opposition argument</a:t>
            </a:r>
          </a:p>
        </p:txBody>
      </p:sp>
      <p:sp>
        <p:nvSpPr>
          <p:cNvPr id="3" name="TextBox 2">
            <a:extLst>
              <a:ext uri="{FF2B5EF4-FFF2-40B4-BE49-F238E27FC236}">
                <a16:creationId xmlns:a16="http://schemas.microsoft.com/office/drawing/2014/main" id="{56FC9B63-EAD0-B3CB-9779-8023B90C0342}"/>
              </a:ext>
            </a:extLst>
          </p:cNvPr>
          <p:cNvSpPr txBox="1"/>
          <p:nvPr/>
        </p:nvSpPr>
        <p:spPr>
          <a:xfrm>
            <a:off x="1899896" y="2419772"/>
            <a:ext cx="5344220" cy="1384995"/>
          </a:xfrm>
          <a:prstGeom prst="rect">
            <a:avLst/>
          </a:prstGeom>
          <a:noFill/>
        </p:spPr>
        <p:txBody>
          <a:bodyPr wrap="none" rtlCol="0">
            <a:spAutoFit/>
          </a:bodyPr>
          <a:lstStyle/>
          <a:p>
            <a:pPr algn="ctr"/>
            <a:r>
              <a:rPr lang="en-US" sz="2800" dirty="0" err="1">
                <a:solidFill>
                  <a:srgbClr val="C00000"/>
                </a:solidFill>
              </a:rPr>
              <a:t>TrueAllele</a:t>
            </a:r>
            <a:r>
              <a:rPr lang="en-US" sz="2800" dirty="0">
                <a:solidFill>
                  <a:srgbClr val="C00000"/>
                </a:solidFill>
              </a:rPr>
              <a:t> and Other PG (OPG) </a:t>
            </a:r>
          </a:p>
          <a:p>
            <a:pPr algn="ctr"/>
            <a:r>
              <a:rPr lang="en-US" sz="2800" dirty="0">
                <a:solidFill>
                  <a:srgbClr val="C00000"/>
                </a:solidFill>
              </a:rPr>
              <a:t>can give different LR results. </a:t>
            </a:r>
          </a:p>
          <a:p>
            <a:pPr algn="ctr"/>
            <a:r>
              <a:rPr lang="en-US" sz="2800" dirty="0">
                <a:solidFill>
                  <a:srgbClr val="C00000"/>
                </a:solidFill>
              </a:rPr>
              <a:t>So PGS isn’t reliable!</a:t>
            </a:r>
          </a:p>
        </p:txBody>
      </p:sp>
      <p:sp>
        <p:nvSpPr>
          <p:cNvPr id="4" name="TextBox 3">
            <a:extLst>
              <a:ext uri="{FF2B5EF4-FFF2-40B4-BE49-F238E27FC236}">
                <a16:creationId xmlns:a16="http://schemas.microsoft.com/office/drawing/2014/main" id="{0CCDD19A-2792-6B96-E0D9-5B0384EE0BD9}"/>
              </a:ext>
            </a:extLst>
          </p:cNvPr>
          <p:cNvSpPr txBox="1"/>
          <p:nvPr/>
        </p:nvSpPr>
        <p:spPr>
          <a:xfrm>
            <a:off x="1692045" y="4471939"/>
            <a:ext cx="5759910" cy="523220"/>
          </a:xfrm>
          <a:prstGeom prst="rect">
            <a:avLst/>
          </a:prstGeom>
          <a:noFill/>
        </p:spPr>
        <p:txBody>
          <a:bodyPr wrap="none" rtlCol="0">
            <a:spAutoFit/>
          </a:bodyPr>
          <a:lstStyle/>
          <a:p>
            <a:pPr algn="ctr"/>
            <a:r>
              <a:rPr lang="en-US" sz="2800" dirty="0">
                <a:solidFill>
                  <a:srgbClr val="3C69B2"/>
                </a:solidFill>
              </a:rPr>
              <a:t>LR distributions show this isn’t so.</a:t>
            </a:r>
          </a:p>
        </p:txBody>
      </p:sp>
    </p:spTree>
    <p:extLst>
      <p:ext uri="{BB962C8B-B14F-4D97-AF65-F5344CB8AC3E}">
        <p14:creationId xmlns:p14="http://schemas.microsoft.com/office/powerpoint/2010/main" val="320765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77CE95-BFA6-273A-6FF2-ADAA5BCABACC}"/>
              </a:ext>
            </a:extLst>
          </p:cNvPr>
          <p:cNvGraphicFramePr>
            <a:graphicFrameLocks noGrp="1"/>
          </p:cNvGraphicFramePr>
          <p:nvPr>
            <p:extLst>
              <p:ext uri="{D42A27DB-BD31-4B8C-83A1-F6EECF244321}">
                <p14:modId xmlns:p14="http://schemas.microsoft.com/office/powerpoint/2010/main" val="4177829449"/>
              </p:ext>
            </p:extLst>
          </p:nvPr>
        </p:nvGraphicFramePr>
        <p:xfrm>
          <a:off x="937111" y="2101936"/>
          <a:ext cx="7269778" cy="1828800"/>
        </p:xfrm>
        <a:graphic>
          <a:graphicData uri="http://schemas.openxmlformats.org/drawingml/2006/table">
            <a:tbl>
              <a:tblPr firstRow="1" bandRow="1">
                <a:tableStyleId>{5C22544A-7EE6-4342-B048-85BDC9FD1C3A}</a:tableStyleId>
              </a:tblPr>
              <a:tblGrid>
                <a:gridCol w="2432368">
                  <a:extLst>
                    <a:ext uri="{9D8B030D-6E8A-4147-A177-3AD203B41FA5}">
                      <a16:colId xmlns:a16="http://schemas.microsoft.com/office/drawing/2014/main" val="3528215494"/>
                    </a:ext>
                  </a:extLst>
                </a:gridCol>
                <a:gridCol w="1829363">
                  <a:extLst>
                    <a:ext uri="{9D8B030D-6E8A-4147-A177-3AD203B41FA5}">
                      <a16:colId xmlns:a16="http://schemas.microsoft.com/office/drawing/2014/main" val="2933867632"/>
                    </a:ext>
                  </a:extLst>
                </a:gridCol>
                <a:gridCol w="3008047">
                  <a:extLst>
                    <a:ext uri="{9D8B030D-6E8A-4147-A177-3AD203B41FA5}">
                      <a16:colId xmlns:a16="http://schemas.microsoft.com/office/drawing/2014/main" val="889401170"/>
                    </a:ext>
                  </a:extLst>
                </a:gridCol>
              </a:tblGrid>
              <a:tr h="370840">
                <a:tc>
                  <a:txBody>
                    <a:bodyPr/>
                    <a:lstStyle/>
                    <a:p>
                      <a:r>
                        <a:rPr lang="en-US" sz="2400" dirty="0">
                          <a:solidFill>
                            <a:schemeClr val="tx1"/>
                          </a:solidFill>
                        </a:rPr>
                        <a:t>Threshold (</a:t>
                      </a:r>
                      <a:r>
                        <a:rPr lang="en-US" sz="2400" dirty="0" err="1">
                          <a:solidFill>
                            <a:schemeClr val="tx1"/>
                          </a:solidFill>
                        </a:rPr>
                        <a:t>rfu</a:t>
                      </a:r>
                      <a:r>
                        <a:rPr lang="en-US" sz="2400" dirty="0">
                          <a:solidFill>
                            <a:schemeClr val="tx1"/>
                          </a:solidFill>
                        </a:rPr>
                        <a:t>)</a:t>
                      </a:r>
                    </a:p>
                  </a:txBody>
                  <a:tcPr/>
                </a:tc>
                <a:tc>
                  <a:txBody>
                    <a:bodyPr/>
                    <a:lstStyle/>
                    <a:p>
                      <a:r>
                        <a:rPr lang="en-US" sz="2400" dirty="0">
                          <a:solidFill>
                            <a:schemeClr val="tx1"/>
                          </a:solidFill>
                        </a:rPr>
                        <a:t>Data peaks</a:t>
                      </a:r>
                    </a:p>
                  </a:txBody>
                  <a:tcPr/>
                </a:tc>
                <a:tc>
                  <a:txBody>
                    <a:bodyPr/>
                    <a:lstStyle/>
                    <a:p>
                      <a:r>
                        <a:rPr lang="en-US" sz="2400" dirty="0">
                          <a:solidFill>
                            <a:schemeClr val="tx1"/>
                          </a:solidFill>
                        </a:rPr>
                        <a:t>log(LR)</a:t>
                      </a:r>
                    </a:p>
                  </a:txBody>
                  <a:tcPr/>
                </a:tc>
                <a:extLst>
                  <a:ext uri="{0D108BD9-81ED-4DB2-BD59-A6C34878D82A}">
                    <a16:rowId xmlns:a16="http://schemas.microsoft.com/office/drawing/2014/main" val="4158655879"/>
                  </a:ext>
                </a:extLst>
              </a:tr>
              <a:tr h="370840">
                <a:tc>
                  <a:txBody>
                    <a:bodyPr/>
                    <a:lstStyle/>
                    <a:p>
                      <a:r>
                        <a:rPr lang="en-US" sz="2400" dirty="0"/>
                        <a:t>90</a:t>
                      </a:r>
                    </a:p>
                  </a:txBody>
                  <a:tcPr/>
                </a:tc>
                <a:tc>
                  <a:txBody>
                    <a:bodyPr/>
                    <a:lstStyle/>
                    <a:p>
                      <a:r>
                        <a:rPr lang="en-US" sz="2400" dirty="0"/>
                        <a:t>11</a:t>
                      </a:r>
                    </a:p>
                  </a:txBody>
                  <a:tcPr/>
                </a:tc>
                <a:tc>
                  <a:txBody>
                    <a:bodyPr/>
                    <a:lstStyle/>
                    <a:p>
                      <a:r>
                        <a:rPr lang="en-US" sz="2400" dirty="0"/>
                        <a:t>-0.53 ban</a:t>
                      </a:r>
                    </a:p>
                  </a:txBody>
                  <a:tcPr/>
                </a:tc>
                <a:extLst>
                  <a:ext uri="{0D108BD9-81ED-4DB2-BD59-A6C34878D82A}">
                    <a16:rowId xmlns:a16="http://schemas.microsoft.com/office/drawing/2014/main" val="4156860479"/>
                  </a:ext>
                </a:extLst>
              </a:tr>
              <a:tr h="370840">
                <a:tc>
                  <a:txBody>
                    <a:bodyPr/>
                    <a:lstStyle/>
                    <a:p>
                      <a:r>
                        <a:rPr lang="en-US" sz="2400" dirty="0">
                          <a:solidFill>
                            <a:srgbClr val="C00000"/>
                          </a:solidFill>
                        </a:rPr>
                        <a:t>40</a:t>
                      </a:r>
                    </a:p>
                  </a:txBody>
                  <a:tcPr/>
                </a:tc>
                <a:tc>
                  <a:txBody>
                    <a:bodyPr/>
                    <a:lstStyle/>
                    <a:p>
                      <a:r>
                        <a:rPr lang="en-US" sz="2400" dirty="0">
                          <a:solidFill>
                            <a:srgbClr val="C00000"/>
                          </a:solidFill>
                        </a:rPr>
                        <a:t>24</a:t>
                      </a:r>
                    </a:p>
                  </a:txBody>
                  <a:tcPr/>
                </a:tc>
                <a:tc>
                  <a:txBody>
                    <a:bodyPr/>
                    <a:lstStyle/>
                    <a:p>
                      <a:r>
                        <a:rPr lang="en-US" sz="2400" dirty="0">
                          <a:solidFill>
                            <a:srgbClr val="C00000"/>
                          </a:solidFill>
                        </a:rPr>
                        <a:t>-1.38 ban (reported)</a:t>
                      </a:r>
                    </a:p>
                  </a:txBody>
                  <a:tcPr/>
                </a:tc>
                <a:extLst>
                  <a:ext uri="{0D108BD9-81ED-4DB2-BD59-A6C34878D82A}">
                    <a16:rowId xmlns:a16="http://schemas.microsoft.com/office/drawing/2014/main" val="2680240654"/>
                  </a:ext>
                </a:extLst>
              </a:tr>
              <a:tr h="370840">
                <a:tc>
                  <a:txBody>
                    <a:bodyPr/>
                    <a:lstStyle/>
                    <a:p>
                      <a:r>
                        <a:rPr lang="en-US" sz="2400" dirty="0"/>
                        <a:t>20</a:t>
                      </a:r>
                    </a:p>
                  </a:txBody>
                  <a:tcPr/>
                </a:tc>
                <a:tc>
                  <a:txBody>
                    <a:bodyPr/>
                    <a:lstStyle/>
                    <a:p>
                      <a:r>
                        <a:rPr lang="en-US" sz="2400" dirty="0"/>
                        <a:t>38</a:t>
                      </a:r>
                    </a:p>
                  </a:txBody>
                  <a:tcPr/>
                </a:tc>
                <a:tc>
                  <a:txBody>
                    <a:bodyPr/>
                    <a:lstStyle/>
                    <a:p>
                      <a:r>
                        <a:rPr lang="en-US" sz="2400" dirty="0"/>
                        <a:t>-7.48 ban</a:t>
                      </a:r>
                    </a:p>
                  </a:txBody>
                  <a:tcPr/>
                </a:tc>
                <a:extLst>
                  <a:ext uri="{0D108BD9-81ED-4DB2-BD59-A6C34878D82A}">
                    <a16:rowId xmlns:a16="http://schemas.microsoft.com/office/drawing/2014/main" val="458059803"/>
                  </a:ext>
                </a:extLst>
              </a:tr>
            </a:tbl>
          </a:graphicData>
        </a:graphic>
      </p:graphicFrame>
      <p:sp>
        <p:nvSpPr>
          <p:cNvPr id="4" name="Content Placeholder 2">
            <a:extLst>
              <a:ext uri="{FF2B5EF4-FFF2-40B4-BE49-F238E27FC236}">
                <a16:creationId xmlns:a16="http://schemas.microsoft.com/office/drawing/2014/main" id="{4A85D504-E75A-9F33-41CA-D2A4DF8BB934}"/>
              </a:ext>
            </a:extLst>
          </p:cNvPr>
          <p:cNvSpPr txBox="1">
            <a:spLocks/>
          </p:cNvSpPr>
          <p:nvPr/>
        </p:nvSpPr>
        <p:spPr>
          <a:xfrm>
            <a:off x="959383" y="1659150"/>
            <a:ext cx="862783" cy="45613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31F2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31F2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31F2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31F2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31F2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OPG</a:t>
            </a:r>
          </a:p>
          <a:p>
            <a:pPr marL="0" indent="0">
              <a:buNone/>
            </a:pPr>
            <a:endParaRPr lang="en-US" sz="2800" dirty="0"/>
          </a:p>
        </p:txBody>
      </p:sp>
      <p:graphicFrame>
        <p:nvGraphicFramePr>
          <p:cNvPr id="5" name="Table 4">
            <a:extLst>
              <a:ext uri="{FF2B5EF4-FFF2-40B4-BE49-F238E27FC236}">
                <a16:creationId xmlns:a16="http://schemas.microsoft.com/office/drawing/2014/main" id="{C4AC3F74-63F0-AD97-D3D0-B0C402FC3266}"/>
              </a:ext>
            </a:extLst>
          </p:cNvPr>
          <p:cNvGraphicFramePr>
            <a:graphicFrameLocks noGrp="1"/>
          </p:cNvGraphicFramePr>
          <p:nvPr>
            <p:extLst>
              <p:ext uri="{D42A27DB-BD31-4B8C-83A1-F6EECF244321}">
                <p14:modId xmlns:p14="http://schemas.microsoft.com/office/powerpoint/2010/main" val="667318541"/>
              </p:ext>
            </p:extLst>
          </p:nvPr>
        </p:nvGraphicFramePr>
        <p:xfrm>
          <a:off x="971061" y="4896214"/>
          <a:ext cx="7201878" cy="914400"/>
        </p:xfrm>
        <a:graphic>
          <a:graphicData uri="http://schemas.openxmlformats.org/drawingml/2006/table">
            <a:tbl>
              <a:tblPr firstRow="1" bandRow="1">
                <a:tableStyleId>{5C22544A-7EE6-4342-B048-85BDC9FD1C3A}</a:tableStyleId>
              </a:tblPr>
              <a:tblGrid>
                <a:gridCol w="2432368">
                  <a:extLst>
                    <a:ext uri="{9D8B030D-6E8A-4147-A177-3AD203B41FA5}">
                      <a16:colId xmlns:a16="http://schemas.microsoft.com/office/drawing/2014/main" val="3528215494"/>
                    </a:ext>
                  </a:extLst>
                </a:gridCol>
                <a:gridCol w="1814169">
                  <a:extLst>
                    <a:ext uri="{9D8B030D-6E8A-4147-A177-3AD203B41FA5}">
                      <a16:colId xmlns:a16="http://schemas.microsoft.com/office/drawing/2014/main" val="2933867632"/>
                    </a:ext>
                  </a:extLst>
                </a:gridCol>
                <a:gridCol w="2955341">
                  <a:extLst>
                    <a:ext uri="{9D8B030D-6E8A-4147-A177-3AD203B41FA5}">
                      <a16:colId xmlns:a16="http://schemas.microsoft.com/office/drawing/2014/main" val="889401170"/>
                    </a:ext>
                  </a:extLst>
                </a:gridCol>
              </a:tblGrid>
              <a:tr h="370840">
                <a:tc>
                  <a:txBody>
                    <a:bodyPr/>
                    <a:lstStyle/>
                    <a:p>
                      <a:r>
                        <a:rPr lang="en-US" sz="2400" dirty="0">
                          <a:solidFill>
                            <a:schemeClr val="tx1"/>
                          </a:solidFill>
                        </a:rPr>
                        <a:t>Threshold (</a:t>
                      </a:r>
                      <a:r>
                        <a:rPr lang="en-US" sz="2400" dirty="0" err="1">
                          <a:solidFill>
                            <a:schemeClr val="tx1"/>
                          </a:solidFill>
                        </a:rPr>
                        <a:t>rfu</a:t>
                      </a:r>
                      <a:r>
                        <a:rPr lang="en-US" sz="2400" dirty="0">
                          <a:solidFill>
                            <a:schemeClr val="tx1"/>
                          </a:solidFill>
                        </a:rPr>
                        <a:t>)</a:t>
                      </a:r>
                    </a:p>
                  </a:txBody>
                  <a:tcPr/>
                </a:tc>
                <a:tc>
                  <a:txBody>
                    <a:bodyPr/>
                    <a:lstStyle/>
                    <a:p>
                      <a:r>
                        <a:rPr lang="en-US" sz="2400" dirty="0">
                          <a:solidFill>
                            <a:schemeClr val="tx1"/>
                          </a:solidFill>
                        </a:rPr>
                        <a:t>Data peaks</a:t>
                      </a:r>
                    </a:p>
                  </a:txBody>
                  <a:tcPr/>
                </a:tc>
                <a:tc>
                  <a:txBody>
                    <a:bodyPr/>
                    <a:lstStyle/>
                    <a:p>
                      <a:r>
                        <a:rPr lang="en-US" sz="2400" dirty="0">
                          <a:solidFill>
                            <a:schemeClr val="tx1"/>
                          </a:solidFill>
                        </a:rPr>
                        <a:t>log(LR)</a:t>
                      </a:r>
                    </a:p>
                  </a:txBody>
                  <a:tcPr/>
                </a:tc>
                <a:extLst>
                  <a:ext uri="{0D108BD9-81ED-4DB2-BD59-A6C34878D82A}">
                    <a16:rowId xmlns:a16="http://schemas.microsoft.com/office/drawing/2014/main" val="4158655879"/>
                  </a:ext>
                </a:extLst>
              </a:tr>
              <a:tr h="370840">
                <a:tc>
                  <a:txBody>
                    <a:bodyPr/>
                    <a:lstStyle/>
                    <a:p>
                      <a:r>
                        <a:rPr lang="en-US" sz="2400" dirty="0">
                          <a:solidFill>
                            <a:srgbClr val="0432FF"/>
                          </a:solidFill>
                        </a:rPr>
                        <a:t>none</a:t>
                      </a:r>
                    </a:p>
                  </a:txBody>
                  <a:tcPr/>
                </a:tc>
                <a:tc>
                  <a:txBody>
                    <a:bodyPr/>
                    <a:lstStyle/>
                    <a:p>
                      <a:r>
                        <a:rPr lang="en-US" sz="2400" dirty="0">
                          <a:solidFill>
                            <a:srgbClr val="0432FF"/>
                          </a:solidFill>
                        </a:rPr>
                        <a:t>210</a:t>
                      </a:r>
                    </a:p>
                  </a:txBody>
                  <a:tcPr/>
                </a:tc>
                <a:tc>
                  <a:txBody>
                    <a:bodyPr/>
                    <a:lstStyle/>
                    <a:p>
                      <a:r>
                        <a:rPr lang="en-US" sz="2400" dirty="0">
                          <a:solidFill>
                            <a:srgbClr val="0432FF"/>
                          </a:solidFill>
                        </a:rPr>
                        <a:t>-6.08 ban</a:t>
                      </a:r>
                    </a:p>
                  </a:txBody>
                  <a:tcPr/>
                </a:tc>
                <a:extLst>
                  <a:ext uri="{0D108BD9-81ED-4DB2-BD59-A6C34878D82A}">
                    <a16:rowId xmlns:a16="http://schemas.microsoft.com/office/drawing/2014/main" val="4156860479"/>
                  </a:ext>
                </a:extLst>
              </a:tr>
            </a:tbl>
          </a:graphicData>
        </a:graphic>
      </p:graphicFrame>
      <p:sp>
        <p:nvSpPr>
          <p:cNvPr id="6" name="Content Placeholder 2">
            <a:extLst>
              <a:ext uri="{FF2B5EF4-FFF2-40B4-BE49-F238E27FC236}">
                <a16:creationId xmlns:a16="http://schemas.microsoft.com/office/drawing/2014/main" id="{C852B9FD-8E0F-2F85-79F4-3A80DB5A9C96}"/>
              </a:ext>
            </a:extLst>
          </p:cNvPr>
          <p:cNvSpPr txBox="1">
            <a:spLocks/>
          </p:cNvSpPr>
          <p:nvPr/>
        </p:nvSpPr>
        <p:spPr>
          <a:xfrm>
            <a:off x="959383" y="4453428"/>
            <a:ext cx="1718189" cy="4561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31F2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31F2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31F2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31F2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31F2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TrueAllele</a:t>
            </a:r>
          </a:p>
          <a:p>
            <a:pPr marL="0" indent="0">
              <a:buNone/>
            </a:pPr>
            <a:endParaRPr lang="en-US" sz="2800" dirty="0"/>
          </a:p>
        </p:txBody>
      </p:sp>
      <p:sp>
        <p:nvSpPr>
          <p:cNvPr id="7" name="Title 1">
            <a:extLst>
              <a:ext uri="{FF2B5EF4-FFF2-40B4-BE49-F238E27FC236}">
                <a16:creationId xmlns:a16="http://schemas.microsoft.com/office/drawing/2014/main" id="{55EB8605-0BEC-2B0C-50CE-3F38A0B0978B}"/>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Analytical thresholds</a:t>
            </a:r>
            <a:endParaRPr lang="en-US" kern="0" dirty="0"/>
          </a:p>
        </p:txBody>
      </p:sp>
    </p:spTree>
    <p:extLst>
      <p:ext uri="{BB962C8B-B14F-4D97-AF65-F5344CB8AC3E}">
        <p14:creationId xmlns:p14="http://schemas.microsoft.com/office/powerpoint/2010/main" val="312967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BEAA40-059C-9481-CB89-3C8B1F520DE3}"/>
              </a:ext>
            </a:extLst>
          </p:cNvPr>
          <p:cNvGrpSpPr/>
          <p:nvPr/>
        </p:nvGrpSpPr>
        <p:grpSpPr>
          <a:xfrm>
            <a:off x="1810512" y="2331720"/>
            <a:ext cx="5522976" cy="4526280"/>
            <a:chOff x="309911" y="2595813"/>
            <a:chExt cx="5522976" cy="4526280"/>
          </a:xfrm>
        </p:grpSpPr>
        <p:sp>
          <p:nvSpPr>
            <p:cNvPr id="4" name="Rectangle 3">
              <a:extLst>
                <a:ext uri="{FF2B5EF4-FFF2-40B4-BE49-F238E27FC236}">
                  <a16:creationId xmlns:a16="http://schemas.microsoft.com/office/drawing/2014/main" id="{C8244075-335D-7339-FDB3-9B0E77A41C0A}"/>
                </a:ext>
              </a:extLst>
            </p:cNvPr>
            <p:cNvSpPr/>
            <p:nvPr/>
          </p:nvSpPr>
          <p:spPr>
            <a:xfrm>
              <a:off x="309911" y="2595813"/>
              <a:ext cx="5522976" cy="4526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BFD9CB-68C4-77A8-3CF2-0153D0FBB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70" y="2685649"/>
              <a:ext cx="5344059" cy="4346609"/>
            </a:xfrm>
            <a:prstGeom prst="rect">
              <a:avLst/>
            </a:prstGeom>
          </p:spPr>
        </p:pic>
      </p:grpSp>
      <p:sp>
        <p:nvSpPr>
          <p:cNvPr id="7" name="TextBox 6">
            <a:extLst>
              <a:ext uri="{FF2B5EF4-FFF2-40B4-BE49-F238E27FC236}">
                <a16:creationId xmlns:a16="http://schemas.microsoft.com/office/drawing/2014/main" id="{73CF9B58-7262-4D76-0CD6-C05BDE65FC03}"/>
              </a:ext>
            </a:extLst>
          </p:cNvPr>
          <p:cNvSpPr txBox="1"/>
          <p:nvPr/>
        </p:nvSpPr>
        <p:spPr>
          <a:xfrm>
            <a:off x="2487662" y="2434849"/>
            <a:ext cx="1913729" cy="523220"/>
          </a:xfrm>
          <a:prstGeom prst="rect">
            <a:avLst/>
          </a:prstGeom>
          <a:noFill/>
        </p:spPr>
        <p:txBody>
          <a:bodyPr wrap="none" rtlCol="0">
            <a:spAutoFit/>
          </a:bodyPr>
          <a:lstStyle/>
          <a:p>
            <a:r>
              <a:rPr lang="en-US" sz="2800" dirty="0">
                <a:solidFill>
                  <a:srgbClr val="7030A0"/>
                </a:solidFill>
              </a:rPr>
              <a:t>A = 1.0000</a:t>
            </a:r>
          </a:p>
        </p:txBody>
      </p:sp>
      <p:sp>
        <p:nvSpPr>
          <p:cNvPr id="8" name="TextBox 7">
            <a:extLst>
              <a:ext uri="{FF2B5EF4-FFF2-40B4-BE49-F238E27FC236}">
                <a16:creationId xmlns:a16="http://schemas.microsoft.com/office/drawing/2014/main" id="{7029C814-53F4-B2F5-B26F-49A687E8881D}"/>
              </a:ext>
            </a:extLst>
          </p:cNvPr>
          <p:cNvSpPr txBox="1"/>
          <p:nvPr/>
        </p:nvSpPr>
        <p:spPr>
          <a:xfrm>
            <a:off x="2684176" y="1445185"/>
            <a:ext cx="3775649" cy="523220"/>
          </a:xfrm>
          <a:prstGeom prst="rect">
            <a:avLst/>
          </a:prstGeom>
          <a:noFill/>
        </p:spPr>
        <p:txBody>
          <a:bodyPr wrap="none" rtlCol="0">
            <a:spAutoFit/>
          </a:bodyPr>
          <a:lstStyle/>
          <a:p>
            <a:r>
              <a:rPr lang="en-US" sz="2800" dirty="0"/>
              <a:t>No AT, 210 data peaks</a:t>
            </a:r>
          </a:p>
        </p:txBody>
      </p:sp>
      <p:sp>
        <p:nvSpPr>
          <p:cNvPr id="9" name="TextBox 8">
            <a:extLst>
              <a:ext uri="{FF2B5EF4-FFF2-40B4-BE49-F238E27FC236}">
                <a16:creationId xmlns:a16="http://schemas.microsoft.com/office/drawing/2014/main" id="{BFDB5D19-44AA-FD35-0390-5A51323DED6C}"/>
              </a:ext>
            </a:extLst>
          </p:cNvPr>
          <p:cNvSpPr txBox="1"/>
          <p:nvPr/>
        </p:nvSpPr>
        <p:spPr>
          <a:xfrm>
            <a:off x="3983759" y="3925689"/>
            <a:ext cx="886781" cy="461665"/>
          </a:xfrm>
          <a:prstGeom prst="rect">
            <a:avLst/>
          </a:prstGeom>
          <a:noFill/>
        </p:spPr>
        <p:txBody>
          <a:bodyPr wrap="none" rtlCol="0">
            <a:spAutoFit/>
          </a:bodyPr>
          <a:lstStyle/>
          <a:p>
            <a:r>
              <a:rPr lang="en-US" dirty="0">
                <a:solidFill>
                  <a:srgbClr val="00B050"/>
                </a:solidFill>
              </a:rPr>
              <a:t>-6.08</a:t>
            </a:r>
          </a:p>
        </p:txBody>
      </p:sp>
      <p:sp>
        <p:nvSpPr>
          <p:cNvPr id="6" name="Title 1">
            <a:extLst>
              <a:ext uri="{FF2B5EF4-FFF2-40B4-BE49-F238E27FC236}">
                <a16:creationId xmlns:a16="http://schemas.microsoft.com/office/drawing/2014/main" id="{0ABE68A6-1385-2CDD-0837-EF31A4A273AB}"/>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TrueAllele distribution pair</a:t>
            </a:r>
            <a:endParaRPr lang="en-US" kern="0" dirty="0"/>
          </a:p>
        </p:txBody>
      </p:sp>
    </p:spTree>
    <p:extLst>
      <p:ext uri="{BB962C8B-B14F-4D97-AF65-F5344CB8AC3E}">
        <p14:creationId xmlns:p14="http://schemas.microsoft.com/office/powerpoint/2010/main" val="232954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A42F5-DDBF-EA78-59DB-C115E0122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978400"/>
            <a:ext cx="1943100" cy="1879600"/>
          </a:xfrm>
          <a:prstGeom prst="rect">
            <a:avLst/>
          </a:prstGeom>
        </p:spPr>
      </p:pic>
      <p:grpSp>
        <p:nvGrpSpPr>
          <p:cNvPr id="4" name="Group 3">
            <a:extLst>
              <a:ext uri="{FF2B5EF4-FFF2-40B4-BE49-F238E27FC236}">
                <a16:creationId xmlns:a16="http://schemas.microsoft.com/office/drawing/2014/main" id="{E1E08A73-FF11-9D86-4D8B-A3EB5F47888B}"/>
              </a:ext>
            </a:extLst>
          </p:cNvPr>
          <p:cNvGrpSpPr/>
          <p:nvPr/>
        </p:nvGrpSpPr>
        <p:grpSpPr>
          <a:xfrm>
            <a:off x="1810512" y="2331720"/>
            <a:ext cx="5522976" cy="4526280"/>
            <a:chOff x="5741113" y="2197342"/>
            <a:chExt cx="5522976" cy="4526280"/>
          </a:xfrm>
        </p:grpSpPr>
        <p:sp>
          <p:nvSpPr>
            <p:cNvPr id="5" name="Rectangle 4">
              <a:extLst>
                <a:ext uri="{FF2B5EF4-FFF2-40B4-BE49-F238E27FC236}">
                  <a16:creationId xmlns:a16="http://schemas.microsoft.com/office/drawing/2014/main" id="{B7313261-CE4F-4FA7-5953-9A14B53F9326}"/>
                </a:ext>
              </a:extLst>
            </p:cNvPr>
            <p:cNvSpPr/>
            <p:nvPr/>
          </p:nvSpPr>
          <p:spPr>
            <a:xfrm>
              <a:off x="5741113" y="2197342"/>
              <a:ext cx="5522976" cy="4526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F70D02-9C93-D8EF-B890-09CB6E7924A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832553" y="2288782"/>
              <a:ext cx="5340096" cy="4343400"/>
            </a:xfrm>
            <a:prstGeom prst="rect">
              <a:avLst/>
            </a:prstGeom>
          </p:spPr>
        </p:pic>
      </p:grpSp>
      <p:sp>
        <p:nvSpPr>
          <p:cNvPr id="11" name="TextBox 10">
            <a:extLst>
              <a:ext uri="{FF2B5EF4-FFF2-40B4-BE49-F238E27FC236}">
                <a16:creationId xmlns:a16="http://schemas.microsoft.com/office/drawing/2014/main" id="{4D069AD2-4DD4-AA2D-5AE5-6BCF0C515F07}"/>
              </a:ext>
            </a:extLst>
          </p:cNvPr>
          <p:cNvSpPr txBox="1"/>
          <p:nvPr/>
        </p:nvSpPr>
        <p:spPr>
          <a:xfrm>
            <a:off x="3996843" y="3941417"/>
            <a:ext cx="886781" cy="461665"/>
          </a:xfrm>
          <a:prstGeom prst="rect">
            <a:avLst/>
          </a:prstGeom>
          <a:noFill/>
        </p:spPr>
        <p:txBody>
          <a:bodyPr wrap="none" rtlCol="0">
            <a:spAutoFit/>
          </a:bodyPr>
          <a:lstStyle/>
          <a:p>
            <a:r>
              <a:rPr lang="en-US" dirty="0">
                <a:solidFill>
                  <a:srgbClr val="00B050"/>
                </a:solidFill>
              </a:rPr>
              <a:t>-1.38</a:t>
            </a:r>
          </a:p>
        </p:txBody>
      </p:sp>
      <p:sp>
        <p:nvSpPr>
          <p:cNvPr id="7" name="TextBox 6">
            <a:extLst>
              <a:ext uri="{FF2B5EF4-FFF2-40B4-BE49-F238E27FC236}">
                <a16:creationId xmlns:a16="http://schemas.microsoft.com/office/drawing/2014/main" id="{397788F0-2FAC-0A3C-8825-D4299BB5FC15}"/>
              </a:ext>
            </a:extLst>
          </p:cNvPr>
          <p:cNvSpPr txBox="1"/>
          <p:nvPr/>
        </p:nvSpPr>
        <p:spPr>
          <a:xfrm>
            <a:off x="2373065" y="1445185"/>
            <a:ext cx="4397871" cy="523220"/>
          </a:xfrm>
          <a:prstGeom prst="rect">
            <a:avLst/>
          </a:prstGeom>
          <a:noFill/>
        </p:spPr>
        <p:txBody>
          <a:bodyPr wrap="none" rtlCol="0">
            <a:spAutoFit/>
          </a:bodyPr>
          <a:lstStyle/>
          <a:p>
            <a:r>
              <a:rPr lang="en-US" sz="2800" dirty="0">
                <a:solidFill>
                  <a:srgbClr val="002060"/>
                </a:solidFill>
              </a:rPr>
              <a:t>AT = 40 </a:t>
            </a:r>
            <a:r>
              <a:rPr lang="en-US" sz="2800" dirty="0" err="1">
                <a:solidFill>
                  <a:srgbClr val="002060"/>
                </a:solidFill>
              </a:rPr>
              <a:t>rfu</a:t>
            </a:r>
            <a:r>
              <a:rPr lang="en-US" sz="2800" dirty="0">
                <a:solidFill>
                  <a:srgbClr val="002060"/>
                </a:solidFill>
              </a:rPr>
              <a:t>, 24 data peaks</a:t>
            </a:r>
          </a:p>
        </p:txBody>
      </p:sp>
      <p:sp>
        <p:nvSpPr>
          <p:cNvPr id="9" name="Title 1">
            <a:extLst>
              <a:ext uri="{FF2B5EF4-FFF2-40B4-BE49-F238E27FC236}">
                <a16:creationId xmlns:a16="http://schemas.microsoft.com/office/drawing/2014/main" id="{C4378EF0-EB34-80A7-929F-02F4E6A576B9}"/>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OPG distribution pair</a:t>
            </a:r>
            <a:endParaRPr lang="en-US" kern="0" dirty="0"/>
          </a:p>
        </p:txBody>
      </p:sp>
      <p:sp>
        <p:nvSpPr>
          <p:cNvPr id="16" name="TextBox 15">
            <a:extLst>
              <a:ext uri="{FF2B5EF4-FFF2-40B4-BE49-F238E27FC236}">
                <a16:creationId xmlns:a16="http://schemas.microsoft.com/office/drawing/2014/main" id="{F1C0D8BF-D952-AB01-CC03-88206D9D8B46}"/>
              </a:ext>
            </a:extLst>
          </p:cNvPr>
          <p:cNvSpPr txBox="1"/>
          <p:nvPr/>
        </p:nvSpPr>
        <p:spPr>
          <a:xfrm>
            <a:off x="2487662" y="2434849"/>
            <a:ext cx="1913729" cy="523220"/>
          </a:xfrm>
          <a:prstGeom prst="rect">
            <a:avLst/>
          </a:prstGeom>
          <a:noFill/>
        </p:spPr>
        <p:txBody>
          <a:bodyPr wrap="none" rtlCol="0">
            <a:spAutoFit/>
          </a:bodyPr>
          <a:lstStyle/>
          <a:p>
            <a:r>
              <a:rPr lang="en-US" sz="2800" dirty="0">
                <a:solidFill>
                  <a:srgbClr val="7030A0"/>
                </a:solidFill>
              </a:rPr>
              <a:t>A = 0.9077</a:t>
            </a:r>
          </a:p>
        </p:txBody>
      </p:sp>
    </p:spTree>
    <p:extLst>
      <p:ext uri="{BB962C8B-B14F-4D97-AF65-F5344CB8AC3E}">
        <p14:creationId xmlns:p14="http://schemas.microsoft.com/office/powerpoint/2010/main" val="1160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76842DFD-FD96-5D4F-933D-871684AEBC69}"/>
              </a:ext>
            </a:extLst>
          </p:cNvPr>
          <p:cNvSpPr>
            <a:spLocks noChangeArrowheads="1"/>
          </p:cNvSpPr>
          <p:nvPr/>
        </p:nvSpPr>
        <p:spPr bwMode="auto">
          <a:xfrm>
            <a:off x="792149" y="1624288"/>
            <a:ext cx="7559703" cy="4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solidFill>
                  <a:srgbClr val="3C69B2"/>
                </a:solidFill>
                <a:latin typeface="+mn-lt"/>
              </a:rPr>
              <a:t> 2020 shooting-related homicide in Washington, D.C.</a:t>
            </a:r>
          </a:p>
          <a:p>
            <a:pPr>
              <a:spcBef>
                <a:spcPts val="1000"/>
              </a:spcBef>
              <a:buFont typeface="Arial" panose="020B0604020202020204" pitchFamily="34" charset="0"/>
              <a:buChar char="•"/>
            </a:pPr>
            <a:r>
              <a:rPr lang="en-US" altLang="en-US" dirty="0">
                <a:solidFill>
                  <a:srgbClr val="3C69B2"/>
                </a:solidFill>
                <a:latin typeface="+mn-lt"/>
              </a:rPr>
              <a:t> Gun and magazine recovered as evidence</a:t>
            </a:r>
          </a:p>
          <a:p>
            <a:pPr>
              <a:spcBef>
                <a:spcPts val="1000"/>
              </a:spcBef>
              <a:buFont typeface="Arial" panose="020B0604020202020204" pitchFamily="34" charset="0"/>
              <a:buChar char="•"/>
            </a:pPr>
            <a:r>
              <a:rPr lang="en-US" altLang="en-US" dirty="0">
                <a:solidFill>
                  <a:srgbClr val="3C69B2"/>
                </a:solidFill>
                <a:latin typeface="+mn-lt"/>
              </a:rPr>
              <a:t> Gun: </a:t>
            </a:r>
            <a:r>
              <a:rPr lang="en-US" altLang="en-US" b="1" dirty="0">
                <a:solidFill>
                  <a:srgbClr val="3C69B2"/>
                </a:solidFill>
                <a:latin typeface="+mn-lt"/>
              </a:rPr>
              <a:t>6% component </a:t>
            </a:r>
            <a:r>
              <a:rPr lang="en-US" altLang="en-US" dirty="0">
                <a:solidFill>
                  <a:srgbClr val="3C69B2"/>
                </a:solidFill>
                <a:latin typeface="+mn-lt"/>
              </a:rPr>
              <a:t>of a </a:t>
            </a:r>
            <a:r>
              <a:rPr lang="en-US" altLang="en-US" b="1" dirty="0">
                <a:solidFill>
                  <a:srgbClr val="3C69B2"/>
                </a:solidFill>
                <a:latin typeface="+mn-lt"/>
              </a:rPr>
              <a:t>three-person</a:t>
            </a:r>
            <a:r>
              <a:rPr lang="en-US" altLang="en-US" dirty="0">
                <a:solidFill>
                  <a:srgbClr val="3C69B2"/>
                </a:solidFill>
                <a:latin typeface="+mn-lt"/>
              </a:rPr>
              <a:t> mixture</a:t>
            </a:r>
          </a:p>
          <a:p>
            <a:pPr lvl="1">
              <a:spcBef>
                <a:spcPts val="1000"/>
              </a:spcBef>
              <a:buFont typeface="Arial" panose="020B0604020202020204" pitchFamily="34" charset="0"/>
              <a:buChar char="•"/>
            </a:pPr>
            <a:r>
              <a:rPr lang="en-US" altLang="en-US" b="1" dirty="0">
                <a:solidFill>
                  <a:srgbClr val="3C69B2"/>
                </a:solidFill>
                <a:latin typeface="+mn-lt"/>
              </a:rPr>
              <a:t>log(LR)= -7.86</a:t>
            </a:r>
            <a:r>
              <a:rPr lang="en-US" altLang="en-US" dirty="0">
                <a:solidFill>
                  <a:srgbClr val="3C69B2"/>
                </a:solidFill>
                <a:latin typeface="+mn-lt"/>
              </a:rPr>
              <a:t>, log(ER)= -11.18</a:t>
            </a:r>
          </a:p>
          <a:p>
            <a:pPr>
              <a:spcBef>
                <a:spcPts val="1000"/>
              </a:spcBef>
              <a:buFont typeface="Arial" panose="020B0604020202020204" pitchFamily="34" charset="0"/>
              <a:buChar char="•"/>
            </a:pPr>
            <a:r>
              <a:rPr lang="en-US" altLang="en-US" dirty="0">
                <a:solidFill>
                  <a:srgbClr val="3C69B2"/>
                </a:solidFill>
                <a:latin typeface="+mn-lt"/>
              </a:rPr>
              <a:t> Magazine: </a:t>
            </a:r>
            <a:r>
              <a:rPr lang="en-US" altLang="en-US" b="1" dirty="0">
                <a:solidFill>
                  <a:srgbClr val="3C69B2"/>
                </a:solidFill>
                <a:latin typeface="+mn-lt"/>
              </a:rPr>
              <a:t>2% component </a:t>
            </a:r>
            <a:r>
              <a:rPr lang="en-US" altLang="en-US" dirty="0">
                <a:solidFill>
                  <a:srgbClr val="3C69B2"/>
                </a:solidFill>
                <a:latin typeface="+mn-lt"/>
              </a:rPr>
              <a:t>of a </a:t>
            </a:r>
            <a:r>
              <a:rPr lang="en-US" altLang="en-US" b="1" dirty="0">
                <a:solidFill>
                  <a:srgbClr val="3C69B2"/>
                </a:solidFill>
                <a:latin typeface="+mn-lt"/>
              </a:rPr>
              <a:t>four-person</a:t>
            </a:r>
            <a:r>
              <a:rPr lang="en-US" altLang="en-US" dirty="0">
                <a:solidFill>
                  <a:srgbClr val="3C69B2"/>
                </a:solidFill>
                <a:latin typeface="+mn-lt"/>
              </a:rPr>
              <a:t> mixture</a:t>
            </a:r>
          </a:p>
          <a:p>
            <a:pPr lvl="1">
              <a:spcBef>
                <a:spcPts val="1000"/>
              </a:spcBef>
              <a:buFont typeface="Arial" panose="020B0604020202020204" pitchFamily="34" charset="0"/>
              <a:buChar char="•"/>
            </a:pPr>
            <a:r>
              <a:rPr lang="en-US" altLang="en-US" b="1" dirty="0">
                <a:solidFill>
                  <a:srgbClr val="3C69B2"/>
                </a:solidFill>
                <a:latin typeface="+mn-lt"/>
              </a:rPr>
              <a:t>log(LR)= -11.21</a:t>
            </a:r>
            <a:r>
              <a:rPr lang="en-US" altLang="en-US" dirty="0">
                <a:solidFill>
                  <a:srgbClr val="3C69B2"/>
                </a:solidFill>
                <a:latin typeface="+mn-lt"/>
              </a:rPr>
              <a:t>, log(ER)= -14.54</a:t>
            </a:r>
          </a:p>
          <a:p>
            <a:pPr>
              <a:spcBef>
                <a:spcPts val="1000"/>
              </a:spcBef>
              <a:buFont typeface="Arial" panose="020B0604020202020204" pitchFamily="34" charset="0"/>
              <a:buChar char="•"/>
            </a:pPr>
            <a:r>
              <a:rPr lang="en-US" altLang="en-US" dirty="0">
                <a:solidFill>
                  <a:srgbClr val="3C69B2"/>
                </a:solidFill>
                <a:latin typeface="+mn-lt"/>
              </a:rPr>
              <a:t> Federal prosecutor requested </a:t>
            </a:r>
            <a:r>
              <a:rPr lang="en-US" altLang="en-US" i="1" dirty="0">
                <a:solidFill>
                  <a:srgbClr val="3C69B2"/>
                </a:solidFill>
                <a:latin typeface="+mn-lt"/>
              </a:rPr>
              <a:t>Daubert</a:t>
            </a:r>
            <a:r>
              <a:rPr lang="en-US" altLang="en-US" dirty="0">
                <a:solidFill>
                  <a:srgbClr val="3C69B2"/>
                </a:solidFill>
                <a:latin typeface="+mn-lt"/>
              </a:rPr>
              <a:t> hearing</a:t>
            </a:r>
          </a:p>
          <a:p>
            <a:pPr>
              <a:spcBef>
                <a:spcPts val="1000"/>
              </a:spcBef>
              <a:buFont typeface="Arial" panose="020B0604020202020204" pitchFamily="34" charset="0"/>
              <a:buChar char="•"/>
            </a:pPr>
            <a:r>
              <a:rPr lang="en-US" altLang="en-US" dirty="0">
                <a:solidFill>
                  <a:srgbClr val="3C69B2"/>
                </a:solidFill>
                <a:latin typeface="+mn-lt"/>
              </a:rPr>
              <a:t> Typical defense expert attack: old-style binary logic</a:t>
            </a:r>
          </a:p>
          <a:p>
            <a:pPr>
              <a:spcBef>
                <a:spcPts val="1000"/>
              </a:spcBef>
              <a:buFont typeface="Arial" panose="020B0604020202020204" pitchFamily="34" charset="0"/>
              <a:buChar char="•"/>
            </a:pPr>
            <a:r>
              <a:rPr lang="en-US" altLang="en-US" dirty="0">
                <a:solidFill>
                  <a:srgbClr val="3C69B2"/>
                </a:solidFill>
                <a:latin typeface="+mn-lt"/>
              </a:rPr>
              <a:t> </a:t>
            </a:r>
            <a:r>
              <a:rPr lang="en-US" altLang="en-US" dirty="0" err="1">
                <a:solidFill>
                  <a:srgbClr val="3C69B2"/>
                </a:solidFill>
                <a:latin typeface="+mn-lt"/>
              </a:rPr>
              <a:t>TrueAllele</a:t>
            </a:r>
            <a:r>
              <a:rPr lang="en-US" altLang="en-US" dirty="0">
                <a:solidFill>
                  <a:srgbClr val="3C69B2"/>
                </a:solidFill>
                <a:latin typeface="+mn-lt"/>
              </a:rPr>
              <a:t> won “on the papers”, no hearing needed</a:t>
            </a:r>
          </a:p>
        </p:txBody>
      </p:sp>
      <p:sp>
        <p:nvSpPr>
          <p:cNvPr id="2" name="Title 1">
            <a:extLst>
              <a:ext uri="{FF2B5EF4-FFF2-40B4-BE49-F238E27FC236}">
                <a16:creationId xmlns:a16="http://schemas.microsoft.com/office/drawing/2014/main" id="{5609AAEF-6D85-3EF6-4F93-F068838CAD7E}"/>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United States v Ravel Mills</a:t>
            </a:r>
            <a:endParaRPr lang="en-US" kern="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71377A-3765-7764-93D1-4F7A6DE089A1}"/>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Disclaimer and Disclosure</a:t>
            </a:r>
            <a:endParaRPr lang="en-US" kern="0" dirty="0"/>
          </a:p>
        </p:txBody>
      </p:sp>
      <p:sp>
        <p:nvSpPr>
          <p:cNvPr id="7" name="Content Placeholder 2">
            <a:extLst>
              <a:ext uri="{FF2B5EF4-FFF2-40B4-BE49-F238E27FC236}">
                <a16:creationId xmlns:a16="http://schemas.microsoft.com/office/drawing/2014/main" id="{824955AA-E284-DD62-BF2F-D8563B072C20}"/>
              </a:ext>
            </a:extLst>
          </p:cNvPr>
          <p:cNvSpPr txBox="1">
            <a:spLocks/>
          </p:cNvSpPr>
          <p:nvPr/>
        </p:nvSpPr>
        <p:spPr>
          <a:xfrm>
            <a:off x="352559" y="1825625"/>
            <a:ext cx="8438882"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Font typeface="Arial" panose="020B0604020202020204" pitchFamily="34" charset="0"/>
              <a:buNone/>
            </a:pPr>
            <a:r>
              <a:rPr lang="en-US" sz="1800" dirty="0"/>
              <a:t>The views, statements, and content offered in this presentation are solely the work of the presenting author and any co-authors, and does not necessarily reflect any opinions, stances, standards, statements, or policies of the American Academy of Forensic Science. The content has not been reviewed or endorsed by the Academy, its staff, officers, or program leadership.</a:t>
            </a:r>
          </a:p>
          <a:p>
            <a:endParaRPr lang="en-US" sz="1800" dirty="0"/>
          </a:p>
          <a:p>
            <a:pPr marL="0" indent="0">
              <a:buFont typeface="Arial" panose="020B0604020202020204" pitchFamily="34" charset="0"/>
              <a:buNone/>
            </a:pPr>
            <a:r>
              <a:rPr lang="en-US" sz="1800" dirty="0"/>
              <a:t>Cybergenetics created and sells </a:t>
            </a:r>
            <a:r>
              <a:rPr lang="en-US" sz="1800" dirty="0" err="1"/>
              <a:t>TrueAllele</a:t>
            </a:r>
            <a:r>
              <a:rPr lang="en-US" sz="1800" baseline="30000" dirty="0"/>
              <a:t>®</a:t>
            </a:r>
            <a:r>
              <a:rPr lang="en-US" sz="1800" dirty="0"/>
              <a:t> Casework technology and services. </a:t>
            </a:r>
          </a:p>
          <a:p>
            <a:pPr marL="0" indent="0">
              <a:buFont typeface="Arial" panose="020B0604020202020204" pitchFamily="34" charset="0"/>
              <a:buNone/>
            </a:pPr>
            <a:r>
              <a:rPr lang="en-US" sz="1800" dirty="0"/>
              <a:t>Jennifer Bracamontes and William Allan are employees of Cybergenetics. </a:t>
            </a:r>
          </a:p>
          <a:p>
            <a:pPr marL="0" indent="0">
              <a:buFont typeface="Arial" panose="020B0604020202020204" pitchFamily="34" charset="0"/>
              <a:buNone/>
            </a:pPr>
            <a:r>
              <a:rPr lang="en-US" sz="1800" dirty="0"/>
              <a:t>Dr. Mark Perlin is an owner/officer of Cybergenetics.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DC1C-84A4-2C20-D927-6C1465B3F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EED57-8B32-B3ED-75F2-DF3E23D7BA53}"/>
              </a:ext>
            </a:extLst>
          </p:cNvPr>
          <p:cNvSpPr>
            <a:spLocks noGrp="1"/>
          </p:cNvSpPr>
          <p:nvPr>
            <p:ph type="title"/>
          </p:nvPr>
        </p:nvSpPr>
        <p:spPr/>
        <p:txBody>
          <a:bodyPr/>
          <a:lstStyle/>
          <a:p>
            <a:r>
              <a:rPr lang="en-US" dirty="0"/>
              <a:t>Opposition argument</a:t>
            </a:r>
          </a:p>
        </p:txBody>
      </p:sp>
      <p:sp>
        <p:nvSpPr>
          <p:cNvPr id="3" name="TextBox 2">
            <a:extLst>
              <a:ext uri="{FF2B5EF4-FFF2-40B4-BE49-F238E27FC236}">
                <a16:creationId xmlns:a16="http://schemas.microsoft.com/office/drawing/2014/main" id="{AA6420B0-2450-5C0B-06C1-8C49B1922D50}"/>
              </a:ext>
            </a:extLst>
          </p:cNvPr>
          <p:cNvSpPr txBox="1"/>
          <p:nvPr/>
        </p:nvSpPr>
        <p:spPr>
          <a:xfrm>
            <a:off x="1879892" y="2419772"/>
            <a:ext cx="5384231" cy="1384995"/>
          </a:xfrm>
          <a:prstGeom prst="rect">
            <a:avLst/>
          </a:prstGeom>
          <a:noFill/>
        </p:spPr>
        <p:txBody>
          <a:bodyPr wrap="none" rtlCol="0">
            <a:spAutoFit/>
          </a:bodyPr>
          <a:lstStyle/>
          <a:p>
            <a:pPr algn="ctr"/>
            <a:r>
              <a:rPr lang="en-US" sz="2800" dirty="0" err="1">
                <a:solidFill>
                  <a:srgbClr val="C00000"/>
                </a:solidFill>
              </a:rPr>
              <a:t>TrueAllele’s</a:t>
            </a:r>
            <a:r>
              <a:rPr lang="en-US" sz="2800" dirty="0">
                <a:solidFill>
                  <a:srgbClr val="C00000"/>
                </a:solidFill>
              </a:rPr>
              <a:t> own validation study</a:t>
            </a:r>
          </a:p>
          <a:p>
            <a:pPr algn="ctr"/>
            <a:r>
              <a:rPr lang="en-US" sz="2800" dirty="0">
                <a:solidFill>
                  <a:srgbClr val="C00000"/>
                </a:solidFill>
              </a:rPr>
              <a:t>shows high LR error rates. </a:t>
            </a:r>
          </a:p>
          <a:p>
            <a:pPr algn="ctr"/>
            <a:r>
              <a:rPr lang="en-US" sz="2800" dirty="0">
                <a:solidFill>
                  <a:srgbClr val="C00000"/>
                </a:solidFill>
              </a:rPr>
              <a:t>Thus the PGS isn’t reliable!</a:t>
            </a:r>
          </a:p>
        </p:txBody>
      </p:sp>
      <p:sp>
        <p:nvSpPr>
          <p:cNvPr id="4" name="TextBox 3">
            <a:extLst>
              <a:ext uri="{FF2B5EF4-FFF2-40B4-BE49-F238E27FC236}">
                <a16:creationId xmlns:a16="http://schemas.microsoft.com/office/drawing/2014/main" id="{52C87CE8-F919-B16A-4024-AA3D06ED7507}"/>
              </a:ext>
            </a:extLst>
          </p:cNvPr>
          <p:cNvSpPr txBox="1"/>
          <p:nvPr/>
        </p:nvSpPr>
        <p:spPr>
          <a:xfrm>
            <a:off x="1692045" y="4471939"/>
            <a:ext cx="5759910" cy="523220"/>
          </a:xfrm>
          <a:prstGeom prst="rect">
            <a:avLst/>
          </a:prstGeom>
          <a:noFill/>
        </p:spPr>
        <p:txBody>
          <a:bodyPr wrap="none" rtlCol="0">
            <a:spAutoFit/>
          </a:bodyPr>
          <a:lstStyle/>
          <a:p>
            <a:pPr algn="ctr"/>
            <a:r>
              <a:rPr lang="en-US" sz="2800" dirty="0">
                <a:solidFill>
                  <a:srgbClr val="3C69B2"/>
                </a:solidFill>
              </a:rPr>
              <a:t>LR distributions show this isn’t so.</a:t>
            </a:r>
          </a:p>
        </p:txBody>
      </p:sp>
    </p:spTree>
    <p:extLst>
      <p:ext uri="{BB962C8B-B14F-4D97-AF65-F5344CB8AC3E}">
        <p14:creationId xmlns:p14="http://schemas.microsoft.com/office/powerpoint/2010/main" val="159050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334D18A3-A9F9-814D-B781-FD12B3620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8" y="2315583"/>
            <a:ext cx="7081524" cy="281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6233400-A248-E62F-1A5F-F27340FF2BA7}"/>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TrueAllele validation study</a:t>
            </a:r>
            <a:endParaRPr lang="en-US" kern="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Google Shape;400;p18">
            <a:extLst>
              <a:ext uri="{FF2B5EF4-FFF2-40B4-BE49-F238E27FC236}">
                <a16:creationId xmlns:a16="http://schemas.microsoft.com/office/drawing/2014/main" id="{CF7A277B-3256-5B47-9DDF-7B67E09AD30B}"/>
              </a:ext>
            </a:extLst>
          </p:cNvPr>
          <p:cNvSpPr/>
          <p:nvPr/>
        </p:nvSpPr>
        <p:spPr>
          <a:xfrm>
            <a:off x="0" y="3290888"/>
            <a:ext cx="9144000" cy="276225"/>
          </a:xfrm>
          <a:prstGeom prst="rect">
            <a:avLst/>
          </a:prstGeom>
          <a:noFill/>
          <a:ln>
            <a:noFill/>
          </a:ln>
        </p:spPr>
        <p:txBody>
          <a:bodyPr spcFirstLastPara="1" lIns="68569" tIns="34275" rIns="68569" bIns="34275" anchor="ctr">
            <a:spAutoFit/>
          </a:bodyPr>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401" name="Google Shape;401;p18">
            <a:extLst>
              <a:ext uri="{FF2B5EF4-FFF2-40B4-BE49-F238E27FC236}">
                <a16:creationId xmlns:a16="http://schemas.microsoft.com/office/drawing/2014/main" id="{98DE54C8-D969-AB45-A0EB-50C3451A5C44}"/>
              </a:ext>
            </a:extLst>
          </p:cNvPr>
          <p:cNvSpPr/>
          <p:nvPr/>
        </p:nvSpPr>
        <p:spPr>
          <a:xfrm>
            <a:off x="0" y="719138"/>
            <a:ext cx="9144000" cy="276225"/>
          </a:xfrm>
          <a:prstGeom prst="rect">
            <a:avLst/>
          </a:prstGeom>
          <a:noFill/>
          <a:ln>
            <a:noFill/>
          </a:ln>
        </p:spPr>
        <p:txBody>
          <a:bodyPr spcFirstLastPara="1" lIns="68569" tIns="34275" rIns="68569" bIns="34275" anchor="ctr">
            <a:spAutoFit/>
          </a:bodyPr>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402" name="Google Shape;402;p18">
            <a:extLst>
              <a:ext uri="{FF2B5EF4-FFF2-40B4-BE49-F238E27FC236}">
                <a16:creationId xmlns:a16="http://schemas.microsoft.com/office/drawing/2014/main" id="{7E21E696-5DC5-AE40-86C5-FC8A5E080C23}"/>
              </a:ext>
            </a:extLst>
          </p:cNvPr>
          <p:cNvSpPr txBox="1"/>
          <p:nvPr/>
        </p:nvSpPr>
        <p:spPr>
          <a:xfrm>
            <a:off x="1023938" y="1450976"/>
            <a:ext cx="7096125" cy="866775"/>
          </a:xfrm>
          <a:prstGeom prst="rect">
            <a:avLst/>
          </a:prstGeom>
          <a:noFill/>
          <a:ln>
            <a:noFill/>
          </a:ln>
        </p:spPr>
        <p:txBody>
          <a:bodyPr spcFirstLastPara="1" lIns="68569" tIns="34275" rIns="68569" bIns="34275" anchor="ctr">
            <a:normAutofit/>
          </a:bodyPr>
          <a:lstStyle/>
          <a:p>
            <a:pPr algn="ctr">
              <a:lnSpc>
                <a:spcPct val="90000"/>
              </a:lnSpc>
              <a:spcBef>
                <a:spcPts val="0"/>
              </a:spcBef>
              <a:spcAft>
                <a:spcPts val="0"/>
              </a:spcAft>
              <a:buClr>
                <a:srgbClr val="548135"/>
              </a:buClr>
              <a:buSzPts val="2800"/>
              <a:defRPr/>
            </a:pPr>
            <a:r>
              <a:rPr lang="en-US" sz="2800" b="1" dirty="0">
                <a:solidFill>
                  <a:srgbClr val="7030A0"/>
                </a:solidFill>
                <a:latin typeface="+mn-lt"/>
                <a:ea typeface="Calibri"/>
                <a:cs typeface="Calibri"/>
                <a:sym typeface="Calibri"/>
              </a:rPr>
              <a:t>Binary error rate (LR &lt; 1 or LR &gt; 1)</a:t>
            </a:r>
          </a:p>
          <a:p>
            <a:pPr algn="ctr">
              <a:lnSpc>
                <a:spcPct val="90000"/>
              </a:lnSpc>
              <a:spcBef>
                <a:spcPts val="0"/>
              </a:spcBef>
              <a:spcAft>
                <a:spcPts val="0"/>
              </a:spcAft>
              <a:buClr>
                <a:srgbClr val="548135"/>
              </a:buClr>
              <a:buSzPts val="2800"/>
              <a:defRPr/>
            </a:pPr>
            <a:r>
              <a:rPr lang="en-US" sz="2800" dirty="0">
                <a:solidFill>
                  <a:srgbClr val="7030A0"/>
                </a:solidFill>
                <a:latin typeface="+mn-lt"/>
                <a:ea typeface="Calibri"/>
                <a:cs typeface="Calibri"/>
                <a:sym typeface="Calibri"/>
              </a:rPr>
              <a:t>in the case’s actual software version</a:t>
            </a:r>
            <a:endParaRPr sz="2800" dirty="0">
              <a:solidFill>
                <a:srgbClr val="7030A0"/>
              </a:solidFill>
              <a:latin typeface="+mn-lt"/>
            </a:endParaRPr>
          </a:p>
        </p:txBody>
      </p:sp>
      <p:graphicFrame>
        <p:nvGraphicFramePr>
          <p:cNvPr id="404" name="Google Shape;404;p18">
            <a:extLst>
              <a:ext uri="{FF2B5EF4-FFF2-40B4-BE49-F238E27FC236}">
                <a16:creationId xmlns:a16="http://schemas.microsoft.com/office/drawing/2014/main" id="{F0DA59CC-E02A-0049-9534-D05465E2CFFB}"/>
              </a:ext>
            </a:extLst>
          </p:cNvPr>
          <p:cNvGraphicFramePr/>
          <p:nvPr>
            <p:extLst>
              <p:ext uri="{D42A27DB-BD31-4B8C-83A1-F6EECF244321}">
                <p14:modId xmlns:p14="http://schemas.microsoft.com/office/powerpoint/2010/main" val="1233069234"/>
              </p:ext>
            </p:extLst>
          </p:nvPr>
        </p:nvGraphicFramePr>
        <p:xfrm>
          <a:off x="1073150" y="2514157"/>
          <a:ext cx="6997700" cy="1714244"/>
        </p:xfrm>
        <a:graphic>
          <a:graphicData uri="http://schemas.openxmlformats.org/drawingml/2006/table">
            <a:tbl>
              <a:tblPr firstRow="1" firstCol="1" bandRow="1">
                <a:noFill/>
              </a:tblPr>
              <a:tblGrid>
                <a:gridCol w="577632">
                  <a:extLst>
                    <a:ext uri="{9D8B030D-6E8A-4147-A177-3AD203B41FA5}">
                      <a16:colId xmlns:a16="http://schemas.microsoft.com/office/drawing/2014/main" val="20000"/>
                    </a:ext>
                  </a:extLst>
                </a:gridCol>
                <a:gridCol w="2519506">
                  <a:extLst>
                    <a:ext uri="{9D8B030D-6E8A-4147-A177-3AD203B41FA5}">
                      <a16:colId xmlns:a16="http://schemas.microsoft.com/office/drawing/2014/main" val="20001"/>
                    </a:ext>
                  </a:extLst>
                </a:gridCol>
                <a:gridCol w="2187656">
                  <a:extLst>
                    <a:ext uri="{9D8B030D-6E8A-4147-A177-3AD203B41FA5}">
                      <a16:colId xmlns:a16="http://schemas.microsoft.com/office/drawing/2014/main" val="20002"/>
                    </a:ext>
                  </a:extLst>
                </a:gridCol>
                <a:gridCol w="1712906">
                  <a:extLst>
                    <a:ext uri="{9D8B030D-6E8A-4147-A177-3AD203B41FA5}">
                      <a16:colId xmlns:a16="http://schemas.microsoft.com/office/drawing/2014/main" val="20003"/>
                    </a:ext>
                  </a:extLst>
                </a:gridCol>
              </a:tblGrid>
              <a:tr h="588388">
                <a:tc>
                  <a:txBody>
                    <a:bodyPr/>
                    <a:lstStyle/>
                    <a:p>
                      <a:pPr marL="0" marR="0" lvl="0" indent="0" algn="l" rtl="0">
                        <a:lnSpc>
                          <a:spcPct val="150000"/>
                        </a:lnSpc>
                        <a:spcBef>
                          <a:spcPts val="0"/>
                        </a:spcBef>
                        <a:spcAft>
                          <a:spcPts val="0"/>
                        </a:spcAft>
                        <a:buNone/>
                      </a:pPr>
                      <a:r>
                        <a:rPr lang="en-US" sz="2400" u="none" strike="noStrike" cap="none" dirty="0"/>
                        <a:t>N=</a:t>
                      </a:r>
                      <a:endParaRPr sz="2400" u="none" strike="noStrike" cap="none" dirty="0">
                        <a:latin typeface="Times New Roman"/>
                        <a:ea typeface="Times New Roman"/>
                        <a:cs typeface="Times New Roman"/>
                        <a:sym typeface="Times New Roman"/>
                      </a:endParaRPr>
                    </a:p>
                  </a:txBody>
                  <a:tcPr marL="51441" marR="51441" marT="0" marB="0"/>
                </a:tc>
                <a:tc>
                  <a:txBody>
                    <a:bodyPr/>
                    <a:lstStyle/>
                    <a:p>
                      <a:pPr marL="0" marR="0" lvl="0" indent="0" algn="ctr" rtl="0">
                        <a:lnSpc>
                          <a:spcPct val="150000"/>
                        </a:lnSpc>
                        <a:spcBef>
                          <a:spcPts val="0"/>
                        </a:spcBef>
                        <a:spcAft>
                          <a:spcPts val="0"/>
                        </a:spcAft>
                        <a:buNone/>
                      </a:pPr>
                      <a:r>
                        <a:rPr lang="en-US" sz="2400" u="none" strike="noStrike" cap="none" dirty="0"/>
                        <a:t>Mixture Range %</a:t>
                      </a:r>
                      <a:endParaRPr sz="2400" u="none" strike="noStrike" cap="none" dirty="0">
                        <a:latin typeface="Times New Roman"/>
                        <a:ea typeface="Times New Roman"/>
                        <a:cs typeface="Times New Roman"/>
                        <a:sym typeface="Times New Roman"/>
                      </a:endParaRPr>
                    </a:p>
                  </a:txBody>
                  <a:tcPr marL="51441" marR="51441" marT="0" marB="0"/>
                </a:tc>
                <a:tc>
                  <a:txBody>
                    <a:bodyPr/>
                    <a:lstStyle/>
                    <a:p>
                      <a:pPr marL="0" marR="0" lvl="0" indent="0" algn="ctr" rtl="0">
                        <a:lnSpc>
                          <a:spcPct val="150000"/>
                        </a:lnSpc>
                        <a:spcBef>
                          <a:spcPts val="0"/>
                        </a:spcBef>
                        <a:spcAft>
                          <a:spcPts val="0"/>
                        </a:spcAft>
                        <a:buNone/>
                      </a:pPr>
                      <a:r>
                        <a:rPr lang="en-US" sz="2400" u="none" strike="noStrike" cap="none" dirty="0"/>
                        <a:t>count for LR&lt;1</a:t>
                      </a:r>
                      <a:endParaRPr sz="2400" u="none" strike="noStrike" cap="none" dirty="0">
                        <a:latin typeface="Times New Roman"/>
                        <a:ea typeface="Times New Roman"/>
                        <a:cs typeface="Times New Roman"/>
                        <a:sym typeface="Times New Roman"/>
                      </a:endParaRPr>
                    </a:p>
                  </a:txBody>
                  <a:tcPr marL="51441" marR="51441" marT="0" marB="0"/>
                </a:tc>
                <a:tc>
                  <a:txBody>
                    <a:bodyPr/>
                    <a:lstStyle/>
                    <a:p>
                      <a:pPr marL="0" marR="0" lvl="0" indent="0" algn="ctr" rtl="0">
                        <a:lnSpc>
                          <a:spcPct val="150000"/>
                        </a:lnSpc>
                        <a:spcBef>
                          <a:spcPts val="0"/>
                        </a:spcBef>
                        <a:spcAft>
                          <a:spcPts val="0"/>
                        </a:spcAft>
                        <a:buNone/>
                      </a:pPr>
                      <a:r>
                        <a:rPr lang="en-US" sz="2400" u="none" strike="noStrike" cap="none" dirty="0"/>
                        <a:t>% for LR&lt;1</a:t>
                      </a:r>
                      <a:endParaRPr sz="2400" u="none" strike="noStrike" cap="none" dirty="0">
                        <a:latin typeface="Times New Roman"/>
                        <a:ea typeface="Times New Roman"/>
                        <a:cs typeface="Times New Roman"/>
                        <a:sym typeface="Times New Roman"/>
                      </a:endParaRPr>
                    </a:p>
                  </a:txBody>
                  <a:tcPr marL="51441" marR="51441" marT="0" marB="0"/>
                </a:tc>
                <a:extLst>
                  <a:ext uri="{0D108BD9-81ED-4DB2-BD59-A6C34878D82A}">
                    <a16:rowId xmlns:a16="http://schemas.microsoft.com/office/drawing/2014/main" val="10000"/>
                  </a:ext>
                </a:extLst>
              </a:tr>
              <a:tr h="482094">
                <a:tc>
                  <a:txBody>
                    <a:bodyPr/>
                    <a:lstStyle/>
                    <a:p>
                      <a:pPr marL="0" marR="0" lvl="0" indent="0" algn="l" rtl="0">
                        <a:lnSpc>
                          <a:spcPct val="150000"/>
                        </a:lnSpc>
                        <a:spcBef>
                          <a:spcPts val="0"/>
                        </a:spcBef>
                        <a:spcAft>
                          <a:spcPts val="0"/>
                        </a:spcAft>
                        <a:buNone/>
                      </a:pPr>
                      <a:r>
                        <a:rPr lang="en-US" sz="2400" u="none" strike="noStrike" cap="none"/>
                        <a:t>20</a:t>
                      </a:r>
                      <a:endParaRPr sz="2400" u="none" strike="noStrike" cap="none">
                        <a:latin typeface="Times New Roman"/>
                        <a:ea typeface="Times New Roman"/>
                        <a:cs typeface="Times New Roman"/>
                        <a:sym typeface="Times New Roman"/>
                      </a:endParaRPr>
                    </a:p>
                  </a:txBody>
                  <a:tcPr marL="51441" marR="51441" marT="0" marB="0"/>
                </a:tc>
                <a:tc>
                  <a:txBody>
                    <a:bodyPr/>
                    <a:lstStyle/>
                    <a:p>
                      <a:pPr marL="0" marR="0" lvl="0" indent="0" algn="ctr" rtl="0">
                        <a:lnSpc>
                          <a:spcPct val="150000"/>
                        </a:lnSpc>
                        <a:spcBef>
                          <a:spcPts val="0"/>
                        </a:spcBef>
                        <a:spcAft>
                          <a:spcPts val="0"/>
                        </a:spcAft>
                        <a:buNone/>
                      </a:pPr>
                      <a:r>
                        <a:rPr lang="en-US" sz="2800" u="none" strike="noStrike" cap="none" dirty="0">
                          <a:solidFill>
                            <a:srgbClr val="7030A0"/>
                          </a:solidFill>
                        </a:rPr>
                        <a:t>1­–5</a:t>
                      </a:r>
                      <a:endParaRPr sz="2800" u="none" strike="noStrike" cap="none" dirty="0">
                        <a:solidFill>
                          <a:srgbClr val="7030A0"/>
                        </a:solidFill>
                        <a:latin typeface="Times New Roman"/>
                        <a:ea typeface="Times New Roman"/>
                        <a:cs typeface="Times New Roman"/>
                        <a:sym typeface="Times New Roman"/>
                      </a:endParaRPr>
                    </a:p>
                  </a:txBody>
                  <a:tcPr marL="51441" marR="51441" marT="0" marB="0" anchor="ctr"/>
                </a:tc>
                <a:tc>
                  <a:txBody>
                    <a:bodyPr/>
                    <a:lstStyle/>
                    <a:p>
                      <a:pPr marL="0" marR="0" lvl="0" indent="0" algn="ctr" rtl="0">
                        <a:lnSpc>
                          <a:spcPct val="150000"/>
                        </a:lnSpc>
                        <a:spcBef>
                          <a:spcPts val="0"/>
                        </a:spcBef>
                        <a:spcAft>
                          <a:spcPts val="0"/>
                        </a:spcAft>
                        <a:buNone/>
                      </a:pPr>
                      <a:r>
                        <a:rPr lang="en-US" sz="2800" u="none" strike="noStrike" cap="none" dirty="0">
                          <a:solidFill>
                            <a:srgbClr val="7030A0"/>
                          </a:solidFill>
                        </a:rPr>
                        <a:t>7</a:t>
                      </a:r>
                      <a:endParaRPr sz="2800" u="none" strike="noStrike" cap="none" dirty="0">
                        <a:solidFill>
                          <a:srgbClr val="7030A0"/>
                        </a:solidFill>
                        <a:latin typeface="Times New Roman"/>
                        <a:ea typeface="Times New Roman"/>
                        <a:cs typeface="Times New Roman"/>
                        <a:sym typeface="Times New Roman"/>
                      </a:endParaRPr>
                    </a:p>
                  </a:txBody>
                  <a:tcPr marL="51441" marR="51441" marT="0" marB="0" anchor="ctr"/>
                </a:tc>
                <a:tc>
                  <a:txBody>
                    <a:bodyPr/>
                    <a:lstStyle/>
                    <a:p>
                      <a:pPr marL="0" marR="0" lvl="0" indent="0" algn="ctr" rtl="0">
                        <a:lnSpc>
                          <a:spcPct val="150000"/>
                        </a:lnSpc>
                        <a:spcBef>
                          <a:spcPts val="0"/>
                        </a:spcBef>
                        <a:spcAft>
                          <a:spcPts val="0"/>
                        </a:spcAft>
                        <a:buNone/>
                      </a:pPr>
                      <a:r>
                        <a:rPr lang="en-US" sz="2800" u="none" strike="noStrike" cap="none" dirty="0">
                          <a:solidFill>
                            <a:srgbClr val="7030A0"/>
                          </a:solidFill>
                        </a:rPr>
                        <a:t>35%</a:t>
                      </a:r>
                      <a:endParaRPr sz="2800" u="none" strike="noStrike" cap="none" dirty="0">
                        <a:solidFill>
                          <a:srgbClr val="7030A0"/>
                        </a:solidFill>
                        <a:latin typeface="Times New Roman"/>
                        <a:ea typeface="Times New Roman"/>
                        <a:cs typeface="Times New Roman"/>
                        <a:sym typeface="Times New Roman"/>
                      </a:endParaRPr>
                    </a:p>
                  </a:txBody>
                  <a:tcPr marL="51441" marR="51441" marT="0" marB="0" anchor="ctr"/>
                </a:tc>
                <a:extLst>
                  <a:ext uri="{0D108BD9-81ED-4DB2-BD59-A6C34878D82A}">
                    <a16:rowId xmlns:a16="http://schemas.microsoft.com/office/drawing/2014/main" val="10001"/>
                  </a:ext>
                </a:extLst>
              </a:tr>
              <a:tr h="482094">
                <a:tc>
                  <a:txBody>
                    <a:bodyPr/>
                    <a:lstStyle/>
                    <a:p>
                      <a:pPr marL="0" marR="0" lvl="0" indent="0" algn="l" rtl="0">
                        <a:lnSpc>
                          <a:spcPct val="150000"/>
                        </a:lnSpc>
                        <a:spcBef>
                          <a:spcPts val="0"/>
                        </a:spcBef>
                        <a:spcAft>
                          <a:spcPts val="0"/>
                        </a:spcAft>
                        <a:buNone/>
                      </a:pPr>
                      <a:r>
                        <a:rPr lang="en-US" sz="2400" u="none" strike="noStrike" cap="none"/>
                        <a:t>17</a:t>
                      </a:r>
                      <a:endParaRPr sz="2400" u="none" strike="noStrike" cap="none">
                        <a:latin typeface="Times New Roman"/>
                        <a:ea typeface="Times New Roman"/>
                        <a:cs typeface="Times New Roman"/>
                        <a:sym typeface="Times New Roman"/>
                      </a:endParaRPr>
                    </a:p>
                  </a:txBody>
                  <a:tcPr marL="51441" marR="51441" marT="0" marB="0"/>
                </a:tc>
                <a:tc>
                  <a:txBody>
                    <a:bodyPr/>
                    <a:lstStyle/>
                    <a:p>
                      <a:pPr marL="0" marR="0" lvl="0" indent="0" algn="ctr" rtl="0">
                        <a:lnSpc>
                          <a:spcPct val="150000"/>
                        </a:lnSpc>
                        <a:spcBef>
                          <a:spcPts val="0"/>
                        </a:spcBef>
                        <a:spcAft>
                          <a:spcPts val="0"/>
                        </a:spcAft>
                        <a:buNone/>
                      </a:pPr>
                      <a:r>
                        <a:rPr lang="en-US" sz="2800" u="none" strike="noStrike" cap="none" dirty="0">
                          <a:solidFill>
                            <a:srgbClr val="7030A0"/>
                          </a:solidFill>
                        </a:rPr>
                        <a:t>5–10</a:t>
                      </a:r>
                      <a:endParaRPr sz="2800" u="none" strike="noStrike" cap="none" dirty="0">
                        <a:solidFill>
                          <a:srgbClr val="7030A0"/>
                        </a:solidFill>
                        <a:latin typeface="Times New Roman"/>
                        <a:ea typeface="Times New Roman"/>
                        <a:cs typeface="Times New Roman"/>
                        <a:sym typeface="Times New Roman"/>
                      </a:endParaRPr>
                    </a:p>
                  </a:txBody>
                  <a:tcPr marL="51441" marR="51441" marT="0" marB="0" anchor="ctr"/>
                </a:tc>
                <a:tc>
                  <a:txBody>
                    <a:bodyPr/>
                    <a:lstStyle/>
                    <a:p>
                      <a:pPr marL="0" marR="0" lvl="0" indent="0" algn="ctr" rtl="0">
                        <a:lnSpc>
                          <a:spcPct val="150000"/>
                        </a:lnSpc>
                        <a:spcBef>
                          <a:spcPts val="0"/>
                        </a:spcBef>
                        <a:spcAft>
                          <a:spcPts val="0"/>
                        </a:spcAft>
                        <a:buNone/>
                      </a:pPr>
                      <a:r>
                        <a:rPr lang="en-US" sz="2800" u="none" strike="noStrike" cap="none" dirty="0">
                          <a:solidFill>
                            <a:srgbClr val="7030A0"/>
                          </a:solidFill>
                        </a:rPr>
                        <a:t>0</a:t>
                      </a:r>
                      <a:endParaRPr sz="2800" u="none" strike="noStrike" cap="none" dirty="0">
                        <a:solidFill>
                          <a:srgbClr val="7030A0"/>
                        </a:solidFill>
                        <a:latin typeface="Times New Roman"/>
                        <a:ea typeface="Times New Roman"/>
                        <a:cs typeface="Times New Roman"/>
                        <a:sym typeface="Times New Roman"/>
                      </a:endParaRPr>
                    </a:p>
                  </a:txBody>
                  <a:tcPr marL="51441" marR="51441" marT="0" marB="0" anchor="ctr"/>
                </a:tc>
                <a:tc>
                  <a:txBody>
                    <a:bodyPr/>
                    <a:lstStyle/>
                    <a:p>
                      <a:pPr marL="0" marR="0" lvl="0" indent="0" algn="ctr" rtl="0">
                        <a:lnSpc>
                          <a:spcPct val="150000"/>
                        </a:lnSpc>
                        <a:spcBef>
                          <a:spcPts val="0"/>
                        </a:spcBef>
                        <a:spcAft>
                          <a:spcPts val="0"/>
                        </a:spcAft>
                        <a:buNone/>
                      </a:pPr>
                      <a:r>
                        <a:rPr lang="en-US" sz="2800" u="none" strike="noStrike" cap="none" dirty="0">
                          <a:solidFill>
                            <a:srgbClr val="7030A0"/>
                          </a:solidFill>
                        </a:rPr>
                        <a:t>0%</a:t>
                      </a:r>
                      <a:endParaRPr sz="2800" u="none" strike="noStrike" cap="none" dirty="0">
                        <a:solidFill>
                          <a:srgbClr val="7030A0"/>
                        </a:solidFill>
                        <a:latin typeface="Times New Roman"/>
                        <a:ea typeface="Times New Roman"/>
                        <a:cs typeface="Times New Roman"/>
                        <a:sym typeface="Times New Roman"/>
                      </a:endParaRPr>
                    </a:p>
                  </a:txBody>
                  <a:tcPr marL="51441" marR="51441" marT="0" marB="0" anchor="ct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23CA23F1-3DAF-B9F7-CC57-DB4647FC2924}"/>
              </a:ext>
            </a:extLst>
          </p:cNvPr>
          <p:cNvSpPr txBox="1"/>
          <p:nvPr/>
        </p:nvSpPr>
        <p:spPr>
          <a:xfrm>
            <a:off x="860087" y="4860534"/>
            <a:ext cx="7423827" cy="1384995"/>
          </a:xfrm>
          <a:prstGeom prst="rect">
            <a:avLst/>
          </a:prstGeom>
          <a:noFill/>
        </p:spPr>
        <p:txBody>
          <a:bodyPr wrap="none" rtlCol="0">
            <a:spAutoFit/>
          </a:bodyPr>
          <a:lstStyle/>
          <a:p>
            <a:r>
              <a:rPr lang="en-US" sz="2800" dirty="0">
                <a:solidFill>
                  <a:srgbClr val="C00000"/>
                </a:solidFill>
              </a:rPr>
              <a:t>Binary error rates are simplistic and irrelevant</a:t>
            </a:r>
          </a:p>
          <a:p>
            <a:pPr marL="457200" indent="-457200">
              <a:buAutoNum type="arabicPeriod"/>
            </a:pPr>
            <a:r>
              <a:rPr lang="en-US" sz="2800" dirty="0">
                <a:solidFill>
                  <a:srgbClr val="3C69B2"/>
                </a:solidFill>
              </a:rPr>
              <a:t>The likelihood ratio is quantitative</a:t>
            </a:r>
          </a:p>
          <a:p>
            <a:pPr marL="457200" indent="-457200">
              <a:buAutoNum type="arabicPeriod"/>
            </a:pPr>
            <a:r>
              <a:rPr lang="en-US" sz="2800" dirty="0">
                <a:solidFill>
                  <a:srgbClr val="3C69B2"/>
                </a:solidFill>
              </a:rPr>
              <a:t>Error rate depends on LR magnitude</a:t>
            </a:r>
          </a:p>
        </p:txBody>
      </p:sp>
      <p:sp>
        <p:nvSpPr>
          <p:cNvPr id="5" name="Title 1">
            <a:extLst>
              <a:ext uri="{FF2B5EF4-FFF2-40B4-BE49-F238E27FC236}">
                <a16:creationId xmlns:a16="http://schemas.microsoft.com/office/drawing/2014/main" id="{DC3E210B-82B3-6DCB-50E7-72314D6D2919}"/>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solidFill>
                  <a:schemeClr val="tx1"/>
                </a:solidFill>
                <a:ea typeface="ＭＳ Ｐゴシック" panose="020B0600070205080204" pitchFamily="34" charset="-128"/>
              </a:rPr>
              <a:t>Opposition argument</a:t>
            </a:r>
            <a:endParaRPr lang="en-US" kern="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Google Shape;420;p20">
            <a:extLst>
              <a:ext uri="{FF2B5EF4-FFF2-40B4-BE49-F238E27FC236}">
                <a16:creationId xmlns:a16="http://schemas.microsoft.com/office/drawing/2014/main" id="{96295966-0040-8F43-B9F0-2EACB4C4953C}"/>
              </a:ext>
            </a:extLst>
          </p:cNvPr>
          <p:cNvSpPr/>
          <p:nvPr/>
        </p:nvSpPr>
        <p:spPr>
          <a:xfrm>
            <a:off x="0" y="857250"/>
            <a:ext cx="9144000" cy="5143500"/>
          </a:xfrm>
          <a:prstGeom prst="rect">
            <a:avLst/>
          </a:prstGeom>
          <a:solidFill>
            <a:schemeClr val="lt1"/>
          </a:solidFill>
          <a:ln>
            <a:noFill/>
          </a:ln>
        </p:spPr>
        <p:txBody>
          <a:bodyPr spcFirstLastPara="1" lIns="68569" tIns="34275" rIns="68569" bIns="34275" anchor="ctr"/>
          <a:lstStyle/>
          <a:p>
            <a:pPr algn="ctr">
              <a:spcBef>
                <a:spcPts val="0"/>
              </a:spcBef>
              <a:spcAft>
                <a:spcPts val="0"/>
              </a:spcAft>
              <a:defRPr/>
            </a:pPr>
            <a:endParaRPr sz="3200" dirty="0">
              <a:solidFill>
                <a:schemeClr val="lt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7BE3117C-E105-BD48-B858-DEB588D1DDB1}"/>
              </a:ext>
            </a:extLst>
          </p:cNvPr>
          <p:cNvGraphicFramePr>
            <a:graphicFrameLocks noGrp="1"/>
          </p:cNvGraphicFramePr>
          <p:nvPr>
            <p:extLst>
              <p:ext uri="{D42A27DB-BD31-4B8C-83A1-F6EECF244321}">
                <p14:modId xmlns:p14="http://schemas.microsoft.com/office/powerpoint/2010/main" val="91779118"/>
              </p:ext>
            </p:extLst>
          </p:nvPr>
        </p:nvGraphicFramePr>
        <p:xfrm>
          <a:off x="1272382" y="1717709"/>
          <a:ext cx="6599237" cy="4463199"/>
        </p:xfrm>
        <a:graphic>
          <a:graphicData uri="http://schemas.openxmlformats.org/drawingml/2006/table">
            <a:tbl>
              <a:tblPr firstRow="1" firstCol="1" bandRow="1">
                <a:tableStyleId>{0E3FDE45-AF77-4B5C-9715-49D594BDF05E}</a:tableStyleId>
              </a:tblPr>
              <a:tblGrid>
                <a:gridCol w="1245883">
                  <a:extLst>
                    <a:ext uri="{9D8B030D-6E8A-4147-A177-3AD203B41FA5}">
                      <a16:colId xmlns:a16="http://schemas.microsoft.com/office/drawing/2014/main" val="3963276653"/>
                    </a:ext>
                  </a:extLst>
                </a:gridCol>
                <a:gridCol w="1701579">
                  <a:extLst>
                    <a:ext uri="{9D8B030D-6E8A-4147-A177-3AD203B41FA5}">
                      <a16:colId xmlns:a16="http://schemas.microsoft.com/office/drawing/2014/main" val="356013334"/>
                    </a:ext>
                  </a:extLst>
                </a:gridCol>
                <a:gridCol w="79513">
                  <a:extLst>
                    <a:ext uri="{9D8B030D-6E8A-4147-A177-3AD203B41FA5}">
                      <a16:colId xmlns:a16="http://schemas.microsoft.com/office/drawing/2014/main" val="3109333495"/>
                    </a:ext>
                  </a:extLst>
                </a:gridCol>
                <a:gridCol w="1723686">
                  <a:extLst>
                    <a:ext uri="{9D8B030D-6E8A-4147-A177-3AD203B41FA5}">
                      <a16:colId xmlns:a16="http://schemas.microsoft.com/office/drawing/2014/main" val="1516962153"/>
                    </a:ext>
                  </a:extLst>
                </a:gridCol>
                <a:gridCol w="41504">
                  <a:extLst>
                    <a:ext uri="{9D8B030D-6E8A-4147-A177-3AD203B41FA5}">
                      <a16:colId xmlns:a16="http://schemas.microsoft.com/office/drawing/2014/main" val="4131308478"/>
                    </a:ext>
                  </a:extLst>
                </a:gridCol>
                <a:gridCol w="1807072">
                  <a:extLst>
                    <a:ext uri="{9D8B030D-6E8A-4147-A177-3AD203B41FA5}">
                      <a16:colId xmlns:a16="http://schemas.microsoft.com/office/drawing/2014/main" val="4120587752"/>
                    </a:ext>
                  </a:extLst>
                </a:gridCol>
              </a:tblGrid>
              <a:tr h="665133">
                <a:tc>
                  <a:txBody>
                    <a:bodyPr/>
                    <a:lstStyle/>
                    <a:p>
                      <a:pPr algn="l" rtl="0" fontAlgn="ctr"/>
                      <a:r>
                        <a:rPr lang="en-US" sz="2000" u="none" strike="noStrike" dirty="0">
                          <a:effectLst/>
                        </a:rPr>
                        <a:t> Source</a:t>
                      </a:r>
                      <a:endParaRPr lang="en-US" sz="2000" b="0" i="0" u="none" strike="noStrike" dirty="0">
                        <a:solidFill>
                          <a:srgbClr val="000000"/>
                        </a:solidFill>
                        <a:effectLst/>
                        <a:latin typeface="Arial" panose="020B0604020202020204" pitchFamily="34" charset="0"/>
                      </a:endParaRPr>
                    </a:p>
                  </a:txBody>
                  <a:tcPr marL="8052" marR="8052" marT="8052" marB="0" anchor="ctr"/>
                </a:tc>
                <a:tc>
                  <a:txBody>
                    <a:bodyPr/>
                    <a:lstStyle/>
                    <a:p>
                      <a:pPr algn="ctr" rtl="0" fontAlgn="ctr"/>
                      <a:r>
                        <a:rPr lang="en-US" sz="2000" u="none" strike="noStrike">
                          <a:effectLst/>
                        </a:rPr>
                        <a:t>Mixture Weight %</a:t>
                      </a:r>
                      <a:endParaRPr lang="en-US" sz="2000" b="0" i="0" u="none" strike="noStrike">
                        <a:solidFill>
                          <a:srgbClr val="000000"/>
                        </a:solidFill>
                        <a:effectLst/>
                        <a:latin typeface="Arial" panose="020B0604020202020204" pitchFamily="34" charset="0"/>
                      </a:endParaRPr>
                    </a:p>
                  </a:txBody>
                  <a:tcPr marL="8052" marR="8052" marT="8052" marB="0" anchor="ctr"/>
                </a:tc>
                <a:tc>
                  <a:txBody>
                    <a:bodyPr/>
                    <a:lstStyle/>
                    <a:p>
                      <a:pPr algn="ctr" rtl="0" fontAlgn="ctr"/>
                      <a:endParaRPr lang="en-US" sz="2000" b="0" i="0" u="none" strike="noStrike" dirty="0">
                        <a:solidFill>
                          <a:srgbClr val="000000"/>
                        </a:solidFill>
                        <a:effectLst/>
                        <a:latin typeface="Arial" panose="020B0604020202020204" pitchFamily="34" charset="0"/>
                      </a:endParaRPr>
                    </a:p>
                  </a:txBody>
                  <a:tcPr marL="8052" marR="8052" marT="8052" marB="0" anchor="ctr"/>
                </a:tc>
                <a:tc>
                  <a:txBody>
                    <a:bodyPr/>
                    <a:lstStyle/>
                    <a:p>
                      <a:pPr algn="ctr" rtl="0" fontAlgn="ctr"/>
                      <a:r>
                        <a:rPr lang="en-US" sz="2000" u="none" strike="noStrike" dirty="0">
                          <a:effectLst/>
                        </a:rPr>
                        <a:t>log(LR)</a:t>
                      </a:r>
                      <a:endParaRPr lang="en-US" sz="2000" b="0" i="0" u="none" strike="noStrike" dirty="0">
                        <a:solidFill>
                          <a:srgbClr val="000000"/>
                        </a:solidFill>
                        <a:effectLst/>
                        <a:latin typeface="Arial" panose="020B0604020202020204" pitchFamily="34" charset="0"/>
                      </a:endParaRPr>
                    </a:p>
                  </a:txBody>
                  <a:tcPr marL="8052" marR="8052" marT="8052" marB="0" anchor="ctr"/>
                </a:tc>
                <a:tc>
                  <a:txBody>
                    <a:bodyPr/>
                    <a:lstStyle/>
                    <a:p>
                      <a:pPr algn="ctr" rtl="0" fontAlgn="ctr"/>
                      <a:endParaRPr lang="en-US" sz="2000" b="0" i="0" u="none" strike="noStrike" dirty="0">
                        <a:solidFill>
                          <a:srgbClr val="000000"/>
                        </a:solidFill>
                        <a:effectLst/>
                        <a:latin typeface="Arial" panose="020B0604020202020204" pitchFamily="34" charset="0"/>
                      </a:endParaRPr>
                    </a:p>
                  </a:txBody>
                  <a:tcPr marL="8052" marR="8052" marT="8052" marB="0" anchor="ctr"/>
                </a:tc>
                <a:tc>
                  <a:txBody>
                    <a:bodyPr/>
                    <a:lstStyle/>
                    <a:p>
                      <a:pPr algn="ctr" rtl="0" fontAlgn="ctr"/>
                      <a:r>
                        <a:rPr lang="en-US" sz="2000" u="none" strike="noStrike" dirty="0">
                          <a:effectLst/>
                        </a:rPr>
                        <a:t>log(ER)</a:t>
                      </a:r>
                      <a:endParaRPr lang="en-US" sz="2000" b="0" i="0" u="none" strike="noStrike" dirty="0">
                        <a:solidFill>
                          <a:srgbClr val="000000"/>
                        </a:solidFill>
                        <a:effectLst/>
                        <a:latin typeface="Arial" panose="020B0604020202020204" pitchFamily="34" charset="0"/>
                      </a:endParaRPr>
                    </a:p>
                  </a:txBody>
                  <a:tcPr marL="8052" marR="8052" marT="8052" marB="0" anchor="ctr"/>
                </a:tc>
                <a:extLst>
                  <a:ext uri="{0D108BD9-81ED-4DB2-BD59-A6C34878D82A}">
                    <a16:rowId xmlns:a16="http://schemas.microsoft.com/office/drawing/2014/main" val="1929883391"/>
                  </a:ext>
                </a:extLst>
              </a:tr>
              <a:tr h="446105">
                <a:tc>
                  <a:txBody>
                    <a:bodyPr/>
                    <a:lstStyle/>
                    <a:p>
                      <a:pPr algn="l" rtl="0" fontAlgn="ctr"/>
                      <a:r>
                        <a:rPr lang="en-US" sz="2000" u="none" strike="noStrike" dirty="0">
                          <a:effectLst/>
                        </a:rPr>
                        <a:t> Gun</a:t>
                      </a:r>
                      <a:endParaRPr lang="en-US" sz="20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r>
                        <a:rPr lang="en-US" sz="2400" u="none" strike="noStrike" dirty="0">
                          <a:effectLst/>
                        </a:rPr>
                        <a:t>5.89</a:t>
                      </a:r>
                      <a:endParaRPr lang="en-US" sz="24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r>
                        <a:rPr lang="en-US" sz="2400" u="none" strike="noStrike" dirty="0">
                          <a:solidFill>
                            <a:srgbClr val="0432FF"/>
                          </a:solidFill>
                          <a:effectLst/>
                        </a:rPr>
                        <a:t>-7.86</a:t>
                      </a:r>
                      <a:endParaRPr lang="en-US" sz="2400" b="0" i="0" u="none" strike="noStrike" dirty="0">
                        <a:solidFill>
                          <a:srgbClr val="0432FF"/>
                        </a:solidFill>
                        <a:effectLst/>
                        <a:latin typeface="Arial" panose="020B0604020202020204" pitchFamily="34" charset="0"/>
                      </a:endParaRPr>
                    </a:p>
                  </a:txBody>
                  <a:tcPr marL="8052" marR="8052" marT="8052" marB="0" anchor="ctr">
                    <a:no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r>
                        <a:rPr lang="en-US" sz="2400" u="none" strike="noStrike" dirty="0">
                          <a:effectLst/>
                        </a:rPr>
                        <a:t>-11.18</a:t>
                      </a:r>
                      <a:endParaRPr lang="en-US" sz="2400" b="0" i="0" u="none" strike="noStrike" dirty="0">
                        <a:solidFill>
                          <a:srgbClr val="000000"/>
                        </a:solidFill>
                        <a:effectLst/>
                        <a:latin typeface="Arial" panose="020B0604020202020204" pitchFamily="34" charset="0"/>
                      </a:endParaRPr>
                    </a:p>
                  </a:txBody>
                  <a:tcPr marL="8052" marR="8052" marT="8052" marB="0" anchor="ctr">
                    <a:noFill/>
                  </a:tcPr>
                </a:tc>
                <a:extLst>
                  <a:ext uri="{0D108BD9-81ED-4DB2-BD59-A6C34878D82A}">
                    <a16:rowId xmlns:a16="http://schemas.microsoft.com/office/drawing/2014/main" val="274181684"/>
                  </a:ext>
                </a:extLst>
              </a:tr>
              <a:tr h="446105">
                <a:tc>
                  <a:txBody>
                    <a:bodyPr/>
                    <a:lstStyle/>
                    <a:p>
                      <a:pPr algn="l" rtl="0" fontAlgn="ctr"/>
                      <a:r>
                        <a:rPr lang="en-US" sz="2000" u="none" strike="noStrike" dirty="0">
                          <a:effectLst/>
                        </a:rPr>
                        <a:t> Magazine</a:t>
                      </a:r>
                      <a:endParaRPr lang="en-US" sz="20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r>
                        <a:rPr lang="en-US" sz="2400" u="none" strike="noStrike" dirty="0">
                          <a:effectLst/>
                        </a:rPr>
                        <a:t>2.40</a:t>
                      </a:r>
                      <a:endParaRPr lang="en-US" sz="24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r>
                        <a:rPr lang="en-US" sz="2400" u="none" strike="noStrike" dirty="0">
                          <a:solidFill>
                            <a:srgbClr val="0432FF"/>
                          </a:solidFill>
                          <a:effectLst/>
                        </a:rPr>
                        <a:t>-11.21</a:t>
                      </a:r>
                      <a:endParaRPr lang="en-US" sz="2400" b="0" i="0" u="none" strike="noStrike" dirty="0">
                        <a:solidFill>
                          <a:srgbClr val="0432FF"/>
                        </a:solidFill>
                        <a:effectLst/>
                        <a:latin typeface="Arial" panose="020B0604020202020204" pitchFamily="34" charset="0"/>
                      </a:endParaRPr>
                    </a:p>
                  </a:txBody>
                  <a:tcPr marL="8052" marR="8052" marT="8052" marB="0" anchor="ctr">
                    <a:no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noFill/>
                  </a:tcPr>
                </a:tc>
                <a:tc>
                  <a:txBody>
                    <a:bodyPr/>
                    <a:lstStyle/>
                    <a:p>
                      <a:pPr algn="ctr" rtl="0" fontAlgn="ctr"/>
                      <a:r>
                        <a:rPr lang="en-US" sz="2400" u="none" strike="noStrike" dirty="0">
                          <a:effectLst/>
                        </a:rPr>
                        <a:t>-14.54</a:t>
                      </a:r>
                      <a:endParaRPr lang="en-US" sz="2400" b="0" i="0" u="none" strike="noStrike" dirty="0">
                        <a:solidFill>
                          <a:srgbClr val="000000"/>
                        </a:solidFill>
                        <a:effectLst/>
                        <a:latin typeface="Arial" panose="020B0604020202020204" pitchFamily="34" charset="0"/>
                      </a:endParaRPr>
                    </a:p>
                  </a:txBody>
                  <a:tcPr marL="8052" marR="8052" marT="8052" marB="0" anchor="ctr">
                    <a:noFill/>
                  </a:tcPr>
                </a:tc>
                <a:extLst>
                  <a:ext uri="{0D108BD9-81ED-4DB2-BD59-A6C34878D82A}">
                    <a16:rowId xmlns:a16="http://schemas.microsoft.com/office/drawing/2014/main" val="2476397140"/>
                  </a:ext>
                </a:extLst>
              </a:tr>
              <a:tr h="446105">
                <a:tc rowSpan="7">
                  <a:txBody>
                    <a:bodyPr/>
                    <a:lstStyle/>
                    <a:p>
                      <a:pPr algn="l" rtl="0" fontAlgn="ctr"/>
                      <a:r>
                        <a:rPr lang="en-US" sz="2000" u="none" strike="noStrike" dirty="0">
                          <a:effectLst/>
                        </a:rPr>
                        <a:t> Validation</a:t>
                      </a:r>
                      <a:endParaRPr lang="en-US" sz="20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1.63</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-3.49</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-6.08</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164725871"/>
                  </a:ext>
                </a:extLst>
              </a:tr>
              <a:tr h="446105">
                <a:tc vMerge="1">
                  <a:txBody>
                    <a:bodyPr/>
                    <a:lstStyle/>
                    <a:p>
                      <a:endParaRPr lang="en-US"/>
                    </a:p>
                  </a:txBody>
                  <a:tcPr/>
                </a:tc>
                <a:tc>
                  <a:txBody>
                    <a:bodyPr/>
                    <a:lstStyle/>
                    <a:p>
                      <a:pPr algn="ctr" rtl="0" fontAlgn="ctr"/>
                      <a:r>
                        <a:rPr lang="en-US" sz="2400" u="none" strike="noStrike" dirty="0">
                          <a:effectLst/>
                        </a:rPr>
                        <a:t>1.08</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-2.61</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-3.84</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1681867952"/>
                  </a:ext>
                </a:extLst>
              </a:tr>
              <a:tr h="446105">
                <a:tc vMerge="1">
                  <a:txBody>
                    <a:bodyPr/>
                    <a:lstStyle/>
                    <a:p>
                      <a:endParaRPr lang="en-US"/>
                    </a:p>
                  </a:txBody>
                  <a:tcPr/>
                </a:tc>
                <a:tc>
                  <a:txBody>
                    <a:bodyPr/>
                    <a:lstStyle/>
                    <a:p>
                      <a:pPr algn="ctr" rtl="0" fontAlgn="ctr"/>
                      <a:r>
                        <a:rPr lang="en-US" sz="2400" u="none" strike="noStrike" dirty="0">
                          <a:effectLst/>
                        </a:rPr>
                        <a:t>1.70</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-2.47</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-4.37</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259568468"/>
                  </a:ext>
                </a:extLst>
              </a:tr>
              <a:tr h="446105">
                <a:tc vMerge="1">
                  <a:txBody>
                    <a:bodyPr/>
                    <a:lstStyle/>
                    <a:p>
                      <a:endParaRPr lang="en-US"/>
                    </a:p>
                  </a:txBody>
                  <a:tcPr/>
                </a:tc>
                <a:tc>
                  <a:txBody>
                    <a:bodyPr/>
                    <a:lstStyle/>
                    <a:p>
                      <a:pPr algn="ctr" rtl="0" fontAlgn="ctr"/>
                      <a:r>
                        <a:rPr lang="en-US" sz="2400" u="none" strike="noStrike">
                          <a:effectLst/>
                        </a:rPr>
                        <a:t>1.32</a:t>
                      </a:r>
                      <a:endParaRPr lang="en-US" sz="2400" b="0" i="0" u="none" strike="noStrike">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-1.40</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-3.14</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199117820"/>
                  </a:ext>
                </a:extLst>
              </a:tr>
              <a:tr h="257678">
                <a:tc vMerge="1">
                  <a:txBody>
                    <a:bodyPr/>
                    <a:lstStyle/>
                    <a:p>
                      <a:endParaRPr lang="en-US"/>
                    </a:p>
                  </a:txBody>
                  <a:tcPr/>
                </a:tc>
                <a:tc>
                  <a:txBody>
                    <a:bodyPr/>
                    <a:lstStyle/>
                    <a:p>
                      <a:pPr algn="ctr" rtl="0" fontAlgn="ctr"/>
                      <a:r>
                        <a:rPr lang="en-US" sz="2400" u="none" strike="noStrike">
                          <a:effectLst/>
                        </a:rPr>
                        <a:t>2.26</a:t>
                      </a:r>
                      <a:endParaRPr lang="en-US" sz="2400" b="0" i="0" u="none" strike="noStrike">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-0.60</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-2.69</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3913697292"/>
                  </a:ext>
                </a:extLst>
              </a:tr>
              <a:tr h="257678">
                <a:tc vMerge="1">
                  <a:txBody>
                    <a:bodyPr/>
                    <a:lstStyle/>
                    <a:p>
                      <a:endParaRPr lang="en-US"/>
                    </a:p>
                  </a:txBody>
                  <a:tcPr/>
                </a:tc>
                <a:tc>
                  <a:txBody>
                    <a:bodyPr/>
                    <a:lstStyle/>
                    <a:p>
                      <a:pPr algn="ctr" rtl="0" fontAlgn="ctr"/>
                      <a:r>
                        <a:rPr lang="en-US" sz="2400" u="none" strike="noStrike">
                          <a:effectLst/>
                        </a:rPr>
                        <a:t>1.65</a:t>
                      </a:r>
                      <a:endParaRPr lang="en-US" sz="2400" b="0" i="0" u="none" strike="noStrike">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-0.54</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-2.37</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1314861544"/>
                  </a:ext>
                </a:extLst>
              </a:tr>
              <a:tr h="257678">
                <a:tc vMerge="1">
                  <a:txBody>
                    <a:bodyPr/>
                    <a:lstStyle/>
                    <a:p>
                      <a:endParaRPr lang="en-US"/>
                    </a:p>
                  </a:txBody>
                  <a:tcPr/>
                </a:tc>
                <a:tc>
                  <a:txBody>
                    <a:bodyPr/>
                    <a:lstStyle/>
                    <a:p>
                      <a:pPr algn="ctr" rtl="0" fontAlgn="ctr"/>
                      <a:r>
                        <a:rPr lang="en-US" sz="2400" u="none" strike="noStrike" dirty="0">
                          <a:effectLst/>
                        </a:rPr>
                        <a:t>1.40</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solidFill>
                            <a:srgbClr val="FF0000"/>
                          </a:solidFill>
                          <a:effectLst/>
                        </a:rPr>
                        <a:t>-0.15</a:t>
                      </a:r>
                      <a:endParaRPr lang="en-US" sz="2400" b="0" i="0" u="none" strike="noStrike" dirty="0">
                        <a:solidFill>
                          <a:srgbClr val="FF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tc>
                  <a:txBody>
                    <a:bodyPr/>
                    <a:lstStyle/>
                    <a:p>
                      <a:pPr algn="ctr" rtl="0" fontAlgn="ctr"/>
                      <a:r>
                        <a:rPr lang="en-US" sz="2400" u="none" strike="noStrike" dirty="0">
                          <a:effectLst/>
                        </a:rPr>
                        <a:t>-2.53</a:t>
                      </a:r>
                      <a:endParaRPr lang="en-US" sz="2400" b="0" i="0" u="none" strike="noStrike" dirty="0">
                        <a:solidFill>
                          <a:srgbClr val="000000"/>
                        </a:solidFill>
                        <a:effectLst/>
                        <a:latin typeface="Arial" panose="020B0604020202020204" pitchFamily="34" charset="0"/>
                      </a:endParaRPr>
                    </a:p>
                  </a:txBody>
                  <a:tcPr marL="8052" marR="8052" marT="8052" marB="0" anchor="ctr">
                    <a:blipFill>
                      <a:blip r:embed="rId3"/>
                      <a:tile tx="0" ty="0" sx="100000" sy="100000" flip="none" algn="tl"/>
                    </a:blipFill>
                  </a:tcPr>
                </a:tc>
                <a:extLst>
                  <a:ext uri="{0D108BD9-81ED-4DB2-BD59-A6C34878D82A}">
                    <a16:rowId xmlns:a16="http://schemas.microsoft.com/office/drawing/2014/main" val="3907322064"/>
                  </a:ext>
                </a:extLst>
              </a:tr>
            </a:tbl>
          </a:graphicData>
        </a:graphic>
      </p:graphicFrame>
      <p:sp>
        <p:nvSpPr>
          <p:cNvPr id="2" name="Title 1">
            <a:extLst>
              <a:ext uri="{FF2B5EF4-FFF2-40B4-BE49-F238E27FC236}">
                <a16:creationId xmlns:a16="http://schemas.microsoft.com/office/drawing/2014/main" id="{B324D9C6-9F61-FA53-6CDE-DC15EF80E268}"/>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solidFill>
                  <a:schemeClr val="tx1"/>
                </a:solidFill>
                <a:ea typeface="ＭＳ Ｐゴシック" panose="020B0600070205080204" pitchFamily="34" charset="-128"/>
              </a:rPr>
              <a:t>Error rate depends on LR</a:t>
            </a:r>
            <a:endParaRPr lang="en-US" kern="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C13F6-37EC-6749-9A09-31C6608716EF}"/>
              </a:ext>
            </a:extLst>
          </p:cNvPr>
          <p:cNvPicPr>
            <a:picLocks noChangeAspect="1"/>
          </p:cNvPicPr>
          <p:nvPr/>
        </p:nvPicPr>
        <p:blipFill>
          <a:blip r:embed="rId3"/>
          <a:stretch>
            <a:fillRect/>
          </a:stretch>
        </p:blipFill>
        <p:spPr>
          <a:xfrm>
            <a:off x="1401516" y="1471613"/>
            <a:ext cx="6340968" cy="5074920"/>
          </a:xfrm>
          <a:prstGeom prst="rect">
            <a:avLst/>
          </a:prstGeom>
        </p:spPr>
      </p:pic>
      <p:sp>
        <p:nvSpPr>
          <p:cNvPr id="6" name="TextBox 5">
            <a:extLst>
              <a:ext uri="{FF2B5EF4-FFF2-40B4-BE49-F238E27FC236}">
                <a16:creationId xmlns:a16="http://schemas.microsoft.com/office/drawing/2014/main" id="{48BF2749-A55A-FADE-DEB7-9079723ACB57}"/>
              </a:ext>
            </a:extLst>
          </p:cNvPr>
          <p:cNvSpPr txBox="1"/>
          <p:nvPr/>
        </p:nvSpPr>
        <p:spPr>
          <a:xfrm>
            <a:off x="5687613" y="1504684"/>
            <a:ext cx="1965603" cy="523220"/>
          </a:xfrm>
          <a:prstGeom prst="rect">
            <a:avLst/>
          </a:prstGeom>
          <a:noFill/>
        </p:spPr>
        <p:txBody>
          <a:bodyPr wrap="none" rtlCol="0">
            <a:spAutoFit/>
          </a:bodyPr>
          <a:lstStyle/>
          <a:p>
            <a:r>
              <a:rPr lang="en-US" sz="2800" dirty="0">
                <a:solidFill>
                  <a:srgbClr val="7030A0"/>
                </a:solidFill>
              </a:rPr>
              <a:t>Contributor</a:t>
            </a:r>
          </a:p>
        </p:txBody>
      </p:sp>
      <p:sp>
        <p:nvSpPr>
          <p:cNvPr id="7" name="TextBox 6">
            <a:extLst>
              <a:ext uri="{FF2B5EF4-FFF2-40B4-BE49-F238E27FC236}">
                <a16:creationId xmlns:a16="http://schemas.microsoft.com/office/drawing/2014/main" id="{62C32A98-BAE8-BD28-B080-03DE4936BD6E}"/>
              </a:ext>
            </a:extLst>
          </p:cNvPr>
          <p:cNvSpPr txBox="1"/>
          <p:nvPr/>
        </p:nvSpPr>
        <p:spPr>
          <a:xfrm>
            <a:off x="2139448" y="1504684"/>
            <a:ext cx="2545890" cy="523220"/>
          </a:xfrm>
          <a:prstGeom prst="rect">
            <a:avLst/>
          </a:prstGeom>
          <a:noFill/>
        </p:spPr>
        <p:txBody>
          <a:bodyPr wrap="none" rtlCol="0">
            <a:spAutoFit/>
          </a:bodyPr>
          <a:lstStyle/>
          <a:p>
            <a:r>
              <a:rPr lang="en-US" sz="2800" dirty="0">
                <a:solidFill>
                  <a:srgbClr val="C00000"/>
                </a:solidFill>
              </a:rPr>
              <a:t>Noncontributor</a:t>
            </a:r>
          </a:p>
        </p:txBody>
      </p:sp>
      <p:sp>
        <p:nvSpPr>
          <p:cNvPr id="2" name="TextBox 1">
            <a:extLst>
              <a:ext uri="{FF2B5EF4-FFF2-40B4-BE49-F238E27FC236}">
                <a16:creationId xmlns:a16="http://schemas.microsoft.com/office/drawing/2014/main" id="{A9E3A75B-6633-0192-69EE-69A478C16A75}"/>
              </a:ext>
            </a:extLst>
          </p:cNvPr>
          <p:cNvSpPr txBox="1"/>
          <p:nvPr/>
        </p:nvSpPr>
        <p:spPr>
          <a:xfrm>
            <a:off x="3038022" y="2553004"/>
            <a:ext cx="1913729" cy="523220"/>
          </a:xfrm>
          <a:prstGeom prst="rect">
            <a:avLst/>
          </a:prstGeom>
          <a:noFill/>
        </p:spPr>
        <p:txBody>
          <a:bodyPr wrap="none" rtlCol="0">
            <a:spAutoFit/>
          </a:bodyPr>
          <a:lstStyle/>
          <a:p>
            <a:r>
              <a:rPr lang="en-US" sz="2800" dirty="0">
                <a:solidFill>
                  <a:srgbClr val="7030A0"/>
                </a:solidFill>
              </a:rPr>
              <a:t>A = 1.0000</a:t>
            </a:r>
          </a:p>
        </p:txBody>
      </p:sp>
      <p:sp>
        <p:nvSpPr>
          <p:cNvPr id="3" name="Title 1">
            <a:extLst>
              <a:ext uri="{FF2B5EF4-FFF2-40B4-BE49-F238E27FC236}">
                <a16:creationId xmlns:a16="http://schemas.microsoft.com/office/drawing/2014/main" id="{512FFEF5-058E-B84F-5EDD-FC59E9F2BA6E}"/>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Gun distributions</a:t>
            </a:r>
            <a:endParaRPr lang="en-US" kern="0" dirty="0"/>
          </a:p>
        </p:txBody>
      </p:sp>
    </p:spTree>
    <p:extLst>
      <p:ext uri="{BB962C8B-B14F-4D97-AF65-F5344CB8AC3E}">
        <p14:creationId xmlns:p14="http://schemas.microsoft.com/office/powerpoint/2010/main" val="93741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272F20-04F8-E744-8D02-FB4570F87A78}"/>
              </a:ext>
            </a:extLst>
          </p:cNvPr>
          <p:cNvPicPr>
            <a:picLocks noChangeAspect="1"/>
          </p:cNvPicPr>
          <p:nvPr/>
        </p:nvPicPr>
        <p:blipFill>
          <a:blip r:embed="rId3"/>
          <a:stretch>
            <a:fillRect/>
          </a:stretch>
        </p:blipFill>
        <p:spPr>
          <a:xfrm>
            <a:off x="1401763" y="1471613"/>
            <a:ext cx="6340968" cy="5074920"/>
          </a:xfrm>
          <a:prstGeom prst="rect">
            <a:avLst/>
          </a:prstGeom>
        </p:spPr>
      </p:pic>
      <p:sp>
        <p:nvSpPr>
          <p:cNvPr id="7" name="Title 1">
            <a:extLst>
              <a:ext uri="{FF2B5EF4-FFF2-40B4-BE49-F238E27FC236}">
                <a16:creationId xmlns:a16="http://schemas.microsoft.com/office/drawing/2014/main" id="{7FB93EAD-0CE4-A853-86A3-772CA5587DCC}"/>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dirty="0">
                <a:ea typeface="ＭＳ Ｐゴシック" panose="020B0600070205080204" pitchFamily="34" charset="-128"/>
              </a:rPr>
              <a:t>Magazine distributions</a:t>
            </a:r>
            <a:endParaRPr lang="en-US" kern="0" dirty="0"/>
          </a:p>
        </p:txBody>
      </p:sp>
      <p:sp>
        <p:nvSpPr>
          <p:cNvPr id="8" name="TextBox 7">
            <a:extLst>
              <a:ext uri="{FF2B5EF4-FFF2-40B4-BE49-F238E27FC236}">
                <a16:creationId xmlns:a16="http://schemas.microsoft.com/office/drawing/2014/main" id="{C69C3C72-4DE0-0AAB-9024-E6C14384270C}"/>
              </a:ext>
            </a:extLst>
          </p:cNvPr>
          <p:cNvSpPr txBox="1"/>
          <p:nvPr/>
        </p:nvSpPr>
        <p:spPr>
          <a:xfrm>
            <a:off x="5687613" y="1504684"/>
            <a:ext cx="1965603" cy="523220"/>
          </a:xfrm>
          <a:prstGeom prst="rect">
            <a:avLst/>
          </a:prstGeom>
          <a:noFill/>
        </p:spPr>
        <p:txBody>
          <a:bodyPr wrap="none" rtlCol="0">
            <a:spAutoFit/>
          </a:bodyPr>
          <a:lstStyle/>
          <a:p>
            <a:r>
              <a:rPr lang="en-US" sz="2800" dirty="0">
                <a:solidFill>
                  <a:srgbClr val="7030A0"/>
                </a:solidFill>
              </a:rPr>
              <a:t>Contributor</a:t>
            </a:r>
          </a:p>
        </p:txBody>
      </p:sp>
      <p:sp>
        <p:nvSpPr>
          <p:cNvPr id="9" name="TextBox 8">
            <a:extLst>
              <a:ext uri="{FF2B5EF4-FFF2-40B4-BE49-F238E27FC236}">
                <a16:creationId xmlns:a16="http://schemas.microsoft.com/office/drawing/2014/main" id="{16915C97-AE79-3462-63EF-3CFEA7E4FD88}"/>
              </a:ext>
            </a:extLst>
          </p:cNvPr>
          <p:cNvSpPr txBox="1"/>
          <p:nvPr/>
        </p:nvSpPr>
        <p:spPr>
          <a:xfrm>
            <a:off x="2139448" y="1504684"/>
            <a:ext cx="2545890" cy="523220"/>
          </a:xfrm>
          <a:prstGeom prst="rect">
            <a:avLst/>
          </a:prstGeom>
          <a:noFill/>
        </p:spPr>
        <p:txBody>
          <a:bodyPr wrap="none" rtlCol="0">
            <a:spAutoFit/>
          </a:bodyPr>
          <a:lstStyle/>
          <a:p>
            <a:r>
              <a:rPr lang="en-US" sz="2800" dirty="0">
                <a:solidFill>
                  <a:srgbClr val="C00000"/>
                </a:solidFill>
              </a:rPr>
              <a:t>Noncontributor</a:t>
            </a:r>
          </a:p>
        </p:txBody>
      </p:sp>
      <p:sp>
        <p:nvSpPr>
          <p:cNvPr id="10" name="TextBox 9">
            <a:extLst>
              <a:ext uri="{FF2B5EF4-FFF2-40B4-BE49-F238E27FC236}">
                <a16:creationId xmlns:a16="http://schemas.microsoft.com/office/drawing/2014/main" id="{5A0DC421-1095-0BF9-23E1-47C450112AA7}"/>
              </a:ext>
            </a:extLst>
          </p:cNvPr>
          <p:cNvSpPr txBox="1"/>
          <p:nvPr/>
        </p:nvSpPr>
        <p:spPr>
          <a:xfrm>
            <a:off x="3038022" y="2553004"/>
            <a:ext cx="1913729" cy="523220"/>
          </a:xfrm>
          <a:prstGeom prst="rect">
            <a:avLst/>
          </a:prstGeom>
          <a:noFill/>
        </p:spPr>
        <p:txBody>
          <a:bodyPr wrap="none" rtlCol="0">
            <a:spAutoFit/>
          </a:bodyPr>
          <a:lstStyle/>
          <a:p>
            <a:r>
              <a:rPr lang="en-US" sz="2800" dirty="0">
                <a:solidFill>
                  <a:srgbClr val="7030A0"/>
                </a:solidFill>
              </a:rPr>
              <a:t>A = 0.9999</a:t>
            </a:r>
          </a:p>
        </p:txBody>
      </p:sp>
    </p:spTree>
    <p:extLst>
      <p:ext uri="{BB962C8B-B14F-4D97-AF65-F5344CB8AC3E}">
        <p14:creationId xmlns:p14="http://schemas.microsoft.com/office/powerpoint/2010/main" val="976330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DA65D087-82E4-584B-A53E-1321E7813E9E}"/>
              </a:ext>
            </a:extLst>
          </p:cNvPr>
          <p:cNvSpPr>
            <a:spLocks noGrp="1" noChangeArrowheads="1"/>
          </p:cNvSpPr>
          <p:nvPr>
            <p:ph type="title"/>
          </p:nvPr>
        </p:nvSpPr>
        <p:spPr>
          <a:xfrm>
            <a:off x="685800" y="241739"/>
            <a:ext cx="7772400" cy="1143000"/>
          </a:xfrm>
        </p:spPr>
        <p:txBody>
          <a:bodyPr/>
          <a:lstStyle/>
          <a:p>
            <a:r>
              <a:rPr lang="en-US" altLang="en-US" dirty="0">
                <a:ea typeface="ＭＳ Ｐゴシック" panose="020B0600070205080204" pitchFamily="34" charset="-128"/>
              </a:rPr>
              <a:t>Conclusions</a:t>
            </a:r>
          </a:p>
        </p:txBody>
      </p:sp>
      <p:sp>
        <p:nvSpPr>
          <p:cNvPr id="39938" name="TextBox 2">
            <a:extLst>
              <a:ext uri="{FF2B5EF4-FFF2-40B4-BE49-F238E27FC236}">
                <a16:creationId xmlns:a16="http://schemas.microsoft.com/office/drawing/2014/main" id="{5CBEA637-C5A9-9D41-8DC2-B39BE582F260}"/>
              </a:ext>
            </a:extLst>
          </p:cNvPr>
          <p:cNvSpPr txBox="1">
            <a:spLocks noChangeArrowheads="1"/>
          </p:cNvSpPr>
          <p:nvPr/>
        </p:nvSpPr>
        <p:spPr bwMode="auto">
          <a:xfrm>
            <a:off x="533702" y="2950329"/>
            <a:ext cx="8076596"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indent="-457200">
              <a:buFontTx/>
              <a:buAutoNum type="arabicPeriod"/>
            </a:pPr>
            <a:r>
              <a:rPr lang="en-US" altLang="en-US" sz="2400" dirty="0">
                <a:solidFill>
                  <a:srgbClr val="3C69B2"/>
                </a:solidFill>
              </a:rPr>
              <a:t>Use fully Bayesian PGS on all STR data (no threshold)</a:t>
            </a:r>
          </a:p>
          <a:p>
            <a:pPr marL="457200" indent="-457200">
              <a:buFontTx/>
              <a:buAutoNum type="arabicPeriod"/>
            </a:pPr>
            <a:r>
              <a:rPr lang="en-US" altLang="en-US" sz="2400" dirty="0">
                <a:solidFill>
                  <a:srgbClr val="3C69B2"/>
                </a:solidFill>
              </a:rPr>
              <a:t>Separate mixtures into accurate contributor genotypes</a:t>
            </a:r>
          </a:p>
          <a:p>
            <a:pPr marL="457200" indent="-457200">
              <a:buFontTx/>
              <a:buAutoNum type="arabicPeriod"/>
            </a:pPr>
            <a:r>
              <a:rPr lang="en-US" altLang="en-US" sz="2400" dirty="0">
                <a:solidFill>
                  <a:srgbClr val="3C69B2"/>
                </a:solidFill>
              </a:rPr>
              <a:t>Report all inclusionary and exclusionary LRs</a:t>
            </a:r>
          </a:p>
          <a:p>
            <a:pPr marL="457200" indent="-457200">
              <a:buFontTx/>
              <a:buAutoNum type="arabicPeriod"/>
            </a:pPr>
            <a:r>
              <a:rPr lang="en-US" altLang="en-US" sz="2400" dirty="0">
                <a:solidFill>
                  <a:srgbClr val="3C69B2"/>
                </a:solidFill>
              </a:rPr>
              <a:t>Use LR distributions to report LR error rates</a:t>
            </a:r>
          </a:p>
          <a:p>
            <a:pPr marL="457200" indent="-457200">
              <a:buFontTx/>
              <a:buAutoNum type="arabicPeriod"/>
            </a:pPr>
            <a:r>
              <a:rPr lang="en-US" altLang="en-US" sz="2400" dirty="0">
                <a:solidFill>
                  <a:srgbClr val="3C69B2"/>
                </a:solidFill>
              </a:rPr>
              <a:t>Respond to bad arguments with good LR science</a:t>
            </a:r>
          </a:p>
        </p:txBody>
      </p:sp>
      <p:pic>
        <p:nvPicPr>
          <p:cNvPr id="2" name="Picture 2">
            <a:extLst>
              <a:ext uri="{FF2B5EF4-FFF2-40B4-BE49-F238E27FC236}">
                <a16:creationId xmlns:a16="http://schemas.microsoft.com/office/drawing/2014/main" id="{A2661823-D808-2E2E-1503-19BCB16A9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248401"/>
            <a:ext cx="3110921"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CA8B57-88B4-77B2-021A-424F1B8B55A7}"/>
              </a:ext>
            </a:extLst>
          </p:cNvPr>
          <p:cNvSpPr txBox="1"/>
          <p:nvPr/>
        </p:nvSpPr>
        <p:spPr>
          <a:xfrm>
            <a:off x="311058" y="1569651"/>
            <a:ext cx="8521885" cy="523220"/>
          </a:xfrm>
          <a:prstGeom prst="rect">
            <a:avLst/>
          </a:prstGeom>
          <a:noFill/>
        </p:spPr>
        <p:txBody>
          <a:bodyPr wrap="none" rtlCol="0">
            <a:spAutoFit/>
          </a:bodyPr>
          <a:lstStyle/>
          <a:p>
            <a:pPr algn="ctr"/>
            <a:r>
              <a:rPr lang="en-US" altLang="en-US" sz="2800" dirty="0">
                <a:solidFill>
                  <a:srgbClr val="7030A0"/>
                </a:solidFill>
              </a:rPr>
              <a:t>How to rebut unfounded PGS opposition arguments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94C4-A926-8D07-83D4-F1F463BA7A3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90EAB2-D271-6415-D007-AAB925A8B69F}"/>
              </a:ext>
            </a:extLst>
          </p:cNvPr>
          <p:cNvPicPr>
            <a:picLocks noChangeAspect="1"/>
          </p:cNvPicPr>
          <p:nvPr/>
        </p:nvPicPr>
        <p:blipFill>
          <a:blip r:embed="rId3"/>
          <a:stretch>
            <a:fillRect/>
          </a:stretch>
        </p:blipFill>
        <p:spPr>
          <a:xfrm>
            <a:off x="1285668" y="1140832"/>
            <a:ext cx="6572665" cy="1832431"/>
          </a:xfrm>
          <a:prstGeom prst="rect">
            <a:avLst/>
          </a:prstGeom>
        </p:spPr>
      </p:pic>
      <p:pic>
        <p:nvPicPr>
          <p:cNvPr id="17409" name="Picture 1" descr="Fig5.pdf">
            <a:extLst>
              <a:ext uri="{FF2B5EF4-FFF2-40B4-BE49-F238E27FC236}">
                <a16:creationId xmlns:a16="http://schemas.microsoft.com/office/drawing/2014/main" id="{7A2BCF05-28CA-FCB0-48C1-DA5791A113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573" y="3227569"/>
            <a:ext cx="5512885" cy="35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04E5477-80D2-1B70-20F3-2B028F055908}"/>
              </a:ext>
            </a:extLst>
          </p:cNvPr>
          <p:cNvSpPr txBox="1"/>
          <p:nvPr/>
        </p:nvSpPr>
        <p:spPr>
          <a:xfrm>
            <a:off x="5355138" y="4057816"/>
            <a:ext cx="3508333" cy="1569660"/>
          </a:xfrm>
          <a:prstGeom prst="rect">
            <a:avLst/>
          </a:prstGeom>
          <a:noFill/>
        </p:spPr>
        <p:txBody>
          <a:bodyPr wrap="none" rtlCol="0">
            <a:spAutoFit/>
          </a:bodyPr>
          <a:lstStyle/>
          <a:p>
            <a:r>
              <a:rPr lang="en-US" dirty="0">
                <a:solidFill>
                  <a:srgbClr val="3C69B2"/>
                </a:solidFill>
              </a:rPr>
              <a:t>100 genotypes</a:t>
            </a:r>
          </a:p>
          <a:p>
            <a:r>
              <a:rPr lang="en-US" dirty="0">
                <a:solidFill>
                  <a:srgbClr val="3C69B2"/>
                </a:solidFill>
              </a:rPr>
              <a:t>10,000 references</a:t>
            </a:r>
          </a:p>
          <a:p>
            <a:r>
              <a:rPr lang="en-US" dirty="0">
                <a:solidFill>
                  <a:srgbClr val="3C69B2"/>
                </a:solidFill>
              </a:rPr>
              <a:t>A million LR calculations</a:t>
            </a:r>
          </a:p>
          <a:p>
            <a:r>
              <a:rPr lang="en-US" dirty="0">
                <a:solidFill>
                  <a:srgbClr val="3C69B2"/>
                </a:solidFill>
              </a:rPr>
              <a:t>Sample LR values</a:t>
            </a:r>
          </a:p>
        </p:txBody>
      </p:sp>
      <p:sp>
        <p:nvSpPr>
          <p:cNvPr id="5" name="Title 1">
            <a:extLst>
              <a:ext uri="{FF2B5EF4-FFF2-40B4-BE49-F238E27FC236}">
                <a16:creationId xmlns:a16="http://schemas.microsoft.com/office/drawing/2014/main" id="{845B5D43-2107-1413-325F-6113286EC3F0}"/>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Non-contributor distribution</a:t>
            </a:r>
          </a:p>
        </p:txBody>
      </p:sp>
    </p:spTree>
    <p:extLst>
      <p:ext uri="{BB962C8B-B14F-4D97-AF65-F5344CB8AC3E}">
        <p14:creationId xmlns:p14="http://schemas.microsoft.com/office/powerpoint/2010/main" val="74811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CD2C7-960C-0BA1-1975-4FC0EAF7F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3682E-622C-116E-ECA2-1651AD10CFF3}"/>
              </a:ext>
            </a:extLst>
          </p:cNvPr>
          <p:cNvSpPr>
            <a:spLocks noGrp="1"/>
          </p:cNvSpPr>
          <p:nvPr>
            <p:ph type="title"/>
          </p:nvPr>
        </p:nvSpPr>
        <p:spPr>
          <a:xfrm>
            <a:off x="0" y="134980"/>
            <a:ext cx="9144000" cy="1143000"/>
          </a:xfrm>
        </p:spPr>
        <p:txBody>
          <a:bodyPr/>
          <a:lstStyle/>
          <a:p>
            <a:r>
              <a:rPr lang="en-US" dirty="0"/>
              <a:t>Exact non-contributor distribution</a:t>
            </a:r>
          </a:p>
        </p:txBody>
      </p:sp>
      <p:grpSp>
        <p:nvGrpSpPr>
          <p:cNvPr id="5" name="Group 4">
            <a:extLst>
              <a:ext uri="{FF2B5EF4-FFF2-40B4-BE49-F238E27FC236}">
                <a16:creationId xmlns:a16="http://schemas.microsoft.com/office/drawing/2014/main" id="{600D9772-7547-9BA4-C0B5-8AD09AE3CD81}"/>
              </a:ext>
            </a:extLst>
          </p:cNvPr>
          <p:cNvGrpSpPr/>
          <p:nvPr/>
        </p:nvGrpSpPr>
        <p:grpSpPr>
          <a:xfrm>
            <a:off x="575883" y="1295423"/>
            <a:ext cx="7992234" cy="5289669"/>
            <a:chOff x="276494" y="1295423"/>
            <a:chExt cx="7992234" cy="5289669"/>
          </a:xfrm>
        </p:grpSpPr>
        <p:pic>
          <p:nvPicPr>
            <p:cNvPr id="6" name="Picture 3">
              <a:extLst>
                <a:ext uri="{FF2B5EF4-FFF2-40B4-BE49-F238E27FC236}">
                  <a16:creationId xmlns:a16="http://schemas.microsoft.com/office/drawing/2014/main" id="{B1677E91-8B15-426A-E7D7-85A6A6DD57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494" y="1931213"/>
              <a:ext cx="5721840" cy="4653879"/>
            </a:xfrm>
            <a:prstGeom prst="rect">
              <a:avLst/>
            </a:prstGeom>
            <a:solidFill>
              <a:schemeClr val="bg1"/>
            </a:solidFill>
            <a:ln>
              <a:noFill/>
            </a:ln>
          </p:spPr>
        </p:pic>
        <p:pic>
          <p:nvPicPr>
            <p:cNvPr id="13" name="Picture 12">
              <a:extLst>
                <a:ext uri="{FF2B5EF4-FFF2-40B4-BE49-F238E27FC236}">
                  <a16:creationId xmlns:a16="http://schemas.microsoft.com/office/drawing/2014/main" id="{227701F0-EE56-1A59-895D-5E2E609344F5}"/>
                </a:ext>
              </a:extLst>
            </p:cNvPr>
            <p:cNvPicPr>
              <a:picLocks noChangeAspect="1"/>
            </p:cNvPicPr>
            <p:nvPr/>
          </p:nvPicPr>
          <p:blipFill>
            <a:blip r:embed="rId3"/>
            <a:stretch>
              <a:fillRect/>
            </a:stretch>
          </p:blipFill>
          <p:spPr>
            <a:xfrm>
              <a:off x="3892188" y="1295423"/>
              <a:ext cx="4376540" cy="2672836"/>
            </a:xfrm>
            <a:prstGeom prst="rect">
              <a:avLst/>
            </a:prstGeom>
          </p:spPr>
        </p:pic>
      </p:grpSp>
      <p:sp>
        <p:nvSpPr>
          <p:cNvPr id="12" name="TextBox 11">
            <a:extLst>
              <a:ext uri="{FF2B5EF4-FFF2-40B4-BE49-F238E27FC236}">
                <a16:creationId xmlns:a16="http://schemas.microsoft.com/office/drawing/2014/main" id="{9888051D-3B1F-5F8A-E612-148ACF15A8F0}"/>
              </a:ext>
            </a:extLst>
          </p:cNvPr>
          <p:cNvSpPr txBox="1"/>
          <p:nvPr/>
        </p:nvSpPr>
        <p:spPr>
          <a:xfrm>
            <a:off x="5355138" y="4057816"/>
            <a:ext cx="2754280" cy="1569660"/>
          </a:xfrm>
          <a:prstGeom prst="rect">
            <a:avLst/>
          </a:prstGeom>
          <a:noFill/>
        </p:spPr>
        <p:txBody>
          <a:bodyPr wrap="none" rtlCol="0">
            <a:spAutoFit/>
          </a:bodyPr>
          <a:lstStyle/>
          <a:p>
            <a:r>
              <a:rPr lang="en-US" dirty="0">
                <a:solidFill>
                  <a:srgbClr val="3C69B2"/>
                </a:solidFill>
              </a:rPr>
              <a:t>100 genotypes</a:t>
            </a:r>
          </a:p>
          <a:p>
            <a:r>
              <a:rPr lang="en-US" dirty="0">
                <a:solidFill>
                  <a:srgbClr val="3C69B2"/>
                </a:solidFill>
              </a:rPr>
              <a:t>No references</a:t>
            </a:r>
          </a:p>
          <a:p>
            <a:r>
              <a:rPr lang="en-US" dirty="0">
                <a:solidFill>
                  <a:srgbClr val="3C69B2"/>
                </a:solidFill>
              </a:rPr>
              <a:t>No LR calculations</a:t>
            </a:r>
          </a:p>
          <a:p>
            <a:r>
              <a:rPr lang="en-US" dirty="0">
                <a:solidFill>
                  <a:srgbClr val="3C69B2"/>
                </a:solidFill>
              </a:rPr>
              <a:t>Exact composite</a:t>
            </a:r>
          </a:p>
        </p:txBody>
      </p:sp>
    </p:spTree>
    <p:extLst>
      <p:ext uri="{BB962C8B-B14F-4D97-AF65-F5344CB8AC3E}">
        <p14:creationId xmlns:p14="http://schemas.microsoft.com/office/powerpoint/2010/main" val="375714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C0A8-8DB6-96DE-9D4A-7F1C25409C0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DA2E888-AC82-FEEE-AACB-9D447C56EB81}"/>
              </a:ext>
            </a:extLst>
          </p:cNvPr>
          <p:cNvGrpSpPr/>
          <p:nvPr/>
        </p:nvGrpSpPr>
        <p:grpSpPr>
          <a:xfrm>
            <a:off x="1348740" y="1464327"/>
            <a:ext cx="6446520" cy="5303520"/>
            <a:chOff x="828141" y="1464547"/>
            <a:chExt cx="6446520" cy="5303520"/>
          </a:xfrm>
        </p:grpSpPr>
        <p:grpSp>
          <p:nvGrpSpPr>
            <p:cNvPr id="8" name="Group 7">
              <a:extLst>
                <a:ext uri="{FF2B5EF4-FFF2-40B4-BE49-F238E27FC236}">
                  <a16:creationId xmlns:a16="http://schemas.microsoft.com/office/drawing/2014/main" id="{9E52E675-15BF-3124-57B8-797E9DDC1BD0}"/>
                </a:ext>
              </a:extLst>
            </p:cNvPr>
            <p:cNvGrpSpPr/>
            <p:nvPr/>
          </p:nvGrpSpPr>
          <p:grpSpPr>
            <a:xfrm>
              <a:off x="828141" y="1464547"/>
              <a:ext cx="6446520" cy="5303520"/>
              <a:chOff x="4953000" y="1494043"/>
              <a:chExt cx="6446520" cy="5303520"/>
            </a:xfrm>
          </p:grpSpPr>
          <p:sp>
            <p:nvSpPr>
              <p:cNvPr id="9" name="Rectangle 8">
                <a:extLst>
                  <a:ext uri="{FF2B5EF4-FFF2-40B4-BE49-F238E27FC236}">
                    <a16:creationId xmlns:a16="http://schemas.microsoft.com/office/drawing/2014/main" id="{BA35BB24-E1EA-EE5F-543D-51F8EE6CEA4A}"/>
                  </a:ext>
                </a:extLst>
              </p:cNvPr>
              <p:cNvSpPr/>
              <p:nvPr/>
            </p:nvSpPr>
            <p:spPr>
              <a:xfrm>
                <a:off x="4953000" y="1494043"/>
                <a:ext cx="6446520" cy="5303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14794496-0DE5-FA41-E7D8-A1DF434D8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19231" y="1578340"/>
                <a:ext cx="6314057" cy="5134926"/>
              </a:xfrm>
              <a:prstGeom prst="rect">
                <a:avLst/>
              </a:prstGeom>
              <a:solidFill>
                <a:schemeClr val="bg1"/>
              </a:solidFill>
              <a:ln>
                <a:noFill/>
              </a:ln>
            </p:spPr>
          </p:pic>
        </p:grpSp>
        <p:sp>
          <p:nvSpPr>
            <p:cNvPr id="13" name="TextBox 12">
              <a:extLst>
                <a:ext uri="{FF2B5EF4-FFF2-40B4-BE49-F238E27FC236}">
                  <a16:creationId xmlns:a16="http://schemas.microsoft.com/office/drawing/2014/main" id="{47B7CD18-7475-BD94-2132-C5F2A8EF122F}"/>
                </a:ext>
              </a:extLst>
            </p:cNvPr>
            <p:cNvSpPr txBox="1"/>
            <p:nvPr/>
          </p:nvSpPr>
          <p:spPr>
            <a:xfrm>
              <a:off x="4662290" y="1542312"/>
              <a:ext cx="1886607" cy="523220"/>
            </a:xfrm>
            <a:prstGeom prst="rect">
              <a:avLst/>
            </a:prstGeom>
            <a:noFill/>
          </p:spPr>
          <p:txBody>
            <a:bodyPr wrap="none" rtlCol="0">
              <a:spAutoFit/>
            </a:bodyPr>
            <a:lstStyle/>
            <a:p>
              <a:r>
                <a:rPr lang="en-US" sz="2800" dirty="0">
                  <a:solidFill>
                    <a:srgbClr val="7030A0"/>
                  </a:solidFill>
                </a:rPr>
                <a:t>Contributor</a:t>
              </a:r>
            </a:p>
          </p:txBody>
        </p:sp>
        <p:sp>
          <p:nvSpPr>
            <p:cNvPr id="14" name="TextBox 13">
              <a:extLst>
                <a:ext uri="{FF2B5EF4-FFF2-40B4-BE49-F238E27FC236}">
                  <a16:creationId xmlns:a16="http://schemas.microsoft.com/office/drawing/2014/main" id="{88CE783B-D17E-DBED-3AC4-C78A2CC0166B}"/>
                </a:ext>
              </a:extLst>
            </p:cNvPr>
            <p:cNvSpPr txBox="1"/>
            <p:nvPr/>
          </p:nvSpPr>
          <p:spPr>
            <a:xfrm>
              <a:off x="1603253" y="1542312"/>
              <a:ext cx="2545890" cy="523220"/>
            </a:xfrm>
            <a:prstGeom prst="rect">
              <a:avLst/>
            </a:prstGeom>
            <a:noFill/>
          </p:spPr>
          <p:txBody>
            <a:bodyPr wrap="none" rtlCol="0">
              <a:spAutoFit/>
            </a:bodyPr>
            <a:lstStyle/>
            <a:p>
              <a:r>
                <a:rPr lang="en-US" sz="2800" dirty="0">
                  <a:solidFill>
                    <a:srgbClr val="C00000"/>
                  </a:solidFill>
                </a:rPr>
                <a:t>Noncontributor</a:t>
              </a:r>
            </a:p>
          </p:txBody>
        </p:sp>
      </p:grpSp>
      <p:sp>
        <p:nvSpPr>
          <p:cNvPr id="3" name="Title 1">
            <a:extLst>
              <a:ext uri="{FF2B5EF4-FFF2-40B4-BE49-F238E27FC236}">
                <a16:creationId xmlns:a16="http://schemas.microsoft.com/office/drawing/2014/main" id="{02856D4C-5831-60BB-5E87-C302057D5C6D}"/>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Dual exact LR distributions</a:t>
            </a:r>
            <a:endParaRPr lang="en-US" kern="0" dirty="0"/>
          </a:p>
        </p:txBody>
      </p:sp>
    </p:spTree>
    <p:extLst>
      <p:ext uri="{BB962C8B-B14F-4D97-AF65-F5344CB8AC3E}">
        <p14:creationId xmlns:p14="http://schemas.microsoft.com/office/powerpoint/2010/main" val="413881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19975-6446-3CDE-6757-25F9A1DD6C3B}"/>
              </a:ext>
            </a:extLst>
          </p:cNvPr>
          <p:cNvSpPr txBox="1"/>
          <p:nvPr/>
        </p:nvSpPr>
        <p:spPr>
          <a:xfrm>
            <a:off x="1692045" y="4041051"/>
            <a:ext cx="5759910" cy="523220"/>
          </a:xfrm>
          <a:prstGeom prst="rect">
            <a:avLst/>
          </a:prstGeom>
          <a:noFill/>
        </p:spPr>
        <p:txBody>
          <a:bodyPr wrap="none" rtlCol="0">
            <a:spAutoFit/>
          </a:bodyPr>
          <a:lstStyle/>
          <a:p>
            <a:pPr algn="ctr"/>
            <a:r>
              <a:rPr lang="en-US" sz="2800" dirty="0">
                <a:solidFill>
                  <a:srgbClr val="3C69B2"/>
                </a:solidFill>
              </a:rPr>
              <a:t>LR distributions show this isn’t so.</a:t>
            </a:r>
          </a:p>
        </p:txBody>
      </p:sp>
      <p:sp>
        <p:nvSpPr>
          <p:cNvPr id="9" name="Title 1">
            <a:extLst>
              <a:ext uri="{FF2B5EF4-FFF2-40B4-BE49-F238E27FC236}">
                <a16:creationId xmlns:a16="http://schemas.microsoft.com/office/drawing/2014/main" id="{B3D95596-752B-BC69-A9F2-539E0099CFD7}"/>
              </a:ext>
            </a:extLst>
          </p:cNvPr>
          <p:cNvSpPr>
            <a:spLocks noGrp="1"/>
          </p:cNvSpPr>
          <p:nvPr>
            <p:ph type="title"/>
          </p:nvPr>
        </p:nvSpPr>
        <p:spPr>
          <a:xfrm>
            <a:off x="685800" y="609600"/>
            <a:ext cx="7772400" cy="1143000"/>
          </a:xfrm>
        </p:spPr>
        <p:txBody>
          <a:bodyPr/>
          <a:lstStyle/>
          <a:p>
            <a:r>
              <a:rPr lang="en-US" dirty="0"/>
              <a:t>Opposition argument</a:t>
            </a:r>
          </a:p>
        </p:txBody>
      </p:sp>
      <p:sp>
        <p:nvSpPr>
          <p:cNvPr id="10" name="TextBox 9">
            <a:extLst>
              <a:ext uri="{FF2B5EF4-FFF2-40B4-BE49-F238E27FC236}">
                <a16:creationId xmlns:a16="http://schemas.microsoft.com/office/drawing/2014/main" id="{49442E98-3ECE-844B-67FE-3769474AA047}"/>
              </a:ext>
            </a:extLst>
          </p:cNvPr>
          <p:cNvSpPr txBox="1"/>
          <p:nvPr/>
        </p:nvSpPr>
        <p:spPr>
          <a:xfrm>
            <a:off x="561929" y="2419772"/>
            <a:ext cx="8020144" cy="954107"/>
          </a:xfrm>
          <a:prstGeom prst="rect">
            <a:avLst/>
          </a:prstGeom>
          <a:noFill/>
        </p:spPr>
        <p:txBody>
          <a:bodyPr wrap="none" rtlCol="0">
            <a:spAutoFit/>
          </a:bodyPr>
          <a:lstStyle/>
          <a:p>
            <a:pPr algn="ctr"/>
            <a:r>
              <a:rPr lang="en-US" sz="2800" dirty="0">
                <a:solidFill>
                  <a:srgbClr val="C00000"/>
                </a:solidFill>
              </a:rPr>
              <a:t>“Ground truth” laboratory data is needed to</a:t>
            </a:r>
          </a:p>
          <a:p>
            <a:pPr algn="ctr"/>
            <a:r>
              <a:rPr lang="en-US" sz="2800" dirty="0">
                <a:solidFill>
                  <a:srgbClr val="C00000"/>
                </a:solidFill>
              </a:rPr>
              <a:t>validate a probabilistic genotyping system (PGS).</a:t>
            </a:r>
          </a:p>
        </p:txBody>
      </p:sp>
    </p:spTree>
    <p:extLst>
      <p:ext uri="{BB962C8B-B14F-4D97-AF65-F5344CB8AC3E}">
        <p14:creationId xmlns:p14="http://schemas.microsoft.com/office/powerpoint/2010/main" val="292658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2526-3ACE-B7BD-D80D-AC033BBBCC1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3FC929C-9B84-1BE2-D26C-C994C10BA3EA}"/>
              </a:ext>
            </a:extLst>
          </p:cNvPr>
          <p:cNvGrpSpPr/>
          <p:nvPr/>
        </p:nvGrpSpPr>
        <p:grpSpPr>
          <a:xfrm>
            <a:off x="1973613" y="2195181"/>
            <a:ext cx="5196775" cy="4275361"/>
            <a:chOff x="4953000" y="1494043"/>
            <a:chExt cx="6446520" cy="5303520"/>
          </a:xfrm>
        </p:grpSpPr>
        <p:sp>
          <p:nvSpPr>
            <p:cNvPr id="6" name="Rectangle 5">
              <a:extLst>
                <a:ext uri="{FF2B5EF4-FFF2-40B4-BE49-F238E27FC236}">
                  <a16:creationId xmlns:a16="http://schemas.microsoft.com/office/drawing/2014/main" id="{14AC65B0-67CC-E6B7-9049-4CA2463E2914}"/>
                </a:ext>
              </a:extLst>
            </p:cNvPr>
            <p:cNvSpPr/>
            <p:nvPr/>
          </p:nvSpPr>
          <p:spPr>
            <a:xfrm>
              <a:off x="4953000" y="1494043"/>
              <a:ext cx="6446520" cy="5303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3">
              <a:extLst>
                <a:ext uri="{FF2B5EF4-FFF2-40B4-BE49-F238E27FC236}">
                  <a16:creationId xmlns:a16="http://schemas.microsoft.com/office/drawing/2014/main" id="{918B7207-0502-6A83-6F7A-A429AEEB7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184152" y="1578340"/>
              <a:ext cx="5984214" cy="5134926"/>
            </a:xfrm>
            <a:prstGeom prst="rect">
              <a:avLst/>
            </a:prstGeom>
            <a:solidFill>
              <a:schemeClr val="bg1"/>
            </a:solidFill>
            <a:ln>
              <a:noFill/>
            </a:ln>
          </p:spPr>
        </p:pic>
      </p:grpSp>
      <p:sp>
        <p:nvSpPr>
          <p:cNvPr id="4" name="TextBox 3">
            <a:extLst>
              <a:ext uri="{FF2B5EF4-FFF2-40B4-BE49-F238E27FC236}">
                <a16:creationId xmlns:a16="http://schemas.microsoft.com/office/drawing/2014/main" id="{5B21385B-4971-EFEC-2AB1-A39F22D496C1}"/>
              </a:ext>
            </a:extLst>
          </p:cNvPr>
          <p:cNvSpPr txBox="1"/>
          <p:nvPr/>
        </p:nvSpPr>
        <p:spPr>
          <a:xfrm>
            <a:off x="2443854" y="1155716"/>
            <a:ext cx="4256293" cy="892552"/>
          </a:xfrm>
          <a:prstGeom prst="rect">
            <a:avLst/>
          </a:prstGeom>
          <a:noFill/>
        </p:spPr>
        <p:txBody>
          <a:bodyPr wrap="none" rtlCol="0">
            <a:spAutoFit/>
          </a:bodyPr>
          <a:lstStyle/>
          <a:p>
            <a:pPr algn="ctr"/>
            <a:r>
              <a:rPr lang="en-US" sz="2800" dirty="0">
                <a:solidFill>
                  <a:srgbClr val="7030A0"/>
                </a:solidFill>
              </a:rPr>
              <a:t>A = </a:t>
            </a:r>
            <a:r>
              <a:rPr lang="en-US" sz="2800" dirty="0" err="1">
                <a:solidFill>
                  <a:srgbClr val="7030A0"/>
                </a:solidFill>
              </a:rPr>
              <a:t>Pr</a:t>
            </a:r>
            <a:r>
              <a:rPr lang="en-US" sz="2800" dirty="0">
                <a:solidFill>
                  <a:srgbClr val="7030A0"/>
                </a:solidFill>
              </a:rPr>
              <a:t>{</a:t>
            </a:r>
            <a:r>
              <a:rPr lang="en-US" sz="2800" dirty="0">
                <a:solidFill>
                  <a:srgbClr val="FF0000"/>
                </a:solidFill>
              </a:rPr>
              <a:t>left</a:t>
            </a:r>
            <a:r>
              <a:rPr lang="en-US" sz="2800" dirty="0">
                <a:solidFill>
                  <a:srgbClr val="7030A0"/>
                </a:solidFill>
              </a:rPr>
              <a:t> &lt; </a:t>
            </a:r>
            <a:r>
              <a:rPr lang="en-US" sz="2800" dirty="0">
                <a:solidFill>
                  <a:srgbClr val="0432FF"/>
                </a:solidFill>
              </a:rPr>
              <a:t>right</a:t>
            </a:r>
            <a:r>
              <a:rPr lang="en-US" sz="2800" dirty="0">
                <a:solidFill>
                  <a:srgbClr val="7030A0"/>
                </a:solidFill>
              </a:rPr>
              <a:t>}</a:t>
            </a:r>
          </a:p>
          <a:p>
            <a:pPr algn="ctr"/>
            <a:r>
              <a:rPr lang="en-US" dirty="0">
                <a:solidFill>
                  <a:srgbClr val="7030A0"/>
                </a:solidFill>
              </a:rPr>
              <a:t>for sampled (</a:t>
            </a:r>
            <a:r>
              <a:rPr lang="en-US" dirty="0">
                <a:solidFill>
                  <a:srgbClr val="FF0000"/>
                </a:solidFill>
              </a:rPr>
              <a:t>left</a:t>
            </a:r>
            <a:r>
              <a:rPr lang="en-US" dirty="0">
                <a:solidFill>
                  <a:srgbClr val="7030A0"/>
                </a:solidFill>
              </a:rPr>
              <a:t>, </a:t>
            </a:r>
            <a:r>
              <a:rPr lang="en-US" dirty="0">
                <a:solidFill>
                  <a:srgbClr val="0432FF"/>
                </a:solidFill>
              </a:rPr>
              <a:t>right</a:t>
            </a:r>
            <a:r>
              <a:rPr lang="en-US" dirty="0">
                <a:solidFill>
                  <a:srgbClr val="7030A0"/>
                </a:solidFill>
              </a:rPr>
              <a:t>) scores</a:t>
            </a:r>
          </a:p>
        </p:txBody>
      </p:sp>
      <p:sp>
        <p:nvSpPr>
          <p:cNvPr id="5" name="TextBox 4">
            <a:extLst>
              <a:ext uri="{FF2B5EF4-FFF2-40B4-BE49-F238E27FC236}">
                <a16:creationId xmlns:a16="http://schemas.microsoft.com/office/drawing/2014/main" id="{1B44DCB3-4983-B3BB-C621-7A22B03AD825}"/>
              </a:ext>
            </a:extLst>
          </p:cNvPr>
          <p:cNvSpPr txBox="1"/>
          <p:nvPr/>
        </p:nvSpPr>
        <p:spPr>
          <a:xfrm>
            <a:off x="7005908" y="5044699"/>
            <a:ext cx="1321837" cy="461665"/>
          </a:xfrm>
          <a:prstGeom prst="rect">
            <a:avLst/>
          </a:prstGeom>
          <a:noFill/>
        </p:spPr>
        <p:txBody>
          <a:bodyPr wrap="none" rtlCol="0">
            <a:spAutoFit/>
          </a:bodyPr>
          <a:lstStyle/>
          <a:p>
            <a:r>
              <a:rPr lang="en-US" dirty="0">
                <a:solidFill>
                  <a:srgbClr val="7030A0"/>
                </a:solidFill>
              </a:rPr>
              <a:t>A = 1.00</a:t>
            </a:r>
          </a:p>
        </p:txBody>
      </p:sp>
      <p:sp>
        <p:nvSpPr>
          <p:cNvPr id="8" name="TextBox 7">
            <a:extLst>
              <a:ext uri="{FF2B5EF4-FFF2-40B4-BE49-F238E27FC236}">
                <a16:creationId xmlns:a16="http://schemas.microsoft.com/office/drawing/2014/main" id="{D9FBD626-7F11-E163-BEF7-E6C3106371C5}"/>
              </a:ext>
            </a:extLst>
          </p:cNvPr>
          <p:cNvSpPr txBox="1"/>
          <p:nvPr/>
        </p:nvSpPr>
        <p:spPr>
          <a:xfrm>
            <a:off x="814460" y="2880098"/>
            <a:ext cx="1321837" cy="461665"/>
          </a:xfrm>
          <a:prstGeom prst="rect">
            <a:avLst/>
          </a:prstGeom>
          <a:noFill/>
        </p:spPr>
        <p:txBody>
          <a:bodyPr wrap="none" rtlCol="0">
            <a:spAutoFit/>
          </a:bodyPr>
          <a:lstStyle/>
          <a:p>
            <a:r>
              <a:rPr lang="en-US" dirty="0">
                <a:solidFill>
                  <a:srgbClr val="7030A0"/>
                </a:solidFill>
              </a:rPr>
              <a:t>A = 0.50</a:t>
            </a:r>
          </a:p>
        </p:txBody>
      </p:sp>
      <p:sp>
        <p:nvSpPr>
          <p:cNvPr id="9" name="TextBox 8">
            <a:extLst>
              <a:ext uri="{FF2B5EF4-FFF2-40B4-BE49-F238E27FC236}">
                <a16:creationId xmlns:a16="http://schemas.microsoft.com/office/drawing/2014/main" id="{D611D24B-B8E4-DD15-2A34-01C9EAD9008F}"/>
              </a:ext>
            </a:extLst>
          </p:cNvPr>
          <p:cNvSpPr txBox="1"/>
          <p:nvPr/>
        </p:nvSpPr>
        <p:spPr>
          <a:xfrm>
            <a:off x="7005908" y="2880099"/>
            <a:ext cx="1321837" cy="461665"/>
          </a:xfrm>
          <a:prstGeom prst="rect">
            <a:avLst/>
          </a:prstGeom>
          <a:noFill/>
        </p:spPr>
        <p:txBody>
          <a:bodyPr wrap="none" rtlCol="0">
            <a:spAutoFit/>
          </a:bodyPr>
          <a:lstStyle/>
          <a:p>
            <a:r>
              <a:rPr lang="en-US" dirty="0">
                <a:solidFill>
                  <a:srgbClr val="7030A0"/>
                </a:solidFill>
              </a:rPr>
              <a:t>A = 0.76</a:t>
            </a:r>
          </a:p>
        </p:txBody>
      </p:sp>
      <p:sp>
        <p:nvSpPr>
          <p:cNvPr id="11" name="TextBox 10">
            <a:extLst>
              <a:ext uri="{FF2B5EF4-FFF2-40B4-BE49-F238E27FC236}">
                <a16:creationId xmlns:a16="http://schemas.microsoft.com/office/drawing/2014/main" id="{1ED91EAB-BF91-7A2B-4A67-A10EEA2939D6}"/>
              </a:ext>
            </a:extLst>
          </p:cNvPr>
          <p:cNvSpPr txBox="1"/>
          <p:nvPr/>
        </p:nvSpPr>
        <p:spPr>
          <a:xfrm>
            <a:off x="814460" y="5049165"/>
            <a:ext cx="1321837" cy="461665"/>
          </a:xfrm>
          <a:prstGeom prst="rect">
            <a:avLst/>
          </a:prstGeom>
          <a:noFill/>
        </p:spPr>
        <p:txBody>
          <a:bodyPr wrap="none" rtlCol="0">
            <a:spAutoFit/>
          </a:bodyPr>
          <a:lstStyle/>
          <a:p>
            <a:r>
              <a:rPr lang="en-US" dirty="0">
                <a:solidFill>
                  <a:srgbClr val="7030A0"/>
                </a:solidFill>
              </a:rPr>
              <a:t>A = 0.98</a:t>
            </a:r>
          </a:p>
        </p:txBody>
      </p:sp>
      <p:sp>
        <p:nvSpPr>
          <p:cNvPr id="12" name="Title 1">
            <a:extLst>
              <a:ext uri="{FF2B5EF4-FFF2-40B4-BE49-F238E27FC236}">
                <a16:creationId xmlns:a16="http://schemas.microsoft.com/office/drawing/2014/main" id="{0FE69A98-2D5A-7110-3FFA-849BEF1169DD}"/>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Classification accuracy</a:t>
            </a:r>
            <a:endParaRPr lang="en-US" kern="0" dirty="0"/>
          </a:p>
        </p:txBody>
      </p:sp>
    </p:spTree>
    <p:extLst>
      <p:ext uri="{BB962C8B-B14F-4D97-AF65-F5344CB8AC3E}">
        <p14:creationId xmlns:p14="http://schemas.microsoft.com/office/powerpoint/2010/main" val="32971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3F0A7-B27C-EE70-9C53-5CEC3F492AE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15C4D91-A904-36B2-31B4-25A20444626D}"/>
              </a:ext>
            </a:extLst>
          </p:cNvPr>
          <p:cNvGrpSpPr/>
          <p:nvPr/>
        </p:nvGrpSpPr>
        <p:grpSpPr>
          <a:xfrm>
            <a:off x="1348740" y="1464327"/>
            <a:ext cx="6446520" cy="5303520"/>
            <a:chOff x="828141" y="1464547"/>
            <a:chExt cx="6446520" cy="5303520"/>
          </a:xfrm>
        </p:grpSpPr>
        <p:grpSp>
          <p:nvGrpSpPr>
            <p:cNvPr id="7" name="Group 6">
              <a:extLst>
                <a:ext uri="{FF2B5EF4-FFF2-40B4-BE49-F238E27FC236}">
                  <a16:creationId xmlns:a16="http://schemas.microsoft.com/office/drawing/2014/main" id="{E3B527BA-A7AF-16BC-2A50-103D1393DD2E}"/>
                </a:ext>
              </a:extLst>
            </p:cNvPr>
            <p:cNvGrpSpPr/>
            <p:nvPr/>
          </p:nvGrpSpPr>
          <p:grpSpPr>
            <a:xfrm>
              <a:off x="828141" y="1464547"/>
              <a:ext cx="6446520" cy="5303520"/>
              <a:chOff x="4953000" y="1494043"/>
              <a:chExt cx="6446520" cy="5303520"/>
            </a:xfrm>
          </p:grpSpPr>
          <p:sp>
            <p:nvSpPr>
              <p:cNvPr id="15" name="Rectangle 14">
                <a:extLst>
                  <a:ext uri="{FF2B5EF4-FFF2-40B4-BE49-F238E27FC236}">
                    <a16:creationId xmlns:a16="http://schemas.microsoft.com/office/drawing/2014/main" id="{7708FFD1-0747-F303-D727-6AEE05EEEBC7}"/>
                  </a:ext>
                </a:extLst>
              </p:cNvPr>
              <p:cNvSpPr/>
              <p:nvPr/>
            </p:nvSpPr>
            <p:spPr>
              <a:xfrm>
                <a:off x="4953000" y="1494043"/>
                <a:ext cx="6446520" cy="5303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98EB2B83-097E-70CD-D362-4B51263A8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19231" y="1578340"/>
                <a:ext cx="6314057" cy="5134926"/>
              </a:xfrm>
              <a:prstGeom prst="rect">
                <a:avLst/>
              </a:prstGeom>
              <a:solidFill>
                <a:schemeClr val="bg1"/>
              </a:solidFill>
              <a:ln>
                <a:noFill/>
              </a:ln>
            </p:spPr>
          </p:pic>
        </p:grpSp>
        <p:sp>
          <p:nvSpPr>
            <p:cNvPr id="10" name="TextBox 9">
              <a:extLst>
                <a:ext uri="{FF2B5EF4-FFF2-40B4-BE49-F238E27FC236}">
                  <a16:creationId xmlns:a16="http://schemas.microsoft.com/office/drawing/2014/main" id="{AF8B60B4-EB70-1934-1025-B5C7B311DC1E}"/>
                </a:ext>
              </a:extLst>
            </p:cNvPr>
            <p:cNvSpPr txBox="1"/>
            <p:nvPr/>
          </p:nvSpPr>
          <p:spPr>
            <a:xfrm>
              <a:off x="4662290" y="1542312"/>
              <a:ext cx="1886607" cy="523220"/>
            </a:xfrm>
            <a:prstGeom prst="rect">
              <a:avLst/>
            </a:prstGeom>
            <a:noFill/>
          </p:spPr>
          <p:txBody>
            <a:bodyPr wrap="none" rtlCol="0">
              <a:spAutoFit/>
            </a:bodyPr>
            <a:lstStyle/>
            <a:p>
              <a:r>
                <a:rPr lang="en-US" sz="2800" dirty="0">
                  <a:solidFill>
                    <a:srgbClr val="7030A0"/>
                  </a:solidFill>
                </a:rPr>
                <a:t>Contributor</a:t>
              </a:r>
            </a:p>
          </p:txBody>
        </p:sp>
        <p:sp>
          <p:nvSpPr>
            <p:cNvPr id="11" name="TextBox 10">
              <a:extLst>
                <a:ext uri="{FF2B5EF4-FFF2-40B4-BE49-F238E27FC236}">
                  <a16:creationId xmlns:a16="http://schemas.microsoft.com/office/drawing/2014/main" id="{4660ABA2-46C1-5802-FF6C-75A9A9961E32}"/>
                </a:ext>
              </a:extLst>
            </p:cNvPr>
            <p:cNvSpPr txBox="1"/>
            <p:nvPr/>
          </p:nvSpPr>
          <p:spPr>
            <a:xfrm>
              <a:off x="1603253" y="1542312"/>
              <a:ext cx="2545890" cy="523220"/>
            </a:xfrm>
            <a:prstGeom prst="rect">
              <a:avLst/>
            </a:prstGeom>
            <a:noFill/>
          </p:spPr>
          <p:txBody>
            <a:bodyPr wrap="none" rtlCol="0">
              <a:spAutoFit/>
            </a:bodyPr>
            <a:lstStyle/>
            <a:p>
              <a:r>
                <a:rPr lang="en-US" sz="2800" dirty="0">
                  <a:solidFill>
                    <a:srgbClr val="C00000"/>
                  </a:solidFill>
                </a:rPr>
                <a:t>Noncontributor</a:t>
              </a:r>
            </a:p>
          </p:txBody>
        </p:sp>
      </p:grpSp>
      <p:sp>
        <p:nvSpPr>
          <p:cNvPr id="3" name="TextBox 2">
            <a:extLst>
              <a:ext uri="{FF2B5EF4-FFF2-40B4-BE49-F238E27FC236}">
                <a16:creationId xmlns:a16="http://schemas.microsoft.com/office/drawing/2014/main" id="{900537ED-C70F-CD13-3630-79829FCE1271}"/>
              </a:ext>
            </a:extLst>
          </p:cNvPr>
          <p:cNvSpPr txBox="1"/>
          <p:nvPr/>
        </p:nvSpPr>
        <p:spPr>
          <a:xfrm>
            <a:off x="3083278" y="2327126"/>
            <a:ext cx="1913729" cy="523220"/>
          </a:xfrm>
          <a:prstGeom prst="rect">
            <a:avLst/>
          </a:prstGeom>
          <a:noFill/>
        </p:spPr>
        <p:txBody>
          <a:bodyPr wrap="none" rtlCol="0">
            <a:spAutoFit/>
          </a:bodyPr>
          <a:lstStyle/>
          <a:p>
            <a:r>
              <a:rPr lang="en-US" sz="2800" dirty="0">
                <a:solidFill>
                  <a:srgbClr val="7030A0"/>
                </a:solidFill>
              </a:rPr>
              <a:t>A = 1.0000</a:t>
            </a:r>
          </a:p>
        </p:txBody>
      </p:sp>
      <p:sp>
        <p:nvSpPr>
          <p:cNvPr id="17" name="Title 1">
            <a:extLst>
              <a:ext uri="{FF2B5EF4-FFF2-40B4-BE49-F238E27FC236}">
                <a16:creationId xmlns:a16="http://schemas.microsoft.com/office/drawing/2014/main" id="{09DB8B17-117A-CFF2-4FFF-EAB59719661D}"/>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Accuracy = 1, Perfect Classifier</a:t>
            </a:r>
            <a:endParaRPr lang="en-US" kern="0" dirty="0"/>
          </a:p>
        </p:txBody>
      </p:sp>
    </p:spTree>
    <p:extLst>
      <p:ext uri="{BB962C8B-B14F-4D97-AF65-F5344CB8AC3E}">
        <p14:creationId xmlns:p14="http://schemas.microsoft.com/office/powerpoint/2010/main" val="45279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13A85-DD81-0B60-3682-C2BB36CF67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F5AB7D-FFCF-64E4-D99A-4E060BB0B8B1}"/>
              </a:ext>
            </a:extLst>
          </p:cNvPr>
          <p:cNvSpPr txBox="1"/>
          <p:nvPr/>
        </p:nvSpPr>
        <p:spPr>
          <a:xfrm>
            <a:off x="288656" y="1484119"/>
            <a:ext cx="8566689" cy="2215991"/>
          </a:xfrm>
          <a:prstGeom prst="rect">
            <a:avLst/>
          </a:prstGeom>
          <a:noFill/>
        </p:spPr>
        <p:txBody>
          <a:bodyPr wrap="square" rtlCol="0">
            <a:spAutoFit/>
          </a:bodyPr>
          <a:lstStyle/>
          <a:p>
            <a:pPr algn="ctr"/>
            <a:r>
              <a:rPr lang="en-US" sz="2800" dirty="0">
                <a:solidFill>
                  <a:srgbClr val="3C69B2"/>
                </a:solidFill>
                <a:effectLst/>
                <a:ea typeface="Calibri" panose="020F0502020204030204" pitchFamily="34" charset="0"/>
                <a:cs typeface="Arial" panose="020B0604020202020204" pitchFamily="34" charset="0"/>
              </a:rPr>
              <a:t>“Since the [</a:t>
            </a:r>
            <a:r>
              <a:rPr lang="en-US" sz="2800" dirty="0" err="1">
                <a:solidFill>
                  <a:srgbClr val="3C69B2"/>
                </a:solidFill>
                <a:effectLst/>
                <a:ea typeface="Calibri" panose="020F0502020204030204" pitchFamily="34" charset="0"/>
                <a:cs typeface="Arial" panose="020B0604020202020204" pitchFamily="34" charset="0"/>
              </a:rPr>
              <a:t>TrueAllele</a:t>
            </a:r>
            <a:r>
              <a:rPr lang="en-US" sz="2800" dirty="0">
                <a:solidFill>
                  <a:srgbClr val="3C69B2"/>
                </a:solidFill>
                <a:effectLst/>
                <a:ea typeface="Calibri" panose="020F0502020204030204" pitchFamily="34" charset="0"/>
                <a:cs typeface="Arial" panose="020B0604020202020204" pitchFamily="34" charset="0"/>
              </a:rPr>
              <a:t>] method’s high </a:t>
            </a:r>
            <a:r>
              <a:rPr lang="en-US" sz="2800" i="1" dirty="0">
                <a:solidFill>
                  <a:srgbClr val="3C69B2"/>
                </a:solidFill>
                <a:effectLst/>
                <a:ea typeface="Calibri" panose="020F0502020204030204" pitchFamily="34" charset="0"/>
                <a:cs typeface="Arial" panose="020B0604020202020204" pitchFamily="34" charset="0"/>
              </a:rPr>
              <a:t>specificity</a:t>
            </a:r>
            <a:r>
              <a:rPr lang="en-US" sz="2800" dirty="0">
                <a:solidFill>
                  <a:srgbClr val="3C69B2"/>
                </a:solidFill>
                <a:effectLst/>
                <a:ea typeface="Calibri" panose="020F0502020204030204" pitchFamily="34" charset="0"/>
                <a:cs typeface="Arial" panose="020B0604020202020204" pitchFamily="34" charset="0"/>
              </a:rPr>
              <a:t> assures identification hypothesis H with considerable certainty, we can safely examine the </a:t>
            </a:r>
            <a:r>
              <a:rPr lang="en-US" sz="2800" dirty="0" err="1">
                <a:solidFill>
                  <a:srgbClr val="3C69B2"/>
                </a:solidFill>
                <a:effectLst/>
                <a:ea typeface="Calibri" panose="020F0502020204030204" pitchFamily="34" charset="0"/>
                <a:cs typeface="Arial" panose="020B0604020202020204" pitchFamily="34" charset="0"/>
              </a:rPr>
              <a:t>Pr</a:t>
            </a:r>
            <a:r>
              <a:rPr lang="en-US" sz="2800" dirty="0">
                <a:solidFill>
                  <a:srgbClr val="3C69B2"/>
                </a:solidFill>
                <a:effectLst/>
                <a:ea typeface="Calibri" panose="020F0502020204030204" pitchFamily="34" charset="0"/>
                <a:cs typeface="Arial" panose="020B0604020202020204" pitchFamily="34" charset="0"/>
              </a:rPr>
              <a:t>{</a:t>
            </a:r>
            <a:r>
              <a:rPr lang="en-US" sz="2800" b="1" dirty="0">
                <a:solidFill>
                  <a:srgbClr val="3C69B2"/>
                </a:solidFill>
                <a:effectLst/>
                <a:ea typeface="Calibri" panose="020F0502020204030204" pitchFamily="34" charset="0"/>
                <a:cs typeface="Arial" panose="020B0604020202020204" pitchFamily="34" charset="0"/>
              </a:rPr>
              <a:t>X</a:t>
            </a:r>
            <a:r>
              <a:rPr lang="en-US" sz="2800" dirty="0">
                <a:solidFill>
                  <a:srgbClr val="3C69B2"/>
                </a:solidFill>
                <a:effectLst/>
                <a:ea typeface="Calibri" panose="020F0502020204030204" pitchFamily="34" charset="0"/>
                <a:cs typeface="Arial" panose="020B0604020202020204" pitchFamily="34" charset="0"/>
              </a:rPr>
              <a:t>=x | H} </a:t>
            </a:r>
            <a:r>
              <a:rPr lang="en-US" sz="2800" i="1" dirty="0">
                <a:solidFill>
                  <a:srgbClr val="3C69B2"/>
                </a:solidFill>
                <a:effectLst/>
                <a:ea typeface="Calibri" panose="020F0502020204030204" pitchFamily="34" charset="0"/>
                <a:cs typeface="Arial" panose="020B0604020202020204" pitchFamily="34" charset="0"/>
              </a:rPr>
              <a:t>sensitivity</a:t>
            </a:r>
            <a:r>
              <a:rPr lang="en-US" sz="2800" dirty="0">
                <a:solidFill>
                  <a:srgbClr val="3C69B2"/>
                </a:solidFill>
                <a:effectLst/>
                <a:ea typeface="Calibri" panose="020F0502020204030204" pitchFamily="34" charset="0"/>
                <a:cs typeface="Arial" panose="020B0604020202020204" pitchFamily="34" charset="0"/>
              </a:rPr>
              <a:t> distribution of positive log(LR) values.”</a:t>
            </a:r>
            <a:r>
              <a:rPr lang="en-US" sz="2800" dirty="0">
                <a:solidFill>
                  <a:srgbClr val="3C69B2"/>
                </a:solidFill>
                <a:effectLst/>
                <a:cs typeface="Arial" panose="020B0604020202020204" pitchFamily="34" charset="0"/>
              </a:rPr>
              <a:t> </a:t>
            </a:r>
          </a:p>
          <a:p>
            <a:pPr algn="ctr"/>
            <a:r>
              <a:rPr lang="en-US" sz="2600" i="1" dirty="0">
                <a:solidFill>
                  <a:srgbClr val="002060"/>
                </a:solidFill>
                <a:effectLst/>
                <a:cs typeface="Arial" panose="020B0604020202020204" pitchFamily="34" charset="0"/>
              </a:rPr>
              <a:t>- PLOS ONE 2014 Virginia validation study</a:t>
            </a:r>
            <a:endParaRPr lang="en-US" sz="2600" i="1" dirty="0">
              <a:solidFill>
                <a:srgbClr val="002060"/>
              </a:solidFill>
              <a:cs typeface="Arial" panose="020B0604020202020204" pitchFamily="34" charset="0"/>
            </a:endParaRPr>
          </a:p>
        </p:txBody>
      </p:sp>
      <p:sp>
        <p:nvSpPr>
          <p:cNvPr id="4" name="TextBox 3">
            <a:extLst>
              <a:ext uri="{FF2B5EF4-FFF2-40B4-BE49-F238E27FC236}">
                <a16:creationId xmlns:a16="http://schemas.microsoft.com/office/drawing/2014/main" id="{79D47998-620B-C071-E836-4F35B894D156}"/>
              </a:ext>
            </a:extLst>
          </p:cNvPr>
          <p:cNvSpPr txBox="1"/>
          <p:nvPr/>
        </p:nvSpPr>
        <p:spPr>
          <a:xfrm>
            <a:off x="432984" y="4158712"/>
            <a:ext cx="8278033" cy="954107"/>
          </a:xfrm>
          <a:prstGeom prst="rect">
            <a:avLst/>
          </a:prstGeom>
          <a:noFill/>
        </p:spPr>
        <p:txBody>
          <a:bodyPr wrap="square" rtlCol="0">
            <a:spAutoFit/>
          </a:bodyPr>
          <a:lstStyle/>
          <a:p>
            <a:pPr algn="ctr"/>
            <a:r>
              <a:rPr lang="en-US" sz="2800" dirty="0">
                <a:solidFill>
                  <a:srgbClr val="7030A0"/>
                </a:solidFill>
                <a:ea typeface="Calibri" panose="020F0502020204030204" pitchFamily="34" charset="0"/>
                <a:cs typeface="Arial" panose="020B0604020202020204" pitchFamily="34" charset="0"/>
              </a:rPr>
              <a:t>S</a:t>
            </a:r>
            <a:r>
              <a:rPr lang="en-US" sz="2800" dirty="0">
                <a:solidFill>
                  <a:srgbClr val="7030A0"/>
                </a:solidFill>
                <a:effectLst/>
                <a:ea typeface="Calibri" panose="020F0502020204030204" pitchFamily="34" charset="0"/>
                <a:cs typeface="Arial" panose="020B0604020202020204" pitchFamily="34" charset="0"/>
              </a:rPr>
              <a:t>imilarly, high </a:t>
            </a:r>
            <a:r>
              <a:rPr lang="en-US" sz="2800" i="1" dirty="0">
                <a:solidFill>
                  <a:srgbClr val="7030A0"/>
                </a:solidFill>
                <a:effectLst/>
                <a:ea typeface="Calibri" panose="020F0502020204030204" pitchFamily="34" charset="0"/>
                <a:cs typeface="Arial" panose="020B0604020202020204" pitchFamily="34" charset="0"/>
              </a:rPr>
              <a:t>sensitivity</a:t>
            </a:r>
            <a:r>
              <a:rPr lang="en-US" sz="2800" dirty="0">
                <a:solidFill>
                  <a:srgbClr val="7030A0"/>
                </a:solidFill>
                <a:effectLst/>
                <a:ea typeface="Calibri" panose="020F0502020204030204" pitchFamily="34" charset="0"/>
                <a:cs typeface="Arial" panose="020B0604020202020204" pitchFamily="34" charset="0"/>
              </a:rPr>
              <a:t> lets us safely examine the </a:t>
            </a:r>
            <a:r>
              <a:rPr lang="en-US" sz="2800" i="1" dirty="0">
                <a:solidFill>
                  <a:srgbClr val="7030A0"/>
                </a:solidFill>
                <a:effectLst/>
                <a:ea typeface="Calibri" panose="020F0502020204030204" pitchFamily="34" charset="0"/>
                <a:cs typeface="Arial" panose="020B0604020202020204" pitchFamily="34" charset="0"/>
              </a:rPr>
              <a:t>specificity</a:t>
            </a:r>
            <a:r>
              <a:rPr lang="en-US" sz="2800" dirty="0">
                <a:solidFill>
                  <a:srgbClr val="7030A0"/>
                </a:solidFill>
                <a:effectLst/>
                <a:ea typeface="Calibri" panose="020F0502020204030204" pitchFamily="34" charset="0"/>
                <a:cs typeface="Arial" panose="020B0604020202020204" pitchFamily="34" charset="0"/>
              </a:rPr>
              <a:t> distribution of negative log(LR) values.</a:t>
            </a:r>
            <a:r>
              <a:rPr lang="en-US" sz="2800" dirty="0">
                <a:solidFill>
                  <a:srgbClr val="7030A0"/>
                </a:solidFill>
                <a:effectLst/>
                <a:cs typeface="Arial" panose="020B0604020202020204" pitchFamily="34" charset="0"/>
              </a:rPr>
              <a:t> </a:t>
            </a:r>
            <a:endParaRPr lang="en-US" sz="2800" dirty="0">
              <a:solidFill>
                <a:srgbClr val="7030A0"/>
              </a:solidFill>
              <a:cs typeface="Arial" panose="020B0604020202020204" pitchFamily="34" charset="0"/>
            </a:endParaRPr>
          </a:p>
        </p:txBody>
      </p:sp>
      <p:sp>
        <p:nvSpPr>
          <p:cNvPr id="5" name="TextBox 4">
            <a:extLst>
              <a:ext uri="{FF2B5EF4-FFF2-40B4-BE49-F238E27FC236}">
                <a16:creationId xmlns:a16="http://schemas.microsoft.com/office/drawing/2014/main" id="{E6E6B248-888A-8ED3-FCDA-5FF5C6819F20}"/>
              </a:ext>
            </a:extLst>
          </p:cNvPr>
          <p:cNvSpPr txBox="1"/>
          <p:nvPr/>
        </p:nvSpPr>
        <p:spPr>
          <a:xfrm>
            <a:off x="1880398" y="5540643"/>
            <a:ext cx="5383205" cy="954107"/>
          </a:xfrm>
          <a:prstGeom prst="rect">
            <a:avLst/>
          </a:prstGeom>
          <a:noFill/>
        </p:spPr>
        <p:txBody>
          <a:bodyPr wrap="none" rtlCol="0">
            <a:spAutoFit/>
          </a:bodyPr>
          <a:lstStyle/>
          <a:p>
            <a:pPr algn="ctr"/>
            <a:r>
              <a:rPr lang="en-US" sz="2800" dirty="0">
                <a:solidFill>
                  <a:srgbClr val="C00000"/>
                </a:solidFill>
              </a:rPr>
              <a:t>PGS doesn’t need “ground truth”</a:t>
            </a:r>
          </a:p>
          <a:p>
            <a:pPr algn="ctr"/>
            <a:r>
              <a:rPr lang="en-US" sz="2800" dirty="0">
                <a:solidFill>
                  <a:srgbClr val="C00000"/>
                </a:solidFill>
              </a:rPr>
              <a:t>to construct LR distributions.</a:t>
            </a:r>
          </a:p>
        </p:txBody>
      </p:sp>
      <p:sp>
        <p:nvSpPr>
          <p:cNvPr id="8" name="Title 1">
            <a:extLst>
              <a:ext uri="{FF2B5EF4-FFF2-40B4-BE49-F238E27FC236}">
                <a16:creationId xmlns:a16="http://schemas.microsoft.com/office/drawing/2014/main" id="{793D559B-F18C-54CD-AEFB-167C19FCBF96}"/>
              </a:ext>
            </a:extLst>
          </p:cNvPr>
          <p:cNvSpPr txBox="1">
            <a:spLocks/>
          </p:cNvSpPr>
          <p:nvPr/>
        </p:nvSpPr>
        <p:spPr bwMode="auto">
          <a:xfrm>
            <a:off x="0" y="13498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Validate on casework data</a:t>
            </a:r>
            <a:endParaRPr lang="en-US" kern="0" dirty="0"/>
          </a:p>
        </p:txBody>
      </p:sp>
    </p:spTree>
    <p:extLst>
      <p:ext uri="{BB962C8B-B14F-4D97-AF65-F5344CB8AC3E}">
        <p14:creationId xmlns:p14="http://schemas.microsoft.com/office/powerpoint/2010/main" val="99222416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22239</TotalTime>
  <Words>990</Words>
  <Application>Microsoft Macintosh PowerPoint</Application>
  <PresentationFormat>On-screen Show (4:3)</PresentationFormat>
  <Paragraphs>216</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Times</vt:lpstr>
      <vt:lpstr>Times New Roman</vt:lpstr>
      <vt:lpstr>Blank Presentation</vt:lpstr>
      <vt:lpstr>Overcoming Unscientific Opposing Arguments using Relevant Data</vt:lpstr>
      <vt:lpstr>PowerPoint Presentation</vt:lpstr>
      <vt:lpstr>PowerPoint Presentation</vt:lpstr>
      <vt:lpstr>Exact non-contributor distribution</vt:lpstr>
      <vt:lpstr>PowerPoint Presentation</vt:lpstr>
      <vt:lpstr>Opposition argument</vt:lpstr>
      <vt:lpstr>PowerPoint Presentation</vt:lpstr>
      <vt:lpstr>PowerPoint Presentation</vt:lpstr>
      <vt:lpstr>PowerPoint Presentation</vt:lpstr>
      <vt:lpstr>PowerPoint Presentation</vt:lpstr>
      <vt:lpstr>Opposition argument</vt:lpstr>
      <vt:lpstr>PowerPoint Presentation</vt:lpstr>
      <vt:lpstr>PowerPoint Presentation</vt:lpstr>
      <vt:lpstr>PowerPoint Presentation</vt:lpstr>
      <vt:lpstr>Opposition argument</vt:lpstr>
      <vt:lpstr>PowerPoint Presentation</vt:lpstr>
      <vt:lpstr>PowerPoint Presentation</vt:lpstr>
      <vt:lpstr>PowerPoint Presentation</vt:lpstr>
      <vt:lpstr>PowerPoint Presentation</vt:lpstr>
      <vt:lpstr>Opposition argument</vt:lpstr>
      <vt:lpstr>PowerPoint Presentation</vt:lpstr>
      <vt:lpstr>PowerPoint Presentation</vt:lpstr>
      <vt:lpstr>PowerPoint Presentation</vt:lpstr>
      <vt:lpstr>PowerPoint Presentation</vt:lpstr>
      <vt:lpstr>PowerPoint Presentation</vt:lpstr>
      <vt:lpstr>Conclusions</vt:lpstr>
    </vt:vector>
  </TitlesOfParts>
  <Company>Cybergenetics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TrueAllele® Casework</dc:title>
  <cp:lastModifiedBy>Mark Perlin</cp:lastModifiedBy>
  <cp:revision>2700</cp:revision>
  <cp:lastPrinted>2025-01-23T12:53:38Z</cp:lastPrinted>
  <dcterms:modified xsi:type="dcterms:W3CDTF">2025-02-21T12:32:51Z</dcterms:modified>
</cp:coreProperties>
</file>