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310" r:id="rId4"/>
    <p:sldId id="273" r:id="rId5"/>
    <p:sldId id="311" r:id="rId6"/>
    <p:sldId id="312" r:id="rId7"/>
    <p:sldId id="313" r:id="rId8"/>
    <p:sldId id="314" r:id="rId9"/>
    <p:sldId id="305" r:id="rId10"/>
    <p:sldId id="286" r:id="rId11"/>
    <p:sldId id="309" r:id="rId12"/>
    <p:sldId id="288" r:id="rId13"/>
    <p:sldId id="289" r:id="rId14"/>
    <p:sldId id="303" r:id="rId15"/>
    <p:sldId id="290" r:id="rId16"/>
    <p:sldId id="287" r:id="rId17"/>
    <p:sldId id="293" r:id="rId18"/>
    <p:sldId id="291" r:id="rId19"/>
    <p:sldId id="300" r:id="rId20"/>
    <p:sldId id="307" r:id="rId21"/>
    <p:sldId id="298" r:id="rId22"/>
    <p:sldId id="296" r:id="rId23"/>
    <p:sldId id="315" r:id="rId24"/>
    <p:sldId id="297" r:id="rId25"/>
    <p:sldId id="302" r:id="rId26"/>
    <p:sldId id="30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74"/>
    <p:restoredTop sz="95781"/>
  </p:normalViewPr>
  <p:slideViewPr>
    <p:cSldViewPr snapToGrid="0" snapToObjects="1">
      <p:cViewPr varScale="1">
        <p:scale>
          <a:sx n="117" d="100"/>
          <a:sy n="117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EE0F1-1EFC-4D52-8785-C52FAFD170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6FA458A-1679-4092-A4A9-A2B3087C62B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Sample creation</a:t>
          </a:r>
        </a:p>
      </dgm:t>
    </dgm:pt>
    <dgm:pt modelId="{49A84A37-2DF5-4A1A-AF1B-E8D482E40C79}" type="parTrans" cxnId="{89DC9458-2B74-4648-8713-14DC13070B23}">
      <dgm:prSet/>
      <dgm:spPr/>
      <dgm:t>
        <a:bodyPr/>
        <a:lstStyle/>
        <a:p>
          <a:endParaRPr lang="en-US"/>
        </a:p>
      </dgm:t>
    </dgm:pt>
    <dgm:pt modelId="{BA6742B5-E9B2-47B2-B475-D663C649E694}" type="sibTrans" cxnId="{89DC9458-2B74-4648-8713-14DC13070B23}">
      <dgm:prSet/>
      <dgm:spPr/>
      <dgm:t>
        <a:bodyPr/>
        <a:lstStyle/>
        <a:p>
          <a:endParaRPr lang="en-US"/>
        </a:p>
      </dgm:t>
    </dgm:pt>
    <dgm:pt modelId="{24CA22FE-163C-194A-A6E5-982D10BEBBE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DNA collection</a:t>
          </a:r>
        </a:p>
      </dgm:t>
    </dgm:pt>
    <dgm:pt modelId="{A6F1B86F-8E5C-514A-9C98-B2DA7C41ACE6}" type="parTrans" cxnId="{8F6648F2-7F48-7648-9CB0-9119F9FF2365}">
      <dgm:prSet/>
      <dgm:spPr/>
      <dgm:t>
        <a:bodyPr/>
        <a:lstStyle/>
        <a:p>
          <a:endParaRPr lang="en-US"/>
        </a:p>
      </dgm:t>
    </dgm:pt>
    <dgm:pt modelId="{C9B0FDA7-705D-4F4F-B018-9888CBBC3C3D}" type="sibTrans" cxnId="{8F6648F2-7F48-7648-9CB0-9119F9FF2365}">
      <dgm:prSet/>
      <dgm:spPr/>
      <dgm:t>
        <a:bodyPr/>
        <a:lstStyle/>
        <a:p>
          <a:endParaRPr lang="en-US"/>
        </a:p>
      </dgm:t>
    </dgm:pt>
    <dgm:pt modelId="{48F0AD26-BE97-A94B-9794-00E16E57D73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DNA extraction</a:t>
          </a:r>
        </a:p>
      </dgm:t>
    </dgm:pt>
    <dgm:pt modelId="{5FF596ED-0FE5-EA4F-A87E-7BD36BE0D15D}" type="parTrans" cxnId="{1F2F6704-EDB7-4640-BB3C-F328FBE23CD8}">
      <dgm:prSet/>
      <dgm:spPr/>
      <dgm:t>
        <a:bodyPr/>
        <a:lstStyle/>
        <a:p>
          <a:endParaRPr lang="en-US"/>
        </a:p>
      </dgm:t>
    </dgm:pt>
    <dgm:pt modelId="{A7DA1792-5C03-A044-8C9D-C402BD4A56CD}" type="sibTrans" cxnId="{1F2F6704-EDB7-4640-BB3C-F328FBE23CD8}">
      <dgm:prSet/>
      <dgm:spPr/>
      <dgm:t>
        <a:bodyPr/>
        <a:lstStyle/>
        <a:p>
          <a:endParaRPr lang="en-US"/>
        </a:p>
      </dgm:t>
    </dgm:pt>
    <dgm:pt modelId="{B6C7951E-4359-0C4B-97EF-0E7094475D5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Manual interpretation</a:t>
          </a:r>
        </a:p>
      </dgm:t>
    </dgm:pt>
    <dgm:pt modelId="{E1476790-FF50-1F47-8211-FD32B2863A8D}" type="parTrans" cxnId="{1378B1FF-D83C-E641-95C2-BB8426E6B43D}">
      <dgm:prSet/>
      <dgm:spPr/>
      <dgm:t>
        <a:bodyPr/>
        <a:lstStyle/>
        <a:p>
          <a:endParaRPr lang="en-US"/>
        </a:p>
      </dgm:t>
    </dgm:pt>
    <dgm:pt modelId="{5D23E0BC-C7D0-754B-9396-3E07ACBF6B41}" type="sibTrans" cxnId="{1378B1FF-D83C-E641-95C2-BB8426E6B43D}">
      <dgm:prSet/>
      <dgm:spPr/>
      <dgm:t>
        <a:bodyPr/>
        <a:lstStyle/>
        <a:p>
          <a:endParaRPr lang="en-US"/>
        </a:p>
      </dgm:t>
    </dgm:pt>
    <dgm:pt modelId="{552203B9-9E40-4B42-80B4-2CD9EEF7321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TrueAllele interpretation</a:t>
          </a:r>
        </a:p>
      </dgm:t>
    </dgm:pt>
    <dgm:pt modelId="{0A80973B-8178-094F-9E44-BC1B3FF3C7E9}" type="parTrans" cxnId="{5CED0DF9-B83B-7642-ACFE-3D0E517204AA}">
      <dgm:prSet/>
      <dgm:spPr/>
      <dgm:t>
        <a:bodyPr/>
        <a:lstStyle/>
        <a:p>
          <a:endParaRPr lang="en-US"/>
        </a:p>
      </dgm:t>
    </dgm:pt>
    <dgm:pt modelId="{42DBA6DC-7D89-EF4E-9BCB-3BCC0530DEA4}" type="sibTrans" cxnId="{5CED0DF9-B83B-7642-ACFE-3D0E517204AA}">
      <dgm:prSet/>
      <dgm:spPr/>
      <dgm:t>
        <a:bodyPr/>
        <a:lstStyle/>
        <a:p>
          <a:endParaRPr lang="en-US"/>
        </a:p>
      </dgm:t>
    </dgm:pt>
    <dgm:pt modelId="{9D5BB1D7-B80B-194B-8FC1-77E25CE2FB0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Information comparison</a:t>
          </a:r>
        </a:p>
      </dgm:t>
    </dgm:pt>
    <dgm:pt modelId="{132FBF3F-6C84-3B42-9BCB-53A001AA3DE0}" type="parTrans" cxnId="{9B83D84B-52C4-6346-BB21-89D551C7FFFD}">
      <dgm:prSet/>
      <dgm:spPr/>
      <dgm:t>
        <a:bodyPr/>
        <a:lstStyle/>
        <a:p>
          <a:endParaRPr lang="en-US"/>
        </a:p>
      </dgm:t>
    </dgm:pt>
    <dgm:pt modelId="{1177A3DB-FE98-B144-83BA-B5E11AA8F7AD}" type="sibTrans" cxnId="{9B83D84B-52C4-6346-BB21-89D551C7FFFD}">
      <dgm:prSet/>
      <dgm:spPr/>
      <dgm:t>
        <a:bodyPr/>
        <a:lstStyle/>
        <a:p>
          <a:endParaRPr lang="en-US"/>
        </a:p>
      </dgm:t>
    </dgm:pt>
    <dgm:pt modelId="{AEAC1ADD-117D-E144-9025-5D9931350324}" type="pres">
      <dgm:prSet presAssocID="{63CEE0F1-1EFC-4D52-8785-C52FAFD17077}" presName="Name0" presStyleCnt="0">
        <dgm:presLayoutVars>
          <dgm:dir/>
          <dgm:resizeHandles val="exact"/>
        </dgm:presLayoutVars>
      </dgm:prSet>
      <dgm:spPr/>
    </dgm:pt>
    <dgm:pt modelId="{272B9084-1EFF-434C-B611-419CB9F45CF5}" type="pres">
      <dgm:prSet presAssocID="{A6FA458A-1679-4092-A4A9-A2B3087C62B8}" presName="node" presStyleLbl="node1" presStyleIdx="0" presStyleCnt="6">
        <dgm:presLayoutVars>
          <dgm:bulletEnabled val="1"/>
        </dgm:presLayoutVars>
      </dgm:prSet>
      <dgm:spPr/>
    </dgm:pt>
    <dgm:pt modelId="{B767AF69-E8DC-664A-93F1-1E9CF2F9F8AE}" type="pres">
      <dgm:prSet presAssocID="{BA6742B5-E9B2-47B2-B475-D663C649E694}" presName="sibTrans" presStyleLbl="sibTrans1D1" presStyleIdx="0" presStyleCnt="5"/>
      <dgm:spPr/>
    </dgm:pt>
    <dgm:pt modelId="{3B6E3C01-B2ED-104D-B4C9-890998937F85}" type="pres">
      <dgm:prSet presAssocID="{BA6742B5-E9B2-47B2-B475-D663C649E694}" presName="connectorText" presStyleLbl="sibTrans1D1" presStyleIdx="0" presStyleCnt="5"/>
      <dgm:spPr/>
    </dgm:pt>
    <dgm:pt modelId="{10B9F5CF-3153-794E-AD17-2ADC654B9EF0}" type="pres">
      <dgm:prSet presAssocID="{24CA22FE-163C-194A-A6E5-982D10BEBBE5}" presName="node" presStyleLbl="node1" presStyleIdx="1" presStyleCnt="6">
        <dgm:presLayoutVars>
          <dgm:bulletEnabled val="1"/>
        </dgm:presLayoutVars>
      </dgm:prSet>
      <dgm:spPr/>
    </dgm:pt>
    <dgm:pt modelId="{E1285420-00D3-B445-81F3-4CE17B278C5D}" type="pres">
      <dgm:prSet presAssocID="{C9B0FDA7-705D-4F4F-B018-9888CBBC3C3D}" presName="sibTrans" presStyleLbl="sibTrans1D1" presStyleIdx="1" presStyleCnt="5"/>
      <dgm:spPr/>
    </dgm:pt>
    <dgm:pt modelId="{D2A9BB4C-9613-8F4D-AE93-E0BC4941ECEC}" type="pres">
      <dgm:prSet presAssocID="{C9B0FDA7-705D-4F4F-B018-9888CBBC3C3D}" presName="connectorText" presStyleLbl="sibTrans1D1" presStyleIdx="1" presStyleCnt="5"/>
      <dgm:spPr/>
    </dgm:pt>
    <dgm:pt modelId="{F644A200-AE66-9D40-BF40-532A20CC4DF8}" type="pres">
      <dgm:prSet presAssocID="{48F0AD26-BE97-A94B-9794-00E16E57D735}" presName="node" presStyleLbl="node1" presStyleIdx="2" presStyleCnt="6">
        <dgm:presLayoutVars>
          <dgm:bulletEnabled val="1"/>
        </dgm:presLayoutVars>
      </dgm:prSet>
      <dgm:spPr/>
    </dgm:pt>
    <dgm:pt modelId="{14E5F463-50F7-4049-812B-5A046D8D1DF7}" type="pres">
      <dgm:prSet presAssocID="{A7DA1792-5C03-A044-8C9D-C402BD4A56CD}" presName="sibTrans" presStyleLbl="sibTrans1D1" presStyleIdx="2" presStyleCnt="5"/>
      <dgm:spPr/>
    </dgm:pt>
    <dgm:pt modelId="{39BE51E0-B588-4844-A308-C40D7C40DB76}" type="pres">
      <dgm:prSet presAssocID="{A7DA1792-5C03-A044-8C9D-C402BD4A56CD}" presName="connectorText" presStyleLbl="sibTrans1D1" presStyleIdx="2" presStyleCnt="5"/>
      <dgm:spPr/>
    </dgm:pt>
    <dgm:pt modelId="{1BCCBBAE-8CB4-B540-BE6B-AFA747B13252}" type="pres">
      <dgm:prSet presAssocID="{B6C7951E-4359-0C4B-97EF-0E7094475D50}" presName="node" presStyleLbl="node1" presStyleIdx="3" presStyleCnt="6">
        <dgm:presLayoutVars>
          <dgm:bulletEnabled val="1"/>
        </dgm:presLayoutVars>
      </dgm:prSet>
      <dgm:spPr/>
    </dgm:pt>
    <dgm:pt modelId="{41EFF7D2-A419-A34C-AD72-C386CE10DA1C}" type="pres">
      <dgm:prSet presAssocID="{5D23E0BC-C7D0-754B-9396-3E07ACBF6B41}" presName="sibTrans" presStyleLbl="sibTrans1D1" presStyleIdx="3" presStyleCnt="5"/>
      <dgm:spPr/>
    </dgm:pt>
    <dgm:pt modelId="{CBA89C7C-5746-A449-AA3D-1BDBBAC468BF}" type="pres">
      <dgm:prSet presAssocID="{5D23E0BC-C7D0-754B-9396-3E07ACBF6B41}" presName="connectorText" presStyleLbl="sibTrans1D1" presStyleIdx="3" presStyleCnt="5"/>
      <dgm:spPr/>
    </dgm:pt>
    <dgm:pt modelId="{C2B5AF97-956A-004B-A4D5-FB1BDC02F44C}" type="pres">
      <dgm:prSet presAssocID="{552203B9-9E40-4B42-80B4-2CD9EEF7321A}" presName="node" presStyleLbl="node1" presStyleIdx="4" presStyleCnt="6">
        <dgm:presLayoutVars>
          <dgm:bulletEnabled val="1"/>
        </dgm:presLayoutVars>
      </dgm:prSet>
      <dgm:spPr/>
    </dgm:pt>
    <dgm:pt modelId="{258F2770-6530-3941-9BCD-795256D0E930}" type="pres">
      <dgm:prSet presAssocID="{42DBA6DC-7D89-EF4E-9BCB-3BCC0530DEA4}" presName="sibTrans" presStyleLbl="sibTrans1D1" presStyleIdx="4" presStyleCnt="5"/>
      <dgm:spPr/>
    </dgm:pt>
    <dgm:pt modelId="{B77E392E-7D3C-F749-B038-6A85ACF552B9}" type="pres">
      <dgm:prSet presAssocID="{42DBA6DC-7D89-EF4E-9BCB-3BCC0530DEA4}" presName="connectorText" presStyleLbl="sibTrans1D1" presStyleIdx="4" presStyleCnt="5"/>
      <dgm:spPr/>
    </dgm:pt>
    <dgm:pt modelId="{5C207D9E-6DD5-8F47-A83F-A8F58DA25002}" type="pres">
      <dgm:prSet presAssocID="{9D5BB1D7-B80B-194B-8FC1-77E25CE2FB00}" presName="node" presStyleLbl="node1" presStyleIdx="5" presStyleCnt="6">
        <dgm:presLayoutVars>
          <dgm:bulletEnabled val="1"/>
        </dgm:presLayoutVars>
      </dgm:prSet>
      <dgm:spPr/>
    </dgm:pt>
  </dgm:ptLst>
  <dgm:cxnLst>
    <dgm:cxn modelId="{63E13E00-43A4-AE46-AA7C-9666D3D091FB}" type="presOf" srcId="{C9B0FDA7-705D-4F4F-B018-9888CBBC3C3D}" destId="{E1285420-00D3-B445-81F3-4CE17B278C5D}" srcOrd="0" destOrd="0" presId="urn:microsoft.com/office/officeart/2016/7/layout/RepeatingBendingProcessNew"/>
    <dgm:cxn modelId="{1F2F6704-EDB7-4640-BB3C-F328FBE23CD8}" srcId="{63CEE0F1-1EFC-4D52-8785-C52FAFD17077}" destId="{48F0AD26-BE97-A94B-9794-00E16E57D735}" srcOrd="2" destOrd="0" parTransId="{5FF596ED-0FE5-EA4F-A87E-7BD36BE0D15D}" sibTransId="{A7DA1792-5C03-A044-8C9D-C402BD4A56CD}"/>
    <dgm:cxn modelId="{5E906A10-B7E7-1E43-9658-76E8C999C41C}" type="presOf" srcId="{B6C7951E-4359-0C4B-97EF-0E7094475D50}" destId="{1BCCBBAE-8CB4-B540-BE6B-AFA747B13252}" srcOrd="0" destOrd="0" presId="urn:microsoft.com/office/officeart/2016/7/layout/RepeatingBendingProcessNew"/>
    <dgm:cxn modelId="{3010B02A-2B1A-F64F-9379-4999543DBE8A}" type="presOf" srcId="{552203B9-9E40-4B42-80B4-2CD9EEF7321A}" destId="{C2B5AF97-956A-004B-A4D5-FB1BDC02F44C}" srcOrd="0" destOrd="0" presId="urn:microsoft.com/office/officeart/2016/7/layout/RepeatingBendingProcessNew"/>
    <dgm:cxn modelId="{74E50F2E-8D95-3840-AEF8-3A2FD5CBB9D9}" type="presOf" srcId="{5D23E0BC-C7D0-754B-9396-3E07ACBF6B41}" destId="{CBA89C7C-5746-A449-AA3D-1BDBBAC468BF}" srcOrd="1" destOrd="0" presId="urn:microsoft.com/office/officeart/2016/7/layout/RepeatingBendingProcessNew"/>
    <dgm:cxn modelId="{F2383732-16A4-434F-8B9B-646710208365}" type="presOf" srcId="{24CA22FE-163C-194A-A6E5-982D10BEBBE5}" destId="{10B9F5CF-3153-794E-AD17-2ADC654B9EF0}" srcOrd="0" destOrd="0" presId="urn:microsoft.com/office/officeart/2016/7/layout/RepeatingBendingProcessNew"/>
    <dgm:cxn modelId="{B706C337-C819-C54E-8E68-D29DA4375A27}" type="presOf" srcId="{5D23E0BC-C7D0-754B-9396-3E07ACBF6B41}" destId="{41EFF7D2-A419-A34C-AD72-C386CE10DA1C}" srcOrd="0" destOrd="0" presId="urn:microsoft.com/office/officeart/2016/7/layout/RepeatingBendingProcessNew"/>
    <dgm:cxn modelId="{5F71733F-DE8A-3744-A7B7-CFBC71418024}" type="presOf" srcId="{42DBA6DC-7D89-EF4E-9BCB-3BCC0530DEA4}" destId="{B77E392E-7D3C-F749-B038-6A85ACF552B9}" srcOrd="1" destOrd="0" presId="urn:microsoft.com/office/officeart/2016/7/layout/RepeatingBendingProcessNew"/>
    <dgm:cxn modelId="{9B83D84B-52C4-6346-BB21-89D551C7FFFD}" srcId="{63CEE0F1-1EFC-4D52-8785-C52FAFD17077}" destId="{9D5BB1D7-B80B-194B-8FC1-77E25CE2FB00}" srcOrd="5" destOrd="0" parTransId="{132FBF3F-6C84-3B42-9BCB-53A001AA3DE0}" sibTransId="{1177A3DB-FE98-B144-83BA-B5E11AA8F7AD}"/>
    <dgm:cxn modelId="{89DC9458-2B74-4648-8713-14DC13070B23}" srcId="{63CEE0F1-1EFC-4D52-8785-C52FAFD17077}" destId="{A6FA458A-1679-4092-A4A9-A2B3087C62B8}" srcOrd="0" destOrd="0" parTransId="{49A84A37-2DF5-4A1A-AF1B-E8D482E40C79}" sibTransId="{BA6742B5-E9B2-47B2-B475-D663C649E694}"/>
    <dgm:cxn modelId="{08D57C5E-937D-BE48-93BD-54969C022334}" type="presOf" srcId="{A7DA1792-5C03-A044-8C9D-C402BD4A56CD}" destId="{14E5F463-50F7-4049-812B-5A046D8D1DF7}" srcOrd="0" destOrd="0" presId="urn:microsoft.com/office/officeart/2016/7/layout/RepeatingBendingProcessNew"/>
    <dgm:cxn modelId="{E524ED61-9198-C44D-96DB-DCBCE3C488C0}" type="presOf" srcId="{BA6742B5-E9B2-47B2-B475-D663C649E694}" destId="{3B6E3C01-B2ED-104D-B4C9-890998937F85}" srcOrd="1" destOrd="0" presId="urn:microsoft.com/office/officeart/2016/7/layout/RepeatingBendingProcessNew"/>
    <dgm:cxn modelId="{D9D30964-EA38-4543-8271-500DCA7638A3}" type="presOf" srcId="{42DBA6DC-7D89-EF4E-9BCB-3BCC0530DEA4}" destId="{258F2770-6530-3941-9BCD-795256D0E930}" srcOrd="0" destOrd="0" presId="urn:microsoft.com/office/officeart/2016/7/layout/RepeatingBendingProcessNew"/>
    <dgm:cxn modelId="{62264564-D1F4-AC49-89D9-FAEF05287F71}" type="presOf" srcId="{A7DA1792-5C03-A044-8C9D-C402BD4A56CD}" destId="{39BE51E0-B588-4844-A308-C40D7C40DB76}" srcOrd="1" destOrd="0" presId="urn:microsoft.com/office/officeart/2016/7/layout/RepeatingBendingProcessNew"/>
    <dgm:cxn modelId="{2A982D6C-57B2-4742-A97C-6F09FE6135BA}" type="presOf" srcId="{C9B0FDA7-705D-4F4F-B018-9888CBBC3C3D}" destId="{D2A9BB4C-9613-8F4D-AE93-E0BC4941ECEC}" srcOrd="1" destOrd="0" presId="urn:microsoft.com/office/officeart/2016/7/layout/RepeatingBendingProcessNew"/>
    <dgm:cxn modelId="{F9F16075-43E8-F548-B9E7-94F17CBBD00C}" type="presOf" srcId="{48F0AD26-BE97-A94B-9794-00E16E57D735}" destId="{F644A200-AE66-9D40-BF40-532A20CC4DF8}" srcOrd="0" destOrd="0" presId="urn:microsoft.com/office/officeart/2016/7/layout/RepeatingBendingProcessNew"/>
    <dgm:cxn modelId="{4099338F-9A97-CD40-AE2E-9BC069BD544E}" type="presOf" srcId="{BA6742B5-E9B2-47B2-B475-D663C649E694}" destId="{B767AF69-E8DC-664A-93F1-1E9CF2F9F8AE}" srcOrd="0" destOrd="0" presId="urn:microsoft.com/office/officeart/2016/7/layout/RepeatingBendingProcessNew"/>
    <dgm:cxn modelId="{9957BEC7-44F0-8E4C-844D-3B28202F61CF}" type="presOf" srcId="{A6FA458A-1679-4092-A4A9-A2B3087C62B8}" destId="{272B9084-1EFF-434C-B611-419CB9F45CF5}" srcOrd="0" destOrd="0" presId="urn:microsoft.com/office/officeart/2016/7/layout/RepeatingBendingProcessNew"/>
    <dgm:cxn modelId="{F0943EC8-0C1D-A649-A093-289440CFE96D}" type="presOf" srcId="{9D5BB1D7-B80B-194B-8FC1-77E25CE2FB00}" destId="{5C207D9E-6DD5-8F47-A83F-A8F58DA25002}" srcOrd="0" destOrd="0" presId="urn:microsoft.com/office/officeart/2016/7/layout/RepeatingBendingProcessNew"/>
    <dgm:cxn modelId="{4A41C2CE-7233-6F4E-961D-BE4C64C62BC7}" type="presOf" srcId="{63CEE0F1-1EFC-4D52-8785-C52FAFD17077}" destId="{AEAC1ADD-117D-E144-9025-5D9931350324}" srcOrd="0" destOrd="0" presId="urn:microsoft.com/office/officeart/2016/7/layout/RepeatingBendingProcessNew"/>
    <dgm:cxn modelId="{8F6648F2-7F48-7648-9CB0-9119F9FF2365}" srcId="{63CEE0F1-1EFC-4D52-8785-C52FAFD17077}" destId="{24CA22FE-163C-194A-A6E5-982D10BEBBE5}" srcOrd="1" destOrd="0" parTransId="{A6F1B86F-8E5C-514A-9C98-B2DA7C41ACE6}" sibTransId="{C9B0FDA7-705D-4F4F-B018-9888CBBC3C3D}"/>
    <dgm:cxn modelId="{5CED0DF9-B83B-7642-ACFE-3D0E517204AA}" srcId="{63CEE0F1-1EFC-4D52-8785-C52FAFD17077}" destId="{552203B9-9E40-4B42-80B4-2CD9EEF7321A}" srcOrd="4" destOrd="0" parTransId="{0A80973B-8178-094F-9E44-BC1B3FF3C7E9}" sibTransId="{42DBA6DC-7D89-EF4E-9BCB-3BCC0530DEA4}"/>
    <dgm:cxn modelId="{1378B1FF-D83C-E641-95C2-BB8426E6B43D}" srcId="{63CEE0F1-1EFC-4D52-8785-C52FAFD17077}" destId="{B6C7951E-4359-0C4B-97EF-0E7094475D50}" srcOrd="3" destOrd="0" parTransId="{E1476790-FF50-1F47-8211-FD32B2863A8D}" sibTransId="{5D23E0BC-C7D0-754B-9396-3E07ACBF6B41}"/>
    <dgm:cxn modelId="{4E3CD441-4E1C-774B-A1C4-7F686F6E853B}" type="presParOf" srcId="{AEAC1ADD-117D-E144-9025-5D9931350324}" destId="{272B9084-1EFF-434C-B611-419CB9F45CF5}" srcOrd="0" destOrd="0" presId="urn:microsoft.com/office/officeart/2016/7/layout/RepeatingBendingProcessNew"/>
    <dgm:cxn modelId="{54F96143-F29B-3645-BB0D-059BA663F965}" type="presParOf" srcId="{AEAC1ADD-117D-E144-9025-5D9931350324}" destId="{B767AF69-E8DC-664A-93F1-1E9CF2F9F8AE}" srcOrd="1" destOrd="0" presId="urn:microsoft.com/office/officeart/2016/7/layout/RepeatingBendingProcessNew"/>
    <dgm:cxn modelId="{E05FDB2A-4A26-7E4D-AE2A-F56153CC3064}" type="presParOf" srcId="{B767AF69-E8DC-664A-93F1-1E9CF2F9F8AE}" destId="{3B6E3C01-B2ED-104D-B4C9-890998937F85}" srcOrd="0" destOrd="0" presId="urn:microsoft.com/office/officeart/2016/7/layout/RepeatingBendingProcessNew"/>
    <dgm:cxn modelId="{8AEAAF7F-4D05-3847-B759-20A543AB38A7}" type="presParOf" srcId="{AEAC1ADD-117D-E144-9025-5D9931350324}" destId="{10B9F5CF-3153-794E-AD17-2ADC654B9EF0}" srcOrd="2" destOrd="0" presId="urn:microsoft.com/office/officeart/2016/7/layout/RepeatingBendingProcessNew"/>
    <dgm:cxn modelId="{F5492658-ED26-BD4E-A65D-53ABE3FC9A70}" type="presParOf" srcId="{AEAC1ADD-117D-E144-9025-5D9931350324}" destId="{E1285420-00D3-B445-81F3-4CE17B278C5D}" srcOrd="3" destOrd="0" presId="urn:microsoft.com/office/officeart/2016/7/layout/RepeatingBendingProcessNew"/>
    <dgm:cxn modelId="{71A8A88A-B54E-6E44-A5AD-2CAC03B4049D}" type="presParOf" srcId="{E1285420-00D3-B445-81F3-4CE17B278C5D}" destId="{D2A9BB4C-9613-8F4D-AE93-E0BC4941ECEC}" srcOrd="0" destOrd="0" presId="urn:microsoft.com/office/officeart/2016/7/layout/RepeatingBendingProcessNew"/>
    <dgm:cxn modelId="{CA707DC9-7D1A-1346-92F9-AD126ACEF665}" type="presParOf" srcId="{AEAC1ADD-117D-E144-9025-5D9931350324}" destId="{F644A200-AE66-9D40-BF40-532A20CC4DF8}" srcOrd="4" destOrd="0" presId="urn:microsoft.com/office/officeart/2016/7/layout/RepeatingBendingProcessNew"/>
    <dgm:cxn modelId="{D6F1F818-C57F-A548-AB4E-F18CEF69A696}" type="presParOf" srcId="{AEAC1ADD-117D-E144-9025-5D9931350324}" destId="{14E5F463-50F7-4049-812B-5A046D8D1DF7}" srcOrd="5" destOrd="0" presId="urn:microsoft.com/office/officeart/2016/7/layout/RepeatingBendingProcessNew"/>
    <dgm:cxn modelId="{E1DB6DDE-EEBE-D441-814B-A1E45D8E5D67}" type="presParOf" srcId="{14E5F463-50F7-4049-812B-5A046D8D1DF7}" destId="{39BE51E0-B588-4844-A308-C40D7C40DB76}" srcOrd="0" destOrd="0" presId="urn:microsoft.com/office/officeart/2016/7/layout/RepeatingBendingProcessNew"/>
    <dgm:cxn modelId="{FBC18A06-D791-DA48-8344-A93CA6CEE213}" type="presParOf" srcId="{AEAC1ADD-117D-E144-9025-5D9931350324}" destId="{1BCCBBAE-8CB4-B540-BE6B-AFA747B13252}" srcOrd="6" destOrd="0" presId="urn:microsoft.com/office/officeart/2016/7/layout/RepeatingBendingProcessNew"/>
    <dgm:cxn modelId="{429043A1-4A5A-DE44-B63B-6C9B4C3E04CC}" type="presParOf" srcId="{AEAC1ADD-117D-E144-9025-5D9931350324}" destId="{41EFF7D2-A419-A34C-AD72-C386CE10DA1C}" srcOrd="7" destOrd="0" presId="urn:microsoft.com/office/officeart/2016/7/layout/RepeatingBendingProcessNew"/>
    <dgm:cxn modelId="{1659F449-A46C-A94E-A194-44A254BA2DCB}" type="presParOf" srcId="{41EFF7D2-A419-A34C-AD72-C386CE10DA1C}" destId="{CBA89C7C-5746-A449-AA3D-1BDBBAC468BF}" srcOrd="0" destOrd="0" presId="urn:microsoft.com/office/officeart/2016/7/layout/RepeatingBendingProcessNew"/>
    <dgm:cxn modelId="{994C991F-8E5C-0C42-84C0-963EFC1FD462}" type="presParOf" srcId="{AEAC1ADD-117D-E144-9025-5D9931350324}" destId="{C2B5AF97-956A-004B-A4D5-FB1BDC02F44C}" srcOrd="8" destOrd="0" presId="urn:microsoft.com/office/officeart/2016/7/layout/RepeatingBendingProcessNew"/>
    <dgm:cxn modelId="{864D4FD3-60BE-9A4C-857F-537465B75E6A}" type="presParOf" srcId="{AEAC1ADD-117D-E144-9025-5D9931350324}" destId="{258F2770-6530-3941-9BCD-795256D0E930}" srcOrd="9" destOrd="0" presId="urn:microsoft.com/office/officeart/2016/7/layout/RepeatingBendingProcessNew"/>
    <dgm:cxn modelId="{A94B4042-8912-D44B-A812-8CBE1AF12609}" type="presParOf" srcId="{258F2770-6530-3941-9BCD-795256D0E930}" destId="{B77E392E-7D3C-F749-B038-6A85ACF552B9}" srcOrd="0" destOrd="0" presId="urn:microsoft.com/office/officeart/2016/7/layout/RepeatingBendingProcessNew"/>
    <dgm:cxn modelId="{B8889991-D186-0E4E-9EE9-BAA9AD01674B}" type="presParOf" srcId="{AEAC1ADD-117D-E144-9025-5D9931350324}" destId="{5C207D9E-6DD5-8F47-A83F-A8F58DA2500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7AF69-E8DC-664A-93F1-1E9CF2F9F8AE}">
      <dsp:nvSpPr>
        <dsp:cNvPr id="0" name=""/>
        <dsp:cNvSpPr/>
      </dsp:nvSpPr>
      <dsp:spPr>
        <a:xfrm>
          <a:off x="3040792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3451"/>
        <a:ext cx="34897" cy="6979"/>
      </dsp:txXfrm>
    </dsp:sp>
    <dsp:sp modelId="{272B9084-1EFF-434C-B611-419CB9F45CF5}">
      <dsp:nvSpPr>
        <dsp:cNvPr id="0" name=""/>
        <dsp:cNvSpPr/>
      </dsp:nvSpPr>
      <dsp:spPr>
        <a:xfrm>
          <a:off x="8061" y="658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Sample creation</a:t>
          </a:r>
        </a:p>
      </dsp:txBody>
      <dsp:txXfrm>
        <a:off x="8061" y="6582"/>
        <a:ext cx="3034531" cy="1820718"/>
      </dsp:txXfrm>
    </dsp:sp>
    <dsp:sp modelId="{E1285420-00D3-B445-81F3-4CE17B278C5D}">
      <dsp:nvSpPr>
        <dsp:cNvPr id="0" name=""/>
        <dsp:cNvSpPr/>
      </dsp:nvSpPr>
      <dsp:spPr>
        <a:xfrm>
          <a:off x="6773265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3451"/>
        <a:ext cx="34897" cy="6979"/>
      </dsp:txXfrm>
    </dsp:sp>
    <dsp:sp modelId="{10B9F5CF-3153-794E-AD17-2ADC654B9EF0}">
      <dsp:nvSpPr>
        <dsp:cNvPr id="0" name=""/>
        <dsp:cNvSpPr/>
      </dsp:nvSpPr>
      <dsp:spPr>
        <a:xfrm>
          <a:off x="3740534" y="658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DNA collection</a:t>
          </a:r>
        </a:p>
      </dsp:txBody>
      <dsp:txXfrm>
        <a:off x="3740534" y="6582"/>
        <a:ext cx="3034531" cy="1820718"/>
      </dsp:txXfrm>
    </dsp:sp>
    <dsp:sp modelId="{14E5F463-50F7-4049-812B-5A046D8D1DF7}">
      <dsp:nvSpPr>
        <dsp:cNvPr id="0" name=""/>
        <dsp:cNvSpPr/>
      </dsp:nvSpPr>
      <dsp:spPr>
        <a:xfrm>
          <a:off x="1525326" y="182550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682"/>
        <a:ext cx="374875" cy="6979"/>
      </dsp:txXfrm>
    </dsp:sp>
    <dsp:sp modelId="{F644A200-AE66-9D40-BF40-532A20CC4DF8}">
      <dsp:nvSpPr>
        <dsp:cNvPr id="0" name=""/>
        <dsp:cNvSpPr/>
      </dsp:nvSpPr>
      <dsp:spPr>
        <a:xfrm>
          <a:off x="7473007" y="658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DNA extraction</a:t>
          </a:r>
        </a:p>
      </dsp:txBody>
      <dsp:txXfrm>
        <a:off x="7473007" y="6582"/>
        <a:ext cx="3034531" cy="1820718"/>
      </dsp:txXfrm>
    </dsp:sp>
    <dsp:sp modelId="{41EFF7D2-A419-A34C-AD72-C386CE10DA1C}">
      <dsp:nvSpPr>
        <dsp:cNvPr id="0" name=""/>
        <dsp:cNvSpPr/>
      </dsp:nvSpPr>
      <dsp:spPr>
        <a:xfrm>
          <a:off x="3040792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2112"/>
        <a:ext cx="34897" cy="6979"/>
      </dsp:txXfrm>
    </dsp:sp>
    <dsp:sp modelId="{1BCCBBAE-8CB4-B540-BE6B-AFA747B13252}">
      <dsp:nvSpPr>
        <dsp:cNvPr id="0" name=""/>
        <dsp:cNvSpPr/>
      </dsp:nvSpPr>
      <dsp:spPr>
        <a:xfrm>
          <a:off x="8061" y="252524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Manual interpretation</a:t>
          </a:r>
        </a:p>
      </dsp:txBody>
      <dsp:txXfrm>
        <a:off x="8061" y="2525243"/>
        <a:ext cx="3034531" cy="1820718"/>
      </dsp:txXfrm>
    </dsp:sp>
    <dsp:sp modelId="{258F2770-6530-3941-9BCD-795256D0E930}">
      <dsp:nvSpPr>
        <dsp:cNvPr id="0" name=""/>
        <dsp:cNvSpPr/>
      </dsp:nvSpPr>
      <dsp:spPr>
        <a:xfrm>
          <a:off x="6773265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2112"/>
        <a:ext cx="34897" cy="6979"/>
      </dsp:txXfrm>
    </dsp:sp>
    <dsp:sp modelId="{C2B5AF97-956A-004B-A4D5-FB1BDC02F44C}">
      <dsp:nvSpPr>
        <dsp:cNvPr id="0" name=""/>
        <dsp:cNvSpPr/>
      </dsp:nvSpPr>
      <dsp:spPr>
        <a:xfrm>
          <a:off x="3740534" y="252524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TrueAllele interpretation</a:t>
          </a:r>
        </a:p>
      </dsp:txBody>
      <dsp:txXfrm>
        <a:off x="3740534" y="2525243"/>
        <a:ext cx="3034531" cy="1820718"/>
      </dsp:txXfrm>
    </dsp:sp>
    <dsp:sp modelId="{5C207D9E-6DD5-8F47-A83F-A8F58DA25002}">
      <dsp:nvSpPr>
        <dsp:cNvPr id="0" name=""/>
        <dsp:cNvSpPr/>
      </dsp:nvSpPr>
      <dsp:spPr>
        <a:xfrm>
          <a:off x="7473007" y="2525243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Information comparison</a:t>
          </a:r>
        </a:p>
      </dsp:txBody>
      <dsp:txXfrm>
        <a:off x="7473007" y="2525243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69BF0-CD33-4E4E-8B60-94B194B4AC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EB4B8-5D43-B144-B023-5D530F5E0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E4B39-76AF-DC40-BAFD-29E25B2B3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Cybergenetics © 2003-2024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94410-AB02-4A47-813A-ABA1696930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F9D5-145A-BD4C-A6A5-9E4F4A46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21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BC730-4391-4F44-901B-76CDAE30B46A}" type="datetimeFigureOut">
              <a:rPr lang="en-US" smtClean="0"/>
              <a:t>5/13/24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7C388-6337-3245-BDAD-8B14AE4A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4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5734-0372-0EF7-F3D3-DC587E8E5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8FFFA-A635-0AD3-43E6-2ADE0D2D6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A081C-25DC-58B1-66C9-2C9BF3BD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77B-DCAB-4745-9F77-2ECEB1348645}" type="datetime1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656E4-4EAF-21F8-8A67-4521D80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41B0-2A12-29D3-89C1-2E5DA910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7AD7-471D-915B-8F7F-AAEE443F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419F3-C72E-C1DC-1B1A-AA5924ADF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F553C-CCBA-2643-CA1E-687D2375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E73E-4F46-7E43-89C8-EB4ADB132799}" type="datetime1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87EE2-A9B9-4F9C-292F-E339A442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E2757-86B4-2F52-BEE3-9A6A350C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5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AA16A-1491-2C51-49BF-4AD5BA86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4017C-9BC9-0414-6881-551F96B12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57F89-A20F-2530-2028-035015DDF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8A23-3D8C-B040-B9E8-39B5FC830B2B}" type="datetime1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E6A17-A89A-48A3-AC62-F940B404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54FC1-28F9-297F-C1A6-48F13E38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AFB6-D30C-0E79-40EC-2102F026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65CB-DED4-1350-DA29-86D76CA02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BEED-2E23-B7E7-45C0-27956305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D8CF-77FF-DA4F-805E-8F117CD5EC56}" type="datetime1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D65A8-8C91-C06F-5ECD-ACE0F182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43436-D199-F2A4-C357-B0D27586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FA3-1E61-558D-2E48-5FE2A03F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2328F-C2FB-06BC-F35D-C903A3382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58908-7C1C-4F6F-72BE-DEE4DDB9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354A-3FC8-4245-9EC4-AA9B0436B632}" type="datetime1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755F4-A749-C2C1-8953-83C52473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AD68-0274-4FE2-9CC0-745A002D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99C8-EF76-23ED-B578-1CE07742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C87D1-3EA3-0DB8-4949-310790D35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D5DF-FCE5-FDC7-6D43-98DE8322E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278EA-0F2B-1509-865B-B19A04B8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8FD6-F329-3940-9DBA-1B438A13DEA0}" type="datetime1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7AEEC-BCBB-684B-3CAD-97778138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E1ABC-2720-85D8-B6FA-4088BC14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CA78-E875-7110-1095-AFD8D58C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2779E-7C47-F039-810D-D8C09291E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D4D63-75E8-B72A-9FC9-E658A428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E153D-E6B3-CC6C-1FE5-E02C5493B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AD985-4D89-83C5-C0CD-C4EF201B1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9C479-039B-1C05-40DC-36073EED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221D-5C03-6246-A65E-855205B26BA7}" type="datetime1">
              <a:rPr lang="en-US" smtClean="0"/>
              <a:t>5/13/24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D6C9B-EF17-469E-7B8A-3A611BBB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4EE4E-6DDA-3CED-A6D4-0BD03AC7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546E-C377-0BB9-664F-1636A9C9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4B609-D31D-C330-6C06-3B4460AF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FFDD-183F-1644-B05A-DDCAB72B9C84}" type="datetime1">
              <a:rPr lang="en-US" smtClean="0"/>
              <a:t>5/13/24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3778D-B91A-D10E-C343-6AD91EAE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0A9C-3C5F-4535-B635-4422B03E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B99F9-0BE4-EFB1-BAE3-124ADEB0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B6D7-9F4A-0848-8E4C-9AA92ECF4669}" type="datetime1">
              <a:rPr lang="en-US" smtClean="0"/>
              <a:t>5/13/24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F4211-786A-D800-11D8-B80BFFFA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BD8B4-0253-D443-D46B-CB6078E7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40D0-1E0C-AB13-3E82-E8DE9D6C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361F8-3098-426A-0B5E-AA4FD465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4D836-1F3C-4BBA-056B-5E5500E10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13E19-FC89-F2EE-2374-934EBCCB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179E-8D19-1C41-A760-39B580F4577D}" type="datetime1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E0702-8A45-43C2-2484-FCB8CC6B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7E036-4AC0-A117-7A0C-7344BC41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3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971-824B-C022-A2AC-C1569C37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F5F29-6DCD-AC23-06A4-8C434DA69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371F4-EA8B-829A-680D-A3B6C40A9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C5C69-E6B7-42D9-7007-FC1C59C4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A6B6-FD60-3E42-955A-324AAF10064E}" type="datetime1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5D7F7-B2D8-F4F8-6C82-5A1AF2F6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48776-0F52-CDD9-318E-940C734D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3F8A4-1F2B-58B2-1461-8CB03816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13AA5-9330-E028-BF05-0B0F5F641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A7D1-56F8-9C40-21AE-C18BEAF2E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5A6B-CE5F-3244-983B-438C80DC70AB}" type="datetime1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02BC-3DE7-90D6-D8EE-0E10453E7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8AA70-8160-6BFC-6055-546761C10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FD100-E135-1F41-876C-A0350F608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6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351FD-A1C0-2067-3FC0-A6B5831913B0}"/>
              </a:ext>
            </a:extLst>
          </p:cNvPr>
          <p:cNvSpPr txBox="1"/>
          <p:nvPr/>
        </p:nvSpPr>
        <p:spPr>
          <a:xfrm>
            <a:off x="9965172" y="6450196"/>
            <a:ext cx="2226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Cybergenetics © 2003-2024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4D745-508E-2F25-7F18-BA4D54517416}"/>
              </a:ext>
            </a:extLst>
          </p:cNvPr>
          <p:cNvSpPr txBox="1"/>
          <p:nvPr/>
        </p:nvSpPr>
        <p:spPr>
          <a:xfrm>
            <a:off x="2368820" y="2935446"/>
            <a:ext cx="7454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Mid-Atlantic Association of Forensic Scientists Annual Meeting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2024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Pittsburgh, 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10538-E777-7D9C-CB05-7FAD86EE4FD7}"/>
              </a:ext>
            </a:extLst>
          </p:cNvPr>
          <p:cNvSpPr txBox="1"/>
          <p:nvPr/>
        </p:nvSpPr>
        <p:spPr>
          <a:xfrm>
            <a:off x="2125311" y="4539878"/>
            <a:ext cx="7941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D3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 R. Danser, MS, Jennifer M. </a:t>
            </a:r>
            <a:r>
              <a:rPr lang="en-US" sz="2000" dirty="0" err="1">
                <a:solidFill>
                  <a:srgbClr val="1D3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Bracamontes</a:t>
            </a:r>
            <a:r>
              <a:rPr lang="en-US" sz="2000" dirty="0">
                <a:solidFill>
                  <a:srgbClr val="1D3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MS</a:t>
            </a:r>
          </a:p>
          <a:p>
            <a:pPr algn="ctr"/>
            <a:r>
              <a:rPr lang="en-US" sz="2000" dirty="0">
                <a:solidFill>
                  <a:srgbClr val="1D3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 M. Foley, MS, Matthew M. Legler, BS</a:t>
            </a:r>
          </a:p>
          <a:p>
            <a:pPr algn="ctr"/>
            <a:r>
              <a:rPr lang="en-US" sz="2000" dirty="0">
                <a:solidFill>
                  <a:srgbClr val="1D3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W. Perlin, PhD, MD, PhD</a:t>
            </a:r>
          </a:p>
        </p:txBody>
      </p:sp>
      <p:pic>
        <p:nvPicPr>
          <p:cNvPr id="8" name="Picture 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015BB46C-D4E6-072C-0CC4-E9C02CCB9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7" y="6224195"/>
            <a:ext cx="2664870" cy="503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E8C25D-3F06-E7F0-386C-1060080C9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813" y="1227229"/>
            <a:ext cx="8324363" cy="1288770"/>
          </a:xfrm>
        </p:spPr>
        <p:txBody>
          <a:bodyPr anchor="b">
            <a:no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Getting more from less: </a:t>
            </a:r>
            <a:b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low-level DNA mixtures on cartridges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6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 Casework Interpretation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2250954"/>
            <a:ext cx="9266092" cy="3683358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Cybergenetics generated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requests assuming the samples were single source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Completely objective and unbiased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processes DNA data without knowing a reference</a:t>
            </a:r>
          </a:p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Kullback-Leibler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(KL) genotype statistic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Quantifies the identification information in a genotype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expected log(LR) to the true contributor 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Likelihood Ratio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(LR) match statistic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Compares genotype to known reference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3C339B-C347-CED9-3C9C-FEF90D9DFAF8}"/>
              </a:ext>
            </a:extLst>
          </p:cNvPr>
          <p:cNvGrpSpPr/>
          <p:nvPr/>
        </p:nvGrpSpPr>
        <p:grpSpPr>
          <a:xfrm>
            <a:off x="7247405" y="4865060"/>
            <a:ext cx="4510586" cy="1597433"/>
            <a:chOff x="767143" y="3216828"/>
            <a:chExt cx="5569859" cy="21458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CAA823-6F63-8602-EEAF-681116B77ACA}"/>
                </a:ext>
              </a:extLst>
            </p:cNvPr>
            <p:cNvGrpSpPr/>
            <p:nvPr/>
          </p:nvGrpSpPr>
          <p:grpSpPr>
            <a:xfrm>
              <a:off x="767143" y="3216828"/>
              <a:ext cx="2373006" cy="2145803"/>
              <a:chOff x="691410" y="1821748"/>
              <a:chExt cx="2043112" cy="1846262"/>
            </a:xfrm>
          </p:grpSpPr>
          <p:pic>
            <p:nvPicPr>
              <p:cNvPr id="13" name="Picture 4" descr="product-27in.jpg                                               00AB3A1FMacintosh HD                   7C262FE3:">
                <a:extLst>
                  <a:ext uri="{FF2B5EF4-FFF2-40B4-BE49-F238E27FC236}">
                    <a16:creationId xmlns:a16="http://schemas.microsoft.com/office/drawing/2014/main" id="{07D94FDB-0C74-BE7E-D9A4-6E29C4B78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1" b="9757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410" y="1821748"/>
                <a:ext cx="2043112" cy="1846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 descr="Fig3.png">
                <a:extLst>
                  <a:ext uri="{FF2B5EF4-FFF2-40B4-BE49-F238E27FC236}">
                    <a16:creationId xmlns:a16="http://schemas.microsoft.com/office/drawing/2014/main" id="{9A3A319A-6A10-C7DA-3AB7-04BF11E74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222" y="2001135"/>
                <a:ext cx="1778000" cy="909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5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66D513E7-9154-2342-9185-399594EF7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8802" y="3259530"/>
              <a:ext cx="2378200" cy="2060398"/>
            </a:xfrm>
            <a:prstGeom prst="rect">
              <a:avLst/>
            </a:prstGeom>
          </p:spPr>
        </p:pic>
        <p:pic>
          <p:nvPicPr>
            <p:cNvPr id="7" name="Graphic 6" descr="Transfer with solid fill">
              <a:extLst>
                <a:ext uri="{FF2B5EF4-FFF2-40B4-BE49-F238E27FC236}">
                  <a16:creationId xmlns:a16="http://schemas.microsoft.com/office/drawing/2014/main" id="{96B4E4E0-80CB-B2DE-AFA2-B121C77A6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59898" y="4015409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99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Comparison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78" y="1268945"/>
            <a:ext cx="8925342" cy="295207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Reviewed KL information from single source runs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cartridges had a high KL: the DNA was informative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936E342-97B6-3582-9E65-F38AF52BC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02858"/>
              </p:ext>
            </p:extLst>
          </p:nvPr>
        </p:nvGraphicFramePr>
        <p:xfrm>
          <a:off x="2029697" y="3271146"/>
          <a:ext cx="8251135" cy="274683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36984">
                  <a:extLst>
                    <a:ext uri="{9D8B030D-6E8A-4147-A177-3AD203B41FA5}">
                      <a16:colId xmlns:a16="http://schemas.microsoft.com/office/drawing/2014/main" val="582308342"/>
                    </a:ext>
                  </a:extLst>
                </a:gridCol>
                <a:gridCol w="1436528">
                  <a:extLst>
                    <a:ext uri="{9D8B030D-6E8A-4147-A177-3AD203B41FA5}">
                      <a16:colId xmlns:a16="http://schemas.microsoft.com/office/drawing/2014/main" val="3115684891"/>
                    </a:ext>
                  </a:extLst>
                </a:gridCol>
                <a:gridCol w="1104109">
                  <a:extLst>
                    <a:ext uri="{9D8B030D-6E8A-4147-A177-3AD203B41FA5}">
                      <a16:colId xmlns:a16="http://schemas.microsoft.com/office/drawing/2014/main" val="534948695"/>
                    </a:ext>
                  </a:extLst>
                </a:gridCol>
                <a:gridCol w="1424657">
                  <a:extLst>
                    <a:ext uri="{9D8B030D-6E8A-4147-A177-3AD203B41FA5}">
                      <a16:colId xmlns:a16="http://schemas.microsoft.com/office/drawing/2014/main" val="1379856281"/>
                    </a:ext>
                  </a:extLst>
                </a:gridCol>
                <a:gridCol w="1044748">
                  <a:extLst>
                    <a:ext uri="{9D8B030D-6E8A-4147-A177-3AD203B41FA5}">
                      <a16:colId xmlns:a16="http://schemas.microsoft.com/office/drawing/2014/main" val="4283560203"/>
                    </a:ext>
                  </a:extLst>
                </a:gridCol>
                <a:gridCol w="1104109">
                  <a:extLst>
                    <a:ext uri="{9D8B030D-6E8A-4147-A177-3AD203B41FA5}">
                      <a16:colId xmlns:a16="http://schemas.microsoft.com/office/drawing/2014/main" val="463940371"/>
                    </a:ext>
                  </a:extLst>
                </a:gridCol>
              </a:tblGrid>
              <a:tr h="305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298412"/>
                  </a:ext>
                </a:extLst>
              </a:tr>
              <a:tr h="305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Cartridge Type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Soak:Sonicate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 Lift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Scraping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2025371"/>
                  </a:ext>
                </a:extLst>
              </a:tr>
              <a:tr h="305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5857613"/>
                  </a:ext>
                </a:extLst>
              </a:tr>
              <a:tr h="305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031192"/>
                  </a:ext>
                </a:extLst>
              </a:tr>
              <a:tr h="305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60453"/>
                  </a:ext>
                </a:extLst>
              </a:tr>
              <a:tr h="305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2214551"/>
                  </a:ext>
                </a:extLst>
              </a:tr>
              <a:tr h="305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2489201"/>
                  </a:ext>
                </a:extLst>
              </a:tr>
              <a:tr h="305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1302741"/>
                  </a:ext>
                </a:extLst>
              </a:tr>
              <a:tr h="305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9128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6DACC1-5B1B-4431-0C52-40961D21696D}"/>
              </a:ext>
            </a:extLst>
          </p:cNvPr>
          <p:cNvSpPr txBox="1"/>
          <p:nvPr/>
        </p:nvSpPr>
        <p:spPr>
          <a:xfrm>
            <a:off x="9133817" y="6176381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But …</a:t>
            </a:r>
          </a:p>
        </p:txBody>
      </p:sp>
    </p:spTree>
    <p:extLst>
      <p:ext uri="{BB962C8B-B14F-4D97-AF65-F5344CB8AC3E}">
        <p14:creationId xmlns:p14="http://schemas.microsoft.com/office/powerpoint/2010/main" val="297179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67FE0A-EE90-EBA0-BE99-4C5E0C06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743" y="116622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sz="9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Mixtures and Low-Level Data – Oh no!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0" y="2648500"/>
            <a:ext cx="5660887" cy="3385562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Much of the data were mixtures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Locus EPGs with 3 or more peaks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Low-level data, little DNA: uninformative manual interpretation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Percentage of low-level samples for each cartridge type (Table)</a:t>
            </a: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Manual review couldn’t handle more contributors and sub-threshold peaks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68161E-CB2C-C09D-EBCC-1F1EAE029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0308"/>
              </p:ext>
            </p:extLst>
          </p:nvPr>
        </p:nvGraphicFramePr>
        <p:xfrm>
          <a:off x="5563336" y="2648500"/>
          <a:ext cx="6420677" cy="33855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43809">
                  <a:extLst>
                    <a:ext uri="{9D8B030D-6E8A-4147-A177-3AD203B41FA5}">
                      <a16:colId xmlns:a16="http://schemas.microsoft.com/office/drawing/2014/main" val="1296407421"/>
                    </a:ext>
                  </a:extLst>
                </a:gridCol>
                <a:gridCol w="1888434">
                  <a:extLst>
                    <a:ext uri="{9D8B030D-6E8A-4147-A177-3AD203B41FA5}">
                      <a16:colId xmlns:a16="http://schemas.microsoft.com/office/drawing/2014/main" val="1915168181"/>
                    </a:ext>
                  </a:extLst>
                </a:gridCol>
                <a:gridCol w="1888434">
                  <a:extLst>
                    <a:ext uri="{9D8B030D-6E8A-4147-A177-3AD203B41FA5}">
                      <a16:colId xmlns:a16="http://schemas.microsoft.com/office/drawing/2014/main" val="1963880014"/>
                    </a:ext>
                  </a:extLst>
                </a:gridCol>
              </a:tblGrid>
              <a:tr h="3385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Low-Level Samples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718818"/>
                  </a:ext>
                </a:extLst>
              </a:tr>
              <a:tr h="3385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522237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4459463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8893684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8869320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022217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50726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5186014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9650069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187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71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Mixtures – </a:t>
            </a:r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rescue!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1113292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431 (of 910) samples were found to be mixtures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47% of the samples were mixtures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Allele counting couldn’t handle more than one contributor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FC831A-DA6D-4840-7B89-F78C2F839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23541"/>
              </p:ext>
            </p:extLst>
          </p:nvPr>
        </p:nvGraphicFramePr>
        <p:xfrm>
          <a:off x="717147" y="3429001"/>
          <a:ext cx="9825213" cy="30465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59562">
                  <a:extLst>
                    <a:ext uri="{9D8B030D-6E8A-4147-A177-3AD203B41FA5}">
                      <a16:colId xmlns:a16="http://schemas.microsoft.com/office/drawing/2014/main" val="714234020"/>
                    </a:ext>
                  </a:extLst>
                </a:gridCol>
                <a:gridCol w="1471116">
                  <a:extLst>
                    <a:ext uri="{9D8B030D-6E8A-4147-A177-3AD203B41FA5}">
                      <a16:colId xmlns:a16="http://schemas.microsoft.com/office/drawing/2014/main" val="1070920158"/>
                    </a:ext>
                  </a:extLst>
                </a:gridCol>
                <a:gridCol w="1471116">
                  <a:extLst>
                    <a:ext uri="{9D8B030D-6E8A-4147-A177-3AD203B41FA5}">
                      <a16:colId xmlns:a16="http://schemas.microsoft.com/office/drawing/2014/main" val="669065631"/>
                    </a:ext>
                  </a:extLst>
                </a:gridCol>
                <a:gridCol w="1881187">
                  <a:extLst>
                    <a:ext uri="{9D8B030D-6E8A-4147-A177-3AD203B41FA5}">
                      <a16:colId xmlns:a16="http://schemas.microsoft.com/office/drawing/2014/main" val="87216327"/>
                    </a:ext>
                  </a:extLst>
                </a:gridCol>
                <a:gridCol w="1471116">
                  <a:extLst>
                    <a:ext uri="{9D8B030D-6E8A-4147-A177-3AD203B41FA5}">
                      <a16:colId xmlns:a16="http://schemas.microsoft.com/office/drawing/2014/main" val="227075919"/>
                    </a:ext>
                  </a:extLst>
                </a:gridCol>
                <a:gridCol w="1471116">
                  <a:extLst>
                    <a:ext uri="{9D8B030D-6E8A-4147-A177-3AD203B41FA5}">
                      <a16:colId xmlns:a16="http://schemas.microsoft.com/office/drawing/2014/main" val="2825856133"/>
                    </a:ext>
                  </a:extLst>
                </a:gridCol>
              </a:tblGrid>
              <a:tr h="33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77916"/>
                  </a:ext>
                </a:extLst>
              </a:tr>
              <a:tr h="33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Soak and Sonicate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 Lift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Scraping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2000091"/>
                  </a:ext>
                </a:extLst>
              </a:tr>
              <a:tr h="33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1184168"/>
                  </a:ext>
                </a:extLst>
              </a:tr>
              <a:tr h="33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4590229"/>
                  </a:ext>
                </a:extLst>
              </a:tr>
              <a:tr h="33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7872330"/>
                  </a:ext>
                </a:extLst>
              </a:tr>
              <a:tr h="33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511842"/>
                  </a:ext>
                </a:extLst>
              </a:tr>
              <a:tr h="33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1652638"/>
                  </a:ext>
                </a:extLst>
              </a:tr>
              <a:tr h="33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5467270"/>
                  </a:ext>
                </a:extLst>
              </a:tr>
              <a:tr h="338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9556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9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 Interpretation –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657" y="2108882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Cybergenetics created requests for the mixture data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Casework processed the requests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items had multiple contributor assumptions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contained 2 to 5 contributors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found an unknown person in many of the cartridges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compared the cartridge samples with the unknown profile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04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Comparison –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2682220"/>
            <a:ext cx="3556003" cy="3498235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cartridge samples compared to reference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LR match statistic calculated for each comparison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888FEA-CD7C-6A29-6FD7-6C0008209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35125"/>
              </p:ext>
            </p:extLst>
          </p:nvPr>
        </p:nvGraphicFramePr>
        <p:xfrm>
          <a:off x="3465076" y="3079145"/>
          <a:ext cx="8656981" cy="29056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26277">
                  <a:extLst>
                    <a:ext uri="{9D8B030D-6E8A-4147-A177-3AD203B41FA5}">
                      <a16:colId xmlns:a16="http://schemas.microsoft.com/office/drawing/2014/main" val="4171066922"/>
                    </a:ext>
                  </a:extLst>
                </a:gridCol>
                <a:gridCol w="1047949">
                  <a:extLst>
                    <a:ext uri="{9D8B030D-6E8A-4147-A177-3AD203B41FA5}">
                      <a16:colId xmlns:a16="http://schemas.microsoft.com/office/drawing/2014/main" val="948367239"/>
                    </a:ext>
                  </a:extLst>
                </a:gridCol>
                <a:gridCol w="1017576">
                  <a:extLst>
                    <a:ext uri="{9D8B030D-6E8A-4147-A177-3AD203B41FA5}">
                      <a16:colId xmlns:a16="http://schemas.microsoft.com/office/drawing/2014/main" val="4201875261"/>
                    </a:ext>
                  </a:extLst>
                </a:gridCol>
                <a:gridCol w="2232590">
                  <a:extLst>
                    <a:ext uri="{9D8B030D-6E8A-4147-A177-3AD203B41FA5}">
                      <a16:colId xmlns:a16="http://schemas.microsoft.com/office/drawing/2014/main" val="1640580334"/>
                    </a:ext>
                  </a:extLst>
                </a:gridCol>
                <a:gridCol w="1093513">
                  <a:extLst>
                    <a:ext uri="{9D8B030D-6E8A-4147-A177-3AD203B41FA5}">
                      <a16:colId xmlns:a16="http://schemas.microsoft.com/office/drawing/2014/main" val="2657043809"/>
                    </a:ext>
                  </a:extLst>
                </a:gridCol>
                <a:gridCol w="1139076">
                  <a:extLst>
                    <a:ext uri="{9D8B030D-6E8A-4147-A177-3AD203B41FA5}">
                      <a16:colId xmlns:a16="http://schemas.microsoft.com/office/drawing/2014/main" val="459861115"/>
                    </a:ext>
                  </a:extLst>
                </a:gridCol>
              </a:tblGrid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480154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Soak and Sonicate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 Lift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Scraping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3880165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577655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3922336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854652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915630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1846437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206592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9994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A984B9-032B-FA59-59A6-95B9835B3BFC}"/>
              </a:ext>
            </a:extLst>
          </p:cNvPr>
          <p:cNvSpPr txBox="1"/>
          <p:nvPr/>
        </p:nvSpPr>
        <p:spPr>
          <a:xfrm>
            <a:off x="4817533" y="2159000"/>
            <a:ext cx="606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Known reference inclusionary counts</a:t>
            </a:r>
          </a:p>
        </p:txBody>
      </p:sp>
    </p:spTree>
    <p:extLst>
      <p:ext uri="{BB962C8B-B14F-4D97-AF65-F5344CB8AC3E}">
        <p14:creationId xmlns:p14="http://schemas.microsoft.com/office/powerpoint/2010/main" val="121001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Comparison –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5" y="2002560"/>
            <a:ext cx="2862474" cy="3522801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cartridge samples were compared to the unknown profile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E68EC3-4969-AB21-E615-7C35E358C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96636"/>
              </p:ext>
            </p:extLst>
          </p:nvPr>
        </p:nvGraphicFramePr>
        <p:xfrm>
          <a:off x="3329609" y="3019878"/>
          <a:ext cx="8656981" cy="29056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26277">
                  <a:extLst>
                    <a:ext uri="{9D8B030D-6E8A-4147-A177-3AD203B41FA5}">
                      <a16:colId xmlns:a16="http://schemas.microsoft.com/office/drawing/2014/main" val="4171066922"/>
                    </a:ext>
                  </a:extLst>
                </a:gridCol>
                <a:gridCol w="1047949">
                  <a:extLst>
                    <a:ext uri="{9D8B030D-6E8A-4147-A177-3AD203B41FA5}">
                      <a16:colId xmlns:a16="http://schemas.microsoft.com/office/drawing/2014/main" val="948367239"/>
                    </a:ext>
                  </a:extLst>
                </a:gridCol>
                <a:gridCol w="1017576">
                  <a:extLst>
                    <a:ext uri="{9D8B030D-6E8A-4147-A177-3AD203B41FA5}">
                      <a16:colId xmlns:a16="http://schemas.microsoft.com/office/drawing/2014/main" val="4201875261"/>
                    </a:ext>
                  </a:extLst>
                </a:gridCol>
                <a:gridCol w="2232590">
                  <a:extLst>
                    <a:ext uri="{9D8B030D-6E8A-4147-A177-3AD203B41FA5}">
                      <a16:colId xmlns:a16="http://schemas.microsoft.com/office/drawing/2014/main" val="1640580334"/>
                    </a:ext>
                  </a:extLst>
                </a:gridCol>
                <a:gridCol w="1093513">
                  <a:extLst>
                    <a:ext uri="{9D8B030D-6E8A-4147-A177-3AD203B41FA5}">
                      <a16:colId xmlns:a16="http://schemas.microsoft.com/office/drawing/2014/main" val="2657043809"/>
                    </a:ext>
                  </a:extLst>
                </a:gridCol>
                <a:gridCol w="1139076">
                  <a:extLst>
                    <a:ext uri="{9D8B030D-6E8A-4147-A177-3AD203B41FA5}">
                      <a16:colId xmlns:a16="http://schemas.microsoft.com/office/drawing/2014/main" val="459861115"/>
                    </a:ext>
                  </a:extLst>
                </a:gridCol>
              </a:tblGrid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Collection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480154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Material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Wet:Wet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Wet:Dry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Soak and Sonicate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Tape Lift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Scraping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3880165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45 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577655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45 Unfired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3922336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Aluminum Unfired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854652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Brass Fired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915630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Brass Unfired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1846437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Nickel Unfired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206592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Steel Unfired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9994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86D22A-C28C-947C-40AA-E84A20E2759C}"/>
              </a:ext>
            </a:extLst>
          </p:cNvPr>
          <p:cNvSpPr txBox="1"/>
          <p:nvPr/>
        </p:nvSpPr>
        <p:spPr>
          <a:xfrm>
            <a:off x="4817533" y="2159000"/>
            <a:ext cx="592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Unknown profile inclusionary counts</a:t>
            </a:r>
          </a:p>
        </p:txBody>
      </p:sp>
    </p:spTree>
    <p:extLst>
      <p:ext uri="{BB962C8B-B14F-4D97-AF65-F5344CB8AC3E}">
        <p14:creationId xmlns:p14="http://schemas.microsoft.com/office/powerpoint/2010/main" val="185055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Comparison –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706266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unknown profile was in many samples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Found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138 of the 910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cartridge samples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unknown profile was informative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KL was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30.36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ban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02540-3D54-110B-CC1A-59E31D08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244" y="2219738"/>
            <a:ext cx="4430643" cy="44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3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- Nickel Unfired </a:t>
            </a:r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Wet:Wet</a:t>
            </a: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606" y="2181663"/>
            <a:ext cx="5846998" cy="3683358"/>
          </a:xfrm>
        </p:spPr>
        <p:txBody>
          <a:bodyPr anchor="ctr"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31 combinations of the collection and material type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Table: statistics for one combination (Unfired Nickel +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Wet:Wet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KL and log(LR) inclusionary averages for the reference and unknown person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Blank entry: no data available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KL and log(LR)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number of zeros after the 1 in the match statistic (ban)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inclusionary LR values ranged from 10’s of billions to 10’s of quadrillions (really, really informative)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EE9933-039F-2735-9280-318AACA6A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48260"/>
              </p:ext>
            </p:extLst>
          </p:nvPr>
        </p:nvGraphicFramePr>
        <p:xfrm>
          <a:off x="5536426" y="3772404"/>
          <a:ext cx="6688180" cy="15671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37636">
                  <a:extLst>
                    <a:ext uri="{9D8B030D-6E8A-4147-A177-3AD203B41FA5}">
                      <a16:colId xmlns:a16="http://schemas.microsoft.com/office/drawing/2014/main" val="3927933838"/>
                    </a:ext>
                  </a:extLst>
                </a:gridCol>
                <a:gridCol w="1337636">
                  <a:extLst>
                    <a:ext uri="{9D8B030D-6E8A-4147-A177-3AD203B41FA5}">
                      <a16:colId xmlns:a16="http://schemas.microsoft.com/office/drawing/2014/main" val="2255327000"/>
                    </a:ext>
                  </a:extLst>
                </a:gridCol>
                <a:gridCol w="1337636">
                  <a:extLst>
                    <a:ext uri="{9D8B030D-6E8A-4147-A177-3AD203B41FA5}">
                      <a16:colId xmlns:a16="http://schemas.microsoft.com/office/drawing/2014/main" val="3423002224"/>
                    </a:ext>
                  </a:extLst>
                </a:gridCol>
                <a:gridCol w="1337636">
                  <a:extLst>
                    <a:ext uri="{9D8B030D-6E8A-4147-A177-3AD203B41FA5}">
                      <a16:colId xmlns:a16="http://schemas.microsoft.com/office/drawing/2014/main" val="3004295616"/>
                    </a:ext>
                  </a:extLst>
                </a:gridCol>
                <a:gridCol w="1337636">
                  <a:extLst>
                    <a:ext uri="{9D8B030D-6E8A-4147-A177-3AD203B41FA5}">
                      <a16:colId xmlns:a16="http://schemas.microsoft.com/office/drawing/2014/main" val="882084874"/>
                    </a:ext>
                  </a:extLst>
                </a:gridCol>
              </a:tblGrid>
              <a:tr h="224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 inclusion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 inclusion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692322"/>
                  </a:ext>
                </a:extLst>
              </a:tr>
              <a:tr h="431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# of contrib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log(LR)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log(LR)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2986316"/>
                  </a:ext>
                </a:extLst>
              </a:tr>
              <a:tr h="219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6467024"/>
                  </a:ext>
                </a:extLst>
              </a:tr>
              <a:tr h="219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668767"/>
                  </a:ext>
                </a:extLst>
              </a:tr>
              <a:tr h="219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798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95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8426"/>
            <a:ext cx="7257327" cy="301834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Cartridge casings are the empty shells left behind after a gun was fired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Nearly 200,000 cartridge cases are recovered annually at U.S. crime scenes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Cartridges that were fired degrade any DNA that was left and have significantly less DNA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Caliber of the firearm did not have any impact on the amount of DNA recovered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8286C-36A5-B540-C0F6-811AAF51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32" y="2164466"/>
            <a:ext cx="4615125" cy="4615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7EF85-9522-0819-03CB-EE67AA690E32}"/>
              </a:ext>
            </a:extLst>
          </p:cNvPr>
          <p:cNvSpPr txBox="1"/>
          <p:nvPr/>
        </p:nvSpPr>
        <p:spPr>
          <a:xfrm>
            <a:off x="102999" y="5548290"/>
            <a:ext cx="6781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1.“Shelling out Evidence: NIST Ballistic Standard Helps Tie Guns to Criminals.”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23 Jan. 2023,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www.nist.gov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/news-events/news/2012/08/shelling-out-evidence-nist-ballistic-standard-helps-tie-guns-criminals.</a:t>
            </a: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Prasad, Elisha, et al. “Touch DNA recovery from unfired and fired cartridges: Comparison of swabbing, tape lifting and soaking.”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Forensic Science International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vol. 330, Jan. 2022, p. 111101, https://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/10.1016/j.forsciint.2021.111101.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6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103610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 Example (Reference Inclusion – 3 Contributor)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037" y="817674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log(LR) of 10.0 ban is 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10,000,000,000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inclusionary DNA match statistic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average from 3-person mixtures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EE9933-039F-2735-9280-318AACA6A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01799"/>
              </p:ext>
            </p:extLst>
          </p:nvPr>
        </p:nvGraphicFramePr>
        <p:xfrm>
          <a:off x="2319129" y="3548270"/>
          <a:ext cx="7977810" cy="21715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95562">
                  <a:extLst>
                    <a:ext uri="{9D8B030D-6E8A-4147-A177-3AD203B41FA5}">
                      <a16:colId xmlns:a16="http://schemas.microsoft.com/office/drawing/2014/main" val="3927933838"/>
                    </a:ext>
                  </a:extLst>
                </a:gridCol>
                <a:gridCol w="1595562">
                  <a:extLst>
                    <a:ext uri="{9D8B030D-6E8A-4147-A177-3AD203B41FA5}">
                      <a16:colId xmlns:a16="http://schemas.microsoft.com/office/drawing/2014/main" val="2255327000"/>
                    </a:ext>
                  </a:extLst>
                </a:gridCol>
                <a:gridCol w="1595562">
                  <a:extLst>
                    <a:ext uri="{9D8B030D-6E8A-4147-A177-3AD203B41FA5}">
                      <a16:colId xmlns:a16="http://schemas.microsoft.com/office/drawing/2014/main" val="3423002224"/>
                    </a:ext>
                  </a:extLst>
                </a:gridCol>
                <a:gridCol w="1595562">
                  <a:extLst>
                    <a:ext uri="{9D8B030D-6E8A-4147-A177-3AD203B41FA5}">
                      <a16:colId xmlns:a16="http://schemas.microsoft.com/office/drawing/2014/main" val="3004295616"/>
                    </a:ext>
                  </a:extLst>
                </a:gridCol>
                <a:gridCol w="1595562">
                  <a:extLst>
                    <a:ext uri="{9D8B030D-6E8A-4147-A177-3AD203B41FA5}">
                      <a16:colId xmlns:a16="http://schemas.microsoft.com/office/drawing/2014/main" val="882084874"/>
                    </a:ext>
                  </a:extLst>
                </a:gridCol>
              </a:tblGrid>
              <a:tr h="4343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 inclusion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 inclusion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692322"/>
                  </a:ext>
                </a:extLst>
              </a:tr>
              <a:tr h="434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# of </a:t>
                      </a:r>
                      <a:r>
                        <a:rPr lang="en-US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log(LR)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log(LR)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2986316"/>
                  </a:ext>
                </a:extLst>
              </a:tr>
              <a:tr h="434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6467024"/>
                  </a:ext>
                </a:extLst>
              </a:tr>
              <a:tr h="434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668767"/>
                  </a:ext>
                </a:extLst>
              </a:tr>
              <a:tr h="434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7986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80153E-E445-5DA6-598A-1A4DBDA0FDD8}"/>
              </a:ext>
            </a:extLst>
          </p:cNvPr>
          <p:cNvSpPr txBox="1"/>
          <p:nvPr/>
        </p:nvSpPr>
        <p:spPr>
          <a:xfrm>
            <a:off x="3688551" y="6024458"/>
            <a:ext cx="5656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human review got no information at all!</a:t>
            </a:r>
          </a:p>
        </p:txBody>
      </p:sp>
    </p:spTree>
    <p:extLst>
      <p:ext uri="{BB962C8B-B14F-4D97-AF65-F5344CB8AC3E}">
        <p14:creationId xmlns:p14="http://schemas.microsoft.com/office/powerpoint/2010/main" val="263799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the unknown?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7" y="1587321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Who’s DNA is in the unknown profile?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don’t know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Maybe it’s someone who had handled the gun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Same person across multiple cartridge types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restricted to a specific cartridge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38E70-F9A0-7B4B-CED0-B679CA061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233" y="2164834"/>
            <a:ext cx="3545024" cy="35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803" y="1885279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Manual interpretation used allele counting and thresholds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only find the known reference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considered additional mixture contributors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computer calculated match statistics for both the reference and unknown profile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computer’s developed unknown enabled comparison between the different cartridge mixtures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known reference was found in 351 samples (205 manually)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unknown person was found in 138 samples (0 manually)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9436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2173563"/>
            <a:ext cx="8556061" cy="2047461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informative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collection method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Wet:Wet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Wet:Dry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Tape lift was close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Least informative was Scraping / Soak and Sonicate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A61B7-7EEE-DD96-E89E-80C3E07A43C6}"/>
              </a:ext>
            </a:extLst>
          </p:cNvPr>
          <p:cNvSpPr txBox="1">
            <a:spLocks/>
          </p:cNvSpPr>
          <p:nvPr/>
        </p:nvSpPr>
        <p:spPr>
          <a:xfrm>
            <a:off x="1371599" y="4597400"/>
            <a:ext cx="8556061" cy="1323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informative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cartridge type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Aluminum / Steel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least informative was 45 Fired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219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3" y="1328207"/>
            <a:ext cx="7975045" cy="36833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TrueAllele can develop informative data from cartridges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DNA data is used, none discarded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Handles low-level data and minor contributors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Cartridges are common crime scene evidence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motivates gathering cartridge evidence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D0CA5-1015-8CB9-D24D-3809B14D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80" y="2539790"/>
            <a:ext cx="3854018" cy="385401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F859B2-D212-7843-7CBD-AAAD102CBFFF}"/>
              </a:ext>
            </a:extLst>
          </p:cNvPr>
          <p:cNvSpPr txBox="1">
            <a:spLocks/>
          </p:cNvSpPr>
          <p:nvPr/>
        </p:nvSpPr>
        <p:spPr>
          <a:xfrm>
            <a:off x="51083" y="4466799"/>
            <a:ext cx="7975045" cy="64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Methods that use less data are less informative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BC271B-4E88-5FC3-2DFD-26EFD4884619}"/>
              </a:ext>
            </a:extLst>
          </p:cNvPr>
          <p:cNvSpPr txBox="1">
            <a:spLocks/>
          </p:cNvSpPr>
          <p:nvPr/>
        </p:nvSpPr>
        <p:spPr>
          <a:xfrm>
            <a:off x="51083" y="5113867"/>
            <a:ext cx="7975045" cy="14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TrueAllele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done almost a hundred cartridge cases, getting more DNA information from crime lab data</a:t>
            </a:r>
          </a:p>
        </p:txBody>
      </p:sp>
    </p:spTree>
    <p:extLst>
      <p:ext uri="{BB962C8B-B14F-4D97-AF65-F5344CB8AC3E}">
        <p14:creationId xmlns:p14="http://schemas.microsoft.com/office/powerpoint/2010/main" val="119592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671" y="2379346"/>
            <a:ext cx="10201805" cy="3683358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more cartridge data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extraction methods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PrepFiler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™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QIAamp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on these cartridge types and collection methods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best collection method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each extraction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Compare TrueAllele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Casework with other interpretation methods using KL and log(LR) information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510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67FE0A-EE90-EBA0-BE99-4C5E0C06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E4EB5-0841-E727-ECDC-497E2937AC7F}"/>
              </a:ext>
            </a:extLst>
          </p:cNvPr>
          <p:cNvSpPr txBox="1"/>
          <p:nvPr/>
        </p:nvSpPr>
        <p:spPr>
          <a:xfrm>
            <a:off x="3949483" y="3305176"/>
            <a:ext cx="352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kari@cybgen.com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0A40091-C00B-6FAA-F61A-BD26C7AC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7" y="6224195"/>
            <a:ext cx="2664870" cy="50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2A5ED-9845-8DEB-0E42-990D3C0A32E5}"/>
              </a:ext>
            </a:extLst>
          </p:cNvPr>
          <p:cNvSpPr txBox="1"/>
          <p:nvPr/>
        </p:nvSpPr>
        <p:spPr>
          <a:xfrm>
            <a:off x="8670772" y="6265530"/>
            <a:ext cx="352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www.cybgen.com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2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Cartridge Study Main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8426"/>
            <a:ext cx="7257327" cy="301834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manual interpretation obtain DNA information from cartridge data?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TrueAllele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Casework interpretation obtain DNA information from cartridge data?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collection method is the most informative for cartridge data?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cartridge type produces the most DNA information?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3A199-8088-AE5A-AE7C-92F84A4E6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327" y="1995501"/>
            <a:ext cx="4788230" cy="47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3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424CE-F1F1-630A-53BD-929992D2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3D9731-27B1-99C0-4668-B95BB1885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97350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66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8426"/>
            <a:ext cx="7257327" cy="301834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source data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reference individual touched various cartridge types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910 total cartridge casing samples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Across 7 different cartridge types</a:t>
            </a:r>
          </a:p>
          <a:p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4F406C-9D75-BC2A-A292-806B6057F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62637"/>
              </p:ext>
            </p:extLst>
          </p:nvPr>
        </p:nvGraphicFramePr>
        <p:xfrm>
          <a:off x="6684890" y="3170582"/>
          <a:ext cx="5172492" cy="34850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17288">
                  <a:extLst>
                    <a:ext uri="{9D8B030D-6E8A-4147-A177-3AD203B41FA5}">
                      <a16:colId xmlns:a16="http://schemas.microsoft.com/office/drawing/2014/main" val="222603132"/>
                    </a:ext>
                  </a:extLst>
                </a:gridCol>
                <a:gridCol w="2155204">
                  <a:extLst>
                    <a:ext uri="{9D8B030D-6E8A-4147-A177-3AD203B41FA5}">
                      <a16:colId xmlns:a16="http://schemas.microsoft.com/office/drawing/2014/main" val="3465533347"/>
                    </a:ext>
                  </a:extLst>
                </a:gridCol>
              </a:tblGrid>
              <a:tr h="435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8804490"/>
                  </a:ext>
                </a:extLst>
              </a:tr>
              <a:tr h="43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892013"/>
                  </a:ext>
                </a:extLst>
              </a:tr>
              <a:tr h="43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893084"/>
                  </a:ext>
                </a:extLst>
              </a:tr>
              <a:tr h="43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2625445"/>
                  </a:ext>
                </a:extLst>
              </a:tr>
              <a:tr h="43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5449188"/>
                  </a:ext>
                </a:extLst>
              </a:tr>
              <a:tr h="43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6249074"/>
                  </a:ext>
                </a:extLst>
              </a:tr>
              <a:tr h="43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107772"/>
                  </a:ext>
                </a:extLst>
              </a:tr>
              <a:tr h="4356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884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69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EA04-AC20-98D9-D41D-8C07B9E0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8426"/>
            <a:ext cx="7257327" cy="3018348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DNA was collected using five collection types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Wet:wet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Wet:dry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Soak and sonicate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Tape lift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Scraping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0F6603-B424-13A5-6B1B-7DF5BCC21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8945"/>
              </p:ext>
            </p:extLst>
          </p:nvPr>
        </p:nvGraphicFramePr>
        <p:xfrm>
          <a:off x="3479576" y="3707250"/>
          <a:ext cx="8547654" cy="272825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11213">
                  <a:extLst>
                    <a:ext uri="{9D8B030D-6E8A-4147-A177-3AD203B41FA5}">
                      <a16:colId xmlns:a16="http://schemas.microsoft.com/office/drawing/2014/main" val="1212658874"/>
                    </a:ext>
                  </a:extLst>
                </a:gridCol>
                <a:gridCol w="991241">
                  <a:extLst>
                    <a:ext uri="{9D8B030D-6E8A-4147-A177-3AD203B41FA5}">
                      <a16:colId xmlns:a16="http://schemas.microsoft.com/office/drawing/2014/main" val="327742360"/>
                    </a:ext>
                  </a:extLst>
                </a:gridCol>
                <a:gridCol w="1082529">
                  <a:extLst>
                    <a:ext uri="{9D8B030D-6E8A-4147-A177-3AD203B41FA5}">
                      <a16:colId xmlns:a16="http://schemas.microsoft.com/office/drawing/2014/main" val="393665500"/>
                    </a:ext>
                  </a:extLst>
                </a:gridCol>
                <a:gridCol w="1888434">
                  <a:extLst>
                    <a:ext uri="{9D8B030D-6E8A-4147-A177-3AD203B41FA5}">
                      <a16:colId xmlns:a16="http://schemas.microsoft.com/office/drawing/2014/main" val="418382970"/>
                    </a:ext>
                  </a:extLst>
                </a:gridCol>
                <a:gridCol w="1137658">
                  <a:extLst>
                    <a:ext uri="{9D8B030D-6E8A-4147-A177-3AD203B41FA5}">
                      <a16:colId xmlns:a16="http://schemas.microsoft.com/office/drawing/2014/main" val="4209365642"/>
                    </a:ext>
                  </a:extLst>
                </a:gridCol>
                <a:gridCol w="1436579">
                  <a:extLst>
                    <a:ext uri="{9D8B030D-6E8A-4147-A177-3AD203B41FA5}">
                      <a16:colId xmlns:a16="http://schemas.microsoft.com/office/drawing/2014/main" val="2068041828"/>
                    </a:ext>
                  </a:extLst>
                </a:gridCol>
              </a:tblGrid>
              <a:tr h="303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963711"/>
                  </a:ext>
                </a:extLst>
              </a:tr>
              <a:tr h="303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Soak and Sonicate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 Lift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Scraping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7141173"/>
                  </a:ext>
                </a:extLst>
              </a:tr>
              <a:tr h="303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658260"/>
                  </a:ext>
                </a:extLst>
              </a:tr>
              <a:tr h="303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981411"/>
                  </a:ext>
                </a:extLst>
              </a:tr>
              <a:tr h="303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3089796"/>
                  </a:ext>
                </a:extLst>
              </a:tr>
              <a:tr h="303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160995"/>
                  </a:ext>
                </a:extLst>
              </a:tr>
              <a:tr h="303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543705"/>
                  </a:ext>
                </a:extLst>
              </a:tr>
              <a:tr h="303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714337"/>
                  </a:ext>
                </a:extLst>
              </a:tr>
              <a:tr h="303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397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10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Extraction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2EDC5C-1E20-34F3-2DBD-310F8B72352E}"/>
              </a:ext>
            </a:extLst>
          </p:cNvPr>
          <p:cNvSpPr txBox="1">
            <a:spLocks/>
          </p:cNvSpPr>
          <p:nvPr/>
        </p:nvSpPr>
        <p:spPr>
          <a:xfrm>
            <a:off x="152400" y="1960825"/>
            <a:ext cx="8365435" cy="3764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Organic extraction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Organic solvents are used for denaturation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Denatured proteins are removed then washed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DNA sequencer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Biosystems® 3500 Genetic Analyzer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 kit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Biosystems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GlobalFiler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4079D6-1FF2-3588-6166-7D2ABADB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299" y="2656414"/>
            <a:ext cx="4023786" cy="40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Interpretation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2EDC5C-1E20-34F3-2DBD-310F8B72352E}"/>
              </a:ext>
            </a:extLst>
          </p:cNvPr>
          <p:cNvSpPr txBox="1">
            <a:spLocks/>
          </p:cNvSpPr>
          <p:nvPr/>
        </p:nvSpPr>
        <p:spPr>
          <a:xfrm>
            <a:off x="132428" y="1622745"/>
            <a:ext cx="6795052" cy="3764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George Washington University Laboratory manually interpreted the data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peak height threshold was applied to EPG data to form allele events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Allele counts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how many EPG allele events match a reference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60847-99C2-B036-FE47-1801F461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48" y="2199041"/>
            <a:ext cx="4579730" cy="45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B839-48F2-0127-0A56-DB0081C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TrueAllele Casework Interpretation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E1C06C-3291-FF42-E854-7557C136F414}"/>
              </a:ext>
            </a:extLst>
          </p:cNvPr>
          <p:cNvSpPr txBox="1">
            <a:spLocks/>
          </p:cNvSpPr>
          <p:nvPr/>
        </p:nvSpPr>
        <p:spPr>
          <a:xfrm>
            <a:off x="7735945" y="3367371"/>
            <a:ext cx="2537635" cy="575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Match statistics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459C3B-DE91-8B98-CFC7-EEEEC45D8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20"/>
          <a:stretch/>
        </p:blipFill>
        <p:spPr>
          <a:xfrm>
            <a:off x="0" y="1750827"/>
            <a:ext cx="5818573" cy="3324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40D2-2B29-71EB-A7F3-9C79C0F55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75"/>
          <a:stretch/>
        </p:blipFill>
        <p:spPr>
          <a:xfrm>
            <a:off x="5817523" y="3792279"/>
            <a:ext cx="6374478" cy="30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7F4C278-FB78-FA44-A044-D733845341F0}" vid="{23EBC24D-9D95-474D-9687-5503B89CD7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1560</Words>
  <Application>Microsoft Macintosh PowerPoint</Application>
  <PresentationFormat>Widescreen</PresentationFormat>
  <Paragraphs>485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Office Theme</vt:lpstr>
      <vt:lpstr>Getting more from less:  low-level DNA mixtures on cartridges</vt:lpstr>
      <vt:lpstr>Background</vt:lpstr>
      <vt:lpstr>Cartridge Study Main Questions</vt:lpstr>
      <vt:lpstr>Study Design</vt:lpstr>
      <vt:lpstr>Sample Creation</vt:lpstr>
      <vt:lpstr>DNA Collection</vt:lpstr>
      <vt:lpstr>DNA Extraction</vt:lpstr>
      <vt:lpstr>Manual Interpretation</vt:lpstr>
      <vt:lpstr>TrueAllele Casework Interpretation</vt:lpstr>
      <vt:lpstr>TrueAllele Casework Interpretation – Part 1</vt:lpstr>
      <vt:lpstr>Information Comparison – Part 1</vt:lpstr>
      <vt:lpstr>Problem?</vt:lpstr>
      <vt:lpstr>Mixtures and Low-Level Data – Oh no!</vt:lpstr>
      <vt:lpstr>Mixtures – TrueAllele to the rescue!</vt:lpstr>
      <vt:lpstr>TrueAllele Interpretation – Round 2</vt:lpstr>
      <vt:lpstr>Information Comparison – Round 2</vt:lpstr>
      <vt:lpstr>Information Comparison – Round 2</vt:lpstr>
      <vt:lpstr>Information Comparison – Round 2</vt:lpstr>
      <vt:lpstr>Example - Nickel Unfired Wet:Wet Collection</vt:lpstr>
      <vt:lpstr>LR Example (Reference Inclusion – 3 Contributor)</vt:lpstr>
      <vt:lpstr>Who is the unknown?</vt:lpstr>
      <vt:lpstr>Study Conclusions</vt:lpstr>
      <vt:lpstr>Study Conclusions</vt:lpstr>
      <vt:lpstr>Conclusion</vt:lpstr>
      <vt:lpstr>Future Directions</vt:lpstr>
      <vt:lpstr>Questions?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Cybergenetics Presentation Template</dc:title>
  <dc:creator>Erin Estus</dc:creator>
  <cp:lastModifiedBy>Matt Legler</cp:lastModifiedBy>
  <cp:revision>177</cp:revision>
  <cp:lastPrinted>2024-05-13T13:55:25Z</cp:lastPrinted>
  <dcterms:created xsi:type="dcterms:W3CDTF">2023-01-17T16:09:29Z</dcterms:created>
  <dcterms:modified xsi:type="dcterms:W3CDTF">2024-05-13T13:55:44Z</dcterms:modified>
</cp:coreProperties>
</file>