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57" r:id="rId3"/>
    <p:sldId id="284" r:id="rId4"/>
    <p:sldId id="258" r:id="rId5"/>
    <p:sldId id="268" r:id="rId6"/>
    <p:sldId id="288" r:id="rId7"/>
    <p:sldId id="285" r:id="rId8"/>
    <p:sldId id="286" r:id="rId9"/>
    <p:sldId id="290" r:id="rId10"/>
    <p:sldId id="291" r:id="rId11"/>
    <p:sldId id="294" r:id="rId12"/>
    <p:sldId id="296" r:id="rId13"/>
    <p:sldId id="292" r:id="rId14"/>
    <p:sldId id="293" r:id="rId15"/>
    <p:sldId id="295" r:id="rId16"/>
    <p:sldId id="297" r:id="rId17"/>
    <p:sldId id="287" r:id="rId18"/>
    <p:sldId id="298" r:id="rId19"/>
    <p:sldId id="274" r:id="rId20"/>
    <p:sldId id="300" r:id="rId21"/>
    <p:sldId id="301" r:id="rId22"/>
    <p:sldId id="302" r:id="rId23"/>
    <p:sldId id="303" r:id="rId24"/>
    <p:sldId id="304" r:id="rId25"/>
    <p:sldId id="305"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6EA"/>
    <a:srgbClr val="E9ECF5"/>
    <a:srgbClr val="4472C4"/>
    <a:srgbClr val="FF8AD8"/>
    <a:srgbClr val="1D3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95"/>
    <p:restoredTop sz="95781"/>
  </p:normalViewPr>
  <p:slideViewPr>
    <p:cSldViewPr snapToGrid="0" snapToObjects="1">
      <p:cViewPr varScale="1">
        <p:scale>
          <a:sx n="117" d="100"/>
          <a:sy n="117" d="100"/>
        </p:scale>
        <p:origin x="688" y="184"/>
      </p:cViewPr>
      <p:guideLst/>
    </p:cSldViewPr>
  </p:slideViewPr>
  <p:notesTextViewPr>
    <p:cViewPr>
      <p:scale>
        <a:sx n="1" d="1"/>
        <a:sy n="1" d="1"/>
      </p:scale>
      <p:origin x="0" y="0"/>
    </p:cViewPr>
  </p:notesTextViewPr>
  <p:notesViewPr>
    <p:cSldViewPr snapToGrid="0" snapToObjects="1">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3BB3F-828B-45A2-8E06-0DCA278EB0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6169E2-C47D-43D3-8AFA-8C6EA256D1B4}">
      <dgm:prSet custT="1"/>
      <dgm:spPr/>
      <dgm:t>
        <a:bodyPr/>
        <a:lstStyle/>
        <a:p>
          <a:pPr>
            <a:lnSpc>
              <a:spcPct val="100000"/>
            </a:lnSpc>
          </a:pPr>
          <a:r>
            <a:rPr lang="en-US" sz="2400" dirty="0"/>
            <a:t>Method Reliability</a:t>
          </a:r>
        </a:p>
      </dgm:t>
    </dgm:pt>
    <dgm:pt modelId="{6B5F7FB8-E17A-45EA-907B-65C6607F4A06}" type="sibTrans" cxnId="{CD8134C1-6732-4801-95EA-B8A24C431982}">
      <dgm:prSet/>
      <dgm:spPr/>
      <dgm:t>
        <a:bodyPr/>
        <a:lstStyle/>
        <a:p>
          <a:endParaRPr lang="en-US"/>
        </a:p>
      </dgm:t>
    </dgm:pt>
    <dgm:pt modelId="{D034FF58-DDCE-41BC-9533-6B2CA56762BF}" type="parTrans" cxnId="{CD8134C1-6732-4801-95EA-B8A24C431982}">
      <dgm:prSet/>
      <dgm:spPr/>
      <dgm:t>
        <a:bodyPr/>
        <a:lstStyle/>
        <a:p>
          <a:endParaRPr lang="en-US"/>
        </a:p>
      </dgm:t>
    </dgm:pt>
    <dgm:pt modelId="{5420AB30-2843-46DC-AA94-512B843C23EE}">
      <dgm:prSet custT="1"/>
      <dgm:spPr/>
      <dgm:t>
        <a:bodyPr/>
        <a:lstStyle/>
        <a:p>
          <a:pPr>
            <a:lnSpc>
              <a:spcPct val="100000"/>
            </a:lnSpc>
          </a:pPr>
          <a:r>
            <a:rPr lang="en-US" sz="2400" dirty="0"/>
            <a:t>Method Objectivity</a:t>
          </a:r>
        </a:p>
      </dgm:t>
    </dgm:pt>
    <dgm:pt modelId="{F6078865-D7F7-44A2-857D-2EBB0A809669}" type="sibTrans" cxnId="{CA85B6BE-3B9A-4991-8C07-42D4913CA5B2}">
      <dgm:prSet/>
      <dgm:spPr/>
      <dgm:t>
        <a:bodyPr/>
        <a:lstStyle/>
        <a:p>
          <a:endParaRPr lang="en-US"/>
        </a:p>
      </dgm:t>
    </dgm:pt>
    <dgm:pt modelId="{C60BDAD9-FEC9-4091-A727-26FF19ED931D}" type="parTrans" cxnId="{CA85B6BE-3B9A-4991-8C07-42D4913CA5B2}">
      <dgm:prSet/>
      <dgm:spPr/>
      <dgm:t>
        <a:bodyPr/>
        <a:lstStyle/>
        <a:p>
          <a:endParaRPr lang="en-US"/>
        </a:p>
      </dgm:t>
    </dgm:pt>
    <dgm:pt modelId="{09979E4E-95EB-445B-939B-C89E62E8B1BA}">
      <dgm:prSet custT="1"/>
      <dgm:spPr/>
      <dgm:t>
        <a:bodyPr/>
        <a:lstStyle/>
        <a:p>
          <a:pPr>
            <a:lnSpc>
              <a:spcPct val="100000"/>
            </a:lnSpc>
          </a:pPr>
          <a:r>
            <a:rPr lang="en-US" sz="2400" dirty="0"/>
            <a:t>Method Admissibility</a:t>
          </a:r>
        </a:p>
      </dgm:t>
    </dgm:pt>
    <dgm:pt modelId="{63DDF680-B9E5-44B9-BE59-6A9A138714F9}" type="sibTrans" cxnId="{AB8EE667-3075-4F00-9188-115E686F3E6D}">
      <dgm:prSet/>
      <dgm:spPr/>
      <dgm:t>
        <a:bodyPr/>
        <a:lstStyle/>
        <a:p>
          <a:endParaRPr lang="en-US"/>
        </a:p>
      </dgm:t>
    </dgm:pt>
    <dgm:pt modelId="{32F1B6C6-BAC0-4940-B012-E051A9D9556B}" type="parTrans" cxnId="{AB8EE667-3075-4F00-9188-115E686F3E6D}">
      <dgm:prSet/>
      <dgm:spPr/>
      <dgm:t>
        <a:bodyPr/>
        <a:lstStyle/>
        <a:p>
          <a:endParaRPr lang="en-US"/>
        </a:p>
      </dgm:t>
    </dgm:pt>
    <dgm:pt modelId="{DF766D17-AC42-405D-B2C0-2A91DF890A02}">
      <dgm:prSet custT="1"/>
      <dgm:spPr/>
      <dgm:t>
        <a:bodyPr/>
        <a:lstStyle/>
        <a:p>
          <a:pPr>
            <a:lnSpc>
              <a:spcPct val="100000"/>
            </a:lnSpc>
          </a:pPr>
          <a:r>
            <a:rPr lang="en-US" sz="2400" dirty="0"/>
            <a:t>Document Discovery</a:t>
          </a:r>
        </a:p>
      </dgm:t>
    </dgm:pt>
    <dgm:pt modelId="{1D5137DB-FE9A-4792-942A-55FE2917B57C}" type="sibTrans" cxnId="{46688652-D4CE-4538-AC6F-D023EDFCE32F}">
      <dgm:prSet/>
      <dgm:spPr/>
      <dgm:t>
        <a:bodyPr/>
        <a:lstStyle/>
        <a:p>
          <a:endParaRPr lang="en-US"/>
        </a:p>
      </dgm:t>
    </dgm:pt>
    <dgm:pt modelId="{494F3EE4-51AD-405E-A7B9-593A4D877C54}" type="parTrans" cxnId="{46688652-D4CE-4538-AC6F-D023EDFCE32F}">
      <dgm:prSet/>
      <dgm:spPr/>
      <dgm:t>
        <a:bodyPr/>
        <a:lstStyle/>
        <a:p>
          <a:endParaRPr lang="en-US"/>
        </a:p>
      </dgm:t>
    </dgm:pt>
    <dgm:pt modelId="{6E6F4FE3-5A34-49E7-9186-039F8A98B390}">
      <dgm:prSet custT="1"/>
      <dgm:spPr/>
      <dgm:t>
        <a:bodyPr/>
        <a:lstStyle/>
        <a:p>
          <a:pPr>
            <a:lnSpc>
              <a:spcPct val="100000"/>
            </a:lnSpc>
          </a:pPr>
          <a:r>
            <a:rPr lang="en-US" sz="2400" dirty="0"/>
            <a:t>Irrelevant or Misconstrued Topics</a:t>
          </a:r>
        </a:p>
      </dgm:t>
    </dgm:pt>
    <dgm:pt modelId="{BB87856D-0334-463F-8F40-8B1EAC4113FE}" type="sibTrans" cxnId="{0CF6FDB6-4104-4E68-8885-4C73F577C519}">
      <dgm:prSet/>
      <dgm:spPr/>
      <dgm:t>
        <a:bodyPr/>
        <a:lstStyle/>
        <a:p>
          <a:endParaRPr lang="en-US"/>
        </a:p>
      </dgm:t>
    </dgm:pt>
    <dgm:pt modelId="{2A08785E-32CA-4A43-944A-9B06EFF2A977}" type="parTrans" cxnId="{0CF6FDB6-4104-4E68-8885-4C73F577C519}">
      <dgm:prSet/>
      <dgm:spPr/>
      <dgm:t>
        <a:bodyPr/>
        <a:lstStyle/>
        <a:p>
          <a:endParaRPr lang="en-US"/>
        </a:p>
      </dgm:t>
    </dgm:pt>
    <dgm:pt modelId="{5A6912DA-89F1-470A-88F7-38493810119F}" type="pres">
      <dgm:prSet presAssocID="{7733BB3F-828B-45A2-8E06-0DCA278EB00F}" presName="root" presStyleCnt="0">
        <dgm:presLayoutVars>
          <dgm:dir/>
          <dgm:resizeHandles val="exact"/>
        </dgm:presLayoutVars>
      </dgm:prSet>
      <dgm:spPr/>
    </dgm:pt>
    <dgm:pt modelId="{3ABCD092-BD1D-4F71-B3EC-6E7BBEAAE0C5}" type="pres">
      <dgm:prSet presAssocID="{7D6169E2-C47D-43D3-8AFA-8C6EA256D1B4}" presName="compNode" presStyleCnt="0"/>
      <dgm:spPr/>
    </dgm:pt>
    <dgm:pt modelId="{2E2E1E6B-9488-4C4C-9ADC-0CA56C293A5D}" type="pres">
      <dgm:prSet presAssocID="{7D6169E2-C47D-43D3-8AFA-8C6EA256D1B4}" presName="bgRect" presStyleLbl="bgShp" presStyleIdx="0" presStyleCnt="5"/>
      <dgm:spPr/>
    </dgm:pt>
    <dgm:pt modelId="{F6086978-9336-4289-8458-631227B653C6}" type="pres">
      <dgm:prSet presAssocID="{7D6169E2-C47D-43D3-8AFA-8C6EA256D1B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060D6233-7B0C-457B-AAE1-81F879224C84}" type="pres">
      <dgm:prSet presAssocID="{7D6169E2-C47D-43D3-8AFA-8C6EA256D1B4}" presName="spaceRect" presStyleCnt="0"/>
      <dgm:spPr/>
    </dgm:pt>
    <dgm:pt modelId="{E49C5515-A346-4F7E-A080-64B32D21CDBC}" type="pres">
      <dgm:prSet presAssocID="{7D6169E2-C47D-43D3-8AFA-8C6EA256D1B4}" presName="parTx" presStyleLbl="revTx" presStyleIdx="0" presStyleCnt="5">
        <dgm:presLayoutVars>
          <dgm:chMax val="0"/>
          <dgm:chPref val="0"/>
        </dgm:presLayoutVars>
      </dgm:prSet>
      <dgm:spPr/>
    </dgm:pt>
    <dgm:pt modelId="{AE8D16E7-5D3B-49A3-BC9A-75ABAF0B4D8E}" type="pres">
      <dgm:prSet presAssocID="{6B5F7FB8-E17A-45EA-907B-65C6607F4A06}" presName="sibTrans" presStyleCnt="0"/>
      <dgm:spPr/>
    </dgm:pt>
    <dgm:pt modelId="{E23F5EBE-DEE6-4E1E-892B-5D467AD6D85D}" type="pres">
      <dgm:prSet presAssocID="{5420AB30-2843-46DC-AA94-512B843C23EE}" presName="compNode" presStyleCnt="0"/>
      <dgm:spPr/>
    </dgm:pt>
    <dgm:pt modelId="{6330021C-082D-433A-B756-29B17CCB466F}" type="pres">
      <dgm:prSet presAssocID="{5420AB30-2843-46DC-AA94-512B843C23EE}" presName="bgRect" presStyleLbl="bgShp" presStyleIdx="1" presStyleCnt="5"/>
      <dgm:spPr/>
    </dgm:pt>
    <dgm:pt modelId="{570F3722-72A0-4762-B55A-6167B77D74B5}" type="pres">
      <dgm:prSet presAssocID="{5420AB30-2843-46DC-AA94-512B843C23EE}"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BC3E90A4-CBB5-4BC4-AF8E-8B739BBC7464}" type="pres">
      <dgm:prSet presAssocID="{5420AB30-2843-46DC-AA94-512B843C23EE}" presName="spaceRect" presStyleCnt="0"/>
      <dgm:spPr/>
    </dgm:pt>
    <dgm:pt modelId="{07B805D4-424F-4166-BDFC-5DF0D9AF8D97}" type="pres">
      <dgm:prSet presAssocID="{5420AB30-2843-46DC-AA94-512B843C23EE}" presName="parTx" presStyleLbl="revTx" presStyleIdx="1" presStyleCnt="5">
        <dgm:presLayoutVars>
          <dgm:chMax val="0"/>
          <dgm:chPref val="0"/>
        </dgm:presLayoutVars>
      </dgm:prSet>
      <dgm:spPr/>
    </dgm:pt>
    <dgm:pt modelId="{88F72476-EAFE-431F-9417-FE7A67B08A77}" type="pres">
      <dgm:prSet presAssocID="{F6078865-D7F7-44A2-857D-2EBB0A809669}" presName="sibTrans" presStyleCnt="0"/>
      <dgm:spPr/>
    </dgm:pt>
    <dgm:pt modelId="{C248E3BE-3C5F-433B-AE39-2BB5441760B5}" type="pres">
      <dgm:prSet presAssocID="{09979E4E-95EB-445B-939B-C89E62E8B1BA}" presName="compNode" presStyleCnt="0"/>
      <dgm:spPr/>
    </dgm:pt>
    <dgm:pt modelId="{EF467706-7E37-4EC7-AD6D-4E398BB8DE30}" type="pres">
      <dgm:prSet presAssocID="{09979E4E-95EB-445B-939B-C89E62E8B1BA}" presName="bgRect" presStyleLbl="bgShp" presStyleIdx="2" presStyleCnt="5"/>
      <dgm:spPr/>
    </dgm:pt>
    <dgm:pt modelId="{7F2F265E-81EA-466C-8C75-512446AAC913}" type="pres">
      <dgm:prSet presAssocID="{09979E4E-95EB-445B-939B-C89E62E8B1BA}"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avel with solid fill"/>
        </a:ext>
      </dgm:extLst>
    </dgm:pt>
    <dgm:pt modelId="{ADDFEDF8-1C08-452B-9FB9-5EBB3BC7FDEE}" type="pres">
      <dgm:prSet presAssocID="{09979E4E-95EB-445B-939B-C89E62E8B1BA}" presName="spaceRect" presStyleCnt="0"/>
      <dgm:spPr/>
    </dgm:pt>
    <dgm:pt modelId="{F15D2448-C1F6-42BB-8C0C-1C13D2DD16B3}" type="pres">
      <dgm:prSet presAssocID="{09979E4E-95EB-445B-939B-C89E62E8B1BA}" presName="parTx" presStyleLbl="revTx" presStyleIdx="2" presStyleCnt="5">
        <dgm:presLayoutVars>
          <dgm:chMax val="0"/>
          <dgm:chPref val="0"/>
        </dgm:presLayoutVars>
      </dgm:prSet>
      <dgm:spPr/>
    </dgm:pt>
    <dgm:pt modelId="{CF2888B6-5C4A-4C14-8EFC-8426301E6A9B}" type="pres">
      <dgm:prSet presAssocID="{63DDF680-B9E5-44B9-BE59-6A9A138714F9}" presName="sibTrans" presStyleCnt="0"/>
      <dgm:spPr/>
    </dgm:pt>
    <dgm:pt modelId="{1DE36855-B591-4C28-8BA6-8F20A9C18492}" type="pres">
      <dgm:prSet presAssocID="{DF766D17-AC42-405D-B2C0-2A91DF890A02}" presName="compNode" presStyleCnt="0"/>
      <dgm:spPr/>
    </dgm:pt>
    <dgm:pt modelId="{9B7A6DD9-53D8-47F4-AA94-FA6184B8B73C}" type="pres">
      <dgm:prSet presAssocID="{DF766D17-AC42-405D-B2C0-2A91DF890A02}" presName="bgRect" presStyleLbl="bgShp" presStyleIdx="3" presStyleCnt="5"/>
      <dgm:spPr/>
    </dgm:pt>
    <dgm:pt modelId="{C25D18C9-DE0B-49F0-8798-5F9AAB8848AE}" type="pres">
      <dgm:prSet presAssocID="{DF766D17-AC42-405D-B2C0-2A91DF890A02}"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A6CF27F8-42E2-48E1-A58C-AC2017C98841}" type="pres">
      <dgm:prSet presAssocID="{DF766D17-AC42-405D-B2C0-2A91DF890A02}" presName="spaceRect" presStyleCnt="0"/>
      <dgm:spPr/>
    </dgm:pt>
    <dgm:pt modelId="{74C912F4-F6C5-4F3A-8ED6-3E6862462D5C}" type="pres">
      <dgm:prSet presAssocID="{DF766D17-AC42-405D-B2C0-2A91DF890A02}" presName="parTx" presStyleLbl="revTx" presStyleIdx="3" presStyleCnt="5">
        <dgm:presLayoutVars>
          <dgm:chMax val="0"/>
          <dgm:chPref val="0"/>
        </dgm:presLayoutVars>
      </dgm:prSet>
      <dgm:spPr/>
    </dgm:pt>
    <dgm:pt modelId="{76B405D6-5EE8-4E34-A474-66C9A4C74EA4}" type="pres">
      <dgm:prSet presAssocID="{1D5137DB-FE9A-4792-942A-55FE2917B57C}" presName="sibTrans" presStyleCnt="0"/>
      <dgm:spPr/>
    </dgm:pt>
    <dgm:pt modelId="{189F1147-CFFC-4A81-87EB-1EAA7A7F29D4}" type="pres">
      <dgm:prSet presAssocID="{6E6F4FE3-5A34-49E7-9186-039F8A98B390}" presName="compNode" presStyleCnt="0"/>
      <dgm:spPr/>
    </dgm:pt>
    <dgm:pt modelId="{DFE073E1-6565-4C9F-8278-9CF023C1F33D}" type="pres">
      <dgm:prSet presAssocID="{6E6F4FE3-5A34-49E7-9186-039F8A98B390}" presName="bgRect" presStyleLbl="bgShp" presStyleIdx="4" presStyleCnt="5"/>
      <dgm:spPr/>
    </dgm:pt>
    <dgm:pt modelId="{32E3A489-1DAB-4A6A-8745-E56BD03FC416}" type="pres">
      <dgm:prSet presAssocID="{6E6F4FE3-5A34-49E7-9186-039F8A98B390}"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Alien Face outline"/>
        </a:ext>
      </dgm:extLst>
    </dgm:pt>
    <dgm:pt modelId="{1FB24698-0FCE-429E-965C-D6D08B311522}" type="pres">
      <dgm:prSet presAssocID="{6E6F4FE3-5A34-49E7-9186-039F8A98B390}" presName="spaceRect" presStyleCnt="0"/>
      <dgm:spPr/>
    </dgm:pt>
    <dgm:pt modelId="{E3CF62BE-A109-4158-95CC-7687C7A61FEE}" type="pres">
      <dgm:prSet presAssocID="{6E6F4FE3-5A34-49E7-9186-039F8A98B390}" presName="parTx" presStyleLbl="revTx" presStyleIdx="4" presStyleCnt="5">
        <dgm:presLayoutVars>
          <dgm:chMax val="0"/>
          <dgm:chPref val="0"/>
        </dgm:presLayoutVars>
      </dgm:prSet>
      <dgm:spPr/>
    </dgm:pt>
  </dgm:ptLst>
  <dgm:cxnLst>
    <dgm:cxn modelId="{25EC6F4A-8D3C-B749-886A-4241DEE183BB}" type="presOf" srcId="{7D6169E2-C47D-43D3-8AFA-8C6EA256D1B4}" destId="{E49C5515-A346-4F7E-A080-64B32D21CDBC}" srcOrd="0" destOrd="0" presId="urn:microsoft.com/office/officeart/2018/2/layout/IconVerticalSolidList"/>
    <dgm:cxn modelId="{46688652-D4CE-4538-AC6F-D023EDFCE32F}" srcId="{7733BB3F-828B-45A2-8E06-0DCA278EB00F}" destId="{DF766D17-AC42-405D-B2C0-2A91DF890A02}" srcOrd="3" destOrd="0" parTransId="{494F3EE4-51AD-405E-A7B9-593A4D877C54}" sibTransId="{1D5137DB-FE9A-4792-942A-55FE2917B57C}"/>
    <dgm:cxn modelId="{80F83B60-1DD3-C643-B06F-EC54A7FE2A78}" type="presOf" srcId="{7733BB3F-828B-45A2-8E06-0DCA278EB00F}" destId="{5A6912DA-89F1-470A-88F7-38493810119F}" srcOrd="0" destOrd="0" presId="urn:microsoft.com/office/officeart/2018/2/layout/IconVerticalSolidList"/>
    <dgm:cxn modelId="{AB8EE667-3075-4F00-9188-115E686F3E6D}" srcId="{7733BB3F-828B-45A2-8E06-0DCA278EB00F}" destId="{09979E4E-95EB-445B-939B-C89E62E8B1BA}" srcOrd="2" destOrd="0" parTransId="{32F1B6C6-BAC0-4940-B012-E051A9D9556B}" sibTransId="{63DDF680-B9E5-44B9-BE59-6A9A138714F9}"/>
    <dgm:cxn modelId="{DEA65268-8906-FF40-AAB8-35F947BCFA82}" type="presOf" srcId="{5420AB30-2843-46DC-AA94-512B843C23EE}" destId="{07B805D4-424F-4166-BDFC-5DF0D9AF8D97}" srcOrd="0" destOrd="0" presId="urn:microsoft.com/office/officeart/2018/2/layout/IconVerticalSolidList"/>
    <dgm:cxn modelId="{9C586594-C423-1748-BDBF-F0366753CE7F}" type="presOf" srcId="{09979E4E-95EB-445B-939B-C89E62E8B1BA}" destId="{F15D2448-C1F6-42BB-8C0C-1C13D2DD16B3}" srcOrd="0" destOrd="0" presId="urn:microsoft.com/office/officeart/2018/2/layout/IconVerticalSolidList"/>
    <dgm:cxn modelId="{0CF6FDB6-4104-4E68-8885-4C73F577C519}" srcId="{7733BB3F-828B-45A2-8E06-0DCA278EB00F}" destId="{6E6F4FE3-5A34-49E7-9186-039F8A98B390}" srcOrd="4" destOrd="0" parTransId="{2A08785E-32CA-4A43-944A-9B06EFF2A977}" sibTransId="{BB87856D-0334-463F-8F40-8B1EAC4113FE}"/>
    <dgm:cxn modelId="{CA85B6BE-3B9A-4991-8C07-42D4913CA5B2}" srcId="{7733BB3F-828B-45A2-8E06-0DCA278EB00F}" destId="{5420AB30-2843-46DC-AA94-512B843C23EE}" srcOrd="1" destOrd="0" parTransId="{C60BDAD9-FEC9-4091-A727-26FF19ED931D}" sibTransId="{F6078865-D7F7-44A2-857D-2EBB0A809669}"/>
    <dgm:cxn modelId="{CD8134C1-6732-4801-95EA-B8A24C431982}" srcId="{7733BB3F-828B-45A2-8E06-0DCA278EB00F}" destId="{7D6169E2-C47D-43D3-8AFA-8C6EA256D1B4}" srcOrd="0" destOrd="0" parTransId="{D034FF58-DDCE-41BC-9533-6B2CA56762BF}" sibTransId="{6B5F7FB8-E17A-45EA-907B-65C6607F4A06}"/>
    <dgm:cxn modelId="{3BD595CA-AB4E-3545-BD0F-C05F1427AA3E}" type="presOf" srcId="{DF766D17-AC42-405D-B2C0-2A91DF890A02}" destId="{74C912F4-F6C5-4F3A-8ED6-3E6862462D5C}" srcOrd="0" destOrd="0" presId="urn:microsoft.com/office/officeart/2018/2/layout/IconVerticalSolidList"/>
    <dgm:cxn modelId="{69C9CFE6-EAEA-384D-834C-EE5675B11FF4}" type="presOf" srcId="{6E6F4FE3-5A34-49E7-9186-039F8A98B390}" destId="{E3CF62BE-A109-4158-95CC-7687C7A61FEE}" srcOrd="0" destOrd="0" presId="urn:microsoft.com/office/officeart/2018/2/layout/IconVerticalSolidList"/>
    <dgm:cxn modelId="{DD383AD6-0B89-D648-82D1-B85CE808BE16}" type="presParOf" srcId="{5A6912DA-89F1-470A-88F7-38493810119F}" destId="{3ABCD092-BD1D-4F71-B3EC-6E7BBEAAE0C5}" srcOrd="0" destOrd="0" presId="urn:microsoft.com/office/officeart/2018/2/layout/IconVerticalSolidList"/>
    <dgm:cxn modelId="{9F00A61A-2767-2C45-8B9C-3F1F9563416E}" type="presParOf" srcId="{3ABCD092-BD1D-4F71-B3EC-6E7BBEAAE0C5}" destId="{2E2E1E6B-9488-4C4C-9ADC-0CA56C293A5D}" srcOrd="0" destOrd="0" presId="urn:microsoft.com/office/officeart/2018/2/layout/IconVerticalSolidList"/>
    <dgm:cxn modelId="{C7401D59-03F8-0649-85D4-197AA7B6F8BA}" type="presParOf" srcId="{3ABCD092-BD1D-4F71-B3EC-6E7BBEAAE0C5}" destId="{F6086978-9336-4289-8458-631227B653C6}" srcOrd="1" destOrd="0" presId="urn:microsoft.com/office/officeart/2018/2/layout/IconVerticalSolidList"/>
    <dgm:cxn modelId="{94BDA6D4-9CE8-C248-A338-E393B7ADCFA0}" type="presParOf" srcId="{3ABCD092-BD1D-4F71-B3EC-6E7BBEAAE0C5}" destId="{060D6233-7B0C-457B-AAE1-81F879224C84}" srcOrd="2" destOrd="0" presId="urn:microsoft.com/office/officeart/2018/2/layout/IconVerticalSolidList"/>
    <dgm:cxn modelId="{83802C4B-927B-6F4A-879F-6A435494DB94}" type="presParOf" srcId="{3ABCD092-BD1D-4F71-B3EC-6E7BBEAAE0C5}" destId="{E49C5515-A346-4F7E-A080-64B32D21CDBC}" srcOrd="3" destOrd="0" presId="urn:microsoft.com/office/officeart/2018/2/layout/IconVerticalSolidList"/>
    <dgm:cxn modelId="{6F8F4116-C2CC-8343-8811-B260E65D8840}" type="presParOf" srcId="{5A6912DA-89F1-470A-88F7-38493810119F}" destId="{AE8D16E7-5D3B-49A3-BC9A-75ABAF0B4D8E}" srcOrd="1" destOrd="0" presId="urn:microsoft.com/office/officeart/2018/2/layout/IconVerticalSolidList"/>
    <dgm:cxn modelId="{8A11A67B-1B0F-9247-9FBF-920360B5A1D9}" type="presParOf" srcId="{5A6912DA-89F1-470A-88F7-38493810119F}" destId="{E23F5EBE-DEE6-4E1E-892B-5D467AD6D85D}" srcOrd="2" destOrd="0" presId="urn:microsoft.com/office/officeart/2018/2/layout/IconVerticalSolidList"/>
    <dgm:cxn modelId="{D5FB1845-E0FF-EC45-803C-13AA278863B7}" type="presParOf" srcId="{E23F5EBE-DEE6-4E1E-892B-5D467AD6D85D}" destId="{6330021C-082D-433A-B756-29B17CCB466F}" srcOrd="0" destOrd="0" presId="urn:microsoft.com/office/officeart/2018/2/layout/IconVerticalSolidList"/>
    <dgm:cxn modelId="{77614CDC-37C1-F84B-98CE-2D6AF43F6296}" type="presParOf" srcId="{E23F5EBE-DEE6-4E1E-892B-5D467AD6D85D}" destId="{570F3722-72A0-4762-B55A-6167B77D74B5}" srcOrd="1" destOrd="0" presId="urn:microsoft.com/office/officeart/2018/2/layout/IconVerticalSolidList"/>
    <dgm:cxn modelId="{F0716ADE-6C7F-E241-A832-BC6827D613F7}" type="presParOf" srcId="{E23F5EBE-DEE6-4E1E-892B-5D467AD6D85D}" destId="{BC3E90A4-CBB5-4BC4-AF8E-8B739BBC7464}" srcOrd="2" destOrd="0" presId="urn:microsoft.com/office/officeart/2018/2/layout/IconVerticalSolidList"/>
    <dgm:cxn modelId="{83233E75-C6CB-F94B-81F7-4E328CC885F2}" type="presParOf" srcId="{E23F5EBE-DEE6-4E1E-892B-5D467AD6D85D}" destId="{07B805D4-424F-4166-BDFC-5DF0D9AF8D97}" srcOrd="3" destOrd="0" presId="urn:microsoft.com/office/officeart/2018/2/layout/IconVerticalSolidList"/>
    <dgm:cxn modelId="{21796D2C-F701-C84A-A2CE-D0598D8D5719}" type="presParOf" srcId="{5A6912DA-89F1-470A-88F7-38493810119F}" destId="{88F72476-EAFE-431F-9417-FE7A67B08A77}" srcOrd="3" destOrd="0" presId="urn:microsoft.com/office/officeart/2018/2/layout/IconVerticalSolidList"/>
    <dgm:cxn modelId="{D6361010-4D17-514F-AFC9-AF6F24697430}" type="presParOf" srcId="{5A6912DA-89F1-470A-88F7-38493810119F}" destId="{C248E3BE-3C5F-433B-AE39-2BB5441760B5}" srcOrd="4" destOrd="0" presId="urn:microsoft.com/office/officeart/2018/2/layout/IconVerticalSolidList"/>
    <dgm:cxn modelId="{6F0BA773-1773-9E48-938F-940939935C00}" type="presParOf" srcId="{C248E3BE-3C5F-433B-AE39-2BB5441760B5}" destId="{EF467706-7E37-4EC7-AD6D-4E398BB8DE30}" srcOrd="0" destOrd="0" presId="urn:microsoft.com/office/officeart/2018/2/layout/IconVerticalSolidList"/>
    <dgm:cxn modelId="{BA15DCF8-5BE5-904A-83AD-8735EBB25D61}" type="presParOf" srcId="{C248E3BE-3C5F-433B-AE39-2BB5441760B5}" destId="{7F2F265E-81EA-466C-8C75-512446AAC913}" srcOrd="1" destOrd="0" presId="urn:microsoft.com/office/officeart/2018/2/layout/IconVerticalSolidList"/>
    <dgm:cxn modelId="{A2153D93-D549-2E41-BA36-4D9EF98FA9AD}" type="presParOf" srcId="{C248E3BE-3C5F-433B-AE39-2BB5441760B5}" destId="{ADDFEDF8-1C08-452B-9FB9-5EBB3BC7FDEE}" srcOrd="2" destOrd="0" presId="urn:microsoft.com/office/officeart/2018/2/layout/IconVerticalSolidList"/>
    <dgm:cxn modelId="{BED1E360-34DA-C643-9E44-49B899294B25}" type="presParOf" srcId="{C248E3BE-3C5F-433B-AE39-2BB5441760B5}" destId="{F15D2448-C1F6-42BB-8C0C-1C13D2DD16B3}" srcOrd="3" destOrd="0" presId="urn:microsoft.com/office/officeart/2018/2/layout/IconVerticalSolidList"/>
    <dgm:cxn modelId="{69050465-765A-B04E-9026-2FADC2F3053E}" type="presParOf" srcId="{5A6912DA-89F1-470A-88F7-38493810119F}" destId="{CF2888B6-5C4A-4C14-8EFC-8426301E6A9B}" srcOrd="5" destOrd="0" presId="urn:microsoft.com/office/officeart/2018/2/layout/IconVerticalSolidList"/>
    <dgm:cxn modelId="{D9EC20F3-1A23-B540-A364-50211F6113F2}" type="presParOf" srcId="{5A6912DA-89F1-470A-88F7-38493810119F}" destId="{1DE36855-B591-4C28-8BA6-8F20A9C18492}" srcOrd="6" destOrd="0" presId="urn:microsoft.com/office/officeart/2018/2/layout/IconVerticalSolidList"/>
    <dgm:cxn modelId="{EE711E96-61D6-9E4E-9D61-FBDF02C949AD}" type="presParOf" srcId="{1DE36855-B591-4C28-8BA6-8F20A9C18492}" destId="{9B7A6DD9-53D8-47F4-AA94-FA6184B8B73C}" srcOrd="0" destOrd="0" presId="urn:microsoft.com/office/officeart/2018/2/layout/IconVerticalSolidList"/>
    <dgm:cxn modelId="{4D2880BD-5041-C14B-A704-3045056F4B98}" type="presParOf" srcId="{1DE36855-B591-4C28-8BA6-8F20A9C18492}" destId="{C25D18C9-DE0B-49F0-8798-5F9AAB8848AE}" srcOrd="1" destOrd="0" presId="urn:microsoft.com/office/officeart/2018/2/layout/IconVerticalSolidList"/>
    <dgm:cxn modelId="{529CE9A8-0DB1-3F4C-9F9C-DC99D7EEEAA9}" type="presParOf" srcId="{1DE36855-B591-4C28-8BA6-8F20A9C18492}" destId="{A6CF27F8-42E2-48E1-A58C-AC2017C98841}" srcOrd="2" destOrd="0" presId="urn:microsoft.com/office/officeart/2018/2/layout/IconVerticalSolidList"/>
    <dgm:cxn modelId="{33679F12-0235-DD40-869A-E201F498DA4F}" type="presParOf" srcId="{1DE36855-B591-4C28-8BA6-8F20A9C18492}" destId="{74C912F4-F6C5-4F3A-8ED6-3E6862462D5C}" srcOrd="3" destOrd="0" presId="urn:microsoft.com/office/officeart/2018/2/layout/IconVerticalSolidList"/>
    <dgm:cxn modelId="{1FC15475-0DA2-D24C-8E38-F34FACCF7931}" type="presParOf" srcId="{5A6912DA-89F1-470A-88F7-38493810119F}" destId="{76B405D6-5EE8-4E34-A474-66C9A4C74EA4}" srcOrd="7" destOrd="0" presId="urn:microsoft.com/office/officeart/2018/2/layout/IconVerticalSolidList"/>
    <dgm:cxn modelId="{ACC23117-E33A-5E46-958F-3468A7B35254}" type="presParOf" srcId="{5A6912DA-89F1-470A-88F7-38493810119F}" destId="{189F1147-CFFC-4A81-87EB-1EAA7A7F29D4}" srcOrd="8" destOrd="0" presId="urn:microsoft.com/office/officeart/2018/2/layout/IconVerticalSolidList"/>
    <dgm:cxn modelId="{1A8853EC-A694-6947-9E2E-5ADDFC81B5BF}" type="presParOf" srcId="{189F1147-CFFC-4A81-87EB-1EAA7A7F29D4}" destId="{DFE073E1-6565-4C9F-8278-9CF023C1F33D}" srcOrd="0" destOrd="0" presId="urn:microsoft.com/office/officeart/2018/2/layout/IconVerticalSolidList"/>
    <dgm:cxn modelId="{6FD4CBCC-CFA4-1644-8D38-3DC5D763CAD2}" type="presParOf" srcId="{189F1147-CFFC-4A81-87EB-1EAA7A7F29D4}" destId="{32E3A489-1DAB-4A6A-8745-E56BD03FC416}" srcOrd="1" destOrd="0" presId="urn:microsoft.com/office/officeart/2018/2/layout/IconVerticalSolidList"/>
    <dgm:cxn modelId="{995F768A-AC0E-8D4E-B73D-14EDF9719CF2}" type="presParOf" srcId="{189F1147-CFFC-4A81-87EB-1EAA7A7F29D4}" destId="{1FB24698-0FCE-429E-965C-D6D08B311522}" srcOrd="2" destOrd="0" presId="urn:microsoft.com/office/officeart/2018/2/layout/IconVerticalSolidList"/>
    <dgm:cxn modelId="{3989F7D7-5157-7740-B532-806CCC5D08B5}" type="presParOf" srcId="{189F1147-CFFC-4A81-87EB-1EAA7A7F29D4}" destId="{E3CF62BE-A109-4158-95CC-7687C7A61FE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33BB3F-828B-45A2-8E06-0DCA278EB0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6169E2-C47D-43D3-8AFA-8C6EA256D1B4}">
      <dgm:prSet custT="1"/>
      <dgm:spPr/>
      <dgm:t>
        <a:bodyPr/>
        <a:lstStyle/>
        <a:p>
          <a:pPr>
            <a:lnSpc>
              <a:spcPct val="100000"/>
            </a:lnSpc>
          </a:pPr>
          <a:r>
            <a:rPr lang="en-US" sz="2400" dirty="0"/>
            <a:t>Binary false exclusion rate</a:t>
          </a:r>
        </a:p>
      </dgm:t>
    </dgm:pt>
    <dgm:pt modelId="{6B5F7FB8-E17A-45EA-907B-65C6607F4A06}" type="sibTrans" cxnId="{CD8134C1-6732-4801-95EA-B8A24C431982}">
      <dgm:prSet/>
      <dgm:spPr/>
      <dgm:t>
        <a:bodyPr/>
        <a:lstStyle/>
        <a:p>
          <a:endParaRPr lang="en-US"/>
        </a:p>
      </dgm:t>
    </dgm:pt>
    <dgm:pt modelId="{D034FF58-DDCE-41BC-9533-6B2CA56762BF}" type="parTrans" cxnId="{CD8134C1-6732-4801-95EA-B8A24C431982}">
      <dgm:prSet/>
      <dgm:spPr/>
      <dgm:t>
        <a:bodyPr/>
        <a:lstStyle/>
        <a:p>
          <a:endParaRPr lang="en-US"/>
        </a:p>
      </dgm:t>
    </dgm:pt>
    <dgm:pt modelId="{5420AB30-2843-46DC-AA94-512B843C23EE}">
      <dgm:prSet custT="1"/>
      <dgm:spPr/>
      <dgm:t>
        <a:bodyPr/>
        <a:lstStyle/>
        <a:p>
          <a:pPr>
            <a:lnSpc>
              <a:spcPct val="100000"/>
            </a:lnSpc>
          </a:pPr>
          <a:r>
            <a:rPr lang="en-US" sz="2400" dirty="0"/>
            <a:t>Low-template DNA</a:t>
          </a:r>
        </a:p>
      </dgm:t>
    </dgm:pt>
    <dgm:pt modelId="{F6078865-D7F7-44A2-857D-2EBB0A809669}" type="sibTrans" cxnId="{CA85B6BE-3B9A-4991-8C07-42D4913CA5B2}">
      <dgm:prSet/>
      <dgm:spPr/>
      <dgm:t>
        <a:bodyPr/>
        <a:lstStyle/>
        <a:p>
          <a:endParaRPr lang="en-US"/>
        </a:p>
      </dgm:t>
    </dgm:pt>
    <dgm:pt modelId="{C60BDAD9-FEC9-4091-A727-26FF19ED931D}" type="parTrans" cxnId="{CA85B6BE-3B9A-4991-8C07-42D4913CA5B2}">
      <dgm:prSet/>
      <dgm:spPr/>
      <dgm:t>
        <a:bodyPr/>
        <a:lstStyle/>
        <a:p>
          <a:endParaRPr lang="en-US"/>
        </a:p>
      </dgm:t>
    </dgm:pt>
    <dgm:pt modelId="{09979E4E-95EB-445B-939B-C89E62E8B1BA}">
      <dgm:prSet custT="1"/>
      <dgm:spPr/>
      <dgm:t>
        <a:bodyPr/>
        <a:lstStyle/>
        <a:p>
          <a:pPr>
            <a:lnSpc>
              <a:spcPct val="100000"/>
            </a:lnSpc>
          </a:pPr>
          <a:r>
            <a:rPr lang="en-US" sz="2400" dirty="0"/>
            <a:t>Contributor genotype separation</a:t>
          </a:r>
        </a:p>
      </dgm:t>
    </dgm:pt>
    <dgm:pt modelId="{63DDF680-B9E5-44B9-BE59-6A9A138714F9}" type="sibTrans" cxnId="{AB8EE667-3075-4F00-9188-115E686F3E6D}">
      <dgm:prSet/>
      <dgm:spPr/>
      <dgm:t>
        <a:bodyPr/>
        <a:lstStyle/>
        <a:p>
          <a:endParaRPr lang="en-US"/>
        </a:p>
      </dgm:t>
    </dgm:pt>
    <dgm:pt modelId="{32F1B6C6-BAC0-4940-B012-E051A9D9556B}" type="parTrans" cxnId="{AB8EE667-3075-4F00-9188-115E686F3E6D}">
      <dgm:prSet/>
      <dgm:spPr/>
      <dgm:t>
        <a:bodyPr/>
        <a:lstStyle/>
        <a:p>
          <a:endParaRPr lang="en-US"/>
        </a:p>
      </dgm:t>
    </dgm:pt>
    <dgm:pt modelId="{DF766D17-AC42-405D-B2C0-2A91DF890A02}">
      <dgm:prSet custT="1"/>
      <dgm:spPr/>
      <dgm:t>
        <a:bodyPr/>
        <a:lstStyle/>
        <a:p>
          <a:pPr>
            <a:lnSpc>
              <a:spcPct val="100000"/>
            </a:lnSpc>
          </a:pPr>
          <a:r>
            <a:rPr lang="en-US" sz="2400" dirty="0"/>
            <a:t>Use of </a:t>
          </a:r>
          <a:r>
            <a:rPr lang="en-US" sz="2400" i="1" dirty="0"/>
            <a:t>match</a:t>
          </a:r>
          <a:endParaRPr lang="en-US" sz="2400" dirty="0"/>
        </a:p>
      </dgm:t>
    </dgm:pt>
    <dgm:pt modelId="{1D5137DB-FE9A-4792-942A-55FE2917B57C}" type="sibTrans" cxnId="{46688652-D4CE-4538-AC6F-D023EDFCE32F}">
      <dgm:prSet/>
      <dgm:spPr/>
      <dgm:t>
        <a:bodyPr/>
        <a:lstStyle/>
        <a:p>
          <a:endParaRPr lang="en-US"/>
        </a:p>
      </dgm:t>
    </dgm:pt>
    <dgm:pt modelId="{494F3EE4-51AD-405E-A7B9-593A4D877C54}" type="parTrans" cxnId="{46688652-D4CE-4538-AC6F-D023EDFCE32F}">
      <dgm:prSet/>
      <dgm:spPr/>
      <dgm:t>
        <a:bodyPr/>
        <a:lstStyle/>
        <a:p>
          <a:endParaRPr lang="en-US"/>
        </a:p>
      </dgm:t>
    </dgm:pt>
    <dgm:pt modelId="{6E6F4FE3-5A34-49E7-9186-039F8A98B390}">
      <dgm:prSet custT="1"/>
      <dgm:spPr/>
      <dgm:t>
        <a:bodyPr/>
        <a:lstStyle/>
        <a:p>
          <a:pPr>
            <a:lnSpc>
              <a:spcPct val="100000"/>
            </a:lnSpc>
          </a:pPr>
          <a:r>
            <a:rPr lang="en-US" sz="2400" dirty="0"/>
            <a:t>Accreditation, validation, SWGDAM</a:t>
          </a:r>
        </a:p>
      </dgm:t>
    </dgm:pt>
    <dgm:pt modelId="{BB87856D-0334-463F-8F40-8B1EAC4113FE}" type="sibTrans" cxnId="{0CF6FDB6-4104-4E68-8885-4C73F577C519}">
      <dgm:prSet/>
      <dgm:spPr/>
      <dgm:t>
        <a:bodyPr/>
        <a:lstStyle/>
        <a:p>
          <a:endParaRPr lang="en-US"/>
        </a:p>
      </dgm:t>
    </dgm:pt>
    <dgm:pt modelId="{2A08785E-32CA-4A43-944A-9B06EFF2A977}" type="parTrans" cxnId="{0CF6FDB6-4104-4E68-8885-4C73F577C519}">
      <dgm:prSet/>
      <dgm:spPr/>
      <dgm:t>
        <a:bodyPr/>
        <a:lstStyle/>
        <a:p>
          <a:endParaRPr lang="en-US"/>
        </a:p>
      </dgm:t>
    </dgm:pt>
    <dgm:pt modelId="{5A6912DA-89F1-470A-88F7-38493810119F}" type="pres">
      <dgm:prSet presAssocID="{7733BB3F-828B-45A2-8E06-0DCA278EB00F}" presName="root" presStyleCnt="0">
        <dgm:presLayoutVars>
          <dgm:dir/>
          <dgm:resizeHandles val="exact"/>
        </dgm:presLayoutVars>
      </dgm:prSet>
      <dgm:spPr/>
    </dgm:pt>
    <dgm:pt modelId="{3ABCD092-BD1D-4F71-B3EC-6E7BBEAAE0C5}" type="pres">
      <dgm:prSet presAssocID="{7D6169E2-C47D-43D3-8AFA-8C6EA256D1B4}" presName="compNode" presStyleCnt="0"/>
      <dgm:spPr/>
    </dgm:pt>
    <dgm:pt modelId="{2E2E1E6B-9488-4C4C-9ADC-0CA56C293A5D}" type="pres">
      <dgm:prSet presAssocID="{7D6169E2-C47D-43D3-8AFA-8C6EA256D1B4}" presName="bgRect" presStyleLbl="bgShp" presStyleIdx="0" presStyleCnt="5"/>
      <dgm:spPr/>
    </dgm:pt>
    <dgm:pt modelId="{F6086978-9336-4289-8458-631227B653C6}" type="pres">
      <dgm:prSet presAssocID="{7D6169E2-C47D-43D3-8AFA-8C6EA256D1B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060D6233-7B0C-457B-AAE1-81F879224C84}" type="pres">
      <dgm:prSet presAssocID="{7D6169E2-C47D-43D3-8AFA-8C6EA256D1B4}" presName="spaceRect" presStyleCnt="0"/>
      <dgm:spPr/>
    </dgm:pt>
    <dgm:pt modelId="{E49C5515-A346-4F7E-A080-64B32D21CDBC}" type="pres">
      <dgm:prSet presAssocID="{7D6169E2-C47D-43D3-8AFA-8C6EA256D1B4}" presName="parTx" presStyleLbl="revTx" presStyleIdx="0" presStyleCnt="5">
        <dgm:presLayoutVars>
          <dgm:chMax val="0"/>
          <dgm:chPref val="0"/>
        </dgm:presLayoutVars>
      </dgm:prSet>
      <dgm:spPr/>
    </dgm:pt>
    <dgm:pt modelId="{AE8D16E7-5D3B-49A3-BC9A-75ABAF0B4D8E}" type="pres">
      <dgm:prSet presAssocID="{6B5F7FB8-E17A-45EA-907B-65C6607F4A06}" presName="sibTrans" presStyleCnt="0"/>
      <dgm:spPr/>
    </dgm:pt>
    <dgm:pt modelId="{E23F5EBE-DEE6-4E1E-892B-5D467AD6D85D}" type="pres">
      <dgm:prSet presAssocID="{5420AB30-2843-46DC-AA94-512B843C23EE}" presName="compNode" presStyleCnt="0"/>
      <dgm:spPr/>
    </dgm:pt>
    <dgm:pt modelId="{6330021C-082D-433A-B756-29B17CCB466F}" type="pres">
      <dgm:prSet presAssocID="{5420AB30-2843-46DC-AA94-512B843C23EE}" presName="bgRect" presStyleLbl="bgShp" presStyleIdx="1" presStyleCnt="5"/>
      <dgm:spPr/>
    </dgm:pt>
    <dgm:pt modelId="{570F3722-72A0-4762-B55A-6167B77D74B5}" type="pres">
      <dgm:prSet presAssocID="{5420AB30-2843-46DC-AA94-512B843C23EE}"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BC3E90A4-CBB5-4BC4-AF8E-8B739BBC7464}" type="pres">
      <dgm:prSet presAssocID="{5420AB30-2843-46DC-AA94-512B843C23EE}" presName="spaceRect" presStyleCnt="0"/>
      <dgm:spPr/>
    </dgm:pt>
    <dgm:pt modelId="{07B805D4-424F-4166-BDFC-5DF0D9AF8D97}" type="pres">
      <dgm:prSet presAssocID="{5420AB30-2843-46DC-AA94-512B843C23EE}" presName="parTx" presStyleLbl="revTx" presStyleIdx="1" presStyleCnt="5">
        <dgm:presLayoutVars>
          <dgm:chMax val="0"/>
          <dgm:chPref val="0"/>
        </dgm:presLayoutVars>
      </dgm:prSet>
      <dgm:spPr/>
    </dgm:pt>
    <dgm:pt modelId="{88F72476-EAFE-431F-9417-FE7A67B08A77}" type="pres">
      <dgm:prSet presAssocID="{F6078865-D7F7-44A2-857D-2EBB0A809669}" presName="sibTrans" presStyleCnt="0"/>
      <dgm:spPr/>
    </dgm:pt>
    <dgm:pt modelId="{C248E3BE-3C5F-433B-AE39-2BB5441760B5}" type="pres">
      <dgm:prSet presAssocID="{09979E4E-95EB-445B-939B-C89E62E8B1BA}" presName="compNode" presStyleCnt="0"/>
      <dgm:spPr/>
    </dgm:pt>
    <dgm:pt modelId="{EF467706-7E37-4EC7-AD6D-4E398BB8DE30}" type="pres">
      <dgm:prSet presAssocID="{09979E4E-95EB-445B-939B-C89E62E8B1BA}" presName="bgRect" presStyleLbl="bgShp" presStyleIdx="2" presStyleCnt="5"/>
      <dgm:spPr/>
    </dgm:pt>
    <dgm:pt modelId="{7F2F265E-81EA-466C-8C75-512446AAC913}" type="pres">
      <dgm:prSet presAssocID="{09979E4E-95EB-445B-939B-C89E62E8B1BA}"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ADDFEDF8-1C08-452B-9FB9-5EBB3BC7FDEE}" type="pres">
      <dgm:prSet presAssocID="{09979E4E-95EB-445B-939B-C89E62E8B1BA}" presName="spaceRect" presStyleCnt="0"/>
      <dgm:spPr/>
    </dgm:pt>
    <dgm:pt modelId="{F15D2448-C1F6-42BB-8C0C-1C13D2DD16B3}" type="pres">
      <dgm:prSet presAssocID="{09979E4E-95EB-445B-939B-C89E62E8B1BA}" presName="parTx" presStyleLbl="revTx" presStyleIdx="2" presStyleCnt="5">
        <dgm:presLayoutVars>
          <dgm:chMax val="0"/>
          <dgm:chPref val="0"/>
        </dgm:presLayoutVars>
      </dgm:prSet>
      <dgm:spPr/>
    </dgm:pt>
    <dgm:pt modelId="{CF2888B6-5C4A-4C14-8EFC-8426301E6A9B}" type="pres">
      <dgm:prSet presAssocID="{63DDF680-B9E5-44B9-BE59-6A9A138714F9}" presName="sibTrans" presStyleCnt="0"/>
      <dgm:spPr/>
    </dgm:pt>
    <dgm:pt modelId="{1DE36855-B591-4C28-8BA6-8F20A9C18492}" type="pres">
      <dgm:prSet presAssocID="{DF766D17-AC42-405D-B2C0-2A91DF890A02}" presName="compNode" presStyleCnt="0"/>
      <dgm:spPr/>
    </dgm:pt>
    <dgm:pt modelId="{9B7A6DD9-53D8-47F4-AA94-FA6184B8B73C}" type="pres">
      <dgm:prSet presAssocID="{DF766D17-AC42-405D-B2C0-2A91DF890A02}" presName="bgRect" presStyleLbl="bgShp" presStyleIdx="3" presStyleCnt="5"/>
      <dgm:spPr/>
    </dgm:pt>
    <dgm:pt modelId="{C25D18C9-DE0B-49F0-8798-5F9AAB8848AE}" type="pres">
      <dgm:prSet presAssocID="{DF766D17-AC42-405D-B2C0-2A91DF890A02}"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A6CF27F8-42E2-48E1-A58C-AC2017C98841}" type="pres">
      <dgm:prSet presAssocID="{DF766D17-AC42-405D-B2C0-2A91DF890A02}" presName="spaceRect" presStyleCnt="0"/>
      <dgm:spPr/>
    </dgm:pt>
    <dgm:pt modelId="{74C912F4-F6C5-4F3A-8ED6-3E6862462D5C}" type="pres">
      <dgm:prSet presAssocID="{DF766D17-AC42-405D-B2C0-2A91DF890A02}" presName="parTx" presStyleLbl="revTx" presStyleIdx="3" presStyleCnt="5">
        <dgm:presLayoutVars>
          <dgm:chMax val="0"/>
          <dgm:chPref val="0"/>
        </dgm:presLayoutVars>
      </dgm:prSet>
      <dgm:spPr/>
    </dgm:pt>
    <dgm:pt modelId="{76B405D6-5EE8-4E34-A474-66C9A4C74EA4}" type="pres">
      <dgm:prSet presAssocID="{1D5137DB-FE9A-4792-942A-55FE2917B57C}" presName="sibTrans" presStyleCnt="0"/>
      <dgm:spPr/>
    </dgm:pt>
    <dgm:pt modelId="{189F1147-CFFC-4A81-87EB-1EAA7A7F29D4}" type="pres">
      <dgm:prSet presAssocID="{6E6F4FE3-5A34-49E7-9186-039F8A98B390}" presName="compNode" presStyleCnt="0"/>
      <dgm:spPr/>
    </dgm:pt>
    <dgm:pt modelId="{DFE073E1-6565-4C9F-8278-9CF023C1F33D}" type="pres">
      <dgm:prSet presAssocID="{6E6F4FE3-5A34-49E7-9186-039F8A98B390}" presName="bgRect" presStyleLbl="bgShp" presStyleIdx="4" presStyleCnt="5"/>
      <dgm:spPr/>
    </dgm:pt>
    <dgm:pt modelId="{32E3A489-1DAB-4A6A-8745-E56BD03FC416}" type="pres">
      <dgm:prSet presAssocID="{6E6F4FE3-5A34-49E7-9186-039F8A98B390}"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1FB24698-0FCE-429E-965C-D6D08B311522}" type="pres">
      <dgm:prSet presAssocID="{6E6F4FE3-5A34-49E7-9186-039F8A98B390}" presName="spaceRect" presStyleCnt="0"/>
      <dgm:spPr/>
    </dgm:pt>
    <dgm:pt modelId="{E3CF62BE-A109-4158-95CC-7687C7A61FEE}" type="pres">
      <dgm:prSet presAssocID="{6E6F4FE3-5A34-49E7-9186-039F8A98B390}" presName="parTx" presStyleLbl="revTx" presStyleIdx="4" presStyleCnt="5">
        <dgm:presLayoutVars>
          <dgm:chMax val="0"/>
          <dgm:chPref val="0"/>
        </dgm:presLayoutVars>
      </dgm:prSet>
      <dgm:spPr/>
    </dgm:pt>
  </dgm:ptLst>
  <dgm:cxnLst>
    <dgm:cxn modelId="{25EC6F4A-8D3C-B749-886A-4241DEE183BB}" type="presOf" srcId="{7D6169E2-C47D-43D3-8AFA-8C6EA256D1B4}" destId="{E49C5515-A346-4F7E-A080-64B32D21CDBC}" srcOrd="0" destOrd="0" presId="urn:microsoft.com/office/officeart/2018/2/layout/IconVerticalSolidList"/>
    <dgm:cxn modelId="{46688652-D4CE-4538-AC6F-D023EDFCE32F}" srcId="{7733BB3F-828B-45A2-8E06-0DCA278EB00F}" destId="{DF766D17-AC42-405D-B2C0-2A91DF890A02}" srcOrd="3" destOrd="0" parTransId="{494F3EE4-51AD-405E-A7B9-593A4D877C54}" sibTransId="{1D5137DB-FE9A-4792-942A-55FE2917B57C}"/>
    <dgm:cxn modelId="{80F83B60-1DD3-C643-B06F-EC54A7FE2A78}" type="presOf" srcId="{7733BB3F-828B-45A2-8E06-0DCA278EB00F}" destId="{5A6912DA-89F1-470A-88F7-38493810119F}" srcOrd="0" destOrd="0" presId="urn:microsoft.com/office/officeart/2018/2/layout/IconVerticalSolidList"/>
    <dgm:cxn modelId="{AB8EE667-3075-4F00-9188-115E686F3E6D}" srcId="{7733BB3F-828B-45A2-8E06-0DCA278EB00F}" destId="{09979E4E-95EB-445B-939B-C89E62E8B1BA}" srcOrd="2" destOrd="0" parTransId="{32F1B6C6-BAC0-4940-B012-E051A9D9556B}" sibTransId="{63DDF680-B9E5-44B9-BE59-6A9A138714F9}"/>
    <dgm:cxn modelId="{DEA65268-8906-FF40-AAB8-35F947BCFA82}" type="presOf" srcId="{5420AB30-2843-46DC-AA94-512B843C23EE}" destId="{07B805D4-424F-4166-BDFC-5DF0D9AF8D97}" srcOrd="0" destOrd="0" presId="urn:microsoft.com/office/officeart/2018/2/layout/IconVerticalSolidList"/>
    <dgm:cxn modelId="{9C586594-C423-1748-BDBF-F0366753CE7F}" type="presOf" srcId="{09979E4E-95EB-445B-939B-C89E62E8B1BA}" destId="{F15D2448-C1F6-42BB-8C0C-1C13D2DD16B3}" srcOrd="0" destOrd="0" presId="urn:microsoft.com/office/officeart/2018/2/layout/IconVerticalSolidList"/>
    <dgm:cxn modelId="{0CF6FDB6-4104-4E68-8885-4C73F577C519}" srcId="{7733BB3F-828B-45A2-8E06-0DCA278EB00F}" destId="{6E6F4FE3-5A34-49E7-9186-039F8A98B390}" srcOrd="4" destOrd="0" parTransId="{2A08785E-32CA-4A43-944A-9B06EFF2A977}" sibTransId="{BB87856D-0334-463F-8F40-8B1EAC4113FE}"/>
    <dgm:cxn modelId="{CA85B6BE-3B9A-4991-8C07-42D4913CA5B2}" srcId="{7733BB3F-828B-45A2-8E06-0DCA278EB00F}" destId="{5420AB30-2843-46DC-AA94-512B843C23EE}" srcOrd="1" destOrd="0" parTransId="{C60BDAD9-FEC9-4091-A727-26FF19ED931D}" sibTransId="{F6078865-D7F7-44A2-857D-2EBB0A809669}"/>
    <dgm:cxn modelId="{CD8134C1-6732-4801-95EA-B8A24C431982}" srcId="{7733BB3F-828B-45A2-8E06-0DCA278EB00F}" destId="{7D6169E2-C47D-43D3-8AFA-8C6EA256D1B4}" srcOrd="0" destOrd="0" parTransId="{D034FF58-DDCE-41BC-9533-6B2CA56762BF}" sibTransId="{6B5F7FB8-E17A-45EA-907B-65C6607F4A06}"/>
    <dgm:cxn modelId="{3BD595CA-AB4E-3545-BD0F-C05F1427AA3E}" type="presOf" srcId="{DF766D17-AC42-405D-B2C0-2A91DF890A02}" destId="{74C912F4-F6C5-4F3A-8ED6-3E6862462D5C}" srcOrd="0" destOrd="0" presId="urn:microsoft.com/office/officeart/2018/2/layout/IconVerticalSolidList"/>
    <dgm:cxn modelId="{69C9CFE6-EAEA-384D-834C-EE5675B11FF4}" type="presOf" srcId="{6E6F4FE3-5A34-49E7-9186-039F8A98B390}" destId="{E3CF62BE-A109-4158-95CC-7687C7A61FEE}" srcOrd="0" destOrd="0" presId="urn:microsoft.com/office/officeart/2018/2/layout/IconVerticalSolidList"/>
    <dgm:cxn modelId="{DD383AD6-0B89-D648-82D1-B85CE808BE16}" type="presParOf" srcId="{5A6912DA-89F1-470A-88F7-38493810119F}" destId="{3ABCD092-BD1D-4F71-B3EC-6E7BBEAAE0C5}" srcOrd="0" destOrd="0" presId="urn:microsoft.com/office/officeart/2018/2/layout/IconVerticalSolidList"/>
    <dgm:cxn modelId="{9F00A61A-2767-2C45-8B9C-3F1F9563416E}" type="presParOf" srcId="{3ABCD092-BD1D-4F71-B3EC-6E7BBEAAE0C5}" destId="{2E2E1E6B-9488-4C4C-9ADC-0CA56C293A5D}" srcOrd="0" destOrd="0" presId="urn:microsoft.com/office/officeart/2018/2/layout/IconVerticalSolidList"/>
    <dgm:cxn modelId="{C7401D59-03F8-0649-85D4-197AA7B6F8BA}" type="presParOf" srcId="{3ABCD092-BD1D-4F71-B3EC-6E7BBEAAE0C5}" destId="{F6086978-9336-4289-8458-631227B653C6}" srcOrd="1" destOrd="0" presId="urn:microsoft.com/office/officeart/2018/2/layout/IconVerticalSolidList"/>
    <dgm:cxn modelId="{94BDA6D4-9CE8-C248-A338-E393B7ADCFA0}" type="presParOf" srcId="{3ABCD092-BD1D-4F71-B3EC-6E7BBEAAE0C5}" destId="{060D6233-7B0C-457B-AAE1-81F879224C84}" srcOrd="2" destOrd="0" presId="urn:microsoft.com/office/officeart/2018/2/layout/IconVerticalSolidList"/>
    <dgm:cxn modelId="{83802C4B-927B-6F4A-879F-6A435494DB94}" type="presParOf" srcId="{3ABCD092-BD1D-4F71-B3EC-6E7BBEAAE0C5}" destId="{E49C5515-A346-4F7E-A080-64B32D21CDBC}" srcOrd="3" destOrd="0" presId="urn:microsoft.com/office/officeart/2018/2/layout/IconVerticalSolidList"/>
    <dgm:cxn modelId="{6F8F4116-C2CC-8343-8811-B260E65D8840}" type="presParOf" srcId="{5A6912DA-89F1-470A-88F7-38493810119F}" destId="{AE8D16E7-5D3B-49A3-BC9A-75ABAF0B4D8E}" srcOrd="1" destOrd="0" presId="urn:microsoft.com/office/officeart/2018/2/layout/IconVerticalSolidList"/>
    <dgm:cxn modelId="{8A11A67B-1B0F-9247-9FBF-920360B5A1D9}" type="presParOf" srcId="{5A6912DA-89F1-470A-88F7-38493810119F}" destId="{E23F5EBE-DEE6-4E1E-892B-5D467AD6D85D}" srcOrd="2" destOrd="0" presId="urn:microsoft.com/office/officeart/2018/2/layout/IconVerticalSolidList"/>
    <dgm:cxn modelId="{D5FB1845-E0FF-EC45-803C-13AA278863B7}" type="presParOf" srcId="{E23F5EBE-DEE6-4E1E-892B-5D467AD6D85D}" destId="{6330021C-082D-433A-B756-29B17CCB466F}" srcOrd="0" destOrd="0" presId="urn:microsoft.com/office/officeart/2018/2/layout/IconVerticalSolidList"/>
    <dgm:cxn modelId="{77614CDC-37C1-F84B-98CE-2D6AF43F6296}" type="presParOf" srcId="{E23F5EBE-DEE6-4E1E-892B-5D467AD6D85D}" destId="{570F3722-72A0-4762-B55A-6167B77D74B5}" srcOrd="1" destOrd="0" presId="urn:microsoft.com/office/officeart/2018/2/layout/IconVerticalSolidList"/>
    <dgm:cxn modelId="{F0716ADE-6C7F-E241-A832-BC6827D613F7}" type="presParOf" srcId="{E23F5EBE-DEE6-4E1E-892B-5D467AD6D85D}" destId="{BC3E90A4-CBB5-4BC4-AF8E-8B739BBC7464}" srcOrd="2" destOrd="0" presId="urn:microsoft.com/office/officeart/2018/2/layout/IconVerticalSolidList"/>
    <dgm:cxn modelId="{83233E75-C6CB-F94B-81F7-4E328CC885F2}" type="presParOf" srcId="{E23F5EBE-DEE6-4E1E-892B-5D467AD6D85D}" destId="{07B805D4-424F-4166-BDFC-5DF0D9AF8D97}" srcOrd="3" destOrd="0" presId="urn:microsoft.com/office/officeart/2018/2/layout/IconVerticalSolidList"/>
    <dgm:cxn modelId="{21796D2C-F701-C84A-A2CE-D0598D8D5719}" type="presParOf" srcId="{5A6912DA-89F1-470A-88F7-38493810119F}" destId="{88F72476-EAFE-431F-9417-FE7A67B08A77}" srcOrd="3" destOrd="0" presId="urn:microsoft.com/office/officeart/2018/2/layout/IconVerticalSolidList"/>
    <dgm:cxn modelId="{D6361010-4D17-514F-AFC9-AF6F24697430}" type="presParOf" srcId="{5A6912DA-89F1-470A-88F7-38493810119F}" destId="{C248E3BE-3C5F-433B-AE39-2BB5441760B5}" srcOrd="4" destOrd="0" presId="urn:microsoft.com/office/officeart/2018/2/layout/IconVerticalSolidList"/>
    <dgm:cxn modelId="{6F0BA773-1773-9E48-938F-940939935C00}" type="presParOf" srcId="{C248E3BE-3C5F-433B-AE39-2BB5441760B5}" destId="{EF467706-7E37-4EC7-AD6D-4E398BB8DE30}" srcOrd="0" destOrd="0" presId="urn:microsoft.com/office/officeart/2018/2/layout/IconVerticalSolidList"/>
    <dgm:cxn modelId="{BA15DCF8-5BE5-904A-83AD-8735EBB25D61}" type="presParOf" srcId="{C248E3BE-3C5F-433B-AE39-2BB5441760B5}" destId="{7F2F265E-81EA-466C-8C75-512446AAC913}" srcOrd="1" destOrd="0" presId="urn:microsoft.com/office/officeart/2018/2/layout/IconVerticalSolidList"/>
    <dgm:cxn modelId="{A2153D93-D549-2E41-BA36-4D9EF98FA9AD}" type="presParOf" srcId="{C248E3BE-3C5F-433B-AE39-2BB5441760B5}" destId="{ADDFEDF8-1C08-452B-9FB9-5EBB3BC7FDEE}" srcOrd="2" destOrd="0" presId="urn:microsoft.com/office/officeart/2018/2/layout/IconVerticalSolidList"/>
    <dgm:cxn modelId="{BED1E360-34DA-C643-9E44-49B899294B25}" type="presParOf" srcId="{C248E3BE-3C5F-433B-AE39-2BB5441760B5}" destId="{F15D2448-C1F6-42BB-8C0C-1C13D2DD16B3}" srcOrd="3" destOrd="0" presId="urn:microsoft.com/office/officeart/2018/2/layout/IconVerticalSolidList"/>
    <dgm:cxn modelId="{69050465-765A-B04E-9026-2FADC2F3053E}" type="presParOf" srcId="{5A6912DA-89F1-470A-88F7-38493810119F}" destId="{CF2888B6-5C4A-4C14-8EFC-8426301E6A9B}" srcOrd="5" destOrd="0" presId="urn:microsoft.com/office/officeart/2018/2/layout/IconVerticalSolidList"/>
    <dgm:cxn modelId="{D9EC20F3-1A23-B540-A364-50211F6113F2}" type="presParOf" srcId="{5A6912DA-89F1-470A-88F7-38493810119F}" destId="{1DE36855-B591-4C28-8BA6-8F20A9C18492}" srcOrd="6" destOrd="0" presId="urn:microsoft.com/office/officeart/2018/2/layout/IconVerticalSolidList"/>
    <dgm:cxn modelId="{EE711E96-61D6-9E4E-9D61-FBDF02C949AD}" type="presParOf" srcId="{1DE36855-B591-4C28-8BA6-8F20A9C18492}" destId="{9B7A6DD9-53D8-47F4-AA94-FA6184B8B73C}" srcOrd="0" destOrd="0" presId="urn:microsoft.com/office/officeart/2018/2/layout/IconVerticalSolidList"/>
    <dgm:cxn modelId="{4D2880BD-5041-C14B-A704-3045056F4B98}" type="presParOf" srcId="{1DE36855-B591-4C28-8BA6-8F20A9C18492}" destId="{C25D18C9-DE0B-49F0-8798-5F9AAB8848AE}" srcOrd="1" destOrd="0" presId="urn:microsoft.com/office/officeart/2018/2/layout/IconVerticalSolidList"/>
    <dgm:cxn modelId="{529CE9A8-0DB1-3F4C-9F9C-DC99D7EEEAA9}" type="presParOf" srcId="{1DE36855-B591-4C28-8BA6-8F20A9C18492}" destId="{A6CF27F8-42E2-48E1-A58C-AC2017C98841}" srcOrd="2" destOrd="0" presId="urn:microsoft.com/office/officeart/2018/2/layout/IconVerticalSolidList"/>
    <dgm:cxn modelId="{33679F12-0235-DD40-869A-E201F498DA4F}" type="presParOf" srcId="{1DE36855-B591-4C28-8BA6-8F20A9C18492}" destId="{74C912F4-F6C5-4F3A-8ED6-3E6862462D5C}" srcOrd="3" destOrd="0" presId="urn:microsoft.com/office/officeart/2018/2/layout/IconVerticalSolidList"/>
    <dgm:cxn modelId="{1FC15475-0DA2-D24C-8E38-F34FACCF7931}" type="presParOf" srcId="{5A6912DA-89F1-470A-88F7-38493810119F}" destId="{76B405D6-5EE8-4E34-A474-66C9A4C74EA4}" srcOrd="7" destOrd="0" presId="urn:microsoft.com/office/officeart/2018/2/layout/IconVerticalSolidList"/>
    <dgm:cxn modelId="{ACC23117-E33A-5E46-958F-3468A7B35254}" type="presParOf" srcId="{5A6912DA-89F1-470A-88F7-38493810119F}" destId="{189F1147-CFFC-4A81-87EB-1EAA7A7F29D4}" srcOrd="8" destOrd="0" presId="urn:microsoft.com/office/officeart/2018/2/layout/IconVerticalSolidList"/>
    <dgm:cxn modelId="{1A8853EC-A694-6947-9E2E-5ADDFC81B5BF}" type="presParOf" srcId="{189F1147-CFFC-4A81-87EB-1EAA7A7F29D4}" destId="{DFE073E1-6565-4C9F-8278-9CF023C1F33D}" srcOrd="0" destOrd="0" presId="urn:microsoft.com/office/officeart/2018/2/layout/IconVerticalSolidList"/>
    <dgm:cxn modelId="{6FD4CBCC-CFA4-1644-8D38-3DC5D763CAD2}" type="presParOf" srcId="{189F1147-CFFC-4A81-87EB-1EAA7A7F29D4}" destId="{32E3A489-1DAB-4A6A-8745-E56BD03FC416}" srcOrd="1" destOrd="0" presId="urn:microsoft.com/office/officeart/2018/2/layout/IconVerticalSolidList"/>
    <dgm:cxn modelId="{995F768A-AC0E-8D4E-B73D-14EDF9719CF2}" type="presParOf" srcId="{189F1147-CFFC-4A81-87EB-1EAA7A7F29D4}" destId="{1FB24698-0FCE-429E-965C-D6D08B311522}" srcOrd="2" destOrd="0" presId="urn:microsoft.com/office/officeart/2018/2/layout/IconVerticalSolidList"/>
    <dgm:cxn modelId="{3989F7D7-5157-7740-B532-806CCC5D08B5}" type="presParOf" srcId="{189F1147-CFFC-4A81-87EB-1EAA7A7F29D4}" destId="{E3CF62BE-A109-4158-95CC-7687C7A61FE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33BB3F-828B-45A2-8E06-0DCA278EB0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D6169E2-C47D-43D3-8AFA-8C6EA256D1B4}">
      <dgm:prSet custT="1"/>
      <dgm:spPr/>
      <dgm:t>
        <a:bodyPr/>
        <a:lstStyle/>
        <a:p>
          <a:pPr>
            <a:lnSpc>
              <a:spcPct val="100000"/>
            </a:lnSpc>
          </a:pPr>
          <a:r>
            <a:rPr lang="en-US" sz="2400" dirty="0"/>
            <a:t>Wrong LR software version study</a:t>
          </a:r>
        </a:p>
      </dgm:t>
    </dgm:pt>
    <dgm:pt modelId="{6B5F7FB8-E17A-45EA-907B-65C6607F4A06}" type="sibTrans" cxnId="{CD8134C1-6732-4801-95EA-B8A24C431982}">
      <dgm:prSet/>
      <dgm:spPr/>
      <dgm:t>
        <a:bodyPr/>
        <a:lstStyle/>
        <a:p>
          <a:endParaRPr lang="en-US"/>
        </a:p>
      </dgm:t>
    </dgm:pt>
    <dgm:pt modelId="{D034FF58-DDCE-41BC-9533-6B2CA56762BF}" type="parTrans" cxnId="{CD8134C1-6732-4801-95EA-B8A24C431982}">
      <dgm:prSet/>
      <dgm:spPr/>
      <dgm:t>
        <a:bodyPr/>
        <a:lstStyle/>
        <a:p>
          <a:endParaRPr lang="en-US"/>
        </a:p>
      </dgm:t>
    </dgm:pt>
    <dgm:pt modelId="{5420AB30-2843-46DC-AA94-512B843C23EE}">
      <dgm:prSet custT="1"/>
      <dgm:spPr/>
      <dgm:t>
        <a:bodyPr/>
        <a:lstStyle/>
        <a:p>
          <a:pPr>
            <a:lnSpc>
              <a:spcPct val="100000"/>
            </a:lnSpc>
          </a:pPr>
          <a:r>
            <a:rPr lang="en-US" sz="2400" dirty="0"/>
            <a:t>Wrong binary cutoff for false exclusion rate </a:t>
          </a:r>
        </a:p>
      </dgm:t>
    </dgm:pt>
    <dgm:pt modelId="{F6078865-D7F7-44A2-857D-2EBB0A809669}" type="sibTrans" cxnId="{CA85B6BE-3B9A-4991-8C07-42D4913CA5B2}">
      <dgm:prSet/>
      <dgm:spPr/>
      <dgm:t>
        <a:bodyPr/>
        <a:lstStyle/>
        <a:p>
          <a:endParaRPr lang="en-US"/>
        </a:p>
      </dgm:t>
    </dgm:pt>
    <dgm:pt modelId="{C60BDAD9-FEC9-4091-A727-26FF19ED931D}" type="parTrans" cxnId="{CA85B6BE-3B9A-4991-8C07-42D4913CA5B2}">
      <dgm:prSet/>
      <dgm:spPr/>
      <dgm:t>
        <a:bodyPr/>
        <a:lstStyle/>
        <a:p>
          <a:endParaRPr lang="en-US"/>
        </a:p>
      </dgm:t>
    </dgm:pt>
    <dgm:pt modelId="{09979E4E-95EB-445B-939B-C89E62E8B1BA}">
      <dgm:prSet custT="1"/>
      <dgm:spPr/>
      <dgm:t>
        <a:bodyPr/>
        <a:lstStyle/>
        <a:p>
          <a:pPr>
            <a:lnSpc>
              <a:spcPct val="100000"/>
            </a:lnSpc>
          </a:pPr>
          <a:r>
            <a:rPr lang="en-US" sz="2400" dirty="0"/>
            <a:t>Considered too few genotype comparisons</a:t>
          </a:r>
        </a:p>
      </dgm:t>
    </dgm:pt>
    <dgm:pt modelId="{63DDF680-B9E5-44B9-BE59-6A9A138714F9}" type="sibTrans" cxnId="{AB8EE667-3075-4F00-9188-115E686F3E6D}">
      <dgm:prSet/>
      <dgm:spPr/>
      <dgm:t>
        <a:bodyPr/>
        <a:lstStyle/>
        <a:p>
          <a:endParaRPr lang="en-US"/>
        </a:p>
      </dgm:t>
    </dgm:pt>
    <dgm:pt modelId="{32F1B6C6-BAC0-4940-B012-E051A9D9556B}" type="parTrans" cxnId="{AB8EE667-3075-4F00-9188-115E686F3E6D}">
      <dgm:prSet/>
      <dgm:spPr/>
      <dgm:t>
        <a:bodyPr/>
        <a:lstStyle/>
        <a:p>
          <a:endParaRPr lang="en-US"/>
        </a:p>
      </dgm:t>
    </dgm:pt>
    <dgm:pt modelId="{DF766D17-AC42-405D-B2C0-2A91DF890A02}">
      <dgm:prSet custT="1"/>
      <dgm:spPr/>
      <dgm:t>
        <a:bodyPr/>
        <a:lstStyle/>
        <a:p>
          <a:pPr>
            <a:lnSpc>
              <a:spcPct val="100000"/>
            </a:lnSpc>
          </a:pPr>
          <a:r>
            <a:rPr lang="en-US" sz="2400" dirty="0"/>
            <a:t>Ignored stratified error rates</a:t>
          </a:r>
        </a:p>
      </dgm:t>
    </dgm:pt>
    <dgm:pt modelId="{1D5137DB-FE9A-4792-942A-55FE2917B57C}" type="sibTrans" cxnId="{46688652-D4CE-4538-AC6F-D023EDFCE32F}">
      <dgm:prSet/>
      <dgm:spPr/>
      <dgm:t>
        <a:bodyPr/>
        <a:lstStyle/>
        <a:p>
          <a:endParaRPr lang="en-US"/>
        </a:p>
      </dgm:t>
    </dgm:pt>
    <dgm:pt modelId="{494F3EE4-51AD-405E-A7B9-593A4D877C54}" type="parTrans" cxnId="{46688652-D4CE-4538-AC6F-D023EDFCE32F}">
      <dgm:prSet/>
      <dgm:spPr/>
      <dgm:t>
        <a:bodyPr/>
        <a:lstStyle/>
        <a:p>
          <a:endParaRPr lang="en-US"/>
        </a:p>
      </dgm:t>
    </dgm:pt>
    <dgm:pt modelId="{6E6F4FE3-5A34-49E7-9186-039F8A98B390}">
      <dgm:prSet custT="1"/>
      <dgm:spPr/>
      <dgm:t>
        <a:bodyPr/>
        <a:lstStyle/>
        <a:p>
          <a:pPr>
            <a:lnSpc>
              <a:spcPct val="100000"/>
            </a:lnSpc>
          </a:pPr>
          <a:r>
            <a:rPr lang="en-US" sz="2400" dirty="0"/>
            <a:t>Misleading LR comparisons</a:t>
          </a:r>
        </a:p>
      </dgm:t>
    </dgm:pt>
    <dgm:pt modelId="{BB87856D-0334-463F-8F40-8B1EAC4113FE}" type="sibTrans" cxnId="{0CF6FDB6-4104-4E68-8885-4C73F577C519}">
      <dgm:prSet/>
      <dgm:spPr/>
      <dgm:t>
        <a:bodyPr/>
        <a:lstStyle/>
        <a:p>
          <a:endParaRPr lang="en-US"/>
        </a:p>
      </dgm:t>
    </dgm:pt>
    <dgm:pt modelId="{2A08785E-32CA-4A43-944A-9B06EFF2A977}" type="parTrans" cxnId="{0CF6FDB6-4104-4E68-8885-4C73F577C519}">
      <dgm:prSet/>
      <dgm:spPr/>
      <dgm:t>
        <a:bodyPr/>
        <a:lstStyle/>
        <a:p>
          <a:endParaRPr lang="en-US"/>
        </a:p>
      </dgm:t>
    </dgm:pt>
    <dgm:pt modelId="{5A6912DA-89F1-470A-88F7-38493810119F}" type="pres">
      <dgm:prSet presAssocID="{7733BB3F-828B-45A2-8E06-0DCA278EB00F}" presName="root" presStyleCnt="0">
        <dgm:presLayoutVars>
          <dgm:dir/>
          <dgm:resizeHandles val="exact"/>
        </dgm:presLayoutVars>
      </dgm:prSet>
      <dgm:spPr/>
    </dgm:pt>
    <dgm:pt modelId="{3ABCD092-BD1D-4F71-B3EC-6E7BBEAAE0C5}" type="pres">
      <dgm:prSet presAssocID="{7D6169E2-C47D-43D3-8AFA-8C6EA256D1B4}" presName="compNode" presStyleCnt="0"/>
      <dgm:spPr/>
    </dgm:pt>
    <dgm:pt modelId="{2E2E1E6B-9488-4C4C-9ADC-0CA56C293A5D}" type="pres">
      <dgm:prSet presAssocID="{7D6169E2-C47D-43D3-8AFA-8C6EA256D1B4}" presName="bgRect" presStyleLbl="bgShp" presStyleIdx="0" presStyleCnt="5"/>
      <dgm:spPr/>
    </dgm:pt>
    <dgm:pt modelId="{F6086978-9336-4289-8458-631227B653C6}" type="pres">
      <dgm:prSet presAssocID="{7D6169E2-C47D-43D3-8AFA-8C6EA256D1B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Cross with solid fill"/>
        </a:ext>
      </dgm:extLst>
    </dgm:pt>
    <dgm:pt modelId="{060D6233-7B0C-457B-AAE1-81F879224C84}" type="pres">
      <dgm:prSet presAssocID="{7D6169E2-C47D-43D3-8AFA-8C6EA256D1B4}" presName="spaceRect" presStyleCnt="0"/>
      <dgm:spPr/>
    </dgm:pt>
    <dgm:pt modelId="{E49C5515-A346-4F7E-A080-64B32D21CDBC}" type="pres">
      <dgm:prSet presAssocID="{7D6169E2-C47D-43D3-8AFA-8C6EA256D1B4}" presName="parTx" presStyleLbl="revTx" presStyleIdx="0" presStyleCnt="5">
        <dgm:presLayoutVars>
          <dgm:chMax val="0"/>
          <dgm:chPref val="0"/>
        </dgm:presLayoutVars>
      </dgm:prSet>
      <dgm:spPr/>
    </dgm:pt>
    <dgm:pt modelId="{AE8D16E7-5D3B-49A3-BC9A-75ABAF0B4D8E}" type="pres">
      <dgm:prSet presAssocID="{6B5F7FB8-E17A-45EA-907B-65C6607F4A06}" presName="sibTrans" presStyleCnt="0"/>
      <dgm:spPr/>
    </dgm:pt>
    <dgm:pt modelId="{E23F5EBE-DEE6-4E1E-892B-5D467AD6D85D}" type="pres">
      <dgm:prSet presAssocID="{5420AB30-2843-46DC-AA94-512B843C23EE}" presName="compNode" presStyleCnt="0"/>
      <dgm:spPr/>
    </dgm:pt>
    <dgm:pt modelId="{6330021C-082D-433A-B756-29B17CCB466F}" type="pres">
      <dgm:prSet presAssocID="{5420AB30-2843-46DC-AA94-512B843C23EE}" presName="bgRect" presStyleLbl="bgShp" presStyleIdx="1" presStyleCnt="5"/>
      <dgm:spPr/>
    </dgm:pt>
    <dgm:pt modelId="{570F3722-72A0-4762-B55A-6167B77D74B5}" type="pres">
      <dgm:prSet presAssocID="{5420AB30-2843-46DC-AA94-512B843C23EE}" presName="iconRect" presStyleLbl="node1" presStyleIdx="1" presStyleCnt="5"/>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BC3E90A4-CBB5-4BC4-AF8E-8B739BBC7464}" type="pres">
      <dgm:prSet presAssocID="{5420AB30-2843-46DC-AA94-512B843C23EE}" presName="spaceRect" presStyleCnt="0"/>
      <dgm:spPr/>
    </dgm:pt>
    <dgm:pt modelId="{07B805D4-424F-4166-BDFC-5DF0D9AF8D97}" type="pres">
      <dgm:prSet presAssocID="{5420AB30-2843-46DC-AA94-512B843C23EE}" presName="parTx" presStyleLbl="revTx" presStyleIdx="1" presStyleCnt="5">
        <dgm:presLayoutVars>
          <dgm:chMax val="0"/>
          <dgm:chPref val="0"/>
        </dgm:presLayoutVars>
      </dgm:prSet>
      <dgm:spPr/>
    </dgm:pt>
    <dgm:pt modelId="{88F72476-EAFE-431F-9417-FE7A67B08A77}" type="pres">
      <dgm:prSet presAssocID="{F6078865-D7F7-44A2-857D-2EBB0A809669}" presName="sibTrans" presStyleCnt="0"/>
      <dgm:spPr/>
    </dgm:pt>
    <dgm:pt modelId="{C248E3BE-3C5F-433B-AE39-2BB5441760B5}" type="pres">
      <dgm:prSet presAssocID="{09979E4E-95EB-445B-939B-C89E62E8B1BA}" presName="compNode" presStyleCnt="0"/>
      <dgm:spPr/>
    </dgm:pt>
    <dgm:pt modelId="{EF467706-7E37-4EC7-AD6D-4E398BB8DE30}" type="pres">
      <dgm:prSet presAssocID="{09979E4E-95EB-445B-939B-C89E62E8B1BA}" presName="bgRect" presStyleLbl="bgShp" presStyleIdx="2" presStyleCnt="5"/>
      <dgm:spPr/>
    </dgm:pt>
    <dgm:pt modelId="{7F2F265E-81EA-466C-8C75-512446AAC913}" type="pres">
      <dgm:prSet presAssocID="{09979E4E-95EB-445B-939B-C89E62E8B1BA}" presName="iconRect" presStyleLbl="node1" presStyleIdx="2" presStyleCnt="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ADDFEDF8-1C08-452B-9FB9-5EBB3BC7FDEE}" type="pres">
      <dgm:prSet presAssocID="{09979E4E-95EB-445B-939B-C89E62E8B1BA}" presName="spaceRect" presStyleCnt="0"/>
      <dgm:spPr/>
    </dgm:pt>
    <dgm:pt modelId="{F15D2448-C1F6-42BB-8C0C-1C13D2DD16B3}" type="pres">
      <dgm:prSet presAssocID="{09979E4E-95EB-445B-939B-C89E62E8B1BA}" presName="parTx" presStyleLbl="revTx" presStyleIdx="2" presStyleCnt="5">
        <dgm:presLayoutVars>
          <dgm:chMax val="0"/>
          <dgm:chPref val="0"/>
        </dgm:presLayoutVars>
      </dgm:prSet>
      <dgm:spPr/>
    </dgm:pt>
    <dgm:pt modelId="{CF2888B6-5C4A-4C14-8EFC-8426301E6A9B}" type="pres">
      <dgm:prSet presAssocID="{63DDF680-B9E5-44B9-BE59-6A9A138714F9}" presName="sibTrans" presStyleCnt="0"/>
      <dgm:spPr/>
    </dgm:pt>
    <dgm:pt modelId="{1DE36855-B591-4C28-8BA6-8F20A9C18492}" type="pres">
      <dgm:prSet presAssocID="{DF766D17-AC42-405D-B2C0-2A91DF890A02}" presName="compNode" presStyleCnt="0"/>
      <dgm:spPr/>
    </dgm:pt>
    <dgm:pt modelId="{9B7A6DD9-53D8-47F4-AA94-FA6184B8B73C}" type="pres">
      <dgm:prSet presAssocID="{DF766D17-AC42-405D-B2C0-2A91DF890A02}" presName="bgRect" presStyleLbl="bgShp" presStyleIdx="3" presStyleCnt="5"/>
      <dgm:spPr/>
    </dgm:pt>
    <dgm:pt modelId="{C25D18C9-DE0B-49F0-8798-5F9AAB8848AE}" type="pres">
      <dgm:prSet presAssocID="{DF766D17-AC42-405D-B2C0-2A91DF890A02}" presName="iconRect" presStyleLbl="node1" presStyleIdx="3" presStyleCnt="5"/>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A6CF27F8-42E2-48E1-A58C-AC2017C98841}" type="pres">
      <dgm:prSet presAssocID="{DF766D17-AC42-405D-B2C0-2A91DF890A02}" presName="spaceRect" presStyleCnt="0"/>
      <dgm:spPr/>
    </dgm:pt>
    <dgm:pt modelId="{74C912F4-F6C5-4F3A-8ED6-3E6862462D5C}" type="pres">
      <dgm:prSet presAssocID="{DF766D17-AC42-405D-B2C0-2A91DF890A02}" presName="parTx" presStyleLbl="revTx" presStyleIdx="3" presStyleCnt="5">
        <dgm:presLayoutVars>
          <dgm:chMax val="0"/>
          <dgm:chPref val="0"/>
        </dgm:presLayoutVars>
      </dgm:prSet>
      <dgm:spPr/>
    </dgm:pt>
    <dgm:pt modelId="{76B405D6-5EE8-4E34-A474-66C9A4C74EA4}" type="pres">
      <dgm:prSet presAssocID="{1D5137DB-FE9A-4792-942A-55FE2917B57C}" presName="sibTrans" presStyleCnt="0"/>
      <dgm:spPr/>
    </dgm:pt>
    <dgm:pt modelId="{189F1147-CFFC-4A81-87EB-1EAA7A7F29D4}" type="pres">
      <dgm:prSet presAssocID="{6E6F4FE3-5A34-49E7-9186-039F8A98B390}" presName="compNode" presStyleCnt="0"/>
      <dgm:spPr/>
    </dgm:pt>
    <dgm:pt modelId="{DFE073E1-6565-4C9F-8278-9CF023C1F33D}" type="pres">
      <dgm:prSet presAssocID="{6E6F4FE3-5A34-49E7-9186-039F8A98B390}" presName="bgRect" presStyleLbl="bgShp" presStyleIdx="4" presStyleCnt="5"/>
      <dgm:spPr/>
    </dgm:pt>
    <dgm:pt modelId="{32E3A489-1DAB-4A6A-8745-E56BD03FC416}" type="pres">
      <dgm:prSet presAssocID="{6E6F4FE3-5A34-49E7-9186-039F8A98B390}" presName="iconRect" presStyleLbl="node1" presStyleIdx="4" presStyleCnt="5"/>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1FB24698-0FCE-429E-965C-D6D08B311522}" type="pres">
      <dgm:prSet presAssocID="{6E6F4FE3-5A34-49E7-9186-039F8A98B390}" presName="spaceRect" presStyleCnt="0"/>
      <dgm:spPr/>
    </dgm:pt>
    <dgm:pt modelId="{E3CF62BE-A109-4158-95CC-7687C7A61FEE}" type="pres">
      <dgm:prSet presAssocID="{6E6F4FE3-5A34-49E7-9186-039F8A98B390}" presName="parTx" presStyleLbl="revTx" presStyleIdx="4" presStyleCnt="5">
        <dgm:presLayoutVars>
          <dgm:chMax val="0"/>
          <dgm:chPref val="0"/>
        </dgm:presLayoutVars>
      </dgm:prSet>
      <dgm:spPr/>
    </dgm:pt>
  </dgm:ptLst>
  <dgm:cxnLst>
    <dgm:cxn modelId="{25EC6F4A-8D3C-B749-886A-4241DEE183BB}" type="presOf" srcId="{7D6169E2-C47D-43D3-8AFA-8C6EA256D1B4}" destId="{E49C5515-A346-4F7E-A080-64B32D21CDBC}" srcOrd="0" destOrd="0" presId="urn:microsoft.com/office/officeart/2018/2/layout/IconVerticalSolidList"/>
    <dgm:cxn modelId="{46688652-D4CE-4538-AC6F-D023EDFCE32F}" srcId="{7733BB3F-828B-45A2-8E06-0DCA278EB00F}" destId="{DF766D17-AC42-405D-B2C0-2A91DF890A02}" srcOrd="3" destOrd="0" parTransId="{494F3EE4-51AD-405E-A7B9-593A4D877C54}" sibTransId="{1D5137DB-FE9A-4792-942A-55FE2917B57C}"/>
    <dgm:cxn modelId="{80F83B60-1DD3-C643-B06F-EC54A7FE2A78}" type="presOf" srcId="{7733BB3F-828B-45A2-8E06-0DCA278EB00F}" destId="{5A6912DA-89F1-470A-88F7-38493810119F}" srcOrd="0" destOrd="0" presId="urn:microsoft.com/office/officeart/2018/2/layout/IconVerticalSolidList"/>
    <dgm:cxn modelId="{AB8EE667-3075-4F00-9188-115E686F3E6D}" srcId="{7733BB3F-828B-45A2-8E06-0DCA278EB00F}" destId="{09979E4E-95EB-445B-939B-C89E62E8B1BA}" srcOrd="2" destOrd="0" parTransId="{32F1B6C6-BAC0-4940-B012-E051A9D9556B}" sibTransId="{63DDF680-B9E5-44B9-BE59-6A9A138714F9}"/>
    <dgm:cxn modelId="{DEA65268-8906-FF40-AAB8-35F947BCFA82}" type="presOf" srcId="{5420AB30-2843-46DC-AA94-512B843C23EE}" destId="{07B805D4-424F-4166-BDFC-5DF0D9AF8D97}" srcOrd="0" destOrd="0" presId="urn:microsoft.com/office/officeart/2018/2/layout/IconVerticalSolidList"/>
    <dgm:cxn modelId="{9C586594-C423-1748-BDBF-F0366753CE7F}" type="presOf" srcId="{09979E4E-95EB-445B-939B-C89E62E8B1BA}" destId="{F15D2448-C1F6-42BB-8C0C-1C13D2DD16B3}" srcOrd="0" destOrd="0" presId="urn:microsoft.com/office/officeart/2018/2/layout/IconVerticalSolidList"/>
    <dgm:cxn modelId="{0CF6FDB6-4104-4E68-8885-4C73F577C519}" srcId="{7733BB3F-828B-45A2-8E06-0DCA278EB00F}" destId="{6E6F4FE3-5A34-49E7-9186-039F8A98B390}" srcOrd="4" destOrd="0" parTransId="{2A08785E-32CA-4A43-944A-9B06EFF2A977}" sibTransId="{BB87856D-0334-463F-8F40-8B1EAC4113FE}"/>
    <dgm:cxn modelId="{CA85B6BE-3B9A-4991-8C07-42D4913CA5B2}" srcId="{7733BB3F-828B-45A2-8E06-0DCA278EB00F}" destId="{5420AB30-2843-46DC-AA94-512B843C23EE}" srcOrd="1" destOrd="0" parTransId="{C60BDAD9-FEC9-4091-A727-26FF19ED931D}" sibTransId="{F6078865-D7F7-44A2-857D-2EBB0A809669}"/>
    <dgm:cxn modelId="{CD8134C1-6732-4801-95EA-B8A24C431982}" srcId="{7733BB3F-828B-45A2-8E06-0DCA278EB00F}" destId="{7D6169E2-C47D-43D3-8AFA-8C6EA256D1B4}" srcOrd="0" destOrd="0" parTransId="{D034FF58-DDCE-41BC-9533-6B2CA56762BF}" sibTransId="{6B5F7FB8-E17A-45EA-907B-65C6607F4A06}"/>
    <dgm:cxn modelId="{3BD595CA-AB4E-3545-BD0F-C05F1427AA3E}" type="presOf" srcId="{DF766D17-AC42-405D-B2C0-2A91DF890A02}" destId="{74C912F4-F6C5-4F3A-8ED6-3E6862462D5C}" srcOrd="0" destOrd="0" presId="urn:microsoft.com/office/officeart/2018/2/layout/IconVerticalSolidList"/>
    <dgm:cxn modelId="{69C9CFE6-EAEA-384D-834C-EE5675B11FF4}" type="presOf" srcId="{6E6F4FE3-5A34-49E7-9186-039F8A98B390}" destId="{E3CF62BE-A109-4158-95CC-7687C7A61FEE}" srcOrd="0" destOrd="0" presId="urn:microsoft.com/office/officeart/2018/2/layout/IconVerticalSolidList"/>
    <dgm:cxn modelId="{DD383AD6-0B89-D648-82D1-B85CE808BE16}" type="presParOf" srcId="{5A6912DA-89F1-470A-88F7-38493810119F}" destId="{3ABCD092-BD1D-4F71-B3EC-6E7BBEAAE0C5}" srcOrd="0" destOrd="0" presId="urn:microsoft.com/office/officeart/2018/2/layout/IconVerticalSolidList"/>
    <dgm:cxn modelId="{9F00A61A-2767-2C45-8B9C-3F1F9563416E}" type="presParOf" srcId="{3ABCD092-BD1D-4F71-B3EC-6E7BBEAAE0C5}" destId="{2E2E1E6B-9488-4C4C-9ADC-0CA56C293A5D}" srcOrd="0" destOrd="0" presId="urn:microsoft.com/office/officeart/2018/2/layout/IconVerticalSolidList"/>
    <dgm:cxn modelId="{C7401D59-03F8-0649-85D4-197AA7B6F8BA}" type="presParOf" srcId="{3ABCD092-BD1D-4F71-B3EC-6E7BBEAAE0C5}" destId="{F6086978-9336-4289-8458-631227B653C6}" srcOrd="1" destOrd="0" presId="urn:microsoft.com/office/officeart/2018/2/layout/IconVerticalSolidList"/>
    <dgm:cxn modelId="{94BDA6D4-9CE8-C248-A338-E393B7ADCFA0}" type="presParOf" srcId="{3ABCD092-BD1D-4F71-B3EC-6E7BBEAAE0C5}" destId="{060D6233-7B0C-457B-AAE1-81F879224C84}" srcOrd="2" destOrd="0" presId="urn:microsoft.com/office/officeart/2018/2/layout/IconVerticalSolidList"/>
    <dgm:cxn modelId="{83802C4B-927B-6F4A-879F-6A435494DB94}" type="presParOf" srcId="{3ABCD092-BD1D-4F71-B3EC-6E7BBEAAE0C5}" destId="{E49C5515-A346-4F7E-A080-64B32D21CDBC}" srcOrd="3" destOrd="0" presId="urn:microsoft.com/office/officeart/2018/2/layout/IconVerticalSolidList"/>
    <dgm:cxn modelId="{6F8F4116-C2CC-8343-8811-B260E65D8840}" type="presParOf" srcId="{5A6912DA-89F1-470A-88F7-38493810119F}" destId="{AE8D16E7-5D3B-49A3-BC9A-75ABAF0B4D8E}" srcOrd="1" destOrd="0" presId="urn:microsoft.com/office/officeart/2018/2/layout/IconVerticalSolidList"/>
    <dgm:cxn modelId="{8A11A67B-1B0F-9247-9FBF-920360B5A1D9}" type="presParOf" srcId="{5A6912DA-89F1-470A-88F7-38493810119F}" destId="{E23F5EBE-DEE6-4E1E-892B-5D467AD6D85D}" srcOrd="2" destOrd="0" presId="urn:microsoft.com/office/officeart/2018/2/layout/IconVerticalSolidList"/>
    <dgm:cxn modelId="{D5FB1845-E0FF-EC45-803C-13AA278863B7}" type="presParOf" srcId="{E23F5EBE-DEE6-4E1E-892B-5D467AD6D85D}" destId="{6330021C-082D-433A-B756-29B17CCB466F}" srcOrd="0" destOrd="0" presId="urn:microsoft.com/office/officeart/2018/2/layout/IconVerticalSolidList"/>
    <dgm:cxn modelId="{77614CDC-37C1-F84B-98CE-2D6AF43F6296}" type="presParOf" srcId="{E23F5EBE-DEE6-4E1E-892B-5D467AD6D85D}" destId="{570F3722-72A0-4762-B55A-6167B77D74B5}" srcOrd="1" destOrd="0" presId="urn:microsoft.com/office/officeart/2018/2/layout/IconVerticalSolidList"/>
    <dgm:cxn modelId="{F0716ADE-6C7F-E241-A832-BC6827D613F7}" type="presParOf" srcId="{E23F5EBE-DEE6-4E1E-892B-5D467AD6D85D}" destId="{BC3E90A4-CBB5-4BC4-AF8E-8B739BBC7464}" srcOrd="2" destOrd="0" presId="urn:microsoft.com/office/officeart/2018/2/layout/IconVerticalSolidList"/>
    <dgm:cxn modelId="{83233E75-C6CB-F94B-81F7-4E328CC885F2}" type="presParOf" srcId="{E23F5EBE-DEE6-4E1E-892B-5D467AD6D85D}" destId="{07B805D4-424F-4166-BDFC-5DF0D9AF8D97}" srcOrd="3" destOrd="0" presId="urn:microsoft.com/office/officeart/2018/2/layout/IconVerticalSolidList"/>
    <dgm:cxn modelId="{21796D2C-F701-C84A-A2CE-D0598D8D5719}" type="presParOf" srcId="{5A6912DA-89F1-470A-88F7-38493810119F}" destId="{88F72476-EAFE-431F-9417-FE7A67B08A77}" srcOrd="3" destOrd="0" presId="urn:microsoft.com/office/officeart/2018/2/layout/IconVerticalSolidList"/>
    <dgm:cxn modelId="{D6361010-4D17-514F-AFC9-AF6F24697430}" type="presParOf" srcId="{5A6912DA-89F1-470A-88F7-38493810119F}" destId="{C248E3BE-3C5F-433B-AE39-2BB5441760B5}" srcOrd="4" destOrd="0" presId="urn:microsoft.com/office/officeart/2018/2/layout/IconVerticalSolidList"/>
    <dgm:cxn modelId="{6F0BA773-1773-9E48-938F-940939935C00}" type="presParOf" srcId="{C248E3BE-3C5F-433B-AE39-2BB5441760B5}" destId="{EF467706-7E37-4EC7-AD6D-4E398BB8DE30}" srcOrd="0" destOrd="0" presId="urn:microsoft.com/office/officeart/2018/2/layout/IconVerticalSolidList"/>
    <dgm:cxn modelId="{BA15DCF8-5BE5-904A-83AD-8735EBB25D61}" type="presParOf" srcId="{C248E3BE-3C5F-433B-AE39-2BB5441760B5}" destId="{7F2F265E-81EA-466C-8C75-512446AAC913}" srcOrd="1" destOrd="0" presId="urn:microsoft.com/office/officeart/2018/2/layout/IconVerticalSolidList"/>
    <dgm:cxn modelId="{A2153D93-D549-2E41-BA36-4D9EF98FA9AD}" type="presParOf" srcId="{C248E3BE-3C5F-433B-AE39-2BB5441760B5}" destId="{ADDFEDF8-1C08-452B-9FB9-5EBB3BC7FDEE}" srcOrd="2" destOrd="0" presId="urn:microsoft.com/office/officeart/2018/2/layout/IconVerticalSolidList"/>
    <dgm:cxn modelId="{BED1E360-34DA-C643-9E44-49B899294B25}" type="presParOf" srcId="{C248E3BE-3C5F-433B-AE39-2BB5441760B5}" destId="{F15D2448-C1F6-42BB-8C0C-1C13D2DD16B3}" srcOrd="3" destOrd="0" presId="urn:microsoft.com/office/officeart/2018/2/layout/IconVerticalSolidList"/>
    <dgm:cxn modelId="{69050465-765A-B04E-9026-2FADC2F3053E}" type="presParOf" srcId="{5A6912DA-89F1-470A-88F7-38493810119F}" destId="{CF2888B6-5C4A-4C14-8EFC-8426301E6A9B}" srcOrd="5" destOrd="0" presId="urn:microsoft.com/office/officeart/2018/2/layout/IconVerticalSolidList"/>
    <dgm:cxn modelId="{D9EC20F3-1A23-B540-A364-50211F6113F2}" type="presParOf" srcId="{5A6912DA-89F1-470A-88F7-38493810119F}" destId="{1DE36855-B591-4C28-8BA6-8F20A9C18492}" srcOrd="6" destOrd="0" presId="urn:microsoft.com/office/officeart/2018/2/layout/IconVerticalSolidList"/>
    <dgm:cxn modelId="{EE711E96-61D6-9E4E-9D61-FBDF02C949AD}" type="presParOf" srcId="{1DE36855-B591-4C28-8BA6-8F20A9C18492}" destId="{9B7A6DD9-53D8-47F4-AA94-FA6184B8B73C}" srcOrd="0" destOrd="0" presId="urn:microsoft.com/office/officeart/2018/2/layout/IconVerticalSolidList"/>
    <dgm:cxn modelId="{4D2880BD-5041-C14B-A704-3045056F4B98}" type="presParOf" srcId="{1DE36855-B591-4C28-8BA6-8F20A9C18492}" destId="{C25D18C9-DE0B-49F0-8798-5F9AAB8848AE}" srcOrd="1" destOrd="0" presId="urn:microsoft.com/office/officeart/2018/2/layout/IconVerticalSolidList"/>
    <dgm:cxn modelId="{529CE9A8-0DB1-3F4C-9F9C-DC99D7EEEAA9}" type="presParOf" srcId="{1DE36855-B591-4C28-8BA6-8F20A9C18492}" destId="{A6CF27F8-42E2-48E1-A58C-AC2017C98841}" srcOrd="2" destOrd="0" presId="urn:microsoft.com/office/officeart/2018/2/layout/IconVerticalSolidList"/>
    <dgm:cxn modelId="{33679F12-0235-DD40-869A-E201F498DA4F}" type="presParOf" srcId="{1DE36855-B591-4C28-8BA6-8F20A9C18492}" destId="{74C912F4-F6C5-4F3A-8ED6-3E6862462D5C}" srcOrd="3" destOrd="0" presId="urn:microsoft.com/office/officeart/2018/2/layout/IconVerticalSolidList"/>
    <dgm:cxn modelId="{1FC15475-0DA2-D24C-8E38-F34FACCF7931}" type="presParOf" srcId="{5A6912DA-89F1-470A-88F7-38493810119F}" destId="{76B405D6-5EE8-4E34-A474-66C9A4C74EA4}" srcOrd="7" destOrd="0" presId="urn:microsoft.com/office/officeart/2018/2/layout/IconVerticalSolidList"/>
    <dgm:cxn modelId="{ACC23117-E33A-5E46-958F-3468A7B35254}" type="presParOf" srcId="{5A6912DA-89F1-470A-88F7-38493810119F}" destId="{189F1147-CFFC-4A81-87EB-1EAA7A7F29D4}" srcOrd="8" destOrd="0" presId="urn:microsoft.com/office/officeart/2018/2/layout/IconVerticalSolidList"/>
    <dgm:cxn modelId="{1A8853EC-A694-6947-9E2E-5ADDFC81B5BF}" type="presParOf" srcId="{189F1147-CFFC-4A81-87EB-1EAA7A7F29D4}" destId="{DFE073E1-6565-4C9F-8278-9CF023C1F33D}" srcOrd="0" destOrd="0" presId="urn:microsoft.com/office/officeart/2018/2/layout/IconVerticalSolidList"/>
    <dgm:cxn modelId="{6FD4CBCC-CFA4-1644-8D38-3DC5D763CAD2}" type="presParOf" srcId="{189F1147-CFFC-4A81-87EB-1EAA7A7F29D4}" destId="{32E3A489-1DAB-4A6A-8745-E56BD03FC416}" srcOrd="1" destOrd="0" presId="urn:microsoft.com/office/officeart/2018/2/layout/IconVerticalSolidList"/>
    <dgm:cxn modelId="{995F768A-AC0E-8D4E-B73D-14EDF9719CF2}" type="presParOf" srcId="{189F1147-CFFC-4A81-87EB-1EAA7A7F29D4}" destId="{1FB24698-0FCE-429E-965C-D6D08B311522}" srcOrd="2" destOrd="0" presId="urn:microsoft.com/office/officeart/2018/2/layout/IconVerticalSolidList"/>
    <dgm:cxn modelId="{3989F7D7-5157-7740-B532-806CCC5D08B5}" type="presParOf" srcId="{189F1147-CFFC-4A81-87EB-1EAA7A7F29D4}" destId="{E3CF62BE-A109-4158-95CC-7687C7A61FE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E1E6B-9488-4C4C-9ADC-0CA56C293A5D}">
      <dsp:nvSpPr>
        <dsp:cNvPr id="0" name=""/>
        <dsp:cNvSpPr/>
      </dsp:nvSpPr>
      <dsp:spPr>
        <a:xfrm>
          <a:off x="0" y="4450"/>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86978-9336-4289-8458-631227B653C6}">
      <dsp:nvSpPr>
        <dsp:cNvPr id="0" name=""/>
        <dsp:cNvSpPr/>
      </dsp:nvSpPr>
      <dsp:spPr>
        <a:xfrm>
          <a:off x="286760" y="217743"/>
          <a:ext cx="521382" cy="521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C5515-A346-4F7E-A080-64B32D21CDBC}">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Method Reliability</a:t>
          </a:r>
        </a:p>
      </dsp:txBody>
      <dsp:txXfrm>
        <a:off x="1094903" y="4450"/>
        <a:ext cx="5022432" cy="947968"/>
      </dsp:txXfrm>
    </dsp:sp>
    <dsp:sp modelId="{6330021C-082D-433A-B756-29B17CCB466F}">
      <dsp:nvSpPr>
        <dsp:cNvPr id="0" name=""/>
        <dsp:cNvSpPr/>
      </dsp:nvSpPr>
      <dsp:spPr>
        <a:xfrm>
          <a:off x="0" y="118941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F3722-72A0-4762-B55A-6167B77D74B5}">
      <dsp:nvSpPr>
        <dsp:cNvPr id="0" name=""/>
        <dsp:cNvSpPr/>
      </dsp:nvSpPr>
      <dsp:spPr>
        <a:xfrm>
          <a:off x="286760" y="1402704"/>
          <a:ext cx="521382" cy="5213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B805D4-424F-4166-BDFC-5DF0D9AF8D97}">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Method Objectivity</a:t>
          </a:r>
        </a:p>
      </dsp:txBody>
      <dsp:txXfrm>
        <a:off x="1094903" y="1189411"/>
        <a:ext cx="5022432" cy="947968"/>
      </dsp:txXfrm>
    </dsp:sp>
    <dsp:sp modelId="{EF467706-7E37-4EC7-AD6D-4E398BB8DE30}">
      <dsp:nvSpPr>
        <dsp:cNvPr id="0" name=""/>
        <dsp:cNvSpPr/>
      </dsp:nvSpPr>
      <dsp:spPr>
        <a:xfrm>
          <a:off x="0" y="237437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2F265E-81EA-466C-8C75-512446AAC913}">
      <dsp:nvSpPr>
        <dsp:cNvPr id="0" name=""/>
        <dsp:cNvSpPr/>
      </dsp:nvSpPr>
      <dsp:spPr>
        <a:xfrm>
          <a:off x="286760" y="2587664"/>
          <a:ext cx="521382" cy="5213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5D2448-C1F6-42BB-8C0C-1C13D2DD16B3}">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Method Admissibility</a:t>
          </a:r>
        </a:p>
      </dsp:txBody>
      <dsp:txXfrm>
        <a:off x="1094903" y="2374371"/>
        <a:ext cx="5022432" cy="947968"/>
      </dsp:txXfrm>
    </dsp:sp>
    <dsp:sp modelId="{9B7A6DD9-53D8-47F4-AA94-FA6184B8B73C}">
      <dsp:nvSpPr>
        <dsp:cNvPr id="0" name=""/>
        <dsp:cNvSpPr/>
      </dsp:nvSpPr>
      <dsp:spPr>
        <a:xfrm>
          <a:off x="0" y="355933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D18C9-DE0B-49F0-8798-5F9AAB8848AE}">
      <dsp:nvSpPr>
        <dsp:cNvPr id="0" name=""/>
        <dsp:cNvSpPr/>
      </dsp:nvSpPr>
      <dsp:spPr>
        <a:xfrm>
          <a:off x="286760" y="3772625"/>
          <a:ext cx="521382" cy="52138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C912F4-F6C5-4F3A-8ED6-3E6862462D5C}">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Document Discovery</a:t>
          </a:r>
        </a:p>
      </dsp:txBody>
      <dsp:txXfrm>
        <a:off x="1094903" y="3559332"/>
        <a:ext cx="5022432" cy="947968"/>
      </dsp:txXfrm>
    </dsp:sp>
    <dsp:sp modelId="{DFE073E1-6565-4C9F-8278-9CF023C1F33D}">
      <dsp:nvSpPr>
        <dsp:cNvPr id="0" name=""/>
        <dsp:cNvSpPr/>
      </dsp:nvSpPr>
      <dsp:spPr>
        <a:xfrm>
          <a:off x="0" y="474429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3A489-1DAB-4A6A-8745-E56BD03FC416}">
      <dsp:nvSpPr>
        <dsp:cNvPr id="0" name=""/>
        <dsp:cNvSpPr/>
      </dsp:nvSpPr>
      <dsp:spPr>
        <a:xfrm>
          <a:off x="286760" y="4957585"/>
          <a:ext cx="521382" cy="52138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F62BE-A109-4158-95CC-7687C7A61FEE}">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Irrelevant or Misconstrued Topics</a:t>
          </a:r>
        </a:p>
      </dsp:txBody>
      <dsp:txXfrm>
        <a:off x="1094903" y="4744292"/>
        <a:ext cx="5022432" cy="947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E1E6B-9488-4C4C-9ADC-0CA56C293A5D}">
      <dsp:nvSpPr>
        <dsp:cNvPr id="0" name=""/>
        <dsp:cNvSpPr/>
      </dsp:nvSpPr>
      <dsp:spPr>
        <a:xfrm>
          <a:off x="0" y="4450"/>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86978-9336-4289-8458-631227B653C6}">
      <dsp:nvSpPr>
        <dsp:cNvPr id="0" name=""/>
        <dsp:cNvSpPr/>
      </dsp:nvSpPr>
      <dsp:spPr>
        <a:xfrm>
          <a:off x="286760" y="217743"/>
          <a:ext cx="521382" cy="521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C5515-A346-4F7E-A080-64B32D21CDBC}">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Binary false exclusion rate</a:t>
          </a:r>
        </a:p>
      </dsp:txBody>
      <dsp:txXfrm>
        <a:off x="1094903" y="4450"/>
        <a:ext cx="5022432" cy="947968"/>
      </dsp:txXfrm>
    </dsp:sp>
    <dsp:sp modelId="{6330021C-082D-433A-B756-29B17CCB466F}">
      <dsp:nvSpPr>
        <dsp:cNvPr id="0" name=""/>
        <dsp:cNvSpPr/>
      </dsp:nvSpPr>
      <dsp:spPr>
        <a:xfrm>
          <a:off x="0" y="118941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F3722-72A0-4762-B55A-6167B77D74B5}">
      <dsp:nvSpPr>
        <dsp:cNvPr id="0" name=""/>
        <dsp:cNvSpPr/>
      </dsp:nvSpPr>
      <dsp:spPr>
        <a:xfrm>
          <a:off x="286760" y="1402704"/>
          <a:ext cx="521382" cy="5213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B805D4-424F-4166-BDFC-5DF0D9AF8D97}">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Low-template DNA</a:t>
          </a:r>
        </a:p>
      </dsp:txBody>
      <dsp:txXfrm>
        <a:off x="1094903" y="1189411"/>
        <a:ext cx="5022432" cy="947968"/>
      </dsp:txXfrm>
    </dsp:sp>
    <dsp:sp modelId="{EF467706-7E37-4EC7-AD6D-4E398BB8DE30}">
      <dsp:nvSpPr>
        <dsp:cNvPr id="0" name=""/>
        <dsp:cNvSpPr/>
      </dsp:nvSpPr>
      <dsp:spPr>
        <a:xfrm>
          <a:off x="0" y="237437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2F265E-81EA-466C-8C75-512446AAC913}">
      <dsp:nvSpPr>
        <dsp:cNvPr id="0" name=""/>
        <dsp:cNvSpPr/>
      </dsp:nvSpPr>
      <dsp:spPr>
        <a:xfrm>
          <a:off x="286760" y="2587664"/>
          <a:ext cx="521382" cy="5213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5D2448-C1F6-42BB-8C0C-1C13D2DD16B3}">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Contributor genotype separation</a:t>
          </a:r>
        </a:p>
      </dsp:txBody>
      <dsp:txXfrm>
        <a:off x="1094903" y="2374371"/>
        <a:ext cx="5022432" cy="947968"/>
      </dsp:txXfrm>
    </dsp:sp>
    <dsp:sp modelId="{9B7A6DD9-53D8-47F4-AA94-FA6184B8B73C}">
      <dsp:nvSpPr>
        <dsp:cNvPr id="0" name=""/>
        <dsp:cNvSpPr/>
      </dsp:nvSpPr>
      <dsp:spPr>
        <a:xfrm>
          <a:off x="0" y="355933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D18C9-DE0B-49F0-8798-5F9AAB8848AE}">
      <dsp:nvSpPr>
        <dsp:cNvPr id="0" name=""/>
        <dsp:cNvSpPr/>
      </dsp:nvSpPr>
      <dsp:spPr>
        <a:xfrm>
          <a:off x="286760" y="3772625"/>
          <a:ext cx="521382" cy="52138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C912F4-F6C5-4F3A-8ED6-3E6862462D5C}">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Use of </a:t>
          </a:r>
          <a:r>
            <a:rPr lang="en-US" sz="2400" i="1" kern="1200" dirty="0"/>
            <a:t>match</a:t>
          </a:r>
          <a:endParaRPr lang="en-US" sz="2400" kern="1200" dirty="0"/>
        </a:p>
      </dsp:txBody>
      <dsp:txXfrm>
        <a:off x="1094903" y="3559332"/>
        <a:ext cx="5022432" cy="947968"/>
      </dsp:txXfrm>
    </dsp:sp>
    <dsp:sp modelId="{DFE073E1-6565-4C9F-8278-9CF023C1F33D}">
      <dsp:nvSpPr>
        <dsp:cNvPr id="0" name=""/>
        <dsp:cNvSpPr/>
      </dsp:nvSpPr>
      <dsp:spPr>
        <a:xfrm>
          <a:off x="0" y="474429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3A489-1DAB-4A6A-8745-E56BD03FC416}">
      <dsp:nvSpPr>
        <dsp:cNvPr id="0" name=""/>
        <dsp:cNvSpPr/>
      </dsp:nvSpPr>
      <dsp:spPr>
        <a:xfrm>
          <a:off x="286760" y="4957585"/>
          <a:ext cx="521382" cy="52138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F62BE-A109-4158-95CC-7687C7A61FEE}">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Accreditation, validation, SWGDAM</a:t>
          </a:r>
        </a:p>
      </dsp:txBody>
      <dsp:txXfrm>
        <a:off x="1094903" y="4744292"/>
        <a:ext cx="5022432" cy="94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E1E6B-9488-4C4C-9ADC-0CA56C293A5D}">
      <dsp:nvSpPr>
        <dsp:cNvPr id="0" name=""/>
        <dsp:cNvSpPr/>
      </dsp:nvSpPr>
      <dsp:spPr>
        <a:xfrm>
          <a:off x="0" y="4450"/>
          <a:ext cx="6642099"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86978-9336-4289-8458-631227B653C6}">
      <dsp:nvSpPr>
        <dsp:cNvPr id="0" name=""/>
        <dsp:cNvSpPr/>
      </dsp:nvSpPr>
      <dsp:spPr>
        <a:xfrm>
          <a:off x="286760" y="217743"/>
          <a:ext cx="521382" cy="521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C5515-A346-4F7E-A080-64B32D21CDBC}">
      <dsp:nvSpPr>
        <dsp:cNvPr id="0" name=""/>
        <dsp:cNvSpPr/>
      </dsp:nvSpPr>
      <dsp:spPr>
        <a:xfrm>
          <a:off x="1094903" y="4450"/>
          <a:ext cx="554719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Wrong LR software version study</a:t>
          </a:r>
        </a:p>
      </dsp:txBody>
      <dsp:txXfrm>
        <a:off x="1094903" y="4450"/>
        <a:ext cx="5547196" cy="947968"/>
      </dsp:txXfrm>
    </dsp:sp>
    <dsp:sp modelId="{6330021C-082D-433A-B756-29B17CCB466F}">
      <dsp:nvSpPr>
        <dsp:cNvPr id="0" name=""/>
        <dsp:cNvSpPr/>
      </dsp:nvSpPr>
      <dsp:spPr>
        <a:xfrm>
          <a:off x="0" y="1189411"/>
          <a:ext cx="6642099"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F3722-72A0-4762-B55A-6167B77D74B5}">
      <dsp:nvSpPr>
        <dsp:cNvPr id="0" name=""/>
        <dsp:cNvSpPr/>
      </dsp:nvSpPr>
      <dsp:spPr>
        <a:xfrm>
          <a:off x="286760" y="1402704"/>
          <a:ext cx="521382" cy="521382"/>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B805D4-424F-4166-BDFC-5DF0D9AF8D97}">
      <dsp:nvSpPr>
        <dsp:cNvPr id="0" name=""/>
        <dsp:cNvSpPr/>
      </dsp:nvSpPr>
      <dsp:spPr>
        <a:xfrm>
          <a:off x="1094903" y="1189411"/>
          <a:ext cx="554719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Wrong binary cutoff for false exclusion rate </a:t>
          </a:r>
        </a:p>
      </dsp:txBody>
      <dsp:txXfrm>
        <a:off x="1094903" y="1189411"/>
        <a:ext cx="5547196" cy="947968"/>
      </dsp:txXfrm>
    </dsp:sp>
    <dsp:sp modelId="{EF467706-7E37-4EC7-AD6D-4E398BB8DE30}">
      <dsp:nvSpPr>
        <dsp:cNvPr id="0" name=""/>
        <dsp:cNvSpPr/>
      </dsp:nvSpPr>
      <dsp:spPr>
        <a:xfrm>
          <a:off x="0" y="2374371"/>
          <a:ext cx="6642099"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2F265E-81EA-466C-8C75-512446AAC913}">
      <dsp:nvSpPr>
        <dsp:cNvPr id="0" name=""/>
        <dsp:cNvSpPr/>
      </dsp:nvSpPr>
      <dsp:spPr>
        <a:xfrm>
          <a:off x="286760" y="2587664"/>
          <a:ext cx="521382" cy="521382"/>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5D2448-C1F6-42BB-8C0C-1C13D2DD16B3}">
      <dsp:nvSpPr>
        <dsp:cNvPr id="0" name=""/>
        <dsp:cNvSpPr/>
      </dsp:nvSpPr>
      <dsp:spPr>
        <a:xfrm>
          <a:off x="1094903" y="2374371"/>
          <a:ext cx="554719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Considered too few genotype comparisons</a:t>
          </a:r>
        </a:p>
      </dsp:txBody>
      <dsp:txXfrm>
        <a:off x="1094903" y="2374371"/>
        <a:ext cx="5547196" cy="947968"/>
      </dsp:txXfrm>
    </dsp:sp>
    <dsp:sp modelId="{9B7A6DD9-53D8-47F4-AA94-FA6184B8B73C}">
      <dsp:nvSpPr>
        <dsp:cNvPr id="0" name=""/>
        <dsp:cNvSpPr/>
      </dsp:nvSpPr>
      <dsp:spPr>
        <a:xfrm>
          <a:off x="0" y="3559332"/>
          <a:ext cx="6642099"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D18C9-DE0B-49F0-8798-5F9AAB8848AE}">
      <dsp:nvSpPr>
        <dsp:cNvPr id="0" name=""/>
        <dsp:cNvSpPr/>
      </dsp:nvSpPr>
      <dsp:spPr>
        <a:xfrm>
          <a:off x="286760" y="3772625"/>
          <a:ext cx="521382" cy="521382"/>
        </a:xfrm>
        <a:prstGeom prst="rect">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C912F4-F6C5-4F3A-8ED6-3E6862462D5C}">
      <dsp:nvSpPr>
        <dsp:cNvPr id="0" name=""/>
        <dsp:cNvSpPr/>
      </dsp:nvSpPr>
      <dsp:spPr>
        <a:xfrm>
          <a:off x="1094903" y="3559332"/>
          <a:ext cx="554719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Ignored stratified error rates</a:t>
          </a:r>
        </a:p>
      </dsp:txBody>
      <dsp:txXfrm>
        <a:off x="1094903" y="3559332"/>
        <a:ext cx="5547196" cy="947968"/>
      </dsp:txXfrm>
    </dsp:sp>
    <dsp:sp modelId="{DFE073E1-6565-4C9F-8278-9CF023C1F33D}">
      <dsp:nvSpPr>
        <dsp:cNvPr id="0" name=""/>
        <dsp:cNvSpPr/>
      </dsp:nvSpPr>
      <dsp:spPr>
        <a:xfrm>
          <a:off x="0" y="4744292"/>
          <a:ext cx="6642099"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3A489-1DAB-4A6A-8745-E56BD03FC416}">
      <dsp:nvSpPr>
        <dsp:cNvPr id="0" name=""/>
        <dsp:cNvSpPr/>
      </dsp:nvSpPr>
      <dsp:spPr>
        <a:xfrm>
          <a:off x="286760" y="4957585"/>
          <a:ext cx="521382" cy="521382"/>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F62BE-A109-4158-95CC-7687C7A61FEE}">
      <dsp:nvSpPr>
        <dsp:cNvPr id="0" name=""/>
        <dsp:cNvSpPr/>
      </dsp:nvSpPr>
      <dsp:spPr>
        <a:xfrm>
          <a:off x="1094903" y="4744292"/>
          <a:ext cx="5547196"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1066800">
            <a:lnSpc>
              <a:spcPct val="100000"/>
            </a:lnSpc>
            <a:spcBef>
              <a:spcPct val="0"/>
            </a:spcBef>
            <a:spcAft>
              <a:spcPct val="35000"/>
            </a:spcAft>
            <a:buNone/>
          </a:pPr>
          <a:r>
            <a:rPr lang="en-US" sz="2400" kern="1200" dirty="0"/>
            <a:t>Misleading LR comparisons</a:t>
          </a:r>
        </a:p>
      </dsp:txBody>
      <dsp:txXfrm>
        <a:off x="1094903" y="4744292"/>
        <a:ext cx="5547196" cy="9479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F9E566-6774-2B42-B3D0-86475820EA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60D6D5-D5AF-9D40-B1E0-699CAD628C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6E818533-4A1A-D444-B739-44FF7B7605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Cybergenetics © 2003-2024</a:t>
            </a:r>
          </a:p>
        </p:txBody>
      </p:sp>
      <p:sp>
        <p:nvSpPr>
          <p:cNvPr id="5" name="Slide Number Placeholder 4">
            <a:extLst>
              <a:ext uri="{FF2B5EF4-FFF2-40B4-BE49-F238E27FC236}">
                <a16:creationId xmlns:a16="http://schemas.microsoft.com/office/drawing/2014/main" id="{14227577-C9C9-B940-BFA0-300B3A6AD3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5D12AD-06BC-714F-8D52-416FE9126A11}" type="slidenum">
              <a:rPr lang="en-US" smtClean="0"/>
              <a:t>‹#›</a:t>
            </a:fld>
            <a:endParaRPr lang="en-US"/>
          </a:p>
        </p:txBody>
      </p:sp>
    </p:spTree>
    <p:extLst>
      <p:ext uri="{BB962C8B-B14F-4D97-AF65-F5344CB8AC3E}">
        <p14:creationId xmlns:p14="http://schemas.microsoft.com/office/powerpoint/2010/main" val="386853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BC730-4391-4F44-901B-76CDAE30B46A}" type="datetimeFigureOut">
              <a:rPr lang="en-US" smtClean="0"/>
              <a:t>5/13/24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7C388-6337-3245-BDAD-8B14AE4AC9E0}" type="slidenum">
              <a:rPr lang="en-US" smtClean="0"/>
              <a:t>‹#›</a:t>
            </a:fld>
            <a:endParaRPr lang="en-US" dirty="0"/>
          </a:p>
        </p:txBody>
      </p:sp>
    </p:spTree>
    <p:extLst>
      <p:ext uri="{BB962C8B-B14F-4D97-AF65-F5344CB8AC3E}">
        <p14:creationId xmlns:p14="http://schemas.microsoft.com/office/powerpoint/2010/main" val="339174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5734-0372-0EF7-F3D3-DC587E8E5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8FFFA-A635-0AD3-43E6-2ADE0D2D6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7A081C-25DC-58B1-66C9-2C9BF3BD080D}"/>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CD7656E4-4EAF-21F8-8A67-4521D80683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6041B0-2A12-29D3-89C1-2E5DA910B8FB}"/>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188844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7AD7-471D-915B-8F7F-AAEE443FD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419F3-C72E-C1DC-1B1A-AA5924ADF4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F553C-CCBA-2643-CA1E-687D2375E247}"/>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BE387EE2-A9B9-4F9C-292F-E339A44200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E2757-86B4-2F52-BEE3-9A6A350C1E35}"/>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190445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AA16A-1491-2C51-49BF-4AD5BA862D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4017C-9BC9-0414-6881-551F96B121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57F89-A20F-2530-2028-035015DDF15E}"/>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B46E6A17-A89A-48A3-AC62-F940B404A2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154FC1-28F9-297F-C1A6-48F13E385DD1}"/>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360794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AFB6-D30C-0E79-40EC-2102F0263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E665CB-DED4-1350-DA29-86D76CA021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2BEED-2E23-B7E7-45C0-2795630501E0}"/>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304D65A8-8C91-C06F-5ECD-ACE0F182FF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043436-D199-F2A4-C357-B0D275863D6E}"/>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123345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BFA3-1E61-558D-2E48-5FE2A03FD1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22328F-C2FB-06BC-F35D-C903A3382E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858908-7C1C-4F6F-72BE-DEE4DDB94A56}"/>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843755F4-A749-C2C1-8953-83C524730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ADAD68-0274-4FE2-9CC0-745A002DEE58}"/>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283112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99C8-EF76-23ED-B578-1CE07742E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C87D1-3EA3-0DB8-4949-310790D358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00D5DF-FCE5-FDC7-6D43-98DE8322E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278EA-0F2B-1509-865B-B19A04B80684}"/>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6" name="Footer Placeholder 5">
            <a:extLst>
              <a:ext uri="{FF2B5EF4-FFF2-40B4-BE49-F238E27FC236}">
                <a16:creationId xmlns:a16="http://schemas.microsoft.com/office/drawing/2014/main" id="{3127AEEC-BCBB-684B-3CAD-977781387B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6E1ABC-2720-85D8-B6FA-4088BC14A0CB}"/>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81646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CA78-E875-7110-1095-AFD8D58C8B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D2779E-7C47-F039-810D-D8C09291E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D4D63-75E8-B72A-9FC9-E658A4283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153D-E6B3-CC6C-1FE5-E02C5493B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3AD985-4D89-83C5-C0CD-C4EF201B18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B9C479-039B-1C05-40DC-36073EEDC043}"/>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8" name="Footer Placeholder 7">
            <a:extLst>
              <a:ext uri="{FF2B5EF4-FFF2-40B4-BE49-F238E27FC236}">
                <a16:creationId xmlns:a16="http://schemas.microsoft.com/office/drawing/2014/main" id="{BDAD6C9B-EF17-469E-7B8A-3A611BBB76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4D4EE4E-6DDA-3CED-A6D4-0BD03AC77B88}"/>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3338456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6546E-C377-0BB9-664F-1636A9C98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E4B609-D31D-C330-6C06-3B4460AF5094}"/>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4" name="Footer Placeholder 3">
            <a:extLst>
              <a:ext uri="{FF2B5EF4-FFF2-40B4-BE49-F238E27FC236}">
                <a16:creationId xmlns:a16="http://schemas.microsoft.com/office/drawing/2014/main" id="{9103778D-B91A-D10E-C343-6AD91EAE7D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10A9C-3C5F-4535-B635-4422B03E8106}"/>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227974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B99F9-0BE4-EFB1-BAE3-124ADEB0A965}"/>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3" name="Footer Placeholder 2">
            <a:extLst>
              <a:ext uri="{FF2B5EF4-FFF2-40B4-BE49-F238E27FC236}">
                <a16:creationId xmlns:a16="http://schemas.microsoft.com/office/drawing/2014/main" id="{1C3F4211-786A-D800-11D8-B80BFFFAF5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2BD8B4-0253-D443-D46B-CB6078E715E4}"/>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57606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40D0-1E0C-AB13-3E82-E8DE9D6C8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0361F8-3098-426A-0B5E-AA4FD4659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94D836-1F3C-4BBA-056B-5E5500E1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13E19-FC89-F2EE-2374-934EBCCB5553}"/>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6" name="Footer Placeholder 5">
            <a:extLst>
              <a:ext uri="{FF2B5EF4-FFF2-40B4-BE49-F238E27FC236}">
                <a16:creationId xmlns:a16="http://schemas.microsoft.com/office/drawing/2014/main" id="{7EFE0702-8A45-43C2-2484-FCB8CC6B28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B7E036-4AC0-A117-7A0C-7344BC416ADF}"/>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195263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971-824B-C022-A2AC-C1569C37B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F5F29-6DCD-AC23-06A4-8C434DA69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92371F4-EA8B-829A-680D-A3B6C40A9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C5C69-E6B7-42D9-7007-FC1C59C457AC}"/>
              </a:ext>
            </a:extLst>
          </p:cNvPr>
          <p:cNvSpPr>
            <a:spLocks noGrp="1"/>
          </p:cNvSpPr>
          <p:nvPr>
            <p:ph type="dt" sz="half" idx="10"/>
          </p:nvPr>
        </p:nvSpPr>
        <p:spPr/>
        <p:txBody>
          <a:bodyPr/>
          <a:lstStyle/>
          <a:p>
            <a:fld id="{9DD4AF19-41A4-1F4B-AAFC-5233B914B061}" type="datetimeFigureOut">
              <a:rPr lang="en-US" smtClean="0"/>
              <a:t>5/13/24</a:t>
            </a:fld>
            <a:endParaRPr lang="en-US" dirty="0"/>
          </a:p>
        </p:txBody>
      </p:sp>
      <p:sp>
        <p:nvSpPr>
          <p:cNvPr id="6" name="Footer Placeholder 5">
            <a:extLst>
              <a:ext uri="{FF2B5EF4-FFF2-40B4-BE49-F238E27FC236}">
                <a16:creationId xmlns:a16="http://schemas.microsoft.com/office/drawing/2014/main" id="{07A5D7F7-B2D8-F4F8-6C82-5A1AF2F6E3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548776-0F52-CDD9-318E-940C734D02DD}"/>
              </a:ext>
            </a:extLst>
          </p:cNvPr>
          <p:cNvSpPr>
            <a:spLocks noGrp="1"/>
          </p:cNvSpPr>
          <p:nvPr>
            <p:ph type="sldNum" sz="quarter" idx="12"/>
          </p:nvPr>
        </p:nvSpPr>
        <p:spPr/>
        <p:txBody>
          <a:bodyPr/>
          <a:lstStyle/>
          <a:p>
            <a:fld id="{999FD100-E135-1F41-876C-A0350F608695}" type="slidenum">
              <a:rPr lang="en-US" smtClean="0"/>
              <a:t>‹#›</a:t>
            </a:fld>
            <a:endParaRPr lang="en-US" dirty="0"/>
          </a:p>
        </p:txBody>
      </p:sp>
    </p:spTree>
    <p:extLst>
      <p:ext uri="{BB962C8B-B14F-4D97-AF65-F5344CB8AC3E}">
        <p14:creationId xmlns:p14="http://schemas.microsoft.com/office/powerpoint/2010/main" val="55387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C3F8A4-1F2B-58B2-1461-8CB038164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13AA5-9330-E028-BF05-0B0F5F641F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A7D1-56F8-9C40-21AE-C18BEAF2E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4AF19-41A4-1F4B-AAFC-5233B914B061}" type="datetimeFigureOut">
              <a:rPr lang="en-US" smtClean="0"/>
              <a:t>5/13/24</a:t>
            </a:fld>
            <a:endParaRPr lang="en-US" dirty="0"/>
          </a:p>
        </p:txBody>
      </p:sp>
      <p:sp>
        <p:nvSpPr>
          <p:cNvPr id="5" name="Footer Placeholder 4">
            <a:extLst>
              <a:ext uri="{FF2B5EF4-FFF2-40B4-BE49-F238E27FC236}">
                <a16:creationId xmlns:a16="http://schemas.microsoft.com/office/drawing/2014/main" id="{108D02BC-3DE7-90D6-D8EE-0E10453E71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F8AA70-8160-6BFC-6055-546761C10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FD100-E135-1F41-876C-A0350F608695}" type="slidenum">
              <a:rPr lang="en-US" smtClean="0"/>
              <a:t>‹#›</a:t>
            </a:fld>
            <a:endParaRPr lang="en-US" dirty="0"/>
          </a:p>
        </p:txBody>
      </p:sp>
    </p:spTree>
    <p:extLst>
      <p:ext uri="{BB962C8B-B14F-4D97-AF65-F5344CB8AC3E}">
        <p14:creationId xmlns:p14="http://schemas.microsoft.com/office/powerpoint/2010/main" val="1793260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flickr.com/photos/191617257@N04/50814550498"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diagramLayout" Target="../diagrams/layout1.xml"/><Relationship Id="rId7" Type="http://schemas.openxmlformats.org/officeDocument/2006/relationships/hyperlink" Target="https://www.flickr.com/photos/thelampnyc/8745496124"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57C351FD-A1C0-2067-3FC0-A6B5831913B0}"/>
              </a:ext>
            </a:extLst>
          </p:cNvPr>
          <p:cNvSpPr txBox="1"/>
          <p:nvPr/>
        </p:nvSpPr>
        <p:spPr>
          <a:xfrm>
            <a:off x="9894640" y="6450196"/>
            <a:ext cx="2297360" cy="307777"/>
          </a:xfrm>
          <a:prstGeom prst="rect">
            <a:avLst/>
          </a:prstGeom>
          <a:noFill/>
        </p:spPr>
        <p:txBody>
          <a:bodyPr wrap="none" rtlCol="0">
            <a:spAutoFit/>
          </a:bodyPr>
          <a:lstStyle/>
          <a:p>
            <a:r>
              <a:rPr lang="en-US" sz="1400" b="1" dirty="0">
                <a:cs typeface="Calibri" panose="020F0502020204030204" pitchFamily="34" charset="0"/>
              </a:rPr>
              <a:t>Cybergenetics © 2003-2024</a:t>
            </a:r>
          </a:p>
        </p:txBody>
      </p:sp>
      <p:sp>
        <p:nvSpPr>
          <p:cNvPr id="6" name="TextBox 5">
            <a:extLst>
              <a:ext uri="{FF2B5EF4-FFF2-40B4-BE49-F238E27FC236}">
                <a16:creationId xmlns:a16="http://schemas.microsoft.com/office/drawing/2014/main" id="{A424D745-508E-2F25-7F18-BA4D54517416}"/>
              </a:ext>
            </a:extLst>
          </p:cNvPr>
          <p:cNvSpPr txBox="1"/>
          <p:nvPr/>
        </p:nvSpPr>
        <p:spPr>
          <a:xfrm>
            <a:off x="2368826" y="3396928"/>
            <a:ext cx="7454348" cy="954107"/>
          </a:xfrm>
          <a:prstGeom prst="rect">
            <a:avLst/>
          </a:prstGeom>
          <a:noFill/>
        </p:spPr>
        <p:txBody>
          <a:bodyPr wrap="square" rtlCol="0">
            <a:spAutoFit/>
          </a:bodyPr>
          <a:lstStyle/>
          <a:p>
            <a:pPr algn="ctr"/>
            <a:r>
              <a:rPr lang="en-US" sz="2800" i="1" dirty="0">
                <a:solidFill>
                  <a:schemeClr val="bg1"/>
                </a:solidFill>
                <a:latin typeface="+mj-lt"/>
                <a:cs typeface="Calibri" panose="020F0502020204030204" pitchFamily="34" charset="0"/>
              </a:rPr>
              <a:t>Jennifer M. Bracamontes, MS, William P. Allan, MS, Mark W. Perlin, PhD, MD, PhD</a:t>
            </a:r>
          </a:p>
        </p:txBody>
      </p:sp>
      <p:sp>
        <p:nvSpPr>
          <p:cNvPr id="7" name="TextBox 6">
            <a:extLst>
              <a:ext uri="{FF2B5EF4-FFF2-40B4-BE49-F238E27FC236}">
                <a16:creationId xmlns:a16="http://schemas.microsoft.com/office/drawing/2014/main" id="{DA210538-E777-7D9C-CB05-7FAD86EE4FD7}"/>
              </a:ext>
            </a:extLst>
          </p:cNvPr>
          <p:cNvSpPr txBox="1"/>
          <p:nvPr/>
        </p:nvSpPr>
        <p:spPr>
          <a:xfrm>
            <a:off x="2125318" y="4506177"/>
            <a:ext cx="7941365" cy="1569660"/>
          </a:xfrm>
          <a:prstGeom prst="rect">
            <a:avLst/>
          </a:prstGeom>
          <a:noFill/>
        </p:spPr>
        <p:txBody>
          <a:bodyPr wrap="square" rtlCol="0">
            <a:spAutoFit/>
          </a:bodyPr>
          <a:lstStyle/>
          <a:p>
            <a:pPr algn="ctr"/>
            <a:r>
              <a:rPr lang="en-US" sz="2400" dirty="0">
                <a:solidFill>
                  <a:srgbClr val="1D355F"/>
                </a:solidFill>
                <a:latin typeface="+mj-lt"/>
                <a:cs typeface="Arial" panose="020B0604020202020204" pitchFamily="34" charset="0"/>
              </a:rPr>
              <a:t>Mid-Atlantic Association of Forensic Scientists Annual Meeting</a:t>
            </a:r>
          </a:p>
          <a:p>
            <a:pPr algn="ctr"/>
            <a:endParaRPr lang="en-US" sz="2400" dirty="0">
              <a:solidFill>
                <a:srgbClr val="1D355F"/>
              </a:solidFill>
              <a:latin typeface="+mj-lt"/>
              <a:cs typeface="Arial" panose="020B0604020202020204" pitchFamily="34" charset="0"/>
            </a:endParaRPr>
          </a:p>
          <a:p>
            <a:pPr algn="ctr"/>
            <a:r>
              <a:rPr lang="en-US" sz="2400" dirty="0">
                <a:solidFill>
                  <a:srgbClr val="1D355F"/>
                </a:solidFill>
                <a:latin typeface="+mj-lt"/>
                <a:cs typeface="Calibri" panose="020F0502020204030204" pitchFamily="34" charset="0"/>
              </a:rPr>
              <a:t>May 2024</a:t>
            </a:r>
          </a:p>
          <a:p>
            <a:pPr algn="ctr"/>
            <a:r>
              <a:rPr lang="en-US" sz="2400" dirty="0">
                <a:solidFill>
                  <a:srgbClr val="1D355F"/>
                </a:solidFill>
                <a:latin typeface="+mj-lt"/>
                <a:cs typeface="Calibri" panose="020F0502020204030204" pitchFamily="34" charset="0"/>
              </a:rPr>
              <a:t>Pittsburgh, PA</a:t>
            </a:r>
          </a:p>
        </p:txBody>
      </p:sp>
      <p:pic>
        <p:nvPicPr>
          <p:cNvPr id="8" name="Picture 7" descr="A close-up of a logo&#10;&#10;Description automatically generated with low confidence">
            <a:extLst>
              <a:ext uri="{FF2B5EF4-FFF2-40B4-BE49-F238E27FC236}">
                <a16:creationId xmlns:a16="http://schemas.microsoft.com/office/drawing/2014/main" id="{015BB46C-D4E6-072C-0CC4-E9C02CCB981F}"/>
              </a:ext>
            </a:extLst>
          </p:cNvPr>
          <p:cNvPicPr>
            <a:picLocks noChangeAspect="1"/>
          </p:cNvPicPr>
          <p:nvPr/>
        </p:nvPicPr>
        <p:blipFill>
          <a:blip r:embed="rId2"/>
          <a:stretch>
            <a:fillRect/>
          </a:stretch>
        </p:blipFill>
        <p:spPr>
          <a:xfrm>
            <a:off x="165297" y="6224195"/>
            <a:ext cx="2664870" cy="503000"/>
          </a:xfrm>
          <a:prstGeom prst="rect">
            <a:avLst/>
          </a:prstGeom>
        </p:spPr>
      </p:pic>
      <p:sp>
        <p:nvSpPr>
          <p:cNvPr id="10" name="Title 1">
            <a:extLst>
              <a:ext uri="{FF2B5EF4-FFF2-40B4-BE49-F238E27FC236}">
                <a16:creationId xmlns:a16="http://schemas.microsoft.com/office/drawing/2014/main" id="{78E8C25D-3F06-E7F0-386C-1060080C92E8}"/>
              </a:ext>
            </a:extLst>
          </p:cNvPr>
          <p:cNvSpPr>
            <a:spLocks noGrp="1"/>
          </p:cNvSpPr>
          <p:nvPr>
            <p:ph type="ctrTitle"/>
          </p:nvPr>
        </p:nvSpPr>
        <p:spPr>
          <a:xfrm>
            <a:off x="1933819" y="993767"/>
            <a:ext cx="8324363" cy="2010001"/>
          </a:xfrm>
        </p:spPr>
        <p:txBody>
          <a:bodyPr anchor="b">
            <a:normAutofit/>
          </a:bodyPr>
          <a:lstStyle/>
          <a:p>
            <a:r>
              <a:rPr lang="en-US" altLang="en-US" sz="4400" b="1" dirty="0">
                <a:solidFill>
                  <a:schemeClr val="bg1"/>
                </a:solidFill>
                <a:latin typeface="+mn-lt"/>
                <a:ea typeface="ＭＳ Ｐゴシック" panose="020B0600070205080204" pitchFamily="34" charset="-128"/>
                <a:cs typeface="Arial" panose="020B0604020202020204" pitchFamily="34" charset="0"/>
              </a:rPr>
              <a:t>Defeating opposition experts: winning with science</a:t>
            </a:r>
            <a:endParaRPr lang="en-US" sz="44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27096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TrueAllele Validation</a:t>
            </a:r>
          </a:p>
        </p:txBody>
      </p:sp>
      <p:graphicFrame>
        <p:nvGraphicFramePr>
          <p:cNvPr id="2" name="Table 1">
            <a:extLst>
              <a:ext uri="{FF2B5EF4-FFF2-40B4-BE49-F238E27FC236}">
                <a16:creationId xmlns:a16="http://schemas.microsoft.com/office/drawing/2014/main" id="{65579741-7F58-B1B3-941F-468743517E2B}"/>
              </a:ext>
            </a:extLst>
          </p:cNvPr>
          <p:cNvGraphicFramePr>
            <a:graphicFrameLocks noGrp="1"/>
          </p:cNvGraphicFramePr>
          <p:nvPr/>
        </p:nvGraphicFramePr>
        <p:xfrm>
          <a:off x="1066801" y="1257300"/>
          <a:ext cx="10058399" cy="5343525"/>
        </p:xfrm>
        <a:graphic>
          <a:graphicData uri="http://schemas.openxmlformats.org/drawingml/2006/table">
            <a:tbl>
              <a:tblPr>
                <a:tableStyleId>{5C22544A-7EE6-4342-B048-85BDC9FD1C3A}</a:tableStyleId>
              </a:tblPr>
              <a:tblGrid>
                <a:gridCol w="3300686">
                  <a:extLst>
                    <a:ext uri="{9D8B030D-6E8A-4147-A177-3AD203B41FA5}">
                      <a16:colId xmlns:a16="http://schemas.microsoft.com/office/drawing/2014/main" val="2967385999"/>
                    </a:ext>
                  </a:extLst>
                </a:gridCol>
                <a:gridCol w="496662">
                  <a:extLst>
                    <a:ext uri="{9D8B030D-6E8A-4147-A177-3AD203B41FA5}">
                      <a16:colId xmlns:a16="http://schemas.microsoft.com/office/drawing/2014/main" val="3910994766"/>
                    </a:ext>
                  </a:extLst>
                </a:gridCol>
                <a:gridCol w="496662">
                  <a:extLst>
                    <a:ext uri="{9D8B030D-6E8A-4147-A177-3AD203B41FA5}">
                      <a16:colId xmlns:a16="http://schemas.microsoft.com/office/drawing/2014/main" val="2257573039"/>
                    </a:ext>
                  </a:extLst>
                </a:gridCol>
                <a:gridCol w="496662">
                  <a:extLst>
                    <a:ext uri="{9D8B030D-6E8A-4147-A177-3AD203B41FA5}">
                      <a16:colId xmlns:a16="http://schemas.microsoft.com/office/drawing/2014/main" val="3939767028"/>
                    </a:ext>
                  </a:extLst>
                </a:gridCol>
                <a:gridCol w="496662">
                  <a:extLst>
                    <a:ext uri="{9D8B030D-6E8A-4147-A177-3AD203B41FA5}">
                      <a16:colId xmlns:a16="http://schemas.microsoft.com/office/drawing/2014/main" val="3386870843"/>
                    </a:ext>
                  </a:extLst>
                </a:gridCol>
                <a:gridCol w="496662">
                  <a:extLst>
                    <a:ext uri="{9D8B030D-6E8A-4147-A177-3AD203B41FA5}">
                      <a16:colId xmlns:a16="http://schemas.microsoft.com/office/drawing/2014/main" val="1886948875"/>
                    </a:ext>
                  </a:extLst>
                </a:gridCol>
                <a:gridCol w="496662">
                  <a:extLst>
                    <a:ext uri="{9D8B030D-6E8A-4147-A177-3AD203B41FA5}">
                      <a16:colId xmlns:a16="http://schemas.microsoft.com/office/drawing/2014/main" val="181410342"/>
                    </a:ext>
                  </a:extLst>
                </a:gridCol>
                <a:gridCol w="496662">
                  <a:extLst>
                    <a:ext uri="{9D8B030D-6E8A-4147-A177-3AD203B41FA5}">
                      <a16:colId xmlns:a16="http://schemas.microsoft.com/office/drawing/2014/main" val="602374722"/>
                    </a:ext>
                  </a:extLst>
                </a:gridCol>
                <a:gridCol w="496662">
                  <a:extLst>
                    <a:ext uri="{9D8B030D-6E8A-4147-A177-3AD203B41FA5}">
                      <a16:colId xmlns:a16="http://schemas.microsoft.com/office/drawing/2014/main" val="1583390375"/>
                    </a:ext>
                  </a:extLst>
                </a:gridCol>
                <a:gridCol w="2784417">
                  <a:extLst>
                    <a:ext uri="{9D8B030D-6E8A-4147-A177-3AD203B41FA5}">
                      <a16:colId xmlns:a16="http://schemas.microsoft.com/office/drawing/2014/main" val="104756262"/>
                    </a:ext>
                  </a:extLst>
                </a:gridCol>
              </a:tblGrid>
              <a:tr h="259790">
                <a:tc>
                  <a:txBody>
                    <a:bodyPr/>
                    <a:lstStyle/>
                    <a:p>
                      <a:pPr algn="l" fontAlgn="b"/>
                      <a:r>
                        <a:rPr lang="en-US" sz="2000" b="1" u="none" strike="noStrike" dirty="0">
                          <a:effectLst/>
                          <a:latin typeface="Calibri" panose="020F0502020204030204" pitchFamily="34" charset="0"/>
                          <a:cs typeface="Calibri" panose="020F0502020204030204" pitchFamily="34" charset="0"/>
                        </a:rPr>
                        <a:t>Study</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1</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2</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3</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4</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5</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6</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7</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8</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b="1" u="none" strike="noStrike" dirty="0">
                          <a:effectLst/>
                          <a:latin typeface="Calibri" panose="020F0502020204030204" pitchFamily="34" charset="0"/>
                          <a:cs typeface="Calibri" panose="020F0502020204030204" pitchFamily="34" charset="0"/>
                        </a:rPr>
                        <a:t>SWGDAM guideline</a:t>
                      </a:r>
                      <a:endParaRPr lang="en-US" sz="2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882751888"/>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Sensitivity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3.2.1, 3.2.1.2, 4.1.13</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350220729"/>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False exclusions</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3.2.1.1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344783574"/>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Specificity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3.2.2, 3.2.2.2, 4.1.13</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562623730"/>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False inclusions</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3.2.2.1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251083468"/>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Reproducibility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3.2.3, 3.2.3.1, 4.1.13</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63920003"/>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Accuracy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3.2.6</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116312195"/>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Casework data</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3.2.4, 3.2.4.1, 4.1.1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67303906"/>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Known contributor data</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4.1.1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463761773"/>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Low-template DNA</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4.1.6.2</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485638068"/>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Manual review comparison</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3.2.6.1, 4.2, 4.2.1, 4.2.1.1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832593527"/>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Peeling</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4.1.2, 4.1.2.1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166851795"/>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MCMC sampling</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3.2.3.2</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761417822"/>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Contributor sufficiency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4.1.6.4</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78064043"/>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Invariant behavior</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078425062"/>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Match statistic predictability</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45382995"/>
                  </a:ext>
                </a:extLst>
              </a:tr>
              <a:tr h="259790">
                <a:tc>
                  <a:txBody>
                    <a:bodyPr/>
                    <a:lstStyle/>
                    <a:p>
                      <a:pPr algn="l" fontAlgn="b"/>
                      <a:r>
                        <a:rPr lang="en-US" sz="2000" u="none" strike="noStrike" dirty="0">
                          <a:effectLst/>
                          <a:latin typeface="Calibri" panose="020F0502020204030204" pitchFamily="34" charset="0"/>
                          <a:cs typeface="Calibri" panose="020F0502020204030204" pitchFamily="34" charset="0"/>
                        </a:rPr>
                        <a:t>Observed contributor number</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US" sz="2000" u="none" strike="noStrike" dirty="0">
                          <a:effectLst/>
                          <a:latin typeface="Calibri" panose="020F0502020204030204" pitchFamily="34" charset="0"/>
                          <a:cs typeface="Calibri" panose="020F0502020204030204" pitchFamily="34" charset="0"/>
                        </a:rPr>
                        <a:t>1</a:t>
                      </a:r>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endParaRPr lang="en-US"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801984788"/>
                  </a:ext>
                </a:extLst>
              </a:tr>
            </a:tbl>
          </a:graphicData>
        </a:graphic>
      </p:graphicFrame>
    </p:spTree>
    <p:extLst>
      <p:ext uri="{BB962C8B-B14F-4D97-AF65-F5344CB8AC3E}">
        <p14:creationId xmlns:p14="http://schemas.microsoft.com/office/powerpoint/2010/main" val="2070374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612728-6EDE-455A-85E1-5C00B33478A8}"/>
              </a:ext>
            </a:extLst>
          </p:cNvPr>
          <p:cNvSpPr>
            <a:spLocks noGrp="1"/>
          </p:cNvSpPr>
          <p:nvPr>
            <p:ph type="title"/>
          </p:nvPr>
        </p:nvSpPr>
        <p:spPr>
          <a:xfrm>
            <a:off x="76200" y="3016624"/>
            <a:ext cx="3759200" cy="824752"/>
          </a:xfrm>
        </p:spPr>
        <p:txBody>
          <a:bodyPr anchor="b">
            <a:normAutofit/>
          </a:bodyPr>
          <a:lstStyle/>
          <a:p>
            <a:pPr algn="r"/>
            <a:r>
              <a:rPr lang="en-US" sz="4000" dirty="0">
                <a:solidFill>
                  <a:srgbClr val="FFFFFF"/>
                </a:solidFill>
              </a:rPr>
              <a:t>US v. Defendant</a:t>
            </a:r>
          </a:p>
        </p:txBody>
      </p:sp>
      <p:sp>
        <p:nvSpPr>
          <p:cNvPr id="3" name="Content Placeholder 2">
            <a:extLst>
              <a:ext uri="{FF2B5EF4-FFF2-40B4-BE49-F238E27FC236}">
                <a16:creationId xmlns:a16="http://schemas.microsoft.com/office/drawing/2014/main" id="{DF97F66C-30C8-B7BF-97CF-5865C7A8B08F}"/>
              </a:ext>
            </a:extLst>
          </p:cNvPr>
          <p:cNvSpPr txBox="1">
            <a:spLocks/>
          </p:cNvSpPr>
          <p:nvPr/>
        </p:nvSpPr>
        <p:spPr>
          <a:xfrm>
            <a:off x="4978400" y="0"/>
            <a:ext cx="6527800" cy="27559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2020 shooting-related homicide in Washington, D.C.</a:t>
            </a:r>
          </a:p>
          <a:p>
            <a:r>
              <a:rPr lang="en-US" dirty="0"/>
              <a:t>Gun and magazine recovered as evidence</a:t>
            </a:r>
          </a:p>
          <a:p>
            <a:r>
              <a:rPr lang="en-US" dirty="0"/>
              <a:t>Defendant charged with crime</a:t>
            </a:r>
          </a:p>
        </p:txBody>
      </p:sp>
      <p:sp>
        <p:nvSpPr>
          <p:cNvPr id="4" name="TextBox 3">
            <a:extLst>
              <a:ext uri="{FF2B5EF4-FFF2-40B4-BE49-F238E27FC236}">
                <a16:creationId xmlns:a16="http://schemas.microsoft.com/office/drawing/2014/main" id="{773A8F8E-F511-0EF7-8FF0-01B7E2BA7F78}"/>
              </a:ext>
            </a:extLst>
          </p:cNvPr>
          <p:cNvSpPr txBox="1"/>
          <p:nvPr/>
        </p:nvSpPr>
        <p:spPr>
          <a:xfrm>
            <a:off x="5207000" y="6432490"/>
            <a:ext cx="3059361" cy="400110"/>
          </a:xfrm>
          <a:prstGeom prst="rect">
            <a:avLst/>
          </a:prstGeom>
          <a:noFill/>
        </p:spPr>
        <p:txBody>
          <a:bodyPr wrap="square" rtlCol="0">
            <a:spAutoFit/>
          </a:bodyPr>
          <a:lstStyle/>
          <a:p>
            <a:r>
              <a:rPr lang="en-US" sz="1000" dirty="0">
                <a:cs typeface="Calibri" panose="020F0502020204030204" pitchFamily="34" charset="0"/>
              </a:rPr>
              <a:t>Caption: </a:t>
            </a:r>
            <a:r>
              <a:rPr lang="en-US" sz="1000" dirty="0">
                <a:cs typeface="Calibri" panose="020F0502020204030204" pitchFamily="34" charset="0"/>
                <a:hlinkClick r:id="rId2"/>
              </a:rPr>
              <a:t>M Pistol Gun Firearm Handgun Edited _ 2021 </a:t>
            </a:r>
            <a:r>
              <a:rPr lang="en-US" sz="1000" dirty="0">
                <a:cs typeface="Calibri" panose="020F0502020204030204" pitchFamily="34" charset="0"/>
              </a:rPr>
              <a:t>© www.reloaderaddict.com, </a:t>
            </a:r>
            <a:r>
              <a:rPr lang="en-US" sz="1000" dirty="0">
                <a:cs typeface="Calibri" panose="020F0502020204030204" pitchFamily="34" charset="0"/>
                <a:hlinkClick r:id="rId3"/>
              </a:rPr>
              <a:t>CC BY 2.0 DEED</a:t>
            </a:r>
            <a:endParaRPr lang="en-US" sz="1000" dirty="0">
              <a:cs typeface="Calibri" panose="020F0502020204030204" pitchFamily="34" charset="0"/>
            </a:endParaRPr>
          </a:p>
        </p:txBody>
      </p:sp>
      <p:pic>
        <p:nvPicPr>
          <p:cNvPr id="6" name="Picture 5">
            <a:extLst>
              <a:ext uri="{FF2B5EF4-FFF2-40B4-BE49-F238E27FC236}">
                <a16:creationId xmlns:a16="http://schemas.microsoft.com/office/drawing/2014/main" id="{DA800847-F6ED-0296-4F21-B33BF19685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000" y="2425701"/>
            <a:ext cx="5943600" cy="3962400"/>
          </a:xfrm>
          <a:prstGeom prst="rect">
            <a:avLst/>
          </a:prstGeom>
        </p:spPr>
      </p:pic>
    </p:spTree>
    <p:extLst>
      <p:ext uri="{BB962C8B-B14F-4D97-AF65-F5344CB8AC3E}">
        <p14:creationId xmlns:p14="http://schemas.microsoft.com/office/powerpoint/2010/main" val="152702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US v. Defendant – Initial Analysis</a:t>
            </a:r>
          </a:p>
        </p:txBody>
      </p:sp>
      <p:pic>
        <p:nvPicPr>
          <p:cNvPr id="5" name="Picture 4">
            <a:extLst>
              <a:ext uri="{FF2B5EF4-FFF2-40B4-BE49-F238E27FC236}">
                <a16:creationId xmlns:a16="http://schemas.microsoft.com/office/drawing/2014/main" id="{DB8AF9B5-526E-9016-D489-00377519942E}"/>
              </a:ext>
            </a:extLst>
          </p:cNvPr>
          <p:cNvPicPr>
            <a:picLocks noChangeAspect="1"/>
          </p:cNvPicPr>
          <p:nvPr/>
        </p:nvPicPr>
        <p:blipFill>
          <a:blip r:embed="rId2"/>
          <a:stretch>
            <a:fillRect/>
          </a:stretch>
        </p:blipFill>
        <p:spPr>
          <a:xfrm>
            <a:off x="295997" y="1822450"/>
            <a:ext cx="5184910" cy="3213100"/>
          </a:xfrm>
          <a:prstGeom prst="rect">
            <a:avLst/>
          </a:prstGeom>
        </p:spPr>
      </p:pic>
      <p:sp>
        <p:nvSpPr>
          <p:cNvPr id="7" name="Content Placeholder 2">
            <a:extLst>
              <a:ext uri="{FF2B5EF4-FFF2-40B4-BE49-F238E27FC236}">
                <a16:creationId xmlns:a16="http://schemas.microsoft.com/office/drawing/2014/main" id="{206A896B-94CE-85D0-8F79-E11F13652FA1}"/>
              </a:ext>
            </a:extLst>
          </p:cNvPr>
          <p:cNvSpPr txBox="1">
            <a:spLocks/>
          </p:cNvSpPr>
          <p:nvPr/>
        </p:nvSpPr>
        <p:spPr>
          <a:xfrm>
            <a:off x="1079525" y="5031071"/>
            <a:ext cx="3617855" cy="5757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Gun data – locus D7S820</a:t>
            </a:r>
          </a:p>
        </p:txBody>
      </p:sp>
      <p:sp>
        <p:nvSpPr>
          <p:cNvPr id="8" name="Content Placeholder 2">
            <a:extLst>
              <a:ext uri="{FF2B5EF4-FFF2-40B4-BE49-F238E27FC236}">
                <a16:creationId xmlns:a16="http://schemas.microsoft.com/office/drawing/2014/main" id="{D3B23456-8133-427B-E150-BA048CAB8A14}"/>
              </a:ext>
            </a:extLst>
          </p:cNvPr>
          <p:cNvSpPr txBox="1">
            <a:spLocks/>
          </p:cNvSpPr>
          <p:nvPr/>
        </p:nvSpPr>
        <p:spPr>
          <a:xfrm>
            <a:off x="5774267" y="1154265"/>
            <a:ext cx="6307667" cy="25541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Gun results</a:t>
            </a:r>
            <a:r>
              <a:rPr lang="en-US" sz="2400" dirty="0"/>
              <a:t> </a:t>
            </a:r>
          </a:p>
          <a:p>
            <a:r>
              <a:rPr lang="en-US" sz="2400" dirty="0"/>
              <a:t>At least 2 contributors</a:t>
            </a:r>
          </a:p>
          <a:p>
            <a:r>
              <a:rPr lang="en-US" sz="2400" dirty="0"/>
              <a:t>Defendant excluded as major</a:t>
            </a:r>
          </a:p>
          <a:p>
            <a:r>
              <a:rPr lang="en-US" sz="2400" dirty="0"/>
              <a:t>“Due to the possibility of allelic drop out, no conclusions can be made on the minor alleles.”</a:t>
            </a:r>
          </a:p>
        </p:txBody>
      </p:sp>
      <p:sp>
        <p:nvSpPr>
          <p:cNvPr id="9" name="Content Placeholder 2">
            <a:extLst>
              <a:ext uri="{FF2B5EF4-FFF2-40B4-BE49-F238E27FC236}">
                <a16:creationId xmlns:a16="http://schemas.microsoft.com/office/drawing/2014/main" id="{C22AB14C-96AB-366F-654E-253DB6D94FE6}"/>
              </a:ext>
            </a:extLst>
          </p:cNvPr>
          <p:cNvSpPr txBox="1">
            <a:spLocks/>
          </p:cNvSpPr>
          <p:nvPr/>
        </p:nvSpPr>
        <p:spPr>
          <a:xfrm>
            <a:off x="5773420" y="3884765"/>
            <a:ext cx="6309360" cy="25541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Magazine results</a:t>
            </a:r>
            <a:r>
              <a:rPr lang="en-US" sz="2400" dirty="0"/>
              <a:t> </a:t>
            </a:r>
          </a:p>
          <a:p>
            <a:r>
              <a:rPr lang="en-US" sz="2400" dirty="0"/>
              <a:t>3 or more contributors</a:t>
            </a:r>
          </a:p>
          <a:p>
            <a:r>
              <a:rPr lang="en-US" sz="2400" dirty="0"/>
              <a:t>Defendant excluded as major</a:t>
            </a:r>
          </a:p>
          <a:p>
            <a:r>
              <a:rPr lang="en-US" sz="2400" dirty="0"/>
              <a:t>“Due to the limited data obtained, no conclusions can be made on the minor alleles that are not part of the major mixture.”</a:t>
            </a:r>
          </a:p>
        </p:txBody>
      </p:sp>
    </p:spTree>
    <p:extLst>
      <p:ext uri="{BB962C8B-B14F-4D97-AF65-F5344CB8AC3E}">
        <p14:creationId xmlns:p14="http://schemas.microsoft.com/office/powerpoint/2010/main" val="14290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US v. Defendant – PG Analysis</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Content Placeholder 2">
            <a:extLst>
              <a:ext uri="{FF2B5EF4-FFF2-40B4-BE49-F238E27FC236}">
                <a16:creationId xmlns:a16="http://schemas.microsoft.com/office/drawing/2014/main" id="{876F902E-3945-ECD5-32DA-70039B632963}"/>
              </a:ext>
            </a:extLst>
          </p:cNvPr>
          <p:cNvSpPr txBox="1">
            <a:spLocks/>
          </p:cNvSpPr>
          <p:nvPr/>
        </p:nvSpPr>
        <p:spPr>
          <a:xfrm>
            <a:off x="1365780" y="1549399"/>
            <a:ext cx="9460441" cy="17399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TrueAllele interpretation requested by defense attorneys</a:t>
            </a:r>
          </a:p>
          <a:p>
            <a:r>
              <a:rPr lang="en-US" dirty="0"/>
              <a:t>PG analysis turned “inconclusive” data into informative results </a:t>
            </a:r>
          </a:p>
        </p:txBody>
      </p:sp>
      <p:graphicFrame>
        <p:nvGraphicFramePr>
          <p:cNvPr id="6" name="Table 5">
            <a:extLst>
              <a:ext uri="{FF2B5EF4-FFF2-40B4-BE49-F238E27FC236}">
                <a16:creationId xmlns:a16="http://schemas.microsoft.com/office/drawing/2014/main" id="{51F90B66-E13F-CD16-F7B9-D9029BF4C730}"/>
              </a:ext>
            </a:extLst>
          </p:cNvPr>
          <p:cNvGraphicFramePr>
            <a:graphicFrameLocks noGrp="1"/>
          </p:cNvGraphicFramePr>
          <p:nvPr>
            <p:extLst>
              <p:ext uri="{D42A27DB-BD31-4B8C-83A1-F6EECF244321}">
                <p14:modId xmlns:p14="http://schemas.microsoft.com/office/powerpoint/2010/main" val="885448358"/>
              </p:ext>
            </p:extLst>
          </p:nvPr>
        </p:nvGraphicFramePr>
        <p:xfrm>
          <a:off x="295275" y="3143758"/>
          <a:ext cx="11601450" cy="1956335"/>
        </p:xfrm>
        <a:graphic>
          <a:graphicData uri="http://schemas.openxmlformats.org/drawingml/2006/table">
            <a:tbl>
              <a:tblPr firstRow="1" firstCol="1" bandRow="1" bandCol="1">
                <a:tableStyleId>{5C22544A-7EE6-4342-B048-85BDC9FD1C3A}</a:tableStyleId>
              </a:tblPr>
              <a:tblGrid>
                <a:gridCol w="1138535">
                  <a:extLst>
                    <a:ext uri="{9D8B030D-6E8A-4147-A177-3AD203B41FA5}">
                      <a16:colId xmlns:a16="http://schemas.microsoft.com/office/drawing/2014/main" val="3162864987"/>
                    </a:ext>
                  </a:extLst>
                </a:gridCol>
                <a:gridCol w="1661541">
                  <a:extLst>
                    <a:ext uri="{9D8B030D-6E8A-4147-A177-3AD203B41FA5}">
                      <a16:colId xmlns:a16="http://schemas.microsoft.com/office/drawing/2014/main" val="2184546816"/>
                    </a:ext>
                  </a:extLst>
                </a:gridCol>
                <a:gridCol w="1690243">
                  <a:extLst>
                    <a:ext uri="{9D8B030D-6E8A-4147-A177-3AD203B41FA5}">
                      <a16:colId xmlns:a16="http://schemas.microsoft.com/office/drawing/2014/main" val="1896028411"/>
                    </a:ext>
                  </a:extLst>
                </a:gridCol>
                <a:gridCol w="3758331">
                  <a:extLst>
                    <a:ext uri="{9D8B030D-6E8A-4147-A177-3AD203B41FA5}">
                      <a16:colId xmlns:a16="http://schemas.microsoft.com/office/drawing/2014/main" val="733584364"/>
                    </a:ext>
                  </a:extLst>
                </a:gridCol>
                <a:gridCol w="3352800">
                  <a:extLst>
                    <a:ext uri="{9D8B030D-6E8A-4147-A177-3AD203B41FA5}">
                      <a16:colId xmlns:a16="http://schemas.microsoft.com/office/drawing/2014/main" val="2284714034"/>
                    </a:ext>
                  </a:extLst>
                </a:gridCol>
              </a:tblGrid>
              <a:tr h="814966">
                <a:tc>
                  <a:txBody>
                    <a:bodyPr/>
                    <a:lstStyle/>
                    <a:p>
                      <a:pPr marL="0" marR="0">
                        <a:lnSpc>
                          <a:spcPct val="100000"/>
                        </a:lnSpc>
                        <a:spcBef>
                          <a:spcPts val="0"/>
                        </a:spcBef>
                        <a:spcAft>
                          <a:spcPts val="0"/>
                        </a:spcAft>
                      </a:pPr>
                      <a:r>
                        <a:rPr lang="en-US" sz="2400" kern="100" dirty="0">
                          <a:effectLst/>
                        </a:rPr>
                        <a:t>Item</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400" kern="100" dirty="0">
                          <a:effectLst/>
                        </a:rPr>
                        <a:t>Description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400" kern="100" dirty="0">
                          <a:effectLst/>
                        </a:rPr>
                        <a:t>Contributor</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400" kern="100" dirty="0">
                          <a:effectLst/>
                        </a:rPr>
                        <a:t>Defendant LR</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400" kern="100" dirty="0">
                          <a:effectLst/>
                        </a:rPr>
                        <a:t>LR Error Rate</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33301049"/>
                  </a:ext>
                </a:extLst>
              </a:tr>
              <a:tr h="490198">
                <a:tc rowSpan="2">
                  <a:txBody>
                    <a:bodyPr/>
                    <a:lstStyle/>
                    <a:p>
                      <a:pPr marL="0" marR="0">
                        <a:lnSpc>
                          <a:spcPct val="150000"/>
                        </a:lnSpc>
                        <a:spcBef>
                          <a:spcPts val="600"/>
                        </a:spcBef>
                        <a:spcAft>
                          <a:spcPts val="0"/>
                        </a:spcAft>
                      </a:pPr>
                      <a:r>
                        <a:rPr lang="en-US" sz="2400" kern="100" dirty="0">
                          <a:effectLst/>
                        </a:rPr>
                        <a:t>5.1.1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nSpc>
                          <a:spcPct val="150000"/>
                        </a:lnSpc>
                        <a:spcBef>
                          <a:spcPts val="600"/>
                        </a:spcBef>
                        <a:spcAft>
                          <a:spcPts val="0"/>
                        </a:spcAft>
                      </a:pPr>
                      <a:r>
                        <a:rPr lang="en-US" sz="2400" b="1" kern="100" dirty="0">
                          <a:solidFill>
                            <a:schemeClr val="bg1"/>
                          </a:solidFill>
                          <a:effectLst/>
                        </a:rPr>
                        <a:t>gun</a:t>
                      </a:r>
                      <a:endPar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4472C4"/>
                    </a:solidFill>
                  </a:tcPr>
                </a:tc>
                <a:tc>
                  <a:txBody>
                    <a:bodyPr/>
                    <a:lstStyle/>
                    <a:p>
                      <a:pPr marL="0" marR="0" algn="ctr">
                        <a:lnSpc>
                          <a:spcPct val="150000"/>
                        </a:lnSpc>
                        <a:spcBef>
                          <a:spcPts val="600"/>
                        </a:spcBef>
                        <a:spcAft>
                          <a:spcPts val="0"/>
                        </a:spcAft>
                      </a:pPr>
                      <a:r>
                        <a:rPr lang="en-US" sz="2400" kern="100" dirty="0">
                          <a:effectLst/>
                        </a:rPr>
                        <a:t>major</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600"/>
                        </a:spcBef>
                        <a:spcAft>
                          <a:spcPts val="0"/>
                        </a:spcAft>
                      </a:pPr>
                      <a:r>
                        <a:rPr lang="en-US" sz="2400" kern="100" dirty="0">
                          <a:effectLst/>
                        </a:rPr>
                        <a:t>one over 36.1 duodecillion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600"/>
                        </a:spcBef>
                        <a:spcAft>
                          <a:spcPts val="0"/>
                        </a:spcAft>
                      </a:pPr>
                      <a:r>
                        <a:rPr lang="en-US" sz="2400" kern="100" dirty="0">
                          <a:effectLst/>
                        </a:rPr>
                        <a:t>1 in 1 googol people</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6298569"/>
                  </a:ext>
                </a:extLst>
              </a:tr>
              <a:tr h="490198">
                <a:tc vMerge="1">
                  <a:txBody>
                    <a:bodyPr/>
                    <a:lstStyle/>
                    <a:p>
                      <a:endParaRPr lang="en-US"/>
                    </a:p>
                  </a:txBody>
                  <a:tcPr/>
                </a:tc>
                <a:tc vMerge="1">
                  <a:txBody>
                    <a:bodyPr/>
                    <a:lstStyle/>
                    <a:p>
                      <a:endParaRPr lang="en-US"/>
                    </a:p>
                  </a:txBody>
                  <a:tcPr/>
                </a:tc>
                <a:tc>
                  <a:txBody>
                    <a:bodyPr/>
                    <a:lstStyle/>
                    <a:p>
                      <a:pPr marL="0" marR="0" algn="ctr">
                        <a:lnSpc>
                          <a:spcPct val="150000"/>
                        </a:lnSpc>
                        <a:spcBef>
                          <a:spcPts val="600"/>
                        </a:spcBef>
                        <a:spcAft>
                          <a:spcPts val="0"/>
                        </a:spcAft>
                      </a:pPr>
                      <a:r>
                        <a:rPr lang="en-US" sz="2400" b="1" kern="100" dirty="0">
                          <a:effectLst/>
                        </a:rPr>
                        <a:t>minor</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600"/>
                        </a:spcBef>
                        <a:spcAft>
                          <a:spcPts val="0"/>
                        </a:spcAft>
                      </a:pPr>
                      <a:r>
                        <a:rPr lang="en-US" sz="2400" b="1" kern="100" dirty="0">
                          <a:effectLst/>
                        </a:rPr>
                        <a:t>one over 72.8 million</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rgbClr val="E9ECF5"/>
                    </a:solidFill>
                  </a:tcPr>
                </a:tc>
                <a:tc>
                  <a:txBody>
                    <a:bodyPr/>
                    <a:lstStyle/>
                    <a:p>
                      <a:pPr marL="0" marR="0" algn="ctr">
                        <a:lnSpc>
                          <a:spcPct val="150000"/>
                        </a:lnSpc>
                        <a:spcBef>
                          <a:spcPts val="600"/>
                        </a:spcBef>
                        <a:spcAft>
                          <a:spcPts val="0"/>
                        </a:spcAft>
                      </a:pPr>
                      <a:r>
                        <a:rPr lang="en-US" sz="2400" b="1" kern="100" dirty="0">
                          <a:effectLst/>
                        </a:rPr>
                        <a:t>1 in 152 billion people</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9116359"/>
                  </a:ext>
                </a:extLst>
              </a:tr>
              <a:tr h="0">
                <a:tc>
                  <a:txBody>
                    <a:bodyPr/>
                    <a:lstStyle/>
                    <a:p>
                      <a:pPr marL="0" marR="0">
                        <a:lnSpc>
                          <a:spcPct val="150000"/>
                        </a:lnSpc>
                        <a:spcBef>
                          <a:spcPts val="600"/>
                        </a:spcBef>
                        <a:spcAft>
                          <a:spcPts val="0"/>
                        </a:spcAft>
                      </a:pPr>
                      <a:endParaRPr lang="en-US"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nSpc>
                          <a:spcPct val="150000"/>
                        </a:lnSpc>
                        <a:spcBef>
                          <a:spcPts val="600"/>
                        </a:spcBef>
                        <a:spcAft>
                          <a:spcPts val="0"/>
                        </a:spcAft>
                      </a:pPr>
                      <a:endParaRPr lang="en-US" sz="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50000"/>
                        </a:lnSpc>
                        <a:spcBef>
                          <a:spcPts val="600"/>
                        </a:spcBef>
                        <a:spcAft>
                          <a:spcPts val="0"/>
                        </a:spcAft>
                      </a:pPr>
                      <a:endParaRPr lang="en-US"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50000"/>
                        </a:lnSpc>
                        <a:spcBef>
                          <a:spcPts val="600"/>
                        </a:spcBef>
                        <a:spcAft>
                          <a:spcPts val="0"/>
                        </a:spcAft>
                      </a:pPr>
                      <a:endParaRPr lang="en-US"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bg1"/>
                    </a:solidFill>
                  </a:tcPr>
                </a:tc>
                <a:tc>
                  <a:txBody>
                    <a:bodyPr/>
                    <a:lstStyle/>
                    <a:p>
                      <a:pPr marL="0" marR="0" algn="ctr">
                        <a:lnSpc>
                          <a:spcPct val="150000"/>
                        </a:lnSpc>
                        <a:spcBef>
                          <a:spcPts val="600"/>
                        </a:spcBef>
                        <a:spcAft>
                          <a:spcPts val="0"/>
                        </a:spcAft>
                      </a:pPr>
                      <a:endParaRPr lang="en-US"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034739506"/>
                  </a:ext>
                </a:extLst>
              </a:tr>
            </a:tbl>
          </a:graphicData>
        </a:graphic>
      </p:graphicFrame>
      <p:graphicFrame>
        <p:nvGraphicFramePr>
          <p:cNvPr id="7" name="Table 6">
            <a:extLst>
              <a:ext uri="{FF2B5EF4-FFF2-40B4-BE49-F238E27FC236}">
                <a16:creationId xmlns:a16="http://schemas.microsoft.com/office/drawing/2014/main" id="{B690984E-BE15-5D33-32AA-114FAC2143E8}"/>
              </a:ext>
            </a:extLst>
          </p:cNvPr>
          <p:cNvGraphicFramePr>
            <a:graphicFrameLocks noGrp="1"/>
          </p:cNvGraphicFramePr>
          <p:nvPr>
            <p:extLst>
              <p:ext uri="{D42A27DB-BD31-4B8C-83A1-F6EECF244321}">
                <p14:modId xmlns:p14="http://schemas.microsoft.com/office/powerpoint/2010/main" val="2003562375"/>
              </p:ext>
            </p:extLst>
          </p:nvPr>
        </p:nvGraphicFramePr>
        <p:xfrm>
          <a:off x="295275" y="5081781"/>
          <a:ext cx="11601450" cy="1470594"/>
        </p:xfrm>
        <a:graphic>
          <a:graphicData uri="http://schemas.openxmlformats.org/drawingml/2006/table">
            <a:tbl>
              <a:tblPr firstRow="1" firstCol="1" bandRow="1" bandCol="1">
                <a:tableStyleId>{5C22544A-7EE6-4342-B048-85BDC9FD1C3A}</a:tableStyleId>
              </a:tblPr>
              <a:tblGrid>
                <a:gridCol w="1138535">
                  <a:extLst>
                    <a:ext uri="{9D8B030D-6E8A-4147-A177-3AD203B41FA5}">
                      <a16:colId xmlns:a16="http://schemas.microsoft.com/office/drawing/2014/main" val="3467645197"/>
                    </a:ext>
                  </a:extLst>
                </a:gridCol>
                <a:gridCol w="1661541">
                  <a:extLst>
                    <a:ext uri="{9D8B030D-6E8A-4147-A177-3AD203B41FA5}">
                      <a16:colId xmlns:a16="http://schemas.microsoft.com/office/drawing/2014/main" val="2304099848"/>
                    </a:ext>
                  </a:extLst>
                </a:gridCol>
                <a:gridCol w="1690243">
                  <a:extLst>
                    <a:ext uri="{9D8B030D-6E8A-4147-A177-3AD203B41FA5}">
                      <a16:colId xmlns:a16="http://schemas.microsoft.com/office/drawing/2014/main" val="2320685214"/>
                    </a:ext>
                  </a:extLst>
                </a:gridCol>
                <a:gridCol w="3758331">
                  <a:extLst>
                    <a:ext uri="{9D8B030D-6E8A-4147-A177-3AD203B41FA5}">
                      <a16:colId xmlns:a16="http://schemas.microsoft.com/office/drawing/2014/main" val="3441055930"/>
                    </a:ext>
                  </a:extLst>
                </a:gridCol>
                <a:gridCol w="3352800">
                  <a:extLst>
                    <a:ext uri="{9D8B030D-6E8A-4147-A177-3AD203B41FA5}">
                      <a16:colId xmlns:a16="http://schemas.microsoft.com/office/drawing/2014/main" val="1421029910"/>
                    </a:ext>
                  </a:extLst>
                </a:gridCol>
              </a:tblGrid>
              <a:tr h="490198">
                <a:tc rowSpan="3">
                  <a:txBody>
                    <a:bodyPr/>
                    <a:lstStyle/>
                    <a:p>
                      <a:pPr marL="0" marR="0">
                        <a:lnSpc>
                          <a:spcPct val="150000"/>
                        </a:lnSpc>
                        <a:spcBef>
                          <a:spcPts val="600"/>
                        </a:spcBef>
                        <a:spcAft>
                          <a:spcPts val="0"/>
                        </a:spcAft>
                      </a:pPr>
                      <a:r>
                        <a:rPr lang="en-US" sz="2400" kern="100" dirty="0">
                          <a:effectLst/>
                        </a:rPr>
                        <a:t>5.2.1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nSpc>
                          <a:spcPct val="150000"/>
                        </a:lnSpc>
                        <a:spcBef>
                          <a:spcPts val="600"/>
                        </a:spcBef>
                        <a:spcAft>
                          <a:spcPts val="0"/>
                        </a:spcAft>
                      </a:pPr>
                      <a:r>
                        <a:rPr lang="en-US" sz="2400" b="1" kern="100" dirty="0">
                          <a:solidFill>
                            <a:schemeClr val="bg1"/>
                          </a:solidFill>
                          <a:effectLst/>
                        </a:rPr>
                        <a:t>magazine</a:t>
                      </a:r>
                      <a:endPar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1"/>
                      </a:solidFill>
                      <a:prstDash val="solid"/>
                      <a:round/>
                      <a:headEnd type="none" w="med" len="med"/>
                      <a:tailEnd type="none" w="med" len="med"/>
                    </a:lnR>
                    <a:solidFill>
                      <a:srgbClr val="4472C4"/>
                    </a:solidFill>
                  </a:tcPr>
                </a:tc>
                <a:tc>
                  <a:txBody>
                    <a:bodyPr/>
                    <a:lstStyle/>
                    <a:p>
                      <a:pPr marL="0" marR="0" algn="ctr">
                        <a:lnSpc>
                          <a:spcPct val="150000"/>
                        </a:lnSpc>
                        <a:spcBef>
                          <a:spcPts val="600"/>
                        </a:spcBef>
                        <a:spcAft>
                          <a:spcPts val="0"/>
                        </a:spcAft>
                      </a:pPr>
                      <a:r>
                        <a:rPr lang="en-US" sz="2400" b="0" kern="100" dirty="0">
                          <a:solidFill>
                            <a:schemeClr val="tx1"/>
                          </a:solidFill>
                          <a:effectLst/>
                        </a:rPr>
                        <a:t>major</a:t>
                      </a:r>
                      <a:endParaRPr lang="en-US" sz="2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600"/>
                        </a:spcBef>
                        <a:spcAft>
                          <a:spcPts val="0"/>
                        </a:spcAft>
                      </a:pPr>
                      <a:r>
                        <a:rPr lang="en-US" sz="2400" b="0" kern="100" dirty="0">
                          <a:solidFill>
                            <a:schemeClr val="tx1"/>
                          </a:solidFill>
                          <a:effectLst/>
                        </a:rPr>
                        <a:t>one over 24.3 undecillion</a:t>
                      </a:r>
                      <a:endParaRPr lang="en-US" sz="2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600"/>
                        </a:spcBef>
                        <a:spcAft>
                          <a:spcPts val="0"/>
                        </a:spcAft>
                      </a:pPr>
                      <a:r>
                        <a:rPr lang="en-US" sz="2400" b="0" kern="100" dirty="0">
                          <a:solidFill>
                            <a:schemeClr val="tx1"/>
                          </a:solidFill>
                          <a:effectLst/>
                        </a:rPr>
                        <a:t>1 in 1 googol people</a:t>
                      </a:r>
                      <a:endParaRPr lang="en-US" sz="2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extLst>
                  <a:ext uri="{0D108BD9-81ED-4DB2-BD59-A6C34878D82A}">
                    <a16:rowId xmlns:a16="http://schemas.microsoft.com/office/drawing/2014/main" val="2631550845"/>
                  </a:ext>
                </a:extLst>
              </a:tr>
              <a:tr h="490198">
                <a:tc vMerge="1">
                  <a:txBody>
                    <a:bodyPr/>
                    <a:lstStyle/>
                    <a:p>
                      <a:endParaRPr lang="en-US"/>
                    </a:p>
                  </a:txBody>
                  <a:tcPr/>
                </a:tc>
                <a:tc vMerge="1">
                  <a:txBody>
                    <a:bodyPr/>
                    <a:lstStyle/>
                    <a:p>
                      <a:endParaRPr lang="en-US"/>
                    </a:p>
                  </a:txBody>
                  <a:tcPr/>
                </a:tc>
                <a:tc>
                  <a:txBody>
                    <a:bodyPr/>
                    <a:lstStyle/>
                    <a:p>
                      <a:pPr marL="0" marR="0" algn="ctr">
                        <a:lnSpc>
                          <a:spcPct val="150000"/>
                        </a:lnSpc>
                        <a:spcBef>
                          <a:spcPts val="600"/>
                        </a:spcBef>
                        <a:spcAft>
                          <a:spcPts val="0"/>
                        </a:spcAft>
                      </a:pPr>
                      <a:r>
                        <a:rPr lang="en-US" sz="2400" kern="100" dirty="0">
                          <a:effectLst/>
                        </a:rPr>
                        <a:t>middle</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600"/>
                        </a:spcBef>
                        <a:spcAft>
                          <a:spcPts val="0"/>
                        </a:spcAft>
                      </a:pPr>
                      <a:r>
                        <a:rPr lang="en-US" sz="2400" kern="100" dirty="0">
                          <a:effectLst/>
                        </a:rPr>
                        <a:t>one over 145 nonillion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600"/>
                        </a:spcBef>
                        <a:spcAft>
                          <a:spcPts val="0"/>
                        </a:spcAft>
                      </a:pPr>
                      <a:r>
                        <a:rPr lang="en-US" sz="2400" kern="100" dirty="0">
                          <a:effectLst/>
                        </a:rPr>
                        <a:t>1 in 1 googol people</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extLst>
                  <a:ext uri="{0D108BD9-81ED-4DB2-BD59-A6C34878D82A}">
                    <a16:rowId xmlns:a16="http://schemas.microsoft.com/office/drawing/2014/main" val="2438757861"/>
                  </a:ext>
                </a:extLst>
              </a:tr>
              <a:tr h="490198">
                <a:tc vMerge="1">
                  <a:txBody>
                    <a:bodyPr/>
                    <a:lstStyle/>
                    <a:p>
                      <a:endParaRPr lang="en-US"/>
                    </a:p>
                  </a:txBody>
                  <a:tcPr/>
                </a:tc>
                <a:tc vMerge="1">
                  <a:txBody>
                    <a:bodyPr/>
                    <a:lstStyle/>
                    <a:p>
                      <a:endParaRPr lang="en-US"/>
                    </a:p>
                  </a:txBody>
                  <a:tcPr/>
                </a:tc>
                <a:tc>
                  <a:txBody>
                    <a:bodyPr/>
                    <a:lstStyle/>
                    <a:p>
                      <a:pPr marL="0" marR="0" algn="ctr">
                        <a:lnSpc>
                          <a:spcPct val="150000"/>
                        </a:lnSpc>
                        <a:spcBef>
                          <a:spcPts val="600"/>
                        </a:spcBef>
                        <a:spcAft>
                          <a:spcPts val="0"/>
                        </a:spcAft>
                      </a:pPr>
                      <a:r>
                        <a:rPr lang="en-US" sz="2400" b="1" kern="100" dirty="0">
                          <a:effectLst/>
                        </a:rPr>
                        <a:t>minor</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CFD6EA"/>
                    </a:solidFill>
                  </a:tcPr>
                </a:tc>
                <a:tc>
                  <a:txBody>
                    <a:bodyPr/>
                    <a:lstStyle/>
                    <a:p>
                      <a:pPr marL="0" marR="0" algn="ctr">
                        <a:lnSpc>
                          <a:spcPct val="150000"/>
                        </a:lnSpc>
                        <a:spcBef>
                          <a:spcPts val="600"/>
                        </a:spcBef>
                        <a:spcAft>
                          <a:spcPts val="0"/>
                        </a:spcAft>
                      </a:pPr>
                      <a:r>
                        <a:rPr lang="en-US" sz="2400" b="1" kern="100" dirty="0">
                          <a:effectLst/>
                        </a:rPr>
                        <a:t>one over 161 billion</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marL="0" marR="0" algn="ctr">
                        <a:lnSpc>
                          <a:spcPct val="150000"/>
                        </a:lnSpc>
                        <a:spcBef>
                          <a:spcPts val="600"/>
                        </a:spcBef>
                        <a:spcAft>
                          <a:spcPts val="0"/>
                        </a:spcAft>
                      </a:pPr>
                      <a:r>
                        <a:rPr lang="en-US" sz="2400" b="1" kern="100" dirty="0">
                          <a:effectLst/>
                        </a:rPr>
                        <a:t>1 in 343 trillion people</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extLst>
                  <a:ext uri="{0D108BD9-81ED-4DB2-BD59-A6C34878D82A}">
                    <a16:rowId xmlns:a16="http://schemas.microsoft.com/office/drawing/2014/main" val="915924348"/>
                  </a:ext>
                </a:extLst>
              </a:tr>
            </a:tbl>
          </a:graphicData>
        </a:graphic>
      </p:graphicFrame>
    </p:spTree>
    <p:extLst>
      <p:ext uri="{BB962C8B-B14F-4D97-AF65-F5344CB8AC3E}">
        <p14:creationId xmlns:p14="http://schemas.microsoft.com/office/powerpoint/2010/main" val="19849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US v. Defendant – LR Error Rate</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descr="A graph of a graph of a number of bars&#10;&#10;Description automatically generated">
            <a:extLst>
              <a:ext uri="{FF2B5EF4-FFF2-40B4-BE49-F238E27FC236}">
                <a16:creationId xmlns:a16="http://schemas.microsoft.com/office/drawing/2014/main" id="{EAD8CBF9-D7C1-D1B3-0268-58B66DFEE622}"/>
              </a:ext>
            </a:extLst>
          </p:cNvPr>
          <p:cNvPicPr>
            <a:picLocks noChangeAspect="1"/>
          </p:cNvPicPr>
          <p:nvPr/>
        </p:nvPicPr>
        <p:blipFill>
          <a:blip r:embed="rId2"/>
          <a:stretch>
            <a:fillRect/>
          </a:stretch>
        </p:blipFill>
        <p:spPr>
          <a:xfrm>
            <a:off x="6477752" y="1984953"/>
            <a:ext cx="5523748" cy="4315968"/>
          </a:xfrm>
          <a:prstGeom prst="rect">
            <a:avLst/>
          </a:prstGeom>
        </p:spPr>
      </p:pic>
      <p:pic>
        <p:nvPicPr>
          <p:cNvPr id="4" name="Picture 3" descr="A graph of a tall tower&#10;&#10;Description automatically generated">
            <a:extLst>
              <a:ext uri="{FF2B5EF4-FFF2-40B4-BE49-F238E27FC236}">
                <a16:creationId xmlns:a16="http://schemas.microsoft.com/office/drawing/2014/main" id="{62F0692F-4520-01EA-5B70-E1B7EAD93DA1}"/>
              </a:ext>
            </a:extLst>
          </p:cNvPr>
          <p:cNvPicPr>
            <a:picLocks noChangeAspect="1"/>
          </p:cNvPicPr>
          <p:nvPr/>
        </p:nvPicPr>
        <p:blipFill>
          <a:blip r:embed="rId3"/>
          <a:stretch>
            <a:fillRect/>
          </a:stretch>
        </p:blipFill>
        <p:spPr>
          <a:xfrm>
            <a:off x="190500" y="1984358"/>
            <a:ext cx="5524500" cy="4317159"/>
          </a:xfrm>
          <a:prstGeom prst="rect">
            <a:avLst/>
          </a:prstGeom>
        </p:spPr>
      </p:pic>
      <p:sp>
        <p:nvSpPr>
          <p:cNvPr id="6" name="Content Placeholder 2">
            <a:extLst>
              <a:ext uri="{FF2B5EF4-FFF2-40B4-BE49-F238E27FC236}">
                <a16:creationId xmlns:a16="http://schemas.microsoft.com/office/drawing/2014/main" id="{9D1B0682-1F83-D9D1-0B3C-E344A89B5A20}"/>
              </a:ext>
            </a:extLst>
          </p:cNvPr>
          <p:cNvSpPr txBox="1">
            <a:spLocks/>
          </p:cNvSpPr>
          <p:nvPr/>
        </p:nvSpPr>
        <p:spPr>
          <a:xfrm>
            <a:off x="908462" y="6148671"/>
            <a:ext cx="4088577" cy="57573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Gun minor contributor (6% MW)</a:t>
            </a:r>
          </a:p>
        </p:txBody>
      </p:sp>
      <p:sp>
        <p:nvSpPr>
          <p:cNvPr id="7" name="Content Placeholder 2">
            <a:extLst>
              <a:ext uri="{FF2B5EF4-FFF2-40B4-BE49-F238E27FC236}">
                <a16:creationId xmlns:a16="http://schemas.microsoft.com/office/drawing/2014/main" id="{E9984889-D4C2-2A04-C7E9-120E48B8DD63}"/>
              </a:ext>
            </a:extLst>
          </p:cNvPr>
          <p:cNvSpPr txBox="1">
            <a:spLocks/>
          </p:cNvSpPr>
          <p:nvPr/>
        </p:nvSpPr>
        <p:spPr>
          <a:xfrm>
            <a:off x="6979221" y="6110571"/>
            <a:ext cx="4520811" cy="57573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Magazine minor contributor (2% MW)</a:t>
            </a:r>
          </a:p>
        </p:txBody>
      </p:sp>
      <p:sp>
        <p:nvSpPr>
          <p:cNvPr id="11" name="Content Placeholder 2">
            <a:extLst>
              <a:ext uri="{FF2B5EF4-FFF2-40B4-BE49-F238E27FC236}">
                <a16:creationId xmlns:a16="http://schemas.microsoft.com/office/drawing/2014/main" id="{363316E4-7FF5-4584-F15C-7F36EAEBC6B9}"/>
              </a:ext>
            </a:extLst>
          </p:cNvPr>
          <p:cNvSpPr txBox="1">
            <a:spLocks/>
          </p:cNvSpPr>
          <p:nvPr/>
        </p:nvSpPr>
        <p:spPr>
          <a:xfrm>
            <a:off x="1917725" y="2554570"/>
            <a:ext cx="1904975" cy="1814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20000"/>
              </a:lnSpc>
              <a:spcBef>
                <a:spcPts val="0"/>
              </a:spcBef>
              <a:spcAft>
                <a:spcPts val="0"/>
              </a:spcAft>
              <a:buNone/>
            </a:pPr>
            <a:r>
              <a:rPr lang="en-US" sz="2400" kern="100" dirty="0">
                <a:solidFill>
                  <a:srgbClr val="C00000"/>
                </a:solidFill>
                <a:effectLst/>
              </a:rPr>
              <a:t>one over </a:t>
            </a:r>
          </a:p>
          <a:p>
            <a:pPr marL="0" marR="0" indent="0" algn="ctr">
              <a:lnSpc>
                <a:spcPct val="120000"/>
              </a:lnSpc>
              <a:spcBef>
                <a:spcPts val="0"/>
              </a:spcBef>
              <a:spcAft>
                <a:spcPts val="0"/>
              </a:spcAft>
              <a:buNone/>
            </a:pPr>
            <a:r>
              <a:rPr lang="en-US" sz="2400" kern="100" dirty="0">
                <a:solidFill>
                  <a:srgbClr val="C00000"/>
                </a:solidFill>
                <a:effectLst/>
              </a:rPr>
              <a:t>72.8 million</a:t>
            </a:r>
            <a:endParaRPr lang="en-US"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1F18312E-6C7B-4318-AA0E-F55920E92E82}"/>
              </a:ext>
            </a:extLst>
          </p:cNvPr>
          <p:cNvSpPr txBox="1">
            <a:spLocks/>
          </p:cNvSpPr>
          <p:nvPr/>
        </p:nvSpPr>
        <p:spPr>
          <a:xfrm>
            <a:off x="7454925" y="2757769"/>
            <a:ext cx="1904975" cy="1407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20000"/>
              </a:lnSpc>
              <a:spcBef>
                <a:spcPts val="0"/>
              </a:spcBef>
              <a:spcAft>
                <a:spcPts val="0"/>
              </a:spcAft>
              <a:buNone/>
            </a:pPr>
            <a:r>
              <a:rPr lang="en-US" sz="2400" kern="100" dirty="0">
                <a:solidFill>
                  <a:srgbClr val="C00000"/>
                </a:solidFill>
                <a:effectLst/>
              </a:rPr>
              <a:t>one over </a:t>
            </a:r>
          </a:p>
          <a:p>
            <a:pPr marL="0" marR="0" indent="0" algn="ctr">
              <a:lnSpc>
                <a:spcPct val="120000"/>
              </a:lnSpc>
              <a:spcBef>
                <a:spcPts val="0"/>
              </a:spcBef>
              <a:spcAft>
                <a:spcPts val="0"/>
              </a:spcAft>
              <a:buNone/>
            </a:pPr>
            <a:r>
              <a:rPr lang="en-US" sz="2400" kern="100" dirty="0">
                <a:solidFill>
                  <a:srgbClr val="C00000"/>
                </a:solidFill>
                <a:effectLst/>
              </a:rPr>
              <a:t>161 </a:t>
            </a:r>
            <a:r>
              <a:rPr lang="en-US" sz="2400" kern="100" dirty="0">
                <a:solidFill>
                  <a:srgbClr val="C00000"/>
                </a:solidFill>
              </a:rPr>
              <a:t>billion</a:t>
            </a:r>
            <a:endParaRPr lang="en-US"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855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C95A6-C7CF-FF6F-92FB-225FFFF42B7E}"/>
              </a:ext>
            </a:extLst>
          </p:cNvPr>
          <p:cNvSpPr>
            <a:spLocks noGrp="1"/>
          </p:cNvSpPr>
          <p:nvPr>
            <p:ph type="title"/>
          </p:nvPr>
        </p:nvSpPr>
        <p:spPr>
          <a:xfrm>
            <a:off x="594360" y="2323275"/>
            <a:ext cx="4012364" cy="2211450"/>
          </a:xfrm>
        </p:spPr>
        <p:txBody>
          <a:bodyPr anchor="ctr">
            <a:normAutofit fontScale="90000"/>
          </a:bodyPr>
          <a:lstStyle/>
          <a:p>
            <a:pPr algn="ctr"/>
            <a:r>
              <a:rPr lang="en-US" sz="5000" dirty="0"/>
              <a:t>US v. Defendant: Opposition Arguments </a:t>
            </a:r>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9" name="Content Placeholder 2">
            <a:extLst>
              <a:ext uri="{FF2B5EF4-FFF2-40B4-BE49-F238E27FC236}">
                <a16:creationId xmlns:a16="http://schemas.microsoft.com/office/drawing/2014/main" id="{E324442D-F700-0A06-487A-B994FB6935B1}"/>
              </a:ext>
            </a:extLst>
          </p:cNvPr>
          <p:cNvGraphicFramePr>
            <a:graphicFrameLocks noGrp="1"/>
          </p:cNvGraphicFramePr>
          <p:nvPr>
            <p:ph idx="1"/>
            <p:extLst>
              <p:ext uri="{D42A27DB-BD31-4B8C-83A1-F6EECF244321}">
                <p14:modId xmlns:p14="http://schemas.microsoft.com/office/powerpoint/2010/main" val="2662508046"/>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a:extLst>
              <a:ext uri="{FF2B5EF4-FFF2-40B4-BE49-F238E27FC236}">
                <a16:creationId xmlns:a16="http://schemas.microsoft.com/office/drawing/2014/main" id="{4AE3F4B1-542A-3C31-B0A1-39464540E0E8}"/>
              </a:ext>
            </a:extLst>
          </p:cNvPr>
          <p:cNvSpPr/>
          <p:nvPr/>
        </p:nvSpPr>
        <p:spPr>
          <a:xfrm>
            <a:off x="5542059" y="357809"/>
            <a:ext cx="6305384" cy="1168841"/>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7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Binary Error Rate</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Content Placeholder 2">
            <a:extLst>
              <a:ext uri="{FF2B5EF4-FFF2-40B4-BE49-F238E27FC236}">
                <a16:creationId xmlns:a16="http://schemas.microsoft.com/office/drawing/2014/main" id="{876F902E-3945-ECD5-32DA-70039B632963}"/>
              </a:ext>
            </a:extLst>
          </p:cNvPr>
          <p:cNvSpPr txBox="1">
            <a:spLocks/>
          </p:cNvSpPr>
          <p:nvPr/>
        </p:nvSpPr>
        <p:spPr>
          <a:xfrm>
            <a:off x="1365780" y="1498599"/>
            <a:ext cx="9460441" cy="11557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C00000"/>
                </a:solidFill>
              </a:rPr>
              <a:t>False exclusion percentage calculated from a few genotypes</a:t>
            </a:r>
          </a:p>
        </p:txBody>
      </p:sp>
      <p:pic>
        <p:nvPicPr>
          <p:cNvPr id="13" name="Picture 12">
            <a:extLst>
              <a:ext uri="{FF2B5EF4-FFF2-40B4-BE49-F238E27FC236}">
                <a16:creationId xmlns:a16="http://schemas.microsoft.com/office/drawing/2014/main" id="{D96D6E35-2BB0-E1B1-257D-1189C81054F2}"/>
              </a:ext>
            </a:extLst>
          </p:cNvPr>
          <p:cNvPicPr>
            <a:picLocks noChangeAspect="1"/>
          </p:cNvPicPr>
          <p:nvPr/>
        </p:nvPicPr>
        <p:blipFill>
          <a:blip r:embed="rId2"/>
          <a:stretch>
            <a:fillRect/>
          </a:stretch>
        </p:blipFill>
        <p:spPr>
          <a:xfrm>
            <a:off x="2384425" y="2305050"/>
            <a:ext cx="7423150" cy="3962474"/>
          </a:xfrm>
          <a:prstGeom prst="rect">
            <a:avLst/>
          </a:prstGeom>
        </p:spPr>
      </p:pic>
      <p:sp>
        <p:nvSpPr>
          <p:cNvPr id="15" name="Content Placeholder 2">
            <a:extLst>
              <a:ext uri="{FF2B5EF4-FFF2-40B4-BE49-F238E27FC236}">
                <a16:creationId xmlns:a16="http://schemas.microsoft.com/office/drawing/2014/main" id="{5F8B3235-2B70-7172-4122-06AB81DE55FC}"/>
              </a:ext>
            </a:extLst>
          </p:cNvPr>
          <p:cNvSpPr txBox="1">
            <a:spLocks/>
          </p:cNvSpPr>
          <p:nvPr/>
        </p:nvSpPr>
        <p:spPr>
          <a:xfrm>
            <a:off x="2924176" y="5968108"/>
            <a:ext cx="6343649" cy="8898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Perlin, M.W., Hornyak, J.M., Sugimoto, G., and Miller, K.W.P. </a:t>
            </a:r>
            <a:r>
              <a:rPr lang="en-US" sz="1600" b="1" dirty="0"/>
              <a:t>TrueAllele genotype identification on DNA mixtures containing up to five unknown contributors</a:t>
            </a:r>
            <a:r>
              <a:rPr lang="en-US" sz="1600" dirty="0"/>
              <a:t>. </a:t>
            </a:r>
            <a:r>
              <a:rPr lang="en-US" sz="1600" i="1" dirty="0"/>
              <a:t>Journal of Forensic Sciences</a:t>
            </a:r>
            <a:r>
              <a:rPr lang="en-US" sz="1600" dirty="0"/>
              <a:t>, 60(4):857-868, 2015.</a:t>
            </a:r>
          </a:p>
        </p:txBody>
      </p:sp>
    </p:spTree>
    <p:extLst>
      <p:ext uri="{BB962C8B-B14F-4D97-AF65-F5344CB8AC3E}">
        <p14:creationId xmlns:p14="http://schemas.microsoft.com/office/powerpoint/2010/main" val="294787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67204DE7-5F98-1270-4407-CB404492390F}"/>
              </a:ext>
            </a:extLst>
          </p:cNvPr>
          <p:cNvSpPr txBox="1">
            <a:spLocks/>
          </p:cNvSpPr>
          <p:nvPr/>
        </p:nvSpPr>
        <p:spPr>
          <a:xfrm>
            <a:off x="586478" y="1683756"/>
            <a:ext cx="3115265" cy="239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solidFill>
                  <a:srgbClr val="FFFFFF"/>
                </a:solidFill>
              </a:rPr>
              <a:t>Opposition Fallacy</a:t>
            </a:r>
          </a:p>
        </p:txBody>
      </p:sp>
      <p:sp>
        <p:nvSpPr>
          <p:cNvPr id="21" name="Content Placeholder 2">
            <a:extLst>
              <a:ext uri="{FF2B5EF4-FFF2-40B4-BE49-F238E27FC236}">
                <a16:creationId xmlns:a16="http://schemas.microsoft.com/office/drawing/2014/main" id="{8A530FBE-F3FC-ACA9-C19F-72C4758519EA}"/>
              </a:ext>
            </a:extLst>
          </p:cNvPr>
          <p:cNvSpPr txBox="1">
            <a:spLocks/>
          </p:cNvSpPr>
          <p:nvPr/>
        </p:nvSpPr>
        <p:spPr>
          <a:xfrm>
            <a:off x="4432300" y="1172339"/>
            <a:ext cx="7505700" cy="53467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lumMod val="50000"/>
                  </a:schemeClr>
                </a:solidFill>
              </a:rPr>
              <a:t>TrueAllele has a very high false exclusion rate for minor contributors</a:t>
            </a:r>
          </a:p>
          <a:p>
            <a:r>
              <a:rPr lang="en-US" dirty="0">
                <a:solidFill>
                  <a:schemeClr val="accent2">
                    <a:lumMod val="75000"/>
                  </a:schemeClr>
                </a:solidFill>
              </a:rPr>
              <a:t>60% false exclusion rate for 1-5% mixture contributors (magazine)</a:t>
            </a:r>
          </a:p>
          <a:p>
            <a:r>
              <a:rPr lang="en-US" dirty="0">
                <a:solidFill>
                  <a:schemeClr val="accent2">
                    <a:lumMod val="75000"/>
                  </a:schemeClr>
                </a:solidFill>
              </a:rPr>
              <a:t>18% false exclusion rate for 5-10% mixture contributors (gun)</a:t>
            </a:r>
          </a:p>
          <a:p>
            <a:r>
              <a:rPr lang="en-US" dirty="0">
                <a:solidFill>
                  <a:schemeClr val="accent2">
                    <a:lumMod val="75000"/>
                  </a:schemeClr>
                </a:solidFill>
              </a:rPr>
              <a:t>High false exclusion rate applies to the reported minor contributors in this case </a:t>
            </a:r>
          </a:p>
          <a:p>
            <a:r>
              <a:rPr lang="en-US" dirty="0">
                <a:solidFill>
                  <a:schemeClr val="accent2"/>
                </a:solidFill>
              </a:rPr>
              <a:t>PG report did not note the “unreliable” nature of the evidence</a:t>
            </a:r>
          </a:p>
        </p:txBody>
      </p:sp>
      <p:sp>
        <p:nvSpPr>
          <p:cNvPr id="2" name="Title 1">
            <a:extLst>
              <a:ext uri="{FF2B5EF4-FFF2-40B4-BE49-F238E27FC236}">
                <a16:creationId xmlns:a16="http://schemas.microsoft.com/office/drawing/2014/main" id="{A0C63006-E996-4403-6B56-25F7A3CE3F02}"/>
              </a:ext>
            </a:extLst>
          </p:cNvPr>
          <p:cNvSpPr txBox="1">
            <a:spLocks/>
          </p:cNvSpPr>
          <p:nvPr/>
        </p:nvSpPr>
        <p:spPr>
          <a:xfrm>
            <a:off x="6003323" y="382433"/>
            <a:ext cx="4363655" cy="8295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t>Opposition Asserts</a:t>
            </a:r>
          </a:p>
        </p:txBody>
      </p:sp>
    </p:spTree>
    <p:extLst>
      <p:ext uri="{BB962C8B-B14F-4D97-AF65-F5344CB8AC3E}">
        <p14:creationId xmlns:p14="http://schemas.microsoft.com/office/powerpoint/2010/main" val="264055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Binary Error Rate</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Content Placeholder 2">
            <a:extLst>
              <a:ext uri="{FF2B5EF4-FFF2-40B4-BE49-F238E27FC236}">
                <a16:creationId xmlns:a16="http://schemas.microsoft.com/office/drawing/2014/main" id="{876F902E-3945-ECD5-32DA-70039B632963}"/>
              </a:ext>
            </a:extLst>
          </p:cNvPr>
          <p:cNvSpPr txBox="1">
            <a:spLocks/>
          </p:cNvSpPr>
          <p:nvPr/>
        </p:nvSpPr>
        <p:spPr>
          <a:xfrm>
            <a:off x="1365780" y="1498599"/>
            <a:ext cx="9460441" cy="11557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6">
                    <a:lumMod val="75000"/>
                  </a:schemeClr>
                </a:solidFill>
              </a:rPr>
              <a:t>Relevant binary error rate using case’s software version</a:t>
            </a:r>
          </a:p>
        </p:txBody>
      </p:sp>
      <p:sp>
        <p:nvSpPr>
          <p:cNvPr id="4" name="Content Placeholder 2">
            <a:extLst>
              <a:ext uri="{FF2B5EF4-FFF2-40B4-BE49-F238E27FC236}">
                <a16:creationId xmlns:a16="http://schemas.microsoft.com/office/drawing/2014/main" id="{F1DC0A6D-B62B-6D84-16A8-BD7082668B21}"/>
              </a:ext>
            </a:extLst>
          </p:cNvPr>
          <p:cNvSpPr txBox="1">
            <a:spLocks/>
          </p:cNvSpPr>
          <p:nvPr/>
        </p:nvSpPr>
        <p:spPr>
          <a:xfrm>
            <a:off x="114300" y="5664199"/>
            <a:ext cx="11861800" cy="11938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With high template DNA, false exclusion error rate decreased from 60% to 35% </a:t>
            </a:r>
          </a:p>
          <a:p>
            <a:pPr marL="0" indent="0" algn="ctr">
              <a:lnSpc>
                <a:spcPct val="120000"/>
              </a:lnSpc>
              <a:spcBef>
                <a:spcPts val="0"/>
              </a:spcBef>
              <a:buNone/>
            </a:pPr>
            <a:r>
              <a:rPr lang="en-US" sz="2400" dirty="0"/>
              <a:t>for 1-5% mixture contributors (magazine)</a:t>
            </a:r>
          </a:p>
        </p:txBody>
      </p:sp>
      <p:graphicFrame>
        <p:nvGraphicFramePr>
          <p:cNvPr id="6" name="Table 5">
            <a:extLst>
              <a:ext uri="{FF2B5EF4-FFF2-40B4-BE49-F238E27FC236}">
                <a16:creationId xmlns:a16="http://schemas.microsoft.com/office/drawing/2014/main" id="{68D62BE4-2DDA-3911-5264-95A23DCEAF4C}"/>
              </a:ext>
            </a:extLst>
          </p:cNvPr>
          <p:cNvGraphicFramePr>
            <a:graphicFrameLocks noGrp="1"/>
          </p:cNvGraphicFramePr>
          <p:nvPr>
            <p:extLst>
              <p:ext uri="{D42A27DB-BD31-4B8C-83A1-F6EECF244321}">
                <p14:modId xmlns:p14="http://schemas.microsoft.com/office/powerpoint/2010/main" val="965473377"/>
              </p:ext>
            </p:extLst>
          </p:nvPr>
        </p:nvGraphicFramePr>
        <p:xfrm>
          <a:off x="1841817" y="2969672"/>
          <a:ext cx="8508366" cy="1960056"/>
        </p:xfrm>
        <a:graphic>
          <a:graphicData uri="http://schemas.openxmlformats.org/drawingml/2006/table">
            <a:tbl>
              <a:tblPr firstRow="1" firstCol="1" bandRow="1">
                <a:tableStyleId>{5C22544A-7EE6-4342-B048-85BDC9FD1C3A}</a:tableStyleId>
              </a:tblPr>
              <a:tblGrid>
                <a:gridCol w="710248">
                  <a:extLst>
                    <a:ext uri="{9D8B030D-6E8A-4147-A177-3AD203B41FA5}">
                      <a16:colId xmlns:a16="http://schemas.microsoft.com/office/drawing/2014/main" val="3297348211"/>
                    </a:ext>
                  </a:extLst>
                </a:gridCol>
                <a:gridCol w="3104769">
                  <a:extLst>
                    <a:ext uri="{9D8B030D-6E8A-4147-A177-3AD203B41FA5}">
                      <a16:colId xmlns:a16="http://schemas.microsoft.com/office/drawing/2014/main" val="413436206"/>
                    </a:ext>
                  </a:extLst>
                </a:gridCol>
                <a:gridCol w="2677986">
                  <a:extLst>
                    <a:ext uri="{9D8B030D-6E8A-4147-A177-3AD203B41FA5}">
                      <a16:colId xmlns:a16="http://schemas.microsoft.com/office/drawing/2014/main" val="2669267030"/>
                    </a:ext>
                  </a:extLst>
                </a:gridCol>
                <a:gridCol w="2015363">
                  <a:extLst>
                    <a:ext uri="{9D8B030D-6E8A-4147-A177-3AD203B41FA5}">
                      <a16:colId xmlns:a16="http://schemas.microsoft.com/office/drawing/2014/main" val="3879310355"/>
                    </a:ext>
                  </a:extLst>
                </a:gridCol>
              </a:tblGrid>
              <a:tr h="0">
                <a:tc>
                  <a:txBody>
                    <a:bodyPr/>
                    <a:lstStyle/>
                    <a:p>
                      <a:pPr marL="0" marR="0">
                        <a:lnSpc>
                          <a:spcPct val="150000"/>
                        </a:lnSpc>
                        <a:spcBef>
                          <a:spcPts val="0"/>
                        </a:spcBef>
                        <a:spcAft>
                          <a:spcPts val="0"/>
                        </a:spcAft>
                      </a:pPr>
                      <a:r>
                        <a:rPr lang="en-US" sz="3200" kern="100" dirty="0">
                          <a:effectLst/>
                        </a:rPr>
                        <a:t>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Mixture Range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count for LR&lt;1</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 for LR&lt;1</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6792745"/>
                  </a:ext>
                </a:extLst>
              </a:tr>
              <a:tr h="0">
                <a:tc>
                  <a:txBody>
                    <a:bodyPr/>
                    <a:lstStyle/>
                    <a:p>
                      <a:pPr marL="0" marR="0">
                        <a:lnSpc>
                          <a:spcPct val="150000"/>
                        </a:lnSpc>
                        <a:spcBef>
                          <a:spcPts val="0"/>
                        </a:spcBef>
                        <a:spcAft>
                          <a:spcPts val="0"/>
                        </a:spcAft>
                      </a:pPr>
                      <a:r>
                        <a:rPr lang="en-US" sz="3200" kern="100" dirty="0">
                          <a:effectLst/>
                        </a:rPr>
                        <a:t>20</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1­–5</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7</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35%</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9480903"/>
                  </a:ext>
                </a:extLst>
              </a:tr>
              <a:tr h="0">
                <a:tc>
                  <a:txBody>
                    <a:bodyPr/>
                    <a:lstStyle/>
                    <a:p>
                      <a:pPr marL="0" marR="0">
                        <a:lnSpc>
                          <a:spcPct val="150000"/>
                        </a:lnSpc>
                        <a:spcBef>
                          <a:spcPts val="0"/>
                        </a:spcBef>
                        <a:spcAft>
                          <a:spcPts val="0"/>
                        </a:spcAft>
                      </a:pPr>
                      <a:r>
                        <a:rPr lang="en-US" sz="3200" kern="100" dirty="0">
                          <a:effectLst/>
                        </a:rPr>
                        <a:t>17</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5–10</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0</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kern="100" dirty="0">
                          <a:effectLst/>
                        </a:rPr>
                        <a:t>0%</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9055321"/>
                  </a:ext>
                </a:extLst>
              </a:tr>
            </a:tbl>
          </a:graphicData>
        </a:graphic>
      </p:graphicFrame>
    </p:spTree>
    <p:extLst>
      <p:ext uri="{BB962C8B-B14F-4D97-AF65-F5344CB8AC3E}">
        <p14:creationId xmlns:p14="http://schemas.microsoft.com/office/powerpoint/2010/main" val="133717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0709EA-AAA5-5634-0600-7E48F5376D63}"/>
              </a:ext>
            </a:extLst>
          </p:cNvPr>
          <p:cNvSpPr>
            <a:spLocks noGrp="1"/>
          </p:cNvSpPr>
          <p:nvPr>
            <p:ph type="title"/>
          </p:nvPr>
        </p:nvSpPr>
        <p:spPr>
          <a:xfrm>
            <a:off x="823442" y="921715"/>
            <a:ext cx="4294658" cy="2635993"/>
          </a:xfrm>
        </p:spPr>
        <p:txBody>
          <a:bodyPr vert="horz" lIns="91440" tIns="45720" rIns="91440" bIns="45720" rtlCol="0" anchor="b">
            <a:normAutofit/>
          </a:bodyPr>
          <a:lstStyle/>
          <a:p>
            <a:r>
              <a:rPr lang="en-US" sz="4800" kern="1200" dirty="0">
                <a:solidFill>
                  <a:schemeClr val="tx1"/>
                </a:solidFill>
                <a:latin typeface="+mj-lt"/>
                <a:ea typeface="+mj-ea"/>
                <a:cs typeface="+mj-cs"/>
              </a:rPr>
              <a:t>Is binary error rate relevant?</a:t>
            </a:r>
          </a:p>
        </p:txBody>
      </p:sp>
      <p:sp>
        <p:nvSpPr>
          <p:cNvPr id="2076" name="Rectangle 207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8" name="Rectangle 207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0" name="Rectangle 207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2" name="Rectangle 208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n wearing white shirt and yellow sweater">
            <a:extLst>
              <a:ext uri="{FF2B5EF4-FFF2-40B4-BE49-F238E27FC236}">
                <a16:creationId xmlns:a16="http://schemas.microsoft.com/office/drawing/2014/main" id="{F07AC93A-9E16-4177-D961-4193000F13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2068" y="1168399"/>
            <a:ext cx="5956179" cy="3975101"/>
          </a:xfrm>
          <a:prstGeom prst="rect">
            <a:avLst/>
          </a:prstGeom>
        </p:spPr>
      </p:pic>
    </p:spTree>
    <p:extLst>
      <p:ext uri="{BB962C8B-B14F-4D97-AF65-F5344CB8AC3E}">
        <p14:creationId xmlns:p14="http://schemas.microsoft.com/office/powerpoint/2010/main" val="310172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C95A6-C7CF-FF6F-92FB-225FFFF42B7E}"/>
              </a:ext>
            </a:extLst>
          </p:cNvPr>
          <p:cNvSpPr>
            <a:spLocks noGrp="1"/>
          </p:cNvSpPr>
          <p:nvPr>
            <p:ph type="title"/>
          </p:nvPr>
        </p:nvSpPr>
        <p:spPr>
          <a:xfrm>
            <a:off x="594360" y="633355"/>
            <a:ext cx="3342640" cy="2211450"/>
          </a:xfrm>
        </p:spPr>
        <p:txBody>
          <a:bodyPr anchor="ctr">
            <a:normAutofit/>
          </a:bodyPr>
          <a:lstStyle/>
          <a:p>
            <a:pPr algn="ctr"/>
            <a:r>
              <a:rPr lang="en-US" sz="5000" dirty="0"/>
              <a:t>Opposition Arguments </a:t>
            </a:r>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9" name="Content Placeholder 2">
            <a:extLst>
              <a:ext uri="{FF2B5EF4-FFF2-40B4-BE49-F238E27FC236}">
                <a16:creationId xmlns:a16="http://schemas.microsoft.com/office/drawing/2014/main" id="{E324442D-F700-0A06-487A-B994FB6935B1}"/>
              </a:ext>
            </a:extLst>
          </p:cNvPr>
          <p:cNvGraphicFramePr>
            <a:graphicFrameLocks noGrp="1"/>
          </p:cNvGraphicFramePr>
          <p:nvPr>
            <p:ph idx="1"/>
            <p:extLst>
              <p:ext uri="{D42A27DB-BD31-4B8C-83A1-F6EECF244321}">
                <p14:modId xmlns:p14="http://schemas.microsoft.com/office/powerpoint/2010/main" val="206416671"/>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A5CCC4A-8916-F6CF-CE8C-AA1D0CDF6F12}"/>
              </a:ext>
            </a:extLst>
          </p:cNvPr>
          <p:cNvSpPr txBox="1"/>
          <p:nvPr/>
        </p:nvSpPr>
        <p:spPr>
          <a:xfrm>
            <a:off x="736000" y="6060728"/>
            <a:ext cx="3059361" cy="400110"/>
          </a:xfrm>
          <a:prstGeom prst="rect">
            <a:avLst/>
          </a:prstGeom>
          <a:noFill/>
        </p:spPr>
        <p:txBody>
          <a:bodyPr wrap="square" rtlCol="0">
            <a:spAutoFit/>
          </a:bodyPr>
          <a:lstStyle/>
          <a:p>
            <a:r>
              <a:rPr lang="en-US" sz="1000" dirty="0">
                <a:cs typeface="Calibri" panose="020F0502020204030204" pitchFamily="34" charset="0"/>
              </a:rPr>
              <a:t>Caption: </a:t>
            </a:r>
            <a:r>
              <a:rPr lang="en-US" sz="1000" dirty="0">
                <a:cs typeface="Calibri" panose="020F0502020204030204" pitchFamily="34" charset="0"/>
                <a:hlinkClick r:id="rId7"/>
              </a:rPr>
              <a:t>wizard-of-oz-man-behind-the-curtain-exposed</a:t>
            </a:r>
            <a:r>
              <a:rPr lang="en-US" sz="1000" dirty="0">
                <a:cs typeface="Calibri" panose="020F0502020204030204" pitchFamily="34" charset="0"/>
              </a:rPr>
              <a:t> © The LAMP, </a:t>
            </a:r>
            <a:r>
              <a:rPr lang="en-US" sz="1000" dirty="0">
                <a:cs typeface="Calibri" panose="020F0502020204030204" pitchFamily="34" charset="0"/>
                <a:hlinkClick r:id="rId8"/>
              </a:rPr>
              <a:t>CC BY-NC-ND 2.0 DEED</a:t>
            </a:r>
            <a:endParaRPr lang="en-US" sz="1000" dirty="0">
              <a:cs typeface="Calibri" panose="020F0502020204030204" pitchFamily="34" charset="0"/>
            </a:endParaRPr>
          </a:p>
        </p:txBody>
      </p:sp>
      <p:pic>
        <p:nvPicPr>
          <p:cNvPr id="5" name="Picture 4">
            <a:extLst>
              <a:ext uri="{FF2B5EF4-FFF2-40B4-BE49-F238E27FC236}">
                <a16:creationId xmlns:a16="http://schemas.microsoft.com/office/drawing/2014/main" id="{BA081B1B-122E-21FD-F0CD-5AFB688B5370}"/>
              </a:ext>
            </a:extLst>
          </p:cNvPr>
          <p:cNvPicPr>
            <a:picLocks noChangeAspect="1"/>
          </p:cNvPicPr>
          <p:nvPr/>
        </p:nvPicPr>
        <p:blipFill>
          <a:blip r:embed="rId9"/>
          <a:stretch>
            <a:fillRect/>
          </a:stretch>
        </p:blipFill>
        <p:spPr>
          <a:xfrm>
            <a:off x="883496" y="4222167"/>
            <a:ext cx="2764368" cy="1837849"/>
          </a:xfrm>
          <a:prstGeom prst="rect">
            <a:avLst/>
          </a:prstGeom>
        </p:spPr>
      </p:pic>
    </p:spTree>
    <p:extLst>
      <p:ext uri="{BB962C8B-B14F-4D97-AF65-F5344CB8AC3E}">
        <p14:creationId xmlns:p14="http://schemas.microsoft.com/office/powerpoint/2010/main" val="358815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Stratified Error Rates</a:t>
            </a:r>
          </a:p>
        </p:txBody>
      </p:sp>
      <p:graphicFrame>
        <p:nvGraphicFramePr>
          <p:cNvPr id="3" name="Table 2">
            <a:extLst>
              <a:ext uri="{FF2B5EF4-FFF2-40B4-BE49-F238E27FC236}">
                <a16:creationId xmlns:a16="http://schemas.microsoft.com/office/drawing/2014/main" id="{69331462-1DB3-C6E5-710E-6E61F95C9BE9}"/>
              </a:ext>
            </a:extLst>
          </p:cNvPr>
          <p:cNvGraphicFramePr>
            <a:graphicFrameLocks noGrp="1"/>
          </p:cNvGraphicFramePr>
          <p:nvPr>
            <p:extLst>
              <p:ext uri="{D42A27DB-BD31-4B8C-83A1-F6EECF244321}">
                <p14:modId xmlns:p14="http://schemas.microsoft.com/office/powerpoint/2010/main" val="1979651815"/>
              </p:ext>
            </p:extLst>
          </p:nvPr>
        </p:nvGraphicFramePr>
        <p:xfrm>
          <a:off x="232695" y="1295400"/>
          <a:ext cx="10035646" cy="701040"/>
        </p:xfrm>
        <a:graphic>
          <a:graphicData uri="http://schemas.openxmlformats.org/drawingml/2006/table">
            <a:tbl>
              <a:tblPr firstRow="1" firstCol="1" bandRow="1">
                <a:tableStyleId>{5C22544A-7EE6-4342-B048-85BDC9FD1C3A}</a:tableStyleId>
              </a:tblPr>
              <a:tblGrid>
                <a:gridCol w="1495252">
                  <a:extLst>
                    <a:ext uri="{9D8B030D-6E8A-4147-A177-3AD203B41FA5}">
                      <a16:colId xmlns:a16="http://schemas.microsoft.com/office/drawing/2014/main" val="1231821523"/>
                    </a:ext>
                  </a:extLst>
                </a:gridCol>
                <a:gridCol w="1357503">
                  <a:extLst>
                    <a:ext uri="{9D8B030D-6E8A-4147-A177-3AD203B41FA5}">
                      <a16:colId xmlns:a16="http://schemas.microsoft.com/office/drawing/2014/main" val="1939483251"/>
                    </a:ext>
                  </a:extLst>
                </a:gridCol>
                <a:gridCol w="2414397">
                  <a:extLst>
                    <a:ext uri="{9D8B030D-6E8A-4147-A177-3AD203B41FA5}">
                      <a16:colId xmlns:a16="http://schemas.microsoft.com/office/drawing/2014/main" val="2776572699"/>
                    </a:ext>
                  </a:extLst>
                </a:gridCol>
                <a:gridCol w="1046797">
                  <a:extLst>
                    <a:ext uri="{9D8B030D-6E8A-4147-A177-3AD203B41FA5}">
                      <a16:colId xmlns:a16="http://schemas.microsoft.com/office/drawing/2014/main" val="311060126"/>
                    </a:ext>
                  </a:extLst>
                </a:gridCol>
                <a:gridCol w="2409787">
                  <a:extLst>
                    <a:ext uri="{9D8B030D-6E8A-4147-A177-3AD203B41FA5}">
                      <a16:colId xmlns:a16="http://schemas.microsoft.com/office/drawing/2014/main" val="510952259"/>
                    </a:ext>
                  </a:extLst>
                </a:gridCol>
                <a:gridCol w="1311910">
                  <a:extLst>
                    <a:ext uri="{9D8B030D-6E8A-4147-A177-3AD203B41FA5}">
                      <a16:colId xmlns:a16="http://schemas.microsoft.com/office/drawing/2014/main" val="211102693"/>
                    </a:ext>
                  </a:extLst>
                </a:gridCol>
              </a:tblGrid>
              <a:tr h="676715">
                <a:tc>
                  <a:txBody>
                    <a:bodyPr/>
                    <a:lstStyle/>
                    <a:p>
                      <a:pPr marL="0" marR="0">
                        <a:lnSpc>
                          <a:spcPct val="100000"/>
                        </a:lnSpc>
                        <a:spcBef>
                          <a:spcPts val="0"/>
                        </a:spcBef>
                        <a:spcAft>
                          <a:spcPts val="0"/>
                        </a:spcAft>
                      </a:pPr>
                      <a:r>
                        <a:rPr lang="en-US" sz="2300" kern="100" dirty="0">
                          <a:effectLst/>
                        </a:rPr>
                        <a:t>Source</a:t>
                      </a:r>
                    </a:p>
                  </a:txBody>
                  <a:tcPr marL="68580" marR="68580" marT="0" marB="0" anchor="b"/>
                </a:tc>
                <a:tc>
                  <a:txBody>
                    <a:bodyPr/>
                    <a:lstStyle/>
                    <a:p>
                      <a:pPr marL="0" marR="0" algn="ctr">
                        <a:lnSpc>
                          <a:spcPct val="100000"/>
                        </a:lnSpc>
                        <a:spcBef>
                          <a:spcPts val="0"/>
                        </a:spcBef>
                        <a:spcAft>
                          <a:spcPts val="0"/>
                        </a:spcAft>
                      </a:pPr>
                      <a:r>
                        <a:rPr lang="en-US" sz="2300" kern="100" dirty="0">
                          <a:effectLst/>
                        </a:rPr>
                        <a:t>Mixture</a:t>
                      </a:r>
                    </a:p>
                    <a:p>
                      <a:pPr marL="0" marR="0" algn="ctr">
                        <a:lnSpc>
                          <a:spcPct val="100000"/>
                        </a:lnSpc>
                        <a:spcBef>
                          <a:spcPts val="0"/>
                        </a:spcBef>
                        <a:spcAft>
                          <a:spcPts val="0"/>
                        </a:spcAft>
                      </a:pPr>
                      <a:r>
                        <a:rPr lang="en-US" sz="2300" kern="100" dirty="0">
                          <a:effectLst/>
                        </a:rPr>
                        <a:t>Weight %</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300" kern="100" dirty="0">
                          <a:effectLst/>
                        </a:rPr>
                        <a:t>Exclusionary</a:t>
                      </a:r>
                    </a:p>
                    <a:p>
                      <a:pPr marL="0" marR="0" algn="ctr">
                        <a:lnSpc>
                          <a:spcPct val="100000"/>
                        </a:lnSpc>
                        <a:spcBef>
                          <a:spcPts val="0"/>
                        </a:spcBef>
                        <a:spcAft>
                          <a:spcPts val="0"/>
                        </a:spcAft>
                      </a:pPr>
                      <a:r>
                        <a:rPr lang="en-US" sz="2300" kern="100" dirty="0">
                          <a:effectLst/>
                        </a:rPr>
                        <a:t>LR Statistic</a:t>
                      </a:r>
                    </a:p>
                  </a:txBody>
                  <a:tcPr marL="68580" marR="68580" marT="0" marB="0" anchor="b"/>
                </a:tc>
                <a:tc>
                  <a:txBody>
                    <a:bodyPr/>
                    <a:lstStyle/>
                    <a:p>
                      <a:pPr marL="0" marR="0" algn="ctr">
                        <a:lnSpc>
                          <a:spcPct val="100000"/>
                        </a:lnSpc>
                        <a:spcBef>
                          <a:spcPts val="0"/>
                        </a:spcBef>
                        <a:spcAft>
                          <a:spcPts val="0"/>
                        </a:spcAft>
                      </a:pPr>
                      <a:r>
                        <a:rPr lang="en-US" sz="2300" kern="100" dirty="0">
                          <a:effectLst/>
                        </a:rPr>
                        <a:t>log(LR)</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300" kern="100" dirty="0">
                          <a:effectLst/>
                        </a:rPr>
                        <a:t>Computed Exact</a:t>
                      </a:r>
                    </a:p>
                    <a:p>
                      <a:pPr marL="0" marR="0" algn="ctr">
                        <a:lnSpc>
                          <a:spcPct val="100000"/>
                        </a:lnSpc>
                        <a:spcBef>
                          <a:spcPts val="0"/>
                        </a:spcBef>
                        <a:spcAft>
                          <a:spcPts val="0"/>
                        </a:spcAft>
                      </a:pPr>
                      <a:r>
                        <a:rPr lang="en-US" sz="2300" kern="100" dirty="0">
                          <a:effectLst/>
                        </a:rPr>
                        <a:t>LR Error Rate</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0000"/>
                        </a:lnSpc>
                        <a:spcBef>
                          <a:spcPts val="0"/>
                        </a:spcBef>
                        <a:spcAft>
                          <a:spcPts val="0"/>
                        </a:spcAft>
                      </a:pPr>
                      <a:r>
                        <a:rPr lang="en-US" sz="2300" kern="100" dirty="0">
                          <a:effectLst/>
                        </a:rPr>
                        <a:t>log(PME)</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12818788"/>
                  </a:ext>
                </a:extLst>
              </a:tr>
            </a:tbl>
          </a:graphicData>
        </a:graphic>
      </p:graphicFrame>
      <p:sp>
        <p:nvSpPr>
          <p:cNvPr id="2" name="Content Placeholder 2">
            <a:extLst>
              <a:ext uri="{FF2B5EF4-FFF2-40B4-BE49-F238E27FC236}">
                <a16:creationId xmlns:a16="http://schemas.microsoft.com/office/drawing/2014/main" id="{ACAAA6FC-4831-FB56-9035-BB0310A63608}"/>
              </a:ext>
            </a:extLst>
          </p:cNvPr>
          <p:cNvSpPr txBox="1">
            <a:spLocks/>
          </p:cNvSpPr>
          <p:nvPr/>
        </p:nvSpPr>
        <p:spPr>
          <a:xfrm>
            <a:off x="10388600" y="2857343"/>
            <a:ext cx="1790700" cy="18034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2060"/>
                </a:solidFill>
              </a:rPr>
              <a:t>Error rate dependent on LR</a:t>
            </a:r>
          </a:p>
        </p:txBody>
      </p:sp>
      <p:graphicFrame>
        <p:nvGraphicFramePr>
          <p:cNvPr id="11" name="Table 10">
            <a:extLst>
              <a:ext uri="{FF2B5EF4-FFF2-40B4-BE49-F238E27FC236}">
                <a16:creationId xmlns:a16="http://schemas.microsoft.com/office/drawing/2014/main" id="{2E022E38-398F-0130-CC33-F1327FA47E89}"/>
              </a:ext>
            </a:extLst>
          </p:cNvPr>
          <p:cNvGraphicFramePr>
            <a:graphicFrameLocks noGrp="1"/>
          </p:cNvGraphicFramePr>
          <p:nvPr>
            <p:extLst>
              <p:ext uri="{D42A27DB-BD31-4B8C-83A1-F6EECF244321}">
                <p14:modId xmlns:p14="http://schemas.microsoft.com/office/powerpoint/2010/main" val="21126876"/>
              </p:ext>
            </p:extLst>
          </p:nvPr>
        </p:nvGraphicFramePr>
        <p:xfrm>
          <a:off x="232695" y="2015196"/>
          <a:ext cx="10035646" cy="942848"/>
        </p:xfrm>
        <a:graphic>
          <a:graphicData uri="http://schemas.openxmlformats.org/drawingml/2006/table">
            <a:tbl>
              <a:tblPr firstRow="1" firstCol="1" bandRow="1">
                <a:tableStyleId>{5C22544A-7EE6-4342-B048-85BDC9FD1C3A}</a:tableStyleId>
              </a:tblPr>
              <a:tblGrid>
                <a:gridCol w="1497144">
                  <a:extLst>
                    <a:ext uri="{9D8B030D-6E8A-4147-A177-3AD203B41FA5}">
                      <a16:colId xmlns:a16="http://schemas.microsoft.com/office/drawing/2014/main" val="584160428"/>
                    </a:ext>
                  </a:extLst>
                </a:gridCol>
                <a:gridCol w="1353873">
                  <a:extLst>
                    <a:ext uri="{9D8B030D-6E8A-4147-A177-3AD203B41FA5}">
                      <a16:colId xmlns:a16="http://schemas.microsoft.com/office/drawing/2014/main" val="336167120"/>
                    </a:ext>
                  </a:extLst>
                </a:gridCol>
                <a:gridCol w="2416404">
                  <a:extLst>
                    <a:ext uri="{9D8B030D-6E8A-4147-A177-3AD203B41FA5}">
                      <a16:colId xmlns:a16="http://schemas.microsoft.com/office/drawing/2014/main" val="1089863752"/>
                    </a:ext>
                  </a:extLst>
                </a:gridCol>
                <a:gridCol w="1046797">
                  <a:extLst>
                    <a:ext uri="{9D8B030D-6E8A-4147-A177-3AD203B41FA5}">
                      <a16:colId xmlns:a16="http://schemas.microsoft.com/office/drawing/2014/main" val="3664013828"/>
                    </a:ext>
                  </a:extLst>
                </a:gridCol>
                <a:gridCol w="2409518">
                  <a:extLst>
                    <a:ext uri="{9D8B030D-6E8A-4147-A177-3AD203B41FA5}">
                      <a16:colId xmlns:a16="http://schemas.microsoft.com/office/drawing/2014/main" val="679190626"/>
                    </a:ext>
                  </a:extLst>
                </a:gridCol>
                <a:gridCol w="1311910">
                  <a:extLst>
                    <a:ext uri="{9D8B030D-6E8A-4147-A177-3AD203B41FA5}">
                      <a16:colId xmlns:a16="http://schemas.microsoft.com/office/drawing/2014/main" val="2714095197"/>
                    </a:ext>
                  </a:extLst>
                </a:gridCol>
              </a:tblGrid>
              <a:tr h="403176">
                <a:tc>
                  <a:txBody>
                    <a:bodyPr/>
                    <a:lstStyle/>
                    <a:p>
                      <a:pPr marL="0" marR="0">
                        <a:lnSpc>
                          <a:spcPct val="150000"/>
                        </a:lnSpc>
                        <a:spcBef>
                          <a:spcPts val="0"/>
                        </a:spcBef>
                        <a:spcAft>
                          <a:spcPts val="0"/>
                        </a:spcAft>
                      </a:pPr>
                      <a:r>
                        <a:rPr lang="en-US" sz="2300" kern="100" dirty="0">
                          <a:effectLst/>
                        </a:rPr>
                        <a:t>Magazine</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0" kern="100" dirty="0">
                          <a:solidFill>
                            <a:schemeClr val="tx1"/>
                          </a:solidFill>
                          <a:effectLst/>
                        </a:rPr>
                        <a:t>2.40</a:t>
                      </a: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0"/>
                        </a:spcBef>
                        <a:spcAft>
                          <a:spcPts val="0"/>
                        </a:spcAft>
                      </a:pPr>
                      <a:r>
                        <a:rPr lang="en-US" sz="2300" b="0" kern="100" dirty="0">
                          <a:solidFill>
                            <a:schemeClr val="tx1"/>
                          </a:solidFill>
                          <a:effectLst/>
                        </a:rPr>
                        <a:t>1 over 161 billion</a:t>
                      </a:r>
                      <a:endParaRPr lang="en-US" sz="23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300" b="0" kern="100" dirty="0">
                          <a:solidFill>
                            <a:schemeClr val="tx1"/>
                          </a:solidFill>
                          <a:effectLst/>
                          <a:latin typeface="+mn-lt"/>
                          <a:ea typeface="Calibri" panose="020F0502020204030204" pitchFamily="34" charset="0"/>
                          <a:cs typeface="Times New Roman" panose="02020603050405020304" pitchFamily="18" charset="0"/>
                        </a:rPr>
                        <a:t>-11.21</a:t>
                      </a: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0"/>
                        </a:spcBef>
                        <a:spcAft>
                          <a:spcPts val="0"/>
                        </a:spcAft>
                      </a:pPr>
                      <a:r>
                        <a:rPr lang="en-US" sz="2300" b="0" kern="100" dirty="0">
                          <a:solidFill>
                            <a:schemeClr val="tx1"/>
                          </a:solidFill>
                          <a:effectLst/>
                        </a:rPr>
                        <a:t>1 in 343 trillion</a:t>
                      </a:r>
                      <a:endParaRPr lang="en-US" sz="23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algn="ctr" fontAlgn="b"/>
                      <a:r>
                        <a:rPr lang="en-US" sz="2300" b="0" i="0" u="none" strike="noStrike" dirty="0">
                          <a:solidFill>
                            <a:schemeClr val="tx1"/>
                          </a:solidFill>
                          <a:effectLst/>
                          <a:latin typeface="+mn-lt"/>
                        </a:rPr>
                        <a:t>-14.54</a:t>
                      </a:r>
                    </a:p>
                  </a:txBody>
                  <a:tcPr marL="9525" marR="9525" marT="9525" marB="0" anchor="b">
                    <a:lnB w="6350" cap="flat" cmpd="sng" algn="ctr">
                      <a:solidFill>
                        <a:schemeClr val="bg1"/>
                      </a:solidFill>
                      <a:prstDash val="solid"/>
                      <a:round/>
                      <a:headEnd type="none" w="med" len="med"/>
                      <a:tailEnd type="none" w="med" len="med"/>
                    </a:lnB>
                    <a:solidFill>
                      <a:srgbClr val="CFD6EA"/>
                    </a:solidFill>
                  </a:tcPr>
                </a:tc>
                <a:extLst>
                  <a:ext uri="{0D108BD9-81ED-4DB2-BD59-A6C34878D82A}">
                    <a16:rowId xmlns:a16="http://schemas.microsoft.com/office/drawing/2014/main" val="2656299559"/>
                  </a:ext>
                </a:extLst>
              </a:tr>
              <a:tr h="403176">
                <a:tc>
                  <a:txBody>
                    <a:bodyPr/>
                    <a:lstStyle/>
                    <a:p>
                      <a:pPr marL="0" marR="0">
                        <a:lnSpc>
                          <a:spcPct val="150000"/>
                        </a:lnSpc>
                        <a:spcBef>
                          <a:spcPts val="0"/>
                        </a:spcBef>
                        <a:spcAft>
                          <a:spcPts val="0"/>
                        </a:spcAft>
                      </a:pPr>
                      <a:r>
                        <a:rPr lang="en-US" sz="2300" kern="100" dirty="0">
                          <a:effectLst/>
                        </a:rPr>
                        <a:t>Gun</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2300" kern="100" dirty="0">
                          <a:effectLst/>
                        </a:rPr>
                        <a:t>5.89</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0"/>
                        </a:spcBef>
                        <a:spcAft>
                          <a:spcPts val="0"/>
                        </a:spcAft>
                      </a:pPr>
                      <a:r>
                        <a:rPr lang="en-US" sz="2300" kern="100" dirty="0">
                          <a:effectLst/>
                        </a:rPr>
                        <a:t>1 over 72.8 million</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0"/>
                        </a:spcBef>
                        <a:spcAft>
                          <a:spcPts val="0"/>
                        </a:spcAft>
                      </a:pPr>
                      <a:r>
                        <a:rPr lang="en-US" sz="2300" b="0" kern="100" dirty="0">
                          <a:solidFill>
                            <a:schemeClr val="tx1"/>
                          </a:solidFill>
                          <a:effectLst/>
                          <a:latin typeface="+mn-lt"/>
                          <a:ea typeface="Calibri" panose="020F0502020204030204" pitchFamily="34" charset="0"/>
                          <a:cs typeface="Times New Roman" panose="02020603050405020304" pitchFamily="18" charset="0"/>
                        </a:rPr>
                        <a:t>-7.86</a:t>
                      </a: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0"/>
                        </a:spcBef>
                        <a:spcAft>
                          <a:spcPts val="0"/>
                        </a:spcAft>
                      </a:pPr>
                      <a:r>
                        <a:rPr lang="en-US" sz="2300" kern="100" dirty="0">
                          <a:effectLst/>
                        </a:rPr>
                        <a:t>1 in 152 billion</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algn="ctr" fontAlgn="b"/>
                      <a:r>
                        <a:rPr lang="en-US" sz="2300" b="0" i="0" u="none" strike="noStrike" dirty="0">
                          <a:solidFill>
                            <a:schemeClr val="tx1"/>
                          </a:solidFill>
                          <a:effectLst/>
                          <a:latin typeface="+mn-lt"/>
                        </a:rPr>
                        <a:t>-11.18</a:t>
                      </a:r>
                    </a:p>
                  </a:txBody>
                  <a:tcPr marL="9525" marR="9525" marT="9525" marB="0" anchor="b">
                    <a:lnT w="6350" cap="flat" cmpd="sng" algn="ctr">
                      <a:solidFill>
                        <a:schemeClr val="bg1"/>
                      </a:solidFill>
                      <a:prstDash val="solid"/>
                      <a:round/>
                      <a:headEnd type="none" w="med" len="med"/>
                      <a:tailEnd type="none" w="med" len="med"/>
                    </a:lnT>
                    <a:solidFill>
                      <a:srgbClr val="E9ECF5"/>
                    </a:solidFill>
                  </a:tcPr>
                </a:tc>
                <a:extLst>
                  <a:ext uri="{0D108BD9-81ED-4DB2-BD59-A6C34878D82A}">
                    <a16:rowId xmlns:a16="http://schemas.microsoft.com/office/drawing/2014/main" val="1089154674"/>
                  </a:ext>
                </a:extLst>
              </a:tr>
            </a:tbl>
          </a:graphicData>
        </a:graphic>
      </p:graphicFrame>
      <p:graphicFrame>
        <p:nvGraphicFramePr>
          <p:cNvPr id="13" name="Table 12">
            <a:extLst>
              <a:ext uri="{FF2B5EF4-FFF2-40B4-BE49-F238E27FC236}">
                <a16:creationId xmlns:a16="http://schemas.microsoft.com/office/drawing/2014/main" id="{FB3C4A04-5CC0-E43A-CD79-791543091909}"/>
              </a:ext>
            </a:extLst>
          </p:cNvPr>
          <p:cNvGraphicFramePr>
            <a:graphicFrameLocks noGrp="1"/>
          </p:cNvGraphicFramePr>
          <p:nvPr>
            <p:extLst>
              <p:ext uri="{D42A27DB-BD31-4B8C-83A1-F6EECF244321}">
                <p14:modId xmlns:p14="http://schemas.microsoft.com/office/powerpoint/2010/main" val="3009938241"/>
              </p:ext>
            </p:extLst>
          </p:nvPr>
        </p:nvGraphicFramePr>
        <p:xfrm>
          <a:off x="232695" y="2952275"/>
          <a:ext cx="10035646" cy="3288922"/>
        </p:xfrm>
        <a:graphic>
          <a:graphicData uri="http://schemas.openxmlformats.org/drawingml/2006/table">
            <a:tbl>
              <a:tblPr firstRow="1" firstCol="1" bandRow="1">
                <a:tableStyleId>{5C22544A-7EE6-4342-B048-85BDC9FD1C3A}</a:tableStyleId>
              </a:tblPr>
              <a:tblGrid>
                <a:gridCol w="1493514">
                  <a:extLst>
                    <a:ext uri="{9D8B030D-6E8A-4147-A177-3AD203B41FA5}">
                      <a16:colId xmlns:a16="http://schemas.microsoft.com/office/drawing/2014/main" val="3581059157"/>
                    </a:ext>
                  </a:extLst>
                </a:gridCol>
                <a:gridCol w="1357503">
                  <a:extLst>
                    <a:ext uri="{9D8B030D-6E8A-4147-A177-3AD203B41FA5}">
                      <a16:colId xmlns:a16="http://schemas.microsoft.com/office/drawing/2014/main" val="4078107962"/>
                    </a:ext>
                  </a:extLst>
                </a:gridCol>
                <a:gridCol w="2416404">
                  <a:extLst>
                    <a:ext uri="{9D8B030D-6E8A-4147-A177-3AD203B41FA5}">
                      <a16:colId xmlns:a16="http://schemas.microsoft.com/office/drawing/2014/main" val="2393128896"/>
                    </a:ext>
                  </a:extLst>
                </a:gridCol>
                <a:gridCol w="1046797">
                  <a:extLst>
                    <a:ext uri="{9D8B030D-6E8A-4147-A177-3AD203B41FA5}">
                      <a16:colId xmlns:a16="http://schemas.microsoft.com/office/drawing/2014/main" val="315549834"/>
                    </a:ext>
                  </a:extLst>
                </a:gridCol>
                <a:gridCol w="2409518">
                  <a:extLst>
                    <a:ext uri="{9D8B030D-6E8A-4147-A177-3AD203B41FA5}">
                      <a16:colId xmlns:a16="http://schemas.microsoft.com/office/drawing/2014/main" val="1212618916"/>
                    </a:ext>
                  </a:extLst>
                </a:gridCol>
                <a:gridCol w="1311910">
                  <a:extLst>
                    <a:ext uri="{9D8B030D-6E8A-4147-A177-3AD203B41FA5}">
                      <a16:colId xmlns:a16="http://schemas.microsoft.com/office/drawing/2014/main" val="3476834197"/>
                    </a:ext>
                  </a:extLst>
                </a:gridCol>
              </a:tblGrid>
              <a:tr h="403176">
                <a:tc rowSpan="7">
                  <a:txBody>
                    <a:bodyPr/>
                    <a:lstStyle/>
                    <a:p>
                      <a:pPr marL="0" marR="0">
                        <a:lnSpc>
                          <a:spcPct val="150000"/>
                        </a:lnSpc>
                        <a:spcBef>
                          <a:spcPts val="0"/>
                        </a:spcBef>
                        <a:spcAft>
                          <a:spcPts val="0"/>
                        </a:spcAft>
                      </a:pPr>
                      <a:r>
                        <a:rPr lang="en-US" sz="2300" kern="100" dirty="0">
                          <a:effectLst/>
                        </a:rPr>
                        <a:t>Validation</a:t>
                      </a:r>
                      <a:endParaRPr lang="en-US" sz="2300" kern="100" dirty="0">
                        <a:effectLst/>
                        <a:latin typeface="Times New Roman" panose="02020603050405020304" pitchFamily="18" charset="0"/>
                        <a:cs typeface="Times New Roman" panose="02020603050405020304" pitchFamily="18" charset="0"/>
                      </a:endParaRPr>
                    </a:p>
                  </a:txBody>
                  <a:tcPr marL="68580" marR="68580" marT="0" marB="0" anchor="ctr">
                    <a:lnR w="6350" cap="flat" cmpd="sng" algn="ctr">
                      <a:solidFill>
                        <a:schemeClr val="bg1"/>
                      </a:solidFill>
                      <a:prstDash val="solid"/>
                      <a:round/>
                      <a:headEnd type="none" w="med" len="med"/>
                      <a:tailEnd type="none" w="med" len="med"/>
                    </a:lnR>
                  </a:tcPr>
                </a:tc>
                <a:tc>
                  <a:txBody>
                    <a:bodyPr/>
                    <a:lstStyle/>
                    <a:p>
                      <a:pPr marL="0" marR="0" algn="ctr">
                        <a:lnSpc>
                          <a:spcPct val="150000"/>
                        </a:lnSpc>
                        <a:spcBef>
                          <a:spcPts val="0"/>
                        </a:spcBef>
                        <a:spcAft>
                          <a:spcPts val="0"/>
                        </a:spcAft>
                      </a:pPr>
                      <a:r>
                        <a:rPr lang="en-US" sz="2300" b="0" kern="100" dirty="0">
                          <a:solidFill>
                            <a:schemeClr val="tx1"/>
                          </a:solidFill>
                          <a:effectLst/>
                        </a:rPr>
                        <a:t>1.63</a:t>
                      </a:r>
                    </a:p>
                  </a:txBody>
                  <a:tcPr marL="68580" marR="68580" marT="0" marB="0">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0"/>
                        </a:spcBef>
                        <a:spcAft>
                          <a:spcPts val="0"/>
                        </a:spcAft>
                      </a:pPr>
                      <a:r>
                        <a:rPr lang="en-US" sz="2300" b="0" kern="100" dirty="0">
                          <a:solidFill>
                            <a:schemeClr val="tx1"/>
                          </a:solidFill>
                          <a:effectLst/>
                        </a:rPr>
                        <a:t>1 over 3,126</a:t>
                      </a:r>
                      <a:endParaRPr lang="en-US" sz="23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algn="ctr" fontAlgn="b"/>
                      <a:r>
                        <a:rPr lang="en-US" sz="2300" b="0" i="0" u="none" strike="noStrike" dirty="0">
                          <a:solidFill>
                            <a:srgbClr val="000000"/>
                          </a:solidFill>
                          <a:effectLst/>
                          <a:latin typeface="+mn-lt"/>
                        </a:rPr>
                        <a:t>-3.49</a:t>
                      </a:r>
                    </a:p>
                  </a:txBody>
                  <a:tcPr marL="9525" marR="9525" marT="9525" marB="0" anchor="b">
                    <a:lnB w="6350" cap="flat" cmpd="sng" algn="ctr">
                      <a:solidFill>
                        <a:schemeClr val="bg1"/>
                      </a:solidFill>
                      <a:prstDash val="solid"/>
                      <a:round/>
                      <a:headEnd type="none" w="med" len="med"/>
                      <a:tailEnd type="none" w="med" len="med"/>
                    </a:lnB>
                    <a:solidFill>
                      <a:srgbClr val="CFD6EA"/>
                    </a:solidFill>
                  </a:tcPr>
                </a:tc>
                <a:tc>
                  <a:txBody>
                    <a:bodyPr/>
                    <a:lstStyle/>
                    <a:p>
                      <a:pPr marL="0" marR="0" algn="ctr">
                        <a:lnSpc>
                          <a:spcPct val="150000"/>
                        </a:lnSpc>
                        <a:spcBef>
                          <a:spcPts val="0"/>
                        </a:spcBef>
                        <a:spcAft>
                          <a:spcPts val="0"/>
                        </a:spcAft>
                      </a:pPr>
                      <a:r>
                        <a:rPr lang="en-US" sz="2300" b="0" kern="100" dirty="0">
                          <a:solidFill>
                            <a:schemeClr val="tx1"/>
                          </a:solidFill>
                          <a:effectLst/>
                        </a:rPr>
                        <a:t>1 in 1.21 million</a:t>
                      </a:r>
                      <a:endParaRPr lang="en-US" sz="23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6350" cap="flat" cmpd="sng" algn="ctr">
                      <a:solidFill>
                        <a:schemeClr val="bg1"/>
                      </a:solidFill>
                      <a:prstDash val="solid"/>
                      <a:round/>
                      <a:headEnd type="none" w="med" len="med"/>
                      <a:tailEnd type="none" w="med" len="med"/>
                    </a:lnB>
                    <a:solidFill>
                      <a:srgbClr val="CFD6EA"/>
                    </a:solidFill>
                  </a:tcPr>
                </a:tc>
                <a:tc>
                  <a:txBody>
                    <a:bodyPr/>
                    <a:lstStyle/>
                    <a:p>
                      <a:pPr algn="ctr" fontAlgn="b"/>
                      <a:r>
                        <a:rPr lang="en-US" sz="2300" b="0" i="0" u="none" strike="noStrike">
                          <a:solidFill>
                            <a:schemeClr val="tx1"/>
                          </a:solidFill>
                          <a:effectLst/>
                          <a:latin typeface="+mn-lt"/>
                        </a:rPr>
                        <a:t>-6.08</a:t>
                      </a:r>
                    </a:p>
                  </a:txBody>
                  <a:tcPr marL="9525" marR="9525" marT="9525" marB="0" anchor="b">
                    <a:lnB w="6350" cap="flat" cmpd="sng" algn="ctr">
                      <a:solidFill>
                        <a:schemeClr val="bg1"/>
                      </a:solidFill>
                      <a:prstDash val="solid"/>
                      <a:round/>
                      <a:headEnd type="none" w="med" len="med"/>
                      <a:tailEnd type="none" w="med" len="med"/>
                    </a:lnB>
                    <a:solidFill>
                      <a:srgbClr val="CFD6EA"/>
                    </a:solidFill>
                  </a:tcPr>
                </a:tc>
                <a:extLst>
                  <a:ext uri="{0D108BD9-81ED-4DB2-BD59-A6C34878D82A}">
                    <a16:rowId xmlns:a16="http://schemas.microsoft.com/office/drawing/2014/main" val="967475470"/>
                  </a:ext>
                </a:extLst>
              </a:tr>
              <a:tr h="403176">
                <a:tc vMerge="1">
                  <a:txBody>
                    <a:bodyPr/>
                    <a:lstStyle/>
                    <a:p>
                      <a:endParaRPr/>
                    </a:p>
                  </a:txBody>
                  <a:tcPr marL="68580" marR="68580" marT="0" marB="0"/>
                </a:tc>
                <a:tc>
                  <a:txBody>
                    <a:bodyPr/>
                    <a:lstStyle/>
                    <a:p>
                      <a:pPr marL="0" marR="0" algn="ctr">
                        <a:lnSpc>
                          <a:spcPct val="150000"/>
                        </a:lnSpc>
                        <a:spcBef>
                          <a:spcPts val="0"/>
                        </a:spcBef>
                        <a:spcAft>
                          <a:spcPts val="0"/>
                        </a:spcAft>
                      </a:pPr>
                      <a:r>
                        <a:rPr lang="en-US" sz="2300" kern="100" dirty="0">
                          <a:effectLst/>
                        </a:rPr>
                        <a:t>1.08</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0"/>
                        </a:spcBef>
                        <a:spcAft>
                          <a:spcPts val="0"/>
                        </a:spcAft>
                      </a:pPr>
                      <a:r>
                        <a:rPr lang="en-US" sz="2300" kern="100" dirty="0">
                          <a:effectLst/>
                        </a:rPr>
                        <a:t>1 over 412</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algn="ctr" fontAlgn="b"/>
                      <a:r>
                        <a:rPr lang="en-US" sz="2300" b="0" i="0" u="none" strike="noStrike">
                          <a:solidFill>
                            <a:srgbClr val="000000"/>
                          </a:solidFill>
                          <a:effectLst/>
                          <a:latin typeface="+mn-lt"/>
                        </a:rPr>
                        <a:t>-2.61</a:t>
                      </a:r>
                    </a:p>
                  </a:txBody>
                  <a:tcPr marL="9525" marR="9525" marT="9525" marB="0" anchor="b">
                    <a:lnT w="6350" cap="flat" cmpd="sng" algn="ctr">
                      <a:solidFill>
                        <a:schemeClr val="bg1"/>
                      </a:solidFill>
                      <a:prstDash val="solid"/>
                      <a:round/>
                      <a:headEnd type="none" w="med" len="med"/>
                      <a:tailEnd type="none" w="med" len="med"/>
                    </a:lnT>
                    <a:solidFill>
                      <a:srgbClr val="E9ECF5"/>
                    </a:solidFill>
                  </a:tcPr>
                </a:tc>
                <a:tc>
                  <a:txBody>
                    <a:bodyPr/>
                    <a:lstStyle/>
                    <a:p>
                      <a:pPr marL="0" marR="0" algn="ctr">
                        <a:lnSpc>
                          <a:spcPct val="150000"/>
                        </a:lnSpc>
                        <a:spcBef>
                          <a:spcPts val="0"/>
                        </a:spcBef>
                        <a:spcAft>
                          <a:spcPts val="0"/>
                        </a:spcAft>
                      </a:pPr>
                      <a:r>
                        <a:rPr lang="en-US" sz="2300" kern="100" dirty="0">
                          <a:effectLst/>
                        </a:rPr>
                        <a:t>1 in 6.97 thousand</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6350" cap="flat" cmpd="sng" algn="ctr">
                      <a:solidFill>
                        <a:schemeClr val="bg1"/>
                      </a:solidFill>
                      <a:prstDash val="solid"/>
                      <a:round/>
                      <a:headEnd type="none" w="med" len="med"/>
                      <a:tailEnd type="none" w="med" len="med"/>
                    </a:lnT>
                    <a:solidFill>
                      <a:srgbClr val="E9ECF5"/>
                    </a:solidFill>
                  </a:tcPr>
                </a:tc>
                <a:tc>
                  <a:txBody>
                    <a:bodyPr/>
                    <a:lstStyle/>
                    <a:p>
                      <a:pPr algn="ctr" fontAlgn="b"/>
                      <a:r>
                        <a:rPr lang="en-US" sz="2300" b="0" i="0" u="none" strike="noStrike">
                          <a:solidFill>
                            <a:schemeClr val="tx1"/>
                          </a:solidFill>
                          <a:effectLst/>
                          <a:latin typeface="+mn-lt"/>
                        </a:rPr>
                        <a:t>-3.84</a:t>
                      </a:r>
                    </a:p>
                  </a:txBody>
                  <a:tcPr marL="9525" marR="9525" marT="9525" marB="0" anchor="b">
                    <a:lnT w="6350" cap="flat" cmpd="sng" algn="ctr">
                      <a:solidFill>
                        <a:schemeClr val="bg1"/>
                      </a:solidFill>
                      <a:prstDash val="solid"/>
                      <a:round/>
                      <a:headEnd type="none" w="med" len="med"/>
                      <a:tailEnd type="none" w="med" len="med"/>
                    </a:lnT>
                    <a:solidFill>
                      <a:srgbClr val="E9ECF5"/>
                    </a:solidFill>
                  </a:tcPr>
                </a:tc>
                <a:extLst>
                  <a:ext uri="{0D108BD9-81ED-4DB2-BD59-A6C34878D82A}">
                    <a16:rowId xmlns:a16="http://schemas.microsoft.com/office/drawing/2014/main" val="1963578162"/>
                  </a:ext>
                </a:extLst>
              </a:tr>
              <a:tr h="403176">
                <a:tc vMerge="1">
                  <a:txBody>
                    <a:bodyPr/>
                    <a:lstStyle/>
                    <a:p>
                      <a:endParaRPr/>
                    </a:p>
                  </a:txBody>
                  <a:tcPr marL="68580" marR="68580" marT="0" marB="0"/>
                </a:tc>
                <a:tc>
                  <a:txBody>
                    <a:bodyPr/>
                    <a:lstStyle/>
                    <a:p>
                      <a:pPr marL="0" marR="0" algn="ctr">
                        <a:lnSpc>
                          <a:spcPct val="150000"/>
                        </a:lnSpc>
                        <a:spcBef>
                          <a:spcPts val="0"/>
                        </a:spcBef>
                        <a:spcAft>
                          <a:spcPts val="0"/>
                        </a:spcAft>
                      </a:pPr>
                      <a:r>
                        <a:rPr lang="en-US" sz="2300" kern="100" dirty="0">
                          <a:effectLst/>
                        </a:rPr>
                        <a:t>1.70</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CFD6EA"/>
                    </a:solidFill>
                  </a:tcPr>
                </a:tc>
                <a:tc>
                  <a:txBody>
                    <a:bodyPr/>
                    <a:lstStyle/>
                    <a:p>
                      <a:pPr marL="0" marR="0" algn="ctr">
                        <a:lnSpc>
                          <a:spcPct val="150000"/>
                        </a:lnSpc>
                        <a:spcBef>
                          <a:spcPts val="0"/>
                        </a:spcBef>
                        <a:spcAft>
                          <a:spcPts val="0"/>
                        </a:spcAft>
                      </a:pPr>
                      <a:r>
                        <a:rPr lang="en-US" sz="2300" kern="100" dirty="0">
                          <a:effectLst/>
                        </a:rPr>
                        <a:t>1 over 292</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a:solidFill>
                            <a:srgbClr val="000000"/>
                          </a:solidFill>
                          <a:effectLst/>
                          <a:latin typeface="+mn-lt"/>
                        </a:rPr>
                        <a:t>-2.47</a:t>
                      </a:r>
                    </a:p>
                  </a:txBody>
                  <a:tcPr marL="9525" marR="9525" marT="9525" marB="0" anchor="b">
                    <a:solidFill>
                      <a:srgbClr val="CFD6EA"/>
                    </a:solidFill>
                  </a:tcPr>
                </a:tc>
                <a:tc>
                  <a:txBody>
                    <a:bodyPr/>
                    <a:lstStyle/>
                    <a:p>
                      <a:pPr marL="0" marR="0" algn="ctr">
                        <a:lnSpc>
                          <a:spcPct val="150000"/>
                        </a:lnSpc>
                        <a:spcBef>
                          <a:spcPts val="0"/>
                        </a:spcBef>
                        <a:spcAft>
                          <a:spcPts val="0"/>
                        </a:spcAft>
                      </a:pPr>
                      <a:r>
                        <a:rPr lang="en-US" sz="2300" kern="100" dirty="0">
                          <a:effectLst/>
                        </a:rPr>
                        <a:t>1 in 23.3 thousand</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a:solidFill>
                            <a:schemeClr val="tx1"/>
                          </a:solidFill>
                          <a:effectLst/>
                          <a:latin typeface="+mn-lt"/>
                        </a:rPr>
                        <a:t>-4.37</a:t>
                      </a:r>
                    </a:p>
                  </a:txBody>
                  <a:tcPr marL="9525" marR="9525" marT="9525" marB="0" anchor="b">
                    <a:solidFill>
                      <a:srgbClr val="CFD6EA"/>
                    </a:solidFill>
                  </a:tcPr>
                </a:tc>
                <a:extLst>
                  <a:ext uri="{0D108BD9-81ED-4DB2-BD59-A6C34878D82A}">
                    <a16:rowId xmlns:a16="http://schemas.microsoft.com/office/drawing/2014/main" val="3139579510"/>
                  </a:ext>
                </a:extLst>
              </a:tr>
              <a:tr h="403176">
                <a:tc vMerge="1">
                  <a:txBody>
                    <a:bodyPr/>
                    <a:lstStyle/>
                    <a:p>
                      <a:endParaRPr/>
                    </a:p>
                  </a:txBody>
                  <a:tcPr marL="68580" marR="68580" marT="0" marB="0"/>
                </a:tc>
                <a:tc>
                  <a:txBody>
                    <a:bodyPr/>
                    <a:lstStyle/>
                    <a:p>
                      <a:pPr marL="0" marR="0" algn="ctr">
                        <a:lnSpc>
                          <a:spcPct val="150000"/>
                        </a:lnSpc>
                        <a:spcBef>
                          <a:spcPts val="0"/>
                        </a:spcBef>
                        <a:spcAft>
                          <a:spcPts val="0"/>
                        </a:spcAft>
                      </a:pPr>
                      <a:r>
                        <a:rPr lang="en-US" sz="2300" kern="100" dirty="0">
                          <a:effectLst/>
                        </a:rPr>
                        <a:t>1.32</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E9ECF5"/>
                    </a:solidFill>
                  </a:tcPr>
                </a:tc>
                <a:tc>
                  <a:txBody>
                    <a:bodyPr/>
                    <a:lstStyle/>
                    <a:p>
                      <a:pPr marL="0" marR="0" algn="ctr">
                        <a:lnSpc>
                          <a:spcPct val="150000"/>
                        </a:lnSpc>
                        <a:spcBef>
                          <a:spcPts val="0"/>
                        </a:spcBef>
                        <a:spcAft>
                          <a:spcPts val="0"/>
                        </a:spcAft>
                      </a:pPr>
                      <a:r>
                        <a:rPr lang="en-US" sz="2300" kern="100" dirty="0">
                          <a:effectLst/>
                        </a:rPr>
                        <a:t>1 over 25</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9ECF5"/>
                    </a:solidFill>
                  </a:tcPr>
                </a:tc>
                <a:tc>
                  <a:txBody>
                    <a:bodyPr/>
                    <a:lstStyle/>
                    <a:p>
                      <a:pPr algn="ctr" fontAlgn="b"/>
                      <a:r>
                        <a:rPr lang="en-US" sz="2300" b="0" i="0" u="none" strike="noStrike">
                          <a:solidFill>
                            <a:srgbClr val="000000"/>
                          </a:solidFill>
                          <a:effectLst/>
                          <a:latin typeface="+mn-lt"/>
                        </a:rPr>
                        <a:t>-1.40</a:t>
                      </a:r>
                    </a:p>
                  </a:txBody>
                  <a:tcPr marL="9525" marR="9525" marT="9525" marB="0" anchor="b">
                    <a:solidFill>
                      <a:srgbClr val="E9ECF5"/>
                    </a:solidFill>
                  </a:tcPr>
                </a:tc>
                <a:tc>
                  <a:txBody>
                    <a:bodyPr/>
                    <a:lstStyle/>
                    <a:p>
                      <a:pPr marL="0" marR="0" algn="ctr">
                        <a:lnSpc>
                          <a:spcPct val="150000"/>
                        </a:lnSpc>
                        <a:spcBef>
                          <a:spcPts val="0"/>
                        </a:spcBef>
                        <a:spcAft>
                          <a:spcPts val="0"/>
                        </a:spcAft>
                      </a:pPr>
                      <a:r>
                        <a:rPr lang="en-US" sz="2300" kern="100" dirty="0">
                          <a:effectLst/>
                        </a:rPr>
                        <a:t>1 in 1.39 thousand</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9ECF5"/>
                    </a:solidFill>
                  </a:tcPr>
                </a:tc>
                <a:tc>
                  <a:txBody>
                    <a:bodyPr/>
                    <a:lstStyle/>
                    <a:p>
                      <a:pPr algn="ctr" fontAlgn="b"/>
                      <a:r>
                        <a:rPr lang="en-US" sz="2300" b="0" i="0" u="none" strike="noStrike">
                          <a:solidFill>
                            <a:schemeClr val="tx1"/>
                          </a:solidFill>
                          <a:effectLst/>
                          <a:latin typeface="+mn-lt"/>
                        </a:rPr>
                        <a:t>-3.14</a:t>
                      </a:r>
                    </a:p>
                  </a:txBody>
                  <a:tcPr marL="9525" marR="9525" marT="9525" marB="0" anchor="b">
                    <a:solidFill>
                      <a:srgbClr val="E9ECF5"/>
                    </a:solidFill>
                  </a:tcPr>
                </a:tc>
                <a:extLst>
                  <a:ext uri="{0D108BD9-81ED-4DB2-BD59-A6C34878D82A}">
                    <a16:rowId xmlns:a16="http://schemas.microsoft.com/office/drawing/2014/main" val="2382287011"/>
                  </a:ext>
                </a:extLst>
              </a:tr>
              <a:tr h="403176">
                <a:tc vMerge="1">
                  <a:txBody>
                    <a:bodyPr/>
                    <a:lstStyle/>
                    <a:p>
                      <a:endParaRPr/>
                    </a:p>
                  </a:txBody>
                  <a:tcPr marL="68580" marR="68580" marT="0" marB="0"/>
                </a:tc>
                <a:tc>
                  <a:txBody>
                    <a:bodyPr/>
                    <a:lstStyle/>
                    <a:p>
                      <a:pPr marL="0" marR="0" algn="ctr">
                        <a:lnSpc>
                          <a:spcPct val="150000"/>
                        </a:lnSpc>
                        <a:spcBef>
                          <a:spcPts val="0"/>
                        </a:spcBef>
                        <a:spcAft>
                          <a:spcPts val="0"/>
                        </a:spcAft>
                      </a:pPr>
                      <a:r>
                        <a:rPr lang="en-US" sz="2300" kern="100" dirty="0">
                          <a:effectLst/>
                        </a:rPr>
                        <a:t>2.26</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CFD6EA"/>
                    </a:solidFill>
                  </a:tcPr>
                </a:tc>
                <a:tc>
                  <a:txBody>
                    <a:bodyPr/>
                    <a:lstStyle/>
                    <a:p>
                      <a:pPr marL="0" marR="0" algn="ctr">
                        <a:lnSpc>
                          <a:spcPct val="150000"/>
                        </a:lnSpc>
                        <a:spcBef>
                          <a:spcPts val="0"/>
                        </a:spcBef>
                        <a:spcAft>
                          <a:spcPts val="0"/>
                        </a:spcAft>
                      </a:pPr>
                      <a:r>
                        <a:rPr lang="en-US" sz="2300" kern="100" dirty="0">
                          <a:effectLst/>
                        </a:rPr>
                        <a:t>1 over 4</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a:solidFill>
                            <a:srgbClr val="000000"/>
                          </a:solidFill>
                          <a:effectLst/>
                          <a:latin typeface="+mn-lt"/>
                        </a:rPr>
                        <a:t>-0.60</a:t>
                      </a:r>
                    </a:p>
                  </a:txBody>
                  <a:tcPr marL="9525" marR="9525" marT="9525" marB="0" anchor="b">
                    <a:solidFill>
                      <a:srgbClr val="CFD6EA"/>
                    </a:solidFill>
                  </a:tcPr>
                </a:tc>
                <a:tc>
                  <a:txBody>
                    <a:bodyPr/>
                    <a:lstStyle/>
                    <a:p>
                      <a:pPr marL="0" marR="0" algn="ctr">
                        <a:lnSpc>
                          <a:spcPct val="150000"/>
                        </a:lnSpc>
                        <a:spcBef>
                          <a:spcPts val="0"/>
                        </a:spcBef>
                        <a:spcAft>
                          <a:spcPts val="0"/>
                        </a:spcAft>
                      </a:pPr>
                      <a:r>
                        <a:rPr lang="en-US" sz="2300" kern="100" dirty="0">
                          <a:effectLst/>
                        </a:rPr>
                        <a:t>1 in 490</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a:solidFill>
                            <a:schemeClr val="tx1"/>
                          </a:solidFill>
                          <a:effectLst/>
                          <a:latin typeface="+mn-lt"/>
                        </a:rPr>
                        <a:t>-2.69</a:t>
                      </a:r>
                    </a:p>
                  </a:txBody>
                  <a:tcPr marL="9525" marR="9525" marT="9525" marB="0" anchor="b">
                    <a:solidFill>
                      <a:srgbClr val="CFD6EA"/>
                    </a:solidFill>
                  </a:tcPr>
                </a:tc>
                <a:extLst>
                  <a:ext uri="{0D108BD9-81ED-4DB2-BD59-A6C34878D82A}">
                    <a16:rowId xmlns:a16="http://schemas.microsoft.com/office/drawing/2014/main" val="2390008433"/>
                  </a:ext>
                </a:extLst>
              </a:tr>
              <a:tr h="403176">
                <a:tc vMerge="1">
                  <a:txBody>
                    <a:bodyPr/>
                    <a:lstStyle/>
                    <a:p>
                      <a:endParaRPr/>
                    </a:p>
                  </a:txBody>
                  <a:tcPr marL="68580" marR="68580" marT="0" marB="0"/>
                </a:tc>
                <a:tc>
                  <a:txBody>
                    <a:bodyPr/>
                    <a:lstStyle/>
                    <a:p>
                      <a:pPr marL="0" marR="0" algn="ctr">
                        <a:lnSpc>
                          <a:spcPct val="150000"/>
                        </a:lnSpc>
                        <a:spcBef>
                          <a:spcPts val="0"/>
                        </a:spcBef>
                        <a:spcAft>
                          <a:spcPts val="0"/>
                        </a:spcAft>
                      </a:pPr>
                      <a:r>
                        <a:rPr lang="en-US" sz="2300" kern="100" dirty="0">
                          <a:effectLst/>
                        </a:rPr>
                        <a:t>1.65</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E9ECF5"/>
                    </a:solidFill>
                  </a:tcPr>
                </a:tc>
                <a:tc>
                  <a:txBody>
                    <a:bodyPr/>
                    <a:lstStyle/>
                    <a:p>
                      <a:pPr marL="0" marR="0" algn="ctr">
                        <a:lnSpc>
                          <a:spcPct val="150000"/>
                        </a:lnSpc>
                        <a:spcBef>
                          <a:spcPts val="0"/>
                        </a:spcBef>
                        <a:spcAft>
                          <a:spcPts val="0"/>
                        </a:spcAft>
                      </a:pPr>
                      <a:r>
                        <a:rPr lang="en-US" sz="2300" kern="100" dirty="0">
                          <a:effectLst/>
                        </a:rPr>
                        <a:t>1 over 3.5</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9ECF5"/>
                    </a:solidFill>
                  </a:tcPr>
                </a:tc>
                <a:tc>
                  <a:txBody>
                    <a:bodyPr/>
                    <a:lstStyle/>
                    <a:p>
                      <a:pPr algn="ctr" fontAlgn="b"/>
                      <a:r>
                        <a:rPr lang="en-US" sz="2300" b="0" i="0" u="none" strike="noStrike">
                          <a:solidFill>
                            <a:srgbClr val="000000"/>
                          </a:solidFill>
                          <a:effectLst/>
                          <a:latin typeface="+mn-lt"/>
                        </a:rPr>
                        <a:t>-0.54</a:t>
                      </a:r>
                    </a:p>
                  </a:txBody>
                  <a:tcPr marL="9525" marR="9525" marT="9525" marB="0" anchor="b">
                    <a:solidFill>
                      <a:srgbClr val="E9ECF5"/>
                    </a:solidFill>
                  </a:tcPr>
                </a:tc>
                <a:tc>
                  <a:txBody>
                    <a:bodyPr/>
                    <a:lstStyle/>
                    <a:p>
                      <a:pPr marL="0" marR="0" algn="ctr">
                        <a:lnSpc>
                          <a:spcPct val="150000"/>
                        </a:lnSpc>
                        <a:spcBef>
                          <a:spcPts val="0"/>
                        </a:spcBef>
                        <a:spcAft>
                          <a:spcPts val="0"/>
                        </a:spcAft>
                      </a:pPr>
                      <a:r>
                        <a:rPr lang="en-US" sz="2300" kern="100" dirty="0">
                          <a:effectLst/>
                        </a:rPr>
                        <a:t>1 in 234</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9ECF5"/>
                    </a:solidFill>
                  </a:tcPr>
                </a:tc>
                <a:tc>
                  <a:txBody>
                    <a:bodyPr/>
                    <a:lstStyle/>
                    <a:p>
                      <a:pPr algn="ctr" fontAlgn="b"/>
                      <a:r>
                        <a:rPr lang="en-US" sz="2300" b="0" i="0" u="none" strike="noStrike">
                          <a:solidFill>
                            <a:schemeClr val="tx1"/>
                          </a:solidFill>
                          <a:effectLst/>
                          <a:latin typeface="+mn-lt"/>
                        </a:rPr>
                        <a:t>-2.37</a:t>
                      </a:r>
                    </a:p>
                  </a:txBody>
                  <a:tcPr marL="9525" marR="9525" marT="9525" marB="0" anchor="b">
                    <a:solidFill>
                      <a:srgbClr val="E9ECF5"/>
                    </a:solidFill>
                  </a:tcPr>
                </a:tc>
                <a:extLst>
                  <a:ext uri="{0D108BD9-81ED-4DB2-BD59-A6C34878D82A}">
                    <a16:rowId xmlns:a16="http://schemas.microsoft.com/office/drawing/2014/main" val="1302321969"/>
                  </a:ext>
                </a:extLst>
              </a:tr>
              <a:tr h="403176">
                <a:tc vMerge="1">
                  <a:txBody>
                    <a:bodyPr/>
                    <a:lstStyle/>
                    <a:p>
                      <a:endParaRPr dirty="0"/>
                    </a:p>
                  </a:txBody>
                  <a:tcPr marL="68580" marR="68580" marT="0" marB="0"/>
                </a:tc>
                <a:tc>
                  <a:txBody>
                    <a:bodyPr/>
                    <a:lstStyle/>
                    <a:p>
                      <a:pPr marL="0" marR="0" algn="ctr">
                        <a:lnSpc>
                          <a:spcPct val="150000"/>
                        </a:lnSpc>
                        <a:spcBef>
                          <a:spcPts val="0"/>
                        </a:spcBef>
                        <a:spcAft>
                          <a:spcPts val="0"/>
                        </a:spcAft>
                      </a:pPr>
                      <a:r>
                        <a:rPr lang="en-US" sz="2300" kern="100" dirty="0">
                          <a:effectLst/>
                        </a:rPr>
                        <a:t>1.40</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solidFill>
                      <a:srgbClr val="CFD6EA"/>
                    </a:solidFill>
                  </a:tcPr>
                </a:tc>
                <a:tc>
                  <a:txBody>
                    <a:bodyPr/>
                    <a:lstStyle/>
                    <a:p>
                      <a:pPr marL="0" marR="0" algn="ctr">
                        <a:lnSpc>
                          <a:spcPct val="150000"/>
                        </a:lnSpc>
                        <a:spcBef>
                          <a:spcPts val="0"/>
                        </a:spcBef>
                        <a:spcAft>
                          <a:spcPts val="0"/>
                        </a:spcAft>
                      </a:pPr>
                      <a:r>
                        <a:rPr lang="en-US" sz="2300" kern="100" dirty="0">
                          <a:effectLst/>
                        </a:rPr>
                        <a:t>1 over 1.4</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dirty="0">
                          <a:solidFill>
                            <a:srgbClr val="000000"/>
                          </a:solidFill>
                          <a:effectLst/>
                          <a:latin typeface="+mn-lt"/>
                        </a:rPr>
                        <a:t>-0.15</a:t>
                      </a:r>
                    </a:p>
                  </a:txBody>
                  <a:tcPr marL="9525" marR="9525" marT="9525" marB="0" anchor="b">
                    <a:solidFill>
                      <a:srgbClr val="CFD6EA"/>
                    </a:solidFill>
                  </a:tcPr>
                </a:tc>
                <a:tc>
                  <a:txBody>
                    <a:bodyPr/>
                    <a:lstStyle/>
                    <a:p>
                      <a:pPr marL="0" marR="0" algn="ctr">
                        <a:lnSpc>
                          <a:spcPct val="150000"/>
                        </a:lnSpc>
                        <a:spcBef>
                          <a:spcPts val="0"/>
                        </a:spcBef>
                        <a:spcAft>
                          <a:spcPts val="0"/>
                        </a:spcAft>
                      </a:pPr>
                      <a:r>
                        <a:rPr lang="en-US" sz="2300" kern="100" dirty="0">
                          <a:effectLst/>
                        </a:rPr>
                        <a:t>1 in 341</a:t>
                      </a:r>
                      <a:endParaRPr lang="en-US" sz="23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D6EA"/>
                    </a:solidFill>
                  </a:tcPr>
                </a:tc>
                <a:tc>
                  <a:txBody>
                    <a:bodyPr/>
                    <a:lstStyle/>
                    <a:p>
                      <a:pPr algn="ctr" fontAlgn="b"/>
                      <a:r>
                        <a:rPr lang="en-US" sz="2300" b="0" i="0" u="none" strike="noStrike" dirty="0">
                          <a:solidFill>
                            <a:schemeClr val="tx1"/>
                          </a:solidFill>
                          <a:effectLst/>
                          <a:latin typeface="+mn-lt"/>
                        </a:rPr>
                        <a:t>-2.53</a:t>
                      </a:r>
                    </a:p>
                  </a:txBody>
                  <a:tcPr marL="9525" marR="9525" marT="9525" marB="0" anchor="b">
                    <a:solidFill>
                      <a:srgbClr val="CFD6EA"/>
                    </a:solidFill>
                  </a:tcPr>
                </a:tc>
                <a:extLst>
                  <a:ext uri="{0D108BD9-81ED-4DB2-BD59-A6C34878D82A}">
                    <a16:rowId xmlns:a16="http://schemas.microsoft.com/office/drawing/2014/main" val="849243561"/>
                  </a:ext>
                </a:extLst>
              </a:tr>
            </a:tbl>
          </a:graphicData>
        </a:graphic>
      </p:graphicFrame>
    </p:spTree>
    <p:extLst>
      <p:ext uri="{BB962C8B-B14F-4D97-AF65-F5344CB8AC3E}">
        <p14:creationId xmlns:p14="http://schemas.microsoft.com/office/powerpoint/2010/main" val="110857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LR Error Comparison</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Content Placeholder 2">
            <a:extLst>
              <a:ext uri="{FF2B5EF4-FFF2-40B4-BE49-F238E27FC236}">
                <a16:creationId xmlns:a16="http://schemas.microsoft.com/office/drawing/2014/main" id="{9D1B0682-1F83-D9D1-0B3C-E344A89B5A20}"/>
              </a:ext>
            </a:extLst>
          </p:cNvPr>
          <p:cNvSpPr txBox="1">
            <a:spLocks/>
          </p:cNvSpPr>
          <p:nvPr/>
        </p:nvSpPr>
        <p:spPr>
          <a:xfrm>
            <a:off x="907479" y="6148671"/>
            <a:ext cx="4088577" cy="57573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Gun minor contributor (6% MW)</a:t>
            </a:r>
          </a:p>
        </p:txBody>
      </p:sp>
      <p:sp>
        <p:nvSpPr>
          <p:cNvPr id="7" name="Content Placeholder 2">
            <a:extLst>
              <a:ext uri="{FF2B5EF4-FFF2-40B4-BE49-F238E27FC236}">
                <a16:creationId xmlns:a16="http://schemas.microsoft.com/office/drawing/2014/main" id="{E9984889-D4C2-2A04-C7E9-120E48B8DD63}"/>
              </a:ext>
            </a:extLst>
          </p:cNvPr>
          <p:cNvSpPr txBox="1">
            <a:spLocks/>
          </p:cNvSpPr>
          <p:nvPr/>
        </p:nvSpPr>
        <p:spPr>
          <a:xfrm>
            <a:off x="6979468" y="6110571"/>
            <a:ext cx="4520811" cy="575732"/>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Magazine minor contributor (2% MW)</a:t>
            </a:r>
          </a:p>
        </p:txBody>
      </p:sp>
      <p:pic>
        <p:nvPicPr>
          <p:cNvPr id="17" name="Picture 16" descr="A graph of a graph of a number of bars&#10;&#10;Description automatically generated">
            <a:extLst>
              <a:ext uri="{FF2B5EF4-FFF2-40B4-BE49-F238E27FC236}">
                <a16:creationId xmlns:a16="http://schemas.microsoft.com/office/drawing/2014/main" id="{D770D848-F5C2-4609-A908-4CD6EDE9E0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8247" y="1978767"/>
            <a:ext cx="5523253" cy="4315968"/>
          </a:xfrm>
          <a:prstGeom prst="rect">
            <a:avLst/>
          </a:prstGeom>
        </p:spPr>
      </p:pic>
      <p:pic>
        <p:nvPicPr>
          <p:cNvPr id="15" name="Picture 14" descr="A graph of a tall graph&#10;&#10;Description automatically generated">
            <a:extLst>
              <a:ext uri="{FF2B5EF4-FFF2-40B4-BE49-F238E27FC236}">
                <a16:creationId xmlns:a16="http://schemas.microsoft.com/office/drawing/2014/main" id="{37B6D26B-43D2-7F09-AD84-1CCE7130DF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500" y="1978767"/>
            <a:ext cx="5522535" cy="4315968"/>
          </a:xfrm>
          <a:prstGeom prst="rect">
            <a:avLst/>
          </a:prstGeom>
        </p:spPr>
      </p:pic>
      <p:sp>
        <p:nvSpPr>
          <p:cNvPr id="11" name="Content Placeholder 2">
            <a:extLst>
              <a:ext uri="{FF2B5EF4-FFF2-40B4-BE49-F238E27FC236}">
                <a16:creationId xmlns:a16="http://schemas.microsoft.com/office/drawing/2014/main" id="{363316E4-7FF5-4584-F15C-7F36EAEBC6B9}"/>
              </a:ext>
            </a:extLst>
          </p:cNvPr>
          <p:cNvSpPr txBox="1">
            <a:spLocks/>
          </p:cNvSpPr>
          <p:nvPr/>
        </p:nvSpPr>
        <p:spPr>
          <a:xfrm>
            <a:off x="1917725" y="2554570"/>
            <a:ext cx="1904975" cy="1814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20000"/>
              </a:lnSpc>
              <a:spcBef>
                <a:spcPts val="0"/>
              </a:spcBef>
              <a:spcAft>
                <a:spcPts val="0"/>
              </a:spcAft>
              <a:buNone/>
            </a:pPr>
            <a:r>
              <a:rPr lang="en-US" sz="2400" kern="100" dirty="0">
                <a:solidFill>
                  <a:srgbClr val="C00000"/>
                </a:solidFill>
                <a:effectLst/>
              </a:rPr>
              <a:t>one over </a:t>
            </a:r>
          </a:p>
          <a:p>
            <a:pPr marL="0" marR="0" indent="0" algn="ctr">
              <a:lnSpc>
                <a:spcPct val="120000"/>
              </a:lnSpc>
              <a:spcBef>
                <a:spcPts val="0"/>
              </a:spcBef>
              <a:spcAft>
                <a:spcPts val="0"/>
              </a:spcAft>
              <a:buNone/>
            </a:pPr>
            <a:r>
              <a:rPr lang="en-US" sz="2400" kern="100" dirty="0">
                <a:solidFill>
                  <a:srgbClr val="C00000"/>
                </a:solidFill>
                <a:effectLst/>
              </a:rPr>
              <a:t>72.8 million</a:t>
            </a:r>
            <a:endParaRPr lang="en-US"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1F18312E-6C7B-4318-AA0E-F55920E92E82}"/>
              </a:ext>
            </a:extLst>
          </p:cNvPr>
          <p:cNvSpPr txBox="1">
            <a:spLocks/>
          </p:cNvSpPr>
          <p:nvPr/>
        </p:nvSpPr>
        <p:spPr>
          <a:xfrm>
            <a:off x="7454925" y="2757769"/>
            <a:ext cx="1904975" cy="1407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20000"/>
              </a:lnSpc>
              <a:spcBef>
                <a:spcPts val="0"/>
              </a:spcBef>
              <a:spcAft>
                <a:spcPts val="0"/>
              </a:spcAft>
              <a:buNone/>
            </a:pPr>
            <a:r>
              <a:rPr lang="en-US" sz="2400" kern="100" dirty="0">
                <a:solidFill>
                  <a:srgbClr val="C00000"/>
                </a:solidFill>
                <a:effectLst/>
              </a:rPr>
              <a:t>one over </a:t>
            </a:r>
          </a:p>
          <a:p>
            <a:pPr marL="0" marR="0" indent="0" algn="ctr">
              <a:lnSpc>
                <a:spcPct val="120000"/>
              </a:lnSpc>
              <a:spcBef>
                <a:spcPts val="0"/>
              </a:spcBef>
              <a:spcAft>
                <a:spcPts val="0"/>
              </a:spcAft>
              <a:buNone/>
            </a:pPr>
            <a:r>
              <a:rPr lang="en-US" sz="2400" kern="100" dirty="0">
                <a:solidFill>
                  <a:srgbClr val="C00000"/>
                </a:solidFill>
                <a:effectLst/>
              </a:rPr>
              <a:t>161 </a:t>
            </a:r>
            <a:r>
              <a:rPr lang="en-US" sz="2400" kern="100" dirty="0">
                <a:solidFill>
                  <a:srgbClr val="C00000"/>
                </a:solidFill>
              </a:rPr>
              <a:t>billion</a:t>
            </a:r>
            <a:endParaRPr lang="en-US"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246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Stratified Binary Error Rates</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descr="A table with numbers and text&#10;&#10;Description automatically generated">
            <a:extLst>
              <a:ext uri="{FF2B5EF4-FFF2-40B4-BE49-F238E27FC236}">
                <a16:creationId xmlns:a16="http://schemas.microsoft.com/office/drawing/2014/main" id="{766DE50A-A904-B961-BFAF-CA9666DB8C0B}"/>
              </a:ext>
            </a:extLst>
          </p:cNvPr>
          <p:cNvPicPr>
            <a:picLocks noChangeAspect="1"/>
          </p:cNvPicPr>
          <p:nvPr/>
        </p:nvPicPr>
        <p:blipFill>
          <a:blip r:embed="rId2"/>
          <a:stretch>
            <a:fillRect/>
          </a:stretch>
        </p:blipFill>
        <p:spPr>
          <a:xfrm>
            <a:off x="-1" y="1587500"/>
            <a:ext cx="8229600" cy="2243336"/>
          </a:xfrm>
          <a:prstGeom prst="rect">
            <a:avLst/>
          </a:prstGeom>
        </p:spPr>
      </p:pic>
      <p:pic>
        <p:nvPicPr>
          <p:cNvPr id="4" name="Picture 3" descr="A table with numbers and a number&#10;&#10;Description automatically generated">
            <a:extLst>
              <a:ext uri="{FF2B5EF4-FFF2-40B4-BE49-F238E27FC236}">
                <a16:creationId xmlns:a16="http://schemas.microsoft.com/office/drawing/2014/main" id="{334A1690-6E57-12E7-9485-C879EF16A186}"/>
              </a:ext>
            </a:extLst>
          </p:cNvPr>
          <p:cNvPicPr>
            <a:picLocks noChangeAspect="1"/>
          </p:cNvPicPr>
          <p:nvPr/>
        </p:nvPicPr>
        <p:blipFill>
          <a:blip r:embed="rId3"/>
          <a:stretch>
            <a:fillRect/>
          </a:stretch>
        </p:blipFill>
        <p:spPr>
          <a:xfrm>
            <a:off x="3962400" y="4601503"/>
            <a:ext cx="8229600" cy="2243797"/>
          </a:xfrm>
          <a:prstGeom prst="rect">
            <a:avLst/>
          </a:prstGeom>
        </p:spPr>
      </p:pic>
      <p:sp>
        <p:nvSpPr>
          <p:cNvPr id="18" name="Content Placeholder 2">
            <a:extLst>
              <a:ext uri="{FF2B5EF4-FFF2-40B4-BE49-F238E27FC236}">
                <a16:creationId xmlns:a16="http://schemas.microsoft.com/office/drawing/2014/main" id="{936EEF9C-0345-0949-4672-9E6CD13612C5}"/>
              </a:ext>
            </a:extLst>
          </p:cNvPr>
          <p:cNvSpPr txBox="1">
            <a:spLocks/>
          </p:cNvSpPr>
          <p:nvPr/>
        </p:nvSpPr>
        <p:spPr>
          <a:xfrm>
            <a:off x="8156577" y="2264222"/>
            <a:ext cx="3946523" cy="88989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Bauer, D.W., Butt, N., Hornyak, J.M., and Perlin, M.W. </a:t>
            </a:r>
            <a:r>
              <a:rPr lang="en-US" sz="1600" b="1" dirty="0"/>
              <a:t>Validating TrueAllele® interpretation of DNA mixtures containing up to ten unknown contributors</a:t>
            </a:r>
            <a:r>
              <a:rPr lang="en-US" sz="1600" dirty="0"/>
              <a:t>. </a:t>
            </a:r>
            <a:r>
              <a:rPr lang="en-US" sz="1600" i="1" dirty="0"/>
              <a:t>Journal of Forensic Sciences</a:t>
            </a:r>
            <a:r>
              <a:rPr lang="en-US" sz="1600" dirty="0"/>
              <a:t>, 65(2):380-398, 2020.</a:t>
            </a:r>
          </a:p>
        </p:txBody>
      </p:sp>
      <p:sp>
        <p:nvSpPr>
          <p:cNvPr id="19" name="Content Placeholder 2">
            <a:extLst>
              <a:ext uri="{FF2B5EF4-FFF2-40B4-BE49-F238E27FC236}">
                <a16:creationId xmlns:a16="http://schemas.microsoft.com/office/drawing/2014/main" id="{2907B642-7439-0F81-89AF-76EF3E145A12}"/>
              </a:ext>
            </a:extLst>
          </p:cNvPr>
          <p:cNvSpPr txBox="1">
            <a:spLocks/>
          </p:cNvSpPr>
          <p:nvPr/>
        </p:nvSpPr>
        <p:spPr>
          <a:xfrm>
            <a:off x="25401" y="5278455"/>
            <a:ext cx="4267200" cy="88989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Hornyak JM, Schmidt EM, Perlin MW. "</a:t>
            </a:r>
            <a:r>
              <a:rPr lang="en-US" sz="1600" i="1" dirty="0"/>
              <a:t>Georgia Bureau of Investigation Forensic Biology Unit TrueAllele® Validation</a:t>
            </a:r>
            <a:r>
              <a:rPr lang="en-US" sz="1600" dirty="0"/>
              <a:t>.", September 2016.</a:t>
            </a:r>
          </a:p>
        </p:txBody>
      </p:sp>
    </p:spTree>
    <p:extLst>
      <p:ext uri="{BB962C8B-B14F-4D97-AF65-F5344CB8AC3E}">
        <p14:creationId xmlns:p14="http://schemas.microsoft.com/office/powerpoint/2010/main" val="1241059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C95A6-C7CF-FF6F-92FB-225FFFF42B7E}"/>
              </a:ext>
            </a:extLst>
          </p:cNvPr>
          <p:cNvSpPr>
            <a:spLocks noGrp="1"/>
          </p:cNvSpPr>
          <p:nvPr>
            <p:ph type="title"/>
          </p:nvPr>
        </p:nvSpPr>
        <p:spPr>
          <a:xfrm>
            <a:off x="594360" y="1736519"/>
            <a:ext cx="3342640" cy="3384963"/>
          </a:xfrm>
        </p:spPr>
        <p:txBody>
          <a:bodyPr anchor="ctr">
            <a:noAutofit/>
          </a:bodyPr>
          <a:lstStyle/>
          <a:p>
            <a:pPr algn="ctr"/>
            <a:r>
              <a:rPr lang="en-US" sz="5000" dirty="0"/>
              <a:t>Response to Opposition Motion Error Rate Statements</a:t>
            </a:r>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9" name="Content Placeholder 2">
            <a:extLst>
              <a:ext uri="{FF2B5EF4-FFF2-40B4-BE49-F238E27FC236}">
                <a16:creationId xmlns:a16="http://schemas.microsoft.com/office/drawing/2014/main" id="{E324442D-F700-0A06-487A-B994FB6935B1}"/>
              </a:ext>
            </a:extLst>
          </p:cNvPr>
          <p:cNvGraphicFramePr>
            <a:graphicFrameLocks noGrp="1"/>
          </p:cNvGraphicFramePr>
          <p:nvPr>
            <p:ph idx="1"/>
            <p:extLst>
              <p:ext uri="{D42A27DB-BD31-4B8C-83A1-F6EECF244321}">
                <p14:modId xmlns:p14="http://schemas.microsoft.com/office/powerpoint/2010/main" val="2495739834"/>
              </p:ext>
            </p:extLst>
          </p:nvPr>
        </p:nvGraphicFramePr>
        <p:xfrm>
          <a:off x="5270500" y="457200"/>
          <a:ext cx="6642100"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10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Declaration Conclusion</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Content Placeholder 2">
            <a:extLst>
              <a:ext uri="{FF2B5EF4-FFF2-40B4-BE49-F238E27FC236}">
                <a16:creationId xmlns:a16="http://schemas.microsoft.com/office/drawing/2014/main" id="{4361B3C8-F1A2-D21D-5242-F4313C4FA81C}"/>
              </a:ext>
            </a:extLst>
          </p:cNvPr>
          <p:cNvSpPr txBox="1">
            <a:spLocks/>
          </p:cNvSpPr>
          <p:nvPr/>
        </p:nvSpPr>
        <p:spPr>
          <a:xfrm>
            <a:off x="406401" y="1917700"/>
            <a:ext cx="6375400" cy="44323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 conclusion, TrueAllele satisfies the Daubert prongs for the DNA mixture evidence in this case.  The method clearly satisfies the error rate prong, with explicit reporting of low error rates for each reported LR statistic, using the best available error rate determination methods.  There is no merit to the government’s motion to preclude.  TrueAllele should be admitted under the Daubert standard."</a:t>
            </a:r>
          </a:p>
        </p:txBody>
      </p:sp>
      <p:pic>
        <p:nvPicPr>
          <p:cNvPr id="20" name="Picture 19" descr="Close up of checklist">
            <a:extLst>
              <a:ext uri="{FF2B5EF4-FFF2-40B4-BE49-F238E27FC236}">
                <a16:creationId xmlns:a16="http://schemas.microsoft.com/office/drawing/2014/main" id="{32600AC7-23AD-A0F8-A00C-6739B2BCEB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32600" y="2469642"/>
            <a:ext cx="4992624" cy="3328416"/>
          </a:xfrm>
          <a:prstGeom prst="rect">
            <a:avLst/>
          </a:prstGeom>
        </p:spPr>
      </p:pic>
    </p:spTree>
    <p:extLst>
      <p:ext uri="{BB962C8B-B14F-4D97-AF65-F5344CB8AC3E}">
        <p14:creationId xmlns:p14="http://schemas.microsoft.com/office/powerpoint/2010/main" val="56405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Admissibility Outcome</a:t>
            </a:r>
          </a:p>
        </p:txBody>
      </p:sp>
      <p:sp>
        <p:nvSpPr>
          <p:cNvPr id="5" name="Rectangle 2">
            <a:extLst>
              <a:ext uri="{FF2B5EF4-FFF2-40B4-BE49-F238E27FC236}">
                <a16:creationId xmlns:a16="http://schemas.microsoft.com/office/drawing/2014/main" id="{226F920B-C8C0-F705-0E37-33742054C3F4}"/>
              </a:ext>
            </a:extLst>
          </p:cNvPr>
          <p:cNvSpPr>
            <a:spLocks noChangeArrowheads="1"/>
          </p:cNvSpPr>
          <p:nvPr/>
        </p:nvSpPr>
        <p:spPr bwMode="auto">
          <a:xfrm>
            <a:off x="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4">
            <a:extLst>
              <a:ext uri="{FF2B5EF4-FFF2-40B4-BE49-F238E27FC236}">
                <a16:creationId xmlns:a16="http://schemas.microsoft.com/office/drawing/2014/main" id="{6AD424AF-23EC-05B2-6B4B-576CD16018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Content Placeholder 2">
            <a:extLst>
              <a:ext uri="{FF2B5EF4-FFF2-40B4-BE49-F238E27FC236}">
                <a16:creationId xmlns:a16="http://schemas.microsoft.com/office/drawing/2014/main" id="{DE36F29A-9B22-514A-6694-2B842B17D818}"/>
              </a:ext>
            </a:extLst>
          </p:cNvPr>
          <p:cNvSpPr txBox="1">
            <a:spLocks/>
          </p:cNvSpPr>
          <p:nvPr/>
        </p:nvSpPr>
        <p:spPr>
          <a:xfrm>
            <a:off x="571500" y="2044700"/>
            <a:ext cx="5207000" cy="43688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Court denies the government’s motion to preclude evidence of a defense analysis that excluded the defendant as a contributor to the minor components of DNA obtained from a firearm and a magazine. The government’s objections go to weight, not admissibility."</a:t>
            </a:r>
          </a:p>
        </p:txBody>
      </p:sp>
      <p:pic>
        <p:nvPicPr>
          <p:cNvPr id="21" name="Picture 20" descr="Hand with a gavel">
            <a:extLst>
              <a:ext uri="{FF2B5EF4-FFF2-40B4-BE49-F238E27FC236}">
                <a16:creationId xmlns:a16="http://schemas.microsoft.com/office/drawing/2014/main" id="{79FF293C-DDCC-BEA7-B4B7-EE6B3624AFEE}"/>
              </a:ext>
            </a:extLst>
          </p:cNvPr>
          <p:cNvPicPr>
            <a:picLocks noChangeAspect="1"/>
          </p:cNvPicPr>
          <p:nvPr/>
        </p:nvPicPr>
        <p:blipFill>
          <a:blip r:embed="rId2"/>
          <a:stretch>
            <a:fillRect/>
          </a:stretch>
        </p:blipFill>
        <p:spPr>
          <a:xfrm>
            <a:off x="6500876" y="2564892"/>
            <a:ext cx="4992624" cy="3328416"/>
          </a:xfrm>
          <a:prstGeom prst="rect">
            <a:avLst/>
          </a:prstGeom>
        </p:spPr>
      </p:pic>
    </p:spTree>
    <p:extLst>
      <p:ext uri="{BB962C8B-B14F-4D97-AF65-F5344CB8AC3E}">
        <p14:creationId xmlns:p14="http://schemas.microsoft.com/office/powerpoint/2010/main" val="1532258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3CAFEC3-86E0-F94C-AC1C-CBFC3C70C40B}"/>
              </a:ext>
            </a:extLst>
          </p:cNvPr>
          <p:cNvSpPr txBox="1"/>
          <p:nvPr/>
        </p:nvSpPr>
        <p:spPr>
          <a:xfrm>
            <a:off x="2368826" y="3013502"/>
            <a:ext cx="7454348" cy="830997"/>
          </a:xfrm>
          <a:prstGeom prst="rect">
            <a:avLst/>
          </a:prstGeom>
          <a:noFill/>
        </p:spPr>
        <p:txBody>
          <a:bodyPr wrap="square" rtlCol="0">
            <a:spAutoFit/>
          </a:bodyPr>
          <a:lstStyle/>
          <a:p>
            <a:pPr algn="ctr"/>
            <a:r>
              <a:rPr lang="en-US" sz="4800" b="1" dirty="0">
                <a:solidFill>
                  <a:schemeClr val="bg1"/>
                </a:solidFill>
                <a:latin typeface="+mj-lt"/>
                <a:cs typeface="Calibri" panose="020F0502020204030204" pitchFamily="34" charset="0"/>
              </a:rPr>
              <a:t>Questions?</a:t>
            </a:r>
          </a:p>
        </p:txBody>
      </p:sp>
      <p:sp>
        <p:nvSpPr>
          <p:cNvPr id="6" name="TextBox 5">
            <a:extLst>
              <a:ext uri="{FF2B5EF4-FFF2-40B4-BE49-F238E27FC236}">
                <a16:creationId xmlns:a16="http://schemas.microsoft.com/office/drawing/2014/main" id="{F3E0445B-9813-6475-84BA-ABF116757537}"/>
              </a:ext>
            </a:extLst>
          </p:cNvPr>
          <p:cNvSpPr txBox="1"/>
          <p:nvPr/>
        </p:nvSpPr>
        <p:spPr>
          <a:xfrm>
            <a:off x="4335386" y="3880324"/>
            <a:ext cx="3521228" cy="461665"/>
          </a:xfrm>
          <a:prstGeom prst="rect">
            <a:avLst/>
          </a:prstGeom>
          <a:noFill/>
        </p:spPr>
        <p:txBody>
          <a:bodyPr wrap="square" rtlCol="0">
            <a:spAutoFit/>
          </a:bodyPr>
          <a:lstStyle/>
          <a:p>
            <a:pPr algn="ctr"/>
            <a:r>
              <a:rPr lang="en-US" sz="2400" b="1" dirty="0">
                <a:solidFill>
                  <a:schemeClr val="bg1"/>
                </a:solidFill>
                <a:latin typeface="+mj-lt"/>
                <a:cs typeface="Calibri" panose="020F0502020204030204" pitchFamily="34" charset="0"/>
              </a:rPr>
              <a:t>jennifer@cybgen.com</a:t>
            </a:r>
          </a:p>
        </p:txBody>
      </p:sp>
      <p:pic>
        <p:nvPicPr>
          <p:cNvPr id="7" name="Picture 6" descr="A close-up of a logo&#10;&#10;Description automatically generated with low confidence">
            <a:extLst>
              <a:ext uri="{FF2B5EF4-FFF2-40B4-BE49-F238E27FC236}">
                <a16:creationId xmlns:a16="http://schemas.microsoft.com/office/drawing/2014/main" id="{7E9BDC85-267C-A109-1396-D2455569D4F2}"/>
              </a:ext>
            </a:extLst>
          </p:cNvPr>
          <p:cNvPicPr>
            <a:picLocks noChangeAspect="1"/>
          </p:cNvPicPr>
          <p:nvPr/>
        </p:nvPicPr>
        <p:blipFill>
          <a:blip r:embed="rId2"/>
          <a:stretch>
            <a:fillRect/>
          </a:stretch>
        </p:blipFill>
        <p:spPr>
          <a:xfrm>
            <a:off x="165297" y="6224195"/>
            <a:ext cx="2664870" cy="503000"/>
          </a:xfrm>
          <a:prstGeom prst="rect">
            <a:avLst/>
          </a:prstGeom>
        </p:spPr>
      </p:pic>
      <p:sp>
        <p:nvSpPr>
          <p:cNvPr id="8" name="TextBox 7">
            <a:extLst>
              <a:ext uri="{FF2B5EF4-FFF2-40B4-BE49-F238E27FC236}">
                <a16:creationId xmlns:a16="http://schemas.microsoft.com/office/drawing/2014/main" id="{100A4F38-449D-B0AA-C209-C107B1291A9A}"/>
              </a:ext>
            </a:extLst>
          </p:cNvPr>
          <p:cNvSpPr txBox="1"/>
          <p:nvPr/>
        </p:nvSpPr>
        <p:spPr>
          <a:xfrm>
            <a:off x="8670772" y="6265530"/>
            <a:ext cx="3521228" cy="461665"/>
          </a:xfrm>
          <a:prstGeom prst="rect">
            <a:avLst/>
          </a:prstGeom>
          <a:noFill/>
        </p:spPr>
        <p:txBody>
          <a:bodyPr wrap="square" rtlCol="0">
            <a:spAutoFit/>
          </a:bodyPr>
          <a:lstStyle/>
          <a:p>
            <a:pPr algn="ctr"/>
            <a:r>
              <a:rPr lang="en-US" sz="2400" b="1" dirty="0">
                <a:solidFill>
                  <a:schemeClr val="bg1"/>
                </a:solidFill>
                <a:latin typeface="+mj-lt"/>
                <a:cs typeface="Calibri" panose="020F0502020204030204" pitchFamily="34" charset="0"/>
              </a:rPr>
              <a:t>www.cybgen.com</a:t>
            </a:r>
          </a:p>
        </p:txBody>
      </p:sp>
    </p:spTree>
    <p:extLst>
      <p:ext uri="{BB962C8B-B14F-4D97-AF65-F5344CB8AC3E}">
        <p14:creationId xmlns:p14="http://schemas.microsoft.com/office/powerpoint/2010/main" val="6111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Admissibility Standards</a:t>
            </a:r>
          </a:p>
        </p:txBody>
      </p:sp>
      <p:sp>
        <p:nvSpPr>
          <p:cNvPr id="3" name="Content Placeholder 2">
            <a:extLst>
              <a:ext uri="{FF2B5EF4-FFF2-40B4-BE49-F238E27FC236}">
                <a16:creationId xmlns:a16="http://schemas.microsoft.com/office/drawing/2014/main" id="{DCF9EA04-AC20-98D9-D41D-8C07B9E0343F}"/>
              </a:ext>
            </a:extLst>
          </p:cNvPr>
          <p:cNvSpPr>
            <a:spLocks noGrp="1"/>
          </p:cNvSpPr>
          <p:nvPr>
            <p:ph idx="1"/>
          </p:nvPr>
        </p:nvSpPr>
        <p:spPr>
          <a:xfrm>
            <a:off x="6516093" y="1916265"/>
            <a:ext cx="5220032" cy="4746928"/>
          </a:xfrm>
        </p:spPr>
        <p:txBody>
          <a:bodyPr anchor="ctr">
            <a:normAutofit fontScale="40000" lnSpcReduction="20000"/>
          </a:bodyPr>
          <a:lstStyle/>
          <a:p>
            <a:pPr marL="0" indent="0">
              <a:buNone/>
            </a:pPr>
            <a:r>
              <a:rPr lang="en-US" sz="8000" b="1" dirty="0"/>
              <a:t>Daubert (1993)</a:t>
            </a:r>
          </a:p>
          <a:p>
            <a:pPr marL="0" indent="0">
              <a:buNone/>
            </a:pPr>
            <a:endParaRPr lang="en-US" sz="4300" b="1" dirty="0"/>
          </a:p>
          <a:p>
            <a:r>
              <a:rPr lang="en-US" sz="6000" dirty="0"/>
              <a:t>Whether the technique or theory in question can be, and has been tested; </a:t>
            </a:r>
          </a:p>
          <a:p>
            <a:r>
              <a:rPr lang="en-US" sz="6000" dirty="0"/>
              <a:t>Whether it has been subjected to publication and peer review; </a:t>
            </a:r>
          </a:p>
          <a:p>
            <a:r>
              <a:rPr lang="en-US" sz="6000" dirty="0"/>
              <a:t>Its known or potential error rate; </a:t>
            </a:r>
          </a:p>
          <a:p>
            <a:r>
              <a:rPr lang="en-US" sz="6000" dirty="0"/>
              <a:t>The existence and maintenance of standards controlling its operation; and </a:t>
            </a:r>
          </a:p>
          <a:p>
            <a:r>
              <a:rPr lang="en-US" sz="6000" dirty="0"/>
              <a:t>Whether it has attracted widespread acceptance within a relevant scientific community.</a:t>
            </a:r>
          </a:p>
          <a:p>
            <a:endParaRPr lang="en-US" sz="3200" b="1" dirty="0"/>
          </a:p>
        </p:txBody>
      </p:sp>
      <p:sp>
        <p:nvSpPr>
          <p:cNvPr id="4" name="Content Placeholder 2">
            <a:extLst>
              <a:ext uri="{FF2B5EF4-FFF2-40B4-BE49-F238E27FC236}">
                <a16:creationId xmlns:a16="http://schemas.microsoft.com/office/drawing/2014/main" id="{8646E57F-59AD-AC2A-B453-8856F4176C2A}"/>
              </a:ext>
            </a:extLst>
          </p:cNvPr>
          <p:cNvSpPr txBox="1">
            <a:spLocks/>
          </p:cNvSpPr>
          <p:nvPr/>
        </p:nvSpPr>
        <p:spPr>
          <a:xfrm>
            <a:off x="426716" y="1916265"/>
            <a:ext cx="5220032" cy="474692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Frye (1920)</a:t>
            </a:r>
          </a:p>
          <a:p>
            <a:pPr marL="0" indent="0">
              <a:buFont typeface="Arial" panose="020B0604020202020204" pitchFamily="34" charset="0"/>
              <a:buNone/>
            </a:pPr>
            <a:endParaRPr lang="en-US" sz="1700" b="1" dirty="0"/>
          </a:p>
          <a:p>
            <a:r>
              <a:rPr lang="en-US" sz="2400" dirty="0"/>
              <a:t>general acceptance standard</a:t>
            </a:r>
          </a:p>
          <a:p>
            <a:r>
              <a:rPr lang="en-US" sz="2400" dirty="0"/>
              <a:t>“…while courts will go a long way in admitting expert testimony deduced from a well-recognized scientific principle or discovery, the thing from which the deduction is made must be sufficiently established to have gained general acceptance in the particular field in which it belongs.”</a:t>
            </a:r>
          </a:p>
          <a:p>
            <a:endParaRPr lang="en-US" sz="3200" b="1" dirty="0"/>
          </a:p>
        </p:txBody>
      </p:sp>
    </p:spTree>
    <p:extLst>
      <p:ext uri="{BB962C8B-B14F-4D97-AF65-F5344CB8AC3E}">
        <p14:creationId xmlns:p14="http://schemas.microsoft.com/office/powerpoint/2010/main" val="71700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Probabilistic Genotyping (PG)</a:t>
            </a:r>
          </a:p>
        </p:txBody>
      </p:sp>
      <p:sp>
        <p:nvSpPr>
          <p:cNvPr id="22" name="Content Placeholder 2">
            <a:extLst>
              <a:ext uri="{FF2B5EF4-FFF2-40B4-BE49-F238E27FC236}">
                <a16:creationId xmlns:a16="http://schemas.microsoft.com/office/drawing/2014/main" id="{D1C529A2-D6C6-7BB6-D7EA-E18CD90EC836}"/>
              </a:ext>
            </a:extLst>
          </p:cNvPr>
          <p:cNvSpPr txBox="1">
            <a:spLocks/>
          </p:cNvSpPr>
          <p:nvPr/>
        </p:nvSpPr>
        <p:spPr>
          <a:xfrm>
            <a:off x="1479605" y="5054802"/>
            <a:ext cx="2859363" cy="5757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Objective inference</a:t>
            </a:r>
          </a:p>
        </p:txBody>
      </p:sp>
      <p:sp>
        <p:nvSpPr>
          <p:cNvPr id="23" name="Content Placeholder 2">
            <a:extLst>
              <a:ext uri="{FF2B5EF4-FFF2-40B4-BE49-F238E27FC236}">
                <a16:creationId xmlns:a16="http://schemas.microsoft.com/office/drawing/2014/main" id="{0616D19F-B18D-D9E9-7BD7-06ACAB059E0B}"/>
              </a:ext>
            </a:extLst>
          </p:cNvPr>
          <p:cNvSpPr txBox="1">
            <a:spLocks/>
          </p:cNvSpPr>
          <p:nvPr/>
        </p:nvSpPr>
        <p:spPr>
          <a:xfrm>
            <a:off x="7735945" y="3367371"/>
            <a:ext cx="2537635" cy="5757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Match statistics</a:t>
            </a:r>
          </a:p>
        </p:txBody>
      </p:sp>
      <p:pic>
        <p:nvPicPr>
          <p:cNvPr id="37" name="Picture 36">
            <a:extLst>
              <a:ext uri="{FF2B5EF4-FFF2-40B4-BE49-F238E27FC236}">
                <a16:creationId xmlns:a16="http://schemas.microsoft.com/office/drawing/2014/main" id="{CCEADD52-5333-D8D1-2FF3-4C48CF7DFB94}"/>
              </a:ext>
            </a:extLst>
          </p:cNvPr>
          <p:cNvPicPr>
            <a:picLocks noChangeAspect="1"/>
          </p:cNvPicPr>
          <p:nvPr/>
        </p:nvPicPr>
        <p:blipFill rotWithShape="1">
          <a:blip r:embed="rId2">
            <a:extLst>
              <a:ext uri="{28A0092B-C50C-407E-A947-70E740481C1C}">
                <a14:useLocalDpi xmlns:a14="http://schemas.microsoft.com/office/drawing/2010/main"/>
              </a:ext>
            </a:extLst>
          </a:blip>
          <a:srcRect t="23820"/>
          <a:stretch/>
        </p:blipFill>
        <p:spPr>
          <a:xfrm>
            <a:off x="0" y="1750827"/>
            <a:ext cx="5818573" cy="3324447"/>
          </a:xfrm>
          <a:prstGeom prst="rect">
            <a:avLst/>
          </a:prstGeom>
        </p:spPr>
      </p:pic>
      <p:pic>
        <p:nvPicPr>
          <p:cNvPr id="38" name="Picture 37">
            <a:extLst>
              <a:ext uri="{FF2B5EF4-FFF2-40B4-BE49-F238E27FC236}">
                <a16:creationId xmlns:a16="http://schemas.microsoft.com/office/drawing/2014/main" id="{76EA8232-4429-3C66-B8D0-B62495C5DBE7}"/>
              </a:ext>
            </a:extLst>
          </p:cNvPr>
          <p:cNvPicPr>
            <a:picLocks noChangeAspect="1"/>
          </p:cNvPicPr>
          <p:nvPr/>
        </p:nvPicPr>
        <p:blipFill rotWithShape="1">
          <a:blip r:embed="rId3">
            <a:extLst>
              <a:ext uri="{28A0092B-C50C-407E-A947-70E740481C1C}">
                <a14:useLocalDpi xmlns:a14="http://schemas.microsoft.com/office/drawing/2010/main"/>
              </a:ext>
            </a:extLst>
          </a:blip>
          <a:srcRect t="35875"/>
          <a:stretch/>
        </p:blipFill>
        <p:spPr>
          <a:xfrm>
            <a:off x="5817523" y="3792279"/>
            <a:ext cx="6374478" cy="3065721"/>
          </a:xfrm>
          <a:prstGeom prst="rect">
            <a:avLst/>
          </a:prstGeom>
        </p:spPr>
      </p:pic>
    </p:spTree>
    <p:extLst>
      <p:ext uri="{BB962C8B-B14F-4D97-AF65-F5344CB8AC3E}">
        <p14:creationId xmlns:p14="http://schemas.microsoft.com/office/powerpoint/2010/main" val="305608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Likelihood Ratio (LR) Predictability</a:t>
            </a:r>
          </a:p>
        </p:txBody>
      </p:sp>
      <p:sp>
        <p:nvSpPr>
          <p:cNvPr id="17" name="Content Placeholder 2">
            <a:extLst>
              <a:ext uri="{FF2B5EF4-FFF2-40B4-BE49-F238E27FC236}">
                <a16:creationId xmlns:a16="http://schemas.microsoft.com/office/drawing/2014/main" id="{02A84B68-5E6A-16EB-4AD4-944D86F86679}"/>
              </a:ext>
            </a:extLst>
          </p:cNvPr>
          <p:cNvSpPr txBox="1">
            <a:spLocks/>
          </p:cNvSpPr>
          <p:nvPr/>
        </p:nvSpPr>
        <p:spPr>
          <a:xfrm>
            <a:off x="7799282" y="2843908"/>
            <a:ext cx="4116947" cy="18734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Perlin, M.W. and Sinelnikov, A. </a:t>
            </a:r>
            <a:r>
              <a:rPr lang="en-US" sz="2400" b="1" dirty="0"/>
              <a:t>An information gap in DNA evidence interpretation.</a:t>
            </a:r>
            <a:r>
              <a:rPr lang="en-US" sz="2400" dirty="0"/>
              <a:t> </a:t>
            </a:r>
            <a:r>
              <a:rPr lang="en-US" sz="2400" i="1" dirty="0"/>
              <a:t>PLoS ONE</a:t>
            </a:r>
            <a:r>
              <a:rPr lang="en-US" sz="2400" dirty="0"/>
              <a:t>, 4(12):e8327, 2009.</a:t>
            </a:r>
            <a:endParaRPr lang="en-US" sz="2400" dirty="0">
              <a:highlight>
                <a:srgbClr val="FFFF00"/>
              </a:highlight>
            </a:endParaRPr>
          </a:p>
        </p:txBody>
      </p:sp>
      <p:pic>
        <p:nvPicPr>
          <p:cNvPr id="21" name="Picture 20">
            <a:extLst>
              <a:ext uri="{FF2B5EF4-FFF2-40B4-BE49-F238E27FC236}">
                <a16:creationId xmlns:a16="http://schemas.microsoft.com/office/drawing/2014/main" id="{0A02E1A6-3B7B-94F0-21C9-84C9C9ABE879}"/>
              </a:ext>
            </a:extLst>
          </p:cNvPr>
          <p:cNvPicPr>
            <a:picLocks noChangeAspect="1"/>
          </p:cNvPicPr>
          <p:nvPr/>
        </p:nvPicPr>
        <p:blipFill>
          <a:blip r:embed="rId2"/>
          <a:stretch>
            <a:fillRect/>
          </a:stretch>
        </p:blipFill>
        <p:spPr>
          <a:xfrm>
            <a:off x="495301" y="1250950"/>
            <a:ext cx="7039435" cy="5120640"/>
          </a:xfrm>
          <a:prstGeom prst="rect">
            <a:avLst/>
          </a:prstGeom>
        </p:spPr>
      </p:pic>
    </p:spTree>
    <p:extLst>
      <p:ext uri="{BB962C8B-B14F-4D97-AF65-F5344CB8AC3E}">
        <p14:creationId xmlns:p14="http://schemas.microsoft.com/office/powerpoint/2010/main" val="336136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LR Error Rate</a:t>
            </a:r>
          </a:p>
        </p:txBody>
      </p:sp>
      <p:pic>
        <p:nvPicPr>
          <p:cNvPr id="2" name="Picture 3">
            <a:extLst>
              <a:ext uri="{FF2B5EF4-FFF2-40B4-BE49-F238E27FC236}">
                <a16:creationId xmlns:a16="http://schemas.microsoft.com/office/drawing/2014/main" id="{F56F95B1-F80F-4344-66CC-9500BF202B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8500" y="2070100"/>
            <a:ext cx="4797177" cy="3749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1789D09-F069-5DBA-3AAB-3CB6C2B73443}"/>
              </a:ext>
            </a:extLst>
          </p:cNvPr>
          <p:cNvSpPr txBox="1">
            <a:spLocks/>
          </p:cNvSpPr>
          <p:nvPr/>
        </p:nvSpPr>
        <p:spPr>
          <a:xfrm>
            <a:off x="2083541" y="5536308"/>
            <a:ext cx="8024918" cy="11438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Perlin, M.W. </a:t>
            </a:r>
            <a:r>
              <a:rPr lang="en-US" sz="2000" b="1" dirty="0"/>
              <a:t>Efficient construction of match strength distributions for uncertain multi-locus genotypes</a:t>
            </a:r>
            <a:r>
              <a:rPr lang="en-US" sz="2000" dirty="0"/>
              <a:t>. </a:t>
            </a:r>
            <a:r>
              <a:rPr lang="en-US" sz="2000" i="1" dirty="0"/>
              <a:t>Heliyon</a:t>
            </a:r>
            <a:r>
              <a:rPr lang="en-US" sz="2000" dirty="0"/>
              <a:t>, 4(10):e00824, 2018.</a:t>
            </a:r>
            <a:endParaRPr lang="en-US" sz="2000" dirty="0">
              <a:highlight>
                <a:srgbClr val="FFFF00"/>
              </a:highlight>
            </a:endParaRPr>
          </a:p>
        </p:txBody>
      </p:sp>
      <p:pic>
        <p:nvPicPr>
          <p:cNvPr id="4" name="Picture 2">
            <a:extLst>
              <a:ext uri="{FF2B5EF4-FFF2-40B4-BE49-F238E27FC236}">
                <a16:creationId xmlns:a16="http://schemas.microsoft.com/office/drawing/2014/main" id="{82163041-07FA-4B2F-DBA0-EB39AE81C2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901" y="2095500"/>
            <a:ext cx="477347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8380395-30A4-B834-88C3-07736FBA2A21}"/>
              </a:ext>
            </a:extLst>
          </p:cNvPr>
          <p:cNvSpPr txBox="1">
            <a:spLocks/>
          </p:cNvSpPr>
          <p:nvPr/>
        </p:nvSpPr>
        <p:spPr>
          <a:xfrm>
            <a:off x="1581067" y="1054100"/>
            <a:ext cx="9029866" cy="119948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Frequency with which a LR match or nonmatch result may be incorrect</a:t>
            </a:r>
            <a:endParaRPr lang="en-US" sz="2400" dirty="0">
              <a:highlight>
                <a:srgbClr val="FFFF00"/>
              </a:highlight>
            </a:endParaRPr>
          </a:p>
        </p:txBody>
      </p:sp>
    </p:spTree>
    <p:extLst>
      <p:ext uri="{BB962C8B-B14F-4D97-AF65-F5344CB8AC3E}">
        <p14:creationId xmlns:p14="http://schemas.microsoft.com/office/powerpoint/2010/main" val="12472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TrueAllele® Casework</a:t>
            </a:r>
          </a:p>
        </p:txBody>
      </p:sp>
      <p:sp>
        <p:nvSpPr>
          <p:cNvPr id="3" name="Content Placeholder 2">
            <a:extLst>
              <a:ext uri="{FF2B5EF4-FFF2-40B4-BE49-F238E27FC236}">
                <a16:creationId xmlns:a16="http://schemas.microsoft.com/office/drawing/2014/main" id="{F8501AAF-4F73-3DF1-8DDD-9F1E3539D33C}"/>
              </a:ext>
            </a:extLst>
          </p:cNvPr>
          <p:cNvSpPr txBox="1">
            <a:spLocks/>
          </p:cNvSpPr>
          <p:nvPr/>
        </p:nvSpPr>
        <p:spPr>
          <a:xfrm>
            <a:off x="6671733" y="1916265"/>
            <a:ext cx="5520267" cy="474692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Uses all the data (no threshold)</a:t>
            </a:r>
          </a:p>
          <a:p>
            <a:r>
              <a:rPr lang="en-US" dirty="0"/>
              <a:t>Limited human input/settings</a:t>
            </a:r>
          </a:p>
          <a:p>
            <a:r>
              <a:rPr lang="en-US" dirty="0"/>
              <a:t>Parallel processing capability</a:t>
            </a:r>
          </a:p>
          <a:p>
            <a:r>
              <a:rPr lang="en-US" dirty="0"/>
              <a:t>Can statistically include or exclude</a:t>
            </a:r>
          </a:p>
        </p:txBody>
      </p:sp>
      <p:grpSp>
        <p:nvGrpSpPr>
          <p:cNvPr id="24" name="Group 23">
            <a:extLst>
              <a:ext uri="{FF2B5EF4-FFF2-40B4-BE49-F238E27FC236}">
                <a16:creationId xmlns:a16="http://schemas.microsoft.com/office/drawing/2014/main" id="{83B90A4F-B0F2-C5EE-D9AA-0A9307457ACA}"/>
              </a:ext>
            </a:extLst>
          </p:cNvPr>
          <p:cNvGrpSpPr/>
          <p:nvPr/>
        </p:nvGrpSpPr>
        <p:grpSpPr>
          <a:xfrm>
            <a:off x="539225" y="2723982"/>
            <a:ext cx="5569859" cy="3131495"/>
            <a:chOff x="767143" y="2231136"/>
            <a:chExt cx="5569859" cy="3131495"/>
          </a:xfrm>
        </p:grpSpPr>
        <p:grpSp>
          <p:nvGrpSpPr>
            <p:cNvPr id="11" name="Group 10">
              <a:extLst>
                <a:ext uri="{FF2B5EF4-FFF2-40B4-BE49-F238E27FC236}">
                  <a16:creationId xmlns:a16="http://schemas.microsoft.com/office/drawing/2014/main" id="{048FF35C-0312-CA6C-7CE1-286BC53F19E6}"/>
                </a:ext>
              </a:extLst>
            </p:cNvPr>
            <p:cNvGrpSpPr/>
            <p:nvPr/>
          </p:nvGrpSpPr>
          <p:grpSpPr>
            <a:xfrm>
              <a:off x="767143" y="3216828"/>
              <a:ext cx="2373006" cy="2145803"/>
              <a:chOff x="691410" y="1821748"/>
              <a:chExt cx="2043112" cy="1846262"/>
            </a:xfrm>
          </p:grpSpPr>
          <p:pic>
            <p:nvPicPr>
              <p:cNvPr id="7" name="Picture 4" descr="product-27in.jpg                                               00AB3A1FMacintosh HD                   7C262FE3:">
                <a:extLst>
                  <a:ext uri="{FF2B5EF4-FFF2-40B4-BE49-F238E27FC236}">
                    <a16:creationId xmlns:a16="http://schemas.microsoft.com/office/drawing/2014/main" id="{BB4596E5-A269-26FD-20FE-496C02FC5C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1" b="97573" l="0" r="100000"/>
                        </a14:imgEffect>
                      </a14:imgLayer>
                    </a14:imgProps>
                  </a:ext>
                  <a:ext uri="{28A0092B-C50C-407E-A947-70E740481C1C}">
                    <a14:useLocalDpi xmlns:a14="http://schemas.microsoft.com/office/drawing/2010/main"/>
                  </a:ext>
                </a:extLst>
              </a:blip>
              <a:srcRect/>
              <a:stretch>
                <a:fillRect/>
              </a:stretch>
            </p:blipFill>
            <p:spPr bwMode="auto">
              <a:xfrm>
                <a:off x="691410" y="1821748"/>
                <a:ext cx="204311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ig3.png">
                <a:extLst>
                  <a:ext uri="{FF2B5EF4-FFF2-40B4-BE49-F238E27FC236}">
                    <a16:creationId xmlns:a16="http://schemas.microsoft.com/office/drawing/2014/main" id="{75BEE816-F85A-AB62-DCF7-B760898BCC8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2222" y="2001135"/>
                <a:ext cx="17780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A close-up of a computer&#10;&#10;Description automatically generated with low confidence">
              <a:extLst>
                <a:ext uri="{FF2B5EF4-FFF2-40B4-BE49-F238E27FC236}">
                  <a16:creationId xmlns:a16="http://schemas.microsoft.com/office/drawing/2014/main" id="{47FCA359-F628-71CD-5010-1EEB5F6E8EDE}"/>
                </a:ext>
              </a:extLst>
            </p:cNvPr>
            <p:cNvPicPr>
              <a:picLocks noChangeAspect="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3958802" y="3259530"/>
              <a:ext cx="2378200" cy="2060398"/>
            </a:xfrm>
            <a:prstGeom prst="rect">
              <a:avLst/>
            </a:prstGeom>
          </p:spPr>
        </p:pic>
        <p:pic>
          <p:nvPicPr>
            <p:cNvPr id="20" name="Graphic 19" descr="Transfer with solid fill">
              <a:extLst>
                <a:ext uri="{FF2B5EF4-FFF2-40B4-BE49-F238E27FC236}">
                  <a16:creationId xmlns:a16="http://schemas.microsoft.com/office/drawing/2014/main" id="{106CF780-0641-585E-C4EC-7049330068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898" y="4015409"/>
              <a:ext cx="548640" cy="548640"/>
            </a:xfrm>
            <a:prstGeom prst="rect">
              <a:avLst/>
            </a:prstGeom>
          </p:spPr>
        </p:pic>
        <p:pic>
          <p:nvPicPr>
            <p:cNvPr id="17" name="Graphic 16" descr="Brain with solid fill">
              <a:extLst>
                <a:ext uri="{FF2B5EF4-FFF2-40B4-BE49-F238E27FC236}">
                  <a16:creationId xmlns:a16="http://schemas.microsoft.com/office/drawing/2014/main" id="{493CB01E-32DF-B47B-E64B-F2A5449CD4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0702" y="2231136"/>
              <a:ext cx="914400" cy="914400"/>
            </a:xfrm>
            <a:prstGeom prst="rect">
              <a:avLst/>
            </a:prstGeom>
          </p:spPr>
        </p:pic>
        <p:pic>
          <p:nvPicPr>
            <p:cNvPr id="19" name="Graphic 18" descr="Female Profile outline">
              <a:extLst>
                <a:ext uri="{FF2B5EF4-FFF2-40B4-BE49-F238E27FC236}">
                  <a16:creationId xmlns:a16="http://schemas.microsoft.com/office/drawing/2014/main" id="{ACBBAEDB-CE1E-95BE-812E-57ACBB96EB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6446" y="2231136"/>
              <a:ext cx="914400" cy="914400"/>
            </a:xfrm>
            <a:prstGeom prst="rect">
              <a:avLst/>
            </a:prstGeom>
          </p:spPr>
        </p:pic>
      </p:grpSp>
    </p:spTree>
    <p:extLst>
      <p:ext uri="{BB962C8B-B14F-4D97-AF65-F5344CB8AC3E}">
        <p14:creationId xmlns:p14="http://schemas.microsoft.com/office/powerpoint/2010/main" val="290642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6B839-48F2-0127-0A56-DB0081CCE10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TrueAllele Reliability</a:t>
            </a:r>
          </a:p>
        </p:txBody>
      </p:sp>
      <p:sp>
        <p:nvSpPr>
          <p:cNvPr id="3" name="Content Placeholder 2">
            <a:extLst>
              <a:ext uri="{FF2B5EF4-FFF2-40B4-BE49-F238E27FC236}">
                <a16:creationId xmlns:a16="http://schemas.microsoft.com/office/drawing/2014/main" id="{F8501AAF-4F73-3DF1-8DDD-9F1E3539D33C}"/>
              </a:ext>
            </a:extLst>
          </p:cNvPr>
          <p:cNvSpPr txBox="1">
            <a:spLocks/>
          </p:cNvSpPr>
          <p:nvPr/>
        </p:nvSpPr>
        <p:spPr>
          <a:xfrm>
            <a:off x="375557" y="1246796"/>
            <a:ext cx="9160329" cy="47469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Tested. 42 validation studies, 8 published</a:t>
            </a:r>
          </a:p>
          <a:p>
            <a:r>
              <a:rPr lang="en-US" sz="2400" dirty="0"/>
              <a:t>Peer-reviewed. 8 validations, math, &amp; methods</a:t>
            </a:r>
          </a:p>
          <a:p>
            <a:r>
              <a:rPr lang="en-US" sz="2400" dirty="0"/>
              <a:t>Error rate. Established through validation and for reported LRs</a:t>
            </a:r>
          </a:p>
          <a:p>
            <a:r>
              <a:rPr lang="en-US" sz="2400" dirty="0"/>
              <a:t>Standards. Complies with PG validation standards and guidelines</a:t>
            </a:r>
          </a:p>
          <a:p>
            <a:r>
              <a:rPr lang="en-US" sz="2400" dirty="0"/>
              <a:t>Accepted. 46 states, 1,250 cases, 144 trials, 10 user labs</a:t>
            </a:r>
          </a:p>
          <a:p>
            <a:r>
              <a:rPr lang="en-US" sz="2400" dirty="0"/>
              <a:t>Transparent. Documents, math, software provided</a:t>
            </a:r>
          </a:p>
          <a:p>
            <a:r>
              <a:rPr lang="en-US" sz="2400" dirty="0"/>
              <a:t>Admissible. 41 rulings, 15 states and federal courts</a:t>
            </a:r>
          </a:p>
        </p:txBody>
      </p:sp>
      <p:pic>
        <p:nvPicPr>
          <p:cNvPr id="6" name="Picture 5">
            <a:extLst>
              <a:ext uri="{FF2B5EF4-FFF2-40B4-BE49-F238E27FC236}">
                <a16:creationId xmlns:a16="http://schemas.microsoft.com/office/drawing/2014/main" id="{DE52A364-8E9E-995A-9484-46796498B562}"/>
              </a:ext>
            </a:extLst>
          </p:cNvPr>
          <p:cNvPicPr>
            <a:picLocks noChangeAspect="1"/>
          </p:cNvPicPr>
          <p:nvPr/>
        </p:nvPicPr>
        <p:blipFill>
          <a:blip r:embed="rId2"/>
          <a:stretch>
            <a:fillRect/>
          </a:stretch>
        </p:blipFill>
        <p:spPr>
          <a:xfrm>
            <a:off x="8056147" y="4098470"/>
            <a:ext cx="4135852" cy="2759529"/>
          </a:xfrm>
          <a:prstGeom prst="rect">
            <a:avLst/>
          </a:prstGeom>
        </p:spPr>
      </p:pic>
    </p:spTree>
    <p:extLst>
      <p:ext uri="{BB962C8B-B14F-4D97-AF65-F5344CB8AC3E}">
        <p14:creationId xmlns:p14="http://schemas.microsoft.com/office/powerpoint/2010/main" val="3331097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1E77C2-1691-F3A6-C48B-DE5B740D67BE}"/>
              </a:ext>
            </a:extLst>
          </p:cNvPr>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Method Validation</a:t>
            </a:r>
          </a:p>
        </p:txBody>
      </p:sp>
      <p:sp>
        <p:nvSpPr>
          <p:cNvPr id="3" name="Content Placeholder 2">
            <a:extLst>
              <a:ext uri="{FF2B5EF4-FFF2-40B4-BE49-F238E27FC236}">
                <a16:creationId xmlns:a16="http://schemas.microsoft.com/office/drawing/2014/main" id="{2A7D601D-C305-7A2D-D51C-CEAF1136D245}"/>
              </a:ext>
            </a:extLst>
          </p:cNvPr>
          <p:cNvSpPr txBox="1">
            <a:spLocks/>
          </p:cNvSpPr>
          <p:nvPr/>
        </p:nvSpPr>
        <p:spPr>
          <a:xfrm>
            <a:off x="1485901" y="1790700"/>
            <a:ext cx="3771900" cy="32766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Empirically test method on data</a:t>
            </a:r>
          </a:p>
          <a:p>
            <a:r>
              <a:rPr lang="en-US" dirty="0"/>
              <a:t>Calculate error rates (false inclusions, false exclusions)</a:t>
            </a:r>
          </a:p>
          <a:p>
            <a:r>
              <a:rPr lang="en-US" dirty="0"/>
              <a:t>Stratify error rates</a:t>
            </a:r>
          </a:p>
        </p:txBody>
      </p:sp>
      <p:pic>
        <p:nvPicPr>
          <p:cNvPr id="4" name="Picture 3">
            <a:extLst>
              <a:ext uri="{FF2B5EF4-FFF2-40B4-BE49-F238E27FC236}">
                <a16:creationId xmlns:a16="http://schemas.microsoft.com/office/drawing/2014/main" id="{BA6EE45E-B88D-A94C-72A3-8D400B0456F5}"/>
              </a:ext>
            </a:extLst>
          </p:cNvPr>
          <p:cNvPicPr>
            <a:picLocks noChangeAspect="1"/>
          </p:cNvPicPr>
          <p:nvPr/>
        </p:nvPicPr>
        <p:blipFill rotWithShape="1">
          <a:blip r:embed="rId2">
            <a:extLst>
              <a:ext uri="{28A0092B-C50C-407E-A947-70E740481C1C}">
                <a14:useLocalDpi xmlns:a14="http://schemas.microsoft.com/office/drawing/2010/main"/>
              </a:ext>
            </a:extLst>
          </a:blip>
          <a:srcRect l="8170" t="11111" r="9804" b="4140"/>
          <a:stretch/>
        </p:blipFill>
        <p:spPr>
          <a:xfrm>
            <a:off x="5521301" y="825500"/>
            <a:ext cx="5768999" cy="4470399"/>
          </a:xfrm>
          <a:prstGeom prst="rect">
            <a:avLst/>
          </a:prstGeom>
        </p:spPr>
      </p:pic>
      <p:sp>
        <p:nvSpPr>
          <p:cNvPr id="5" name="Content Placeholder 2">
            <a:extLst>
              <a:ext uri="{FF2B5EF4-FFF2-40B4-BE49-F238E27FC236}">
                <a16:creationId xmlns:a16="http://schemas.microsoft.com/office/drawing/2014/main" id="{F9CA56DA-ABAD-0431-C1FA-2A38E58C2B9F}"/>
              </a:ext>
            </a:extLst>
          </p:cNvPr>
          <p:cNvSpPr txBox="1">
            <a:spLocks/>
          </p:cNvSpPr>
          <p:nvPr/>
        </p:nvSpPr>
        <p:spPr>
          <a:xfrm>
            <a:off x="5669321" y="5256908"/>
            <a:ext cx="5472959" cy="11438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Perlin, M.W., Dormer, K., Hornyak, J., Schiermeier-Wood, L., and Greenspoon, S. </a:t>
            </a:r>
            <a:r>
              <a:rPr lang="en-US" sz="1600" b="1" dirty="0"/>
              <a:t>TrueAllele Casework on Virginia DNA mixture evidence: computer and manual interpretation in 72 reported criminal cases</a:t>
            </a:r>
            <a:r>
              <a:rPr lang="en-US" sz="1600" dirty="0"/>
              <a:t>. </a:t>
            </a:r>
            <a:r>
              <a:rPr lang="en-US" sz="1600" i="1" dirty="0"/>
              <a:t>PLoS ONE</a:t>
            </a:r>
            <a:r>
              <a:rPr lang="en-US" sz="1600" dirty="0"/>
              <a:t>, 9(3):e92837, 2014.</a:t>
            </a:r>
          </a:p>
        </p:txBody>
      </p:sp>
    </p:spTree>
    <p:extLst>
      <p:ext uri="{BB962C8B-B14F-4D97-AF65-F5344CB8AC3E}">
        <p14:creationId xmlns:p14="http://schemas.microsoft.com/office/powerpoint/2010/main" val="1052867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7F4C278-FB78-FA44-A044-D733845341F0}" vid="{23EBC24D-9D95-474D-9687-5503B89CD7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TotalTime>
  <Words>1433</Words>
  <Application>Microsoft Macintosh PowerPoint</Application>
  <PresentationFormat>Widescreen</PresentationFormat>
  <Paragraphs>313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Arial</vt:lpstr>
      <vt:lpstr>Calibri</vt:lpstr>
      <vt:lpstr>Calibri Light</vt:lpstr>
      <vt:lpstr>Times New Roman</vt:lpstr>
      <vt:lpstr>Office Theme</vt:lpstr>
      <vt:lpstr>Defeating opposition experts: winning with science</vt:lpstr>
      <vt:lpstr>Opposition Arguments </vt:lpstr>
      <vt:lpstr>Admissibility Standards</vt:lpstr>
      <vt:lpstr>Probabilistic Genotyping (PG)</vt:lpstr>
      <vt:lpstr>PowerPoint Presentation</vt:lpstr>
      <vt:lpstr>PowerPoint Presentation</vt:lpstr>
      <vt:lpstr>TrueAllele® Casework</vt:lpstr>
      <vt:lpstr>TrueAllele Reliability</vt:lpstr>
      <vt:lpstr>PowerPoint Presentation</vt:lpstr>
      <vt:lpstr>PowerPoint Presentation</vt:lpstr>
      <vt:lpstr>US v. Defendant</vt:lpstr>
      <vt:lpstr>PowerPoint Presentation</vt:lpstr>
      <vt:lpstr>US v. Defendant – PG Analysis</vt:lpstr>
      <vt:lpstr>US v. Defendant – LR Error Rate</vt:lpstr>
      <vt:lpstr>US v. Defendant: Opposition Arguments </vt:lpstr>
      <vt:lpstr>Binary Error Rate</vt:lpstr>
      <vt:lpstr>PowerPoint Presentation</vt:lpstr>
      <vt:lpstr>Binary Error Rate</vt:lpstr>
      <vt:lpstr>Is binary error rate relevant?</vt:lpstr>
      <vt:lpstr>PowerPoint Presentation</vt:lpstr>
      <vt:lpstr>LR Error Comparison</vt:lpstr>
      <vt:lpstr>Stratified Binary Error Rates</vt:lpstr>
      <vt:lpstr>Response to Opposition Motion Error Rate Statements</vt:lpstr>
      <vt:lpstr>Declaration Conclusion</vt:lpstr>
      <vt:lpstr>Admissibility Outcome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Cybergenetics Presentation Template</dc:title>
  <dc:creator>Erin Estus</dc:creator>
  <cp:lastModifiedBy>Matt Legler</cp:lastModifiedBy>
  <cp:revision>24</cp:revision>
  <dcterms:created xsi:type="dcterms:W3CDTF">2023-01-17T16:09:29Z</dcterms:created>
  <dcterms:modified xsi:type="dcterms:W3CDTF">2024-05-13T13:57:05Z</dcterms:modified>
</cp:coreProperties>
</file>