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8" r:id="rId3"/>
    <p:sldId id="284" r:id="rId4"/>
    <p:sldId id="288" r:id="rId5"/>
    <p:sldId id="285" r:id="rId6"/>
    <p:sldId id="287" r:id="rId7"/>
    <p:sldId id="286" r:id="rId8"/>
    <p:sldId id="289" r:id="rId9"/>
    <p:sldId id="290" r:id="rId10"/>
    <p:sldId id="282" r:id="rId11"/>
    <p:sldId id="311" r:id="rId12"/>
    <p:sldId id="283" r:id="rId13"/>
    <p:sldId id="291" r:id="rId14"/>
    <p:sldId id="308" r:id="rId15"/>
    <p:sldId id="304" r:id="rId16"/>
    <p:sldId id="294" r:id="rId17"/>
    <p:sldId id="295" r:id="rId18"/>
    <p:sldId id="296" r:id="rId19"/>
    <p:sldId id="292" r:id="rId20"/>
    <p:sldId id="293" r:id="rId21"/>
    <p:sldId id="297" r:id="rId22"/>
    <p:sldId id="306" r:id="rId23"/>
    <p:sldId id="298" r:id="rId24"/>
    <p:sldId id="310" r:id="rId25"/>
    <p:sldId id="307" r:id="rId26"/>
    <p:sldId id="300" r:id="rId27"/>
    <p:sldId id="301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5"/>
    <p:restoredTop sz="95781"/>
  </p:normalViewPr>
  <p:slideViewPr>
    <p:cSldViewPr snapToGrid="0" snapToObjects="1">
      <p:cViewPr varScale="1">
        <p:scale>
          <a:sx n="117" d="100"/>
          <a:sy n="117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64DEA9-E6A1-FA44-8F01-D7DA06F9B9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BC35F-CC38-A946-853A-DF41E0BF58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88108-97AA-4442-B093-026C0995E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Cybergenetics © 2003-2024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3B18-7B02-344A-83B1-D96EC2533D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7760-40D5-B748-A8FF-8BCE67EA8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75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BC730-4391-4F44-901B-76CDAE30B46A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7C388-6337-3245-BDAD-8B14AE4A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5734-0372-0EF7-F3D3-DC587E8E5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8FFFA-A635-0AD3-43E6-2ADE0D2D6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A081C-25DC-58B1-66C9-2C9BF3BD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656E4-4EAF-21F8-8A67-4521D806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41B0-2A12-29D3-89C1-2E5DA910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4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7AD7-471D-915B-8F7F-AAEE443F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419F3-C72E-C1DC-1B1A-AA5924ADF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F553C-CCBA-2643-CA1E-687D2375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87EE2-A9B9-4F9C-292F-E339A442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2757-86B4-2F52-BEE3-9A6A350C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AA16A-1491-2C51-49BF-4AD5BA862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4017C-9BC9-0414-6881-551F96B12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57F89-A20F-2530-2028-035015DDF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E6A17-A89A-48A3-AC62-F940B404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4FC1-28F9-297F-C1A6-48F13E38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AFB6-D30C-0E79-40EC-2102F026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65CB-DED4-1350-DA29-86D76CA0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BEED-2E23-B7E7-45C0-27956305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D65A8-8C91-C06F-5ECD-ACE0F182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43436-D199-F2A4-C357-B0D27586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2BFA3-1E61-558D-2E48-5FE2A03F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328F-C2FB-06BC-F35D-C903A338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58908-7C1C-4F6F-72BE-DEE4DDB9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755F4-A749-C2C1-8953-83C52473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DAD68-0274-4FE2-9CC0-745A002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2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99C8-EF76-23ED-B578-1CE07742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C87D1-3EA3-0DB8-4949-310790D35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0D5DF-FCE5-FDC7-6D43-98DE8322E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278EA-0F2B-1509-865B-B19A04B8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7AEEC-BCBB-684B-3CAD-97778138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E1ABC-2720-85D8-B6FA-4088BC14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CA78-E875-7110-1095-AFD8D58C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2779E-7C47-F039-810D-D8C09291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D4D63-75E8-B72A-9FC9-E658A428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E153D-E6B3-CC6C-1FE5-E02C5493B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AD985-4D89-83C5-C0CD-C4EF201B1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9C479-039B-1C05-40DC-36073EED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AD6C9B-EF17-469E-7B8A-3A611BBB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D4EE4E-6DDA-3CED-A6D4-0BD03AC7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546E-C377-0BB9-664F-1636A9C9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4B609-D31D-C330-6C06-3B4460AF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3778D-B91A-D10E-C343-6AD91EAE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10A9C-3C5F-4535-B635-4422B03E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4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B99F9-0BE4-EFB1-BAE3-124ADEB0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F4211-786A-D800-11D8-B80BFFF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BD8B4-0253-D443-D46B-CB6078E7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6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40D0-1E0C-AB13-3E82-E8DE9D6C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361F8-3098-426A-0B5E-AA4FD4659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4D836-1F3C-4BBA-056B-5E5500E10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13E19-FC89-F2EE-2374-934EBCCB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E0702-8A45-43C2-2484-FCB8CC6B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7E036-4AC0-A117-7A0C-7344BC41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971-824B-C022-A2AC-C1569C37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F5F29-6DCD-AC23-06A4-8C434DA69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371F4-EA8B-829A-680D-A3B6C40A9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C5C69-E6B7-42D9-7007-FC1C59C4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5D7F7-B2D8-F4F8-6C82-5A1AF2F6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48776-0F52-CDD9-318E-940C734D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7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C3F8A4-1F2B-58B2-1461-8CB03816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13AA5-9330-E028-BF05-0B0F5F641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A7D1-56F8-9C40-21AE-C18BEAF2E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4AF19-41A4-1F4B-AAFC-5233B914B061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D02BC-3DE7-90D6-D8EE-0E10453E7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8AA70-8160-6BFC-6055-546761C10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D100-E135-1F41-876C-A0350F60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6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351FD-A1C0-2067-3FC0-A6B5831913B0}"/>
              </a:ext>
            </a:extLst>
          </p:cNvPr>
          <p:cNvSpPr txBox="1"/>
          <p:nvPr/>
        </p:nvSpPr>
        <p:spPr>
          <a:xfrm>
            <a:off x="5124420" y="6596390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Cybergenetics © 2003-2024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4D745-508E-2F25-7F18-BA4D54517416}"/>
              </a:ext>
            </a:extLst>
          </p:cNvPr>
          <p:cNvSpPr txBox="1"/>
          <p:nvPr/>
        </p:nvSpPr>
        <p:spPr>
          <a:xfrm>
            <a:off x="3018292" y="3841901"/>
            <a:ext cx="6155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Mid-Atlantic Association of Forensic Scientists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10538-E777-7D9C-CB05-7FAD86EE4FD7}"/>
              </a:ext>
            </a:extLst>
          </p:cNvPr>
          <p:cNvSpPr txBox="1"/>
          <p:nvPr/>
        </p:nvSpPr>
        <p:spPr>
          <a:xfrm>
            <a:off x="3270211" y="4480482"/>
            <a:ext cx="5651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May 2024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Pittsburgh, PA</a:t>
            </a:r>
          </a:p>
          <a:p>
            <a:pPr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William Allan, MS, Jennifer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Bracamontes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, MS, Matthew Legler, Jonathan Perlin, MS,                   Mark Perlin, PhD, MD, PhD</a:t>
            </a:r>
          </a:p>
        </p:txBody>
      </p:sp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015BB46C-D4E6-072C-0CC4-E9C02CCB9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7" y="6224195"/>
            <a:ext cx="2664870" cy="503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E8C25D-3F06-E7F0-386C-1060080C9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819" y="993767"/>
            <a:ext cx="8324363" cy="2010001"/>
          </a:xfrm>
        </p:spPr>
        <p:txBody>
          <a:bodyPr anchor="b"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same DNA answer: </a:t>
            </a:r>
            <a:br>
              <a:rPr lang="en-US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everything everywhere all at once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FC2AD91-1E1B-264F-880F-0A73FCD7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440" y="146304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096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97300E-5983-D56A-DDCC-E7AC0C5E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3264408"/>
            <a:ext cx="5056632" cy="28895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B1222D-DF4C-C91D-B4F4-00326A25DB4A}"/>
              </a:ext>
            </a:extLst>
          </p:cNvPr>
          <p:cNvSpPr txBox="1">
            <a:spLocks/>
          </p:cNvSpPr>
          <p:nvPr/>
        </p:nvSpPr>
        <p:spPr>
          <a:xfrm>
            <a:off x="1136397" y="502021"/>
            <a:ext cx="9688296" cy="1642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Consequences of differences: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multiverse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9FCDCE1-9B54-F392-E598-3EE429ED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240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F674575-BAB9-9DA1-C009-2E05A3A410B9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5056632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Same data, different answer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Match vs. not match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Include vs. exclude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Implicate suspect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Exonerate suspect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Silence: no answer at all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1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09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laws are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same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for everything, everywhere, all at once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1AB31-6D0E-1862-1FC5-32161C8F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152" y="10521"/>
            <a:ext cx="2675791" cy="3112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877201-0761-4EE6-0298-618F8896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13" y="3167497"/>
            <a:ext cx="1686502" cy="2924224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46B43BB1-B0C6-DFBF-5A78-F73489BCE0DB}"/>
              </a:ext>
            </a:extLst>
          </p:cNvPr>
          <p:cNvSpPr/>
          <p:nvPr/>
        </p:nvSpPr>
        <p:spPr>
          <a:xfrm>
            <a:off x="4803169" y="2943994"/>
            <a:ext cx="1512591" cy="759721"/>
          </a:xfrm>
          <a:prstGeom prst="wedgeEllipseCallout">
            <a:avLst>
              <a:gd name="adj1" fmla="val -58017"/>
              <a:gd name="adj2" fmla="val 450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588998-5D5A-6C98-7F6B-94BB05C09F6F}"/>
              </a:ext>
            </a:extLst>
          </p:cNvPr>
          <p:cNvSpPr txBox="1"/>
          <p:nvPr/>
        </p:nvSpPr>
        <p:spPr>
          <a:xfrm>
            <a:off x="8122503" y="291159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d = </a:t>
            </a:r>
            <a:r>
              <a:rPr lang="en-US" sz="3200" dirty="0" err="1">
                <a:solidFill>
                  <a:srgbClr val="0432FF"/>
                </a:solidFill>
              </a:rPr>
              <a:t>Gw</a:t>
            </a:r>
            <a:endParaRPr lang="en-US" sz="3200" baseline="30000" dirty="0">
              <a:solidFill>
                <a:srgbClr val="0432FF"/>
              </a:solidFill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54DEA61A-32F4-5E71-BD83-43784E5C4A2C}"/>
              </a:ext>
            </a:extLst>
          </p:cNvPr>
          <p:cNvSpPr/>
          <p:nvPr/>
        </p:nvSpPr>
        <p:spPr>
          <a:xfrm>
            <a:off x="8000114" y="215548"/>
            <a:ext cx="1512591" cy="759721"/>
          </a:xfrm>
          <a:prstGeom prst="wedgeEllipseCallout">
            <a:avLst>
              <a:gd name="adj1" fmla="val 64202"/>
              <a:gd name="adj2" fmla="val 2802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CD6DE4-0651-4FE4-EE30-BAF3CCEB96C4}"/>
              </a:ext>
            </a:extLst>
          </p:cNvPr>
          <p:cNvGrpSpPr/>
          <p:nvPr/>
        </p:nvGrpSpPr>
        <p:grpSpPr>
          <a:xfrm>
            <a:off x="6658654" y="2264190"/>
            <a:ext cx="2682920" cy="3726329"/>
            <a:chOff x="6312835" y="2489859"/>
            <a:chExt cx="2682920" cy="37263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A5829F-EAAF-46AE-3FF4-CDA1D3A55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587497" y="3233463"/>
              <a:ext cx="1408258" cy="2982725"/>
            </a:xfrm>
            <a:prstGeom prst="rect">
              <a:avLst/>
            </a:prstGeom>
          </p:spPr>
        </p:pic>
        <p:sp>
          <p:nvSpPr>
            <p:cNvPr id="26" name="Oval Callout 25">
              <a:extLst>
                <a:ext uri="{FF2B5EF4-FFF2-40B4-BE49-F238E27FC236}">
                  <a16:creationId xmlns:a16="http://schemas.microsoft.com/office/drawing/2014/main" id="{6E5A5819-E64E-0576-74B1-88328F9F797D}"/>
                </a:ext>
              </a:extLst>
            </p:cNvPr>
            <p:cNvSpPr/>
            <p:nvPr/>
          </p:nvSpPr>
          <p:spPr>
            <a:xfrm>
              <a:off x="6312835" y="2489859"/>
              <a:ext cx="1512591" cy="759721"/>
            </a:xfrm>
            <a:prstGeom prst="wedgeEllipseCallout">
              <a:avLst>
                <a:gd name="adj1" fmla="val -41590"/>
                <a:gd name="adj2" fmla="val 2933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ED4C0F-5E8B-4510-8BF0-C8FA527B9650}"/>
                </a:ext>
              </a:extLst>
            </p:cNvPr>
            <p:cNvSpPr/>
            <p:nvPr/>
          </p:nvSpPr>
          <p:spPr>
            <a:xfrm>
              <a:off x="7404375" y="3230789"/>
              <a:ext cx="280701" cy="178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5E6725-DB3E-FC1C-895E-738E8C6D30DB}"/>
                </a:ext>
              </a:extLst>
            </p:cNvPr>
            <p:cNvSpPr/>
            <p:nvPr/>
          </p:nvSpPr>
          <p:spPr>
            <a:xfrm flipV="1">
              <a:off x="7758839" y="3305784"/>
              <a:ext cx="166557" cy="103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C73FCFE-1749-0B14-D33A-C011349C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592" y="148487"/>
            <a:ext cx="738458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0864B-B8BC-EE57-A560-D340359DAE6D}"/>
              </a:ext>
            </a:extLst>
          </p:cNvPr>
          <p:cNvSpPr txBox="1"/>
          <p:nvPr/>
        </p:nvSpPr>
        <p:spPr>
          <a:xfrm>
            <a:off x="6781043" y="2330519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 = </a:t>
            </a:r>
            <a:r>
              <a:rPr lang="en-US" sz="3200" dirty="0" err="1">
                <a:solidFill>
                  <a:srgbClr val="00B050"/>
                </a:solidFill>
              </a:rPr>
              <a:t>Gw</a:t>
            </a:r>
            <a:endParaRPr lang="en-US" sz="3200" baseline="30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01217-9792-3C93-9F8A-5E7F697776B8}"/>
              </a:ext>
            </a:extLst>
          </p:cNvPr>
          <p:cNvSpPr txBox="1"/>
          <p:nvPr/>
        </p:nvSpPr>
        <p:spPr>
          <a:xfrm>
            <a:off x="4927368" y="3013396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45200"/>
                </a:solidFill>
              </a:rPr>
              <a:t>d = </a:t>
            </a:r>
            <a:r>
              <a:rPr lang="en-US" sz="3200" dirty="0" err="1">
                <a:solidFill>
                  <a:srgbClr val="945200"/>
                </a:solidFill>
              </a:rPr>
              <a:t>Gw</a:t>
            </a:r>
            <a:endParaRPr lang="en-US" sz="3200" baseline="30000" dirty="0">
              <a:solidFill>
                <a:srgbClr val="945200"/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7484FD1-575D-2A82-91AE-6FE4F033B3E3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286481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Genotype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Mixture weight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Likelihood ratio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Probability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Implicate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Exonerate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6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works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911095"/>
            <a:ext cx="9688296" cy="394726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500" dirty="0">
                <a:cs typeface="Arial" panose="020B0604020202020204" pitchFamily="34" charset="0"/>
              </a:rPr>
              <a:t>No lab calibration – learns from DNA data</a:t>
            </a:r>
          </a:p>
          <a:p>
            <a:r>
              <a:rPr lang="en-US" sz="3500" dirty="0">
                <a:cs typeface="Arial" panose="020B0604020202020204" pitchFamily="34" charset="0"/>
              </a:rPr>
              <a:t>Bayesian inference – uses all the data</a:t>
            </a:r>
          </a:p>
          <a:p>
            <a:r>
              <a:rPr lang="en-US" sz="3500" dirty="0">
                <a:cs typeface="Arial" panose="020B0604020202020204" pitchFamily="34" charset="0"/>
              </a:rPr>
              <a:t>No thresholds or other parameters</a:t>
            </a:r>
          </a:p>
          <a:p>
            <a:r>
              <a:rPr lang="en-US" sz="3500" dirty="0">
                <a:cs typeface="Arial" panose="020B0604020202020204" pitchFamily="34" charset="0"/>
              </a:rPr>
              <a:t>Explains data peak patterns</a:t>
            </a:r>
          </a:p>
          <a:p>
            <a:r>
              <a:rPr lang="en-US" sz="3500" dirty="0">
                <a:cs typeface="Arial" panose="020B0604020202020204" pitchFamily="34" charset="0"/>
              </a:rPr>
              <a:t>Separates contributor genotypes</a:t>
            </a:r>
          </a:p>
          <a:p>
            <a:r>
              <a:rPr lang="en-US" sz="3500" dirty="0">
                <a:cs typeface="Arial" panose="020B0604020202020204" pitchFamily="34" charset="0"/>
              </a:rPr>
              <a:t>Gives accurate likelihood ratios</a:t>
            </a:r>
          </a:p>
          <a:p>
            <a:r>
              <a:rPr lang="en-US" sz="3500" dirty="0">
                <a:cs typeface="Arial" panose="020B0604020202020204" pitchFamily="34" charset="0"/>
              </a:rPr>
              <a:t>No limits – up to ten contributors</a:t>
            </a:r>
          </a:p>
          <a:p>
            <a:r>
              <a:rPr lang="en-US" sz="3500" dirty="0">
                <a:solidFill>
                  <a:srgbClr val="0432FF"/>
                </a:solidFill>
                <a:cs typeface="Arial" panose="020B0604020202020204" pitchFamily="34" charset="0"/>
              </a:rPr>
              <a:t>“It’s like using a calculator”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11736-1BA8-0BE3-B045-5B9D0D59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3264408"/>
            <a:ext cx="5010912" cy="2863378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9303D34-2EC5-8A89-3461-71C51EAB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0792" y="148487"/>
            <a:ext cx="586258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346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Proficiency study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C4B600-17ED-303D-4ED2-7A94C074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16FC77-C214-035F-38A2-18860B43218A}"/>
              </a:ext>
            </a:extLst>
          </p:cNvPr>
          <p:cNvSpPr txBox="1">
            <a:spLocks/>
          </p:cNvSpPr>
          <p:nvPr/>
        </p:nvSpPr>
        <p:spPr>
          <a:xfrm>
            <a:off x="557783" y="1911095"/>
            <a:ext cx="10678487" cy="4381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Goal was to show that trained analysts were proficient in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Secondary goal was to examine differences in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laboratories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 participating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laboratories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trained analysts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249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Proficiency study design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C4B600-17ED-303D-4ED2-7A94C074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16FC77-C214-035F-38A2-18860B43218A}"/>
              </a:ext>
            </a:extLst>
          </p:cNvPr>
          <p:cNvSpPr txBox="1">
            <a:spLocks/>
          </p:cNvSpPr>
          <p:nvPr/>
        </p:nvSpPr>
        <p:spPr>
          <a:xfrm>
            <a:off x="557783" y="1911095"/>
            <a:ext cx="10678487" cy="4381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labs submitted a mixture sample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created in their lab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representative data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samples from adjudicated cases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Also provided a matching reference profile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Sample and reference anonymized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Analysts from labs signed up to participate in study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9799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Proficiency study protocol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C4B600-17ED-303D-4ED2-7A94C074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16FC77-C214-035F-38A2-18860B43218A}"/>
              </a:ext>
            </a:extLst>
          </p:cNvPr>
          <p:cNvSpPr txBox="1">
            <a:spLocks/>
          </p:cNvSpPr>
          <p:nvPr/>
        </p:nvSpPr>
        <p:spPr>
          <a:xfrm>
            <a:off x="557783" y="1911095"/>
            <a:ext cx="11411610" cy="4381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Cybergenetics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provided each study participant with each of the 10 mixture data samples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participating analyst processed each mixture sample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Once all processing completed, references sent out for comparison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Analysts did not have reference samples when processing the mixture data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References were not needed for evidence interpretation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Returning results shows that the analyst is proficient in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4604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Mixture samples: STR kits used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77CEF2-3DCA-22BE-3490-AE811F3CE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68046"/>
              </p:ext>
            </p:extLst>
          </p:nvPr>
        </p:nvGraphicFramePr>
        <p:xfrm>
          <a:off x="2241827" y="2020562"/>
          <a:ext cx="770834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296">
                  <a:extLst>
                    <a:ext uri="{9D8B030D-6E8A-4147-A177-3AD203B41FA5}">
                      <a16:colId xmlns:a16="http://schemas.microsoft.com/office/drawing/2014/main" val="1327242198"/>
                    </a:ext>
                  </a:extLst>
                </a:gridCol>
                <a:gridCol w="2213051">
                  <a:extLst>
                    <a:ext uri="{9D8B030D-6E8A-4147-A177-3AD203B41FA5}">
                      <a16:colId xmlns:a16="http://schemas.microsoft.com/office/drawing/2014/main" val="3772909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60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Applied Biosystems™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Globalfiler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4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Promega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PowerPlex</a:t>
                      </a:r>
                      <a:r>
                        <a:rPr lang="en-US" sz="2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98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Promega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PowerPlex</a:t>
                      </a:r>
                      <a:r>
                        <a:rPr lang="en-US" sz="2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Fusion 5C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0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Promega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PowerPlex</a:t>
                      </a:r>
                      <a:r>
                        <a:rPr lang="en-US" sz="2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Fusion 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6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Qiagen Investigator</a:t>
                      </a:r>
                      <a:r>
                        <a:rPr lang="en-US" sz="2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24plex GO!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618746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C9D5F7F-1CE0-3CE2-C9CB-FEF6842C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670" y="148487"/>
            <a:ext cx="56638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821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Mixture samples: DNA sequencers used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77CEF2-3DCA-22BE-3490-AE811F3CE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40567"/>
              </p:ext>
            </p:extLst>
          </p:nvPr>
        </p:nvGraphicFramePr>
        <p:xfrm>
          <a:off x="2241804" y="2020824"/>
          <a:ext cx="770839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328">
                  <a:extLst>
                    <a:ext uri="{9D8B030D-6E8A-4147-A177-3AD203B41FA5}">
                      <a16:colId xmlns:a16="http://schemas.microsoft.com/office/drawing/2014/main" val="1327242198"/>
                    </a:ext>
                  </a:extLst>
                </a:gridCol>
                <a:gridCol w="2213064">
                  <a:extLst>
                    <a:ext uri="{9D8B030D-6E8A-4147-A177-3AD203B41FA5}">
                      <a16:colId xmlns:a16="http://schemas.microsoft.com/office/drawing/2014/main" val="3772909062"/>
                    </a:ext>
                  </a:extLst>
                </a:gridCol>
              </a:tblGrid>
              <a:tr h="5175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Sequencer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607185"/>
                  </a:ext>
                </a:extLst>
              </a:tr>
              <a:tr h="5175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47763"/>
                  </a:ext>
                </a:extLst>
              </a:tr>
              <a:tr h="5175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ABI3130xl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98763"/>
                  </a:ext>
                </a:extLst>
              </a:tr>
              <a:tr h="5175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ABI3500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07770"/>
                  </a:ext>
                </a:extLst>
              </a:tr>
              <a:tr h="5175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ABI3500xl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6972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0D27391-06C5-2A83-003D-A3AC8134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426" y="148487"/>
            <a:ext cx="526623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40421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Mixture samples: number of contributors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77CEF2-3DCA-22BE-3490-AE811F3CE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51459"/>
              </p:ext>
            </p:extLst>
          </p:nvPr>
        </p:nvGraphicFramePr>
        <p:xfrm>
          <a:off x="2241804" y="2020824"/>
          <a:ext cx="7708392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328">
                  <a:extLst>
                    <a:ext uri="{9D8B030D-6E8A-4147-A177-3AD203B41FA5}">
                      <a16:colId xmlns:a16="http://schemas.microsoft.com/office/drawing/2014/main" val="1327242198"/>
                    </a:ext>
                  </a:extLst>
                </a:gridCol>
                <a:gridCol w="2213064">
                  <a:extLst>
                    <a:ext uri="{9D8B030D-6E8A-4147-A177-3AD203B41FA5}">
                      <a16:colId xmlns:a16="http://schemas.microsoft.com/office/drawing/2014/main" val="37729090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DNA contributors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60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4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98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0777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0794854-651C-CD9F-CD4C-8DED036A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426" y="148487"/>
            <a:ext cx="526623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1189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Analyst: task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911096"/>
            <a:ext cx="9688296" cy="3454358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Create ‘request’ for each mixture sample in triplicate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request is a computer run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Replicates show reproducibility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1A606-A2B7-FCD1-48AA-4EDD21E1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545" y="3180335"/>
            <a:ext cx="5900005" cy="2889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7557006-80CD-EDD4-FBB7-1ADEEA99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523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09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Physical laws are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same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for everything, everywhere, all at once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58" y="2264190"/>
            <a:ext cx="2552007" cy="34543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Gravity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Motion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Force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Electricity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Magnetism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Light</a:t>
            </a:r>
          </a:p>
          <a:p>
            <a:pPr marL="0" indent="0"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1AB31-6D0E-1862-1FC5-32161C8F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152" y="382821"/>
            <a:ext cx="2675791" cy="3112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877201-0761-4EE6-0298-618F8896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13" y="3167497"/>
            <a:ext cx="1686502" cy="2924224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46B43BB1-B0C6-DFBF-5A78-F73489BCE0DB}"/>
              </a:ext>
            </a:extLst>
          </p:cNvPr>
          <p:cNvSpPr/>
          <p:nvPr/>
        </p:nvSpPr>
        <p:spPr>
          <a:xfrm>
            <a:off x="4803169" y="2943994"/>
            <a:ext cx="1512591" cy="759721"/>
          </a:xfrm>
          <a:prstGeom prst="wedgeEllipseCallout">
            <a:avLst>
              <a:gd name="adj1" fmla="val -58017"/>
              <a:gd name="adj2" fmla="val 450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588998-5D5A-6C98-7F6B-94BB05C09F6F}"/>
              </a:ext>
            </a:extLst>
          </p:cNvPr>
          <p:cNvSpPr txBox="1"/>
          <p:nvPr/>
        </p:nvSpPr>
        <p:spPr>
          <a:xfrm>
            <a:off x="8122503" y="663459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F = ma</a:t>
            </a:r>
            <a:endParaRPr lang="en-US" sz="3200" baseline="30000" dirty="0">
              <a:solidFill>
                <a:srgbClr val="0432FF"/>
              </a:solidFill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54DEA61A-32F4-5E71-BD83-43784E5C4A2C}"/>
              </a:ext>
            </a:extLst>
          </p:cNvPr>
          <p:cNvSpPr/>
          <p:nvPr/>
        </p:nvSpPr>
        <p:spPr>
          <a:xfrm>
            <a:off x="8000114" y="587848"/>
            <a:ext cx="1512591" cy="759721"/>
          </a:xfrm>
          <a:prstGeom prst="wedgeEllipseCallout">
            <a:avLst>
              <a:gd name="adj1" fmla="val 64202"/>
              <a:gd name="adj2" fmla="val 2802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CD6DE4-0651-4FE4-EE30-BAF3CCEB96C4}"/>
              </a:ext>
            </a:extLst>
          </p:cNvPr>
          <p:cNvGrpSpPr/>
          <p:nvPr/>
        </p:nvGrpSpPr>
        <p:grpSpPr>
          <a:xfrm>
            <a:off x="6605064" y="2489859"/>
            <a:ext cx="2682920" cy="3726329"/>
            <a:chOff x="6312835" y="2489859"/>
            <a:chExt cx="2682920" cy="37263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A5829F-EAAF-46AE-3FF4-CDA1D3A55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587497" y="3233463"/>
              <a:ext cx="1408258" cy="2982725"/>
            </a:xfrm>
            <a:prstGeom prst="rect">
              <a:avLst/>
            </a:prstGeom>
          </p:spPr>
        </p:pic>
        <p:sp>
          <p:nvSpPr>
            <p:cNvPr id="26" name="Oval Callout 25">
              <a:extLst>
                <a:ext uri="{FF2B5EF4-FFF2-40B4-BE49-F238E27FC236}">
                  <a16:creationId xmlns:a16="http://schemas.microsoft.com/office/drawing/2014/main" id="{6E5A5819-E64E-0576-74B1-88328F9F797D}"/>
                </a:ext>
              </a:extLst>
            </p:cNvPr>
            <p:cNvSpPr/>
            <p:nvPr/>
          </p:nvSpPr>
          <p:spPr>
            <a:xfrm>
              <a:off x="6312835" y="2489859"/>
              <a:ext cx="1512591" cy="759721"/>
            </a:xfrm>
            <a:prstGeom prst="wedgeEllipseCallout">
              <a:avLst>
                <a:gd name="adj1" fmla="val -41590"/>
                <a:gd name="adj2" fmla="val 2933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ED4C0F-5E8B-4510-8BF0-C8FA527B9650}"/>
                </a:ext>
              </a:extLst>
            </p:cNvPr>
            <p:cNvSpPr/>
            <p:nvPr/>
          </p:nvSpPr>
          <p:spPr>
            <a:xfrm>
              <a:off x="7404375" y="3230789"/>
              <a:ext cx="280701" cy="178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5E6725-DB3E-FC1C-895E-738E8C6D30DB}"/>
                </a:ext>
              </a:extLst>
            </p:cNvPr>
            <p:cNvSpPr/>
            <p:nvPr/>
          </p:nvSpPr>
          <p:spPr>
            <a:xfrm flipV="1">
              <a:off x="7758839" y="3305784"/>
              <a:ext cx="166557" cy="103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C73FCFE-1749-0B14-D33A-C011349C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0864B-B8BC-EE57-A560-D340359DAE6D}"/>
              </a:ext>
            </a:extLst>
          </p:cNvPr>
          <p:cNvSpPr txBox="1"/>
          <p:nvPr/>
        </p:nvSpPr>
        <p:spPr>
          <a:xfrm>
            <a:off x="6727453" y="2556188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 = ma</a:t>
            </a:r>
            <a:endParaRPr lang="en-US" sz="3200" baseline="30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01217-9792-3C93-9F8A-5E7F697776B8}"/>
              </a:ext>
            </a:extLst>
          </p:cNvPr>
          <p:cNvSpPr txBox="1"/>
          <p:nvPr/>
        </p:nvSpPr>
        <p:spPr>
          <a:xfrm>
            <a:off x="4927368" y="3013396"/>
            <a:ext cx="1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45200"/>
                </a:solidFill>
              </a:rPr>
              <a:t>F = ma</a:t>
            </a:r>
            <a:endParaRPr lang="en-US" sz="3200" baseline="30000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6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Analyst: task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3" y="1911096"/>
            <a:ext cx="10752947" cy="3454358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TrueAllele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compare evidence with references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Determine matching reference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 match statistics for each replicate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Each analyst returns a total of 30 match statistics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46F93-A46B-6B2A-1BDF-0C8D2C5F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161" y="3282437"/>
            <a:ext cx="4159669" cy="2861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9B97E-A6A8-C910-5D78-1D1D0ED1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0" y="4201291"/>
            <a:ext cx="5548251" cy="1770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E9847FD-839E-026B-6A0A-6D235E85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1" y="158426"/>
            <a:ext cx="57810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4198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8FA3B-D3DD-95FC-59BD-BE93BC7D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00221"/>
            <a:ext cx="10058400" cy="3991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8 </a:t>
            </a:r>
            <a:r>
              <a:rPr lang="en-US" sz="4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56062C9-D918-4A7F-FF5F-7A0127F6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5852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10 </a:t>
            </a:r>
            <a:r>
              <a:rPr lang="en-US" sz="4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E19D4-FFAA-80BE-1BE9-D15F067B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44990"/>
            <a:ext cx="10058400" cy="3991561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3D0223-70B1-7148-C84B-D094AE3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61032F4-2236-E30E-2FCD-CDBFCD6AAF5C}"/>
              </a:ext>
            </a:extLst>
          </p:cNvPr>
          <p:cNvSpPr txBox="1">
            <a:spLocks/>
          </p:cNvSpPr>
          <p:nvPr/>
        </p:nvSpPr>
        <p:spPr>
          <a:xfrm>
            <a:off x="4725186" y="1880742"/>
            <a:ext cx="2741629" cy="456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102GP</a:t>
            </a:r>
            <a:endParaRPr lang="en-US" sz="8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7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3" y="1870000"/>
            <a:ext cx="5889315" cy="36164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ANOVA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Freedom: 9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 of Squares: 3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Mean Square: 4.2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F-statistic: 1.231</a:t>
            </a:r>
          </a:p>
          <a:p>
            <a:pPr lvl="1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p-value: 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0.273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0.05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3D0223-70B1-7148-C84B-D094AE3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27D6D1-EB43-DFBF-6A6C-7BD291ADFA10}"/>
              </a:ext>
            </a:extLst>
          </p:cNvPr>
          <p:cNvSpPr/>
          <p:nvPr/>
        </p:nvSpPr>
        <p:spPr>
          <a:xfrm>
            <a:off x="972884" y="3876295"/>
            <a:ext cx="3188149" cy="5518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4F8B0-21DC-8FD8-CE42-D8084A03CC5A}"/>
              </a:ext>
            </a:extLst>
          </p:cNvPr>
          <p:cNvSpPr txBox="1"/>
          <p:nvPr/>
        </p:nvSpPr>
        <p:spPr>
          <a:xfrm>
            <a:off x="4358376" y="5194014"/>
            <a:ext cx="347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Across all the cases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5B80-FBFC-7DE5-DFA3-B7AF94BF0947}"/>
              </a:ext>
            </a:extLst>
          </p:cNvPr>
          <p:cNvSpPr txBox="1"/>
          <p:nvPr/>
        </p:nvSpPr>
        <p:spPr>
          <a:xfrm>
            <a:off x="7833623" y="2582567"/>
            <a:ext cx="18724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way</a:t>
            </a:r>
          </a:p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Anywhere</a:t>
            </a:r>
          </a:p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time</a:t>
            </a:r>
          </a:p>
        </p:txBody>
      </p:sp>
    </p:spTree>
    <p:extLst>
      <p:ext uri="{BB962C8B-B14F-4D97-AF65-F5344CB8AC3E}">
        <p14:creationId xmlns:p14="http://schemas.microsoft.com/office/powerpoint/2010/main" val="170914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32 </a:t>
            </a:r>
            <a:r>
              <a:rPr lang="en-US" sz="4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3D0223-70B1-7148-C84B-D094AE3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8A030-007C-F766-54E6-008AA475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44990"/>
            <a:ext cx="10058400" cy="3991561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0113239-2A56-4EF9-8AEB-745BECB14C5A}"/>
              </a:ext>
            </a:extLst>
          </p:cNvPr>
          <p:cNvSpPr txBox="1">
            <a:spLocks/>
          </p:cNvSpPr>
          <p:nvPr/>
        </p:nvSpPr>
        <p:spPr>
          <a:xfrm>
            <a:off x="4725186" y="1880742"/>
            <a:ext cx="2741629" cy="456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102GP</a:t>
            </a:r>
            <a:endParaRPr lang="en-US" sz="8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18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BFD5A65-4A58-0D18-6AF6-C6682DECD655}"/>
              </a:ext>
            </a:extLst>
          </p:cNvPr>
          <p:cNvSpPr txBox="1">
            <a:spLocks/>
          </p:cNvSpPr>
          <p:nvPr/>
        </p:nvSpPr>
        <p:spPr>
          <a:xfrm>
            <a:off x="559927" y="1911096"/>
            <a:ext cx="5401035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ANOVA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Freedom: 31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 of Squares: 79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Mean Square: 2.6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F-statistic: 0.732</a:t>
            </a:r>
          </a:p>
          <a:p>
            <a:pPr lvl="1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p-value: 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0.856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0.05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803F46E-BF5F-F55F-F756-EE10C701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670" y="148487"/>
            <a:ext cx="566379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985D04-443F-D81C-2A3A-68D4C0511B18}"/>
              </a:ext>
            </a:extLst>
          </p:cNvPr>
          <p:cNvSpPr/>
          <p:nvPr/>
        </p:nvSpPr>
        <p:spPr>
          <a:xfrm>
            <a:off x="972884" y="3917391"/>
            <a:ext cx="3188149" cy="5518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726DE-D5E7-3E47-97A2-4D759215B686}"/>
              </a:ext>
            </a:extLst>
          </p:cNvPr>
          <p:cNvSpPr txBox="1"/>
          <p:nvPr/>
        </p:nvSpPr>
        <p:spPr>
          <a:xfrm>
            <a:off x="4358377" y="5194014"/>
            <a:ext cx="347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Across all the cases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B3AB5-9BFE-17BF-C2AB-F032B2884E59}"/>
              </a:ext>
            </a:extLst>
          </p:cNvPr>
          <p:cNvSpPr txBox="1"/>
          <p:nvPr/>
        </p:nvSpPr>
        <p:spPr>
          <a:xfrm>
            <a:off x="7833623" y="2582567"/>
            <a:ext cx="1546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one</a:t>
            </a:r>
          </a:p>
        </p:txBody>
      </p:sp>
    </p:spTree>
    <p:extLst>
      <p:ext uri="{BB962C8B-B14F-4D97-AF65-F5344CB8AC3E}">
        <p14:creationId xmlns:p14="http://schemas.microsoft.com/office/powerpoint/2010/main" val="2553785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Study 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911096"/>
            <a:ext cx="9688296" cy="3684216"/>
          </a:xfrm>
        </p:spPr>
        <p:txBody>
          <a:bodyPr anchor="t">
            <a:normAutofit fontScale="25000" lnSpcReduction="20000"/>
          </a:bodyPr>
          <a:lstStyle/>
          <a:p>
            <a:r>
              <a:rPr lang="en-US" sz="12800" dirty="0">
                <a:cs typeface="Arial" panose="020B0604020202020204" pitchFamily="34" charset="0"/>
              </a:rPr>
              <a:t>Laboratories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STR kit 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Sequencer 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Thresholds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Stutter </a:t>
            </a:r>
          </a:p>
          <a:p>
            <a:pPr lvl="1"/>
            <a:r>
              <a:rPr lang="en-US" sz="96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</a:p>
          <a:p>
            <a:pPr lvl="1"/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</a:rPr>
              <a:t>same DNA result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2479804-852A-58E1-01E3-B12C00F9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610" y="148487"/>
            <a:ext cx="55644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B1921BC-C290-E492-AFD5-C099D31DB5DF}"/>
              </a:ext>
            </a:extLst>
          </p:cNvPr>
          <p:cNvSpPr txBox="1">
            <a:spLocks/>
          </p:cNvSpPr>
          <p:nvPr/>
        </p:nvSpPr>
        <p:spPr>
          <a:xfrm>
            <a:off x="5033109" y="1893583"/>
            <a:ext cx="9688296" cy="368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cs typeface="Arial" panose="020B0604020202020204" pitchFamily="34" charset="0"/>
              </a:rPr>
              <a:t>Analysts</a:t>
            </a:r>
          </a:p>
          <a:p>
            <a:pPr lvl="1"/>
            <a:r>
              <a:rPr lang="en-US" sz="2600" strike="sngStrike" dirty="0">
                <a:cs typeface="Arial" panose="020B0604020202020204" pitchFamily="34" charset="0"/>
              </a:rPr>
              <a:t>Education</a:t>
            </a:r>
          </a:p>
          <a:p>
            <a:pPr lvl="1"/>
            <a:r>
              <a:rPr lang="en-US" sz="2600" strike="sngStrike" dirty="0">
                <a:cs typeface="Arial" panose="020B0604020202020204" pitchFamily="34" charset="0"/>
              </a:rPr>
              <a:t>Training</a:t>
            </a:r>
          </a:p>
          <a:p>
            <a:pPr lvl="1"/>
            <a:r>
              <a:rPr lang="en-US" sz="2600" strike="sngStrike" dirty="0">
                <a:cs typeface="Arial" panose="020B0604020202020204" pitchFamily="34" charset="0"/>
              </a:rPr>
              <a:t>Experience</a:t>
            </a:r>
          </a:p>
          <a:p>
            <a:pPr lvl="1"/>
            <a:r>
              <a:rPr lang="en-US" sz="2600" strike="sngStrike" dirty="0">
                <a:cs typeface="Arial" panose="020B0604020202020204" pitchFamily="34" charset="0"/>
              </a:rPr>
              <a:t>Knowledge </a:t>
            </a:r>
          </a:p>
          <a:p>
            <a:pPr lvl="1"/>
            <a:r>
              <a:rPr lang="en-US" sz="2600" dirty="0">
                <a:cs typeface="Arial" panose="020B0604020202020204" pitchFamily="34" charset="0"/>
              </a:rPr>
              <a:t>same DNA result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44465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10099874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Significance: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 everywhere all at once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DDD8F-79AE-A2C5-CAF9-AADF7CD85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3" y="1911096"/>
            <a:ext cx="10762888" cy="4329047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The same DNA answer </a:t>
            </a:r>
            <a:r>
              <a:rPr lang="en-US" sz="3200" dirty="0">
                <a:cs typeface="Arial" panose="020B0604020202020204" pitchFamily="34" charset="0"/>
              </a:rPr>
              <a:t>– any way, anywhere, any time, anyone</a:t>
            </a:r>
          </a:p>
          <a:p>
            <a:r>
              <a:rPr lang="en-US" sz="3200" dirty="0">
                <a:cs typeface="Arial" panose="020B0604020202020204" pitchFamily="34" charset="0"/>
              </a:rPr>
              <a:t>One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validation study </a:t>
            </a:r>
            <a:r>
              <a:rPr lang="en-US" sz="3200" dirty="0">
                <a:cs typeface="Arial" panose="020B0604020202020204" pitchFamily="34" charset="0"/>
              </a:rPr>
              <a:t>applies to all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Any validated kit, sequencer, or method</a:t>
            </a:r>
          </a:p>
          <a:p>
            <a:r>
              <a:rPr lang="en-US" sz="3200" dirty="0">
                <a:cs typeface="Arial" panose="020B0604020202020204" pitchFamily="34" charset="0"/>
              </a:rPr>
              <a:t>Same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reliability</a:t>
            </a:r>
            <a:r>
              <a:rPr lang="en-US" sz="3200" dirty="0">
                <a:cs typeface="Arial" panose="020B0604020202020204" pitchFamily="34" charset="0"/>
              </a:rPr>
              <a:t> applies to all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Trained analysts get the same result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cs typeface="Arial" panose="020B0604020202020204" pitchFamily="34" charset="0"/>
              </a:rPr>
              <a:t>Can process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legacy cases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cs typeface="Arial" panose="020B0604020202020204" pitchFamily="34" charset="0"/>
              </a:rPr>
              <a:t>Even opposing experts will get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cs typeface="Arial" panose="020B0604020202020204" pitchFamily="34" charset="0"/>
              </a:rPr>
              <a:t>  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the same DNA answer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308C7-F0F6-FD85-CCDA-D26ECC08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673" y="3268942"/>
            <a:ext cx="5009115" cy="2888138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787875F-997B-0EF8-F6AC-65706C0F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671" y="148487"/>
            <a:ext cx="566380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4196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3C40E33-3B03-49EA-D589-739DE175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0670" y="148487"/>
            <a:ext cx="566379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51F38D-D4C4-557C-EAE9-B8D90352F419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More information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F8B1737-3F1B-A6B0-3E05-9CDC32E43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36378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http://</a:t>
            </a:r>
            <a:r>
              <a:rPr lang="en-US" altLang="en-US" sz="2400" dirty="0" err="1">
                <a:solidFill>
                  <a:srgbClr val="0000FF"/>
                </a:solidFill>
              </a:rPr>
              <a:t>www.cybgen.com</a:t>
            </a:r>
            <a:r>
              <a:rPr lang="en-US" altLang="en-US" sz="2400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8D2C2AA-332E-9252-FAC2-36ADE8ED7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4804472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http://</a:t>
            </a:r>
            <a:r>
              <a:rPr lang="en-US" altLang="en-US" sz="2400" dirty="0" err="1">
                <a:solidFill>
                  <a:srgbClr val="000090"/>
                </a:solidFill>
              </a:rPr>
              <a:t>www.youtube.com</a:t>
            </a:r>
            <a:r>
              <a:rPr lang="en-US" altLang="en-US" sz="2400" dirty="0">
                <a:solidFill>
                  <a:srgbClr val="000090"/>
                </a:solidFill>
              </a:rPr>
              <a:t>/user/</a:t>
            </a: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endParaRPr lang="en-US" altLang="en-US" sz="2400" dirty="0">
              <a:solidFill>
                <a:srgbClr val="00009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r>
              <a:rPr lang="en-US" altLang="en-US" sz="2400" dirty="0">
                <a:solidFill>
                  <a:srgbClr val="000090"/>
                </a:solidFill>
              </a:rPr>
              <a:t> YouTube channel</a:t>
            </a:r>
          </a:p>
        </p:txBody>
      </p:sp>
      <p:pic>
        <p:nvPicPr>
          <p:cNvPr id="9" name="Picture 1" descr="YouTube-logo-full_color.png">
            <a:extLst>
              <a:ext uri="{FF2B5EF4-FFF2-40B4-BE49-F238E27FC236}">
                <a16:creationId xmlns:a16="http://schemas.microsoft.com/office/drawing/2014/main" id="{746A8669-0485-0B67-8D8A-489657F95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5406135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B75BA658-EC73-9CBC-63E9-3F2F01DBE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2169764"/>
            <a:ext cx="27105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Courses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Newsletters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Newsroom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Presentations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Publications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Reliability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Webinars</a:t>
            </a:r>
          </a:p>
        </p:txBody>
      </p:sp>
      <p:pic>
        <p:nvPicPr>
          <p:cNvPr id="20" name="Picture 1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DC229E9-3875-365B-59DF-28847121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7" y="6224195"/>
            <a:ext cx="2664870" cy="503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19A0D-B348-BF1C-A8D6-044546A2A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099" y="2608118"/>
            <a:ext cx="1856785" cy="18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</a:rPr>
              <a:t>What about the laws of forensic DNA science?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189F3-F511-3FEF-FF7E-17EE7B364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3264408"/>
            <a:ext cx="5056632" cy="2889504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4E20154-0C3E-69E6-8789-5B309282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24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9C7E62A-AA48-FA72-1A39-AF59A1FB9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58" y="2264190"/>
            <a:ext cx="3286481" cy="34543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Genotype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Mixture weight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Likelihood ratio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Probability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Inclusion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Exclusion</a:t>
            </a:r>
          </a:p>
          <a:p>
            <a:pPr marL="0" indent="0"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7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</a:rPr>
              <a:t>Protocol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en-US" sz="4000" dirty="0">
                <a:latin typeface="+mn-lt"/>
              </a:rPr>
              <a:t>: </a:t>
            </a:r>
            <a:r>
              <a:rPr lang="en-US" sz="4000" dirty="0">
                <a:solidFill>
                  <a:srgbClr val="0432FF"/>
                </a:solidFill>
                <a:latin typeface="+mn-lt"/>
              </a:rPr>
              <a:t>sample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78467E1-8214-8A84-30A3-D80879E3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24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7288C25-4AAA-9B2F-5903-02203E3B5257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844420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Touch DNA?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Damaged DNA?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Too little DNA?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Complex mixtures?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DNA is too old?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Related people?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3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Data differences: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FBFE2-09F7-2355-2227-2BA38261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3264408"/>
            <a:ext cx="5056633" cy="288950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1AE03F8-1C23-10B3-BD93-EF559ED2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24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A4F067A-5029-90C1-78A8-90AA7E3737D7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286481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Extraction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STR kit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Sequencer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EPG, NGS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Reporting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Error rate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2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</a:rPr>
              <a:t>Interpretation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en-US" sz="4000" dirty="0">
                <a:latin typeface="+mn-lt"/>
              </a:rPr>
              <a:t>: </a:t>
            </a:r>
            <a:r>
              <a:rPr lang="en-US" sz="4000" dirty="0">
                <a:solidFill>
                  <a:srgbClr val="0432FF"/>
                </a:solidFill>
                <a:latin typeface="+mn-lt"/>
              </a:rPr>
              <a:t>method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97B3022-5773-EB30-7F93-4C02C4A9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24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D40672E-C99C-E39E-0492-A52955A5E6CE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286481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Manually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Thresholds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Calibration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Parameters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Stutter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Computation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0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People differences: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9B4E6-DE9F-FD3F-FAB0-6B3E1D4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551" y="3861107"/>
            <a:ext cx="2177099" cy="2177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BF4C7-AF63-44EB-3B49-0BEC8576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452" y="3851168"/>
            <a:ext cx="2265889" cy="2265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9F1F91-A322-582A-2083-7D0FB4E8B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41" y="3855466"/>
            <a:ext cx="2177100" cy="2177100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A392072D-945F-39C9-1C67-9212177CA55A}"/>
              </a:ext>
            </a:extLst>
          </p:cNvPr>
          <p:cNvSpPr/>
          <p:nvPr/>
        </p:nvSpPr>
        <p:spPr>
          <a:xfrm>
            <a:off x="5078897" y="3449371"/>
            <a:ext cx="6838122" cy="2926979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A4E42C-4975-8500-661B-21736329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24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EBF11F7-31C4-6998-066B-6ABCE10902B9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286481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Education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Training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Experience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Knowledge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Systems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Preferences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1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Outcome differences: </a:t>
            </a:r>
            <a:r>
              <a:rPr lang="en-US" sz="4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2CB42B0-8203-8917-F5FF-0DEB6DAB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24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EC67C71-6DC9-766C-B8F0-28B3D620A61E}"/>
              </a:ext>
            </a:extLst>
          </p:cNvPr>
          <p:cNvSpPr txBox="1">
            <a:spLocks/>
          </p:cNvSpPr>
          <p:nvPr/>
        </p:nvSpPr>
        <p:spPr>
          <a:xfrm>
            <a:off x="471858" y="2264190"/>
            <a:ext cx="3441464" cy="345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Inclusion/Exclusion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Match statistics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Likelihood ratio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“Uninformative”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“Inconclusive”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“No comparison”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8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8586-72AE-6158-158A-9E92D11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n-lt"/>
              </a:rPr>
              <a:t>Community differences: </a:t>
            </a:r>
            <a:r>
              <a:rPr lang="en-US" sz="4000" dirty="0">
                <a:solidFill>
                  <a:srgbClr val="0432FF"/>
                </a:solidFill>
                <a:latin typeface="+mn-lt"/>
              </a:rPr>
              <a:t>different answers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6A498A4-88C1-E62B-CBD8-9BFAA36F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924" y="148487"/>
            <a:ext cx="365125" cy="42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267569-1B7F-7F4F-8F4B-29CEE6B003F7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2400" dirty="0"/>
          </a:p>
        </p:txBody>
      </p:sp>
      <p:pic>
        <p:nvPicPr>
          <p:cNvPr id="5" name="Picture 2" descr="MIX13.tiff">
            <a:extLst>
              <a:ext uri="{FF2B5EF4-FFF2-40B4-BE49-F238E27FC236}">
                <a16:creationId xmlns:a16="http://schemas.microsoft.com/office/drawing/2014/main" id="{B18CB07B-1C13-6AB2-8C8C-672AF6D31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22" y="1671280"/>
            <a:ext cx="434755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BBE38-FFE1-1D48-C746-F876BD9E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075" y="3309580"/>
            <a:ext cx="5255411" cy="27528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1A60219-8D7F-FC0A-12C2-16E818F0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4" y="2542357"/>
            <a:ext cx="4572000" cy="345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57F4C278-FB78-FA44-A044-D733845341F0}" vid="{23EBC24D-9D95-474D-9687-5503B89CD7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</TotalTime>
  <Words>785</Words>
  <Application>Microsoft Macintosh PowerPoint</Application>
  <PresentationFormat>Widescreen</PresentationFormat>
  <Paragraphs>247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Office Theme</vt:lpstr>
      <vt:lpstr>The same DNA answer:  everything everywhere all at once</vt:lpstr>
      <vt:lpstr>Physical laws are the same for everything, everywhere, all at once</vt:lpstr>
      <vt:lpstr>What about the laws of forensic DNA science?</vt:lpstr>
      <vt:lpstr>Protocol differences: sample</vt:lpstr>
      <vt:lpstr>Data differences: laboratory</vt:lpstr>
      <vt:lpstr>Interpretation differences: method</vt:lpstr>
      <vt:lpstr>People differences: analyst</vt:lpstr>
      <vt:lpstr>Outcome differences: reporting</vt:lpstr>
      <vt:lpstr>Community differences: different answers</vt:lpstr>
      <vt:lpstr>PowerPoint Presentation</vt:lpstr>
      <vt:lpstr>TrueAllele laws are the same for everything, everywhere, all at once</vt:lpstr>
      <vt:lpstr>How TrueAllele works</vt:lpstr>
      <vt:lpstr>TrueAllele® Proficiency study</vt:lpstr>
      <vt:lpstr>TrueAllele Proficiency study design</vt:lpstr>
      <vt:lpstr>TrueAllele Proficiency study protocol</vt:lpstr>
      <vt:lpstr>Mixture samples: STR kits used</vt:lpstr>
      <vt:lpstr>Mixture samples: DNA sequencers used</vt:lpstr>
      <vt:lpstr>Mixture samples: number of contributors</vt:lpstr>
      <vt:lpstr>Analyst: task 1</vt:lpstr>
      <vt:lpstr>Analyst: task 2</vt:lpstr>
      <vt:lpstr>Results: across 8 cases</vt:lpstr>
      <vt:lpstr>Results: across 10 laboratories</vt:lpstr>
      <vt:lpstr>Results: laboratory</vt:lpstr>
      <vt:lpstr>Results: across 32 analysts</vt:lpstr>
      <vt:lpstr>Results: analyst</vt:lpstr>
      <vt:lpstr>Study conclusions</vt:lpstr>
      <vt:lpstr>Significance: Everything everywhere all at once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Cybergenetics Presentation Template</dc:title>
  <dc:creator>Erin Estus</dc:creator>
  <cp:lastModifiedBy>Matt Legler</cp:lastModifiedBy>
  <cp:revision>170</cp:revision>
  <cp:lastPrinted>2024-05-02T20:33:17Z</cp:lastPrinted>
  <dcterms:created xsi:type="dcterms:W3CDTF">2023-01-17T16:09:29Z</dcterms:created>
  <dcterms:modified xsi:type="dcterms:W3CDTF">2024-05-13T13:56:24Z</dcterms:modified>
</cp:coreProperties>
</file>