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29" r:id="rId2"/>
    <p:sldId id="704" r:id="rId3"/>
    <p:sldId id="710" r:id="rId4"/>
    <p:sldId id="615" r:id="rId5"/>
    <p:sldId id="616" r:id="rId6"/>
    <p:sldId id="509" r:id="rId7"/>
    <p:sldId id="714" r:id="rId8"/>
    <p:sldId id="597" r:id="rId9"/>
    <p:sldId id="709" r:id="rId10"/>
    <p:sldId id="363" r:id="rId11"/>
    <p:sldId id="495" r:id="rId12"/>
    <p:sldId id="527" r:id="rId13"/>
    <p:sldId id="528" r:id="rId14"/>
    <p:sldId id="658" r:id="rId15"/>
    <p:sldId id="713" r:id="rId16"/>
    <p:sldId id="652" r:id="rId17"/>
    <p:sldId id="711" r:id="rId18"/>
    <p:sldId id="712" r:id="rId19"/>
    <p:sldId id="598" r:id="rId20"/>
    <p:sldId id="518" r:id="rId21"/>
    <p:sldId id="629" r:id="rId22"/>
    <p:sldId id="493" r:id="rId23"/>
    <p:sldId id="494" r:id="rId24"/>
    <p:sldId id="708" r:id="rId25"/>
    <p:sldId id="499" r:id="rId26"/>
    <p:sldId id="646" r:id="rId27"/>
    <p:sldId id="601" r:id="rId28"/>
    <p:sldId id="664" r:id="rId29"/>
    <p:sldId id="707" r:id="rId30"/>
    <p:sldId id="404" r:id="rId31"/>
    <p:sldId id="600" r:id="rId32"/>
    <p:sldId id="602" r:id="rId33"/>
    <p:sldId id="603" r:id="rId34"/>
    <p:sldId id="560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2">
          <p15:clr>
            <a:srgbClr val="A4A3A4"/>
          </p15:clr>
        </p15:guide>
        <p15:guide id="2" orient="horz" pos="888" userDrawn="1">
          <p15:clr>
            <a:srgbClr val="A4A3A4"/>
          </p15:clr>
        </p15:guide>
        <p15:guide id="3" pos="5100">
          <p15:clr>
            <a:srgbClr val="A4A3A4"/>
          </p15:clr>
        </p15:guide>
        <p15:guide id="4" pos="28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7A81FF"/>
    <a:srgbClr val="008F00"/>
    <a:srgbClr val="FF9300"/>
    <a:srgbClr val="009051"/>
    <a:srgbClr val="5B73FF"/>
    <a:srgbClr val="6B6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9"/>
    <p:restoredTop sz="96201"/>
  </p:normalViewPr>
  <p:slideViewPr>
    <p:cSldViewPr snapToGrid="0">
      <p:cViewPr varScale="1">
        <p:scale>
          <a:sx n="192" d="100"/>
          <a:sy n="192" d="100"/>
        </p:scale>
        <p:origin x="240" y="168"/>
      </p:cViewPr>
      <p:guideLst>
        <p:guide orient="horz" pos="3912"/>
        <p:guide orient="horz" pos="888"/>
        <p:guide pos="5100"/>
        <p:guide pos="2864"/>
      </p:guideLst>
    </p:cSldViewPr>
  </p:slideViewPr>
  <p:outlineViewPr>
    <p:cViewPr>
      <p:scale>
        <a:sx n="33" d="100"/>
        <a:sy n="33" d="100"/>
      </p:scale>
      <p:origin x="0" y="-13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2800" y="22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>
            <a:extLst>
              <a:ext uri="{FF2B5EF4-FFF2-40B4-BE49-F238E27FC236}">
                <a16:creationId xmlns:a16="http://schemas.microsoft.com/office/drawing/2014/main" id="{9676C623-6453-274D-98D1-79BBD77FB9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1027">
            <a:extLst>
              <a:ext uri="{FF2B5EF4-FFF2-40B4-BE49-F238E27FC236}">
                <a16:creationId xmlns:a16="http://schemas.microsoft.com/office/drawing/2014/main" id="{5904D3D7-A27F-124C-BA45-8F784BBCB5A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6" name="Rectangle 1028">
            <a:extLst>
              <a:ext uri="{FF2B5EF4-FFF2-40B4-BE49-F238E27FC236}">
                <a16:creationId xmlns:a16="http://schemas.microsoft.com/office/drawing/2014/main" id="{3F5B06A4-636A-C745-8B15-C2A56ED196E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 dirty="0"/>
              <a:t>Cybergenetics © 2007-2021</a:t>
            </a:r>
          </a:p>
        </p:txBody>
      </p:sp>
      <p:sp>
        <p:nvSpPr>
          <p:cNvPr id="161797" name="Rectangle 1029">
            <a:extLst>
              <a:ext uri="{FF2B5EF4-FFF2-40B4-BE49-F238E27FC236}">
                <a16:creationId xmlns:a16="http://schemas.microsoft.com/office/drawing/2014/main" id="{8455D53B-BE39-EC42-95DA-D06C426997D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F81E68-E9D5-0F45-AC69-AAE90CD311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FDFD6688-3F1E-D94E-8359-3190743125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A05D8AEE-0948-2346-9FD3-00B7D83D327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67DCBAA-C167-F040-9847-8FCD652E944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C4CD2405-751E-714C-8AF2-D948940089A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EED80BB6-D97F-E842-8269-708FD27FFE4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93191" name="Rectangle 7">
            <a:extLst>
              <a:ext uri="{FF2B5EF4-FFF2-40B4-BE49-F238E27FC236}">
                <a16:creationId xmlns:a16="http://schemas.microsoft.com/office/drawing/2014/main" id="{2B3CA3A8-99F0-874F-9BF5-0267C9B5F6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8DDA2AF-4861-1E41-8B12-CA306B1BF1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5764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DF66196A-3972-5147-BF52-3717E99BD49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2007-2012</a:t>
            </a: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05E45FE4-FE69-D74E-9C59-1F5BF3FEFF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9E9A6B-596D-214C-BA7F-4A4B8A0F4861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9DAB777-61EB-8346-94F5-0785E9FD7F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0796A58-3CA3-5F4D-B20B-E558A7BB85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792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725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071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672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604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645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Cybergenetics © 2007-2010</a:t>
            </a:r>
          </a:p>
        </p:txBody>
      </p:sp>
      <p:sp>
        <p:nvSpPr>
          <p:cNvPr id="225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B77FD1-76B9-974C-BED9-74355425AA58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680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570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AF3CC8-D627-ED4C-90D5-02C7FA1CCF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3A427-1976-7D44-980A-865581FD2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99689-6181-BB47-B22C-765DB4AEB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14D9C-63E0-1940-8001-FABF4DE7F4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93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04E5D9-8CA7-2C4C-B586-C213E39AB8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D7D772-7704-3840-84DC-A961B6822D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2F1CF6-62E9-E349-B0B6-B4147DD80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C5936-0A67-E141-9C95-CC6B5D6A54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01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35D801-261D-5840-BBB6-F0DD647CD6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E77363-92FF-6146-9D3A-9335357CC1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A65413-567C-DF47-8411-C3077A2D7D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B2B77-3076-C64E-8324-2BF47C9285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21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04B8F8-7717-D248-AFD5-EBD148A56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0F0C89-C09F-C24E-927C-96D193744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14F3A2-0F9A-C64A-A79F-B5E156620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391A8-0501-244F-B993-0A01CE54A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406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DE5760-BED8-1D4E-9D44-910E966B9A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B86E48-495D-B646-9591-3F928B5AA4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A746BE-347D-3546-A75E-A241A103EB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28D3D-528F-9C40-8D9E-EF8F40FE6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00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223605-B96E-B442-B5C1-A550E1164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17C71C-6FFC-9F44-B98F-7B39F3F6D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8A465B-81A0-3F41-A7C8-E784983A8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50DDB-0293-E64D-9AAC-D4526A25D6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63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2B0C94-2FF3-AD4B-8A2A-F14EA3F611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79E37D9-9B8B-3242-B95D-7A3393991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91250C-F23A-2341-B87D-541CE0F3F4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998EC-738B-8744-85A2-DFAE1CC160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68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2A6C3C3-F726-1F49-9ED4-73E10447A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F1F3DE-EFBE-8C49-9486-49A3B084D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2B5708-85B8-A448-AAF4-104AA2394F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7B62F-DA37-F143-A184-847C53580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13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5B25F1F-43D2-6C4C-B0CB-8BA61BB47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AFA05B-269E-9043-9A5A-32D9F210C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83DA18-90D7-AC40-ABDB-343631746C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82E4-6981-8D40-A9EF-CCBA76E73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30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41AA60-00F0-9647-A2A2-22C826148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5658BE-AC6D-AC4A-832C-085A7C501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7B2601-F27F-0B4B-8233-C9CFA75BA9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CE56F-8AB4-3C4B-B84E-69ACAA2EC0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2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9D07D8-E276-EE43-ABD9-FA07CB6AF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F7A692-F258-674F-BBF0-6D3002294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AD0A26-48E4-B043-A80E-3B99DA7348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7CFBE-9008-8941-B169-C643BFCD7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7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A36FF3-8AA2-7B43-8C94-8C61C20AE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B21BEDB-3838-A240-A9F8-B2F7DE2F13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EB685A1-52CF-9F45-827E-B4FF0DAD5C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241AABC-76E4-F742-AA38-9A7F3A6916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39B6F4F-FC3A-0D46-A370-88379BF592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2" charset="0"/>
              </a:defRPr>
            </a:lvl1pPr>
          </a:lstStyle>
          <a:p>
            <a:pPr>
              <a:defRPr/>
            </a:pPr>
            <a:fld id="{C881F506-44BE-704C-9BE6-FB2BD4B8A1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8FEBFD8-D1C0-1E4B-9B1B-FBFBEF90E6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sz="3200" b="1" baseline="30000" dirty="0">
                <a:ea typeface="ＭＳ Ｐゴシック" panose="020B0600070205080204" pitchFamily="34" charset="-128"/>
              </a:rPr>
              <a:t>®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 Computational Forensics</a:t>
            </a:r>
            <a:br>
              <a:rPr lang="en-US" altLang="en-US" sz="3200" b="1" dirty="0">
                <a:ea typeface="ＭＳ Ｐゴシック" panose="020B0600070205080204" pitchFamily="34" charset="-128"/>
              </a:rPr>
            </a:br>
            <a:r>
              <a:rPr lang="en-US" altLang="en-US" sz="3200" b="1" dirty="0">
                <a:ea typeface="ＭＳ Ｐゴシック" panose="020B0600070205080204" pitchFamily="34" charset="-128"/>
              </a:rPr>
              <a:t>for Solving “Uninterpretable” DNA Mixtures</a:t>
            </a: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B43AB285-72B5-6446-BE2C-33D3B698C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482" y="2653147"/>
            <a:ext cx="44390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Mark W Perlin, PhD, MD, PhD</a:t>
            </a:r>
          </a:p>
          <a:p>
            <a:pPr algn="ctr">
              <a:defRPr/>
            </a:pPr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Cybergenetics</a:t>
            </a:r>
          </a:p>
          <a:p>
            <a:pPr algn="ctr">
              <a:defRPr/>
            </a:pPr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Dharwad, Karnataka, India</a:t>
            </a:r>
          </a:p>
        </p:txBody>
      </p:sp>
      <p:sp>
        <p:nvSpPr>
          <p:cNvPr id="89093" name="Text Box 5">
            <a:extLst>
              <a:ext uri="{FF2B5EF4-FFF2-40B4-BE49-F238E27FC236}">
                <a16:creationId xmlns:a16="http://schemas.microsoft.com/office/drawing/2014/main" id="{2333287E-AA16-AF49-8735-65FDC4942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050" y="6457534"/>
            <a:ext cx="28424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Cybergenetics © 2003-2023</a:t>
            </a:r>
          </a:p>
        </p:txBody>
      </p:sp>
      <p:sp>
        <p:nvSpPr>
          <p:cNvPr id="15365" name="Slide Number Placeholder 1">
            <a:extLst>
              <a:ext uri="{FF2B5EF4-FFF2-40B4-BE49-F238E27FC236}">
                <a16:creationId xmlns:a16="http://schemas.microsoft.com/office/drawing/2014/main" id="{4171EB65-72CF-5B43-97DF-87AF25272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F6946A-8F8D-67E5-B22B-EB411282F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957" y="4963885"/>
            <a:ext cx="1654629" cy="165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B9B4857-C361-7A43-8F67-93CC5C453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236" y="5362575"/>
            <a:ext cx="2632364" cy="1132551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FB393CB-AC93-4B2C-EBBA-554A6D756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30947"/>
            <a:ext cx="3256789" cy="595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E92C1D-22DD-8B85-341C-748471FA91C6}"/>
              </a:ext>
            </a:extLst>
          </p:cNvPr>
          <p:cNvSpPr txBox="1"/>
          <p:nvPr/>
        </p:nvSpPr>
        <p:spPr>
          <a:xfrm>
            <a:off x="2099796" y="4053125"/>
            <a:ext cx="49444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International Conference on</a:t>
            </a:r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Recent Trends in DNA Forensics</a:t>
            </a:r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November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51CE7F31-5579-88D9-09D8-C1BABEAACD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Separated genotypes</a:t>
            </a:r>
          </a:p>
        </p:txBody>
      </p:sp>
      <p:pic>
        <p:nvPicPr>
          <p:cNvPr id="204803" name="Picture 3">
            <a:extLst>
              <a:ext uri="{FF2B5EF4-FFF2-40B4-BE49-F238E27FC236}">
                <a16:creationId xmlns:a16="http://schemas.microsoft.com/office/drawing/2014/main" id="{0DE6EE81-8F26-34B0-31AD-2390AECB5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01158"/>
            <a:ext cx="5791200" cy="412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757B9BC9-6719-5E08-E37E-306B65504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63688"/>
            <a:ext cx="7170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Genotype uncertainty expressed through probability</a:t>
            </a: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6A2A690E-2D4D-763C-A5D7-32AAA0127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375333"/>
            <a:ext cx="3025775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</a:rPr>
              <a:t>Science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• </a:t>
            </a:r>
            <a:r>
              <a:rPr lang="en-US" altLang="en-US" b="1" dirty="0">
                <a:solidFill>
                  <a:srgbClr val="0432FF"/>
                </a:solidFill>
              </a:rPr>
              <a:t>Bayes</a:t>
            </a:r>
            <a:r>
              <a:rPr lang="en-US" altLang="en-US" dirty="0">
                <a:solidFill>
                  <a:schemeClr val="accent2"/>
                </a:solidFill>
              </a:rPr>
              <a:t> (1762)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• Laplace (1812)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• Mendel (1865)</a:t>
            </a:r>
          </a:p>
          <a:p>
            <a:pPr>
              <a:spcBef>
                <a:spcPct val="50000"/>
              </a:spcBef>
            </a:pPr>
            <a:endParaRPr lang="en-US" altLang="en-US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</a:rPr>
              <a:t>Standards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• SWGDAM (2010)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• ANSI/ASB (2018)</a:t>
            </a:r>
          </a:p>
        </p:txBody>
      </p:sp>
      <p:sp>
        <p:nvSpPr>
          <p:cNvPr id="204806" name="Text Box 6">
            <a:extLst>
              <a:ext uri="{FF2B5EF4-FFF2-40B4-BE49-F238E27FC236}">
                <a16:creationId xmlns:a16="http://schemas.microsoft.com/office/drawing/2014/main" id="{B8A61C8A-F4E5-A22E-BE5E-E848E1C41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9" y="2540870"/>
            <a:ext cx="494306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002060"/>
                </a:solidFill>
              </a:rPr>
              <a:t>Genotype probability </a:t>
            </a:r>
          </a:p>
          <a:p>
            <a:pPr algn="ctr"/>
            <a:r>
              <a:rPr lang="en-US" altLang="en-US" dirty="0">
                <a:solidFill>
                  <a:srgbClr val="800080"/>
                </a:solidFill>
              </a:rPr>
              <a:t>at each genetic </a:t>
            </a:r>
            <a:r>
              <a:rPr lang="en-US" altLang="en-US" b="1" dirty="0">
                <a:solidFill>
                  <a:srgbClr val="800080"/>
                </a:solidFill>
              </a:rPr>
              <a:t>locus</a:t>
            </a:r>
          </a:p>
          <a:p>
            <a:pPr algn="ctr"/>
            <a:r>
              <a:rPr lang="en-US" altLang="en-US" dirty="0">
                <a:solidFill>
                  <a:srgbClr val="800080"/>
                </a:solidFill>
              </a:rPr>
              <a:t>for each </a:t>
            </a:r>
            <a:r>
              <a:rPr lang="en-US" altLang="en-US" b="1" dirty="0">
                <a:solidFill>
                  <a:srgbClr val="800080"/>
                </a:solidFill>
              </a:rPr>
              <a:t>contributor</a:t>
            </a:r>
          </a:p>
          <a:p>
            <a:pPr algn="ctr"/>
            <a:r>
              <a:rPr lang="en-US" altLang="en-US" dirty="0">
                <a:solidFill>
                  <a:srgbClr val="002060"/>
                </a:solidFill>
              </a:rPr>
              <a:t>preserves ID </a:t>
            </a:r>
            <a:r>
              <a:rPr lang="en-US" altLang="en-US" b="1" dirty="0">
                <a:solidFill>
                  <a:srgbClr val="002060"/>
                </a:solidFill>
              </a:rPr>
              <a:t>information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04807" name="Text Box 7">
            <a:extLst>
              <a:ext uri="{FF2B5EF4-FFF2-40B4-BE49-F238E27FC236}">
                <a16:creationId xmlns:a16="http://schemas.microsoft.com/office/drawing/2014/main" id="{76E53DE6-46A1-7AF0-6483-D283B7508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58751"/>
            <a:ext cx="8893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>
                <a:solidFill>
                  <a:srgbClr val="002060"/>
                </a:solidFill>
              </a:rPr>
              <a:t>MW Perlin, MM Legler, CE Spencer, JL Smith, WP Allan, JL Belrose, BW </a:t>
            </a:r>
            <a:r>
              <a:rPr lang="en-US" altLang="en-US" sz="1800" dirty="0" err="1">
                <a:solidFill>
                  <a:srgbClr val="002060"/>
                </a:solidFill>
              </a:rPr>
              <a:t>Duceman</a:t>
            </a:r>
            <a:r>
              <a:rPr lang="en-US" altLang="en-US" sz="1800" dirty="0">
                <a:solidFill>
                  <a:srgbClr val="002060"/>
                </a:solidFill>
              </a:rPr>
              <a:t>. Validating </a:t>
            </a:r>
            <a:r>
              <a:rPr lang="en-US" altLang="en-US" sz="1800" dirty="0" err="1">
                <a:solidFill>
                  <a:srgbClr val="002060"/>
                </a:solidFill>
              </a:rPr>
              <a:t>TrueAllele</a:t>
            </a:r>
            <a:r>
              <a:rPr lang="en-US" altLang="en-US" sz="1800" baseline="30000" dirty="0">
                <a:solidFill>
                  <a:srgbClr val="002060"/>
                </a:solidFill>
              </a:rPr>
              <a:t>®</a:t>
            </a:r>
            <a:r>
              <a:rPr lang="en-US" altLang="en-US" sz="1800" dirty="0">
                <a:solidFill>
                  <a:srgbClr val="002060"/>
                </a:solidFill>
              </a:rPr>
              <a:t> DNA mixture interpretation. Journal of Forensic Sciences, </a:t>
            </a:r>
            <a:r>
              <a:rPr lang="en-US" altLang="en-US" sz="1800" b="1" dirty="0">
                <a:solidFill>
                  <a:srgbClr val="002060"/>
                </a:solidFill>
              </a:rPr>
              <a:t>2011</a:t>
            </a:r>
            <a:r>
              <a:rPr lang="en-US" altLang="en-US" sz="1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D1E84B9-AD0D-6D8F-D970-DC87AF8BD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11289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8" descr="genotype_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2128838"/>
            <a:ext cx="7586663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Quantify DNA match information</a:t>
            </a:r>
          </a:p>
        </p:txBody>
      </p:sp>
      <p:grpSp>
        <p:nvGrpSpPr>
          <p:cNvPr id="44035" name="Group 19"/>
          <p:cNvGrpSpPr>
            <a:grpSpLocks/>
          </p:cNvGrpSpPr>
          <p:nvPr/>
        </p:nvGrpSpPr>
        <p:grpSpPr bwMode="auto">
          <a:xfrm>
            <a:off x="1924050" y="3849688"/>
            <a:ext cx="3559175" cy="950912"/>
            <a:chOff x="1212" y="2425"/>
            <a:chExt cx="2242" cy="599"/>
          </a:xfrm>
        </p:grpSpPr>
        <p:sp>
          <p:nvSpPr>
            <p:cNvPr id="199684" name="Text Box 4"/>
            <p:cNvSpPr txBox="1">
              <a:spLocks noChangeArrowheads="1"/>
            </p:cNvSpPr>
            <p:nvPr/>
          </p:nvSpPr>
          <p:spPr bwMode="auto">
            <a:xfrm>
              <a:off x="1316" y="2425"/>
              <a:ext cx="19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/>
                <a:t>Prob(</a:t>
              </a:r>
              <a:r>
                <a:rPr lang="en-US">
                  <a:solidFill>
                    <a:schemeClr val="accent2"/>
                  </a:solidFill>
                </a:rPr>
                <a:t>evidence match</a:t>
              </a:r>
              <a:r>
                <a:rPr lang="en-US"/>
                <a:t>)</a:t>
              </a:r>
            </a:p>
          </p:txBody>
        </p:sp>
        <p:sp>
          <p:nvSpPr>
            <p:cNvPr id="199685" name="Text Box 5"/>
            <p:cNvSpPr txBox="1">
              <a:spLocks noChangeArrowheads="1"/>
            </p:cNvSpPr>
            <p:nvPr/>
          </p:nvSpPr>
          <p:spPr bwMode="auto">
            <a:xfrm>
              <a:off x="1214" y="2736"/>
              <a:ext cx="2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/>
                <a:t>Prob(</a:t>
              </a:r>
              <a:r>
                <a:rPr lang="en-US">
                  <a:solidFill>
                    <a:srgbClr val="996633"/>
                  </a:solidFill>
                </a:rPr>
                <a:t>coincidental match</a:t>
              </a:r>
              <a:r>
                <a:rPr lang="en-US"/>
                <a:t>)</a:t>
              </a:r>
            </a:p>
          </p:txBody>
        </p:sp>
        <p:sp>
          <p:nvSpPr>
            <p:cNvPr id="199686" name="Line 6"/>
            <p:cNvSpPr>
              <a:spLocks noChangeShapeType="1"/>
            </p:cNvSpPr>
            <p:nvPr/>
          </p:nvSpPr>
          <p:spPr bwMode="auto">
            <a:xfrm>
              <a:off x="1212" y="2736"/>
              <a:ext cx="2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9689" name="Text Box 9"/>
          <p:cNvSpPr txBox="1">
            <a:spLocks noChangeArrowheads="1"/>
          </p:cNvSpPr>
          <p:nvPr/>
        </p:nvSpPr>
        <p:spPr bwMode="auto">
          <a:xfrm>
            <a:off x="304800" y="1516063"/>
            <a:ext cx="861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How much more does the </a:t>
            </a:r>
            <a:r>
              <a:rPr lang="en-US" dirty="0">
                <a:solidFill>
                  <a:srgbClr val="FF0000"/>
                </a:solidFill>
              </a:rPr>
              <a:t>suspect</a:t>
            </a:r>
            <a:r>
              <a:rPr lang="en-US" dirty="0">
                <a:solidFill>
                  <a:schemeClr val="accent2"/>
                </a:solidFill>
              </a:rPr>
              <a:t> match the evidence</a:t>
            </a:r>
            <a:endParaRPr lang="en-US" dirty="0"/>
          </a:p>
          <a:p>
            <a:pPr algn="ctr">
              <a:defRPr/>
            </a:pPr>
            <a:r>
              <a:rPr lang="en-US" dirty="0"/>
              <a:t>than </a:t>
            </a:r>
            <a:r>
              <a:rPr lang="en-US" dirty="0">
                <a:solidFill>
                  <a:srgbClr val="996633"/>
                </a:solidFill>
              </a:rPr>
              <a:t>a random person</a:t>
            </a:r>
            <a:r>
              <a:rPr lang="en-US" dirty="0"/>
              <a:t>? – the</a:t>
            </a:r>
            <a:r>
              <a:rPr lang="en-US" b="1" dirty="0"/>
              <a:t> likelihood ratio</a:t>
            </a:r>
          </a:p>
        </p:txBody>
      </p:sp>
      <p:sp>
        <p:nvSpPr>
          <p:cNvPr id="199691" name="AutoShape 11"/>
          <p:cNvSpPr>
            <a:spLocks noChangeArrowheads="1"/>
          </p:cNvSpPr>
          <p:nvPr/>
        </p:nvSpPr>
        <p:spPr bwMode="auto">
          <a:xfrm>
            <a:off x="5638800" y="2667000"/>
            <a:ext cx="1143000" cy="3838575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9692" name="Text Box 12"/>
          <p:cNvSpPr txBox="1">
            <a:spLocks noChangeArrowheads="1"/>
          </p:cNvSpPr>
          <p:nvPr/>
        </p:nvSpPr>
        <p:spPr bwMode="auto">
          <a:xfrm>
            <a:off x="5867400" y="2309813"/>
            <a:ext cx="639763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200" dirty="0">
                <a:solidFill>
                  <a:srgbClr val="FF0000"/>
                </a:solidFill>
              </a:rPr>
              <a:t>35x</a:t>
            </a:r>
          </a:p>
        </p:txBody>
      </p:sp>
      <p:sp>
        <p:nvSpPr>
          <p:cNvPr id="199693" name="Line 13"/>
          <p:cNvSpPr>
            <a:spLocks noChangeShapeType="1"/>
          </p:cNvSpPr>
          <p:nvPr/>
        </p:nvSpPr>
        <p:spPr bwMode="auto">
          <a:xfrm flipV="1">
            <a:off x="4114800" y="2751138"/>
            <a:ext cx="1600200" cy="12112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9694" name="Line 14"/>
          <p:cNvSpPr>
            <a:spLocks noChangeShapeType="1"/>
          </p:cNvSpPr>
          <p:nvPr/>
        </p:nvSpPr>
        <p:spPr bwMode="auto">
          <a:xfrm>
            <a:off x="4191000" y="4724400"/>
            <a:ext cx="2003425" cy="13970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9696" name="Text Box 16"/>
          <p:cNvSpPr txBox="1">
            <a:spLocks noChangeArrowheads="1"/>
          </p:cNvSpPr>
          <p:nvPr/>
        </p:nvSpPr>
        <p:spPr bwMode="auto">
          <a:xfrm>
            <a:off x="6129338" y="2833688"/>
            <a:ext cx="7429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200" dirty="0">
                <a:solidFill>
                  <a:schemeClr val="accent2"/>
                </a:solidFill>
              </a:rPr>
              <a:t>98%</a:t>
            </a:r>
          </a:p>
        </p:txBody>
      </p:sp>
      <p:sp>
        <p:nvSpPr>
          <p:cNvPr id="199697" name="Text Box 17"/>
          <p:cNvSpPr txBox="1">
            <a:spLocks noChangeArrowheads="1"/>
          </p:cNvSpPr>
          <p:nvPr/>
        </p:nvSpPr>
        <p:spPr bwMode="auto">
          <a:xfrm>
            <a:off x="6172200" y="5791200"/>
            <a:ext cx="592138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200" dirty="0">
                <a:solidFill>
                  <a:srgbClr val="996633"/>
                </a:solidFill>
              </a:rPr>
              <a:t>3%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C0BEC7-9C3B-C9C8-E92F-2B41BBE44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World Trade Center attack</a:t>
            </a:r>
          </a:p>
        </p:txBody>
      </p:sp>
      <p:sp>
        <p:nvSpPr>
          <p:cNvPr id="343056" name="Text Box 16"/>
          <p:cNvSpPr txBox="1">
            <a:spLocks noChangeArrowheads="1"/>
          </p:cNvSpPr>
          <p:nvPr/>
        </p:nvSpPr>
        <p:spPr bwMode="auto">
          <a:xfrm>
            <a:off x="533400" y="35052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57347" name="Picture 1" descr="SouthTowerH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2438400"/>
            <a:ext cx="31638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066722" y="1571625"/>
            <a:ext cx="52772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September 11, 2001 in New York City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591968" y="6138334"/>
            <a:ext cx="19806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2,700 victims</a:t>
            </a:r>
          </a:p>
        </p:txBody>
      </p:sp>
      <p:pic>
        <p:nvPicPr>
          <p:cNvPr id="57351" name="Picture 2" descr="911-victim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71800"/>
            <a:ext cx="436245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14734" y="101600"/>
            <a:ext cx="1168930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03DCA8-10B6-9A44-8293-92A966CEFE3B}" type="slidenum">
              <a:rPr lang="en-US">
                <a:cs typeface="Arial" charset="0"/>
              </a:rPr>
              <a:pPr/>
              <a:t>12</a:t>
            </a:fld>
            <a:endParaRPr lang="en-US" dirty="0">
              <a:cs typeface="Arial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246678" y="6138333"/>
            <a:ext cx="23061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18,500 remains</a:t>
            </a:r>
          </a:p>
        </p:txBody>
      </p:sp>
    </p:spTree>
    <p:extLst>
      <p:ext uri="{BB962C8B-B14F-4D97-AF65-F5344CB8AC3E}">
        <p14:creationId xmlns:p14="http://schemas.microsoft.com/office/powerpoint/2010/main" val="2362362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Identify victim remains</a:t>
            </a:r>
          </a:p>
        </p:txBody>
      </p:sp>
      <p:sp>
        <p:nvSpPr>
          <p:cNvPr id="348168" name="Line 8"/>
          <p:cNvSpPr>
            <a:spLocks noChangeShapeType="1"/>
          </p:cNvSpPr>
          <p:nvPr/>
        </p:nvSpPr>
        <p:spPr bwMode="auto">
          <a:xfrm flipV="1">
            <a:off x="3214255" y="3090718"/>
            <a:ext cx="2824018" cy="52402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48169" name="Line 9"/>
          <p:cNvSpPr>
            <a:spLocks noChangeShapeType="1"/>
          </p:cNvSpPr>
          <p:nvPr/>
        </p:nvSpPr>
        <p:spPr bwMode="auto">
          <a:xfrm>
            <a:off x="3214254" y="3840163"/>
            <a:ext cx="2971799" cy="10366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48170" name="Text Box 10"/>
          <p:cNvSpPr txBox="1">
            <a:spLocks noChangeArrowheads="1"/>
          </p:cNvSpPr>
          <p:nvPr/>
        </p:nvSpPr>
        <p:spPr bwMode="auto">
          <a:xfrm>
            <a:off x="499533" y="2057400"/>
            <a:ext cx="284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800080"/>
                </a:solidFill>
              </a:rPr>
              <a:t>Victim Remains</a:t>
            </a:r>
            <a:endParaRPr lang="en-US" dirty="0">
              <a:solidFill>
                <a:srgbClr val="ED181E"/>
              </a:solidFill>
            </a:endParaRPr>
          </a:p>
        </p:txBody>
      </p:sp>
      <p:sp>
        <p:nvSpPr>
          <p:cNvPr id="348171" name="Text Box 11"/>
          <p:cNvSpPr txBox="1">
            <a:spLocks noChangeArrowheads="1"/>
          </p:cNvSpPr>
          <p:nvPr/>
        </p:nvSpPr>
        <p:spPr bwMode="auto">
          <a:xfrm>
            <a:off x="5765799" y="2057400"/>
            <a:ext cx="27093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8000"/>
                </a:solidFill>
              </a:rPr>
              <a:t>Missing People</a:t>
            </a:r>
          </a:p>
        </p:txBody>
      </p:sp>
      <p:sp>
        <p:nvSpPr>
          <p:cNvPr id="348172" name="Text Box 12"/>
          <p:cNvSpPr txBox="1">
            <a:spLocks noChangeArrowheads="1"/>
          </p:cNvSpPr>
          <p:nvPr/>
        </p:nvSpPr>
        <p:spPr bwMode="auto">
          <a:xfrm>
            <a:off x="4320308" y="3594390"/>
            <a:ext cx="12422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Match</a:t>
            </a:r>
          </a:p>
        </p:txBody>
      </p:sp>
      <p:pic>
        <p:nvPicPr>
          <p:cNvPr id="60423" name="Picture 13" descr="wtc.jpg                                                        002E770EMacintosh HD                   BD80BF5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3090718"/>
            <a:ext cx="18351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4" descr="&#10;pereff.jpg                                                     002E770EMacintosh HD                   BD80BF5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67000"/>
            <a:ext cx="1682750" cy="106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5" descr="kinship.jpg                                                    002E770EMacintosh HD                   BD80BF5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78300"/>
            <a:ext cx="16827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14734" y="101600"/>
            <a:ext cx="1168930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03DCA8-10B6-9A44-8293-92A966CEFE3B}" type="slidenum">
              <a:rPr lang="en-US">
                <a:cs typeface="Arial" charset="0"/>
              </a:rPr>
              <a:pPr/>
              <a:t>13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49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Automated </a:t>
            </a:r>
            <a:r>
              <a:rPr lang="en-US" dirty="0" err="1">
                <a:solidFill>
                  <a:srgbClr val="000000"/>
                </a:solidFill>
              </a:rPr>
              <a:t>TrueAllele</a:t>
            </a:r>
            <a:r>
              <a:rPr lang="en-US" baseline="30000" dirty="0">
                <a:solidFill>
                  <a:srgbClr val="000000"/>
                </a:solidFill>
              </a:rPr>
              <a:t>®</a:t>
            </a:r>
            <a:r>
              <a:rPr lang="en-US" dirty="0">
                <a:solidFill>
                  <a:srgbClr val="000000"/>
                </a:solidFill>
              </a:rPr>
              <a:t> system</a:t>
            </a:r>
          </a:p>
        </p:txBody>
      </p:sp>
      <p:pic>
        <p:nvPicPr>
          <p:cNvPr id="3" name="Picture 5" descr="HP-Proliant-ML350.jpg                                          00AB3A1FMacintosh HD                   7C262FE3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8" t="3353" r="23889" b="6884"/>
          <a:stretch/>
        </p:blipFill>
        <p:spPr bwMode="auto">
          <a:xfrm>
            <a:off x="6086517" y="1609344"/>
            <a:ext cx="1408176" cy="241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100666" y="5802313"/>
            <a:ext cx="19923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/>
              <a:t>VUIer</a:t>
            </a:r>
            <a:r>
              <a:rPr lang="en-US" dirty="0"/>
              <a:t>™ Software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033880" y="4238625"/>
            <a:ext cx="293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Parallel Processing </a:t>
            </a:r>
          </a:p>
          <a:p>
            <a:pPr algn="ctr">
              <a:defRPr/>
            </a:pPr>
            <a:r>
              <a:rPr lang="en-US" dirty="0"/>
              <a:t>&amp; Database Servers</a:t>
            </a: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3914775" y="2757488"/>
            <a:ext cx="2001838" cy="754062"/>
          </a:xfrm>
          <a:prstGeom prst="leftRigh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8" name="Picture 4" descr="product-27in.jpg     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9" y="3387042"/>
            <a:ext cx="1452749" cy="131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Fig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6" y="3566431"/>
            <a:ext cx="1264241" cy="64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product-27in.jpg     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52" y="4343400"/>
            <a:ext cx="1452748" cy="131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Fig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58" y="4522789"/>
            <a:ext cx="1264241" cy="64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roduct-27in.jpg     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52" y="2573338"/>
            <a:ext cx="1452748" cy="131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Fig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58" y="2752725"/>
            <a:ext cx="1264241" cy="64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HP-Proliant-ML350.jpg                                          00AB3A1FMacintosh HD                   7C262FE3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8" t="3353" r="23889" b="6884"/>
          <a:stretch/>
        </p:blipFill>
        <p:spPr bwMode="auto">
          <a:xfrm>
            <a:off x="7635917" y="1609344"/>
            <a:ext cx="1408176" cy="241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56200" y="5168900"/>
            <a:ext cx="398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</a:rPr>
              <a:t>Fully automated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Uses all the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No thresholds or choices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No calibration – case data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ADF583B-4141-0E46-8F5E-65DA4119E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82755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05575-C1AB-6480-4837-D279AE055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480A7BFE-5AF8-2AB3-89D0-725070ABF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3E0FC-7969-EA53-065C-549FD2A3A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15" r="-2" b="38666"/>
          <a:stretch/>
        </p:blipFill>
        <p:spPr>
          <a:xfrm>
            <a:off x="0" y="2282185"/>
            <a:ext cx="5259910" cy="37304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774814-E657-B9DC-6341-533A373E1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2B9017-A265-C905-1870-04021700B253}"/>
              </a:ext>
            </a:extLst>
          </p:cNvPr>
          <p:cNvSpPr txBox="1">
            <a:spLocks/>
          </p:cNvSpPr>
          <p:nvPr/>
        </p:nvSpPr>
        <p:spPr bwMode="auto">
          <a:xfrm>
            <a:off x="1334584" y="169255"/>
            <a:ext cx="6472543" cy="142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Bus crash mass disaster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A945F8-02EA-9B88-C4F8-8C7BA88492F6}"/>
              </a:ext>
            </a:extLst>
          </p:cNvPr>
          <p:cNvSpPr txBox="1">
            <a:spLocks/>
          </p:cNvSpPr>
          <p:nvPr/>
        </p:nvSpPr>
        <p:spPr>
          <a:xfrm>
            <a:off x="4919163" y="2011516"/>
            <a:ext cx="4187821" cy="427001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2008 bus crash in </a:t>
            </a:r>
            <a:r>
              <a:rPr lang="en-US" alt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Komatipoort</a:t>
            </a:r>
            <a:r>
              <a:rPr lang="en-US" alt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, South Africa</a:t>
            </a:r>
          </a:p>
          <a:p>
            <a:pPr>
              <a:spcBef>
                <a:spcPct val="0"/>
              </a:spcBef>
            </a:pP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Police recover burned victim remains</a:t>
            </a:r>
          </a:p>
          <a:p>
            <a:pPr>
              <a:spcBef>
                <a:spcPct val="0"/>
              </a:spcBef>
            </a:pP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Relatives submit DNA to help identify remains</a:t>
            </a:r>
          </a:p>
          <a:p>
            <a:pPr>
              <a:spcBef>
                <a:spcPct val="0"/>
              </a:spcBef>
            </a:pP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Lab was unable to identify victim remains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B617571-C19D-3728-5E41-8A45203B3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99733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F06E3-AE89-B52A-F5B1-CEE2F014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/>
              <a:t>Bus crash in South Africa</a:t>
            </a:r>
            <a:br>
              <a:rPr lang="en-US" dirty="0"/>
            </a:br>
            <a:r>
              <a:rPr lang="en-US" dirty="0" err="1">
                <a:solidFill>
                  <a:srgbClr val="7030A0"/>
                </a:solidFill>
              </a:rPr>
              <a:t>TrueAllele</a:t>
            </a:r>
            <a:r>
              <a:rPr lang="en-US" dirty="0">
                <a:solidFill>
                  <a:srgbClr val="7030A0"/>
                </a:solidFill>
              </a:rPr>
              <a:t> DVI using relatives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D580510-057C-384E-92A0-308524D7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24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31C3E0-4DD6-BA46-8218-AE5A393BA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12349"/>
              </p:ext>
            </p:extLst>
          </p:nvPr>
        </p:nvGraphicFramePr>
        <p:xfrm>
          <a:off x="826208" y="2528063"/>
          <a:ext cx="2045155" cy="4145280"/>
        </p:xfrm>
        <a:graphic>
          <a:graphicData uri="http://schemas.openxmlformats.org/drawingml/2006/table">
            <a:tbl>
              <a:tblPr firstRow="1" firstCol="1" bandRow="1" bandCol="1">
                <a:tableStyleId>{F5AB1C69-6EDB-4FF4-983F-18BD219EF322}</a:tableStyleId>
              </a:tblPr>
              <a:tblGrid>
                <a:gridCol w="2045155">
                  <a:extLst>
                    <a:ext uri="{9D8B030D-6E8A-4147-A177-3AD203B41FA5}">
                      <a16:colId xmlns:a16="http://schemas.microsoft.com/office/drawing/2014/main" val="30041046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 Victim Remains</a:t>
                      </a:r>
                      <a:endParaRPr lang="en-US" sz="1600" b="1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5523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AO0553E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AO0554E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AO0555E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AO0556E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AO0557E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AO0558E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AO0559E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AO0560E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AO0561E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AO0562E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AO0563E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AO0564E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AO0565E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AO0566E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AO0567E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033708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CCC990D-7322-FE46-B9C9-E3FA63160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600524"/>
              </p:ext>
            </p:extLst>
          </p:nvPr>
        </p:nvGraphicFramePr>
        <p:xfrm>
          <a:off x="4621325" y="2406143"/>
          <a:ext cx="3997213" cy="4389120"/>
        </p:xfrm>
        <a:graphic>
          <a:graphicData uri="http://schemas.openxmlformats.org/drawingml/2006/table">
            <a:tbl>
              <a:tblPr firstRow="1" firstCol="1" bandRow="1" bandCol="1">
                <a:tableStyleId>{F5AB1C69-6EDB-4FF4-983F-18BD219EF322}</a:tableStyleId>
              </a:tblPr>
              <a:tblGrid>
                <a:gridCol w="1669166">
                  <a:extLst>
                    <a:ext uri="{9D8B030D-6E8A-4147-A177-3AD203B41FA5}">
                      <a16:colId xmlns:a16="http://schemas.microsoft.com/office/drawing/2014/main" val="1729099050"/>
                    </a:ext>
                  </a:extLst>
                </a:gridCol>
                <a:gridCol w="2328047">
                  <a:extLst>
                    <a:ext uri="{9D8B030D-6E8A-4147-A177-3AD203B41FA5}">
                      <a16:colId xmlns:a16="http://schemas.microsoft.com/office/drawing/2014/main" val="22471659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solidFill>
                            <a:schemeClr val="tx1"/>
                          </a:solidFill>
                          <a:effectLst/>
                        </a:rPr>
                        <a:t>Sample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solidFill>
                            <a:schemeClr val="tx1"/>
                          </a:solidFill>
                          <a:effectLst/>
                        </a:rPr>
                        <a:t>Relation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3275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AP2438C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AP2439C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AP2440C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AP2441C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AP2442C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AP2443C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AP2444C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AP2445C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AP2446C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AP2447C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AP2448C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AP2449C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AP2450C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AP2451C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AP2452C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AP2455C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Grandfather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Daughter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Son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Mother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Son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Sister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Father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Son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Unknown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Brother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Brother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Sister 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Mother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Son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Father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0337081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FA6ADC-111B-7743-99AC-F05B78DD7770}"/>
              </a:ext>
            </a:extLst>
          </p:cNvPr>
          <p:cNvCxnSpPr>
            <a:cxnSpLocks/>
          </p:cNvCxnSpPr>
          <p:nvPr/>
        </p:nvCxnSpPr>
        <p:spPr bwMode="auto">
          <a:xfrm flipV="1">
            <a:off x="2326511" y="3558789"/>
            <a:ext cx="2615879" cy="177092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F89853-3439-C84E-A627-BF1BD7FE0E57}"/>
              </a:ext>
            </a:extLst>
          </p:cNvPr>
          <p:cNvCxnSpPr>
            <a:cxnSpLocks/>
          </p:cNvCxnSpPr>
          <p:nvPr/>
        </p:nvCxnSpPr>
        <p:spPr bwMode="auto">
          <a:xfrm>
            <a:off x="2326510" y="3111641"/>
            <a:ext cx="2615880" cy="16092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5C78C2-B03B-2045-98D7-8C81E29BADAC}"/>
              </a:ext>
            </a:extLst>
          </p:cNvPr>
          <p:cNvCxnSpPr>
            <a:cxnSpLocks/>
          </p:cNvCxnSpPr>
          <p:nvPr/>
        </p:nvCxnSpPr>
        <p:spPr bwMode="auto">
          <a:xfrm>
            <a:off x="2326509" y="3377232"/>
            <a:ext cx="2615881" cy="253606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448AC2-0E1E-F449-849B-38F99949E3D4}"/>
              </a:ext>
            </a:extLst>
          </p:cNvPr>
          <p:cNvCxnSpPr>
            <a:cxnSpLocks/>
          </p:cNvCxnSpPr>
          <p:nvPr/>
        </p:nvCxnSpPr>
        <p:spPr bwMode="auto">
          <a:xfrm>
            <a:off x="2326509" y="3610868"/>
            <a:ext cx="2615881" cy="14638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1CE9BE-BE35-1E40-A469-3EB47F6BCE6A}"/>
              </a:ext>
            </a:extLst>
          </p:cNvPr>
          <p:cNvCxnSpPr>
            <a:cxnSpLocks/>
          </p:cNvCxnSpPr>
          <p:nvPr/>
        </p:nvCxnSpPr>
        <p:spPr bwMode="auto">
          <a:xfrm>
            <a:off x="2326509" y="3865619"/>
            <a:ext cx="2615881" cy="60467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7B6941-2319-0740-818A-7BE82EC761B1}"/>
              </a:ext>
            </a:extLst>
          </p:cNvPr>
          <p:cNvCxnSpPr>
            <a:cxnSpLocks/>
          </p:cNvCxnSpPr>
          <p:nvPr/>
        </p:nvCxnSpPr>
        <p:spPr bwMode="auto">
          <a:xfrm>
            <a:off x="2326508" y="4349824"/>
            <a:ext cx="2615882" cy="207536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608102-D377-5C45-9DE7-7687CDDE4AFD}"/>
              </a:ext>
            </a:extLst>
          </p:cNvPr>
          <p:cNvCxnSpPr>
            <a:cxnSpLocks/>
          </p:cNvCxnSpPr>
          <p:nvPr/>
        </p:nvCxnSpPr>
        <p:spPr bwMode="auto">
          <a:xfrm flipV="1">
            <a:off x="2326508" y="4241462"/>
            <a:ext cx="2615882" cy="58776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E1C58A-73F9-F04F-A2CF-FDA987CDADA5}"/>
              </a:ext>
            </a:extLst>
          </p:cNvPr>
          <p:cNvCxnSpPr>
            <a:cxnSpLocks/>
          </p:cNvCxnSpPr>
          <p:nvPr/>
        </p:nvCxnSpPr>
        <p:spPr bwMode="auto">
          <a:xfrm flipV="1">
            <a:off x="2326507" y="3014663"/>
            <a:ext cx="2615883" cy="30403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5E6246-E08C-F34F-AB0E-E1F10C1B99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326507" y="3254847"/>
            <a:ext cx="2615883" cy="30403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A1D4D6F-78A0-2742-B3BF-A3F2C4B22C8C}"/>
              </a:ext>
            </a:extLst>
          </p:cNvPr>
          <p:cNvSpPr txBox="1"/>
          <p:nvPr/>
        </p:nvSpPr>
        <p:spPr>
          <a:xfrm>
            <a:off x="905098" y="1613375"/>
            <a:ext cx="8074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From</a:t>
            </a:r>
            <a:r>
              <a:rPr lang="en-US" sz="2800" dirty="0">
                <a:solidFill>
                  <a:srgbClr val="0432FF"/>
                </a:solidFill>
              </a:rPr>
              <a:t> </a:t>
            </a:r>
            <a:r>
              <a:rPr lang="en-US" sz="2800" dirty="0"/>
              <a:t>“insufficient information” </a:t>
            </a:r>
            <a:r>
              <a:rPr lang="en-US" sz="2800" dirty="0">
                <a:solidFill>
                  <a:srgbClr val="00B050"/>
                </a:solidFill>
              </a:rPr>
              <a:t>to</a:t>
            </a:r>
            <a:r>
              <a:rPr lang="en-US" sz="2800" dirty="0">
                <a:solidFill>
                  <a:srgbClr val="0432FF"/>
                </a:solidFill>
              </a:rPr>
              <a:t> identified victims</a:t>
            </a:r>
          </a:p>
        </p:txBody>
      </p:sp>
    </p:spTree>
    <p:extLst>
      <p:ext uri="{BB962C8B-B14F-4D97-AF65-F5344CB8AC3E}">
        <p14:creationId xmlns:p14="http://schemas.microsoft.com/office/powerpoint/2010/main" val="145186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9430-3F5C-246B-DC1A-1EB0F9F3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Chandigarh workshop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068154-A93B-D880-1584-94FCFE1B026D}"/>
              </a:ext>
            </a:extLst>
          </p:cNvPr>
          <p:cNvSpPr txBox="1">
            <a:spLocks/>
          </p:cNvSpPr>
          <p:nvPr/>
        </p:nvSpPr>
        <p:spPr>
          <a:xfrm>
            <a:off x="997525" y="1945207"/>
            <a:ext cx="7148945" cy="3448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TrueAllele database server</a:t>
            </a:r>
          </a:p>
          <a:p>
            <a:pPr algn="ctr"/>
            <a:r>
              <a:rPr lang="en-US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interpretation processors</a:t>
            </a:r>
          </a:p>
          <a:p>
            <a:pPr algn="ctr"/>
            <a:r>
              <a:rPr lang="en-US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students (3</a:t>
            </a:r>
            <a:r>
              <a:rPr lang="en-US" sz="28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training day)</a:t>
            </a:r>
          </a:p>
          <a:p>
            <a:pPr algn="ctr"/>
            <a:endParaRPr lang="en-US" sz="28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each student use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TrueAllele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identify the victim remains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4DB2A59-FC8C-5181-299E-234AD5BC0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79839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77112-60B7-EF6C-D975-D345B170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success!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15F1C-6C7F-3903-D8AA-9227CACFEE9F}"/>
              </a:ext>
            </a:extLst>
          </p:cNvPr>
          <p:cNvSpPr txBox="1"/>
          <p:nvPr/>
        </p:nvSpPr>
        <p:spPr>
          <a:xfrm>
            <a:off x="1336760" y="1771556"/>
            <a:ext cx="6470468" cy="163121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victim items </a:t>
            </a:r>
          </a:p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family items</a:t>
            </a:r>
          </a:p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family references   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DNA data</a:t>
            </a:r>
          </a:p>
          <a:p>
            <a:pPr algn="ctr"/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rgbClr val="7A81FF"/>
                </a:solidFill>
                <a:cs typeface="Arial" panose="020B0604020202020204" pitchFamily="34" charset="0"/>
              </a:rPr>
              <a:t>15 victim genotypes</a:t>
            </a:r>
          </a:p>
          <a:p>
            <a:pPr algn="ctr"/>
            <a:r>
              <a:rPr lang="en-US" sz="2000" dirty="0">
                <a:solidFill>
                  <a:srgbClr val="7A8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family genotypes </a:t>
            </a:r>
          </a:p>
          <a:p>
            <a:pPr algn="ctr"/>
            <a:r>
              <a:rPr lang="en-US" sz="2000" dirty="0">
                <a:solidFill>
                  <a:srgbClr val="7A8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kinship genotypes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35545E-47D4-7F27-8D94-E4ED77C9B44E}"/>
              </a:ext>
            </a:extLst>
          </p:cNvPr>
          <p:cNvSpPr txBox="1"/>
          <p:nvPr/>
        </p:nvSpPr>
        <p:spPr>
          <a:xfrm>
            <a:off x="0" y="337424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victim </a:t>
            </a:r>
            <a:r>
              <a:rPr lang="en-US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genotypes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16 kinship </a:t>
            </a:r>
            <a:r>
              <a:rPr lang="en-US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genotypes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240 genotype </a:t>
            </a:r>
            <a:r>
              <a:rPr lang="en-US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comparisons</a:t>
            </a:r>
          </a:p>
          <a:p>
            <a:pPr algn="ctr"/>
            <a:r>
              <a:rPr lang="en-US" sz="12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comparisons x 20 students = 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4,800 total comparisons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6D34B68-EB7F-4178-D9EF-E582FAFBC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794795"/>
              </p:ext>
            </p:extLst>
          </p:nvPr>
        </p:nvGraphicFramePr>
        <p:xfrm>
          <a:off x="1661776" y="4757344"/>
          <a:ext cx="6461430" cy="11887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40075">
                  <a:extLst>
                    <a:ext uri="{9D8B030D-6E8A-4147-A177-3AD203B41FA5}">
                      <a16:colId xmlns:a16="http://schemas.microsoft.com/office/drawing/2014/main" val="3686038925"/>
                    </a:ext>
                  </a:extLst>
                </a:gridCol>
                <a:gridCol w="4721355">
                  <a:extLst>
                    <a:ext uri="{9D8B030D-6E8A-4147-A177-3AD203B41FA5}">
                      <a16:colId xmlns:a16="http://schemas.microsoft.com/office/drawing/2014/main" val="2870452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Before lunch: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Students uploaded the genotype data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767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During lunch: 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TrueAllele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solved all the problems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931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After lunch: 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Students reviewed identification results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409417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AE72F6-DE8E-1789-E956-7CEB708F5F0A}"/>
              </a:ext>
            </a:extLst>
          </p:cNvPr>
          <p:cNvCxnSpPr>
            <a:cxnSpLocks/>
          </p:cNvCxnSpPr>
          <p:nvPr/>
        </p:nvCxnSpPr>
        <p:spPr>
          <a:xfrm>
            <a:off x="4282890" y="1987465"/>
            <a:ext cx="609601" cy="0"/>
          </a:xfrm>
          <a:prstGeom prst="straightConnector1">
            <a:avLst/>
          </a:prstGeom>
          <a:ln w="603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FB2C966-D294-F390-6115-61A1F6D31B26}"/>
              </a:ext>
            </a:extLst>
          </p:cNvPr>
          <p:cNvCxnSpPr>
            <a:cxnSpLocks/>
          </p:cNvCxnSpPr>
          <p:nvPr/>
        </p:nvCxnSpPr>
        <p:spPr>
          <a:xfrm>
            <a:off x="4282890" y="2289335"/>
            <a:ext cx="609601" cy="0"/>
          </a:xfrm>
          <a:prstGeom prst="straightConnector1">
            <a:avLst/>
          </a:prstGeom>
          <a:ln w="603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379C8B-F30B-E2AB-B417-C3721968E92F}"/>
              </a:ext>
            </a:extLst>
          </p:cNvPr>
          <p:cNvCxnSpPr>
            <a:cxnSpLocks/>
          </p:cNvCxnSpPr>
          <p:nvPr/>
        </p:nvCxnSpPr>
        <p:spPr>
          <a:xfrm>
            <a:off x="4282890" y="2591204"/>
            <a:ext cx="609601" cy="0"/>
          </a:xfrm>
          <a:prstGeom prst="straightConnector1">
            <a:avLst/>
          </a:prstGeom>
          <a:ln w="6032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1D63CE5D-7DFC-8E39-7395-05EC48C3D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46497-A593-491C-C0AC-11471CC0B063}"/>
              </a:ext>
            </a:extLst>
          </p:cNvPr>
          <p:cNvSpPr txBox="1"/>
          <p:nvPr/>
        </p:nvSpPr>
        <p:spPr>
          <a:xfrm>
            <a:off x="5383868" y="2678438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Genotypes</a:t>
            </a:r>
          </a:p>
        </p:txBody>
      </p:sp>
    </p:spTree>
    <p:extLst>
      <p:ext uri="{BB962C8B-B14F-4D97-AF65-F5344CB8AC3E}">
        <p14:creationId xmlns:p14="http://schemas.microsoft.com/office/powerpoint/2010/main" val="1591616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BB66D363-1992-A544-A907-8BD5A4F2F8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Manual mixture interpretation</a:t>
            </a:r>
          </a:p>
        </p:txBody>
      </p:sp>
      <p:sp>
        <p:nvSpPr>
          <p:cNvPr id="48130" name="TextBox 2">
            <a:extLst>
              <a:ext uri="{FF2B5EF4-FFF2-40B4-BE49-F238E27FC236}">
                <a16:creationId xmlns:a16="http://schemas.microsoft.com/office/drawing/2014/main" id="{55470A00-EC9E-A14A-B5EF-F63B3B730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2336800"/>
            <a:ext cx="67643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• Inaccurate. </a:t>
            </a:r>
            <a:r>
              <a:rPr lang="en-US" altLang="en-US" sz="2400">
                <a:solidFill>
                  <a:srgbClr val="0000FF"/>
                </a:solidFill>
              </a:rPr>
              <a:t>Disagrees with true information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• Subjective. </a:t>
            </a:r>
            <a:r>
              <a:rPr lang="en-US" altLang="en-US" sz="2400">
                <a:solidFill>
                  <a:srgbClr val="0000FF"/>
                </a:solidFill>
              </a:rPr>
              <a:t>Workflow introduces human bias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• Widespread. </a:t>
            </a:r>
            <a:r>
              <a:rPr lang="en-US" altLang="en-US" sz="2400">
                <a:solidFill>
                  <a:srgbClr val="0000FF"/>
                </a:solidFill>
              </a:rPr>
              <a:t>Millions of case items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• Opaque. </a:t>
            </a:r>
            <a:r>
              <a:rPr lang="en-US" altLang="en-US" sz="2400">
                <a:solidFill>
                  <a:srgbClr val="0000FF"/>
                </a:solidFill>
              </a:rPr>
              <a:t>Choices use only some of the data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• Biased. </a:t>
            </a:r>
            <a:r>
              <a:rPr lang="en-US" altLang="en-US" sz="2400">
                <a:solidFill>
                  <a:srgbClr val="0000FF"/>
                </a:solidFill>
              </a:rPr>
              <a:t>Can only include – or give no answer</a:t>
            </a:r>
          </a:p>
        </p:txBody>
      </p:sp>
      <p:sp>
        <p:nvSpPr>
          <p:cNvPr id="48131" name="TextBox 1">
            <a:extLst>
              <a:ext uri="{FF2B5EF4-FFF2-40B4-BE49-F238E27FC236}">
                <a16:creationId xmlns:a16="http://schemas.microsoft.com/office/drawing/2014/main" id="{75586ECF-9B38-4347-92F6-EBAA1302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117" y="5956012"/>
            <a:ext cx="6545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Inconclusive (</a:t>
            </a:r>
            <a:r>
              <a:rPr lang="en-US" altLang="en-US" i="1" dirty="0">
                <a:solidFill>
                  <a:srgbClr val="FF0000"/>
                </a:solidFill>
              </a:rPr>
              <a:t>case stays open</a:t>
            </a:r>
            <a:r>
              <a:rPr lang="en-US" alt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4149177-0EC0-4349-80A6-68FD904E9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F2BB5B0-0045-6C44-95B1-AB899CE25362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66235-2F97-C84D-BDF0-250E785C1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Cybergenetics history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0CDC5E3-0109-DF47-B708-BC95A1AA6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D320-38D4-FD46-8908-83E7DAE38AC3}"/>
              </a:ext>
            </a:extLst>
          </p:cNvPr>
          <p:cNvSpPr txBox="1"/>
          <p:nvPr/>
        </p:nvSpPr>
        <p:spPr>
          <a:xfrm>
            <a:off x="958863" y="2381443"/>
            <a:ext cx="743889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1994. Founded in Pittsburgh, Pennsylvania.</a:t>
            </a:r>
          </a:p>
          <a:p>
            <a:r>
              <a:rPr lang="en-US" dirty="0">
                <a:solidFill>
                  <a:srgbClr val="0432FF"/>
                </a:solidFill>
              </a:rPr>
              <a:t>1995. Solved the PCR stutter problem. </a:t>
            </a:r>
          </a:p>
          <a:p>
            <a:r>
              <a:rPr lang="en-US" dirty="0">
                <a:solidFill>
                  <a:srgbClr val="0432FF"/>
                </a:solidFill>
              </a:rPr>
              <a:t>2000. Eliminated UK DNA database backlog.</a:t>
            </a:r>
          </a:p>
          <a:p>
            <a:r>
              <a:rPr lang="en-US" dirty="0">
                <a:solidFill>
                  <a:srgbClr val="0432FF"/>
                </a:solidFill>
              </a:rPr>
              <a:t>2001. Solved the DNA mixture problem – </a:t>
            </a:r>
            <a:r>
              <a:rPr lang="en-US" dirty="0" err="1">
                <a:solidFill>
                  <a:srgbClr val="002060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. </a:t>
            </a:r>
          </a:p>
          <a:p>
            <a:r>
              <a:rPr lang="en-US" dirty="0">
                <a:solidFill>
                  <a:srgbClr val="0432FF"/>
                </a:solidFill>
              </a:rPr>
              <a:t>2005. Identified World Trade Center remains. </a:t>
            </a:r>
          </a:p>
          <a:p>
            <a:r>
              <a:rPr lang="en-US" dirty="0">
                <a:solidFill>
                  <a:srgbClr val="0432FF"/>
                </a:solidFill>
              </a:rPr>
              <a:t>2009. Testified in world’s first prob genotyping case.</a:t>
            </a:r>
          </a:p>
          <a:p>
            <a:r>
              <a:rPr lang="en-US" dirty="0">
                <a:solidFill>
                  <a:srgbClr val="0432FF"/>
                </a:solidFill>
              </a:rPr>
              <a:t>2016. First prob genotyping DNA exoneration. </a:t>
            </a:r>
          </a:p>
          <a:p>
            <a:r>
              <a:rPr lang="en-US" dirty="0">
                <a:solidFill>
                  <a:srgbClr val="0432FF"/>
                </a:solidFill>
              </a:rPr>
              <a:t>2020. Validated on 10-unknown mixtures. </a:t>
            </a:r>
          </a:p>
          <a:p>
            <a:r>
              <a:rPr lang="en-US" dirty="0">
                <a:solidFill>
                  <a:srgbClr val="0432FF"/>
                </a:solidFill>
              </a:rPr>
              <a:t>2022. Reported on over 1,000 DNA cases. </a:t>
            </a:r>
          </a:p>
          <a:p>
            <a:r>
              <a:rPr lang="en-US" dirty="0">
                <a:solidFill>
                  <a:srgbClr val="0432FF"/>
                </a:solidFill>
              </a:rPr>
              <a:t>2023. Used in over 90% of the 50 USA states.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BFF551-3E14-F74D-8B79-8DB7639CA3BF}"/>
              </a:ext>
            </a:extLst>
          </p:cNvPr>
          <p:cNvSpPr txBox="1"/>
          <p:nvPr/>
        </p:nvSpPr>
        <p:spPr>
          <a:xfrm>
            <a:off x="798851" y="1752600"/>
            <a:ext cx="7546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F00"/>
                </a:solidFill>
              </a:rPr>
              <a:t>Innovating the interpretation of forensic DNA evidence</a:t>
            </a:r>
          </a:p>
        </p:txBody>
      </p:sp>
      <p:pic>
        <p:nvPicPr>
          <p:cNvPr id="8" name="Picture 7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B79D4F56-DA7A-1A49-9E82-DBC083196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" y="6248400"/>
            <a:ext cx="3256789" cy="59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39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4A828488-7D05-1843-BCE3-A957580094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TrueAllele</a:t>
            </a:r>
            <a:r>
              <a:rPr lang="en-US" altLang="en-US" baseline="3000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®</a:t>
            </a:r>
            <a:r>
              <a:rPr lang="en-US" altLang="en-US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computer technology</a:t>
            </a:r>
          </a:p>
        </p:txBody>
      </p:sp>
      <p:sp>
        <p:nvSpPr>
          <p:cNvPr id="49154" name="TextBox 2">
            <a:extLst>
              <a:ext uri="{FF2B5EF4-FFF2-40B4-BE49-F238E27FC236}">
                <a16:creationId xmlns:a16="http://schemas.microsoft.com/office/drawing/2014/main" id="{F58598BD-8283-CB4D-BA6B-45E027D0E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2336800"/>
            <a:ext cx="676433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Accurate. </a:t>
            </a:r>
            <a:r>
              <a:rPr lang="en-US" altLang="en-US" sz="2400" dirty="0">
                <a:solidFill>
                  <a:srgbClr val="0000FF"/>
                </a:solidFill>
              </a:rPr>
              <a:t>42 validation studies, 8 published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Objective. </a:t>
            </a:r>
            <a:r>
              <a:rPr lang="en-US" altLang="en-US" sz="2400" dirty="0">
                <a:solidFill>
                  <a:srgbClr val="0000FF"/>
                </a:solidFill>
              </a:rPr>
              <a:t>Workflow removes human bias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Accepted. </a:t>
            </a:r>
            <a:r>
              <a:rPr lang="en-US" altLang="en-US" sz="2400" dirty="0">
                <a:solidFill>
                  <a:srgbClr val="0000FF"/>
                </a:solidFill>
              </a:rPr>
              <a:t>Used in 90% of states, and by labs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Transparent. </a:t>
            </a:r>
            <a:r>
              <a:rPr lang="en-US" altLang="en-US" sz="2400" dirty="0">
                <a:solidFill>
                  <a:srgbClr val="0000FF"/>
                </a:solidFill>
              </a:rPr>
              <a:t>Give math, software (4GB DVD)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Neutral. </a:t>
            </a:r>
            <a:r>
              <a:rPr lang="en-US" altLang="en-US" sz="2400" dirty="0">
                <a:solidFill>
                  <a:srgbClr val="0000FF"/>
                </a:solidFill>
              </a:rPr>
              <a:t>Statistics inclusionary or exclusionary</a:t>
            </a:r>
          </a:p>
        </p:txBody>
      </p:sp>
      <p:sp>
        <p:nvSpPr>
          <p:cNvPr id="49155" name="TextBox 5">
            <a:extLst>
              <a:ext uri="{FF2B5EF4-FFF2-40B4-BE49-F238E27FC236}">
                <a16:creationId xmlns:a16="http://schemas.microsoft.com/office/drawing/2014/main" id="{A68E4647-92D3-894A-9E7F-800CA194F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032" y="5956012"/>
            <a:ext cx="5161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8000"/>
                </a:solidFill>
              </a:rPr>
              <a:t>Informative (</a:t>
            </a:r>
            <a:r>
              <a:rPr lang="en-US" altLang="en-US" i="1" dirty="0">
                <a:solidFill>
                  <a:srgbClr val="008000"/>
                </a:solidFill>
              </a:rPr>
              <a:t>case is closed</a:t>
            </a:r>
            <a:r>
              <a:rPr lang="en-US" altLang="en-US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EE7C6C5-E276-1B49-B972-F4BBDE248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F2BB5B0-0045-6C44-95B1-AB899CE25362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How is </a:t>
            </a:r>
            <a:r>
              <a:rPr lang="en-US" dirty="0" err="1">
                <a:solidFill>
                  <a:srgbClr val="000000"/>
                </a:solidFill>
              </a:rPr>
              <a:t>TrueAllele</a:t>
            </a:r>
            <a:r>
              <a:rPr lang="en-US" dirty="0">
                <a:solidFill>
                  <a:srgbClr val="000000"/>
                </a:solidFill>
              </a:rPr>
              <a:t> used?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1920" y="1752334"/>
            <a:ext cx="38201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00FF"/>
                </a:solidFill>
              </a:rPr>
              <a:t>• Prosecution</a:t>
            </a:r>
          </a:p>
          <a:p>
            <a:pPr algn="l"/>
            <a:r>
              <a:rPr lang="en-US" sz="2800" dirty="0">
                <a:solidFill>
                  <a:srgbClr val="0000FF"/>
                </a:solidFill>
              </a:rPr>
              <a:t>• Defense</a:t>
            </a:r>
          </a:p>
          <a:p>
            <a:pPr algn="l"/>
            <a:r>
              <a:rPr lang="en-US" sz="2800" dirty="0">
                <a:solidFill>
                  <a:srgbClr val="0000FF"/>
                </a:solidFill>
              </a:rPr>
              <a:t>• Investigation</a:t>
            </a:r>
          </a:p>
          <a:p>
            <a:pPr algn="l"/>
            <a:r>
              <a:rPr lang="en-US" sz="2800" dirty="0">
                <a:solidFill>
                  <a:srgbClr val="0000FF"/>
                </a:solidFill>
              </a:rPr>
              <a:t>• Post-conviction</a:t>
            </a:r>
          </a:p>
          <a:p>
            <a:pPr algn="l"/>
            <a:r>
              <a:rPr lang="en-US" sz="2800" dirty="0">
                <a:solidFill>
                  <a:srgbClr val="0000FF"/>
                </a:solidFill>
              </a:rPr>
              <a:t>• Mass disaster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Touch DNA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Complex mixtures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Kinship, paternity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DNA database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Familial search</a:t>
            </a:r>
          </a:p>
          <a:p>
            <a:pPr algn="l"/>
            <a:r>
              <a:rPr lang="en-US" sz="2800" dirty="0">
                <a:solidFill>
                  <a:srgbClr val="000090"/>
                </a:solidFill>
              </a:rPr>
              <a:t>• Preventing crime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10EC578-8C5B-5D40-8A39-769B09981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32626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Fole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996" y="-457200"/>
            <a:ext cx="10059988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15B8CA9-2B3B-A949-B955-C29CCE62A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700751-ACA2-60D4-827A-8162E1FA96B2}"/>
              </a:ext>
            </a:extLst>
          </p:cNvPr>
          <p:cNvSpPr txBox="1"/>
          <p:nvPr/>
        </p:nvSpPr>
        <p:spPr>
          <a:xfrm>
            <a:off x="1168727" y="342900"/>
            <a:ext cx="680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Homicide with 7% DNA under victim’s fingernails</a:t>
            </a:r>
          </a:p>
        </p:txBody>
      </p:sp>
    </p:spTree>
    <p:extLst>
      <p:ext uri="{BB962C8B-B14F-4D97-AF65-F5344CB8AC3E}">
        <p14:creationId xmlns:p14="http://schemas.microsoft.com/office/powerpoint/2010/main" val="755347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slide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2438400"/>
            <a:ext cx="55118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Three DNA match scores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8D3810-B5EA-6B7B-DDF5-5D0C0B216075}"/>
              </a:ext>
            </a:extLst>
          </p:cNvPr>
          <p:cNvSpPr txBox="1"/>
          <p:nvPr/>
        </p:nvSpPr>
        <p:spPr>
          <a:xfrm>
            <a:off x="1628846" y="5500914"/>
            <a:ext cx="607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8F00"/>
                </a:solidFill>
              </a:rPr>
              <a:t>Same DNA data, better data analysis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DCA5988-02BB-F94A-85BB-F750B0DF1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86305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Virginia v. David Black</a:t>
            </a:r>
            <a:br>
              <a:rPr lang="en-US" dirty="0"/>
            </a:br>
            <a:r>
              <a:rPr lang="en-US" dirty="0"/>
              <a:t>(Kinship homicide)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4386" y="2151606"/>
          <a:ext cx="8763000" cy="3657600"/>
        </p:xfrm>
        <a:graphic>
          <a:graphicData uri="http://schemas.openxmlformats.org/drawingml/2006/table">
            <a:tbl>
              <a:tblPr/>
              <a:tblGrid>
                <a:gridCol w="64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5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Item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Description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David Black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Bonnie Black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BettyAnn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Armstrong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Craig Black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Eleanora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Black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Baseball hat velcro strap</a:t>
                      </a: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32.5 quintillion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16.1 billion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1/1.83 thousand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1/62.6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Master bedroom light switch</a:t>
                      </a: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364 million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8.14 million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Master bathroom light switch</a:t>
                      </a: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1/19.5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554 million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3.63 million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7FAB37E-DC85-8E4A-B9D0-75AD2B981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48247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/>
              <a:t>Pennsylvania v. </a:t>
            </a:r>
            <a:r>
              <a:rPr lang="en-US" dirty="0" err="1"/>
              <a:t>Akaninyene</a:t>
            </a:r>
            <a:r>
              <a:rPr lang="en-US" dirty="0"/>
              <a:t> Akan</a:t>
            </a:r>
            <a:br>
              <a:rPr lang="en-US" dirty="0"/>
            </a:br>
            <a:r>
              <a:rPr lang="en-US" dirty="0"/>
              <a:t>(Serial rape)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" b="1368"/>
          <a:stretch>
            <a:fillRect/>
          </a:stretch>
        </p:blipFill>
        <p:spPr>
          <a:xfrm>
            <a:off x="1039813" y="2618106"/>
            <a:ext cx="2698843" cy="2985799"/>
          </a:xfrm>
        </p:spPr>
      </p:pic>
      <p:sp>
        <p:nvSpPr>
          <p:cNvPr id="6" name="TextBox 5"/>
          <p:cNvSpPr txBox="1"/>
          <p:nvPr/>
        </p:nvSpPr>
        <p:spPr>
          <a:xfrm>
            <a:off x="1295400" y="5774633"/>
            <a:ext cx="2313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Akaninyene</a:t>
            </a:r>
            <a:r>
              <a:rPr lang="en-US" sz="1400" dirty="0"/>
              <a:t> </a:t>
            </a:r>
            <a:r>
              <a:rPr lang="en-US" sz="1400" dirty="0" err="1"/>
              <a:t>Efiong</a:t>
            </a:r>
            <a:r>
              <a:rPr lang="en-US" sz="1400" dirty="0"/>
              <a:t> Akan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9392" y="2422652"/>
            <a:ext cx="50689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Female students raped in their Pittsburgh apartments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Akan accused of serial crimes; tossed cigarette, victim’s clothing</a:t>
            </a:r>
          </a:p>
          <a:p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TrueAllele</a:t>
            </a:r>
            <a:r>
              <a:rPr lang="en-US" dirty="0">
                <a:solidFill>
                  <a:srgbClr val="000000"/>
                </a:solidFill>
              </a:rPr>
              <a:t> found a DNA match statistic of a </a:t>
            </a:r>
            <a:r>
              <a:rPr lang="en-US" dirty="0">
                <a:solidFill>
                  <a:srgbClr val="0000FF"/>
                </a:solidFill>
              </a:rPr>
              <a:t>quadrillion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Sentenced to 32 years in prison</a:t>
            </a:r>
          </a:p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D568622-BA3C-0ED6-8796-86241F645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90923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F06E3-AE89-B52A-F5B1-CEE2F014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/>
              <a:t>Pennsylvania v. Terry </a:t>
            </a:r>
            <a:r>
              <a:rPr lang="en-US" dirty="0" err="1"/>
              <a:t>Lipinsky</a:t>
            </a:r>
            <a:r>
              <a:rPr lang="en-US" dirty="0"/>
              <a:t> (Incest rape)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D580510-057C-384E-92A0-308524D7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2400" dirty="0"/>
          </a:p>
        </p:txBody>
      </p:sp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BD24443F-C86F-D74F-B615-B98DA36CB8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975456"/>
              </p:ext>
            </p:extLst>
          </p:nvPr>
        </p:nvGraphicFramePr>
        <p:xfrm>
          <a:off x="246218" y="2654300"/>
          <a:ext cx="12085637" cy="420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7010400" imgH="2438400" progId="Word.Document.12">
                  <p:embed/>
                </p:oleObj>
              </mc:Choice>
              <mc:Fallback>
                <p:oleObj name="Document" r:id="rId3" imgW="7010400" imgH="2438400" progId="Word.Document.12">
                  <p:embed/>
                  <p:pic>
                    <p:nvPicPr>
                      <p:cNvPr id="50178" name="Object 9">
                        <a:extLst>
                          <a:ext uri="{FF2B5EF4-FFF2-40B4-BE49-F238E27FC236}">
                            <a16:creationId xmlns:a16="http://schemas.microsoft.com/office/drawing/2014/main" id="{859DC2E9-99B6-9E18-5E3A-B54BE23427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218" y="2654300"/>
                        <a:ext cx="12085637" cy="420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13340FF-8037-C44E-BB9E-CBC17B17AB9A}"/>
              </a:ext>
            </a:extLst>
          </p:cNvPr>
          <p:cNvSpPr txBox="1"/>
          <p:nvPr/>
        </p:nvSpPr>
        <p:spPr>
          <a:xfrm>
            <a:off x="1013654" y="1972617"/>
            <a:ext cx="7116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From “uninterpretable DNA mixture” to closed case</a:t>
            </a:r>
          </a:p>
        </p:txBody>
      </p:sp>
    </p:spTree>
    <p:extLst>
      <p:ext uri="{BB962C8B-B14F-4D97-AF65-F5344CB8AC3E}">
        <p14:creationId xmlns:p14="http://schemas.microsoft.com/office/powerpoint/2010/main" val="257784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Maryland v. Nelson Clifford</a:t>
            </a:r>
            <a:br>
              <a:rPr lang="en-US" dirty="0"/>
            </a:br>
            <a:r>
              <a:rPr lang="en-US" dirty="0"/>
              <a:t>(Serial rape)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062163" y="5486400"/>
          <a:ext cx="7010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010400" imgH="800100" progId="Word.Document.12">
                  <p:embed/>
                </p:oleObj>
              </mc:Choice>
              <mc:Fallback>
                <p:oleObj name="Document" r:id="rId2" imgW="7010400" imgH="800100" progId="Word.Document.12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163" y="5486400"/>
                        <a:ext cx="70104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0600" y="5661025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match</a:t>
            </a:r>
          </a:p>
          <a:p>
            <a:pPr algn="ctr"/>
            <a:r>
              <a:rPr lang="en-US" sz="1800" dirty="0"/>
              <a:t>statistic</a:t>
            </a:r>
          </a:p>
        </p:txBody>
      </p:sp>
      <p:cxnSp>
        <p:nvCxnSpPr>
          <p:cNvPr id="7" name="Straight Arrow Connector 7"/>
          <p:cNvCxnSpPr>
            <a:cxnSpLocks noChangeShapeType="1"/>
          </p:cNvCxnSpPr>
          <p:nvPr/>
        </p:nvCxnSpPr>
        <p:spPr bwMode="auto">
          <a:xfrm>
            <a:off x="4572000" y="3124200"/>
            <a:ext cx="0" cy="7620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" name="Straight Arrow Connector 8"/>
          <p:cNvCxnSpPr>
            <a:cxnSpLocks noChangeShapeType="1"/>
          </p:cNvCxnSpPr>
          <p:nvPr/>
        </p:nvCxnSpPr>
        <p:spPr bwMode="auto">
          <a:xfrm>
            <a:off x="4724400" y="3124200"/>
            <a:ext cx="990600" cy="7620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" name="Straight Arrow Connector 9"/>
          <p:cNvCxnSpPr>
            <a:cxnSpLocks noChangeShapeType="1"/>
          </p:cNvCxnSpPr>
          <p:nvPr/>
        </p:nvCxnSpPr>
        <p:spPr bwMode="auto">
          <a:xfrm flipH="1">
            <a:off x="3352800" y="3124200"/>
            <a:ext cx="1066800" cy="7620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0" name="Picture 12" descr="white-t-shirt-clip-art-65256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28800"/>
            <a:ext cx="11826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5562600" y="38814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7%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4038600" y="38862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82%</a:t>
            </a: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2743200" y="38862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11%</a:t>
            </a: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2438400" y="41910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000090"/>
                </a:solidFill>
              </a:rPr>
              <a:t>contributor</a:t>
            </a:r>
          </a:p>
          <a:p>
            <a:pPr algn="ctr"/>
            <a:r>
              <a:rPr lang="en-US" sz="1800">
                <a:solidFill>
                  <a:srgbClr val="000090"/>
                </a:solidFill>
              </a:rPr>
              <a:t>1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3810000" y="41910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000090"/>
                </a:solidFill>
              </a:rPr>
              <a:t>contributor</a:t>
            </a:r>
          </a:p>
          <a:p>
            <a:pPr algn="ctr"/>
            <a:r>
              <a:rPr lang="en-US" sz="1800">
                <a:solidFill>
                  <a:srgbClr val="000090"/>
                </a:solidFill>
              </a:rPr>
              <a:t>2</a:t>
            </a: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5181600" y="41910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000090"/>
                </a:solidFill>
              </a:rPr>
              <a:t>contributor</a:t>
            </a:r>
          </a:p>
          <a:p>
            <a:pPr algn="ctr"/>
            <a:r>
              <a:rPr lang="en-US" sz="1800">
                <a:solidFill>
                  <a:srgbClr val="000090"/>
                </a:solidFill>
              </a:rPr>
              <a:t>3</a:t>
            </a:r>
          </a:p>
        </p:txBody>
      </p:sp>
      <p:sp>
        <p:nvSpPr>
          <p:cNvPr id="17" name="Up-Down Arrow 24"/>
          <p:cNvSpPr>
            <a:spLocks noChangeArrowheads="1"/>
          </p:cNvSpPr>
          <p:nvPr/>
        </p:nvSpPr>
        <p:spPr bwMode="auto">
          <a:xfrm>
            <a:off x="3101975" y="4876800"/>
            <a:ext cx="228600" cy="457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Up-Down Arrow 25"/>
          <p:cNvSpPr>
            <a:spLocks noChangeArrowheads="1"/>
          </p:cNvSpPr>
          <p:nvPr/>
        </p:nvSpPr>
        <p:spPr bwMode="auto">
          <a:xfrm>
            <a:off x="4473575" y="4876800"/>
            <a:ext cx="228600" cy="457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Up-Down Arrow 26"/>
          <p:cNvSpPr>
            <a:spLocks noChangeArrowheads="1"/>
          </p:cNvSpPr>
          <p:nvPr/>
        </p:nvSpPr>
        <p:spPr bwMode="auto">
          <a:xfrm>
            <a:off x="5838825" y="4876800"/>
            <a:ext cx="228600" cy="457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D144733B-37C4-E845-9A8C-C2D93DA93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11489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Indiana v. Darryl </a:t>
            </a:r>
            <a:r>
              <a:rPr lang="en-US" dirty="0" err="1">
                <a:latin typeface="Arial" charset="0"/>
              </a:rPr>
              <a:t>Pinkins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(</a:t>
            </a:r>
            <a:r>
              <a:rPr lang="en-US" dirty="0" err="1">
                <a:latin typeface="Arial" charset="0"/>
              </a:rPr>
              <a:t>TrueAllele</a:t>
            </a:r>
            <a:r>
              <a:rPr lang="en-US" dirty="0">
                <a:latin typeface="Arial" charset="0"/>
              </a:rPr>
              <a:t> exoneration)</a:t>
            </a:r>
          </a:p>
        </p:txBody>
      </p:sp>
      <p:pic>
        <p:nvPicPr>
          <p:cNvPr id="59394" name="Picture 2" descr="Pinkins_5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0"/>
          <a:stretch>
            <a:fillRect/>
          </a:stretch>
        </p:blipFill>
        <p:spPr bwMode="auto">
          <a:xfrm>
            <a:off x="2398713" y="1964080"/>
            <a:ext cx="4370387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1901031" y="4592246"/>
            <a:ext cx="5291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FFFF00"/>
                </a:solidFill>
              </a:rPr>
              <a:t>Released from prison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April 25, 2016</a:t>
            </a:r>
          </a:p>
        </p:txBody>
      </p:sp>
      <p:sp>
        <p:nvSpPr>
          <p:cNvPr id="59396" name="Rectangle 2"/>
          <p:cNvSpPr>
            <a:spLocks noChangeArrowheads="1"/>
          </p:cNvSpPr>
          <p:nvPr/>
        </p:nvSpPr>
        <p:spPr bwMode="auto">
          <a:xfrm>
            <a:off x="2982913" y="5737568"/>
            <a:ext cx="312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CBS News </a:t>
            </a:r>
            <a:r>
              <a:rPr lang="en-US" b="1" i="1" dirty="0">
                <a:solidFill>
                  <a:srgbClr val="FFFF00"/>
                </a:solidFill>
              </a:rPr>
              <a:t>48 Hours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9397" name="Rectangle 3"/>
          <p:cNvSpPr>
            <a:spLocks noChangeArrowheads="1"/>
          </p:cNvSpPr>
          <p:nvPr/>
        </p:nvSpPr>
        <p:spPr bwMode="auto">
          <a:xfrm>
            <a:off x="2257425" y="6064593"/>
            <a:ext cx="4629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“Guilty Until Proven Innocent”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2450BDD-AC5D-0A4D-9DEA-5165B5CAF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2400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0959710-1D15-124C-A60E-A5CFBC1CF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031" y="3625885"/>
            <a:ext cx="5291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FFFF00"/>
                </a:solidFill>
              </a:rPr>
              <a:t>Wrongfully convicted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Imprisoned for 25 years</a:t>
            </a:r>
          </a:p>
        </p:txBody>
      </p:sp>
    </p:spTree>
    <p:extLst>
      <p:ext uri="{BB962C8B-B14F-4D97-AF65-F5344CB8AC3E}">
        <p14:creationId xmlns:p14="http://schemas.microsoft.com/office/powerpoint/2010/main" val="1782685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66235-2F97-C84D-BDF0-250E785C1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and Automation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0CDC5E3-0109-DF47-B708-BC95A1AA6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D6F49-C785-CA4D-8A27-1D36440DD491}"/>
              </a:ext>
            </a:extLst>
          </p:cNvPr>
          <p:cNvSpPr txBox="1"/>
          <p:nvPr/>
        </p:nvSpPr>
        <p:spPr>
          <a:xfrm>
            <a:off x="1616927" y="2196791"/>
            <a:ext cx="54752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b="1" dirty="0">
                <a:solidFill>
                  <a:srgbClr val="0432FF"/>
                </a:solidFill>
              </a:rPr>
              <a:t>Information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>
                <a:solidFill>
                  <a:srgbClr val="0432FF"/>
                </a:solidFill>
              </a:rPr>
              <a:t>No “inconclusive”, close cases</a:t>
            </a:r>
          </a:p>
          <a:p>
            <a:pPr marL="914400" lvl="1" indent="-457200">
              <a:buAutoNum type="alphaLcParenR"/>
            </a:pPr>
            <a:r>
              <a:rPr lang="en-US" dirty="0">
                <a:solidFill>
                  <a:srgbClr val="0432FF"/>
                </a:solidFill>
              </a:rPr>
              <a:t>Accurately weigh DNA evidence</a:t>
            </a:r>
          </a:p>
          <a:p>
            <a:pPr marL="457200" indent="-457200">
              <a:buAutoNum type="arabicPeriod"/>
            </a:pPr>
            <a:r>
              <a:rPr lang="en-US" b="1" dirty="0">
                <a:solidFill>
                  <a:srgbClr val="0432FF"/>
                </a:solidFill>
              </a:rPr>
              <a:t>Automation</a:t>
            </a:r>
          </a:p>
          <a:p>
            <a:pPr marL="914400" lvl="1" indent="-457200">
              <a:buAutoNum type="alphaLcParenR"/>
            </a:pPr>
            <a:r>
              <a:rPr lang="en-US" dirty="0">
                <a:solidFill>
                  <a:srgbClr val="0432FF"/>
                </a:solidFill>
              </a:rPr>
              <a:t>Computer does all the work</a:t>
            </a:r>
          </a:p>
          <a:p>
            <a:pPr marL="914400" lvl="1" indent="-457200">
              <a:buAutoNum type="alphaLcParenR"/>
            </a:pPr>
            <a:r>
              <a:rPr lang="en-US" dirty="0">
                <a:solidFill>
                  <a:srgbClr val="0432FF"/>
                </a:solidFill>
              </a:rPr>
              <a:t>Without thousands more people</a:t>
            </a:r>
          </a:p>
          <a:p>
            <a:pPr marL="457200" indent="-457200">
              <a:buAutoNum type="arabicPeriod"/>
            </a:pPr>
            <a:r>
              <a:rPr lang="en-US" b="1" dirty="0">
                <a:solidFill>
                  <a:srgbClr val="0432FF"/>
                </a:solidFill>
              </a:rPr>
              <a:t>Easy to use</a:t>
            </a:r>
          </a:p>
          <a:p>
            <a:pPr marL="914400" lvl="1" indent="-457200">
              <a:buAutoNum type="alphaLcParenR"/>
            </a:pPr>
            <a:r>
              <a:rPr lang="en-US" dirty="0">
                <a:solidFill>
                  <a:srgbClr val="0432FF"/>
                </a:solidFill>
              </a:rPr>
              <a:t>Intuitive user interface</a:t>
            </a:r>
          </a:p>
          <a:p>
            <a:pPr marL="914400" lvl="1" indent="-457200">
              <a:buAutoNum type="alphaLcParenR"/>
            </a:pPr>
            <a:r>
              <a:rPr lang="en-US" dirty="0">
                <a:solidFill>
                  <a:srgbClr val="0432FF"/>
                </a:solidFill>
              </a:rPr>
              <a:t>Ask questions in seconds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AAE474A-FCFF-F743-A1BE-1AE7707D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254" y="4473300"/>
            <a:ext cx="1963599" cy="22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45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D63FB-F826-3C37-8FD3-27AE3ADB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/>
              <a:t>Computational Genomics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0CC8EE-3885-3802-05BC-9E8CE56E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87B62F-DA37-F143-A184-847C535803F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E80672-3B2B-0B42-E83F-F12155953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819781"/>
            <a:ext cx="6045200" cy="4529519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C451720-6782-7C64-B1CA-B340C3D1F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05178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0713FEE8-6B19-F84F-8C54-5C89D4B4BC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Peer-reviewed validation studies </a:t>
            </a:r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0722" name="TextBox 4">
            <a:extLst>
              <a:ext uri="{FF2B5EF4-FFF2-40B4-BE49-F238E27FC236}">
                <a16:creationId xmlns:a16="http://schemas.microsoft.com/office/drawing/2014/main" id="{C4C22D5E-2D08-6A4C-B5CA-1934EEDE8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68338"/>
            <a:ext cx="8915400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Perlin MW, </a:t>
            </a:r>
            <a:r>
              <a:rPr lang="en-US" altLang="en-US" sz="1600" dirty="0" err="1">
                <a:solidFill>
                  <a:srgbClr val="0000FF"/>
                </a:solidFill>
              </a:rPr>
              <a:t>Sinelnikov</a:t>
            </a:r>
            <a:r>
              <a:rPr lang="en-US" altLang="en-US" sz="1600" dirty="0">
                <a:solidFill>
                  <a:srgbClr val="0000FF"/>
                </a:solidFill>
              </a:rPr>
              <a:t> A. An information gap in DNA evidence interpretation. </a:t>
            </a:r>
            <a:r>
              <a:rPr lang="en-US" altLang="en-US" sz="1600" i="1" dirty="0" err="1">
                <a:solidFill>
                  <a:srgbClr val="0000FF"/>
                </a:solidFill>
              </a:rPr>
              <a:t>PLoS</a:t>
            </a:r>
            <a:r>
              <a:rPr lang="en-US" altLang="en-US" sz="1600" i="1" dirty="0">
                <a:solidFill>
                  <a:srgbClr val="0000FF"/>
                </a:solidFill>
              </a:rPr>
              <a:t> ONE</a:t>
            </a:r>
            <a:r>
              <a:rPr lang="en-US" altLang="en-US" sz="1600" dirty="0">
                <a:solidFill>
                  <a:srgbClr val="0000FF"/>
                </a:solidFill>
              </a:rPr>
              <a:t>. 2009;4(12):e8327.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Ballantyne J, Hanson EK, Perlin MW. DNA mixture genotyping by probabilistic computer interpretation of binomially-sampled laser captured cell populations: Combining quantitative data for greater identification information. </a:t>
            </a:r>
            <a:r>
              <a:rPr lang="en-US" altLang="en-US" sz="1600" i="1" dirty="0">
                <a:solidFill>
                  <a:srgbClr val="0000FF"/>
                </a:solidFill>
              </a:rPr>
              <a:t>Science &amp; Justice</a:t>
            </a:r>
            <a:r>
              <a:rPr lang="en-US" altLang="en-US" sz="1600" dirty="0">
                <a:solidFill>
                  <a:srgbClr val="0000FF"/>
                </a:solidFill>
              </a:rPr>
              <a:t>. 2013;53(2):103-114.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Perlin MW, </a:t>
            </a:r>
            <a:r>
              <a:rPr lang="en-US" altLang="en-US" sz="1600" dirty="0" err="1">
                <a:solidFill>
                  <a:srgbClr val="0000FF"/>
                </a:solidFill>
              </a:rPr>
              <a:t>Hornyak</a:t>
            </a:r>
            <a:r>
              <a:rPr lang="en-US" altLang="en-US" sz="1600" dirty="0">
                <a:solidFill>
                  <a:srgbClr val="0000FF"/>
                </a:solidFill>
              </a:rPr>
              <a:t> J, Sugimoto G, Miller K. </a:t>
            </a:r>
            <a:r>
              <a:rPr lang="en-US" altLang="en-US" sz="1600" dirty="0" err="1">
                <a:solidFill>
                  <a:srgbClr val="0000FF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FF"/>
                </a:solidFill>
              </a:rPr>
              <a:t>®</a:t>
            </a:r>
            <a:r>
              <a:rPr lang="en-US" altLang="en-US" sz="1600" dirty="0">
                <a:solidFill>
                  <a:srgbClr val="0000FF"/>
                </a:solidFill>
              </a:rPr>
              <a:t> genotype identification on DNA mixtures containing up to five unknown contributors. </a:t>
            </a:r>
            <a:r>
              <a:rPr lang="en-US" altLang="en-US" sz="1600" i="1" dirty="0">
                <a:solidFill>
                  <a:srgbClr val="0000FF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FF"/>
                </a:solidFill>
              </a:rPr>
              <a:t>. 2015;60(4):857-868.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Greenspoon SA, </a:t>
            </a:r>
            <a:r>
              <a:rPr lang="en-US" altLang="en-US" sz="1600" dirty="0" err="1">
                <a:solidFill>
                  <a:srgbClr val="0000FF"/>
                </a:solidFill>
              </a:rPr>
              <a:t>Schiermeier</a:t>
            </a:r>
            <a:r>
              <a:rPr lang="en-US" altLang="en-US" sz="1600" dirty="0">
                <a:solidFill>
                  <a:srgbClr val="0000FF"/>
                </a:solidFill>
              </a:rPr>
              <a:t>-Wood L, Jenkins BC. Establishing the limits of </a:t>
            </a:r>
            <a:r>
              <a:rPr lang="en-US" altLang="en-US" sz="1600" dirty="0" err="1">
                <a:solidFill>
                  <a:srgbClr val="0000FF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FF"/>
                </a:solidFill>
              </a:rPr>
              <a:t>®</a:t>
            </a:r>
            <a:r>
              <a:rPr lang="en-US" altLang="en-US" sz="1600" dirty="0">
                <a:solidFill>
                  <a:srgbClr val="0000FF"/>
                </a:solidFill>
              </a:rPr>
              <a:t> Casework: a validation study. </a:t>
            </a:r>
            <a:r>
              <a:rPr lang="en-US" altLang="en-US" sz="1600" i="1" dirty="0">
                <a:solidFill>
                  <a:srgbClr val="0000FF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FF"/>
                </a:solidFill>
              </a:rPr>
              <a:t>. 2015;60(5):1263-1276.</a:t>
            </a:r>
            <a:r>
              <a:rPr lang="en-US" altLang="en-US" sz="16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Bauer DW, Butt N, </a:t>
            </a:r>
            <a:r>
              <a:rPr lang="en-US" altLang="en-US" sz="1600" dirty="0" err="1">
                <a:solidFill>
                  <a:srgbClr val="0000FF"/>
                </a:solidFill>
              </a:rPr>
              <a:t>Hornyak</a:t>
            </a:r>
            <a:r>
              <a:rPr lang="en-US" altLang="en-US" sz="1600" dirty="0">
                <a:solidFill>
                  <a:srgbClr val="0000FF"/>
                </a:solidFill>
              </a:rPr>
              <a:t> JM, Perlin MW. Validating </a:t>
            </a:r>
            <a:r>
              <a:rPr lang="en-US" altLang="en-US" sz="1600" dirty="0" err="1">
                <a:solidFill>
                  <a:srgbClr val="0000FF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FF"/>
                </a:solidFill>
              </a:rPr>
              <a:t>®</a:t>
            </a:r>
            <a:r>
              <a:rPr lang="en-US" altLang="en-US" sz="1600" dirty="0">
                <a:solidFill>
                  <a:srgbClr val="0000FF"/>
                </a:solidFill>
              </a:rPr>
              <a:t> interpretation of DNA mixtures containing up to ten unknown contributors. </a:t>
            </a:r>
            <a:r>
              <a:rPr lang="en-US" altLang="en-US" sz="1600" i="1" dirty="0">
                <a:solidFill>
                  <a:srgbClr val="0000FF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FF"/>
                </a:solidFill>
              </a:rPr>
              <a:t>. 2020; 65(2):380-398.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0"/>
                </a:solidFill>
              </a:rPr>
              <a:t>Perlin MW, Legler MM, Spencer CE, Smith JL, Allan WP, Belrose JL, </a:t>
            </a:r>
            <a:r>
              <a:rPr lang="en-US" altLang="en-US" sz="1600" dirty="0" err="1">
                <a:solidFill>
                  <a:srgbClr val="000090"/>
                </a:solidFill>
              </a:rPr>
              <a:t>Duceman</a:t>
            </a:r>
            <a:r>
              <a:rPr lang="en-US" altLang="en-US" sz="1600" dirty="0">
                <a:solidFill>
                  <a:srgbClr val="000090"/>
                </a:solidFill>
              </a:rPr>
              <a:t> BW. Validating </a:t>
            </a:r>
            <a:r>
              <a:rPr lang="en-US" altLang="en-US" sz="1600" dirty="0" err="1">
                <a:solidFill>
                  <a:srgbClr val="000090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90"/>
                </a:solidFill>
              </a:rPr>
              <a:t>®</a:t>
            </a:r>
            <a:r>
              <a:rPr lang="en-US" altLang="en-US" sz="1600" dirty="0">
                <a:solidFill>
                  <a:srgbClr val="000090"/>
                </a:solidFill>
              </a:rPr>
              <a:t> DNA mixture interpretation. </a:t>
            </a:r>
            <a:r>
              <a:rPr lang="en-US" altLang="en-US" sz="1600" i="1" dirty="0">
                <a:solidFill>
                  <a:srgbClr val="000090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90"/>
                </a:solidFill>
              </a:rPr>
              <a:t>. 2011;56(6):1430-1447.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9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0"/>
                </a:solidFill>
              </a:rPr>
              <a:t>Perlin MW, Belrose JL, </a:t>
            </a:r>
            <a:r>
              <a:rPr lang="en-US" altLang="en-US" sz="1600" dirty="0" err="1">
                <a:solidFill>
                  <a:srgbClr val="000090"/>
                </a:solidFill>
              </a:rPr>
              <a:t>Duceman</a:t>
            </a:r>
            <a:r>
              <a:rPr lang="en-US" altLang="en-US" sz="1600" dirty="0">
                <a:solidFill>
                  <a:srgbClr val="000090"/>
                </a:solidFill>
              </a:rPr>
              <a:t> BW. New York State </a:t>
            </a:r>
            <a:r>
              <a:rPr lang="en-US" altLang="en-US" sz="1600" dirty="0" err="1">
                <a:solidFill>
                  <a:srgbClr val="000090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90"/>
                </a:solidFill>
              </a:rPr>
              <a:t>®</a:t>
            </a:r>
            <a:r>
              <a:rPr lang="en-US" altLang="en-US" sz="1600" dirty="0">
                <a:solidFill>
                  <a:srgbClr val="000090"/>
                </a:solidFill>
              </a:rPr>
              <a:t> Casework validation study. </a:t>
            </a:r>
            <a:r>
              <a:rPr lang="en-US" altLang="en-US" sz="1600" i="1" dirty="0">
                <a:solidFill>
                  <a:srgbClr val="000090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90"/>
                </a:solidFill>
              </a:rPr>
              <a:t>. 2013;58(6):1458-1466.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9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0"/>
                </a:solidFill>
              </a:rPr>
              <a:t>Perlin MW, Dormer K, </a:t>
            </a:r>
            <a:r>
              <a:rPr lang="en-US" altLang="en-US" sz="1600" dirty="0" err="1">
                <a:solidFill>
                  <a:srgbClr val="000090"/>
                </a:solidFill>
              </a:rPr>
              <a:t>Hornyak</a:t>
            </a:r>
            <a:r>
              <a:rPr lang="en-US" altLang="en-US" sz="1600" dirty="0">
                <a:solidFill>
                  <a:srgbClr val="000090"/>
                </a:solidFill>
              </a:rPr>
              <a:t> J, </a:t>
            </a:r>
            <a:r>
              <a:rPr lang="en-US" altLang="en-US" sz="1600" dirty="0" err="1">
                <a:solidFill>
                  <a:srgbClr val="000090"/>
                </a:solidFill>
              </a:rPr>
              <a:t>Schiermeier</a:t>
            </a:r>
            <a:r>
              <a:rPr lang="en-US" altLang="en-US" sz="1600" dirty="0">
                <a:solidFill>
                  <a:srgbClr val="000090"/>
                </a:solidFill>
              </a:rPr>
              <a:t>-Wood L, Greenspoon S. </a:t>
            </a:r>
            <a:r>
              <a:rPr lang="en-US" altLang="en-US" sz="1600" dirty="0" err="1">
                <a:solidFill>
                  <a:srgbClr val="000090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90"/>
                </a:solidFill>
              </a:rPr>
              <a:t>®</a:t>
            </a:r>
            <a:r>
              <a:rPr lang="en-US" altLang="en-US" sz="1600" dirty="0">
                <a:solidFill>
                  <a:srgbClr val="000090"/>
                </a:solidFill>
              </a:rPr>
              <a:t> Casework on Virginia DNA mixture evidence: computer and manual interpretation in 72 reported criminal cases. </a:t>
            </a:r>
            <a:r>
              <a:rPr lang="en-US" altLang="en-US" sz="1600" i="1" dirty="0">
                <a:solidFill>
                  <a:srgbClr val="000090"/>
                </a:solidFill>
              </a:rPr>
              <a:t>PLOS ONE</a:t>
            </a:r>
            <a:r>
              <a:rPr lang="en-US" altLang="en-US" sz="1600" dirty="0">
                <a:solidFill>
                  <a:srgbClr val="000090"/>
                </a:solidFill>
              </a:rPr>
              <a:t>. 2014;(9)3:e92837.  </a:t>
            </a:r>
          </a:p>
        </p:txBody>
      </p:sp>
      <p:sp>
        <p:nvSpPr>
          <p:cNvPr id="30723" name="Slide Number Placeholder 1">
            <a:extLst>
              <a:ext uri="{FF2B5EF4-FFF2-40B4-BE49-F238E27FC236}">
                <a16:creationId xmlns:a16="http://schemas.microsoft.com/office/drawing/2014/main" id="{5AF740A0-7C8A-C044-9BC2-4A9B1DED7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9BEC7F7C-2C53-3E4F-A54A-B2B7CCE52553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745854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B2BEF687-378A-0446-A0D9-7F8D9EFB3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JFS2011</a:t>
            </a:r>
          </a:p>
        </p:txBody>
      </p:sp>
      <p:pic>
        <p:nvPicPr>
          <p:cNvPr id="44034" name="Picture 2" descr="JFS2011.jpeg">
            <a:extLst>
              <a:ext uri="{FF2B5EF4-FFF2-40B4-BE49-F238E27FC236}">
                <a16:creationId xmlns:a16="http://schemas.microsoft.com/office/drawing/2014/main" id="{4218604F-3770-D647-8151-0AA06C8E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Slide Number Placeholder 1">
            <a:extLst>
              <a:ext uri="{FF2B5EF4-FFF2-40B4-BE49-F238E27FC236}">
                <a16:creationId xmlns:a16="http://schemas.microsoft.com/office/drawing/2014/main" id="{1CEA6D8C-6BB5-034B-8D2F-0412E7D080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58200" y="0"/>
            <a:ext cx="644525" cy="4238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74677E-C3F0-EE46-BDBA-EF64AF694CAC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2400"/>
          </a:p>
        </p:txBody>
      </p:sp>
      <p:pic>
        <p:nvPicPr>
          <p:cNvPr id="44036" name="Picture 5">
            <a:extLst>
              <a:ext uri="{FF2B5EF4-FFF2-40B4-BE49-F238E27FC236}">
                <a16:creationId xmlns:a16="http://schemas.microsoft.com/office/drawing/2014/main" id="{F87CCA78-AD44-1C48-B904-34477C7F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00413"/>
            <a:ext cx="59436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E31C0-9843-5C47-A399-388AEECFB55B}"/>
              </a:ext>
            </a:extLst>
          </p:cNvPr>
          <p:cNvSpPr txBox="1"/>
          <p:nvPr/>
        </p:nvSpPr>
        <p:spPr>
          <a:xfrm>
            <a:off x="133812" y="-104708"/>
            <a:ext cx="2475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7. TRUEALLELE </a:t>
            </a:r>
            <a:r>
              <a:rPr lang="en-US" dirty="0">
                <a:solidFill>
                  <a:srgbClr val="FFFF00"/>
                </a:solidFill>
              </a:rPr>
              <a:t>VALIDATION</a:t>
            </a:r>
          </a:p>
        </p:txBody>
      </p:sp>
    </p:spTree>
    <p:extLst>
      <p:ext uri="{BB962C8B-B14F-4D97-AF65-F5344CB8AC3E}">
        <p14:creationId xmlns:p14="http://schemas.microsoft.com/office/powerpoint/2010/main" val="902566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24D96617-D945-C244-8217-0FADF0CCE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JFS2013</a:t>
            </a:r>
          </a:p>
        </p:txBody>
      </p:sp>
      <p:pic>
        <p:nvPicPr>
          <p:cNvPr id="45058" name="Picture 2" descr="JFS2011.jpeg">
            <a:extLst>
              <a:ext uri="{FF2B5EF4-FFF2-40B4-BE49-F238E27FC236}">
                <a16:creationId xmlns:a16="http://schemas.microsoft.com/office/drawing/2014/main" id="{D697F6E2-53BB-D44C-A971-911E6EC6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63"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JFS2013.jpeg">
            <a:extLst>
              <a:ext uri="{FF2B5EF4-FFF2-40B4-BE49-F238E27FC236}">
                <a16:creationId xmlns:a16="http://schemas.microsoft.com/office/drawing/2014/main" id="{928EDE85-CD6C-4843-94AE-C1D0BC30B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4"/>
          <a:stretch>
            <a:fillRect/>
          </a:stretch>
        </p:blipFill>
        <p:spPr bwMode="auto">
          <a:xfrm>
            <a:off x="0" y="609600"/>
            <a:ext cx="9144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Slide Number Placeholder 1">
            <a:extLst>
              <a:ext uri="{FF2B5EF4-FFF2-40B4-BE49-F238E27FC236}">
                <a16:creationId xmlns:a16="http://schemas.microsoft.com/office/drawing/2014/main" id="{2D77484A-C42F-A544-B46A-2007A4D730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9475" y="33338"/>
            <a:ext cx="644525" cy="42386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3A707E-CE81-2F49-9B70-FAC35FE4BACF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2400"/>
          </a:p>
        </p:txBody>
      </p:sp>
      <p:pic>
        <p:nvPicPr>
          <p:cNvPr id="45061" name="Picture 5">
            <a:extLst>
              <a:ext uri="{FF2B5EF4-FFF2-40B4-BE49-F238E27FC236}">
                <a16:creationId xmlns:a16="http://schemas.microsoft.com/office/drawing/2014/main" id="{085890D7-B0FF-284D-AED1-4CA2FBF9F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00400"/>
            <a:ext cx="52578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670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94212A44-BACF-DF42-8871-80F28A7580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50178" name="Picture 3" descr="JFS2019.jpeg">
            <a:extLst>
              <a:ext uri="{FF2B5EF4-FFF2-40B4-BE49-F238E27FC236}">
                <a16:creationId xmlns:a16="http://schemas.microsoft.com/office/drawing/2014/main" id="{5D4CF691-17ED-1F4A-9592-890D2D5F4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t="16367" r="153" b="2473"/>
          <a:stretch>
            <a:fillRect/>
          </a:stretch>
        </p:blipFill>
        <p:spPr bwMode="auto">
          <a:xfrm>
            <a:off x="377825" y="636588"/>
            <a:ext cx="838835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6" descr="JFS2015.jpeg">
            <a:extLst>
              <a:ext uri="{FF2B5EF4-FFF2-40B4-BE49-F238E27FC236}">
                <a16:creationId xmlns:a16="http://schemas.microsoft.com/office/drawing/2014/main" id="{7A6EF6D7-6E56-424F-A7C8-7ACFA1131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64"/>
          <a:stretch>
            <a:fillRect/>
          </a:stretch>
        </p:blipFill>
        <p:spPr bwMode="auto">
          <a:xfrm>
            <a:off x="461963" y="0"/>
            <a:ext cx="83867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">
            <a:extLst>
              <a:ext uri="{FF2B5EF4-FFF2-40B4-BE49-F238E27FC236}">
                <a16:creationId xmlns:a16="http://schemas.microsoft.com/office/drawing/2014/main" id="{EFC1DB5A-14EE-6A41-9A44-1ACFC3E8F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191000"/>
            <a:ext cx="43497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">
            <a:extLst>
              <a:ext uri="{FF2B5EF4-FFF2-40B4-BE49-F238E27FC236}">
                <a16:creationId xmlns:a16="http://schemas.microsoft.com/office/drawing/2014/main" id="{DE90D3AD-1DFE-BD48-93B4-3658AD085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3657600"/>
            <a:ext cx="44926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Slide Number Placeholder 1">
            <a:extLst>
              <a:ext uri="{FF2B5EF4-FFF2-40B4-BE49-F238E27FC236}">
                <a16:creationId xmlns:a16="http://schemas.microsoft.com/office/drawing/2014/main" id="{C5F4D36E-A0D1-7642-B122-BA2D82E22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04238" y="101600"/>
            <a:ext cx="644525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B4CCF3-5D09-554A-BA4D-6A2E44C73F3C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More </a:t>
            </a:r>
            <a:r>
              <a:rPr lang="en-US" dirty="0" err="1">
                <a:latin typeface="Arial" charset="0"/>
              </a:rPr>
              <a:t>TrueAllele</a:t>
            </a:r>
            <a:r>
              <a:rPr lang="en-US" dirty="0">
                <a:latin typeface="Arial" charset="0"/>
              </a:rPr>
              <a:t> information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752600" y="1852613"/>
            <a:ext cx="5638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err="1">
                <a:solidFill>
                  <a:srgbClr val="0000FF"/>
                </a:solidFill>
              </a:rPr>
              <a:t>www.cybgen.com</a:t>
            </a:r>
            <a:r>
              <a:rPr lang="en-US" dirty="0">
                <a:solidFill>
                  <a:srgbClr val="0000FF"/>
                </a:solidFill>
              </a:rPr>
              <a:t>/information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902200" y="2286000"/>
            <a:ext cx="232948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Cloud &amp; demo</a:t>
            </a: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</a:rPr>
              <a:t>• Courses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Newsroom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Presentations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Publications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Webinars</a:t>
            </a:r>
          </a:p>
        </p:txBody>
      </p:sp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1898650" y="4612480"/>
            <a:ext cx="5597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90"/>
                </a:solidFill>
              </a:rPr>
              <a:t>http://</a:t>
            </a:r>
            <a:r>
              <a:rPr lang="en-US" dirty="0" err="1">
                <a:solidFill>
                  <a:srgbClr val="000090"/>
                </a:solidFill>
              </a:rPr>
              <a:t>www.youtube.com</a:t>
            </a:r>
            <a:r>
              <a:rPr lang="en-US" dirty="0">
                <a:solidFill>
                  <a:srgbClr val="000090"/>
                </a:solidFill>
              </a:rPr>
              <a:t>/user/</a:t>
            </a:r>
            <a:r>
              <a:rPr lang="en-US" dirty="0" err="1">
                <a:solidFill>
                  <a:srgbClr val="000090"/>
                </a:solidFill>
              </a:rPr>
              <a:t>TrueAllele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 err="1">
                <a:solidFill>
                  <a:srgbClr val="000090"/>
                </a:solidFill>
              </a:rPr>
              <a:t>TrueAllele</a:t>
            </a:r>
            <a:r>
              <a:rPr lang="en-US" dirty="0">
                <a:solidFill>
                  <a:srgbClr val="000090"/>
                </a:solidFill>
              </a:rPr>
              <a:t> YouTube channel</a:t>
            </a:r>
          </a:p>
        </p:txBody>
      </p:sp>
      <p:pic>
        <p:nvPicPr>
          <p:cNvPr id="31749" name="Picture 1" descr="YouTube-logo-ful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5206205"/>
            <a:ext cx="18986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 descr="truealle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2524125"/>
            <a:ext cx="30988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62575"/>
            <a:ext cx="2971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14734" y="101600"/>
            <a:ext cx="1168930" cy="4238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03DCA8-10B6-9A44-8293-92A966CEFE3B}" type="slidenum">
              <a:rPr lang="en-US">
                <a:cs typeface="Arial" charset="0"/>
              </a:rPr>
              <a:pPr/>
              <a:t>34</a:t>
            </a:fld>
            <a:endParaRPr lang="en-US" dirty="0">
              <a:cs typeface="Arial" charset="0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A43A60EE-82B9-7044-9353-D9D3E0B2E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236" y="5474955"/>
            <a:ext cx="2632364" cy="113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98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F06E3-AE89-B52A-F5B1-CEE2F014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 genotyping bottleneck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7BA02-FD0E-1BA6-227A-A33B17B8286D}"/>
              </a:ext>
            </a:extLst>
          </p:cNvPr>
          <p:cNvSpPr txBox="1"/>
          <p:nvPr/>
        </p:nvSpPr>
        <p:spPr>
          <a:xfrm>
            <a:off x="368734" y="1759802"/>
            <a:ext cx="8406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1995</a:t>
            </a:r>
            <a:r>
              <a:rPr lang="en-US" dirty="0">
                <a:solidFill>
                  <a:srgbClr val="0432FF"/>
                </a:solidFill>
              </a:rPr>
              <a:t>. Cybergenetics solves the DNA analysis problem. 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Replaces ineffective human review with efficient computers.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DC794-05D5-D4AE-C7E1-90ABA0B60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23" b="8732"/>
          <a:stretch/>
        </p:blipFill>
        <p:spPr>
          <a:xfrm>
            <a:off x="0" y="2674202"/>
            <a:ext cx="9144000" cy="2050473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D580510-057C-384E-92A0-308524D7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DC5D3-0B5D-E342-B932-E85A72E59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2" b="1"/>
          <a:stretch/>
        </p:blipFill>
        <p:spPr>
          <a:xfrm>
            <a:off x="2396835" y="4972050"/>
            <a:ext cx="4738255" cy="18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26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8ED5-940B-4E86-BADD-386ABDAE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database backlog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5BC28-C2F0-5BA9-AEE0-680CDB586F26}"/>
              </a:ext>
            </a:extLst>
          </p:cNvPr>
          <p:cNvSpPr txBox="1"/>
          <p:nvPr/>
        </p:nvSpPr>
        <p:spPr>
          <a:xfrm>
            <a:off x="1230086" y="1752600"/>
            <a:ext cx="722811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Year</a:t>
            </a:r>
            <a:r>
              <a:rPr lang="en-US" b="1" dirty="0">
                <a:solidFill>
                  <a:srgbClr val="0432FF"/>
                </a:solidFill>
              </a:rPr>
              <a:t> 2000</a:t>
            </a:r>
            <a:r>
              <a:rPr lang="en-US" dirty="0">
                <a:solidFill>
                  <a:srgbClr val="0432FF"/>
                </a:solidFill>
              </a:rPr>
              <a:t>. Britain. The FSS. </a:t>
            </a:r>
          </a:p>
          <a:p>
            <a:r>
              <a:rPr lang="en-US" dirty="0">
                <a:solidFill>
                  <a:srgbClr val="0432FF"/>
                </a:solidFill>
              </a:rPr>
              <a:t>The first national DNA database. </a:t>
            </a:r>
          </a:p>
          <a:p>
            <a:r>
              <a:rPr lang="en-US" b="1" dirty="0">
                <a:solidFill>
                  <a:srgbClr val="0432FF"/>
                </a:solidFill>
              </a:rPr>
              <a:t>Human review </a:t>
            </a:r>
            <a:r>
              <a:rPr lang="en-US" dirty="0">
                <a:solidFill>
                  <a:srgbClr val="0432FF"/>
                </a:solidFill>
              </a:rPr>
              <a:t>of DNA data </a:t>
            </a:r>
            <a:r>
              <a:rPr lang="en-US" b="1" dirty="0">
                <a:solidFill>
                  <a:srgbClr val="0432FF"/>
                </a:solidFill>
              </a:rPr>
              <a:t>fails</a:t>
            </a:r>
            <a:r>
              <a:rPr lang="en-US" dirty="0">
                <a:solidFill>
                  <a:srgbClr val="0432FF"/>
                </a:solidFill>
              </a:rPr>
              <a:t>. </a:t>
            </a:r>
          </a:p>
          <a:p>
            <a:r>
              <a:rPr lang="en-US" dirty="0">
                <a:solidFill>
                  <a:srgbClr val="0432FF"/>
                </a:solidFill>
              </a:rPr>
              <a:t>Backlog of 350,000 swabs. </a:t>
            </a:r>
          </a:p>
          <a:p>
            <a:endParaRPr lang="en-US" dirty="0"/>
          </a:p>
          <a:p>
            <a:r>
              <a:rPr lang="en-US" dirty="0">
                <a:solidFill>
                  <a:srgbClr val="002060"/>
                </a:solidFill>
              </a:rPr>
              <a:t>Enter </a:t>
            </a:r>
            <a:r>
              <a:rPr lang="en-US" b="1" dirty="0">
                <a:solidFill>
                  <a:srgbClr val="002060"/>
                </a:solidFill>
              </a:rPr>
              <a:t>computer automation</a:t>
            </a:r>
            <a:r>
              <a:rPr lang="en-US" dirty="0">
                <a:solidFill>
                  <a:srgbClr val="002060"/>
                </a:solidFill>
              </a:rPr>
              <a:t>. </a:t>
            </a:r>
          </a:p>
          <a:p>
            <a:r>
              <a:rPr lang="en-US" dirty="0">
                <a:solidFill>
                  <a:srgbClr val="002060"/>
                </a:solidFill>
              </a:rPr>
              <a:t>Cybergenetics </a:t>
            </a:r>
            <a:r>
              <a:rPr lang="en-US" b="1" dirty="0" err="1">
                <a:solidFill>
                  <a:srgbClr val="002060"/>
                </a:solidFill>
              </a:rPr>
              <a:t>TrueAllele</a:t>
            </a:r>
            <a:r>
              <a:rPr lang="en-US" dirty="0">
                <a:solidFill>
                  <a:srgbClr val="002060"/>
                </a:solidFill>
              </a:rPr>
              <a:t> clears the backlog. </a:t>
            </a:r>
          </a:p>
          <a:p>
            <a:r>
              <a:rPr lang="en-US" dirty="0">
                <a:solidFill>
                  <a:srgbClr val="002060"/>
                </a:solidFill>
              </a:rPr>
              <a:t>Every year, does another 350,000 samples. </a:t>
            </a:r>
          </a:p>
          <a:p>
            <a:endParaRPr lang="en-US" dirty="0"/>
          </a:p>
          <a:p>
            <a:r>
              <a:rPr lang="en-US" b="1" dirty="0"/>
              <a:t>Accurate</a:t>
            </a:r>
            <a:r>
              <a:rPr lang="en-US" dirty="0"/>
              <a:t>: eliminates human error (1 in 2,000).</a:t>
            </a:r>
          </a:p>
          <a:p>
            <a:r>
              <a:rPr lang="en-US" b="1" dirty="0"/>
              <a:t>Fast</a:t>
            </a:r>
            <a:r>
              <a:rPr lang="en-US" dirty="0"/>
              <a:t>: “swab to DB” turnaround time in 5 days. </a:t>
            </a:r>
          </a:p>
          <a:p>
            <a:r>
              <a:rPr lang="en-US" b="1" dirty="0"/>
              <a:t>Labor-saving</a:t>
            </a:r>
            <a:r>
              <a:rPr lang="en-US" dirty="0"/>
              <a:t>: from 100 people down to 6. </a:t>
            </a:r>
          </a:p>
          <a:p>
            <a:r>
              <a:rPr lang="en-US" b="1" dirty="0"/>
              <a:t>Inexpensive</a:t>
            </a:r>
            <a:r>
              <a:rPr lang="en-US" dirty="0"/>
              <a:t>: 2-3 computers, not 100 people.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134C60E-34DF-948A-ED93-3B3B4DC59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26771"/>
            <a:ext cx="2786742" cy="139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ECC27AB-ED2B-FD44-9980-51FB89FBE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3799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9" descr="toe_of_fr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4498" r="5669" b="12784"/>
          <a:stretch>
            <a:fillRect/>
          </a:stretch>
        </p:blipFill>
        <p:spPr bwMode="auto">
          <a:xfrm>
            <a:off x="5867400" y="909638"/>
            <a:ext cx="2124075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DNA mixtures</a:t>
            </a:r>
          </a:p>
        </p:txBody>
      </p:sp>
      <p:pic>
        <p:nvPicPr>
          <p:cNvPr id="17411" name="Picture 2" descr="Witches_Cauldr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971800"/>
            <a:ext cx="35306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eye_of_new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1638"/>
            <a:ext cx="21288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ircular Arrow 5"/>
          <p:cNvSpPr/>
          <p:nvPr/>
        </p:nvSpPr>
        <p:spPr bwMode="auto">
          <a:xfrm>
            <a:off x="2209800" y="1828800"/>
            <a:ext cx="1828800" cy="25146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59985"/>
              <a:gd name="adj5" fmla="val 17825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ircular Arrow 6"/>
          <p:cNvSpPr/>
          <p:nvPr/>
        </p:nvSpPr>
        <p:spPr bwMode="auto">
          <a:xfrm flipH="1">
            <a:off x="4800600" y="1828800"/>
            <a:ext cx="1828800" cy="25146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59985"/>
              <a:gd name="adj5" fmla="val 17825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914400" y="3576638"/>
            <a:ext cx="190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0"/>
                </a:solidFill>
              </a:rPr>
              <a:t>eye of newt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5867400" y="3571875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0"/>
                </a:solidFill>
              </a:rPr>
              <a:t>toe of frog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5334000"/>
            <a:ext cx="4495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Double, double toil and trouble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14734" y="101600"/>
            <a:ext cx="1168930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03DCA8-10B6-9A44-8293-92A966CEFE3B}" type="slidenum">
              <a:rPr lang="en-US">
                <a:cs typeface="Arial" charset="0"/>
              </a:rPr>
              <a:pPr/>
              <a:t>6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843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2DCD-A20F-CFF7-8605-265720492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reporting language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920391-91BE-E522-1A37-7E59C2F7B93B}"/>
              </a:ext>
            </a:extLst>
          </p:cNvPr>
          <p:cNvSpPr txBox="1"/>
          <p:nvPr/>
        </p:nvSpPr>
        <p:spPr>
          <a:xfrm>
            <a:off x="0" y="2255603"/>
            <a:ext cx="9126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“Due to the data being </a:t>
            </a:r>
            <a:r>
              <a:rPr lang="en-US" sz="2800" b="1" dirty="0">
                <a:solidFill>
                  <a:srgbClr val="FF0000"/>
                </a:solidFill>
              </a:rPr>
              <a:t>uninterpretable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</a:p>
          <a:p>
            <a:pPr algn="ctr"/>
            <a:r>
              <a:rPr lang="en-US" sz="2800" i="1" dirty="0">
                <a:solidFill>
                  <a:srgbClr val="FF0000"/>
                </a:solidFill>
              </a:rPr>
              <a:t>no comparison can be made </a:t>
            </a:r>
            <a:r>
              <a:rPr lang="en-US" sz="2800" dirty="0">
                <a:solidFill>
                  <a:srgbClr val="FF0000"/>
                </a:solidFill>
              </a:rPr>
              <a:t>to the reference sample.”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1947E-D160-931A-387F-E2E96A6A36AB}"/>
              </a:ext>
            </a:extLst>
          </p:cNvPr>
          <p:cNvSpPr txBox="1"/>
          <p:nvPr/>
        </p:nvSpPr>
        <p:spPr>
          <a:xfrm>
            <a:off x="0" y="3986169"/>
            <a:ext cx="9126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432FF"/>
                </a:solidFill>
              </a:rPr>
              <a:t>“A </a:t>
            </a:r>
            <a:r>
              <a:rPr lang="en-US" sz="2800" i="1" dirty="0">
                <a:solidFill>
                  <a:srgbClr val="0432FF"/>
                </a:solidFill>
              </a:rPr>
              <a:t>match</a:t>
            </a:r>
            <a:r>
              <a:rPr lang="en-US" sz="2800" dirty="0">
                <a:solidFill>
                  <a:srgbClr val="0432FF"/>
                </a:solidFill>
              </a:rPr>
              <a:t> between the evidence and the suspect is a trillion times </a:t>
            </a:r>
            <a:r>
              <a:rPr lang="en-US" sz="2800" b="1" dirty="0">
                <a:solidFill>
                  <a:srgbClr val="0432FF"/>
                </a:solidFill>
              </a:rPr>
              <a:t>more probable </a:t>
            </a:r>
            <a:r>
              <a:rPr lang="en-US" sz="2800" dirty="0">
                <a:solidFill>
                  <a:srgbClr val="0432FF"/>
                </a:solidFill>
              </a:rPr>
              <a:t>than coincidence.”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1408B52-EA88-B2A3-86C7-69678040B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58187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307EA26F-510B-CE4C-B5F1-83ED11FB80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DNA mixtures “uninterpretable”?</a:t>
            </a:r>
          </a:p>
        </p:txBody>
      </p:sp>
      <p:grpSp>
        <p:nvGrpSpPr>
          <p:cNvPr id="27650" name="Group 5">
            <a:extLst>
              <a:ext uri="{FF2B5EF4-FFF2-40B4-BE49-F238E27FC236}">
                <a16:creationId xmlns:a16="http://schemas.microsoft.com/office/drawing/2014/main" id="{4F069C70-0AF1-484E-AF18-392112AB961A}"/>
              </a:ext>
            </a:extLst>
          </p:cNvPr>
          <p:cNvGrpSpPr>
            <a:grpSpLocks/>
          </p:cNvGrpSpPr>
          <p:nvPr/>
        </p:nvGrpSpPr>
        <p:grpSpPr bwMode="auto">
          <a:xfrm>
            <a:off x="0" y="1025525"/>
            <a:ext cx="9144000" cy="2373313"/>
            <a:chOff x="0" y="987734"/>
            <a:chExt cx="9144000" cy="2373116"/>
          </a:xfrm>
        </p:grpSpPr>
        <p:pic>
          <p:nvPicPr>
            <p:cNvPr id="4" name="Picture 3" descr="JFS2001.jpeg">
              <a:extLst>
                <a:ext uri="{FF2B5EF4-FFF2-40B4-BE49-F238E27FC236}">
                  <a16:creationId xmlns:a16="http://schemas.microsoft.com/office/drawing/2014/main" id="{F909F73F-E91E-A448-8CC3-9565235A6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11732" r="7752" b="10962"/>
            <a:stretch/>
          </p:blipFill>
          <p:spPr>
            <a:xfrm>
              <a:off x="1032447" y="1603457"/>
              <a:ext cx="7216718" cy="1757393"/>
            </a:xfrm>
            <a:prstGeom prst="rect">
              <a:avLst/>
            </a:prstGeom>
          </p:spPr>
        </p:pic>
        <p:pic>
          <p:nvPicPr>
            <p:cNvPr id="27657" name="Picture 4" descr="JFS2011.jpeg">
              <a:extLst>
                <a:ext uri="{FF2B5EF4-FFF2-40B4-BE49-F238E27FC236}">
                  <a16:creationId xmlns:a16="http://schemas.microsoft.com/office/drawing/2014/main" id="{B971D8A8-964F-5F42-8CEA-E44D518B9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29"/>
            <a:stretch>
              <a:fillRect/>
            </a:stretch>
          </p:blipFill>
          <p:spPr bwMode="auto">
            <a:xfrm>
              <a:off x="0" y="987734"/>
              <a:ext cx="9144000" cy="667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1" name="Slide Number Placeholder 1">
            <a:extLst>
              <a:ext uri="{FF2B5EF4-FFF2-40B4-BE49-F238E27FC236}">
                <a16:creationId xmlns:a16="http://schemas.microsoft.com/office/drawing/2014/main" id="{773500EC-FE1C-A94F-9A70-829F55109B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37550" y="101600"/>
            <a:ext cx="646113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39CF60-3826-224F-AA2C-5D9249ED97A1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42822F-2907-AB47-AE0B-2155B58B3B3C}"/>
              </a:ext>
            </a:extLst>
          </p:cNvPr>
          <p:cNvSpPr txBox="1"/>
          <p:nvPr/>
        </p:nvSpPr>
        <p:spPr>
          <a:xfrm>
            <a:off x="221191" y="1675166"/>
            <a:ext cx="990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432FF"/>
                </a:solidFill>
              </a:rPr>
              <a:t>2001</a:t>
            </a:r>
          </a:p>
        </p:txBody>
      </p:sp>
      <p:pic>
        <p:nvPicPr>
          <p:cNvPr id="27653" name="Picture 9">
            <a:extLst>
              <a:ext uri="{FF2B5EF4-FFF2-40B4-BE49-F238E27FC236}">
                <a16:creationId xmlns:a16="http://schemas.microsoft.com/office/drawing/2014/main" id="{7745CECD-D460-A844-950E-5FEA29109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219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10">
            <a:extLst>
              <a:ext uri="{FF2B5EF4-FFF2-40B4-BE49-F238E27FC236}">
                <a16:creationId xmlns:a16="http://schemas.microsoft.com/office/drawing/2014/main" id="{8CFACA61-7C13-B542-89CF-06C13170D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4191000"/>
            <a:ext cx="3181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00000"/>
                </a:solidFill>
              </a:rPr>
              <a:t>DNA peak height data</a:t>
            </a:r>
          </a:p>
        </p:txBody>
      </p:sp>
      <p:sp>
        <p:nvSpPr>
          <p:cNvPr id="27655" name="TextBox 11">
            <a:extLst>
              <a:ext uri="{FF2B5EF4-FFF2-40B4-BE49-F238E27FC236}">
                <a16:creationId xmlns:a16="http://schemas.microsoft.com/office/drawing/2014/main" id="{C3086404-AEE2-A34B-B95E-AD67D9838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5600700"/>
            <a:ext cx="2665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</a:rPr>
              <a:t>Sum of genotypes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Informative genotyping</a:t>
            </a:r>
          </a:p>
        </p:txBody>
      </p:sp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931793" y="2172642"/>
            <a:ext cx="7450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FF"/>
                </a:solidFill>
              </a:rPr>
              <a:t>Cybergenetics </a:t>
            </a:r>
            <a:r>
              <a:rPr lang="en-US" dirty="0" err="1">
                <a:solidFill>
                  <a:srgbClr val="0000FF"/>
                </a:solidFill>
              </a:rPr>
              <a:t>TrueAllele</a:t>
            </a:r>
            <a:r>
              <a:rPr lang="en-US" dirty="0">
                <a:solidFill>
                  <a:srgbClr val="0000FF"/>
                </a:solidFill>
              </a:rPr>
              <a:t> analysis </a:t>
            </a:r>
            <a:r>
              <a:rPr lang="en-US" b="1" dirty="0">
                <a:solidFill>
                  <a:srgbClr val="0000FF"/>
                </a:solidFill>
              </a:rPr>
              <a:t>unmixes mixtures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1524000" y="2616200"/>
            <a:ext cx="617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FF"/>
                </a:solidFill>
              </a:rPr>
              <a:t>Match statistics provide </a:t>
            </a:r>
            <a:r>
              <a:rPr lang="en-US" b="1" dirty="0">
                <a:solidFill>
                  <a:srgbClr val="0000FF"/>
                </a:solidFill>
              </a:rPr>
              <a:t>information</a:t>
            </a:r>
          </a:p>
        </p:txBody>
      </p:sp>
      <p:pic>
        <p:nvPicPr>
          <p:cNvPr id="18436" name="Picture 3" descr="Glock_300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r="6062" b="7455"/>
          <a:stretch>
            <a:fillRect/>
          </a:stretch>
        </p:blipFill>
        <p:spPr bwMode="auto">
          <a:xfrm flipH="1">
            <a:off x="76200" y="4800600"/>
            <a:ext cx="188912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7" name="Straight Arrow Connector 6"/>
          <p:cNvCxnSpPr>
            <a:cxnSpLocks noChangeShapeType="1"/>
          </p:cNvCxnSpPr>
          <p:nvPr/>
        </p:nvCxnSpPr>
        <p:spPr bwMode="auto">
          <a:xfrm flipV="1">
            <a:off x="2057400" y="4495800"/>
            <a:ext cx="1524000" cy="609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38" name="Straight Arrow Connector 8"/>
          <p:cNvCxnSpPr>
            <a:cxnSpLocks noChangeShapeType="1"/>
          </p:cNvCxnSpPr>
          <p:nvPr/>
        </p:nvCxnSpPr>
        <p:spPr bwMode="auto">
          <a:xfrm flipV="1">
            <a:off x="2057400" y="5105400"/>
            <a:ext cx="1524000" cy="1524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39" name="Straight Arrow Connector 10"/>
          <p:cNvCxnSpPr>
            <a:cxnSpLocks noChangeShapeType="1"/>
          </p:cNvCxnSpPr>
          <p:nvPr/>
        </p:nvCxnSpPr>
        <p:spPr bwMode="auto">
          <a:xfrm>
            <a:off x="2057400" y="5410200"/>
            <a:ext cx="1524000" cy="228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cxnSp>
        <p:nvCxnSpPr>
          <p:cNvPr id="18440" name="Straight Arrow Connector 12"/>
          <p:cNvCxnSpPr>
            <a:cxnSpLocks noChangeShapeType="1"/>
          </p:cNvCxnSpPr>
          <p:nvPr/>
        </p:nvCxnSpPr>
        <p:spPr bwMode="auto">
          <a:xfrm>
            <a:off x="2057400" y="5562600"/>
            <a:ext cx="1524000" cy="609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</p:spPr>
      </p:cxnSp>
      <p:sp>
        <p:nvSpPr>
          <p:cNvPr id="18441" name="TextBox 15"/>
          <p:cNvSpPr txBox="1">
            <a:spLocks noChangeArrowheads="1"/>
          </p:cNvSpPr>
          <p:nvPr/>
        </p:nvSpPr>
        <p:spPr bwMode="auto">
          <a:xfrm>
            <a:off x="3581400" y="42672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3581400" y="4848225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8443" name="TextBox 18"/>
          <p:cNvSpPr txBox="1">
            <a:spLocks noChangeArrowheads="1"/>
          </p:cNvSpPr>
          <p:nvPr/>
        </p:nvSpPr>
        <p:spPr bwMode="auto">
          <a:xfrm>
            <a:off x="3581400" y="5389563"/>
            <a:ext cx="121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6001"/>
                </a:solidFill>
              </a:rPr>
              <a:t>3</a:t>
            </a:r>
          </a:p>
        </p:txBody>
      </p:sp>
      <p:sp>
        <p:nvSpPr>
          <p:cNvPr id="18444" name="TextBox 19"/>
          <p:cNvSpPr txBox="1">
            <a:spLocks noChangeArrowheads="1"/>
          </p:cNvSpPr>
          <p:nvPr/>
        </p:nvSpPr>
        <p:spPr bwMode="auto">
          <a:xfrm>
            <a:off x="3581400" y="59309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8445" name="TextBox 20"/>
          <p:cNvSpPr txBox="1">
            <a:spLocks noChangeArrowheads="1"/>
          </p:cNvSpPr>
          <p:nvPr/>
        </p:nvSpPr>
        <p:spPr bwMode="auto">
          <a:xfrm>
            <a:off x="5715000" y="5384800"/>
            <a:ext cx="152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6001"/>
                </a:solidFill>
              </a:rPr>
              <a:t>Person B</a:t>
            </a:r>
          </a:p>
          <a:p>
            <a:r>
              <a:rPr lang="en-US">
                <a:solidFill>
                  <a:srgbClr val="006001"/>
                </a:solidFill>
              </a:rPr>
              <a:t>included</a:t>
            </a:r>
          </a:p>
        </p:txBody>
      </p:sp>
      <p:sp>
        <p:nvSpPr>
          <p:cNvPr id="18446" name="Left-Right Arrow 21"/>
          <p:cNvSpPr>
            <a:spLocks noChangeArrowheads="1"/>
          </p:cNvSpPr>
          <p:nvPr/>
        </p:nvSpPr>
        <p:spPr bwMode="auto">
          <a:xfrm>
            <a:off x="4343400" y="5526088"/>
            <a:ext cx="990600" cy="228600"/>
          </a:xfrm>
          <a:prstGeom prst="leftRightArrow">
            <a:avLst>
              <a:gd name="adj1" fmla="val 50000"/>
              <a:gd name="adj2" fmla="val 4999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7" name="TextBox 22"/>
          <p:cNvSpPr txBox="1">
            <a:spLocks noChangeArrowheads="1"/>
          </p:cNvSpPr>
          <p:nvPr/>
        </p:nvSpPr>
        <p:spPr bwMode="auto">
          <a:xfrm>
            <a:off x="4114800" y="51562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6001"/>
                </a:solidFill>
              </a:rPr>
              <a:t>400,000</a:t>
            </a:r>
          </a:p>
        </p:txBody>
      </p:sp>
      <p:sp>
        <p:nvSpPr>
          <p:cNvPr id="18448" name="TextBox 23"/>
          <p:cNvSpPr txBox="1">
            <a:spLocks noChangeArrowheads="1"/>
          </p:cNvSpPr>
          <p:nvPr/>
        </p:nvSpPr>
        <p:spPr bwMode="auto">
          <a:xfrm>
            <a:off x="5715000" y="3505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Person A</a:t>
            </a:r>
          </a:p>
          <a:p>
            <a:r>
              <a:rPr lang="en-US">
                <a:solidFill>
                  <a:srgbClr val="FF0000"/>
                </a:solidFill>
              </a:rPr>
              <a:t>excluded</a:t>
            </a:r>
          </a:p>
        </p:txBody>
      </p:sp>
      <p:sp>
        <p:nvSpPr>
          <p:cNvPr id="18451" name="TextBox 39"/>
          <p:cNvSpPr txBox="1">
            <a:spLocks noChangeArrowheads="1"/>
          </p:cNvSpPr>
          <p:nvPr/>
        </p:nvSpPr>
        <p:spPr bwMode="auto">
          <a:xfrm>
            <a:off x="838200" y="4114800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800000"/>
                </a:solidFill>
              </a:rPr>
              <a:t>Unmix the</a:t>
            </a:r>
          </a:p>
          <a:p>
            <a:pPr algn="ctr"/>
            <a:r>
              <a:rPr lang="en-US">
                <a:solidFill>
                  <a:srgbClr val="800000"/>
                </a:solidFill>
              </a:rPr>
              <a:t>mixture</a:t>
            </a:r>
          </a:p>
        </p:txBody>
      </p:sp>
      <p:sp>
        <p:nvSpPr>
          <p:cNvPr id="18452" name="TextBox 40"/>
          <p:cNvSpPr txBox="1">
            <a:spLocks noChangeArrowheads="1"/>
          </p:cNvSpPr>
          <p:nvPr/>
        </p:nvSpPr>
        <p:spPr bwMode="auto">
          <a:xfrm>
            <a:off x="3200400" y="3810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Contributor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E7108-20A5-4D41-88DB-D2B96C989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726" y="4933450"/>
            <a:ext cx="1695938" cy="1642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1DB48-3879-0442-A1F0-F2CCA13B7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569" y="3259482"/>
            <a:ext cx="1696095" cy="1308998"/>
          </a:xfrm>
          <a:prstGeom prst="rect">
            <a:avLst/>
          </a:prstGeom>
        </p:spPr>
      </p:pic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11617EBB-5A41-C54F-A39B-B1DC01CA8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56966166-7C64-C640-B4FE-1EB31152EA0A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2400" dirty="0"/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8DF3EC0B-6A0D-994B-94D9-949B7753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350" y="1701800"/>
            <a:ext cx="6591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7030A0"/>
                </a:solidFill>
              </a:rPr>
              <a:t>(Inconclusive or </a:t>
            </a:r>
            <a:r>
              <a:rPr lang="en-US" dirty="0">
                <a:solidFill>
                  <a:srgbClr val="002060"/>
                </a:solidFill>
              </a:rPr>
              <a:t>“uninterpretable” </a:t>
            </a:r>
            <a:r>
              <a:rPr lang="en-US" dirty="0">
                <a:solidFill>
                  <a:srgbClr val="7030A0"/>
                </a:solidFill>
              </a:rPr>
              <a:t>DNA mixture)</a:t>
            </a:r>
          </a:p>
        </p:txBody>
      </p:sp>
    </p:spTree>
    <p:extLst>
      <p:ext uri="{BB962C8B-B14F-4D97-AF65-F5344CB8AC3E}">
        <p14:creationId xmlns:p14="http://schemas.microsoft.com/office/powerpoint/2010/main" val="123482761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60989</TotalTime>
  <Words>1484</Words>
  <Application>Microsoft Macintosh PowerPoint</Application>
  <PresentationFormat>On-screen Show (4:3)</PresentationFormat>
  <Paragraphs>387</Paragraphs>
  <Slides>34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Times</vt:lpstr>
      <vt:lpstr>Times New Roman</vt:lpstr>
      <vt:lpstr>Blank Presentation</vt:lpstr>
      <vt:lpstr>Document</vt:lpstr>
      <vt:lpstr>TrueAllele® Computational Forensics for Solving “Uninterpretable” DNA Mixtures</vt:lpstr>
      <vt:lpstr>Cybergenetics history</vt:lpstr>
      <vt:lpstr>Computational Genomics</vt:lpstr>
      <vt:lpstr>STR genotyping bottleneck</vt:lpstr>
      <vt:lpstr>DNA database backlog</vt:lpstr>
      <vt:lpstr>DNA mixtures</vt:lpstr>
      <vt:lpstr>DNA reporting language</vt:lpstr>
      <vt:lpstr>DNA mixtures “uninterpretable”?</vt:lpstr>
      <vt:lpstr>Informative genotyping</vt:lpstr>
      <vt:lpstr>Separated genotypes</vt:lpstr>
      <vt:lpstr>Quantify DNA match information</vt:lpstr>
      <vt:lpstr>World Trade Center attack</vt:lpstr>
      <vt:lpstr>Identify victim remains</vt:lpstr>
      <vt:lpstr>Automated TrueAllele® system</vt:lpstr>
      <vt:lpstr>PowerPoint Presentation</vt:lpstr>
      <vt:lpstr>Bus crash in South Africa TrueAllele DVI using relatives </vt:lpstr>
      <vt:lpstr>2022 Chandigarh workshop</vt:lpstr>
      <vt:lpstr>Student success!</vt:lpstr>
      <vt:lpstr>Manual mixture interpretation</vt:lpstr>
      <vt:lpstr>TrueAllele® computer technology</vt:lpstr>
      <vt:lpstr>How is TrueAllele used?</vt:lpstr>
      <vt:lpstr>PowerPoint Presentation</vt:lpstr>
      <vt:lpstr>Three DNA match scores</vt:lpstr>
      <vt:lpstr>Virginia v. David Black (Kinship homicide)</vt:lpstr>
      <vt:lpstr>Pennsylvania v. Akaninyene Akan (Serial rape)</vt:lpstr>
      <vt:lpstr>Pennsylvania v. Terry Lipinsky (Incest rape)</vt:lpstr>
      <vt:lpstr>Maryland v. Nelson Clifford (Serial rape)</vt:lpstr>
      <vt:lpstr>Indiana v. Darryl Pinkins (TrueAllele exoneration)</vt:lpstr>
      <vt:lpstr>Information and Automation</vt:lpstr>
      <vt:lpstr>Peer-reviewed validation studies </vt:lpstr>
      <vt:lpstr> JFS2011</vt:lpstr>
      <vt:lpstr> JFS2013</vt:lpstr>
      <vt:lpstr> </vt:lpstr>
      <vt:lpstr>More TrueAllele information</vt:lpstr>
    </vt:vector>
  </TitlesOfParts>
  <Company>Cybergenetics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TrueAllele® Casework</dc:title>
  <cp:lastModifiedBy>Mark Perlin</cp:lastModifiedBy>
  <cp:revision>3517</cp:revision>
  <cp:lastPrinted>2023-11-29T02:50:31Z</cp:lastPrinted>
  <dcterms:modified xsi:type="dcterms:W3CDTF">2023-11-29T18:41:26Z</dcterms:modified>
</cp:coreProperties>
</file>