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3"/>
  </p:notesMasterIdLst>
  <p:handoutMasterIdLst>
    <p:handoutMasterId r:id="rId104"/>
  </p:handoutMasterIdLst>
  <p:sldIdLst>
    <p:sldId id="634" r:id="rId2"/>
    <p:sldId id="617" r:id="rId3"/>
    <p:sldId id="618" r:id="rId4"/>
    <p:sldId id="619" r:id="rId5"/>
    <p:sldId id="620" r:id="rId6"/>
    <p:sldId id="621" r:id="rId7"/>
    <p:sldId id="635" r:id="rId8"/>
    <p:sldId id="622" r:id="rId9"/>
    <p:sldId id="623" r:id="rId10"/>
    <p:sldId id="625" r:id="rId11"/>
    <p:sldId id="624" r:id="rId12"/>
    <p:sldId id="488" r:id="rId13"/>
    <p:sldId id="626" r:id="rId14"/>
    <p:sldId id="627" r:id="rId15"/>
    <p:sldId id="548" r:id="rId16"/>
    <p:sldId id="508" r:id="rId17"/>
    <p:sldId id="515" r:id="rId18"/>
    <p:sldId id="603" r:id="rId19"/>
    <p:sldId id="519" r:id="rId20"/>
    <p:sldId id="513" r:id="rId21"/>
    <p:sldId id="628" r:id="rId22"/>
    <p:sldId id="602" r:id="rId23"/>
    <p:sldId id="518" r:id="rId24"/>
    <p:sldId id="630" r:id="rId25"/>
    <p:sldId id="404" r:id="rId26"/>
    <p:sldId id="633" r:id="rId27"/>
    <p:sldId id="636" r:id="rId28"/>
    <p:sldId id="637" r:id="rId29"/>
    <p:sldId id="638" r:id="rId30"/>
    <p:sldId id="639" r:id="rId31"/>
    <p:sldId id="640" r:id="rId32"/>
    <p:sldId id="641" r:id="rId33"/>
    <p:sldId id="632" r:id="rId34"/>
    <p:sldId id="429" r:id="rId35"/>
    <p:sldId id="432" r:id="rId36"/>
    <p:sldId id="431" r:id="rId37"/>
    <p:sldId id="435" r:id="rId38"/>
    <p:sldId id="436" r:id="rId39"/>
    <p:sldId id="417" r:id="rId40"/>
    <p:sldId id="418" r:id="rId41"/>
    <p:sldId id="419" r:id="rId42"/>
    <p:sldId id="446" r:id="rId43"/>
    <p:sldId id="447" r:id="rId44"/>
    <p:sldId id="445" r:id="rId45"/>
    <p:sldId id="448" r:id="rId46"/>
    <p:sldId id="423" r:id="rId47"/>
    <p:sldId id="421" r:id="rId48"/>
    <p:sldId id="440" r:id="rId49"/>
    <p:sldId id="427" r:id="rId50"/>
    <p:sldId id="428" r:id="rId51"/>
    <p:sldId id="441" r:id="rId52"/>
    <p:sldId id="437" r:id="rId53"/>
    <p:sldId id="449" r:id="rId54"/>
    <p:sldId id="452" r:id="rId55"/>
    <p:sldId id="451" r:id="rId56"/>
    <p:sldId id="604" r:id="rId57"/>
    <p:sldId id="491" r:id="rId58"/>
    <p:sldId id="610" r:id="rId59"/>
    <p:sldId id="492" r:id="rId60"/>
    <p:sldId id="611" r:id="rId61"/>
    <p:sldId id="612" r:id="rId62"/>
    <p:sldId id="493" r:id="rId63"/>
    <p:sldId id="558" r:id="rId64"/>
    <p:sldId id="605" r:id="rId65"/>
    <p:sldId id="597" r:id="rId66"/>
    <p:sldId id="601" r:id="rId67"/>
    <p:sldId id="476" r:id="rId68"/>
    <p:sldId id="477" r:id="rId69"/>
    <p:sldId id="479" r:id="rId70"/>
    <p:sldId id="481" r:id="rId71"/>
    <p:sldId id="478" r:id="rId72"/>
    <p:sldId id="595" r:id="rId73"/>
    <p:sldId id="482" r:id="rId74"/>
    <p:sldId id="498" r:id="rId75"/>
    <p:sldId id="613" r:id="rId76"/>
    <p:sldId id="607" r:id="rId77"/>
    <p:sldId id="614" r:id="rId78"/>
    <p:sldId id="506" r:id="rId79"/>
    <p:sldId id="615" r:id="rId80"/>
    <p:sldId id="507" r:id="rId81"/>
    <p:sldId id="616" r:id="rId82"/>
    <p:sldId id="509" r:id="rId83"/>
    <p:sldId id="577" r:id="rId84"/>
    <p:sldId id="463" r:id="rId85"/>
    <p:sldId id="578" r:id="rId86"/>
    <p:sldId id="474" r:id="rId87"/>
    <p:sldId id="579" r:id="rId88"/>
    <p:sldId id="609" r:id="rId89"/>
    <p:sldId id="608" r:id="rId90"/>
    <p:sldId id="606" r:id="rId91"/>
    <p:sldId id="589" r:id="rId92"/>
    <p:sldId id="590" r:id="rId93"/>
    <p:sldId id="593" r:id="rId94"/>
    <p:sldId id="594" r:id="rId95"/>
    <p:sldId id="569" r:id="rId96"/>
    <p:sldId id="564" r:id="rId97"/>
    <p:sldId id="562" r:id="rId98"/>
    <p:sldId id="585" r:id="rId99"/>
    <p:sldId id="586" r:id="rId100"/>
    <p:sldId id="642" r:id="rId101"/>
    <p:sldId id="560" r:id="rId102"/>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506">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96633"/>
    <a:srgbClr val="85D134"/>
    <a:srgbClr val="667BC8"/>
    <a:srgbClr val="FFFFFF"/>
    <a:srgbClr val="800080"/>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9"/>
    <p:restoredTop sz="94682"/>
  </p:normalViewPr>
  <p:slideViewPr>
    <p:cSldViewPr snapToGrid="0">
      <p:cViewPr varScale="1">
        <p:scale>
          <a:sx n="111" d="100"/>
          <a:sy n="111" d="100"/>
        </p:scale>
        <p:origin x="1800" y="192"/>
      </p:cViewPr>
      <p:guideLst>
        <p:guide orient="horz" pos="250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9" d="100"/>
          <a:sy n="89" d="100"/>
        </p:scale>
        <p:origin x="3840" y="1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mn-ea"/>
                <a:cs typeface="+mn-cs"/>
              </a:defRPr>
            </a:lvl1pPr>
          </a:lstStyle>
          <a:p>
            <a:pPr>
              <a:defRPr/>
            </a:pPr>
            <a:endParaRPr lang="en-US"/>
          </a:p>
        </p:txBody>
      </p:sp>
      <p:sp>
        <p:nvSpPr>
          <p:cNvPr id="161795"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61796"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ＭＳ Ｐゴシック" charset="0"/>
                <a:cs typeface="ＭＳ Ｐゴシック" charset="0"/>
              </a:defRPr>
            </a:lvl1pPr>
          </a:lstStyle>
          <a:p>
            <a:pPr>
              <a:defRPr/>
            </a:pPr>
            <a:r>
              <a:rPr lang="en-US" dirty="0"/>
              <a:t>Cybergenetics © 2003-2023</a:t>
            </a:r>
          </a:p>
        </p:txBody>
      </p:sp>
      <p:sp>
        <p:nvSpPr>
          <p:cNvPr id="161797"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3CFCB10-135C-784B-9841-A1DCCBBCD94A}" type="slidenum">
              <a:rPr lang="en-US"/>
              <a:pPr>
                <a:defRPr/>
              </a:pPr>
              <a:t>‹#›</a:t>
            </a:fld>
            <a:endParaRPr lang="en-US"/>
          </a:p>
        </p:txBody>
      </p:sp>
    </p:spTree>
    <p:extLst>
      <p:ext uri="{BB962C8B-B14F-4D97-AF65-F5344CB8AC3E}">
        <p14:creationId xmlns:p14="http://schemas.microsoft.com/office/powerpoint/2010/main" val="810943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mn-ea"/>
                <a:cs typeface="+mn-cs"/>
              </a:defRPr>
            </a:lvl1pPr>
          </a:lstStyle>
          <a:p>
            <a:pPr>
              <a:defRPr/>
            </a:pPr>
            <a:endParaRPr lang="en-US"/>
          </a:p>
        </p:txBody>
      </p:sp>
      <p:sp>
        <p:nvSpPr>
          <p:cNvPr id="931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31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31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mn-ea"/>
                <a:cs typeface="+mn-cs"/>
              </a:defRPr>
            </a:lvl1pPr>
          </a:lstStyle>
          <a:p>
            <a:pPr>
              <a:defRPr/>
            </a:pPr>
            <a:r>
              <a:rPr lang="en-US"/>
              <a:t>Cybergenetics © 2007-2010</a:t>
            </a:r>
          </a:p>
        </p:txBody>
      </p:sp>
      <p:sp>
        <p:nvSpPr>
          <p:cNvPr id="931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8D39E01-0663-BD42-A841-A6EB9BDDB8FB}" type="slidenum">
              <a:rPr lang="en-US"/>
              <a:pPr>
                <a:defRPr/>
              </a:pPr>
              <a:t>‹#›</a:t>
            </a:fld>
            <a:endParaRPr lang="en-US"/>
          </a:p>
        </p:txBody>
      </p:sp>
    </p:spTree>
    <p:extLst>
      <p:ext uri="{BB962C8B-B14F-4D97-AF65-F5344CB8AC3E}">
        <p14:creationId xmlns:p14="http://schemas.microsoft.com/office/powerpoint/2010/main" val="290234866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6">
            <a:extLst>
              <a:ext uri="{FF2B5EF4-FFF2-40B4-BE49-F238E27FC236}">
                <a16:creationId xmlns:a16="http://schemas.microsoft.com/office/drawing/2014/main" id="{DF66196A-3972-5147-BF52-3717E99BD491}"/>
              </a:ext>
            </a:extLst>
          </p:cNvPr>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2007-2012</a:t>
            </a:r>
          </a:p>
        </p:txBody>
      </p:sp>
      <p:sp>
        <p:nvSpPr>
          <p:cNvPr id="16386" name="Rectangle 7">
            <a:extLst>
              <a:ext uri="{FF2B5EF4-FFF2-40B4-BE49-F238E27FC236}">
                <a16:creationId xmlns:a16="http://schemas.microsoft.com/office/drawing/2014/main" id="{05E45FE4-FE69-D74E-9C59-1F5BF3FEFF0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9E9A6B-596D-214C-BA7F-4A4B8A0F4861}" type="slidenum">
              <a:rPr lang="en-US" altLang="en-US" sz="1200" smtClean="0"/>
              <a:pPr/>
              <a:t>1</a:t>
            </a:fld>
            <a:endParaRPr lang="en-US" altLang="en-US" sz="1200"/>
          </a:p>
        </p:txBody>
      </p:sp>
      <p:sp>
        <p:nvSpPr>
          <p:cNvPr id="16387" name="Rectangle 2">
            <a:extLst>
              <a:ext uri="{FF2B5EF4-FFF2-40B4-BE49-F238E27FC236}">
                <a16:creationId xmlns:a16="http://schemas.microsoft.com/office/drawing/2014/main" id="{C9DAB777-61EB-8346-94F5-0785E9FD7F70}"/>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D0796A58-3CA3-5F4D-B20B-E558A7BB852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C3C1CD66-784C-BD47-87CA-8F691C2EC4FF}"/>
              </a:ext>
            </a:extLst>
          </p:cNvPr>
          <p:cNvSpPr>
            <a:spLocks noGrp="1" noRot="1" noChangeAspect="1" noChangeArrowheads="1" noTextEdit="1"/>
          </p:cNvSpPr>
          <p:nvPr>
            <p:ph type="sldImg"/>
          </p:nvPr>
        </p:nvSpPr>
        <p:spPr>
          <a:ln/>
        </p:spPr>
      </p:sp>
      <p:sp>
        <p:nvSpPr>
          <p:cNvPr id="24578" name="Rectangle 3">
            <a:extLst>
              <a:ext uri="{FF2B5EF4-FFF2-40B4-BE49-F238E27FC236}">
                <a16:creationId xmlns:a16="http://schemas.microsoft.com/office/drawing/2014/main" id="{CA2CF169-A64B-E64A-AC06-A31979DE59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24579" name="Footer Placeholder 1">
            <a:extLst>
              <a:ext uri="{FF2B5EF4-FFF2-40B4-BE49-F238E27FC236}">
                <a16:creationId xmlns:a16="http://schemas.microsoft.com/office/drawing/2014/main" id="{E24E3054-60C1-414F-AE81-5B478E0CF1D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389262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9D87F843-1744-F94C-B4D1-97471971CFF9}"/>
              </a:ext>
            </a:extLst>
          </p:cNvPr>
          <p:cNvSpPr>
            <a:spLocks noGrp="1" noRot="1" noChangeAspect="1" noChangeArrowheads="1" noTextEdit="1"/>
          </p:cNvSpPr>
          <p:nvPr>
            <p:ph type="sldImg"/>
          </p:nvPr>
        </p:nvSpPr>
        <p:spPr>
          <a:ln/>
        </p:spPr>
      </p:sp>
      <p:sp>
        <p:nvSpPr>
          <p:cNvPr id="26626" name="Rectangle 3">
            <a:extLst>
              <a:ext uri="{FF2B5EF4-FFF2-40B4-BE49-F238E27FC236}">
                <a16:creationId xmlns:a16="http://schemas.microsoft.com/office/drawing/2014/main" id="{260648B7-3852-BB42-9A31-604AD506A7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26627" name="Footer Placeholder 1">
            <a:extLst>
              <a:ext uri="{FF2B5EF4-FFF2-40B4-BE49-F238E27FC236}">
                <a16:creationId xmlns:a16="http://schemas.microsoft.com/office/drawing/2014/main" id="{BF65F745-B3CB-B34A-86FD-8812455731E6}"/>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3579698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2325CB91-34B7-1649-9C97-B2461C40D431}"/>
              </a:ext>
            </a:extLst>
          </p:cNvPr>
          <p:cNvSpPr>
            <a:spLocks noGrp="1" noRot="1" noChangeAspect="1" noChangeArrowheads="1" noTextEdit="1"/>
          </p:cNvSpPr>
          <p:nvPr>
            <p:ph type="sldImg"/>
          </p:nvPr>
        </p:nvSpPr>
        <p:spPr>
          <a:ln/>
        </p:spPr>
      </p:sp>
      <p:sp>
        <p:nvSpPr>
          <p:cNvPr id="28674" name="Rectangle 3">
            <a:extLst>
              <a:ext uri="{FF2B5EF4-FFF2-40B4-BE49-F238E27FC236}">
                <a16:creationId xmlns:a16="http://schemas.microsoft.com/office/drawing/2014/main" id="{44D11DB2-8C76-AD45-81EB-9ABD83B4F9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28675" name="Footer Placeholder 1">
            <a:extLst>
              <a:ext uri="{FF2B5EF4-FFF2-40B4-BE49-F238E27FC236}">
                <a16:creationId xmlns:a16="http://schemas.microsoft.com/office/drawing/2014/main" id="{F0CAC738-61BE-B640-8E2A-3342CD43F4FA}"/>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4137809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024FAC0A-2BCC-8A49-82F4-21FB9B27C7D1}"/>
              </a:ext>
            </a:extLst>
          </p:cNvPr>
          <p:cNvSpPr>
            <a:spLocks noGrp="1" noRot="1" noChangeAspect="1" noChangeArrowheads="1" noTextEdit="1"/>
          </p:cNvSpPr>
          <p:nvPr>
            <p:ph type="sldImg"/>
          </p:nvPr>
        </p:nvSpPr>
        <p:spPr>
          <a:ln/>
        </p:spPr>
      </p:sp>
      <p:sp>
        <p:nvSpPr>
          <p:cNvPr id="30722" name="Rectangle 3">
            <a:extLst>
              <a:ext uri="{FF2B5EF4-FFF2-40B4-BE49-F238E27FC236}">
                <a16:creationId xmlns:a16="http://schemas.microsoft.com/office/drawing/2014/main" id="{2252E036-DBD3-1249-9FB1-57BA1821D5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30723" name="Footer Placeholder 1">
            <a:extLst>
              <a:ext uri="{FF2B5EF4-FFF2-40B4-BE49-F238E27FC236}">
                <a16:creationId xmlns:a16="http://schemas.microsoft.com/office/drawing/2014/main" id="{0C58644E-F2CA-CC4D-AF27-05DAFB9517EB}"/>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456253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0635E076-9475-034F-BD32-D836584CF5A2}"/>
              </a:ext>
            </a:extLst>
          </p:cNvPr>
          <p:cNvSpPr>
            <a:spLocks noGrp="1" noRot="1" noChangeAspect="1" noChangeArrowheads="1" noTextEdit="1"/>
          </p:cNvSpPr>
          <p:nvPr>
            <p:ph type="sldImg"/>
          </p:nvPr>
        </p:nvSpPr>
        <p:spPr>
          <a:ln/>
        </p:spPr>
      </p:sp>
      <p:sp>
        <p:nvSpPr>
          <p:cNvPr id="32770" name="Rectangle 3">
            <a:extLst>
              <a:ext uri="{FF2B5EF4-FFF2-40B4-BE49-F238E27FC236}">
                <a16:creationId xmlns:a16="http://schemas.microsoft.com/office/drawing/2014/main" id="{9BDF55EA-882F-3544-8BEA-9ED087940F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32771" name="Footer Placeholder 1">
            <a:extLst>
              <a:ext uri="{FF2B5EF4-FFF2-40B4-BE49-F238E27FC236}">
                <a16:creationId xmlns:a16="http://schemas.microsoft.com/office/drawing/2014/main" id="{021C1EE6-2835-1D41-9C35-543B5B23CCF5}"/>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960377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384DD286-9BAC-FD46-B57D-F7CDCDF3CB60}"/>
              </a:ext>
            </a:extLst>
          </p:cNvPr>
          <p:cNvSpPr>
            <a:spLocks noGrp="1" noRot="1" noChangeAspect="1" noChangeArrowheads="1" noTextEdit="1"/>
          </p:cNvSpPr>
          <p:nvPr>
            <p:ph type="sldImg"/>
          </p:nvPr>
        </p:nvSpPr>
        <p:spPr>
          <a:ln/>
        </p:spPr>
      </p:sp>
      <p:sp>
        <p:nvSpPr>
          <p:cNvPr id="34818" name="Rectangle 3">
            <a:extLst>
              <a:ext uri="{FF2B5EF4-FFF2-40B4-BE49-F238E27FC236}">
                <a16:creationId xmlns:a16="http://schemas.microsoft.com/office/drawing/2014/main" id="{9F00D223-3A24-9347-81E8-D4EF09291F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34819" name="Footer Placeholder 1">
            <a:extLst>
              <a:ext uri="{FF2B5EF4-FFF2-40B4-BE49-F238E27FC236}">
                <a16:creationId xmlns:a16="http://schemas.microsoft.com/office/drawing/2014/main" id="{2A362A1E-0927-F045-915C-1FDF7B66724D}"/>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2656578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C50BE7F0-9579-8940-8611-4D24AF0966EB}"/>
              </a:ext>
            </a:extLst>
          </p:cNvPr>
          <p:cNvSpPr>
            <a:spLocks noGrp="1" noRot="1" noChangeAspect="1" noChangeArrowheads="1" noTextEdit="1"/>
          </p:cNvSpPr>
          <p:nvPr>
            <p:ph type="sldImg"/>
          </p:nvPr>
        </p:nvSpPr>
        <p:spPr>
          <a:ln/>
        </p:spPr>
      </p:sp>
      <p:sp>
        <p:nvSpPr>
          <p:cNvPr id="36866" name="Rectangle 3">
            <a:extLst>
              <a:ext uri="{FF2B5EF4-FFF2-40B4-BE49-F238E27FC236}">
                <a16:creationId xmlns:a16="http://schemas.microsoft.com/office/drawing/2014/main" id="{93C8BE50-F83C-1847-8984-1E44DB2193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36867" name="Footer Placeholder 1">
            <a:extLst>
              <a:ext uri="{FF2B5EF4-FFF2-40B4-BE49-F238E27FC236}">
                <a16:creationId xmlns:a16="http://schemas.microsoft.com/office/drawing/2014/main" id="{F134B1AE-FC76-DB40-8F97-272E39DA1D66}"/>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1629861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820B85E0-BE0A-B842-B211-E83D0F846226}"/>
              </a:ext>
            </a:extLst>
          </p:cNvPr>
          <p:cNvSpPr>
            <a:spLocks noGrp="1" noRot="1" noChangeAspect="1" noChangeArrowheads="1" noTextEdit="1"/>
          </p:cNvSpPr>
          <p:nvPr>
            <p:ph type="sldImg"/>
          </p:nvPr>
        </p:nvSpPr>
        <p:spPr>
          <a:ln/>
        </p:spPr>
      </p:sp>
      <p:sp>
        <p:nvSpPr>
          <p:cNvPr id="38914" name="Rectangle 3">
            <a:extLst>
              <a:ext uri="{FF2B5EF4-FFF2-40B4-BE49-F238E27FC236}">
                <a16:creationId xmlns:a16="http://schemas.microsoft.com/office/drawing/2014/main" id="{EA4628C6-0547-D749-B4ED-B5FE91108C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38915" name="Footer Placeholder 1">
            <a:extLst>
              <a:ext uri="{FF2B5EF4-FFF2-40B4-BE49-F238E27FC236}">
                <a16:creationId xmlns:a16="http://schemas.microsoft.com/office/drawing/2014/main" id="{C794280D-C644-5344-8F4A-256B241E318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678049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488ED008-4BE5-304B-80BA-85D9AC1894EA}"/>
              </a:ext>
            </a:extLst>
          </p:cNvPr>
          <p:cNvSpPr>
            <a:spLocks noGrp="1" noRot="1" noChangeAspect="1" noChangeArrowheads="1" noTextEdit="1"/>
          </p:cNvSpPr>
          <p:nvPr>
            <p:ph type="sldImg"/>
          </p:nvPr>
        </p:nvSpPr>
        <p:spPr>
          <a:ln/>
        </p:spPr>
      </p:sp>
      <p:sp>
        <p:nvSpPr>
          <p:cNvPr id="40962" name="Rectangle 3">
            <a:extLst>
              <a:ext uri="{FF2B5EF4-FFF2-40B4-BE49-F238E27FC236}">
                <a16:creationId xmlns:a16="http://schemas.microsoft.com/office/drawing/2014/main" id="{040E0AF2-4B13-0A43-8D9A-2D993AA17F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40963" name="Footer Placeholder 1">
            <a:extLst>
              <a:ext uri="{FF2B5EF4-FFF2-40B4-BE49-F238E27FC236}">
                <a16:creationId xmlns:a16="http://schemas.microsoft.com/office/drawing/2014/main" id="{28EF804E-3A66-D241-86D4-F3761F2C2B9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1365837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C2D511C9-9076-E442-9380-A075716EF258}"/>
              </a:ext>
            </a:extLst>
          </p:cNvPr>
          <p:cNvSpPr>
            <a:spLocks noGrp="1" noRot="1" noChangeAspect="1" noChangeArrowheads="1" noTextEdit="1"/>
          </p:cNvSpPr>
          <p:nvPr>
            <p:ph type="sldImg"/>
          </p:nvPr>
        </p:nvSpPr>
        <p:spPr>
          <a:ln/>
        </p:spPr>
      </p:sp>
      <p:sp>
        <p:nvSpPr>
          <p:cNvPr id="43010" name="Rectangle 3">
            <a:extLst>
              <a:ext uri="{FF2B5EF4-FFF2-40B4-BE49-F238E27FC236}">
                <a16:creationId xmlns:a16="http://schemas.microsoft.com/office/drawing/2014/main" id="{5B259DA6-4794-E443-938E-547FBE991A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a:p>
            <a:endParaRPr lang="en-US" altLang="en-US">
              <a:latin typeface="Times" pitchFamily="2" charset="0"/>
              <a:ea typeface="ＭＳ Ｐゴシック" panose="020B0600070205080204" pitchFamily="34" charset="-128"/>
            </a:endParaRPr>
          </a:p>
        </p:txBody>
      </p:sp>
      <p:sp>
        <p:nvSpPr>
          <p:cNvPr id="43011" name="Footer Placeholder 1">
            <a:extLst>
              <a:ext uri="{FF2B5EF4-FFF2-40B4-BE49-F238E27FC236}">
                <a16:creationId xmlns:a16="http://schemas.microsoft.com/office/drawing/2014/main" id="{1B55C9CF-92E4-354E-93A2-E755194419AC}"/>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1038628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32196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27839022-5979-3C4B-A41B-CA4BAABBA2DF}"/>
              </a:ext>
            </a:extLst>
          </p:cNvPr>
          <p:cNvSpPr>
            <a:spLocks noGrp="1" noRot="1" noChangeAspect="1" noChangeArrowheads="1" noTextEdit="1"/>
          </p:cNvSpPr>
          <p:nvPr>
            <p:ph type="sldImg"/>
          </p:nvPr>
        </p:nvSpPr>
        <p:spPr>
          <a:ln/>
        </p:spPr>
      </p:sp>
      <p:sp>
        <p:nvSpPr>
          <p:cNvPr id="45058" name="Rectangle 3">
            <a:extLst>
              <a:ext uri="{FF2B5EF4-FFF2-40B4-BE49-F238E27FC236}">
                <a16:creationId xmlns:a16="http://schemas.microsoft.com/office/drawing/2014/main" id="{23BB9562-6C00-3042-827D-554C30C2D4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a:p>
            <a:endParaRPr lang="en-US" altLang="en-US">
              <a:latin typeface="Times" pitchFamily="2" charset="0"/>
              <a:ea typeface="ＭＳ Ｐゴシック" panose="020B0600070205080204" pitchFamily="34" charset="-128"/>
            </a:endParaRPr>
          </a:p>
        </p:txBody>
      </p:sp>
      <p:sp>
        <p:nvSpPr>
          <p:cNvPr id="45059" name="Footer Placeholder 1">
            <a:extLst>
              <a:ext uri="{FF2B5EF4-FFF2-40B4-BE49-F238E27FC236}">
                <a16:creationId xmlns:a16="http://schemas.microsoft.com/office/drawing/2014/main" id="{54971A2E-5DC9-6944-AB41-F818A3AD5A6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252686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6D847F22-2958-DA4A-BCBD-047272725171}"/>
              </a:ext>
            </a:extLst>
          </p:cNvPr>
          <p:cNvSpPr>
            <a:spLocks noGrp="1" noRot="1" noChangeAspect="1" noChangeArrowheads="1" noTextEdit="1"/>
          </p:cNvSpPr>
          <p:nvPr>
            <p:ph type="sldImg"/>
          </p:nvPr>
        </p:nvSpPr>
        <p:spPr>
          <a:ln/>
        </p:spPr>
      </p:sp>
      <p:sp>
        <p:nvSpPr>
          <p:cNvPr id="47106" name="Rectangle 3">
            <a:extLst>
              <a:ext uri="{FF2B5EF4-FFF2-40B4-BE49-F238E27FC236}">
                <a16:creationId xmlns:a16="http://schemas.microsoft.com/office/drawing/2014/main" id="{503614E1-7C0F-4B43-9210-AC4122C6B0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a:p>
            <a:endParaRPr lang="en-US" altLang="en-US">
              <a:latin typeface="Times" pitchFamily="2" charset="0"/>
              <a:ea typeface="ＭＳ Ｐゴシック" panose="020B0600070205080204" pitchFamily="34" charset="-128"/>
            </a:endParaRPr>
          </a:p>
        </p:txBody>
      </p:sp>
      <p:sp>
        <p:nvSpPr>
          <p:cNvPr id="47107" name="Footer Placeholder 1">
            <a:extLst>
              <a:ext uri="{FF2B5EF4-FFF2-40B4-BE49-F238E27FC236}">
                <a16:creationId xmlns:a16="http://schemas.microsoft.com/office/drawing/2014/main" id="{67C41404-2A9A-224E-AA31-8624F365EE04}"/>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1993429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B96653D1-5A16-6048-A4C4-C4AE87BA0B9A}"/>
              </a:ext>
            </a:extLst>
          </p:cNvPr>
          <p:cNvSpPr>
            <a:spLocks noGrp="1" noRot="1" noChangeAspect="1" noChangeArrowheads="1" noTextEdit="1"/>
          </p:cNvSpPr>
          <p:nvPr>
            <p:ph type="sldImg"/>
          </p:nvPr>
        </p:nvSpPr>
        <p:spPr>
          <a:solidFill>
            <a:srgbClr val="FFFFFF"/>
          </a:solidFill>
          <a:ln/>
        </p:spPr>
      </p:sp>
      <p:sp>
        <p:nvSpPr>
          <p:cNvPr id="49154" name="Rectangle 3">
            <a:extLst>
              <a:ext uri="{FF2B5EF4-FFF2-40B4-BE49-F238E27FC236}">
                <a16:creationId xmlns:a16="http://schemas.microsoft.com/office/drawing/2014/main" id="{4537DFA3-B5F8-6B48-806E-3C12D50D6DEF}"/>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latin typeface="Times" pitchFamily="2" charset="0"/>
              <a:ea typeface="ＭＳ Ｐゴシック" panose="020B0600070205080204" pitchFamily="34" charset="-128"/>
            </a:endParaRPr>
          </a:p>
          <a:p>
            <a:endParaRPr lang="en-US" altLang="en-US">
              <a:latin typeface="Times" pitchFamily="2" charset="0"/>
              <a:ea typeface="ＭＳ Ｐゴシック" panose="020B0600070205080204" pitchFamily="34" charset="-128"/>
            </a:endParaRPr>
          </a:p>
        </p:txBody>
      </p:sp>
      <p:sp>
        <p:nvSpPr>
          <p:cNvPr id="49155" name="Footer Placeholder 1">
            <a:extLst>
              <a:ext uri="{FF2B5EF4-FFF2-40B4-BE49-F238E27FC236}">
                <a16:creationId xmlns:a16="http://schemas.microsoft.com/office/drawing/2014/main" id="{CAF43984-CD9F-1E41-A6CC-4B87ED2F0ADD}"/>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1058099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5BD5D11D-A56D-7C4D-90C1-4125A5302439}"/>
              </a:ext>
            </a:extLst>
          </p:cNvPr>
          <p:cNvSpPr>
            <a:spLocks noGrp="1" noRot="1" noChangeAspect="1" noChangeArrowheads="1" noTextEdit="1"/>
          </p:cNvSpPr>
          <p:nvPr>
            <p:ph type="sldImg"/>
          </p:nvPr>
        </p:nvSpPr>
        <p:spPr>
          <a:solidFill>
            <a:srgbClr val="FFFFFF"/>
          </a:solidFill>
          <a:ln/>
        </p:spPr>
      </p:sp>
      <p:sp>
        <p:nvSpPr>
          <p:cNvPr id="51202" name="Rectangle 3">
            <a:extLst>
              <a:ext uri="{FF2B5EF4-FFF2-40B4-BE49-F238E27FC236}">
                <a16:creationId xmlns:a16="http://schemas.microsoft.com/office/drawing/2014/main" id="{B7FFB691-45F5-AD47-A33C-13A4156A70B7}"/>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
        <p:nvSpPr>
          <p:cNvPr id="51203" name="Footer Placeholder 1">
            <a:extLst>
              <a:ext uri="{FF2B5EF4-FFF2-40B4-BE49-F238E27FC236}">
                <a16:creationId xmlns:a16="http://schemas.microsoft.com/office/drawing/2014/main" id="{836782CE-413B-8743-B405-516C3EA7BBCB}"/>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3270330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7B21B323-AAEC-5A4A-A8AD-7050AF0297D9}"/>
              </a:ext>
            </a:extLst>
          </p:cNvPr>
          <p:cNvSpPr>
            <a:spLocks noGrp="1" noRot="1" noChangeAspect="1" noChangeArrowheads="1" noTextEdit="1"/>
          </p:cNvSpPr>
          <p:nvPr>
            <p:ph type="sldImg"/>
          </p:nvPr>
        </p:nvSpPr>
        <p:spPr>
          <a:solidFill>
            <a:srgbClr val="FFFFFF"/>
          </a:solidFill>
          <a:ln/>
        </p:spPr>
      </p:sp>
      <p:sp>
        <p:nvSpPr>
          <p:cNvPr id="53250" name="Rectangle 3">
            <a:extLst>
              <a:ext uri="{FF2B5EF4-FFF2-40B4-BE49-F238E27FC236}">
                <a16:creationId xmlns:a16="http://schemas.microsoft.com/office/drawing/2014/main" id="{7CB41063-E040-BA43-B69C-1D08699C1C3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
        <p:nvSpPr>
          <p:cNvPr id="53251" name="Footer Placeholder 1">
            <a:extLst>
              <a:ext uri="{FF2B5EF4-FFF2-40B4-BE49-F238E27FC236}">
                <a16:creationId xmlns:a16="http://schemas.microsoft.com/office/drawing/2014/main" id="{A81B47DA-95C2-8B4D-A3CA-65B7B1FDB55C}"/>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61267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FBDA4472-C988-8E45-853E-DBF242F874D6}"/>
              </a:ext>
            </a:extLst>
          </p:cNvPr>
          <p:cNvSpPr>
            <a:spLocks noGrp="1" noRot="1" noChangeAspect="1" noChangeArrowheads="1" noTextEdit="1"/>
          </p:cNvSpPr>
          <p:nvPr>
            <p:ph type="sldImg"/>
          </p:nvPr>
        </p:nvSpPr>
        <p:spPr>
          <a:solidFill>
            <a:srgbClr val="FFFFFF"/>
          </a:solidFill>
          <a:ln/>
        </p:spPr>
      </p:sp>
      <p:sp>
        <p:nvSpPr>
          <p:cNvPr id="55298" name="Rectangle 3">
            <a:extLst>
              <a:ext uri="{FF2B5EF4-FFF2-40B4-BE49-F238E27FC236}">
                <a16:creationId xmlns:a16="http://schemas.microsoft.com/office/drawing/2014/main" id="{C289489D-4844-3C4D-92EA-A8861B078ED4}"/>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
        <p:nvSpPr>
          <p:cNvPr id="55299" name="Footer Placeholder 1">
            <a:extLst>
              <a:ext uri="{FF2B5EF4-FFF2-40B4-BE49-F238E27FC236}">
                <a16:creationId xmlns:a16="http://schemas.microsoft.com/office/drawing/2014/main" id="{0C8C4D99-8158-8548-AB60-E7C3F0F69E2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3601023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3C5FE774-2EA3-074D-A20F-69417493004D}"/>
              </a:ext>
            </a:extLst>
          </p:cNvPr>
          <p:cNvSpPr>
            <a:spLocks noGrp="1" noRot="1" noChangeAspect="1" noChangeArrowheads="1" noTextEdit="1"/>
          </p:cNvSpPr>
          <p:nvPr>
            <p:ph type="sldImg"/>
          </p:nvPr>
        </p:nvSpPr>
        <p:spPr>
          <a:solidFill>
            <a:srgbClr val="FFFFFF"/>
          </a:solidFill>
          <a:ln/>
        </p:spPr>
      </p:sp>
      <p:sp>
        <p:nvSpPr>
          <p:cNvPr id="57346" name="Rectangle 3">
            <a:extLst>
              <a:ext uri="{FF2B5EF4-FFF2-40B4-BE49-F238E27FC236}">
                <a16:creationId xmlns:a16="http://schemas.microsoft.com/office/drawing/2014/main" id="{040830EB-E54E-164D-A61D-A8C12903A135}"/>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
        <p:nvSpPr>
          <p:cNvPr id="57347" name="Footer Placeholder 1">
            <a:extLst>
              <a:ext uri="{FF2B5EF4-FFF2-40B4-BE49-F238E27FC236}">
                <a16:creationId xmlns:a16="http://schemas.microsoft.com/office/drawing/2014/main" id="{4C5CC647-9935-3F4C-95AA-9990ED5F00DF}"/>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3109254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F9CACB05-1127-7E4E-92EA-50CBB9542909}"/>
              </a:ext>
            </a:extLst>
          </p:cNvPr>
          <p:cNvSpPr>
            <a:spLocks noGrp="1" noRot="1" noChangeAspect="1" noChangeArrowheads="1" noTextEdit="1"/>
          </p:cNvSpPr>
          <p:nvPr>
            <p:ph type="sldImg"/>
          </p:nvPr>
        </p:nvSpPr>
        <p:spPr>
          <a:solidFill>
            <a:srgbClr val="FFFFFF"/>
          </a:solidFill>
          <a:ln/>
        </p:spPr>
      </p:sp>
      <p:sp>
        <p:nvSpPr>
          <p:cNvPr id="59394" name="Rectangle 3">
            <a:extLst>
              <a:ext uri="{FF2B5EF4-FFF2-40B4-BE49-F238E27FC236}">
                <a16:creationId xmlns:a16="http://schemas.microsoft.com/office/drawing/2014/main" id="{FFC04763-1BE3-3043-9057-54CF2EA6952A}"/>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
        <p:nvSpPr>
          <p:cNvPr id="59395" name="Footer Placeholder 1">
            <a:extLst>
              <a:ext uri="{FF2B5EF4-FFF2-40B4-BE49-F238E27FC236}">
                <a16:creationId xmlns:a16="http://schemas.microsoft.com/office/drawing/2014/main" id="{4901816F-CFD3-864A-A575-A7E1F4302350}"/>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4255896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90C6B6F5-6795-B547-ACD3-B79CCAA81F3E}"/>
              </a:ext>
            </a:extLst>
          </p:cNvPr>
          <p:cNvSpPr>
            <a:spLocks noGrp="1" noRot="1" noChangeAspect="1" noChangeArrowheads="1" noTextEdit="1"/>
          </p:cNvSpPr>
          <p:nvPr>
            <p:ph type="sldImg"/>
          </p:nvPr>
        </p:nvSpPr>
        <p:spPr>
          <a:solidFill>
            <a:srgbClr val="FFFFFF"/>
          </a:solidFill>
          <a:ln/>
        </p:spPr>
      </p:sp>
      <p:sp>
        <p:nvSpPr>
          <p:cNvPr id="61442" name="Rectangle 3">
            <a:extLst>
              <a:ext uri="{FF2B5EF4-FFF2-40B4-BE49-F238E27FC236}">
                <a16:creationId xmlns:a16="http://schemas.microsoft.com/office/drawing/2014/main" id="{CA156B66-1089-4C47-B1D2-EE85793D76CC}"/>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
        <p:nvSpPr>
          <p:cNvPr id="61443" name="Footer Placeholder 1">
            <a:extLst>
              <a:ext uri="{FF2B5EF4-FFF2-40B4-BE49-F238E27FC236}">
                <a16:creationId xmlns:a16="http://schemas.microsoft.com/office/drawing/2014/main" id="{068A1C2A-3F4E-854F-A448-E1D724880EB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2776295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a:extLst>
              <a:ext uri="{FF2B5EF4-FFF2-40B4-BE49-F238E27FC236}">
                <a16:creationId xmlns:a16="http://schemas.microsoft.com/office/drawing/2014/main" id="{EAA6FE97-CF60-514B-B0F4-D793FD9E5DC1}"/>
              </a:ext>
            </a:extLst>
          </p:cNvPr>
          <p:cNvSpPr>
            <a:spLocks noGrp="1" noRot="1" noChangeAspect="1" noChangeArrowheads="1" noTextEdit="1"/>
          </p:cNvSpPr>
          <p:nvPr>
            <p:ph type="sldImg"/>
          </p:nvPr>
        </p:nvSpPr>
        <p:spPr>
          <a:solidFill>
            <a:srgbClr val="FFFFFF"/>
          </a:solidFill>
          <a:ln/>
        </p:spPr>
      </p:sp>
      <p:sp>
        <p:nvSpPr>
          <p:cNvPr id="356354" name="Rectangle 3">
            <a:extLst>
              <a:ext uri="{FF2B5EF4-FFF2-40B4-BE49-F238E27FC236}">
                <a16:creationId xmlns:a16="http://schemas.microsoft.com/office/drawing/2014/main" id="{5C7757BE-DCBF-1A4C-912E-821377F38A60}"/>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pitchFamily="2" charset="0"/>
              <a:ea typeface="ＭＳ Ｐゴシック" panose="020B0600070205080204" pitchFamily="34" charset="-128"/>
            </a:endParaRPr>
          </a:p>
        </p:txBody>
      </p:sp>
      <p:sp>
        <p:nvSpPr>
          <p:cNvPr id="356355" name="Footer Placeholder 1">
            <a:extLst>
              <a:ext uri="{FF2B5EF4-FFF2-40B4-BE49-F238E27FC236}">
                <a16:creationId xmlns:a16="http://schemas.microsoft.com/office/drawing/2014/main" id="{9E85CED6-B4DC-E74E-80BA-17C80E1FD7B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1408816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Cybergenetics © 2007-2010</a:t>
            </a:r>
          </a:p>
        </p:txBody>
      </p:sp>
      <p:sp>
        <p:nvSpPr>
          <p:cNvPr id="21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2AF2DC-82BF-A547-9DD5-F8B016CCA0CA}" type="slidenum">
              <a:rPr lang="en-US" sz="1200"/>
              <a:pPr/>
              <a:t>16</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05944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095B0415-2418-044B-A34B-A3AEDA80E2EF}"/>
              </a:ext>
            </a:extLst>
          </p:cNvPr>
          <p:cNvSpPr>
            <a:spLocks noGrp="1" noRot="1" noChangeAspect="1" noChangeArrowheads="1" noTextEdit="1"/>
          </p:cNvSpPr>
          <p:nvPr>
            <p:ph type="sldImg"/>
          </p:nvPr>
        </p:nvSpPr>
        <p:spPr>
          <a:solidFill>
            <a:srgbClr val="FFFFFF"/>
          </a:solidFill>
          <a:ln/>
        </p:spPr>
      </p:sp>
      <p:sp>
        <p:nvSpPr>
          <p:cNvPr id="143362" name="Rectangle 3">
            <a:extLst>
              <a:ext uri="{FF2B5EF4-FFF2-40B4-BE49-F238E27FC236}">
                <a16:creationId xmlns:a16="http://schemas.microsoft.com/office/drawing/2014/main" id="{7EC1FBAA-CE02-384D-AB63-89F34F76ED37}"/>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
        <p:nvSpPr>
          <p:cNvPr id="143363" name="Footer Placeholder 1">
            <a:extLst>
              <a:ext uri="{FF2B5EF4-FFF2-40B4-BE49-F238E27FC236}">
                <a16:creationId xmlns:a16="http://schemas.microsoft.com/office/drawing/2014/main" id="{4031BE4D-5EFD-B64F-A357-EAE30028F65D}"/>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2359860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a:extLst>
              <a:ext uri="{FF2B5EF4-FFF2-40B4-BE49-F238E27FC236}">
                <a16:creationId xmlns:a16="http://schemas.microsoft.com/office/drawing/2014/main" id="{07E7B859-2083-E943-8979-B08DF2132E78}"/>
              </a:ext>
            </a:extLst>
          </p:cNvPr>
          <p:cNvSpPr>
            <a:spLocks noGrp="1" noRot="1" noChangeAspect="1" noChangeArrowheads="1" noTextEdit="1"/>
          </p:cNvSpPr>
          <p:nvPr>
            <p:ph type="sldImg"/>
          </p:nvPr>
        </p:nvSpPr>
        <p:spPr>
          <a:solidFill>
            <a:srgbClr val="FFFFFF"/>
          </a:solidFill>
          <a:ln/>
        </p:spPr>
      </p:sp>
      <p:sp>
        <p:nvSpPr>
          <p:cNvPr id="245762" name="Rectangle 3">
            <a:extLst>
              <a:ext uri="{FF2B5EF4-FFF2-40B4-BE49-F238E27FC236}">
                <a16:creationId xmlns:a16="http://schemas.microsoft.com/office/drawing/2014/main" id="{A8C1AFDB-6505-6645-9924-BFF1ACF9186C}"/>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
        <p:nvSpPr>
          <p:cNvPr id="245763" name="Footer Placeholder 1">
            <a:extLst>
              <a:ext uri="{FF2B5EF4-FFF2-40B4-BE49-F238E27FC236}">
                <a16:creationId xmlns:a16="http://schemas.microsoft.com/office/drawing/2014/main" id="{DEA6B11E-888B-DE46-B712-3C071A2D8AA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1585119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a:extLst>
              <a:ext uri="{FF2B5EF4-FFF2-40B4-BE49-F238E27FC236}">
                <a16:creationId xmlns:a16="http://schemas.microsoft.com/office/drawing/2014/main" id="{0DB66FCE-DB27-D548-9310-C7A429FA4B10}"/>
              </a:ext>
            </a:extLst>
          </p:cNvPr>
          <p:cNvSpPr>
            <a:spLocks noGrp="1" noRot="1" noChangeAspect="1" noChangeArrowheads="1" noTextEdit="1"/>
          </p:cNvSpPr>
          <p:nvPr>
            <p:ph type="sldImg"/>
          </p:nvPr>
        </p:nvSpPr>
        <p:spPr>
          <a:solidFill>
            <a:srgbClr val="FFFFFF"/>
          </a:solidFill>
          <a:ln/>
        </p:spPr>
      </p:sp>
      <p:sp>
        <p:nvSpPr>
          <p:cNvPr id="237570" name="Rectangle 3">
            <a:extLst>
              <a:ext uri="{FF2B5EF4-FFF2-40B4-BE49-F238E27FC236}">
                <a16:creationId xmlns:a16="http://schemas.microsoft.com/office/drawing/2014/main" id="{9234A991-B9C0-C045-BEB1-FA24C10EE593}"/>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pitchFamily="2" charset="0"/>
              <a:ea typeface="ＭＳ Ｐゴシック" panose="020B0600070205080204" pitchFamily="34" charset="-128"/>
            </a:endParaRPr>
          </a:p>
        </p:txBody>
      </p:sp>
      <p:sp>
        <p:nvSpPr>
          <p:cNvPr id="237571" name="Footer Placeholder 1">
            <a:extLst>
              <a:ext uri="{FF2B5EF4-FFF2-40B4-BE49-F238E27FC236}">
                <a16:creationId xmlns:a16="http://schemas.microsoft.com/office/drawing/2014/main" id="{BAA97A82-09D8-F746-B22D-54636DEC71BA}"/>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1774141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Cybergenetics © 2007-2010</a:t>
            </a:r>
          </a:p>
        </p:txBody>
      </p:sp>
      <p:sp>
        <p:nvSpPr>
          <p:cNvPr id="5" name="Slide Number Placeholder 4"/>
          <p:cNvSpPr>
            <a:spLocks noGrp="1"/>
          </p:cNvSpPr>
          <p:nvPr>
            <p:ph type="sldNum" sz="quarter" idx="5"/>
          </p:nvPr>
        </p:nvSpPr>
        <p:spPr/>
        <p:txBody>
          <a:bodyPr/>
          <a:lstStyle/>
          <a:p>
            <a:pPr>
              <a:defRPr/>
            </a:pPr>
            <a:fld id="{78D39E01-0663-BD42-A841-A6EB9BDDB8FB}" type="slidenum">
              <a:rPr lang="en-US" smtClean="0"/>
              <a:pPr>
                <a:defRPr/>
              </a:pPr>
              <a:t>79</a:t>
            </a:fld>
            <a:endParaRPr lang="en-US"/>
          </a:p>
        </p:txBody>
      </p:sp>
    </p:spTree>
    <p:extLst>
      <p:ext uri="{BB962C8B-B14F-4D97-AF65-F5344CB8AC3E}">
        <p14:creationId xmlns:p14="http://schemas.microsoft.com/office/powerpoint/2010/main" val="1302185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ln/>
        </p:spPr>
      </p:sp>
      <p:sp>
        <p:nvSpPr>
          <p:cNvPr id="307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ln/>
        </p:spPr>
      </p:sp>
      <p:sp>
        <p:nvSpPr>
          <p:cNvPr id="307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ln/>
        </p:spPr>
      </p:sp>
      <p:sp>
        <p:nvSpPr>
          <p:cNvPr id="307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43865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solidFill>
            <a:srgbClr val="FFFFFF"/>
          </a:solidFill>
          <a:ln/>
        </p:spPr>
      </p:sp>
      <p:sp>
        <p:nvSpPr>
          <p:cNvPr id="36866"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endParaRPr lang="en-US"/>
          </a:p>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p:cNvSpPr>
          <p:nvPr>
            <p:ph type="sldImg"/>
          </p:nvPr>
        </p:nvSpPr>
        <p:spPr>
          <a:solidFill>
            <a:srgbClr val="FFFFFF"/>
          </a:solidFill>
          <a:ln/>
        </p:spPr>
      </p:sp>
      <p:sp>
        <p:nvSpPr>
          <p:cNvPr id="389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ltLang="en-US"/>
              <a:t>Cybergenetics © 2007-2012</a:t>
            </a:r>
          </a:p>
        </p:txBody>
      </p:sp>
      <p:sp>
        <p:nvSpPr>
          <p:cNvPr id="5" name="Slide Number Placeholder 4"/>
          <p:cNvSpPr>
            <a:spLocks noGrp="1"/>
          </p:cNvSpPr>
          <p:nvPr>
            <p:ph type="sldNum" sz="quarter" idx="5"/>
          </p:nvPr>
        </p:nvSpPr>
        <p:spPr/>
        <p:txBody>
          <a:bodyPr/>
          <a:lstStyle/>
          <a:p>
            <a:pPr>
              <a:defRPr/>
            </a:pPr>
            <a:fld id="{68DDA2AF-4861-1E41-8B12-CA306B1BF16A}" type="slidenum">
              <a:rPr lang="en-US" altLang="en-US" smtClean="0"/>
              <a:pPr>
                <a:defRPr/>
              </a:pPr>
              <a:t>25</a:t>
            </a:fld>
            <a:endParaRPr lang="en-US" altLang="en-US"/>
          </a:p>
        </p:txBody>
      </p:sp>
    </p:spTree>
    <p:extLst>
      <p:ext uri="{BB962C8B-B14F-4D97-AF65-F5344CB8AC3E}">
        <p14:creationId xmlns:p14="http://schemas.microsoft.com/office/powerpoint/2010/main" val="3986996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6">
            <a:extLst>
              <a:ext uri="{FF2B5EF4-FFF2-40B4-BE49-F238E27FC236}">
                <a16:creationId xmlns:a16="http://schemas.microsoft.com/office/drawing/2014/main" id="{0FE60FD9-E419-6648-BB66-5B786D6A0C0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
        <p:nvSpPr>
          <p:cNvPr id="16386" name="Rectangle 7">
            <a:extLst>
              <a:ext uri="{FF2B5EF4-FFF2-40B4-BE49-F238E27FC236}">
                <a16:creationId xmlns:a16="http://schemas.microsoft.com/office/drawing/2014/main" id="{C7D362AA-60E9-A945-BA6E-6681ED1DB0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F57498-D8CE-E14A-AFD9-9DC00C634180}" type="slidenum">
              <a:rPr lang="en-US" altLang="en-US" sz="1200"/>
              <a:pPr/>
              <a:t>33</a:t>
            </a:fld>
            <a:endParaRPr lang="en-US" altLang="en-US" sz="1200"/>
          </a:p>
        </p:txBody>
      </p:sp>
      <p:sp>
        <p:nvSpPr>
          <p:cNvPr id="16387" name="Rectangle 2">
            <a:extLst>
              <a:ext uri="{FF2B5EF4-FFF2-40B4-BE49-F238E27FC236}">
                <a16:creationId xmlns:a16="http://schemas.microsoft.com/office/drawing/2014/main" id="{15DF97DA-D078-E840-B230-12FF196190C9}"/>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DA991D8F-3182-6446-BECB-182842DD46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
        <p:nvSpPr>
          <p:cNvPr id="16389" name="TextBox 1">
            <a:extLst>
              <a:ext uri="{FF2B5EF4-FFF2-40B4-BE49-F238E27FC236}">
                <a16:creationId xmlns:a16="http://schemas.microsoft.com/office/drawing/2014/main" id="{E00F1E0A-FFC6-C947-B157-5C8D278A6EB9}"/>
              </a:ext>
            </a:extLst>
          </p:cNvPr>
          <p:cNvSpPr txBox="1">
            <a:spLocks noChangeArrowheads="1"/>
          </p:cNvSpPr>
          <p:nvPr/>
        </p:nvSpPr>
        <p:spPr bwMode="auto">
          <a:xfrm>
            <a:off x="2149475" y="89249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4101241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A17ECFCA-EC88-AD40-8405-E14E17ED247A}"/>
              </a:ext>
            </a:extLst>
          </p:cNvPr>
          <p:cNvSpPr>
            <a:spLocks noGrp="1" noRot="1" noChangeAspect="1" noTextEdit="1"/>
          </p:cNvSpPr>
          <p:nvPr>
            <p:ph type="sldImg"/>
          </p:nvPr>
        </p:nvSpPr>
        <p:spPr>
          <a:ln/>
        </p:spPr>
      </p:sp>
      <p:sp>
        <p:nvSpPr>
          <p:cNvPr id="18434" name="Notes Placeholder 2">
            <a:extLst>
              <a:ext uri="{FF2B5EF4-FFF2-40B4-BE49-F238E27FC236}">
                <a16:creationId xmlns:a16="http://schemas.microsoft.com/office/drawing/2014/main" id="{F9286F75-5C9F-7841-99CA-12555CDA44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8435" name="Footer Placeholder 3">
            <a:extLst>
              <a:ext uri="{FF2B5EF4-FFF2-40B4-BE49-F238E27FC236}">
                <a16:creationId xmlns:a16="http://schemas.microsoft.com/office/drawing/2014/main" id="{65B18842-B1E4-E94F-82EB-7DDB6DF12ABB}"/>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
        <p:nvSpPr>
          <p:cNvPr id="18436" name="Slide Number Placeholder 4">
            <a:extLst>
              <a:ext uri="{FF2B5EF4-FFF2-40B4-BE49-F238E27FC236}">
                <a16:creationId xmlns:a16="http://schemas.microsoft.com/office/drawing/2014/main" id="{5E25CB96-3FDA-A645-AB8A-C8F3975B9E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41D49F9-A57E-1341-9C2E-8A0C3ADD91F1}" type="slidenum">
              <a:rPr lang="en-US" altLang="en-US" sz="1200"/>
              <a:pPr/>
              <a:t>34</a:t>
            </a:fld>
            <a:endParaRPr lang="en-US" altLang="en-US" sz="1200"/>
          </a:p>
        </p:txBody>
      </p:sp>
    </p:spTree>
    <p:extLst>
      <p:ext uri="{BB962C8B-B14F-4D97-AF65-F5344CB8AC3E}">
        <p14:creationId xmlns:p14="http://schemas.microsoft.com/office/powerpoint/2010/main" val="2402910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C2CC1DA9-9EF8-1B4D-942A-A37A9517F10C}"/>
              </a:ext>
            </a:extLst>
          </p:cNvPr>
          <p:cNvSpPr>
            <a:spLocks noGrp="1" noRot="1" noChangeAspect="1" noTextEdit="1"/>
          </p:cNvSpPr>
          <p:nvPr>
            <p:ph type="sldImg"/>
          </p:nvPr>
        </p:nvSpPr>
        <p:spPr>
          <a:ln/>
        </p:spPr>
      </p:sp>
      <p:sp>
        <p:nvSpPr>
          <p:cNvPr id="20482" name="Notes Placeholder 2">
            <a:extLst>
              <a:ext uri="{FF2B5EF4-FFF2-40B4-BE49-F238E27FC236}">
                <a16:creationId xmlns:a16="http://schemas.microsoft.com/office/drawing/2014/main" id="{2F524E7C-B3D6-D945-9881-C69C7E1351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20483" name="Footer Placeholder 3">
            <a:extLst>
              <a:ext uri="{FF2B5EF4-FFF2-40B4-BE49-F238E27FC236}">
                <a16:creationId xmlns:a16="http://schemas.microsoft.com/office/drawing/2014/main" id="{D15F5CC3-505E-894D-B711-AA26AC5DCC76}"/>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
        <p:nvSpPr>
          <p:cNvPr id="20484" name="Slide Number Placeholder 4">
            <a:extLst>
              <a:ext uri="{FF2B5EF4-FFF2-40B4-BE49-F238E27FC236}">
                <a16:creationId xmlns:a16="http://schemas.microsoft.com/office/drawing/2014/main" id="{88196756-76F3-0540-B463-CF2DFAFDB6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990991C-EE42-EA41-8299-D9087733EBA4}" type="slidenum">
              <a:rPr lang="en-US" altLang="en-US" sz="1200"/>
              <a:pPr/>
              <a:t>35</a:t>
            </a:fld>
            <a:endParaRPr lang="en-US" altLang="en-US" sz="1200"/>
          </a:p>
        </p:txBody>
      </p:sp>
    </p:spTree>
    <p:extLst>
      <p:ext uri="{BB962C8B-B14F-4D97-AF65-F5344CB8AC3E}">
        <p14:creationId xmlns:p14="http://schemas.microsoft.com/office/powerpoint/2010/main" val="101641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A03978F9-F3B9-9D48-BCB3-80A7A9610B02}"/>
              </a:ext>
            </a:extLst>
          </p:cNvPr>
          <p:cNvSpPr>
            <a:spLocks noGrp="1" noRot="1" noChangeAspect="1" noChangeArrowheads="1" noTextEdit="1"/>
          </p:cNvSpPr>
          <p:nvPr>
            <p:ph type="sldImg"/>
          </p:nvPr>
        </p:nvSpPr>
        <p:spPr>
          <a:solidFill>
            <a:srgbClr val="FFFFFF"/>
          </a:solidFill>
          <a:ln/>
        </p:spPr>
      </p:sp>
      <p:sp>
        <p:nvSpPr>
          <p:cNvPr id="22530" name="Rectangle 3">
            <a:extLst>
              <a:ext uri="{FF2B5EF4-FFF2-40B4-BE49-F238E27FC236}">
                <a16:creationId xmlns:a16="http://schemas.microsoft.com/office/drawing/2014/main" id="{AF7E1B85-7CE8-DD4D-922F-9CE640987143}"/>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latin typeface="Times" pitchFamily="2" charset="0"/>
              <a:ea typeface="ＭＳ Ｐゴシック" panose="020B0600070205080204" pitchFamily="34" charset="-128"/>
            </a:endParaRPr>
          </a:p>
        </p:txBody>
      </p:sp>
      <p:sp>
        <p:nvSpPr>
          <p:cNvPr id="22531" name="Footer Placeholder 1">
            <a:extLst>
              <a:ext uri="{FF2B5EF4-FFF2-40B4-BE49-F238E27FC236}">
                <a16:creationId xmlns:a16="http://schemas.microsoft.com/office/drawing/2014/main" id="{A475DC88-97A2-8244-A11D-D001CAE6357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1100367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0871C2-2719-3047-88C5-35F949B4B685}" type="slidenum">
              <a:rPr lang="en-US"/>
              <a:pPr>
                <a:defRPr/>
              </a:pPr>
              <a:t>‹#›</a:t>
            </a:fld>
            <a:endParaRPr lang="en-US"/>
          </a:p>
        </p:txBody>
      </p:sp>
    </p:spTree>
    <p:extLst>
      <p:ext uri="{BB962C8B-B14F-4D97-AF65-F5344CB8AC3E}">
        <p14:creationId xmlns:p14="http://schemas.microsoft.com/office/powerpoint/2010/main" val="3507641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DCE306-1CC2-424E-844B-375B0EAF5F4E}" type="slidenum">
              <a:rPr lang="en-US"/>
              <a:pPr>
                <a:defRPr/>
              </a:pPr>
              <a:t>‹#›</a:t>
            </a:fld>
            <a:endParaRPr lang="en-US"/>
          </a:p>
        </p:txBody>
      </p:sp>
    </p:spTree>
    <p:extLst>
      <p:ext uri="{BB962C8B-B14F-4D97-AF65-F5344CB8AC3E}">
        <p14:creationId xmlns:p14="http://schemas.microsoft.com/office/powerpoint/2010/main" val="1377277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89EA1D-3A1C-B245-9CC7-ED005E2B6777}" type="slidenum">
              <a:rPr lang="en-US"/>
              <a:pPr>
                <a:defRPr/>
              </a:pPr>
              <a:t>‹#›</a:t>
            </a:fld>
            <a:endParaRPr lang="en-US"/>
          </a:p>
        </p:txBody>
      </p:sp>
    </p:spTree>
    <p:extLst>
      <p:ext uri="{BB962C8B-B14F-4D97-AF65-F5344CB8AC3E}">
        <p14:creationId xmlns:p14="http://schemas.microsoft.com/office/powerpoint/2010/main" val="3535940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32AEA-262C-C346-9043-0822916D94B6}" type="slidenum">
              <a:rPr lang="en-US"/>
              <a:pPr>
                <a:defRPr/>
              </a:pPr>
              <a:t>‹#›</a:t>
            </a:fld>
            <a:endParaRPr lang="en-US"/>
          </a:p>
        </p:txBody>
      </p:sp>
    </p:spTree>
    <p:extLst>
      <p:ext uri="{BB962C8B-B14F-4D97-AF65-F5344CB8AC3E}">
        <p14:creationId xmlns:p14="http://schemas.microsoft.com/office/powerpoint/2010/main" val="1386563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0A4378-5563-0C49-A6DE-5421852B21F0}" type="slidenum">
              <a:rPr lang="en-US"/>
              <a:pPr>
                <a:defRPr/>
              </a:pPr>
              <a:t>‹#›</a:t>
            </a:fld>
            <a:endParaRPr lang="en-US"/>
          </a:p>
        </p:txBody>
      </p:sp>
    </p:spTree>
    <p:extLst>
      <p:ext uri="{BB962C8B-B14F-4D97-AF65-F5344CB8AC3E}">
        <p14:creationId xmlns:p14="http://schemas.microsoft.com/office/powerpoint/2010/main" val="2160915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5C163B-0FCA-A841-867E-B5C670DCA205}" type="slidenum">
              <a:rPr lang="en-US"/>
              <a:pPr>
                <a:defRPr/>
              </a:pPr>
              <a:t>‹#›</a:t>
            </a:fld>
            <a:endParaRPr lang="en-US"/>
          </a:p>
        </p:txBody>
      </p:sp>
    </p:spTree>
    <p:extLst>
      <p:ext uri="{BB962C8B-B14F-4D97-AF65-F5344CB8AC3E}">
        <p14:creationId xmlns:p14="http://schemas.microsoft.com/office/powerpoint/2010/main" val="3337251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3291144-8C52-4E41-8577-5DFF967751A8}" type="slidenum">
              <a:rPr lang="en-US"/>
              <a:pPr>
                <a:defRPr/>
              </a:pPr>
              <a:t>‹#›</a:t>
            </a:fld>
            <a:endParaRPr lang="en-US"/>
          </a:p>
        </p:txBody>
      </p:sp>
    </p:spTree>
    <p:extLst>
      <p:ext uri="{BB962C8B-B14F-4D97-AF65-F5344CB8AC3E}">
        <p14:creationId xmlns:p14="http://schemas.microsoft.com/office/powerpoint/2010/main" val="1748983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570601D-D91B-FB40-B43C-0DC82FA67875}" type="slidenum">
              <a:rPr lang="en-US"/>
              <a:pPr>
                <a:defRPr/>
              </a:pPr>
              <a:t>‹#›</a:t>
            </a:fld>
            <a:endParaRPr lang="en-US"/>
          </a:p>
        </p:txBody>
      </p:sp>
    </p:spTree>
    <p:extLst>
      <p:ext uri="{BB962C8B-B14F-4D97-AF65-F5344CB8AC3E}">
        <p14:creationId xmlns:p14="http://schemas.microsoft.com/office/powerpoint/2010/main" val="4582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B306D3C-F30B-8E40-91E5-A104DE6888DD}" type="slidenum">
              <a:rPr lang="en-US"/>
              <a:pPr>
                <a:defRPr/>
              </a:pPr>
              <a:t>‹#›</a:t>
            </a:fld>
            <a:endParaRPr lang="en-US"/>
          </a:p>
        </p:txBody>
      </p:sp>
    </p:spTree>
    <p:extLst>
      <p:ext uri="{BB962C8B-B14F-4D97-AF65-F5344CB8AC3E}">
        <p14:creationId xmlns:p14="http://schemas.microsoft.com/office/powerpoint/2010/main" val="350188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FB2948-6278-1740-9BF8-2398BF72CDED}" type="slidenum">
              <a:rPr lang="en-US"/>
              <a:pPr>
                <a:defRPr/>
              </a:pPr>
              <a:t>‹#›</a:t>
            </a:fld>
            <a:endParaRPr lang="en-US"/>
          </a:p>
        </p:txBody>
      </p:sp>
    </p:spTree>
    <p:extLst>
      <p:ext uri="{BB962C8B-B14F-4D97-AF65-F5344CB8AC3E}">
        <p14:creationId xmlns:p14="http://schemas.microsoft.com/office/powerpoint/2010/main" val="3356478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88715B-D93C-9349-8D8C-C34471B82321}" type="slidenum">
              <a:rPr lang="en-US"/>
              <a:pPr>
                <a:defRPr/>
              </a:pPr>
              <a:t>‹#›</a:t>
            </a:fld>
            <a:endParaRPr lang="en-US"/>
          </a:p>
        </p:txBody>
      </p:sp>
    </p:spTree>
    <p:extLst>
      <p:ext uri="{BB962C8B-B14F-4D97-AF65-F5344CB8AC3E}">
        <p14:creationId xmlns:p14="http://schemas.microsoft.com/office/powerpoint/2010/main" val="1696372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E3A58518-FD13-5C48-B248-304FAD68FA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0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7.jpe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9.png"/><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63.jpeg"/><Relationship Id="rId10" Type="http://schemas.openxmlformats.org/officeDocument/2006/relationships/image" Target="../media/image85.jpeg"/><Relationship Id="rId4" Type="http://schemas.openxmlformats.org/officeDocument/2006/relationships/image" Target="../media/image80.png"/><Relationship Id="rId9" Type="http://schemas.openxmlformats.org/officeDocument/2006/relationships/image" Target="../media/image84.jpeg"/></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78.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96.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8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6.xml"/><Relationship Id="rId4" Type="http://schemas.openxmlformats.org/officeDocument/2006/relationships/image" Target="../media/image10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8FEBFD8-D1C0-1E4B-9B1B-FBFBEF90E685}"/>
              </a:ext>
            </a:extLst>
          </p:cNvPr>
          <p:cNvSpPr>
            <a:spLocks noGrp="1" noChangeArrowheads="1"/>
          </p:cNvSpPr>
          <p:nvPr>
            <p:ph type="title"/>
          </p:nvPr>
        </p:nvSpPr>
        <p:spPr>
          <a:xfrm>
            <a:off x="0" y="1066800"/>
            <a:ext cx="9144000" cy="1143000"/>
          </a:xfrm>
        </p:spPr>
        <p:txBody>
          <a:bodyPr/>
          <a:lstStyle/>
          <a:p>
            <a:pPr eaLnBrk="1" hangingPunct="1"/>
            <a:r>
              <a:rPr lang="en-US" altLang="en-US" sz="4000" b="1" dirty="0">
                <a:ea typeface="ＭＳ Ｐゴシック" panose="020B0600070205080204" pitchFamily="34" charset="-128"/>
              </a:rPr>
              <a:t>The Science and Law of Automated</a:t>
            </a:r>
            <a:br>
              <a:rPr lang="en-US" altLang="en-US" sz="4000" b="1" dirty="0">
                <a:ea typeface="ＭＳ Ｐゴシック" panose="020B0600070205080204" pitchFamily="34" charset="-128"/>
              </a:rPr>
            </a:br>
            <a:r>
              <a:rPr lang="en-US" altLang="en-US" sz="4000" b="1" dirty="0">
                <a:ea typeface="ＭＳ Ｐゴシック" panose="020B0600070205080204" pitchFamily="34" charset="-128"/>
              </a:rPr>
              <a:t>DNA Evidence Interpretation</a:t>
            </a:r>
          </a:p>
        </p:txBody>
      </p:sp>
      <p:sp>
        <p:nvSpPr>
          <p:cNvPr id="89092" name="Text Box 4">
            <a:extLst>
              <a:ext uri="{FF2B5EF4-FFF2-40B4-BE49-F238E27FC236}">
                <a16:creationId xmlns:a16="http://schemas.microsoft.com/office/drawing/2014/main" id="{B43AB285-72B5-6446-BE2C-33D3B698CCBB}"/>
              </a:ext>
            </a:extLst>
          </p:cNvPr>
          <p:cNvSpPr txBox="1">
            <a:spLocks noChangeArrowheads="1"/>
          </p:cNvSpPr>
          <p:nvPr/>
        </p:nvSpPr>
        <p:spPr bwMode="auto">
          <a:xfrm>
            <a:off x="2352482" y="4067476"/>
            <a:ext cx="4439036" cy="830997"/>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b="1" dirty="0">
                <a:solidFill>
                  <a:srgbClr val="0000FF"/>
                </a:solidFill>
                <a:effectLst>
                  <a:outerShdw blurRad="38100" dist="38100" dir="2700000" algn="tl">
                    <a:srgbClr val="C0C0C0"/>
                  </a:outerShdw>
                </a:effectLst>
              </a:rPr>
              <a:t>Mark W Perlin, PhD, MD, PhD</a:t>
            </a:r>
          </a:p>
          <a:p>
            <a:pPr algn="ctr">
              <a:defRPr/>
            </a:pPr>
            <a:r>
              <a:rPr lang="en-US" altLang="en-US" b="1" dirty="0">
                <a:solidFill>
                  <a:srgbClr val="0000FF"/>
                </a:solidFill>
                <a:effectLst>
                  <a:outerShdw blurRad="38100" dist="38100" dir="2700000" algn="tl">
                    <a:srgbClr val="C0C0C0"/>
                  </a:outerShdw>
                </a:effectLst>
              </a:rPr>
              <a:t>Cybergenetics</a:t>
            </a:r>
          </a:p>
        </p:txBody>
      </p:sp>
      <p:sp>
        <p:nvSpPr>
          <p:cNvPr id="89093" name="Text Box 5">
            <a:extLst>
              <a:ext uri="{FF2B5EF4-FFF2-40B4-BE49-F238E27FC236}">
                <a16:creationId xmlns:a16="http://schemas.microsoft.com/office/drawing/2014/main" id="{2333287E-AA16-AF49-8735-65FDC49425B1}"/>
              </a:ext>
            </a:extLst>
          </p:cNvPr>
          <p:cNvSpPr txBox="1">
            <a:spLocks noChangeArrowheads="1"/>
          </p:cNvSpPr>
          <p:nvPr/>
        </p:nvSpPr>
        <p:spPr bwMode="auto">
          <a:xfrm>
            <a:off x="3458050" y="6457534"/>
            <a:ext cx="2842445" cy="338554"/>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600" b="1" dirty="0">
                <a:effectLst>
                  <a:outerShdw blurRad="38100" dist="38100" dir="2700000" algn="tl">
                    <a:srgbClr val="C0C0C0"/>
                  </a:outerShdw>
                </a:effectLst>
              </a:rPr>
              <a:t>Cybergenetics © 2003-2023</a:t>
            </a:r>
          </a:p>
        </p:txBody>
      </p:sp>
      <p:pic>
        <p:nvPicPr>
          <p:cNvPr id="1026" name="Picture 2">
            <a:extLst>
              <a:ext uri="{FF2B5EF4-FFF2-40B4-BE49-F238E27FC236}">
                <a16:creationId xmlns:a16="http://schemas.microsoft.com/office/drawing/2014/main" id="{CEF6946A-8F8D-67E5-B22B-EB411282F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957" y="4963885"/>
            <a:ext cx="1654629" cy="16546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0B9B4857-C361-7A43-8F67-93CC5C453A86}"/>
              </a:ext>
            </a:extLst>
          </p:cNvPr>
          <p:cNvPicPr>
            <a:picLocks noChangeAspect="1"/>
          </p:cNvPicPr>
          <p:nvPr/>
        </p:nvPicPr>
        <p:blipFill>
          <a:blip r:embed="rId4"/>
          <a:stretch>
            <a:fillRect/>
          </a:stretch>
        </p:blipFill>
        <p:spPr>
          <a:xfrm>
            <a:off x="6359236" y="5362575"/>
            <a:ext cx="2632364" cy="1132551"/>
          </a:xfrm>
          <a:prstGeom prst="rect">
            <a:avLst/>
          </a:prstGeom>
        </p:spPr>
      </p:pic>
      <p:pic>
        <p:nvPicPr>
          <p:cNvPr id="4" name="Picture 3" descr="A close-up of a logo&#10;&#10;Description automatically generated with low confidence">
            <a:extLst>
              <a:ext uri="{FF2B5EF4-FFF2-40B4-BE49-F238E27FC236}">
                <a16:creationId xmlns:a16="http://schemas.microsoft.com/office/drawing/2014/main" id="{3FB393CB-AC93-4B2C-EBBA-554A6D756670}"/>
              </a:ext>
            </a:extLst>
          </p:cNvPr>
          <p:cNvPicPr>
            <a:picLocks noChangeAspect="1"/>
          </p:cNvPicPr>
          <p:nvPr/>
        </p:nvPicPr>
        <p:blipFill>
          <a:blip r:embed="rId5"/>
          <a:stretch>
            <a:fillRect/>
          </a:stretch>
        </p:blipFill>
        <p:spPr>
          <a:xfrm>
            <a:off x="152400" y="5630947"/>
            <a:ext cx="3256789" cy="595805"/>
          </a:xfrm>
          <a:prstGeom prst="rect">
            <a:avLst/>
          </a:prstGeom>
        </p:spPr>
      </p:pic>
      <p:sp>
        <p:nvSpPr>
          <p:cNvPr id="5" name="TextBox 4">
            <a:extLst>
              <a:ext uri="{FF2B5EF4-FFF2-40B4-BE49-F238E27FC236}">
                <a16:creationId xmlns:a16="http://schemas.microsoft.com/office/drawing/2014/main" id="{16E92C1D-22DD-8B85-341C-748471FA91C6}"/>
              </a:ext>
            </a:extLst>
          </p:cNvPr>
          <p:cNvSpPr txBox="1"/>
          <p:nvPr/>
        </p:nvSpPr>
        <p:spPr>
          <a:xfrm>
            <a:off x="1777806" y="2556751"/>
            <a:ext cx="5588388" cy="1200329"/>
          </a:xfrm>
          <a:prstGeom prst="rect">
            <a:avLst/>
          </a:prstGeom>
          <a:noFill/>
        </p:spPr>
        <p:txBody>
          <a:bodyPr wrap="none" rtlCol="0">
            <a:spAutoFit/>
          </a:bodyPr>
          <a:lstStyle/>
          <a:p>
            <a:pPr algn="ctr"/>
            <a:r>
              <a:rPr lang="en-US" b="1" dirty="0">
                <a:solidFill>
                  <a:srgbClr val="7030A0"/>
                </a:solidFill>
              </a:rPr>
              <a:t>National Forensic Science University</a:t>
            </a:r>
          </a:p>
          <a:p>
            <a:pPr algn="ctr"/>
            <a:r>
              <a:rPr lang="en-US" b="1" dirty="0">
                <a:solidFill>
                  <a:srgbClr val="7030A0"/>
                </a:solidFill>
              </a:rPr>
              <a:t>Gandhinagar, Gujarat, India</a:t>
            </a:r>
          </a:p>
          <a:p>
            <a:pPr algn="ctr"/>
            <a:r>
              <a:rPr lang="en-US" b="1" dirty="0">
                <a:solidFill>
                  <a:srgbClr val="7030A0"/>
                </a:solidFill>
              </a:rPr>
              <a:t>February,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49BBB-E7C2-7542-8726-D9AB1BA6ABAA}"/>
              </a:ext>
            </a:extLst>
          </p:cNvPr>
          <p:cNvSpPr>
            <a:spLocks noGrp="1"/>
          </p:cNvSpPr>
          <p:nvPr>
            <p:ph type="title"/>
          </p:nvPr>
        </p:nvSpPr>
        <p:spPr/>
        <p:txBody>
          <a:bodyPr/>
          <a:lstStyle/>
          <a:p>
            <a:r>
              <a:rPr lang="en-US" dirty="0"/>
              <a:t>How to represent Uncertainty?</a:t>
            </a:r>
          </a:p>
        </p:txBody>
      </p:sp>
      <p:sp>
        <p:nvSpPr>
          <p:cNvPr id="3" name="TextBox 2">
            <a:extLst>
              <a:ext uri="{FF2B5EF4-FFF2-40B4-BE49-F238E27FC236}">
                <a16:creationId xmlns:a16="http://schemas.microsoft.com/office/drawing/2014/main" id="{45D33F14-57A8-2A4D-A7A3-F7F4A608AF66}"/>
              </a:ext>
            </a:extLst>
          </p:cNvPr>
          <p:cNvSpPr txBox="1"/>
          <p:nvPr/>
        </p:nvSpPr>
        <p:spPr>
          <a:xfrm>
            <a:off x="1592943" y="2373085"/>
            <a:ext cx="5958114" cy="3046988"/>
          </a:xfrm>
          <a:prstGeom prst="rect">
            <a:avLst/>
          </a:prstGeom>
          <a:noFill/>
        </p:spPr>
        <p:txBody>
          <a:bodyPr wrap="square" rtlCol="0">
            <a:spAutoFit/>
          </a:bodyPr>
          <a:lstStyle/>
          <a:p>
            <a:r>
              <a:rPr lang="en-US" dirty="0"/>
              <a:t>Probability</a:t>
            </a:r>
          </a:p>
          <a:p>
            <a:r>
              <a:rPr lang="en-US" dirty="0" err="1"/>
              <a:t>Pr</a:t>
            </a:r>
            <a:r>
              <a:rPr lang="en-US" dirty="0"/>
              <a:t>{</a:t>
            </a:r>
            <a:r>
              <a:rPr lang="en-US" dirty="0">
                <a:solidFill>
                  <a:srgbClr val="0070C0"/>
                </a:solidFill>
              </a:rPr>
              <a:t>hypothesis</a:t>
            </a:r>
            <a:r>
              <a:rPr lang="en-US" dirty="0"/>
              <a:t>}</a:t>
            </a:r>
          </a:p>
          <a:p>
            <a:endParaRPr lang="en-US" dirty="0"/>
          </a:p>
          <a:p>
            <a:r>
              <a:rPr lang="en-US" dirty="0"/>
              <a:t>Conditional probability</a:t>
            </a:r>
          </a:p>
          <a:p>
            <a:r>
              <a:rPr lang="en-US" dirty="0" err="1"/>
              <a:t>Pr</a:t>
            </a:r>
            <a:r>
              <a:rPr lang="en-US" dirty="0"/>
              <a:t>{</a:t>
            </a:r>
            <a:r>
              <a:rPr lang="en-US" dirty="0">
                <a:solidFill>
                  <a:srgbClr val="0070C0"/>
                </a:solidFill>
              </a:rPr>
              <a:t>hypothesis</a:t>
            </a:r>
            <a:r>
              <a:rPr lang="en-US" dirty="0"/>
              <a:t> | </a:t>
            </a:r>
            <a:r>
              <a:rPr lang="en-US" dirty="0">
                <a:solidFill>
                  <a:srgbClr val="996633"/>
                </a:solidFill>
              </a:rPr>
              <a:t>data</a:t>
            </a:r>
            <a:r>
              <a:rPr lang="en-US" dirty="0"/>
              <a:t>}</a:t>
            </a:r>
          </a:p>
          <a:p>
            <a:endParaRPr lang="en-US" dirty="0"/>
          </a:p>
          <a:p>
            <a:r>
              <a:rPr lang="en-US" dirty="0"/>
              <a:t>Likelihood – explain the data</a:t>
            </a:r>
          </a:p>
          <a:p>
            <a:r>
              <a:rPr lang="en-US" dirty="0" err="1"/>
              <a:t>Pr</a:t>
            </a:r>
            <a:r>
              <a:rPr lang="en-US" dirty="0"/>
              <a:t>{</a:t>
            </a:r>
            <a:r>
              <a:rPr lang="en-US" dirty="0">
                <a:solidFill>
                  <a:srgbClr val="996633"/>
                </a:solidFill>
              </a:rPr>
              <a:t>data</a:t>
            </a:r>
            <a:r>
              <a:rPr lang="en-US" dirty="0"/>
              <a:t> | </a:t>
            </a:r>
            <a:r>
              <a:rPr lang="en-US" dirty="0">
                <a:solidFill>
                  <a:srgbClr val="0070C0"/>
                </a:solidFill>
              </a:rPr>
              <a:t>hypothesis</a:t>
            </a:r>
            <a:r>
              <a:rPr lang="en-US" dirty="0"/>
              <a:t>}</a:t>
            </a:r>
          </a:p>
        </p:txBody>
      </p:sp>
    </p:spTree>
    <p:extLst>
      <p:ext uri="{BB962C8B-B14F-4D97-AF65-F5344CB8AC3E}">
        <p14:creationId xmlns:p14="http://schemas.microsoft.com/office/powerpoint/2010/main" val="6303746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9A641F5B-820D-C248-806C-84CA442D0844}"/>
              </a:ext>
            </a:extLst>
          </p:cNvPr>
          <p:cNvSpPr>
            <a:spLocks noGrp="1" noChangeArrowheads="1"/>
          </p:cNvSpPr>
          <p:nvPr>
            <p:ph type="title"/>
          </p:nvPr>
        </p:nvSpPr>
        <p:spPr>
          <a:xfrm>
            <a:off x="0" y="609600"/>
            <a:ext cx="9144000" cy="1143000"/>
          </a:xfrm>
        </p:spPr>
        <p:txBody>
          <a:bodyPr/>
          <a:lstStyle/>
          <a:p>
            <a:r>
              <a:rPr lang="en-US" altLang="en-US">
                <a:ea typeface="ＭＳ Ｐゴシック" panose="020B0600070205080204" pitchFamily="34" charset="-128"/>
              </a:rPr>
              <a:t>TrueAllele today</a:t>
            </a:r>
          </a:p>
        </p:txBody>
      </p:sp>
      <p:graphicFrame>
        <p:nvGraphicFramePr>
          <p:cNvPr id="7" name="Table 6">
            <a:extLst>
              <a:ext uri="{FF2B5EF4-FFF2-40B4-BE49-F238E27FC236}">
                <a16:creationId xmlns:a16="http://schemas.microsoft.com/office/drawing/2014/main" id="{BF46170A-31EA-2648-94BD-FB64FD804B36}"/>
              </a:ext>
            </a:extLst>
          </p:cNvPr>
          <p:cNvGraphicFramePr>
            <a:graphicFrameLocks noGrp="1"/>
          </p:cNvGraphicFramePr>
          <p:nvPr>
            <p:extLst>
              <p:ext uri="{D42A27DB-BD31-4B8C-83A1-F6EECF244321}">
                <p14:modId xmlns:p14="http://schemas.microsoft.com/office/powerpoint/2010/main" val="2781354371"/>
              </p:ext>
            </p:extLst>
          </p:nvPr>
        </p:nvGraphicFramePr>
        <p:xfrm>
          <a:off x="701329" y="2057400"/>
          <a:ext cx="7741343" cy="4359278"/>
        </p:xfrm>
        <a:graphic>
          <a:graphicData uri="http://schemas.openxmlformats.org/drawingml/2006/table">
            <a:tbl>
              <a:tblPr firstRow="1" bandRow="1">
                <a:tableStyleId>{2D5ABB26-0587-4C30-8999-92F81FD0307C}</a:tableStyleId>
              </a:tblPr>
              <a:tblGrid>
                <a:gridCol w="3878638">
                  <a:extLst>
                    <a:ext uri="{9D8B030D-6E8A-4147-A177-3AD203B41FA5}">
                      <a16:colId xmlns:a16="http://schemas.microsoft.com/office/drawing/2014/main" val="20000"/>
                    </a:ext>
                  </a:extLst>
                </a:gridCol>
                <a:gridCol w="3862705">
                  <a:extLst>
                    <a:ext uri="{9D8B030D-6E8A-4147-A177-3AD203B41FA5}">
                      <a16:colId xmlns:a16="http://schemas.microsoft.com/office/drawing/2014/main" val="20001"/>
                    </a:ext>
                  </a:extLst>
                </a:gridCol>
              </a:tblGrid>
              <a:tr h="396298">
                <a:tc>
                  <a:txBody>
                    <a:bodyPr/>
                    <a:lstStyle/>
                    <a:p>
                      <a:r>
                        <a:rPr lang="en-US" sz="2000" baseline="0" dirty="0">
                          <a:solidFill>
                            <a:srgbClr val="0000FF"/>
                          </a:solidFill>
                        </a:rPr>
                        <a:t>Invented math &amp; </a:t>
                      </a:r>
                      <a:r>
                        <a:rPr lang="en-US" sz="2000" dirty="0">
                          <a:solidFill>
                            <a:srgbClr val="0000FF"/>
                          </a:solidFill>
                        </a:rPr>
                        <a:t>algorithms</a:t>
                      </a:r>
                    </a:p>
                  </a:txBody>
                  <a:tcPr marT="45727" marB="45727"/>
                </a:tc>
                <a:tc>
                  <a:txBody>
                    <a:bodyPr/>
                    <a:lstStyle/>
                    <a:p>
                      <a:pPr algn="r"/>
                      <a:r>
                        <a:rPr lang="en-US" sz="2000" dirty="0">
                          <a:solidFill>
                            <a:srgbClr val="008000"/>
                          </a:solidFill>
                        </a:rPr>
                        <a:t>25 years</a:t>
                      </a:r>
                    </a:p>
                  </a:txBody>
                  <a:tcPr marT="45727" marB="45727"/>
                </a:tc>
                <a:extLst>
                  <a:ext uri="{0D108BD9-81ED-4DB2-BD59-A6C34878D82A}">
                    <a16:rowId xmlns:a16="http://schemas.microsoft.com/office/drawing/2014/main" val="10000"/>
                  </a:ext>
                </a:extLst>
              </a:tr>
              <a:tr h="396298">
                <a:tc>
                  <a:txBody>
                    <a:bodyPr/>
                    <a:lstStyle/>
                    <a:p>
                      <a:r>
                        <a:rPr lang="en-US" sz="2000" dirty="0">
                          <a:solidFill>
                            <a:srgbClr val="0000FF"/>
                          </a:solidFill>
                        </a:rPr>
                        <a:t>Developed</a:t>
                      </a:r>
                      <a:r>
                        <a:rPr lang="en-US" sz="2000" baseline="0" dirty="0">
                          <a:solidFill>
                            <a:srgbClr val="0000FF"/>
                          </a:solidFill>
                        </a:rPr>
                        <a:t> computer systems</a:t>
                      </a:r>
                      <a:endParaRPr lang="en-US" sz="2000" dirty="0">
                        <a:solidFill>
                          <a:srgbClr val="0000FF"/>
                        </a:solidFill>
                      </a:endParaRPr>
                    </a:p>
                  </a:txBody>
                  <a:tcPr marT="45727" marB="45727"/>
                </a:tc>
                <a:tc>
                  <a:txBody>
                    <a:bodyPr/>
                    <a:lstStyle/>
                    <a:p>
                      <a:pPr algn="r"/>
                      <a:r>
                        <a:rPr lang="en-US" sz="2000" dirty="0">
                          <a:solidFill>
                            <a:srgbClr val="008000"/>
                          </a:solidFill>
                        </a:rPr>
                        <a:t>20 years</a:t>
                      </a:r>
                    </a:p>
                  </a:txBody>
                  <a:tcPr marT="45727" marB="45727"/>
                </a:tc>
                <a:extLst>
                  <a:ext uri="{0D108BD9-81ED-4DB2-BD59-A6C34878D82A}">
                    <a16:rowId xmlns:a16="http://schemas.microsoft.com/office/drawing/2014/main" val="10001"/>
                  </a:ext>
                </a:extLst>
              </a:tr>
              <a:tr h="396298">
                <a:tc>
                  <a:txBody>
                    <a:bodyPr/>
                    <a:lstStyle/>
                    <a:p>
                      <a:r>
                        <a:rPr lang="en-US" sz="2000" dirty="0">
                          <a:solidFill>
                            <a:srgbClr val="0000FF"/>
                          </a:solidFill>
                        </a:rPr>
                        <a:t>Support users and workflow</a:t>
                      </a:r>
                    </a:p>
                  </a:txBody>
                  <a:tcPr marT="45727" marB="45727"/>
                </a:tc>
                <a:tc>
                  <a:txBody>
                    <a:bodyPr/>
                    <a:lstStyle/>
                    <a:p>
                      <a:pPr algn="r"/>
                      <a:r>
                        <a:rPr lang="en-US" sz="2000" dirty="0">
                          <a:solidFill>
                            <a:srgbClr val="008000"/>
                          </a:solidFill>
                        </a:rPr>
                        <a:t>10 laboratories</a:t>
                      </a:r>
                    </a:p>
                  </a:txBody>
                  <a:tcPr marT="45727" marB="45727"/>
                </a:tc>
                <a:extLst>
                  <a:ext uri="{0D108BD9-81ED-4DB2-BD59-A6C34878D82A}">
                    <a16:rowId xmlns:a16="http://schemas.microsoft.com/office/drawing/2014/main" val="10002"/>
                  </a:ext>
                </a:extLst>
              </a:tr>
              <a:tr h="396298">
                <a:tc>
                  <a:txBody>
                    <a:bodyPr/>
                    <a:lstStyle/>
                    <a:p>
                      <a:r>
                        <a:rPr lang="en-US" sz="2000" baseline="0" dirty="0">
                          <a:solidFill>
                            <a:srgbClr val="0000FF"/>
                          </a:solidFill>
                        </a:rPr>
                        <a:t>Routinely used in casework</a:t>
                      </a:r>
                      <a:endParaRPr lang="en-US" sz="2000" dirty="0">
                        <a:solidFill>
                          <a:srgbClr val="0000FF"/>
                        </a:solidFill>
                      </a:endParaRPr>
                    </a:p>
                  </a:txBody>
                  <a:tcPr marT="45727" marB="45727"/>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2000" dirty="0">
                          <a:solidFill>
                            <a:srgbClr val="008000"/>
                          </a:solidFill>
                        </a:rPr>
                        <a:t>400 agencies</a:t>
                      </a:r>
                    </a:p>
                  </a:txBody>
                  <a:tcPr marT="45727" marB="45727"/>
                </a:tc>
                <a:extLst>
                  <a:ext uri="{0D108BD9-81ED-4DB2-BD59-A6C34878D82A}">
                    <a16:rowId xmlns:a16="http://schemas.microsoft.com/office/drawing/2014/main" val="10003"/>
                  </a:ext>
                </a:extLst>
              </a:tr>
              <a:tr h="396298">
                <a:tc>
                  <a:txBody>
                    <a:bodyPr/>
                    <a:lstStyle/>
                    <a:p>
                      <a:r>
                        <a:rPr lang="en-US" sz="2000" dirty="0">
                          <a:solidFill>
                            <a:srgbClr val="0000FF"/>
                          </a:solidFill>
                        </a:rPr>
                        <a:t>Validate</a:t>
                      </a:r>
                      <a:r>
                        <a:rPr lang="en-US" sz="2000" baseline="0" dirty="0">
                          <a:solidFill>
                            <a:srgbClr val="0000FF"/>
                          </a:solidFill>
                        </a:rPr>
                        <a:t> system reliability</a:t>
                      </a:r>
                      <a:endParaRPr lang="en-US" sz="2000" dirty="0">
                        <a:solidFill>
                          <a:srgbClr val="0000FF"/>
                        </a:solidFill>
                      </a:endParaRPr>
                    </a:p>
                  </a:txBody>
                  <a:tcPr marT="45727" marB="45727"/>
                </a:tc>
                <a:tc>
                  <a:txBody>
                    <a:bodyPr/>
                    <a:lstStyle/>
                    <a:p>
                      <a:pPr algn="r"/>
                      <a:r>
                        <a:rPr lang="en-US" sz="2000" dirty="0">
                          <a:solidFill>
                            <a:srgbClr val="008000"/>
                          </a:solidFill>
                        </a:rPr>
                        <a:t>42 studies</a:t>
                      </a:r>
                    </a:p>
                  </a:txBody>
                  <a:tcPr marT="45727" marB="45727"/>
                </a:tc>
                <a:extLst>
                  <a:ext uri="{0D108BD9-81ED-4DB2-BD59-A6C34878D82A}">
                    <a16:rowId xmlns:a16="http://schemas.microsoft.com/office/drawing/2014/main" val="10004"/>
                  </a:ext>
                </a:extLst>
              </a:tr>
              <a:tr h="396298">
                <a:tc>
                  <a:txBody>
                    <a:bodyPr/>
                    <a:lstStyle/>
                    <a:p>
                      <a:r>
                        <a:rPr lang="en-US" sz="2000" dirty="0">
                          <a:solidFill>
                            <a:srgbClr val="0000FF"/>
                          </a:solidFill>
                        </a:rPr>
                        <a:t>Educate</a:t>
                      </a:r>
                      <a:r>
                        <a:rPr lang="en-US" sz="2000" baseline="0" dirty="0">
                          <a:solidFill>
                            <a:srgbClr val="0000FF"/>
                          </a:solidFill>
                        </a:rPr>
                        <a:t> the community</a:t>
                      </a:r>
                      <a:endParaRPr lang="en-US" sz="2000" dirty="0">
                        <a:solidFill>
                          <a:srgbClr val="0000FF"/>
                        </a:solidFill>
                      </a:endParaRPr>
                    </a:p>
                  </a:txBody>
                  <a:tcPr marT="45727" marB="45727"/>
                </a:tc>
                <a:tc>
                  <a:txBody>
                    <a:bodyPr/>
                    <a:lstStyle/>
                    <a:p>
                      <a:pPr algn="r"/>
                      <a:r>
                        <a:rPr lang="en-US" sz="2000" dirty="0">
                          <a:solidFill>
                            <a:srgbClr val="008000"/>
                          </a:solidFill>
                        </a:rPr>
                        <a:t>100 talks</a:t>
                      </a:r>
                    </a:p>
                  </a:txBody>
                  <a:tcPr marT="45727" marB="45727"/>
                </a:tc>
                <a:extLst>
                  <a:ext uri="{0D108BD9-81ED-4DB2-BD59-A6C34878D82A}">
                    <a16:rowId xmlns:a16="http://schemas.microsoft.com/office/drawing/2014/main" val="10005"/>
                  </a:ext>
                </a:extLst>
              </a:tr>
              <a:tr h="396298">
                <a:tc>
                  <a:txBody>
                    <a:bodyPr/>
                    <a:lstStyle/>
                    <a:p>
                      <a:r>
                        <a:rPr lang="en-US" sz="2000" dirty="0">
                          <a:solidFill>
                            <a:srgbClr val="0000FF"/>
                          </a:solidFill>
                        </a:rPr>
                        <a:t>Train or certify analysts</a:t>
                      </a:r>
                    </a:p>
                  </a:txBody>
                  <a:tcPr marT="45727" marB="45727"/>
                </a:tc>
                <a:tc>
                  <a:txBody>
                    <a:bodyPr/>
                    <a:lstStyle/>
                    <a:p>
                      <a:pPr algn="r"/>
                      <a:r>
                        <a:rPr lang="en-US" sz="2000" dirty="0">
                          <a:solidFill>
                            <a:srgbClr val="008000"/>
                          </a:solidFill>
                        </a:rPr>
                        <a:t>800</a:t>
                      </a:r>
                      <a:r>
                        <a:rPr lang="en-US" sz="2000" baseline="0" dirty="0">
                          <a:solidFill>
                            <a:srgbClr val="008000"/>
                          </a:solidFill>
                        </a:rPr>
                        <a:t> students</a:t>
                      </a:r>
                      <a:endParaRPr lang="en-US" sz="2000" dirty="0">
                        <a:solidFill>
                          <a:srgbClr val="008000"/>
                        </a:solidFill>
                      </a:endParaRPr>
                    </a:p>
                  </a:txBody>
                  <a:tcPr marT="45727" marB="45727"/>
                </a:tc>
                <a:extLst>
                  <a:ext uri="{0D108BD9-81ED-4DB2-BD59-A6C34878D82A}">
                    <a16:rowId xmlns:a16="http://schemas.microsoft.com/office/drawing/2014/main" val="10006"/>
                  </a:ext>
                </a:extLst>
              </a:tr>
              <a:tr h="396298">
                <a:tc>
                  <a:txBody>
                    <a:bodyPr/>
                    <a:lstStyle/>
                    <a:p>
                      <a:r>
                        <a:rPr lang="en-US" sz="2000" baseline="0" dirty="0">
                          <a:solidFill>
                            <a:srgbClr val="0000FF"/>
                          </a:solidFill>
                        </a:rPr>
                        <a:t>Admissibility challenges</a:t>
                      </a:r>
                      <a:endParaRPr lang="en-US" sz="2000" dirty="0">
                        <a:solidFill>
                          <a:srgbClr val="0000FF"/>
                        </a:solidFill>
                      </a:endParaRPr>
                    </a:p>
                  </a:txBody>
                  <a:tcPr marT="45727" marB="45727"/>
                </a:tc>
                <a:tc>
                  <a:txBody>
                    <a:bodyPr/>
                    <a:lstStyle/>
                    <a:p>
                      <a:pPr algn="r"/>
                      <a:r>
                        <a:rPr lang="en-US" sz="2000" dirty="0">
                          <a:solidFill>
                            <a:srgbClr val="008000"/>
                          </a:solidFill>
                        </a:rPr>
                        <a:t>37 rulings, 15 states and federal</a:t>
                      </a:r>
                    </a:p>
                  </a:txBody>
                  <a:tcPr marT="45727" marB="45727"/>
                </a:tc>
                <a:extLst>
                  <a:ext uri="{0D108BD9-81ED-4DB2-BD59-A6C34878D82A}">
                    <a16:rowId xmlns:a16="http://schemas.microsoft.com/office/drawing/2014/main" val="10007"/>
                  </a:ext>
                </a:extLst>
              </a:tr>
              <a:tr h="396298">
                <a:tc>
                  <a:txBody>
                    <a:bodyPr/>
                    <a:lstStyle/>
                    <a:p>
                      <a:r>
                        <a:rPr lang="en-US" sz="2000" dirty="0">
                          <a:solidFill>
                            <a:srgbClr val="0000FF"/>
                          </a:solidFill>
                        </a:rPr>
                        <a:t>Testify</a:t>
                      </a:r>
                      <a:r>
                        <a:rPr lang="en-US" sz="2000" baseline="0" dirty="0">
                          <a:solidFill>
                            <a:srgbClr val="0000FF"/>
                          </a:solidFill>
                        </a:rPr>
                        <a:t> about LR results</a:t>
                      </a:r>
                      <a:endParaRPr lang="en-US" sz="2000" dirty="0">
                        <a:solidFill>
                          <a:srgbClr val="0000FF"/>
                        </a:solidFill>
                      </a:endParaRPr>
                    </a:p>
                  </a:txBody>
                  <a:tcPr marT="45727" marB="45727"/>
                </a:tc>
                <a:tc>
                  <a:txBody>
                    <a:bodyPr/>
                    <a:lstStyle/>
                    <a:p>
                      <a:pPr algn="r"/>
                      <a:r>
                        <a:rPr lang="en-US" sz="2000" dirty="0">
                          <a:solidFill>
                            <a:srgbClr val="008000"/>
                          </a:solidFill>
                        </a:rPr>
                        <a:t>110 trials</a:t>
                      </a:r>
                    </a:p>
                  </a:txBody>
                  <a:tcPr marT="45727" marB="45727"/>
                </a:tc>
                <a:extLst>
                  <a:ext uri="{0D108BD9-81ED-4DB2-BD59-A6C34878D82A}">
                    <a16:rowId xmlns:a16="http://schemas.microsoft.com/office/drawing/2014/main" val="10008"/>
                  </a:ext>
                </a:extLst>
              </a:tr>
              <a:tr h="396298">
                <a:tc>
                  <a:txBody>
                    <a:bodyPr/>
                    <a:lstStyle/>
                    <a:p>
                      <a:r>
                        <a:rPr lang="en-US" sz="2000" dirty="0">
                          <a:solidFill>
                            <a:srgbClr val="0000FF"/>
                          </a:solidFill>
                        </a:rPr>
                        <a:t>Educate lawyers</a:t>
                      </a:r>
                      <a:r>
                        <a:rPr lang="en-US" sz="2000" baseline="0" dirty="0">
                          <a:solidFill>
                            <a:srgbClr val="0000FF"/>
                          </a:solidFill>
                        </a:rPr>
                        <a:t> and public</a:t>
                      </a:r>
                      <a:endParaRPr lang="en-US" sz="2000" dirty="0">
                        <a:solidFill>
                          <a:srgbClr val="0000FF"/>
                        </a:solidFill>
                      </a:endParaRPr>
                    </a:p>
                  </a:txBody>
                  <a:tcPr marT="45727" marB="45727"/>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2000" dirty="0">
                          <a:solidFill>
                            <a:srgbClr val="008000"/>
                          </a:solidFill>
                        </a:rPr>
                        <a:t>1,000 people</a:t>
                      </a:r>
                    </a:p>
                  </a:txBody>
                  <a:tcPr marT="45727" marB="45727"/>
                </a:tc>
                <a:extLst>
                  <a:ext uri="{0D108BD9-81ED-4DB2-BD59-A6C34878D82A}">
                    <a16:rowId xmlns:a16="http://schemas.microsoft.com/office/drawing/2014/main" val="10009"/>
                  </a:ext>
                </a:extLst>
              </a:tr>
              <a:tr h="396298">
                <a:tc>
                  <a:txBody>
                    <a:bodyPr/>
                    <a:lstStyle/>
                    <a:p>
                      <a:r>
                        <a:rPr lang="en-US" sz="2000" dirty="0">
                          <a:solidFill>
                            <a:srgbClr val="0000FF"/>
                          </a:solidFill>
                        </a:rPr>
                        <a:t>Make the ideas understandable</a:t>
                      </a:r>
                    </a:p>
                  </a:txBody>
                  <a:tcPr marT="45727" marB="45727"/>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2000" dirty="0">
                          <a:solidFill>
                            <a:srgbClr val="008000"/>
                          </a:solidFill>
                        </a:rPr>
                        <a:t>1,100 cases,</a:t>
                      </a:r>
                      <a:r>
                        <a:rPr lang="en-US" sz="2000" baseline="0" dirty="0">
                          <a:solidFill>
                            <a:srgbClr val="008000"/>
                          </a:solidFill>
                        </a:rPr>
                        <a:t> </a:t>
                      </a:r>
                      <a:r>
                        <a:rPr lang="en-US" sz="2000" dirty="0">
                          <a:solidFill>
                            <a:srgbClr val="008000"/>
                          </a:solidFill>
                        </a:rPr>
                        <a:t>46 states</a:t>
                      </a:r>
                    </a:p>
                  </a:txBody>
                  <a:tcPr marT="45727" marB="45727"/>
                </a:tc>
                <a:extLst>
                  <a:ext uri="{0D108BD9-81ED-4DB2-BD59-A6C34878D82A}">
                    <a16:rowId xmlns:a16="http://schemas.microsoft.com/office/drawing/2014/main" val="10010"/>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r>
              <a:rPr lang="en-US">
                <a:latin typeface="Arial" charset="0"/>
              </a:rPr>
              <a:t>More information</a:t>
            </a:r>
          </a:p>
        </p:txBody>
      </p:sp>
      <p:sp>
        <p:nvSpPr>
          <p:cNvPr id="8" name="Text Box 9"/>
          <p:cNvSpPr txBox="1">
            <a:spLocks noChangeArrowheads="1"/>
          </p:cNvSpPr>
          <p:nvPr/>
        </p:nvSpPr>
        <p:spPr bwMode="auto">
          <a:xfrm>
            <a:off x="1752600" y="1852613"/>
            <a:ext cx="5638800" cy="461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dirty="0">
                <a:solidFill>
                  <a:srgbClr val="0000FF"/>
                </a:solidFill>
              </a:rPr>
              <a:t>http://</a:t>
            </a:r>
            <a:r>
              <a:rPr lang="en-US" dirty="0" err="1">
                <a:solidFill>
                  <a:srgbClr val="0000FF"/>
                </a:solidFill>
              </a:rPr>
              <a:t>www.cybgen.com</a:t>
            </a:r>
            <a:r>
              <a:rPr lang="en-US" dirty="0">
                <a:solidFill>
                  <a:srgbClr val="0000FF"/>
                </a:solidFill>
              </a:rPr>
              <a:t>/information</a:t>
            </a:r>
          </a:p>
        </p:txBody>
      </p:sp>
      <p:sp>
        <p:nvSpPr>
          <p:cNvPr id="9" name="Text Box 11"/>
          <p:cNvSpPr txBox="1">
            <a:spLocks noChangeArrowheads="1"/>
          </p:cNvSpPr>
          <p:nvPr/>
        </p:nvSpPr>
        <p:spPr bwMode="auto">
          <a:xfrm>
            <a:off x="4902200" y="2286000"/>
            <a:ext cx="2260600" cy="2308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dirty="0">
                <a:solidFill>
                  <a:srgbClr val="0000FF"/>
                </a:solidFill>
              </a:rPr>
              <a:t>• Courses</a:t>
            </a:r>
          </a:p>
          <a:p>
            <a:pPr algn="l">
              <a:defRPr/>
            </a:pPr>
            <a:r>
              <a:rPr lang="en-US" dirty="0">
                <a:solidFill>
                  <a:srgbClr val="0000FF"/>
                </a:solidFill>
              </a:rPr>
              <a:t>• Newsletters</a:t>
            </a:r>
          </a:p>
          <a:p>
            <a:pPr algn="l">
              <a:defRPr/>
            </a:pPr>
            <a:r>
              <a:rPr lang="en-US" dirty="0">
                <a:solidFill>
                  <a:srgbClr val="0000FF"/>
                </a:solidFill>
              </a:rPr>
              <a:t>• Newsroom</a:t>
            </a:r>
          </a:p>
          <a:p>
            <a:pPr algn="l">
              <a:defRPr/>
            </a:pPr>
            <a:r>
              <a:rPr lang="en-US" dirty="0">
                <a:solidFill>
                  <a:srgbClr val="0000FF"/>
                </a:solidFill>
              </a:rPr>
              <a:t>• Presentations</a:t>
            </a:r>
          </a:p>
          <a:p>
            <a:pPr algn="l">
              <a:defRPr/>
            </a:pPr>
            <a:r>
              <a:rPr lang="en-US" dirty="0">
                <a:solidFill>
                  <a:srgbClr val="0000FF"/>
                </a:solidFill>
              </a:rPr>
              <a:t>• Publications</a:t>
            </a:r>
          </a:p>
          <a:p>
            <a:pPr algn="l">
              <a:defRPr/>
            </a:pPr>
            <a:r>
              <a:rPr lang="en-US" dirty="0">
                <a:solidFill>
                  <a:srgbClr val="0000FF"/>
                </a:solidFill>
              </a:rPr>
              <a:t>• Webinars</a:t>
            </a:r>
          </a:p>
        </p:txBody>
      </p:sp>
      <p:sp>
        <p:nvSpPr>
          <p:cNvPr id="31748" name="TextBox 1"/>
          <p:cNvSpPr txBox="1">
            <a:spLocks noChangeArrowheads="1"/>
          </p:cNvSpPr>
          <p:nvPr/>
        </p:nvSpPr>
        <p:spPr bwMode="auto">
          <a:xfrm>
            <a:off x="1898650" y="4572000"/>
            <a:ext cx="55975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0090"/>
                </a:solidFill>
              </a:rPr>
              <a:t>http://www.youtube.com/user/TrueAllele</a:t>
            </a:r>
          </a:p>
          <a:p>
            <a:r>
              <a:rPr lang="en-US">
                <a:solidFill>
                  <a:srgbClr val="000090"/>
                </a:solidFill>
              </a:rPr>
              <a:t>TrueAllele YouTube channel</a:t>
            </a:r>
          </a:p>
        </p:txBody>
      </p:sp>
      <p:pic>
        <p:nvPicPr>
          <p:cNvPr id="31749" name="Picture 1" descr="YouTube-logo-full_colo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7750" y="5173663"/>
            <a:ext cx="1898650" cy="118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Picture 2" descr="truealle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2524125"/>
            <a:ext cx="3098800" cy="147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3359288" y="6156950"/>
            <a:ext cx="24384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dirty="0" err="1">
                <a:solidFill>
                  <a:srgbClr val="000090"/>
                </a:solidFill>
              </a:rPr>
              <a:t>info@cybgen.com</a:t>
            </a:r>
            <a:endParaRPr lang="en-US" sz="2000" dirty="0">
              <a:solidFill>
                <a:srgbClr val="000090"/>
              </a:solidFill>
            </a:endParaRPr>
          </a:p>
        </p:txBody>
      </p:sp>
      <p:pic>
        <p:nvPicPr>
          <p:cNvPr id="13" name="Picture 12" descr="Logo, company name&#10;&#10;Description automatically generated">
            <a:extLst>
              <a:ext uri="{FF2B5EF4-FFF2-40B4-BE49-F238E27FC236}">
                <a16:creationId xmlns:a16="http://schemas.microsoft.com/office/drawing/2014/main" id="{7EBE558A-115A-B34C-A7D8-43A39C72058A}"/>
              </a:ext>
            </a:extLst>
          </p:cNvPr>
          <p:cNvPicPr>
            <a:picLocks noChangeAspect="1"/>
          </p:cNvPicPr>
          <p:nvPr/>
        </p:nvPicPr>
        <p:blipFill>
          <a:blip r:embed="rId5"/>
          <a:stretch>
            <a:fillRect/>
          </a:stretch>
        </p:blipFill>
        <p:spPr>
          <a:xfrm>
            <a:off x="6359236" y="5362575"/>
            <a:ext cx="2632364" cy="1132551"/>
          </a:xfrm>
          <a:prstGeom prst="rect">
            <a:avLst/>
          </a:prstGeom>
        </p:spPr>
      </p:pic>
      <p:pic>
        <p:nvPicPr>
          <p:cNvPr id="14" name="Picture 13" descr="A close-up of a logo&#10;&#10;Description automatically generated with low confidence">
            <a:extLst>
              <a:ext uri="{FF2B5EF4-FFF2-40B4-BE49-F238E27FC236}">
                <a16:creationId xmlns:a16="http://schemas.microsoft.com/office/drawing/2014/main" id="{5E779470-D734-D941-A2F2-1B823DF293C6}"/>
              </a:ext>
            </a:extLst>
          </p:cNvPr>
          <p:cNvPicPr>
            <a:picLocks noChangeAspect="1"/>
          </p:cNvPicPr>
          <p:nvPr/>
        </p:nvPicPr>
        <p:blipFill>
          <a:blip r:embed="rId6"/>
          <a:stretch>
            <a:fillRect/>
          </a:stretch>
        </p:blipFill>
        <p:spPr>
          <a:xfrm>
            <a:off x="152400" y="5630947"/>
            <a:ext cx="3256789" cy="595805"/>
          </a:xfrm>
          <a:prstGeom prst="rect">
            <a:avLst/>
          </a:prstGeom>
        </p:spPr>
      </p:pic>
    </p:spTree>
    <p:extLst>
      <p:ext uri="{BB962C8B-B14F-4D97-AF65-F5344CB8AC3E}">
        <p14:creationId xmlns:p14="http://schemas.microsoft.com/office/powerpoint/2010/main" val="3804698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49BBB-E7C2-7542-8726-D9AB1BA6ABAA}"/>
              </a:ext>
            </a:extLst>
          </p:cNvPr>
          <p:cNvSpPr>
            <a:spLocks noGrp="1"/>
          </p:cNvSpPr>
          <p:nvPr>
            <p:ph type="title"/>
          </p:nvPr>
        </p:nvSpPr>
        <p:spPr/>
        <p:txBody>
          <a:bodyPr/>
          <a:lstStyle/>
          <a:p>
            <a:r>
              <a:rPr lang="en-US" dirty="0"/>
              <a:t>How to quantify Information?</a:t>
            </a:r>
          </a:p>
        </p:txBody>
      </p:sp>
      <p:sp>
        <p:nvSpPr>
          <p:cNvPr id="3" name="TextBox 2">
            <a:extLst>
              <a:ext uri="{FF2B5EF4-FFF2-40B4-BE49-F238E27FC236}">
                <a16:creationId xmlns:a16="http://schemas.microsoft.com/office/drawing/2014/main" id="{45D33F14-57A8-2A4D-A7A3-F7F4A608AF66}"/>
              </a:ext>
            </a:extLst>
          </p:cNvPr>
          <p:cNvSpPr txBox="1"/>
          <p:nvPr/>
        </p:nvSpPr>
        <p:spPr>
          <a:xfrm>
            <a:off x="885371" y="1872342"/>
            <a:ext cx="7503886" cy="4154984"/>
          </a:xfrm>
          <a:prstGeom prst="rect">
            <a:avLst/>
          </a:prstGeom>
          <a:noFill/>
        </p:spPr>
        <p:txBody>
          <a:bodyPr wrap="square" rtlCol="0">
            <a:spAutoFit/>
          </a:bodyPr>
          <a:lstStyle/>
          <a:p>
            <a:r>
              <a:rPr lang="en-US" dirty="0"/>
              <a:t>Karl Popper – falsify theory</a:t>
            </a:r>
          </a:p>
          <a:p>
            <a:r>
              <a:rPr lang="en-US" dirty="0" err="1"/>
              <a:t>Pr</a:t>
            </a:r>
            <a:r>
              <a:rPr lang="en-US" dirty="0"/>
              <a:t>{</a:t>
            </a:r>
            <a:r>
              <a:rPr lang="en-US" dirty="0">
                <a:solidFill>
                  <a:srgbClr val="996633"/>
                </a:solidFill>
              </a:rPr>
              <a:t>data</a:t>
            </a:r>
            <a:r>
              <a:rPr lang="en-US" dirty="0"/>
              <a:t> | </a:t>
            </a:r>
            <a:r>
              <a:rPr lang="en-US" dirty="0">
                <a:solidFill>
                  <a:srgbClr val="0070C0"/>
                </a:solidFill>
              </a:rPr>
              <a:t>hypothesis</a:t>
            </a:r>
            <a:r>
              <a:rPr lang="en-US" dirty="0"/>
              <a:t>} = 0</a:t>
            </a:r>
          </a:p>
          <a:p>
            <a:endParaRPr lang="en-US" dirty="0"/>
          </a:p>
          <a:p>
            <a:r>
              <a:rPr lang="en-US" dirty="0"/>
              <a:t>Thomas Kuhn – confirm paradigm</a:t>
            </a:r>
          </a:p>
          <a:p>
            <a:r>
              <a:rPr lang="en-US" dirty="0" err="1"/>
              <a:t>Pr</a:t>
            </a:r>
            <a:r>
              <a:rPr lang="en-US" dirty="0"/>
              <a:t>{</a:t>
            </a:r>
            <a:r>
              <a:rPr lang="en-US" dirty="0">
                <a:solidFill>
                  <a:srgbClr val="996633"/>
                </a:solidFill>
              </a:rPr>
              <a:t>data</a:t>
            </a:r>
            <a:r>
              <a:rPr lang="en-US" dirty="0"/>
              <a:t> | </a:t>
            </a:r>
            <a:r>
              <a:rPr lang="en-US" dirty="0">
                <a:solidFill>
                  <a:srgbClr val="0070C0"/>
                </a:solidFill>
              </a:rPr>
              <a:t>hypothesis</a:t>
            </a:r>
            <a:r>
              <a:rPr lang="en-US" dirty="0"/>
              <a:t>} = 1</a:t>
            </a:r>
          </a:p>
          <a:p>
            <a:endParaRPr lang="en-US" dirty="0"/>
          </a:p>
          <a:p>
            <a:r>
              <a:rPr lang="en-US" dirty="0"/>
              <a:t>Thomas Bayes – posterior probability</a:t>
            </a:r>
          </a:p>
          <a:p>
            <a:r>
              <a:rPr lang="en-US" dirty="0" err="1"/>
              <a:t>Pr</a:t>
            </a:r>
            <a:r>
              <a:rPr lang="en-US" dirty="0"/>
              <a:t>{</a:t>
            </a:r>
            <a:r>
              <a:rPr lang="en-US" dirty="0">
                <a:solidFill>
                  <a:srgbClr val="0070C0"/>
                </a:solidFill>
              </a:rPr>
              <a:t>hypothesis</a:t>
            </a:r>
            <a:r>
              <a:rPr lang="en-US" dirty="0"/>
              <a:t> | </a:t>
            </a:r>
            <a:r>
              <a:rPr lang="en-US" dirty="0">
                <a:solidFill>
                  <a:srgbClr val="996633"/>
                </a:solidFill>
              </a:rPr>
              <a:t>data</a:t>
            </a:r>
            <a:r>
              <a:rPr lang="en-US" dirty="0"/>
              <a:t>}</a:t>
            </a:r>
          </a:p>
          <a:p>
            <a:endParaRPr lang="en-US" dirty="0"/>
          </a:p>
          <a:p>
            <a:r>
              <a:rPr lang="en-US" dirty="0"/>
              <a:t>Alan Turing – likelihood ratio (LR)</a:t>
            </a:r>
          </a:p>
          <a:p>
            <a:r>
              <a:rPr lang="en-US" dirty="0" err="1"/>
              <a:t>Pr</a:t>
            </a:r>
            <a:r>
              <a:rPr lang="en-US" dirty="0"/>
              <a:t>{</a:t>
            </a:r>
            <a:r>
              <a:rPr lang="en-US" dirty="0">
                <a:solidFill>
                  <a:srgbClr val="996633"/>
                </a:solidFill>
              </a:rPr>
              <a:t>data</a:t>
            </a:r>
            <a:r>
              <a:rPr lang="en-US" dirty="0"/>
              <a:t> | </a:t>
            </a:r>
            <a:r>
              <a:rPr lang="en-US" dirty="0">
                <a:solidFill>
                  <a:srgbClr val="0070C0"/>
                </a:solidFill>
              </a:rPr>
              <a:t>hypothesis</a:t>
            </a:r>
            <a:r>
              <a:rPr lang="en-US" dirty="0"/>
              <a:t>} / </a:t>
            </a:r>
            <a:r>
              <a:rPr lang="en-US" dirty="0" err="1"/>
              <a:t>Pr</a:t>
            </a:r>
            <a:r>
              <a:rPr lang="en-US" dirty="0"/>
              <a:t>{</a:t>
            </a:r>
            <a:r>
              <a:rPr lang="en-US" dirty="0">
                <a:solidFill>
                  <a:srgbClr val="996633"/>
                </a:solidFill>
              </a:rPr>
              <a:t>data</a:t>
            </a:r>
            <a:r>
              <a:rPr lang="en-US" dirty="0"/>
              <a:t> | </a:t>
            </a:r>
            <a:r>
              <a:rPr lang="en-US" dirty="0">
                <a:solidFill>
                  <a:srgbClr val="FF0000"/>
                </a:solidFill>
              </a:rPr>
              <a:t>alternative</a:t>
            </a:r>
            <a:r>
              <a:rPr lang="en-US" dirty="0"/>
              <a:t>}</a:t>
            </a:r>
          </a:p>
        </p:txBody>
      </p:sp>
    </p:spTree>
    <p:extLst>
      <p:ext uri="{BB962C8B-B14F-4D97-AF65-F5344CB8AC3E}">
        <p14:creationId xmlns:p14="http://schemas.microsoft.com/office/powerpoint/2010/main" val="1561494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5ED6B-2ACE-E146-B391-C9A68D1F3206}"/>
              </a:ext>
            </a:extLst>
          </p:cNvPr>
          <p:cNvSpPr>
            <a:spLocks noGrp="1"/>
          </p:cNvSpPr>
          <p:nvPr>
            <p:ph type="title"/>
          </p:nvPr>
        </p:nvSpPr>
        <p:spPr/>
        <p:txBody>
          <a:bodyPr/>
          <a:lstStyle/>
          <a:p>
            <a:r>
              <a:rPr lang="en-US" dirty="0"/>
              <a:t>California v. Lopez</a:t>
            </a:r>
          </a:p>
        </p:txBody>
      </p:sp>
      <p:sp>
        <p:nvSpPr>
          <p:cNvPr id="5" name="TextBox 4">
            <a:extLst>
              <a:ext uri="{FF2B5EF4-FFF2-40B4-BE49-F238E27FC236}">
                <a16:creationId xmlns:a16="http://schemas.microsoft.com/office/drawing/2014/main" id="{CDA0822D-2F15-1842-A243-FF97E9645D8F}"/>
              </a:ext>
            </a:extLst>
          </p:cNvPr>
          <p:cNvSpPr txBox="1"/>
          <p:nvPr/>
        </p:nvSpPr>
        <p:spPr>
          <a:xfrm>
            <a:off x="786865" y="2668359"/>
            <a:ext cx="7512268" cy="2677656"/>
          </a:xfrm>
          <a:prstGeom prst="rect">
            <a:avLst/>
          </a:prstGeom>
          <a:noFill/>
        </p:spPr>
        <p:txBody>
          <a:bodyPr wrap="square" rtlCol="0">
            <a:spAutoFit/>
          </a:bodyPr>
          <a:lstStyle/>
          <a:p>
            <a:pPr marL="171450" indent="-165100" algn="l"/>
            <a:r>
              <a:rPr lang="en-US" dirty="0">
                <a:solidFill>
                  <a:srgbClr val="0432FF"/>
                </a:solidFill>
              </a:rPr>
              <a:t>• Facing the death penalty, or life in prison. </a:t>
            </a:r>
          </a:p>
          <a:p>
            <a:pPr marL="171450" indent="-165100" algn="l"/>
            <a:r>
              <a:rPr lang="en-US" dirty="0">
                <a:solidFill>
                  <a:srgbClr val="0432FF"/>
                </a:solidFill>
              </a:rPr>
              <a:t>• The child was 2 years and 10 months old.</a:t>
            </a:r>
          </a:p>
          <a:p>
            <a:pPr marL="171450" indent="-165100" algn="l"/>
            <a:r>
              <a:rPr lang="en-US" dirty="0">
                <a:solidFill>
                  <a:srgbClr val="0432FF"/>
                </a:solidFill>
              </a:rPr>
              <a:t>• There were bruises to his face, genitals, and rectum.</a:t>
            </a:r>
          </a:p>
          <a:p>
            <a:pPr marL="171450" indent="-165100" algn="l"/>
            <a:r>
              <a:rPr lang="en-US" dirty="0">
                <a:solidFill>
                  <a:srgbClr val="0432FF"/>
                </a:solidFill>
              </a:rPr>
              <a:t>• An autopsy showed brain swelling, skull fracture, cheek bruises, and asphyxia.</a:t>
            </a:r>
          </a:p>
          <a:p>
            <a:pPr marL="171450" indent="-165100" algn="l"/>
            <a:r>
              <a:rPr lang="en-US" dirty="0">
                <a:solidFill>
                  <a:srgbClr val="0432FF"/>
                </a:solidFill>
              </a:rPr>
              <a:t>• A rectal swab from the boy showed semen. </a:t>
            </a:r>
          </a:p>
          <a:p>
            <a:pPr marL="171450" indent="-165100" algn="l"/>
            <a:r>
              <a:rPr lang="en-US" dirty="0">
                <a:solidFill>
                  <a:srgbClr val="0432FF"/>
                </a:solidFill>
              </a:rPr>
              <a:t>• The swab matched the defendant’s DNA. </a:t>
            </a:r>
          </a:p>
        </p:txBody>
      </p:sp>
      <p:sp>
        <p:nvSpPr>
          <p:cNvPr id="6" name="TextBox 5">
            <a:extLst>
              <a:ext uri="{FF2B5EF4-FFF2-40B4-BE49-F238E27FC236}">
                <a16:creationId xmlns:a16="http://schemas.microsoft.com/office/drawing/2014/main" id="{D56ED79C-7599-6E45-B9D3-C1686F0EA8C3}"/>
              </a:ext>
            </a:extLst>
          </p:cNvPr>
          <p:cNvSpPr txBox="1"/>
          <p:nvPr/>
        </p:nvSpPr>
        <p:spPr>
          <a:xfrm>
            <a:off x="141890" y="1752600"/>
            <a:ext cx="8802218" cy="461665"/>
          </a:xfrm>
          <a:prstGeom prst="rect">
            <a:avLst/>
          </a:prstGeom>
          <a:noFill/>
        </p:spPr>
        <p:txBody>
          <a:bodyPr wrap="none" rtlCol="0">
            <a:spAutoFit/>
          </a:bodyPr>
          <a:lstStyle/>
          <a:p>
            <a:r>
              <a:rPr lang="en-US" b="1" dirty="0">
                <a:solidFill>
                  <a:srgbClr val="7030A0"/>
                </a:solidFill>
              </a:rPr>
              <a:t>Man accused of rape and murder of girlfriend’s toddler son</a:t>
            </a:r>
            <a:endParaRPr lang="en-US" dirty="0">
              <a:solidFill>
                <a:srgbClr val="7030A0"/>
              </a:solidFill>
            </a:endParaRPr>
          </a:p>
        </p:txBody>
      </p:sp>
    </p:spTree>
    <p:extLst>
      <p:ext uri="{BB962C8B-B14F-4D97-AF65-F5344CB8AC3E}">
        <p14:creationId xmlns:p14="http://schemas.microsoft.com/office/powerpoint/2010/main" val="4246591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9" descr="toe_of_frog.jpg"/>
          <p:cNvPicPr>
            <a:picLocks noChangeAspect="1"/>
          </p:cNvPicPr>
          <p:nvPr/>
        </p:nvPicPr>
        <p:blipFill>
          <a:blip r:embed="rId2">
            <a:extLst>
              <a:ext uri="{28A0092B-C50C-407E-A947-70E740481C1C}">
                <a14:useLocalDpi xmlns:a14="http://schemas.microsoft.com/office/drawing/2010/main" val="0"/>
              </a:ext>
            </a:extLst>
          </a:blip>
          <a:srcRect l="6329" t="4498" r="5669" b="12784"/>
          <a:stretch>
            <a:fillRect/>
          </a:stretch>
        </p:blipFill>
        <p:spPr bwMode="auto">
          <a:xfrm>
            <a:off x="5867400" y="909638"/>
            <a:ext cx="2124075" cy="2595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Title 1"/>
          <p:cNvSpPr>
            <a:spLocks noGrp="1"/>
          </p:cNvSpPr>
          <p:nvPr>
            <p:ph type="title"/>
          </p:nvPr>
        </p:nvSpPr>
        <p:spPr/>
        <p:txBody>
          <a:bodyPr/>
          <a:lstStyle/>
          <a:p>
            <a:r>
              <a:rPr lang="en-US" dirty="0">
                <a:latin typeface="Arial" charset="0"/>
              </a:rPr>
              <a:t>DNA mixture</a:t>
            </a:r>
          </a:p>
        </p:txBody>
      </p:sp>
      <p:pic>
        <p:nvPicPr>
          <p:cNvPr id="17411" name="Picture 2" descr="Witches_Cauldr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971800"/>
            <a:ext cx="3530600"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2" name="Picture 3" descr="eye_of_new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71638"/>
            <a:ext cx="2128838"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ircular Arrow 5"/>
          <p:cNvSpPr/>
          <p:nvPr/>
        </p:nvSpPr>
        <p:spPr bwMode="auto">
          <a:xfrm>
            <a:off x="2209800" y="1828800"/>
            <a:ext cx="1828800" cy="2514600"/>
          </a:xfrm>
          <a:prstGeom prst="circularArrow">
            <a:avLst>
              <a:gd name="adj1" fmla="val 12500"/>
              <a:gd name="adj2" fmla="val 1142319"/>
              <a:gd name="adj3" fmla="val 20457681"/>
              <a:gd name="adj4" fmla="val 16159985"/>
              <a:gd name="adj5" fmla="val 17825"/>
            </a:avLst>
          </a:prstGeom>
          <a:solidFill>
            <a:srgbClr val="CCFFCC"/>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 name="Circular Arrow 6"/>
          <p:cNvSpPr/>
          <p:nvPr/>
        </p:nvSpPr>
        <p:spPr bwMode="auto">
          <a:xfrm flipH="1">
            <a:off x="4800600" y="1828800"/>
            <a:ext cx="1828800" cy="2514600"/>
          </a:xfrm>
          <a:prstGeom prst="circularArrow">
            <a:avLst>
              <a:gd name="adj1" fmla="val 12500"/>
              <a:gd name="adj2" fmla="val 1142319"/>
              <a:gd name="adj3" fmla="val 20457681"/>
              <a:gd name="adj4" fmla="val 16159985"/>
              <a:gd name="adj5" fmla="val 17825"/>
            </a:avLst>
          </a:prstGeom>
          <a:solidFill>
            <a:srgbClr val="CCFFCC"/>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7415" name="TextBox 7"/>
          <p:cNvSpPr txBox="1">
            <a:spLocks noChangeArrowheads="1"/>
          </p:cNvSpPr>
          <p:nvPr/>
        </p:nvSpPr>
        <p:spPr bwMode="auto">
          <a:xfrm>
            <a:off x="914400" y="3576638"/>
            <a:ext cx="1905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90"/>
                </a:solidFill>
              </a:rPr>
              <a:t>eye of newt</a:t>
            </a:r>
          </a:p>
        </p:txBody>
      </p:sp>
      <p:sp>
        <p:nvSpPr>
          <p:cNvPr id="17416" name="TextBox 8"/>
          <p:cNvSpPr txBox="1">
            <a:spLocks noChangeArrowheads="1"/>
          </p:cNvSpPr>
          <p:nvPr/>
        </p:nvSpPr>
        <p:spPr bwMode="auto">
          <a:xfrm>
            <a:off x="5867400" y="3571875"/>
            <a:ext cx="2362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90"/>
                </a:solidFill>
              </a:rPr>
              <a:t>toe of frog</a:t>
            </a:r>
          </a:p>
        </p:txBody>
      </p:sp>
      <p:sp>
        <p:nvSpPr>
          <p:cNvPr id="2" name="TextBox 1"/>
          <p:cNvSpPr txBox="1"/>
          <p:nvPr/>
        </p:nvSpPr>
        <p:spPr>
          <a:xfrm>
            <a:off x="2286000" y="5334000"/>
            <a:ext cx="4495800" cy="461963"/>
          </a:xfrm>
          <a:prstGeom prst="rect">
            <a:avLst/>
          </a:prstGeom>
          <a:noFill/>
        </p:spPr>
        <p:txBody>
          <a:bodyPr>
            <a:spAutoFit/>
          </a:bodyPr>
          <a:lstStyle/>
          <a:p>
            <a:pPr>
              <a:defRPr/>
            </a:pPr>
            <a:r>
              <a:rPr lang="en-US" dirty="0">
                <a:solidFill>
                  <a:srgbClr val="FF0000"/>
                </a:solidFill>
                <a:effectLst>
                  <a:outerShdw blurRad="50800" dist="38100" dir="2700000" algn="tl" rotWithShape="0">
                    <a:srgbClr val="000000">
                      <a:alpha val="43000"/>
                    </a:srgbClr>
                  </a:outerShdw>
                </a:effectLst>
              </a:rPr>
              <a:t>Double, double toil and trouble</a:t>
            </a:r>
          </a:p>
        </p:txBody>
      </p:sp>
    </p:spTree>
    <p:extLst>
      <p:ext uri="{BB962C8B-B14F-4D97-AF65-F5344CB8AC3E}">
        <p14:creationId xmlns:p14="http://schemas.microsoft.com/office/powerpoint/2010/main" val="3597677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3" descr="vWA acda17.tiff"/>
          <p:cNvPicPr>
            <a:picLocks noChangeAspect="1"/>
          </p:cNvPicPr>
          <p:nvPr/>
        </p:nvPicPr>
        <p:blipFill>
          <a:blip r:embed="rId3">
            <a:extLst>
              <a:ext uri="{28A0092B-C50C-407E-A947-70E740481C1C}">
                <a14:useLocalDpi xmlns:a14="http://schemas.microsoft.com/office/drawing/2010/main" val="0"/>
              </a:ext>
            </a:extLst>
          </a:blip>
          <a:srcRect r="281" b="648"/>
          <a:stretch>
            <a:fillRect/>
          </a:stretch>
        </p:blipFill>
        <p:spPr bwMode="auto">
          <a:xfrm>
            <a:off x="1106488" y="2286000"/>
            <a:ext cx="6911975" cy="454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0" name="Rectangle 2"/>
          <p:cNvSpPr>
            <a:spLocks noGrp="1" noChangeArrowheads="1"/>
          </p:cNvSpPr>
          <p:nvPr>
            <p:ph type="title"/>
          </p:nvPr>
        </p:nvSpPr>
        <p:spPr>
          <a:xfrm>
            <a:off x="0" y="609600"/>
            <a:ext cx="9144000" cy="1143000"/>
          </a:xfrm>
        </p:spPr>
        <p:txBody>
          <a:bodyPr/>
          <a:lstStyle/>
          <a:p>
            <a:r>
              <a:rPr lang="en-US" dirty="0">
                <a:latin typeface="Arial" charset="0"/>
              </a:rPr>
              <a:t>Discard peaks &amp; heights</a:t>
            </a:r>
          </a:p>
        </p:txBody>
      </p:sp>
      <p:sp>
        <p:nvSpPr>
          <p:cNvPr id="27651" name="Text Box 4"/>
          <p:cNvSpPr txBox="1">
            <a:spLocks noChangeArrowheads="1"/>
          </p:cNvSpPr>
          <p:nvPr/>
        </p:nvSpPr>
        <p:spPr bwMode="auto">
          <a:xfrm>
            <a:off x="1055688" y="1752600"/>
            <a:ext cx="70294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a:solidFill>
                  <a:schemeClr val="accent2"/>
                </a:solidFill>
              </a:rPr>
              <a:t>Over</a:t>
            </a:r>
            <a:r>
              <a:rPr lang="en-US">
                <a:solidFill>
                  <a:schemeClr val="hlink"/>
                </a:solidFill>
              </a:rPr>
              <a:t> </a:t>
            </a:r>
            <a:r>
              <a:rPr lang="en-US">
                <a:solidFill>
                  <a:srgbClr val="FF0000"/>
                </a:solidFill>
              </a:rPr>
              <a:t>threshold</a:t>
            </a:r>
            <a:r>
              <a:rPr lang="en-US">
                <a:solidFill>
                  <a:schemeClr val="accent2"/>
                </a:solidFill>
              </a:rPr>
              <a:t>,</a:t>
            </a:r>
            <a:r>
              <a:rPr lang="en-US">
                <a:solidFill>
                  <a:schemeClr val="hlink"/>
                </a:solidFill>
              </a:rPr>
              <a:t> </a:t>
            </a:r>
            <a:r>
              <a:rPr lang="en-US">
                <a:solidFill>
                  <a:schemeClr val="accent2"/>
                </a:solidFill>
              </a:rPr>
              <a:t>peaks are labeled as allele events</a:t>
            </a:r>
            <a:r>
              <a:rPr lang="en-US">
                <a:solidFill>
                  <a:schemeClr val="hlink"/>
                </a:solidFill>
              </a:rPr>
              <a:t> </a:t>
            </a:r>
          </a:p>
        </p:txBody>
      </p:sp>
      <p:sp>
        <p:nvSpPr>
          <p:cNvPr id="27653" name="Line 9"/>
          <p:cNvSpPr>
            <a:spLocks noChangeShapeType="1"/>
          </p:cNvSpPr>
          <p:nvPr/>
        </p:nvSpPr>
        <p:spPr bwMode="auto">
          <a:xfrm flipV="1">
            <a:off x="2008188" y="5257800"/>
            <a:ext cx="5357812" cy="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54" name="Text Box 17"/>
          <p:cNvSpPr txBox="1">
            <a:spLocks noChangeArrowheads="1"/>
          </p:cNvSpPr>
          <p:nvPr/>
        </p:nvSpPr>
        <p:spPr bwMode="auto">
          <a:xfrm>
            <a:off x="504825" y="5032375"/>
            <a:ext cx="1624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a:solidFill>
                  <a:srgbClr val="FF0000"/>
                </a:solidFill>
              </a:rPr>
              <a:t>Threshold </a:t>
            </a:r>
          </a:p>
        </p:txBody>
      </p:sp>
      <p:sp>
        <p:nvSpPr>
          <p:cNvPr id="27655" name="Text Box 13"/>
          <p:cNvSpPr txBox="1">
            <a:spLocks noChangeArrowheads="1"/>
          </p:cNvSpPr>
          <p:nvPr/>
        </p:nvSpPr>
        <p:spPr bwMode="auto">
          <a:xfrm>
            <a:off x="5365750" y="2616200"/>
            <a:ext cx="194945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667BC8"/>
                </a:solidFill>
              </a:rPr>
              <a:t>All-or-none allele peaks,</a:t>
            </a:r>
          </a:p>
          <a:p>
            <a:r>
              <a:rPr lang="en-US">
                <a:solidFill>
                  <a:srgbClr val="667BC8"/>
                </a:solidFill>
              </a:rPr>
              <a:t>each given equal status</a:t>
            </a:r>
          </a:p>
        </p:txBody>
      </p:sp>
      <p:sp>
        <p:nvSpPr>
          <p:cNvPr id="27656" name="Line 45"/>
          <p:cNvSpPr>
            <a:spLocks noChangeShapeType="1"/>
          </p:cNvSpPr>
          <p:nvPr/>
        </p:nvSpPr>
        <p:spPr bwMode="auto">
          <a:xfrm>
            <a:off x="3703638" y="2311400"/>
            <a:ext cx="279400" cy="439738"/>
          </a:xfrm>
          <a:prstGeom prst="line">
            <a:avLst/>
          </a:prstGeom>
          <a:noFill/>
          <a:ln w="28575">
            <a:solidFill>
              <a:schemeClr val="accent2"/>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27657" name="Oval 51"/>
          <p:cNvSpPr>
            <a:spLocks noChangeArrowheads="1"/>
          </p:cNvSpPr>
          <p:nvPr/>
        </p:nvSpPr>
        <p:spPr bwMode="auto">
          <a:xfrm>
            <a:off x="3997325" y="2720975"/>
            <a:ext cx="381000" cy="381000"/>
          </a:xfrm>
          <a:prstGeom prst="ellipse">
            <a:avLst/>
          </a:prstGeom>
          <a:noFill/>
          <a:ln w="2857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658" name="Oval 51"/>
          <p:cNvSpPr>
            <a:spLocks noChangeArrowheads="1"/>
          </p:cNvSpPr>
          <p:nvPr/>
        </p:nvSpPr>
        <p:spPr bwMode="auto">
          <a:xfrm>
            <a:off x="3190875" y="4059238"/>
            <a:ext cx="381000" cy="381000"/>
          </a:xfrm>
          <a:prstGeom prst="ellipse">
            <a:avLst/>
          </a:prstGeom>
          <a:noFill/>
          <a:ln w="2857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659" name="Rectangle 49"/>
          <p:cNvSpPr>
            <a:spLocks noChangeArrowheads="1"/>
          </p:cNvSpPr>
          <p:nvPr/>
        </p:nvSpPr>
        <p:spPr bwMode="auto">
          <a:xfrm>
            <a:off x="3228975" y="5273675"/>
            <a:ext cx="304800" cy="992188"/>
          </a:xfrm>
          <a:prstGeom prst="rect">
            <a:avLst/>
          </a:prstGeom>
          <a:solidFill>
            <a:srgbClr val="667BC8"/>
          </a:solidFill>
          <a:ln w="9525">
            <a:solidFill>
              <a:schemeClr val="tx1"/>
            </a:solidFill>
            <a:miter lim="800000"/>
            <a:headEnd/>
            <a:tailEnd/>
          </a:ln>
        </p:spPr>
        <p:txBody>
          <a:bodyPr wrap="none" anchor="ctr"/>
          <a:lstStyle/>
          <a:p>
            <a:endParaRPr lang="en-US">
              <a:solidFill>
                <a:srgbClr val="FF8000"/>
              </a:solidFill>
            </a:endParaRPr>
          </a:p>
        </p:txBody>
      </p:sp>
      <p:sp>
        <p:nvSpPr>
          <p:cNvPr id="27660" name="Line 45"/>
          <p:cNvSpPr>
            <a:spLocks noChangeShapeType="1"/>
          </p:cNvSpPr>
          <p:nvPr/>
        </p:nvSpPr>
        <p:spPr bwMode="auto">
          <a:xfrm>
            <a:off x="3389313" y="2312988"/>
            <a:ext cx="0" cy="1700212"/>
          </a:xfrm>
          <a:prstGeom prst="line">
            <a:avLst/>
          </a:prstGeom>
          <a:noFill/>
          <a:ln w="28575">
            <a:solidFill>
              <a:schemeClr val="accent2"/>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661" name="Group 55"/>
          <p:cNvGrpSpPr>
            <a:grpSpLocks noChangeAspect="1"/>
          </p:cNvGrpSpPr>
          <p:nvPr/>
        </p:nvGrpSpPr>
        <p:grpSpPr bwMode="auto">
          <a:xfrm>
            <a:off x="5719763" y="5326063"/>
            <a:ext cx="203200" cy="203200"/>
            <a:chOff x="3276" y="3351"/>
            <a:chExt cx="144" cy="144"/>
          </a:xfrm>
        </p:grpSpPr>
        <p:sp>
          <p:nvSpPr>
            <p:cNvPr id="27669" name="Line 31"/>
            <p:cNvSpPr>
              <a:spLocks noChangeShapeType="1"/>
            </p:cNvSpPr>
            <p:nvPr/>
          </p:nvSpPr>
          <p:spPr bwMode="auto">
            <a:xfrm>
              <a:off x="3276" y="3351"/>
              <a:ext cx="144" cy="144"/>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70" name="Line 32"/>
            <p:cNvSpPr>
              <a:spLocks noChangeShapeType="1"/>
            </p:cNvSpPr>
            <p:nvPr/>
          </p:nvSpPr>
          <p:spPr bwMode="auto">
            <a:xfrm flipV="1">
              <a:off x="3276" y="3351"/>
              <a:ext cx="144" cy="144"/>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27662" name="Line 24"/>
          <p:cNvSpPr>
            <a:spLocks noChangeShapeType="1"/>
          </p:cNvSpPr>
          <p:nvPr/>
        </p:nvSpPr>
        <p:spPr bwMode="auto">
          <a:xfrm>
            <a:off x="5503863" y="4965700"/>
            <a:ext cx="141287" cy="242888"/>
          </a:xfrm>
          <a:prstGeom prst="line">
            <a:avLst/>
          </a:prstGeom>
          <a:noFill/>
          <a:ln w="28575">
            <a:solidFill>
              <a:srgbClr val="800080"/>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27663" name="Text Box 5"/>
          <p:cNvSpPr txBox="1">
            <a:spLocks noChangeAspect="1" noChangeArrowheads="1"/>
          </p:cNvSpPr>
          <p:nvPr/>
        </p:nvSpPr>
        <p:spPr bwMode="auto">
          <a:xfrm>
            <a:off x="4629150" y="4551363"/>
            <a:ext cx="40132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2200">
                <a:solidFill>
                  <a:srgbClr val="800080"/>
                </a:solidFill>
              </a:rPr>
              <a:t>Under </a:t>
            </a:r>
            <a:r>
              <a:rPr lang="en-US" sz="2200">
                <a:solidFill>
                  <a:srgbClr val="FF0000"/>
                </a:solidFill>
              </a:rPr>
              <a:t>threshold</a:t>
            </a:r>
            <a:r>
              <a:rPr lang="en-US" sz="2200">
                <a:solidFill>
                  <a:srgbClr val="800080"/>
                </a:solidFill>
              </a:rPr>
              <a:t>, alleles vanish</a:t>
            </a:r>
          </a:p>
        </p:txBody>
      </p:sp>
      <p:grpSp>
        <p:nvGrpSpPr>
          <p:cNvPr id="27664" name="Group 55"/>
          <p:cNvGrpSpPr>
            <a:grpSpLocks noChangeAspect="1"/>
          </p:cNvGrpSpPr>
          <p:nvPr/>
        </p:nvGrpSpPr>
        <p:grpSpPr bwMode="auto">
          <a:xfrm>
            <a:off x="4913313" y="5389563"/>
            <a:ext cx="203200" cy="203200"/>
            <a:chOff x="3276" y="3351"/>
            <a:chExt cx="144" cy="144"/>
          </a:xfrm>
        </p:grpSpPr>
        <p:sp>
          <p:nvSpPr>
            <p:cNvPr id="27667" name="Line 31"/>
            <p:cNvSpPr>
              <a:spLocks noChangeShapeType="1"/>
            </p:cNvSpPr>
            <p:nvPr/>
          </p:nvSpPr>
          <p:spPr bwMode="auto">
            <a:xfrm>
              <a:off x="3276" y="3351"/>
              <a:ext cx="144" cy="144"/>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68" name="Line 32"/>
            <p:cNvSpPr>
              <a:spLocks noChangeShapeType="1"/>
            </p:cNvSpPr>
            <p:nvPr/>
          </p:nvSpPr>
          <p:spPr bwMode="auto">
            <a:xfrm flipV="1">
              <a:off x="3276" y="3351"/>
              <a:ext cx="144" cy="144"/>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27665" name="Line 24"/>
          <p:cNvSpPr>
            <a:spLocks noChangeShapeType="1"/>
          </p:cNvSpPr>
          <p:nvPr/>
        </p:nvSpPr>
        <p:spPr bwMode="auto">
          <a:xfrm flipH="1">
            <a:off x="5118100" y="4967288"/>
            <a:ext cx="215900" cy="328612"/>
          </a:xfrm>
          <a:prstGeom prst="line">
            <a:avLst/>
          </a:prstGeom>
          <a:noFill/>
          <a:ln w="28575">
            <a:solidFill>
              <a:srgbClr val="800080"/>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27666" name="Rectangle 49"/>
          <p:cNvSpPr>
            <a:spLocks noChangeArrowheads="1"/>
          </p:cNvSpPr>
          <p:nvPr/>
        </p:nvSpPr>
        <p:spPr bwMode="auto">
          <a:xfrm>
            <a:off x="4035425" y="5273675"/>
            <a:ext cx="304800" cy="992188"/>
          </a:xfrm>
          <a:prstGeom prst="rect">
            <a:avLst/>
          </a:prstGeom>
          <a:solidFill>
            <a:srgbClr val="667BC8"/>
          </a:solidFill>
          <a:ln w="9525">
            <a:solidFill>
              <a:schemeClr val="tx1"/>
            </a:solidFill>
            <a:miter lim="800000"/>
            <a:headEnd/>
            <a:tailEnd/>
          </a:ln>
        </p:spPr>
        <p:txBody>
          <a:bodyPr wrap="none" anchor="ctr"/>
          <a:lstStyle/>
          <a:p>
            <a:endParaRPr lang="en-US">
              <a:solidFill>
                <a:srgbClr val="FF8000"/>
              </a:solidFill>
            </a:endParaRPr>
          </a:p>
        </p:txBody>
      </p:sp>
      <p:sp>
        <p:nvSpPr>
          <p:cNvPr id="2" name="TextBox 1">
            <a:extLst>
              <a:ext uri="{FF2B5EF4-FFF2-40B4-BE49-F238E27FC236}">
                <a16:creationId xmlns:a16="http://schemas.microsoft.com/office/drawing/2014/main" id="{067295B5-A8BB-8649-B0DC-CE53BA60B7BE}"/>
              </a:ext>
            </a:extLst>
          </p:cNvPr>
          <p:cNvSpPr txBox="1"/>
          <p:nvPr/>
        </p:nvSpPr>
        <p:spPr>
          <a:xfrm>
            <a:off x="10223" y="71735"/>
            <a:ext cx="2613216" cy="461665"/>
          </a:xfrm>
          <a:prstGeom prst="rect">
            <a:avLst/>
          </a:prstGeom>
          <a:noFill/>
        </p:spPr>
        <p:txBody>
          <a:bodyPr wrap="none" rtlCol="0">
            <a:spAutoFit/>
          </a:bodyPr>
          <a:lstStyle/>
          <a:p>
            <a:pPr algn="l"/>
            <a:r>
              <a:rPr lang="en-US" dirty="0">
                <a:solidFill>
                  <a:srgbClr val="FF0000"/>
                </a:solidFill>
              </a:rPr>
              <a:t>HUMAN REVIEW</a:t>
            </a:r>
          </a:p>
        </p:txBody>
      </p:sp>
    </p:spTree>
    <p:extLst>
      <p:ext uri="{BB962C8B-B14F-4D97-AF65-F5344CB8AC3E}">
        <p14:creationId xmlns:p14="http://schemas.microsoft.com/office/powerpoint/2010/main" val="1287358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23333" y="609600"/>
            <a:ext cx="8280400" cy="1143000"/>
          </a:xfrm>
        </p:spPr>
        <p:txBody>
          <a:bodyPr/>
          <a:lstStyle/>
          <a:p>
            <a:r>
              <a:rPr lang="en-US" dirty="0">
                <a:latin typeface="Arial" charset="0"/>
              </a:rPr>
              <a:t>Simplify data to interpret mixture</a:t>
            </a:r>
          </a:p>
        </p:txBody>
      </p:sp>
      <p:sp>
        <p:nvSpPr>
          <p:cNvPr id="4" name="TextBox 3"/>
          <p:cNvSpPr txBox="1"/>
          <p:nvPr/>
        </p:nvSpPr>
        <p:spPr>
          <a:xfrm>
            <a:off x="1811869" y="4275663"/>
            <a:ext cx="6360613" cy="2308324"/>
          </a:xfrm>
          <a:prstGeom prst="rect">
            <a:avLst/>
          </a:prstGeom>
          <a:noFill/>
        </p:spPr>
        <p:txBody>
          <a:bodyPr wrap="square" rtlCol="0">
            <a:spAutoFit/>
          </a:bodyPr>
          <a:lstStyle/>
          <a:p>
            <a:pPr marL="457200" indent="-457200" algn="l">
              <a:buAutoNum type="arabicPeriod"/>
            </a:pPr>
            <a:r>
              <a:rPr lang="en-US" dirty="0">
                <a:solidFill>
                  <a:srgbClr val="660066"/>
                </a:solidFill>
              </a:rPr>
              <a:t>Apply threshold to find “alleles”</a:t>
            </a:r>
          </a:p>
          <a:p>
            <a:pPr marL="457200" indent="-457200" algn="l">
              <a:buAutoNum type="arabicPeriod"/>
            </a:pPr>
            <a:r>
              <a:rPr lang="en-US" dirty="0">
                <a:solidFill>
                  <a:srgbClr val="660066"/>
                </a:solidFill>
              </a:rPr>
              <a:t>Add allele frequencies (f</a:t>
            </a:r>
            <a:r>
              <a:rPr lang="en-US" baseline="-25000" dirty="0">
                <a:solidFill>
                  <a:srgbClr val="660066"/>
                </a:solidFill>
              </a:rPr>
              <a:t>1</a:t>
            </a:r>
            <a:r>
              <a:rPr lang="en-US" dirty="0">
                <a:solidFill>
                  <a:srgbClr val="660066"/>
                </a:solidFill>
              </a:rPr>
              <a:t> + f</a:t>
            </a:r>
            <a:r>
              <a:rPr lang="en-US" baseline="-25000" dirty="0">
                <a:solidFill>
                  <a:srgbClr val="660066"/>
                </a:solidFill>
              </a:rPr>
              <a:t>2</a:t>
            </a:r>
            <a:r>
              <a:rPr lang="en-US" dirty="0">
                <a:solidFill>
                  <a:srgbClr val="660066"/>
                </a:solidFill>
              </a:rPr>
              <a:t> + …)</a:t>
            </a:r>
          </a:p>
          <a:p>
            <a:pPr marL="457200" indent="-457200" algn="l">
              <a:buAutoNum type="arabicPeriod"/>
            </a:pPr>
            <a:r>
              <a:rPr lang="en-US" dirty="0">
                <a:solidFill>
                  <a:srgbClr val="660066"/>
                </a:solidFill>
              </a:rPr>
              <a:t>Square sum, take reciprocal</a:t>
            </a:r>
          </a:p>
          <a:p>
            <a:pPr marL="457200" indent="-457200" algn="l">
              <a:buFontTx/>
              <a:buAutoNum type="arabicPeriod"/>
            </a:pPr>
            <a:r>
              <a:rPr lang="en-US" dirty="0">
                <a:solidFill>
                  <a:srgbClr val="660066"/>
                </a:solidFill>
              </a:rPr>
              <a:t>Locus “probability of inclusion” (PI)</a:t>
            </a:r>
          </a:p>
          <a:p>
            <a:pPr marL="457200" indent="-457200" algn="l">
              <a:buAutoNum type="arabicPeriod"/>
            </a:pPr>
            <a:r>
              <a:rPr lang="en-US" dirty="0">
                <a:solidFill>
                  <a:srgbClr val="660066"/>
                </a:solidFill>
              </a:rPr>
              <a:t>Multiply locus PI values</a:t>
            </a:r>
          </a:p>
          <a:p>
            <a:pPr marL="457200" indent="-457200" algn="l">
              <a:buAutoNum type="arabicPeriod"/>
            </a:pPr>
            <a:r>
              <a:rPr lang="en-US" dirty="0">
                <a:solidFill>
                  <a:srgbClr val="FF0000"/>
                </a:solidFill>
              </a:rPr>
              <a:t>Combined (CPI, RMNE) </a:t>
            </a:r>
            <a:r>
              <a:rPr lang="en-US" b="1" dirty="0">
                <a:solidFill>
                  <a:srgbClr val="FF0000"/>
                </a:solidFill>
              </a:rPr>
              <a:t>match statistic</a:t>
            </a:r>
            <a:endParaRPr lang="en-US" dirty="0">
              <a:solidFill>
                <a:srgbClr val="FF0000"/>
              </a:solidFill>
            </a:endParaRPr>
          </a:p>
        </p:txBody>
      </p:sp>
      <p:cxnSp>
        <p:nvCxnSpPr>
          <p:cNvPr id="31" name="Straight Connector 30"/>
          <p:cNvCxnSpPr/>
          <p:nvPr/>
        </p:nvCxnSpPr>
        <p:spPr bwMode="auto">
          <a:xfrm flipH="1">
            <a:off x="4232" y="2192872"/>
            <a:ext cx="9144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32" name="Rectangle 31"/>
          <p:cNvSpPr/>
          <p:nvPr/>
        </p:nvSpPr>
        <p:spPr bwMode="auto">
          <a:xfrm>
            <a:off x="1198032" y="2371613"/>
            <a:ext cx="431800" cy="1421454"/>
          </a:xfrm>
          <a:prstGeom prst="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3" name="Rectangle 32"/>
          <p:cNvSpPr/>
          <p:nvPr/>
        </p:nvSpPr>
        <p:spPr bwMode="auto">
          <a:xfrm>
            <a:off x="2281765" y="2371612"/>
            <a:ext cx="1100667" cy="1421450"/>
          </a:xfrm>
          <a:prstGeom prst="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4" name="Rectangle 33"/>
          <p:cNvSpPr/>
          <p:nvPr/>
        </p:nvSpPr>
        <p:spPr bwMode="auto">
          <a:xfrm>
            <a:off x="3966632" y="2371612"/>
            <a:ext cx="787399" cy="1421450"/>
          </a:xfrm>
          <a:prstGeom prst="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5" name="Rectangle 34"/>
          <p:cNvSpPr/>
          <p:nvPr/>
        </p:nvSpPr>
        <p:spPr bwMode="auto">
          <a:xfrm>
            <a:off x="5456764" y="2372558"/>
            <a:ext cx="694267" cy="1428975"/>
          </a:xfrm>
          <a:prstGeom prst="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6" name="Rectangle 35"/>
          <p:cNvSpPr/>
          <p:nvPr/>
        </p:nvSpPr>
        <p:spPr bwMode="auto">
          <a:xfrm>
            <a:off x="6574364" y="2379134"/>
            <a:ext cx="541867" cy="1413931"/>
          </a:xfrm>
          <a:prstGeom prst="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37" name="Straight Connector 36"/>
          <p:cNvCxnSpPr/>
          <p:nvPr/>
        </p:nvCxnSpPr>
        <p:spPr bwMode="auto">
          <a:xfrm flipH="1">
            <a:off x="4232" y="3801539"/>
            <a:ext cx="9144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38" name="Isosceles Triangle 37"/>
          <p:cNvSpPr/>
          <p:nvPr/>
        </p:nvSpPr>
        <p:spPr bwMode="auto">
          <a:xfrm>
            <a:off x="1189566" y="2209801"/>
            <a:ext cx="448733" cy="160867"/>
          </a:xfrm>
          <a:prstGeom prst="triangl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9" name="Isosceles Triangle 38"/>
          <p:cNvSpPr/>
          <p:nvPr/>
        </p:nvSpPr>
        <p:spPr bwMode="auto">
          <a:xfrm>
            <a:off x="2290233" y="2209801"/>
            <a:ext cx="1083732" cy="152399"/>
          </a:xfrm>
          <a:prstGeom prst="triangl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0" name="Isosceles Triangle 39"/>
          <p:cNvSpPr/>
          <p:nvPr/>
        </p:nvSpPr>
        <p:spPr bwMode="auto">
          <a:xfrm>
            <a:off x="3958166" y="2209801"/>
            <a:ext cx="804333" cy="152399"/>
          </a:xfrm>
          <a:prstGeom prst="triangl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1" name="Isosceles Triangle 40"/>
          <p:cNvSpPr/>
          <p:nvPr/>
        </p:nvSpPr>
        <p:spPr bwMode="auto">
          <a:xfrm>
            <a:off x="5448299" y="2201335"/>
            <a:ext cx="702733" cy="160866"/>
          </a:xfrm>
          <a:prstGeom prst="triangl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2" name="Isosceles Triangle 41"/>
          <p:cNvSpPr/>
          <p:nvPr/>
        </p:nvSpPr>
        <p:spPr bwMode="auto">
          <a:xfrm>
            <a:off x="6565899" y="2209802"/>
            <a:ext cx="550333" cy="160866"/>
          </a:xfrm>
          <a:prstGeom prst="triangl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3" name="Isosceles Triangle 42"/>
          <p:cNvSpPr/>
          <p:nvPr/>
        </p:nvSpPr>
        <p:spPr bwMode="auto">
          <a:xfrm>
            <a:off x="25401"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4" name="Isosceles Triangle 43"/>
          <p:cNvSpPr/>
          <p:nvPr/>
        </p:nvSpPr>
        <p:spPr bwMode="auto">
          <a:xfrm>
            <a:off x="84669"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5" name="Isosceles Triangle 44"/>
          <p:cNvSpPr/>
          <p:nvPr/>
        </p:nvSpPr>
        <p:spPr bwMode="auto">
          <a:xfrm>
            <a:off x="152403"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6" name="Isosceles Triangle 45"/>
          <p:cNvSpPr/>
          <p:nvPr/>
        </p:nvSpPr>
        <p:spPr bwMode="auto">
          <a:xfrm>
            <a:off x="220135"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7" name="Isosceles Triangle 46"/>
          <p:cNvSpPr/>
          <p:nvPr/>
        </p:nvSpPr>
        <p:spPr bwMode="auto">
          <a:xfrm>
            <a:off x="279403"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8" name="Isosceles Triangle 47"/>
          <p:cNvSpPr/>
          <p:nvPr/>
        </p:nvSpPr>
        <p:spPr bwMode="auto">
          <a:xfrm>
            <a:off x="347135"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9" name="Isosceles Triangle 48"/>
          <p:cNvSpPr/>
          <p:nvPr/>
        </p:nvSpPr>
        <p:spPr bwMode="auto">
          <a:xfrm>
            <a:off x="414867"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0" name="Isosceles Triangle 49"/>
          <p:cNvSpPr/>
          <p:nvPr/>
        </p:nvSpPr>
        <p:spPr bwMode="auto">
          <a:xfrm>
            <a:off x="474135"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1" name="Isosceles Triangle 50"/>
          <p:cNvSpPr/>
          <p:nvPr/>
        </p:nvSpPr>
        <p:spPr bwMode="auto">
          <a:xfrm>
            <a:off x="541869"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2" name="Isosceles Triangle 51"/>
          <p:cNvSpPr/>
          <p:nvPr/>
        </p:nvSpPr>
        <p:spPr bwMode="auto">
          <a:xfrm>
            <a:off x="609601"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3" name="Isosceles Triangle 52"/>
          <p:cNvSpPr/>
          <p:nvPr/>
        </p:nvSpPr>
        <p:spPr bwMode="auto">
          <a:xfrm>
            <a:off x="668869"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4" name="Isosceles Triangle 53"/>
          <p:cNvSpPr/>
          <p:nvPr/>
        </p:nvSpPr>
        <p:spPr bwMode="auto">
          <a:xfrm>
            <a:off x="728135"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5" name="Isosceles Triangle 54"/>
          <p:cNvSpPr/>
          <p:nvPr/>
        </p:nvSpPr>
        <p:spPr bwMode="auto">
          <a:xfrm>
            <a:off x="795867"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6" name="Isosceles Triangle 55"/>
          <p:cNvSpPr/>
          <p:nvPr/>
        </p:nvSpPr>
        <p:spPr bwMode="auto">
          <a:xfrm>
            <a:off x="855135"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7" name="Isosceles Triangle 56"/>
          <p:cNvSpPr/>
          <p:nvPr/>
        </p:nvSpPr>
        <p:spPr bwMode="auto">
          <a:xfrm>
            <a:off x="922869"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8" name="Isosceles Triangle 57"/>
          <p:cNvSpPr/>
          <p:nvPr/>
        </p:nvSpPr>
        <p:spPr bwMode="auto">
          <a:xfrm>
            <a:off x="990601"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9" name="Isosceles Triangle 58"/>
          <p:cNvSpPr/>
          <p:nvPr/>
        </p:nvSpPr>
        <p:spPr bwMode="auto">
          <a:xfrm>
            <a:off x="1049869"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0" name="Isosceles Triangle 59"/>
          <p:cNvSpPr/>
          <p:nvPr/>
        </p:nvSpPr>
        <p:spPr bwMode="auto">
          <a:xfrm>
            <a:off x="1117601"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1" name="Isosceles Triangle 60"/>
          <p:cNvSpPr/>
          <p:nvPr/>
        </p:nvSpPr>
        <p:spPr bwMode="auto">
          <a:xfrm>
            <a:off x="1634066"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2" name="Isosceles Triangle 61"/>
          <p:cNvSpPr/>
          <p:nvPr/>
        </p:nvSpPr>
        <p:spPr bwMode="auto">
          <a:xfrm>
            <a:off x="1701798"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3" name="Isosceles Triangle 62"/>
          <p:cNvSpPr/>
          <p:nvPr/>
        </p:nvSpPr>
        <p:spPr bwMode="auto">
          <a:xfrm>
            <a:off x="1761066"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4" name="Isosceles Triangle 63"/>
          <p:cNvSpPr/>
          <p:nvPr/>
        </p:nvSpPr>
        <p:spPr bwMode="auto">
          <a:xfrm>
            <a:off x="1828800"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5" name="Isosceles Triangle 64"/>
          <p:cNvSpPr/>
          <p:nvPr/>
        </p:nvSpPr>
        <p:spPr bwMode="auto">
          <a:xfrm>
            <a:off x="1896532"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6" name="Isosceles Triangle 65"/>
          <p:cNvSpPr/>
          <p:nvPr/>
        </p:nvSpPr>
        <p:spPr bwMode="auto">
          <a:xfrm>
            <a:off x="1955800"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7" name="Isosceles Triangle 66"/>
          <p:cNvSpPr/>
          <p:nvPr/>
        </p:nvSpPr>
        <p:spPr bwMode="auto">
          <a:xfrm>
            <a:off x="2023532"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8" name="Isosceles Triangle 67"/>
          <p:cNvSpPr/>
          <p:nvPr/>
        </p:nvSpPr>
        <p:spPr bwMode="auto">
          <a:xfrm>
            <a:off x="2091264"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9" name="Isosceles Triangle 68"/>
          <p:cNvSpPr/>
          <p:nvPr/>
        </p:nvSpPr>
        <p:spPr bwMode="auto">
          <a:xfrm>
            <a:off x="2150532"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0" name="Isosceles Triangle 69"/>
          <p:cNvSpPr/>
          <p:nvPr/>
        </p:nvSpPr>
        <p:spPr bwMode="auto">
          <a:xfrm>
            <a:off x="2218266"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1" name="Isosceles Triangle 70"/>
          <p:cNvSpPr/>
          <p:nvPr/>
        </p:nvSpPr>
        <p:spPr bwMode="auto">
          <a:xfrm>
            <a:off x="6121399"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2" name="Isosceles Triangle 71"/>
          <p:cNvSpPr/>
          <p:nvPr/>
        </p:nvSpPr>
        <p:spPr bwMode="auto">
          <a:xfrm>
            <a:off x="6180665"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3" name="Isosceles Triangle 72"/>
          <p:cNvSpPr/>
          <p:nvPr/>
        </p:nvSpPr>
        <p:spPr bwMode="auto">
          <a:xfrm>
            <a:off x="6248397"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4" name="Isosceles Triangle 73"/>
          <p:cNvSpPr/>
          <p:nvPr/>
        </p:nvSpPr>
        <p:spPr bwMode="auto">
          <a:xfrm>
            <a:off x="6307665"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5" name="Isosceles Triangle 74"/>
          <p:cNvSpPr/>
          <p:nvPr/>
        </p:nvSpPr>
        <p:spPr bwMode="auto">
          <a:xfrm>
            <a:off x="6375399"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6" name="Isosceles Triangle 75"/>
          <p:cNvSpPr/>
          <p:nvPr/>
        </p:nvSpPr>
        <p:spPr bwMode="auto">
          <a:xfrm>
            <a:off x="6443131"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7" name="Isosceles Triangle 76"/>
          <p:cNvSpPr/>
          <p:nvPr/>
        </p:nvSpPr>
        <p:spPr bwMode="auto">
          <a:xfrm>
            <a:off x="6502399"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8" name="Isosceles Triangle 77"/>
          <p:cNvSpPr/>
          <p:nvPr/>
        </p:nvSpPr>
        <p:spPr bwMode="auto">
          <a:xfrm>
            <a:off x="3382433"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9" name="Isosceles Triangle 78"/>
          <p:cNvSpPr/>
          <p:nvPr/>
        </p:nvSpPr>
        <p:spPr bwMode="auto">
          <a:xfrm>
            <a:off x="3450165"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80" name="Isosceles Triangle 79"/>
          <p:cNvSpPr/>
          <p:nvPr/>
        </p:nvSpPr>
        <p:spPr bwMode="auto">
          <a:xfrm>
            <a:off x="3509433"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81" name="Isosceles Triangle 80"/>
          <p:cNvSpPr/>
          <p:nvPr/>
        </p:nvSpPr>
        <p:spPr bwMode="auto">
          <a:xfrm>
            <a:off x="3577167"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82" name="Isosceles Triangle 81"/>
          <p:cNvSpPr/>
          <p:nvPr/>
        </p:nvSpPr>
        <p:spPr bwMode="auto">
          <a:xfrm>
            <a:off x="3644899"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83" name="Isosceles Triangle 82"/>
          <p:cNvSpPr/>
          <p:nvPr/>
        </p:nvSpPr>
        <p:spPr bwMode="auto">
          <a:xfrm>
            <a:off x="3704167"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84" name="Isosceles Triangle 83"/>
          <p:cNvSpPr/>
          <p:nvPr/>
        </p:nvSpPr>
        <p:spPr bwMode="auto">
          <a:xfrm>
            <a:off x="3771899"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85" name="Isosceles Triangle 84"/>
          <p:cNvSpPr/>
          <p:nvPr/>
        </p:nvSpPr>
        <p:spPr bwMode="auto">
          <a:xfrm>
            <a:off x="3839631"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86" name="Isosceles Triangle 85"/>
          <p:cNvSpPr/>
          <p:nvPr/>
        </p:nvSpPr>
        <p:spPr bwMode="auto">
          <a:xfrm>
            <a:off x="3898899"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87" name="Isosceles Triangle 86"/>
          <p:cNvSpPr/>
          <p:nvPr/>
        </p:nvSpPr>
        <p:spPr bwMode="auto">
          <a:xfrm>
            <a:off x="4762500"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88" name="Isosceles Triangle 87"/>
          <p:cNvSpPr/>
          <p:nvPr/>
        </p:nvSpPr>
        <p:spPr bwMode="auto">
          <a:xfrm>
            <a:off x="4830232"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89" name="Isosceles Triangle 88"/>
          <p:cNvSpPr/>
          <p:nvPr/>
        </p:nvSpPr>
        <p:spPr bwMode="auto">
          <a:xfrm>
            <a:off x="4889500"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0" name="Isosceles Triangle 89"/>
          <p:cNvSpPr/>
          <p:nvPr/>
        </p:nvSpPr>
        <p:spPr bwMode="auto">
          <a:xfrm>
            <a:off x="4948766"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1" name="Isosceles Triangle 90"/>
          <p:cNvSpPr/>
          <p:nvPr/>
        </p:nvSpPr>
        <p:spPr bwMode="auto">
          <a:xfrm>
            <a:off x="5016498"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2" name="Isosceles Triangle 91"/>
          <p:cNvSpPr/>
          <p:nvPr/>
        </p:nvSpPr>
        <p:spPr bwMode="auto">
          <a:xfrm>
            <a:off x="5075766"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3" name="Isosceles Triangle 92"/>
          <p:cNvSpPr/>
          <p:nvPr/>
        </p:nvSpPr>
        <p:spPr bwMode="auto">
          <a:xfrm>
            <a:off x="5143500"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4" name="Isosceles Triangle 93"/>
          <p:cNvSpPr/>
          <p:nvPr/>
        </p:nvSpPr>
        <p:spPr bwMode="auto">
          <a:xfrm>
            <a:off x="5211232"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5" name="Isosceles Triangle 94"/>
          <p:cNvSpPr/>
          <p:nvPr/>
        </p:nvSpPr>
        <p:spPr bwMode="auto">
          <a:xfrm>
            <a:off x="5270500"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6" name="Isosceles Triangle 95"/>
          <p:cNvSpPr/>
          <p:nvPr/>
        </p:nvSpPr>
        <p:spPr bwMode="auto">
          <a:xfrm>
            <a:off x="5338232"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7" name="Isosceles Triangle 96"/>
          <p:cNvSpPr/>
          <p:nvPr/>
        </p:nvSpPr>
        <p:spPr bwMode="auto">
          <a:xfrm>
            <a:off x="5405964"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8" name="Isosceles Triangle 97"/>
          <p:cNvSpPr/>
          <p:nvPr/>
        </p:nvSpPr>
        <p:spPr bwMode="auto">
          <a:xfrm>
            <a:off x="7124700"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9" name="Isosceles Triangle 98"/>
          <p:cNvSpPr/>
          <p:nvPr/>
        </p:nvSpPr>
        <p:spPr bwMode="auto">
          <a:xfrm>
            <a:off x="7183968"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0" name="Isosceles Triangle 99"/>
          <p:cNvSpPr/>
          <p:nvPr/>
        </p:nvSpPr>
        <p:spPr bwMode="auto">
          <a:xfrm>
            <a:off x="7251702"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1" name="Isosceles Triangle 100"/>
          <p:cNvSpPr/>
          <p:nvPr/>
        </p:nvSpPr>
        <p:spPr bwMode="auto">
          <a:xfrm>
            <a:off x="7319434"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2" name="Isosceles Triangle 101"/>
          <p:cNvSpPr/>
          <p:nvPr/>
        </p:nvSpPr>
        <p:spPr bwMode="auto">
          <a:xfrm>
            <a:off x="7378702"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3" name="Isosceles Triangle 102"/>
          <p:cNvSpPr/>
          <p:nvPr/>
        </p:nvSpPr>
        <p:spPr bwMode="auto">
          <a:xfrm>
            <a:off x="7446434"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4" name="Isosceles Triangle 103"/>
          <p:cNvSpPr/>
          <p:nvPr/>
        </p:nvSpPr>
        <p:spPr bwMode="auto">
          <a:xfrm>
            <a:off x="7514166"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5" name="Isosceles Triangle 104"/>
          <p:cNvSpPr/>
          <p:nvPr/>
        </p:nvSpPr>
        <p:spPr bwMode="auto">
          <a:xfrm>
            <a:off x="7573434"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6" name="Isosceles Triangle 105"/>
          <p:cNvSpPr/>
          <p:nvPr/>
        </p:nvSpPr>
        <p:spPr bwMode="auto">
          <a:xfrm>
            <a:off x="7641168"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7" name="Isosceles Triangle 106"/>
          <p:cNvSpPr/>
          <p:nvPr/>
        </p:nvSpPr>
        <p:spPr bwMode="auto">
          <a:xfrm>
            <a:off x="7708900"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8" name="Isosceles Triangle 107"/>
          <p:cNvSpPr/>
          <p:nvPr/>
        </p:nvSpPr>
        <p:spPr bwMode="auto">
          <a:xfrm>
            <a:off x="7768168"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9" name="Isosceles Triangle 108"/>
          <p:cNvSpPr/>
          <p:nvPr/>
        </p:nvSpPr>
        <p:spPr bwMode="auto">
          <a:xfrm>
            <a:off x="7827434"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0" name="Isosceles Triangle 109"/>
          <p:cNvSpPr/>
          <p:nvPr/>
        </p:nvSpPr>
        <p:spPr bwMode="auto">
          <a:xfrm>
            <a:off x="7895166"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1" name="Isosceles Triangle 110"/>
          <p:cNvSpPr/>
          <p:nvPr/>
        </p:nvSpPr>
        <p:spPr bwMode="auto">
          <a:xfrm>
            <a:off x="7954434"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2" name="Isosceles Triangle 111"/>
          <p:cNvSpPr/>
          <p:nvPr/>
        </p:nvSpPr>
        <p:spPr bwMode="auto">
          <a:xfrm>
            <a:off x="8022168"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3" name="Isosceles Triangle 112"/>
          <p:cNvSpPr/>
          <p:nvPr/>
        </p:nvSpPr>
        <p:spPr bwMode="auto">
          <a:xfrm>
            <a:off x="8089900"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4" name="Isosceles Triangle 113"/>
          <p:cNvSpPr/>
          <p:nvPr/>
        </p:nvSpPr>
        <p:spPr bwMode="auto">
          <a:xfrm>
            <a:off x="8149168"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5" name="Isosceles Triangle 114"/>
          <p:cNvSpPr/>
          <p:nvPr/>
        </p:nvSpPr>
        <p:spPr bwMode="auto">
          <a:xfrm>
            <a:off x="8216900"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6" name="Isosceles Triangle 115"/>
          <p:cNvSpPr/>
          <p:nvPr/>
        </p:nvSpPr>
        <p:spPr bwMode="auto">
          <a:xfrm>
            <a:off x="8284633"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7" name="Isosceles Triangle 116"/>
          <p:cNvSpPr/>
          <p:nvPr/>
        </p:nvSpPr>
        <p:spPr bwMode="auto">
          <a:xfrm>
            <a:off x="8343901"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8" name="Isosceles Triangle 117"/>
          <p:cNvSpPr/>
          <p:nvPr/>
        </p:nvSpPr>
        <p:spPr bwMode="auto">
          <a:xfrm>
            <a:off x="8411635"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9" name="Isosceles Triangle 118"/>
          <p:cNvSpPr/>
          <p:nvPr/>
        </p:nvSpPr>
        <p:spPr bwMode="auto">
          <a:xfrm>
            <a:off x="8479367"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0" name="Isosceles Triangle 119"/>
          <p:cNvSpPr/>
          <p:nvPr/>
        </p:nvSpPr>
        <p:spPr bwMode="auto">
          <a:xfrm>
            <a:off x="8538635"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1" name="Isosceles Triangle 120"/>
          <p:cNvSpPr/>
          <p:nvPr/>
        </p:nvSpPr>
        <p:spPr bwMode="auto">
          <a:xfrm>
            <a:off x="8606367"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2" name="Isosceles Triangle 121"/>
          <p:cNvSpPr/>
          <p:nvPr/>
        </p:nvSpPr>
        <p:spPr bwMode="auto">
          <a:xfrm>
            <a:off x="8674099"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3" name="Isosceles Triangle 122"/>
          <p:cNvSpPr/>
          <p:nvPr/>
        </p:nvSpPr>
        <p:spPr bwMode="auto">
          <a:xfrm>
            <a:off x="8733367"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4" name="Isosceles Triangle 123"/>
          <p:cNvSpPr/>
          <p:nvPr/>
        </p:nvSpPr>
        <p:spPr bwMode="auto">
          <a:xfrm>
            <a:off x="8801101"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5" name="Isosceles Triangle 124"/>
          <p:cNvSpPr/>
          <p:nvPr/>
        </p:nvSpPr>
        <p:spPr bwMode="auto">
          <a:xfrm>
            <a:off x="8868833"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6" name="Isosceles Triangle 125"/>
          <p:cNvSpPr/>
          <p:nvPr/>
        </p:nvSpPr>
        <p:spPr bwMode="auto">
          <a:xfrm>
            <a:off x="8928101"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7" name="Isosceles Triangle 126"/>
          <p:cNvSpPr/>
          <p:nvPr/>
        </p:nvSpPr>
        <p:spPr bwMode="auto">
          <a:xfrm>
            <a:off x="8987367"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8" name="Isosceles Triangle 127"/>
          <p:cNvSpPr/>
          <p:nvPr/>
        </p:nvSpPr>
        <p:spPr bwMode="auto">
          <a:xfrm>
            <a:off x="9055099" y="3704152"/>
            <a:ext cx="67733" cy="84666"/>
          </a:xfrm>
          <a:prstGeom prst="triangle">
            <a:avLst/>
          </a:prstGeom>
          <a:solidFill>
            <a:srgbClr val="8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9" name="TextBox 128"/>
          <p:cNvSpPr txBox="1"/>
          <p:nvPr/>
        </p:nvSpPr>
        <p:spPr>
          <a:xfrm>
            <a:off x="1092202" y="2760077"/>
            <a:ext cx="702733" cy="523220"/>
          </a:xfrm>
          <a:prstGeom prst="rect">
            <a:avLst/>
          </a:prstGeom>
          <a:noFill/>
        </p:spPr>
        <p:txBody>
          <a:bodyPr wrap="square" rtlCol="0">
            <a:spAutoFit/>
          </a:bodyPr>
          <a:lstStyle/>
          <a:p>
            <a:r>
              <a:rPr lang="en-US" sz="2800" dirty="0">
                <a:solidFill>
                  <a:srgbClr val="FFFFFF"/>
                </a:solidFill>
              </a:rPr>
              <a:t>f</a:t>
            </a:r>
            <a:r>
              <a:rPr lang="en-US" sz="2800" baseline="-25000" dirty="0">
                <a:solidFill>
                  <a:srgbClr val="FFFFFF"/>
                </a:solidFill>
              </a:rPr>
              <a:t>1</a:t>
            </a:r>
            <a:endParaRPr lang="en-US" sz="2800" dirty="0">
              <a:solidFill>
                <a:srgbClr val="FFFFFF"/>
              </a:solidFill>
            </a:endParaRPr>
          </a:p>
        </p:txBody>
      </p:sp>
      <p:sp>
        <p:nvSpPr>
          <p:cNvPr id="130" name="TextBox 129"/>
          <p:cNvSpPr txBox="1"/>
          <p:nvPr/>
        </p:nvSpPr>
        <p:spPr>
          <a:xfrm>
            <a:off x="2514601" y="2760077"/>
            <a:ext cx="702733" cy="523220"/>
          </a:xfrm>
          <a:prstGeom prst="rect">
            <a:avLst/>
          </a:prstGeom>
          <a:noFill/>
        </p:spPr>
        <p:txBody>
          <a:bodyPr wrap="square" rtlCol="0">
            <a:spAutoFit/>
          </a:bodyPr>
          <a:lstStyle/>
          <a:p>
            <a:r>
              <a:rPr lang="en-US" sz="2800" dirty="0">
                <a:solidFill>
                  <a:srgbClr val="FFFFFF"/>
                </a:solidFill>
              </a:rPr>
              <a:t>f</a:t>
            </a:r>
            <a:r>
              <a:rPr lang="en-US" sz="2800" baseline="-25000" dirty="0">
                <a:solidFill>
                  <a:srgbClr val="FFFFFF"/>
                </a:solidFill>
              </a:rPr>
              <a:t>2</a:t>
            </a:r>
            <a:endParaRPr lang="en-US" sz="2800" dirty="0">
              <a:solidFill>
                <a:srgbClr val="FFFFFF"/>
              </a:solidFill>
            </a:endParaRPr>
          </a:p>
        </p:txBody>
      </p:sp>
      <p:sp>
        <p:nvSpPr>
          <p:cNvPr id="131" name="TextBox 130"/>
          <p:cNvSpPr txBox="1"/>
          <p:nvPr/>
        </p:nvSpPr>
        <p:spPr>
          <a:xfrm>
            <a:off x="4030137" y="2760077"/>
            <a:ext cx="702733" cy="523220"/>
          </a:xfrm>
          <a:prstGeom prst="rect">
            <a:avLst/>
          </a:prstGeom>
          <a:noFill/>
        </p:spPr>
        <p:txBody>
          <a:bodyPr wrap="square" rtlCol="0">
            <a:spAutoFit/>
          </a:bodyPr>
          <a:lstStyle/>
          <a:p>
            <a:r>
              <a:rPr lang="en-US" sz="2800" dirty="0">
                <a:solidFill>
                  <a:srgbClr val="FFFFFF"/>
                </a:solidFill>
              </a:rPr>
              <a:t>f</a:t>
            </a:r>
            <a:r>
              <a:rPr lang="en-US" sz="2800" baseline="-25000" dirty="0">
                <a:solidFill>
                  <a:srgbClr val="FFFFFF"/>
                </a:solidFill>
              </a:rPr>
              <a:t>3</a:t>
            </a:r>
            <a:endParaRPr lang="en-US" sz="2800" dirty="0">
              <a:solidFill>
                <a:srgbClr val="FFFFFF"/>
              </a:solidFill>
            </a:endParaRPr>
          </a:p>
        </p:txBody>
      </p:sp>
      <p:sp>
        <p:nvSpPr>
          <p:cNvPr id="132" name="TextBox 131"/>
          <p:cNvSpPr txBox="1"/>
          <p:nvPr/>
        </p:nvSpPr>
        <p:spPr>
          <a:xfrm>
            <a:off x="5486404" y="2760077"/>
            <a:ext cx="702733" cy="523220"/>
          </a:xfrm>
          <a:prstGeom prst="rect">
            <a:avLst/>
          </a:prstGeom>
          <a:noFill/>
        </p:spPr>
        <p:txBody>
          <a:bodyPr wrap="square" rtlCol="0">
            <a:spAutoFit/>
          </a:bodyPr>
          <a:lstStyle/>
          <a:p>
            <a:r>
              <a:rPr lang="en-US" sz="2800" dirty="0">
                <a:solidFill>
                  <a:srgbClr val="FFFFFF"/>
                </a:solidFill>
              </a:rPr>
              <a:t>f</a:t>
            </a:r>
            <a:r>
              <a:rPr lang="en-US" sz="2800" baseline="-25000" dirty="0">
                <a:solidFill>
                  <a:srgbClr val="FFFFFF"/>
                </a:solidFill>
              </a:rPr>
              <a:t>4</a:t>
            </a:r>
            <a:endParaRPr lang="en-US" sz="2800" dirty="0">
              <a:solidFill>
                <a:srgbClr val="FFFFFF"/>
              </a:solidFill>
            </a:endParaRPr>
          </a:p>
        </p:txBody>
      </p:sp>
      <p:sp>
        <p:nvSpPr>
          <p:cNvPr id="133" name="TextBox 132"/>
          <p:cNvSpPr txBox="1"/>
          <p:nvPr/>
        </p:nvSpPr>
        <p:spPr>
          <a:xfrm>
            <a:off x="6502387" y="2760077"/>
            <a:ext cx="702733" cy="523220"/>
          </a:xfrm>
          <a:prstGeom prst="rect">
            <a:avLst/>
          </a:prstGeom>
          <a:noFill/>
        </p:spPr>
        <p:txBody>
          <a:bodyPr wrap="square" rtlCol="0">
            <a:spAutoFit/>
          </a:bodyPr>
          <a:lstStyle/>
          <a:p>
            <a:r>
              <a:rPr lang="en-US" sz="2800" dirty="0">
                <a:solidFill>
                  <a:srgbClr val="FFFFFF"/>
                </a:solidFill>
              </a:rPr>
              <a:t>f</a:t>
            </a:r>
            <a:r>
              <a:rPr lang="en-US" sz="2800" baseline="-25000" dirty="0">
                <a:solidFill>
                  <a:srgbClr val="FFFFFF"/>
                </a:solidFill>
              </a:rPr>
              <a:t>5</a:t>
            </a:r>
            <a:endParaRPr lang="en-US" sz="2800" dirty="0">
              <a:solidFill>
                <a:srgbClr val="FFFFFF"/>
              </a:solidFill>
            </a:endParaRPr>
          </a:p>
        </p:txBody>
      </p:sp>
      <p:sp>
        <p:nvSpPr>
          <p:cNvPr id="135" name="TextBox 134">
            <a:extLst>
              <a:ext uri="{FF2B5EF4-FFF2-40B4-BE49-F238E27FC236}">
                <a16:creationId xmlns:a16="http://schemas.microsoft.com/office/drawing/2014/main" id="{F1AE0769-9C2C-264C-973B-8FE67FD11703}"/>
              </a:ext>
            </a:extLst>
          </p:cNvPr>
          <p:cNvSpPr txBox="1"/>
          <p:nvPr/>
        </p:nvSpPr>
        <p:spPr>
          <a:xfrm>
            <a:off x="10223" y="71735"/>
            <a:ext cx="2613216" cy="461665"/>
          </a:xfrm>
          <a:prstGeom prst="rect">
            <a:avLst/>
          </a:prstGeom>
          <a:noFill/>
        </p:spPr>
        <p:txBody>
          <a:bodyPr wrap="none" rtlCol="0">
            <a:spAutoFit/>
          </a:bodyPr>
          <a:lstStyle/>
          <a:p>
            <a:pPr algn="l"/>
            <a:r>
              <a:rPr lang="en-US" dirty="0">
                <a:solidFill>
                  <a:srgbClr val="FF0000"/>
                </a:solidFill>
              </a:rPr>
              <a:t>HUMAN REVIEW</a:t>
            </a:r>
          </a:p>
        </p:txBody>
      </p:sp>
    </p:spTree>
    <p:extLst>
      <p:ext uri="{BB962C8B-B14F-4D97-AF65-F5344CB8AC3E}">
        <p14:creationId xmlns:p14="http://schemas.microsoft.com/office/powerpoint/2010/main" val="1093713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0" y="609600"/>
            <a:ext cx="9144000" cy="1143000"/>
          </a:xfrm>
        </p:spPr>
        <p:txBody>
          <a:bodyPr/>
          <a:lstStyle/>
          <a:p>
            <a:r>
              <a:rPr lang="en-US" dirty="0">
                <a:latin typeface="Arial" charset="0"/>
              </a:rPr>
              <a:t>Unreliable DNA mixture statistics</a:t>
            </a:r>
          </a:p>
        </p:txBody>
      </p:sp>
      <p:sp>
        <p:nvSpPr>
          <p:cNvPr id="75779" name="Text Box 3"/>
          <p:cNvSpPr txBox="1">
            <a:spLocks noChangeArrowheads="1"/>
          </p:cNvSpPr>
          <p:nvPr/>
        </p:nvSpPr>
        <p:spPr bwMode="auto">
          <a:xfrm>
            <a:off x="1267898" y="1600200"/>
            <a:ext cx="6798706"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dirty="0">
                <a:solidFill>
                  <a:schemeClr val="accent2"/>
                </a:solidFill>
                <a:latin typeface="Helvetica" charset="0"/>
              </a:rPr>
              <a:t>NIST (US Commerce Department) study in 2005</a:t>
            </a:r>
          </a:p>
          <a:p>
            <a:pPr algn="ctr">
              <a:defRPr/>
            </a:pPr>
            <a:r>
              <a:rPr lang="en-US" dirty="0">
                <a:solidFill>
                  <a:schemeClr val="bg2"/>
                </a:solidFill>
                <a:latin typeface="Helvetica" charset="0"/>
              </a:rPr>
              <a:t>Two contributor mixture data, known victim</a:t>
            </a:r>
          </a:p>
        </p:txBody>
      </p:sp>
      <p:pic>
        <p:nvPicPr>
          <p:cNvPr id="204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00" y="2713038"/>
            <a:ext cx="4572000" cy="3459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1" name="Text Box 5"/>
          <p:cNvSpPr txBox="1">
            <a:spLocks noChangeArrowheads="1"/>
          </p:cNvSpPr>
          <p:nvPr/>
        </p:nvSpPr>
        <p:spPr bwMode="auto">
          <a:xfrm>
            <a:off x="6124575" y="4689475"/>
            <a:ext cx="23209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rgbClr val="FF0000"/>
                </a:solidFill>
              </a:rPr>
              <a:t>31 thousand (4)</a:t>
            </a:r>
          </a:p>
        </p:txBody>
      </p:sp>
      <p:sp>
        <p:nvSpPr>
          <p:cNvPr id="75782" name="Text Box 6"/>
          <p:cNvSpPr txBox="1">
            <a:spLocks noChangeArrowheads="1"/>
          </p:cNvSpPr>
          <p:nvPr/>
        </p:nvSpPr>
        <p:spPr bwMode="auto">
          <a:xfrm>
            <a:off x="6254750" y="3675063"/>
            <a:ext cx="22034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chemeClr val="accent2"/>
                </a:solidFill>
              </a:rPr>
              <a:t>213 trillion (14)</a:t>
            </a:r>
          </a:p>
        </p:txBody>
      </p:sp>
      <p:sp>
        <p:nvSpPr>
          <p:cNvPr id="75783" name="Oval 7"/>
          <p:cNvSpPr>
            <a:spLocks noChangeArrowheads="1"/>
          </p:cNvSpPr>
          <p:nvPr/>
        </p:nvSpPr>
        <p:spPr bwMode="auto">
          <a:xfrm>
            <a:off x="3962400" y="3733800"/>
            <a:ext cx="762000" cy="381000"/>
          </a:xfrm>
          <a:prstGeom prst="ellipse">
            <a:avLst/>
          </a:prstGeom>
          <a:noFill/>
          <a:ln w="2857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84" name="Oval 8"/>
          <p:cNvSpPr>
            <a:spLocks noChangeArrowheads="1"/>
          </p:cNvSpPr>
          <p:nvPr/>
        </p:nvSpPr>
        <p:spPr bwMode="auto">
          <a:xfrm>
            <a:off x="3962400" y="4757738"/>
            <a:ext cx="762000" cy="3810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488" name="TextBox 1"/>
          <p:cNvSpPr txBox="1">
            <a:spLocks noChangeArrowheads="1"/>
          </p:cNvSpPr>
          <p:nvPr/>
        </p:nvSpPr>
        <p:spPr bwMode="auto">
          <a:xfrm>
            <a:off x="1066800" y="6248400"/>
            <a:ext cx="6858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solidFill>
                  <a:srgbClr val="660066"/>
                </a:solidFill>
              </a:rPr>
              <a:t>Forensic science put on notice 15 years ago</a:t>
            </a:r>
          </a:p>
        </p:txBody>
      </p:sp>
      <p:sp>
        <p:nvSpPr>
          <p:cNvPr id="20489" name="TextBox 2"/>
          <p:cNvSpPr txBox="1">
            <a:spLocks noChangeArrowheads="1"/>
          </p:cNvSpPr>
          <p:nvPr/>
        </p:nvSpPr>
        <p:spPr bwMode="auto">
          <a:xfrm>
            <a:off x="6019800" y="2667000"/>
            <a:ext cx="2438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When not</a:t>
            </a:r>
          </a:p>
          <a:p>
            <a:pPr algn="ctr"/>
            <a:r>
              <a:rPr lang="en-US"/>
              <a:t>“inconclusive”:</a:t>
            </a:r>
          </a:p>
        </p:txBody>
      </p:sp>
      <p:sp>
        <p:nvSpPr>
          <p:cNvPr id="12" name="TextBox 11">
            <a:extLst>
              <a:ext uri="{FF2B5EF4-FFF2-40B4-BE49-F238E27FC236}">
                <a16:creationId xmlns:a16="http://schemas.microsoft.com/office/drawing/2014/main" id="{987C318B-89C4-A44B-96B7-095401E9C5F5}"/>
              </a:ext>
            </a:extLst>
          </p:cNvPr>
          <p:cNvSpPr txBox="1"/>
          <p:nvPr/>
        </p:nvSpPr>
        <p:spPr>
          <a:xfrm>
            <a:off x="10223" y="71735"/>
            <a:ext cx="2613216" cy="461665"/>
          </a:xfrm>
          <a:prstGeom prst="rect">
            <a:avLst/>
          </a:prstGeom>
          <a:noFill/>
        </p:spPr>
        <p:txBody>
          <a:bodyPr wrap="none" rtlCol="0">
            <a:spAutoFit/>
          </a:bodyPr>
          <a:lstStyle/>
          <a:p>
            <a:pPr algn="l"/>
            <a:r>
              <a:rPr lang="en-US" dirty="0">
                <a:solidFill>
                  <a:srgbClr val="FF0000"/>
                </a:solidFill>
              </a:rPr>
              <a:t>HUMAN REVIEW</a:t>
            </a:r>
          </a:p>
        </p:txBody>
      </p:sp>
    </p:spTree>
    <p:extLst>
      <p:ext uri="{BB962C8B-B14F-4D97-AF65-F5344CB8AC3E}">
        <p14:creationId xmlns:p14="http://schemas.microsoft.com/office/powerpoint/2010/main" val="2743489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0" y="609600"/>
            <a:ext cx="9144000" cy="1143000"/>
          </a:xfrm>
        </p:spPr>
        <p:txBody>
          <a:bodyPr/>
          <a:lstStyle/>
          <a:p>
            <a:r>
              <a:rPr lang="en-US" dirty="0">
                <a:latin typeface="Arial" charset="0"/>
              </a:rPr>
              <a:t>Biased DNA workflow</a:t>
            </a:r>
          </a:p>
        </p:txBody>
      </p:sp>
      <p:sp>
        <p:nvSpPr>
          <p:cNvPr id="31746" name="TextBox 2"/>
          <p:cNvSpPr txBox="1">
            <a:spLocks noChangeArrowheads="1"/>
          </p:cNvSpPr>
          <p:nvPr/>
        </p:nvSpPr>
        <p:spPr bwMode="auto">
          <a:xfrm>
            <a:off x="117475" y="1846263"/>
            <a:ext cx="27876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0000FF"/>
                </a:solidFill>
              </a:rPr>
              <a:t>Choose data</a:t>
            </a:r>
          </a:p>
        </p:txBody>
      </p:sp>
      <p:sp>
        <p:nvSpPr>
          <p:cNvPr id="31747" name="TextBox 3"/>
          <p:cNvSpPr txBox="1">
            <a:spLocks noChangeArrowheads="1"/>
          </p:cNvSpPr>
          <p:nvPr/>
        </p:nvSpPr>
        <p:spPr bwMode="auto">
          <a:xfrm>
            <a:off x="3240088" y="1846263"/>
            <a:ext cx="27320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0000FF"/>
                </a:solidFill>
              </a:rPr>
              <a:t>Person decides</a:t>
            </a:r>
          </a:p>
        </p:txBody>
      </p:sp>
      <p:sp>
        <p:nvSpPr>
          <p:cNvPr id="31748" name="TextBox 4"/>
          <p:cNvSpPr txBox="1">
            <a:spLocks noChangeArrowheads="1"/>
          </p:cNvSpPr>
          <p:nvPr/>
        </p:nvSpPr>
        <p:spPr bwMode="auto">
          <a:xfrm>
            <a:off x="6302375" y="1846263"/>
            <a:ext cx="25939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0000FF"/>
                </a:solidFill>
              </a:rPr>
              <a:t>Calculate statistic</a:t>
            </a:r>
          </a:p>
        </p:txBody>
      </p:sp>
      <p:pic>
        <p:nvPicPr>
          <p:cNvPr id="31749" name="Picture 7" descr="school-girl-using-comput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613" y="2736850"/>
            <a:ext cx="14525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Picture 1" descr="NASrepo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0913" y="4970463"/>
            <a:ext cx="1106487" cy="166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1" name="TextBox 2"/>
          <p:cNvSpPr txBox="1">
            <a:spLocks noChangeArrowheads="1"/>
          </p:cNvSpPr>
          <p:nvPr/>
        </p:nvSpPr>
        <p:spPr bwMode="auto">
          <a:xfrm>
            <a:off x="2133600" y="5216525"/>
            <a:ext cx="479266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a:solidFill>
                  <a:srgbClr val="FF0000"/>
                </a:solidFill>
              </a:rPr>
              <a:t>• Put people in the process</a:t>
            </a:r>
          </a:p>
          <a:p>
            <a:pPr algn="l"/>
            <a:r>
              <a:rPr lang="en-US">
                <a:solidFill>
                  <a:srgbClr val="FF0000"/>
                </a:solidFill>
              </a:rPr>
              <a:t>• To overcome software limits</a:t>
            </a:r>
          </a:p>
          <a:p>
            <a:pPr algn="l"/>
            <a:r>
              <a:rPr lang="en-US">
                <a:solidFill>
                  <a:srgbClr val="FF0000"/>
                </a:solidFill>
              </a:rPr>
              <a:t>• And introduce human bias</a:t>
            </a:r>
          </a:p>
        </p:txBody>
      </p:sp>
      <p:pic>
        <p:nvPicPr>
          <p:cNvPr id="31752" name="Picture 2" descr="sh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50088" y="4727575"/>
            <a:ext cx="1085850" cy="112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3" name="Picture 11" descr="inou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8075" y="2855913"/>
            <a:ext cx="1852613" cy="138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4" name="Picture 12" descr="computer.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72300" y="2724150"/>
            <a:ext cx="1098550" cy="170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717D8368-1FA0-084A-BBC8-6CAA8EA0447F}"/>
              </a:ext>
            </a:extLst>
          </p:cNvPr>
          <p:cNvSpPr txBox="1"/>
          <p:nvPr/>
        </p:nvSpPr>
        <p:spPr>
          <a:xfrm>
            <a:off x="10223" y="71735"/>
            <a:ext cx="2613216" cy="461665"/>
          </a:xfrm>
          <a:prstGeom prst="rect">
            <a:avLst/>
          </a:prstGeom>
          <a:noFill/>
        </p:spPr>
        <p:txBody>
          <a:bodyPr wrap="none" rtlCol="0">
            <a:spAutoFit/>
          </a:bodyPr>
          <a:lstStyle/>
          <a:p>
            <a:pPr algn="l"/>
            <a:r>
              <a:rPr lang="en-US" dirty="0">
                <a:solidFill>
                  <a:srgbClr val="FF0000"/>
                </a:solidFill>
              </a:rPr>
              <a:t>HUMAN REVIEW</a:t>
            </a:r>
          </a:p>
        </p:txBody>
      </p:sp>
    </p:spTree>
    <p:extLst>
      <p:ext uri="{BB962C8B-B14F-4D97-AF65-F5344CB8AC3E}">
        <p14:creationId xmlns:p14="http://schemas.microsoft.com/office/powerpoint/2010/main" val="2065089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3" descr="vWA acda17.tiff"/>
          <p:cNvPicPr>
            <a:picLocks noChangeAspect="1"/>
          </p:cNvPicPr>
          <p:nvPr/>
        </p:nvPicPr>
        <p:blipFill>
          <a:blip r:embed="rId3">
            <a:extLst>
              <a:ext uri="{28A0092B-C50C-407E-A947-70E740481C1C}">
                <a14:useLocalDpi xmlns:a14="http://schemas.microsoft.com/office/drawing/2010/main" val="0"/>
              </a:ext>
            </a:extLst>
          </a:blip>
          <a:srcRect r="281" b="648"/>
          <a:stretch>
            <a:fillRect/>
          </a:stretch>
        </p:blipFill>
        <p:spPr bwMode="auto">
          <a:xfrm>
            <a:off x="1106488" y="2286000"/>
            <a:ext cx="6911975" cy="454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0" name="Rectangle 2"/>
          <p:cNvSpPr>
            <a:spLocks noGrp="1" noChangeArrowheads="1"/>
          </p:cNvSpPr>
          <p:nvPr>
            <p:ph type="title"/>
          </p:nvPr>
        </p:nvSpPr>
        <p:spPr>
          <a:xfrm>
            <a:off x="0" y="609600"/>
            <a:ext cx="9144000" cy="1143000"/>
          </a:xfrm>
        </p:spPr>
        <p:txBody>
          <a:bodyPr/>
          <a:lstStyle/>
          <a:p>
            <a:r>
              <a:rPr lang="en-US" dirty="0">
                <a:latin typeface="Arial" charset="0"/>
              </a:rPr>
              <a:t>NIST: Stochastic threshold</a:t>
            </a:r>
          </a:p>
        </p:txBody>
      </p:sp>
      <p:sp>
        <p:nvSpPr>
          <p:cNvPr id="27651" name="Text Box 4"/>
          <p:cNvSpPr txBox="1">
            <a:spLocks noChangeArrowheads="1"/>
          </p:cNvSpPr>
          <p:nvPr/>
        </p:nvSpPr>
        <p:spPr bwMode="auto">
          <a:xfrm>
            <a:off x="1055688" y="1752600"/>
            <a:ext cx="71689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chemeClr val="accent2"/>
                </a:solidFill>
              </a:rPr>
              <a:t>Under</a:t>
            </a:r>
            <a:r>
              <a:rPr lang="en-US" dirty="0">
                <a:solidFill>
                  <a:schemeClr val="hlink"/>
                </a:solidFill>
              </a:rPr>
              <a:t> </a:t>
            </a:r>
            <a:r>
              <a:rPr lang="en-US" dirty="0">
                <a:solidFill>
                  <a:srgbClr val="FF0000"/>
                </a:solidFill>
              </a:rPr>
              <a:t>threshold</a:t>
            </a:r>
            <a:r>
              <a:rPr lang="en-US" dirty="0">
                <a:solidFill>
                  <a:schemeClr val="accent2"/>
                </a:solidFill>
              </a:rPr>
              <a:t>,</a:t>
            </a:r>
            <a:r>
              <a:rPr lang="en-US" dirty="0">
                <a:solidFill>
                  <a:schemeClr val="hlink"/>
                </a:solidFill>
              </a:rPr>
              <a:t> </a:t>
            </a:r>
            <a:r>
              <a:rPr lang="en-US" dirty="0">
                <a:solidFill>
                  <a:schemeClr val="accent2"/>
                </a:solidFill>
              </a:rPr>
              <a:t>discard the locus DNA test entirely</a:t>
            </a:r>
            <a:endParaRPr lang="en-US" dirty="0">
              <a:solidFill>
                <a:schemeClr val="hlink"/>
              </a:solidFill>
            </a:endParaRPr>
          </a:p>
        </p:txBody>
      </p:sp>
      <p:sp>
        <p:nvSpPr>
          <p:cNvPr id="27653" name="Line 9"/>
          <p:cNvSpPr>
            <a:spLocks noChangeShapeType="1"/>
          </p:cNvSpPr>
          <p:nvPr/>
        </p:nvSpPr>
        <p:spPr bwMode="auto">
          <a:xfrm flipV="1">
            <a:off x="2008188" y="5257800"/>
            <a:ext cx="5357812" cy="0"/>
          </a:xfrm>
          <a:prstGeom prst="line">
            <a:avLst/>
          </a:prstGeom>
          <a:noFill/>
          <a:ln w="28575">
            <a:solidFill>
              <a:schemeClr val="tx1">
                <a:lumMod val="50000"/>
                <a:lumOff val="50000"/>
              </a:schemeClr>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highlight>
                <a:srgbClr val="808080"/>
              </a:highlight>
            </a:endParaRPr>
          </a:p>
        </p:txBody>
      </p:sp>
      <p:sp>
        <p:nvSpPr>
          <p:cNvPr id="27654" name="Text Box 17"/>
          <p:cNvSpPr txBox="1">
            <a:spLocks noChangeArrowheads="1"/>
          </p:cNvSpPr>
          <p:nvPr/>
        </p:nvSpPr>
        <p:spPr bwMode="auto">
          <a:xfrm>
            <a:off x="443181" y="5032375"/>
            <a:ext cx="158889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chemeClr val="tx1">
                    <a:lumMod val="65000"/>
                    <a:lumOff val="35000"/>
                  </a:schemeClr>
                </a:solidFill>
              </a:rPr>
              <a:t>Analytical </a:t>
            </a:r>
          </a:p>
        </p:txBody>
      </p:sp>
      <p:sp>
        <p:nvSpPr>
          <p:cNvPr id="27657" name="Oval 51"/>
          <p:cNvSpPr>
            <a:spLocks noChangeArrowheads="1"/>
          </p:cNvSpPr>
          <p:nvPr/>
        </p:nvSpPr>
        <p:spPr bwMode="auto">
          <a:xfrm>
            <a:off x="3997325" y="2720975"/>
            <a:ext cx="381000" cy="381000"/>
          </a:xfrm>
          <a:prstGeom prst="ellipse">
            <a:avLst/>
          </a:prstGeom>
          <a:noFill/>
          <a:ln w="2857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658" name="Oval 51"/>
          <p:cNvSpPr>
            <a:spLocks noChangeArrowheads="1"/>
          </p:cNvSpPr>
          <p:nvPr/>
        </p:nvSpPr>
        <p:spPr bwMode="auto">
          <a:xfrm>
            <a:off x="3190875" y="4059238"/>
            <a:ext cx="381000" cy="381000"/>
          </a:xfrm>
          <a:prstGeom prst="ellipse">
            <a:avLst/>
          </a:prstGeom>
          <a:noFill/>
          <a:ln w="2857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659" name="Rectangle 49"/>
          <p:cNvSpPr>
            <a:spLocks noChangeArrowheads="1"/>
          </p:cNvSpPr>
          <p:nvPr/>
        </p:nvSpPr>
        <p:spPr bwMode="auto">
          <a:xfrm>
            <a:off x="3228975" y="5273675"/>
            <a:ext cx="304800" cy="992188"/>
          </a:xfrm>
          <a:prstGeom prst="rect">
            <a:avLst/>
          </a:prstGeom>
          <a:solidFill>
            <a:srgbClr val="667BC8"/>
          </a:solidFill>
          <a:ln w="9525">
            <a:solidFill>
              <a:schemeClr val="tx1"/>
            </a:solidFill>
            <a:miter lim="800000"/>
            <a:headEnd/>
            <a:tailEnd/>
          </a:ln>
        </p:spPr>
        <p:txBody>
          <a:bodyPr wrap="none" anchor="ctr"/>
          <a:lstStyle/>
          <a:p>
            <a:endParaRPr lang="en-US">
              <a:solidFill>
                <a:srgbClr val="FF8000"/>
              </a:solidFill>
            </a:endParaRPr>
          </a:p>
        </p:txBody>
      </p:sp>
      <p:grpSp>
        <p:nvGrpSpPr>
          <p:cNvPr id="27661" name="Group 55"/>
          <p:cNvGrpSpPr>
            <a:grpSpLocks noChangeAspect="1"/>
          </p:cNvGrpSpPr>
          <p:nvPr/>
        </p:nvGrpSpPr>
        <p:grpSpPr bwMode="auto">
          <a:xfrm>
            <a:off x="5719763" y="5326063"/>
            <a:ext cx="203200" cy="203200"/>
            <a:chOff x="3276" y="3351"/>
            <a:chExt cx="144" cy="144"/>
          </a:xfrm>
        </p:grpSpPr>
        <p:sp>
          <p:nvSpPr>
            <p:cNvPr id="27669" name="Line 31"/>
            <p:cNvSpPr>
              <a:spLocks noChangeShapeType="1"/>
            </p:cNvSpPr>
            <p:nvPr/>
          </p:nvSpPr>
          <p:spPr bwMode="auto">
            <a:xfrm>
              <a:off x="3276" y="3351"/>
              <a:ext cx="144" cy="144"/>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70" name="Line 32"/>
            <p:cNvSpPr>
              <a:spLocks noChangeShapeType="1"/>
            </p:cNvSpPr>
            <p:nvPr/>
          </p:nvSpPr>
          <p:spPr bwMode="auto">
            <a:xfrm flipV="1">
              <a:off x="3276" y="3351"/>
              <a:ext cx="144" cy="144"/>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27663" name="Text Box 5"/>
          <p:cNvSpPr txBox="1">
            <a:spLocks noChangeAspect="1" noChangeArrowheads="1"/>
          </p:cNvSpPr>
          <p:nvPr/>
        </p:nvSpPr>
        <p:spPr bwMode="auto">
          <a:xfrm>
            <a:off x="4340225" y="3472319"/>
            <a:ext cx="2503483"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2200" dirty="0">
                <a:solidFill>
                  <a:srgbClr val="800080"/>
                </a:solidFill>
              </a:rPr>
              <a:t>Under </a:t>
            </a:r>
            <a:r>
              <a:rPr lang="en-US" sz="2200" dirty="0">
                <a:solidFill>
                  <a:srgbClr val="FF0000"/>
                </a:solidFill>
              </a:rPr>
              <a:t>stochastic</a:t>
            </a:r>
            <a:r>
              <a:rPr lang="en-US" sz="2200" dirty="0">
                <a:solidFill>
                  <a:srgbClr val="800080"/>
                </a:solidFill>
              </a:rPr>
              <a:t>, </a:t>
            </a:r>
          </a:p>
          <a:p>
            <a:r>
              <a:rPr lang="en-US" sz="2200" dirty="0">
                <a:solidFill>
                  <a:srgbClr val="800080"/>
                </a:solidFill>
              </a:rPr>
              <a:t>locus vanishes</a:t>
            </a:r>
          </a:p>
        </p:txBody>
      </p:sp>
      <p:grpSp>
        <p:nvGrpSpPr>
          <p:cNvPr id="27664" name="Group 55"/>
          <p:cNvGrpSpPr>
            <a:grpSpLocks noChangeAspect="1"/>
          </p:cNvGrpSpPr>
          <p:nvPr/>
        </p:nvGrpSpPr>
        <p:grpSpPr bwMode="auto">
          <a:xfrm>
            <a:off x="4913313" y="5389563"/>
            <a:ext cx="203200" cy="203200"/>
            <a:chOff x="3276" y="3351"/>
            <a:chExt cx="144" cy="144"/>
          </a:xfrm>
        </p:grpSpPr>
        <p:sp>
          <p:nvSpPr>
            <p:cNvPr id="27667" name="Line 31"/>
            <p:cNvSpPr>
              <a:spLocks noChangeShapeType="1"/>
            </p:cNvSpPr>
            <p:nvPr/>
          </p:nvSpPr>
          <p:spPr bwMode="auto">
            <a:xfrm>
              <a:off x="3276" y="3351"/>
              <a:ext cx="144" cy="144"/>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68" name="Line 32"/>
            <p:cNvSpPr>
              <a:spLocks noChangeShapeType="1"/>
            </p:cNvSpPr>
            <p:nvPr/>
          </p:nvSpPr>
          <p:spPr bwMode="auto">
            <a:xfrm flipV="1">
              <a:off x="3276" y="3351"/>
              <a:ext cx="144" cy="144"/>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27665" name="Line 24"/>
          <p:cNvSpPr>
            <a:spLocks noChangeShapeType="1"/>
          </p:cNvSpPr>
          <p:nvPr/>
        </p:nvSpPr>
        <p:spPr bwMode="auto">
          <a:xfrm flipH="1">
            <a:off x="3571874" y="3696405"/>
            <a:ext cx="806448" cy="432225"/>
          </a:xfrm>
          <a:prstGeom prst="line">
            <a:avLst/>
          </a:prstGeom>
          <a:noFill/>
          <a:ln w="28575">
            <a:solidFill>
              <a:srgbClr val="800080"/>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27666" name="Rectangle 49"/>
          <p:cNvSpPr>
            <a:spLocks noChangeArrowheads="1"/>
          </p:cNvSpPr>
          <p:nvPr/>
        </p:nvSpPr>
        <p:spPr bwMode="auto">
          <a:xfrm>
            <a:off x="4035425" y="5273675"/>
            <a:ext cx="304800" cy="992188"/>
          </a:xfrm>
          <a:prstGeom prst="rect">
            <a:avLst/>
          </a:prstGeom>
          <a:solidFill>
            <a:srgbClr val="667BC8"/>
          </a:solidFill>
          <a:ln w="9525">
            <a:solidFill>
              <a:schemeClr val="tx1"/>
            </a:solidFill>
            <a:miter lim="800000"/>
            <a:headEnd/>
            <a:tailEnd/>
          </a:ln>
        </p:spPr>
        <p:txBody>
          <a:bodyPr wrap="none" anchor="ctr"/>
          <a:lstStyle/>
          <a:p>
            <a:endParaRPr lang="en-US">
              <a:solidFill>
                <a:srgbClr val="FF8000"/>
              </a:solidFill>
            </a:endParaRPr>
          </a:p>
        </p:txBody>
      </p:sp>
      <p:sp>
        <p:nvSpPr>
          <p:cNvPr id="24" name="Line 9">
            <a:extLst>
              <a:ext uri="{FF2B5EF4-FFF2-40B4-BE49-F238E27FC236}">
                <a16:creationId xmlns:a16="http://schemas.microsoft.com/office/drawing/2014/main" id="{ECB5FBE9-AAFC-D246-8599-B925516B8232}"/>
              </a:ext>
            </a:extLst>
          </p:cNvPr>
          <p:cNvSpPr>
            <a:spLocks noChangeShapeType="1"/>
          </p:cNvSpPr>
          <p:nvPr/>
        </p:nvSpPr>
        <p:spPr bwMode="auto">
          <a:xfrm flipV="1">
            <a:off x="2008188" y="3517390"/>
            <a:ext cx="5357812" cy="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5" name="Text Box 17">
            <a:extLst>
              <a:ext uri="{FF2B5EF4-FFF2-40B4-BE49-F238E27FC236}">
                <a16:creationId xmlns:a16="http://schemas.microsoft.com/office/drawing/2014/main" id="{A19E99A0-9797-3845-BADD-5130F9FB2D83}"/>
              </a:ext>
            </a:extLst>
          </p:cNvPr>
          <p:cNvSpPr txBox="1">
            <a:spLocks noChangeArrowheads="1"/>
          </p:cNvSpPr>
          <p:nvPr/>
        </p:nvSpPr>
        <p:spPr bwMode="auto">
          <a:xfrm>
            <a:off x="443181" y="3261143"/>
            <a:ext cx="16898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rgbClr val="FF0000"/>
                </a:solidFill>
              </a:rPr>
              <a:t>Stochastic </a:t>
            </a:r>
          </a:p>
        </p:txBody>
      </p:sp>
      <p:sp>
        <p:nvSpPr>
          <p:cNvPr id="22" name="TextBox 21">
            <a:extLst>
              <a:ext uri="{FF2B5EF4-FFF2-40B4-BE49-F238E27FC236}">
                <a16:creationId xmlns:a16="http://schemas.microsoft.com/office/drawing/2014/main" id="{A2EFE4D9-CFCD-6749-89A1-C522139EA21B}"/>
              </a:ext>
            </a:extLst>
          </p:cNvPr>
          <p:cNvSpPr txBox="1"/>
          <p:nvPr/>
        </p:nvSpPr>
        <p:spPr>
          <a:xfrm>
            <a:off x="10223" y="71735"/>
            <a:ext cx="2613216" cy="461665"/>
          </a:xfrm>
          <a:prstGeom prst="rect">
            <a:avLst/>
          </a:prstGeom>
          <a:noFill/>
        </p:spPr>
        <p:txBody>
          <a:bodyPr wrap="none" rtlCol="0">
            <a:spAutoFit/>
          </a:bodyPr>
          <a:lstStyle/>
          <a:p>
            <a:pPr algn="l"/>
            <a:r>
              <a:rPr lang="en-US" dirty="0">
                <a:solidFill>
                  <a:srgbClr val="FF0000"/>
                </a:solidFill>
              </a:rPr>
              <a:t>HUMAN REVIEW</a:t>
            </a:r>
          </a:p>
        </p:txBody>
      </p:sp>
    </p:spTree>
    <p:extLst>
      <p:ext uri="{BB962C8B-B14F-4D97-AF65-F5344CB8AC3E}">
        <p14:creationId xmlns:p14="http://schemas.microsoft.com/office/powerpoint/2010/main" val="1852921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0" y="609594"/>
            <a:ext cx="9144000" cy="1143000"/>
          </a:xfrm>
        </p:spPr>
        <p:txBody>
          <a:bodyPr/>
          <a:lstStyle/>
          <a:p>
            <a:r>
              <a:rPr lang="en-US" dirty="0">
                <a:latin typeface="Arial" charset="0"/>
              </a:rPr>
              <a:t>NIST: Thresholds misidentify</a:t>
            </a:r>
          </a:p>
        </p:txBody>
      </p:sp>
      <p:pic>
        <p:nvPicPr>
          <p:cNvPr id="92163" name="Picture 2" descr="MIX13.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4763" y="1727200"/>
            <a:ext cx="6605587" cy="497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5C95ED4-C913-FD45-837B-513491745AAA}"/>
              </a:ext>
            </a:extLst>
          </p:cNvPr>
          <p:cNvSpPr txBox="1"/>
          <p:nvPr/>
        </p:nvSpPr>
        <p:spPr>
          <a:xfrm>
            <a:off x="10223" y="71735"/>
            <a:ext cx="2613216" cy="461665"/>
          </a:xfrm>
          <a:prstGeom prst="rect">
            <a:avLst/>
          </a:prstGeom>
          <a:noFill/>
        </p:spPr>
        <p:txBody>
          <a:bodyPr wrap="none" rtlCol="0">
            <a:spAutoFit/>
          </a:bodyPr>
          <a:lstStyle/>
          <a:p>
            <a:pPr algn="l"/>
            <a:r>
              <a:rPr lang="en-US" dirty="0">
                <a:solidFill>
                  <a:srgbClr val="FF0000"/>
                </a:solidFill>
              </a:rPr>
              <a:t>HUMAN REVIEW</a:t>
            </a:r>
          </a:p>
        </p:txBody>
      </p:sp>
    </p:spTree>
    <p:extLst>
      <p:ext uri="{BB962C8B-B14F-4D97-AF65-F5344CB8AC3E}">
        <p14:creationId xmlns:p14="http://schemas.microsoft.com/office/powerpoint/2010/main" val="3080701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E773-3E93-3D45-94B3-9ABA2795768D}"/>
              </a:ext>
            </a:extLst>
          </p:cNvPr>
          <p:cNvSpPr>
            <a:spLocks noGrp="1"/>
          </p:cNvSpPr>
          <p:nvPr>
            <p:ph type="title"/>
          </p:nvPr>
        </p:nvSpPr>
        <p:spPr/>
        <p:txBody>
          <a:bodyPr/>
          <a:lstStyle/>
          <a:p>
            <a:r>
              <a:rPr lang="en-US" dirty="0"/>
              <a:t>What is Truth?</a:t>
            </a:r>
          </a:p>
        </p:txBody>
      </p:sp>
      <p:pic>
        <p:nvPicPr>
          <p:cNvPr id="4" name="Picture 3" descr="A picture containing jar, indoor, vessel, plant&#10;&#10;Description automatically generated">
            <a:extLst>
              <a:ext uri="{FF2B5EF4-FFF2-40B4-BE49-F238E27FC236}">
                <a16:creationId xmlns:a16="http://schemas.microsoft.com/office/drawing/2014/main" id="{EC7276AC-4B2B-5148-8114-E396DA0756FA}"/>
              </a:ext>
            </a:extLst>
          </p:cNvPr>
          <p:cNvPicPr>
            <a:picLocks noChangeAspect="1"/>
          </p:cNvPicPr>
          <p:nvPr/>
        </p:nvPicPr>
        <p:blipFill>
          <a:blip r:embed="rId2"/>
          <a:stretch>
            <a:fillRect/>
          </a:stretch>
        </p:blipFill>
        <p:spPr>
          <a:xfrm>
            <a:off x="2246051" y="3024454"/>
            <a:ext cx="5157926" cy="3440286"/>
          </a:xfrm>
          <a:prstGeom prst="rect">
            <a:avLst/>
          </a:prstGeom>
        </p:spPr>
      </p:pic>
      <p:sp>
        <p:nvSpPr>
          <p:cNvPr id="5" name="TextBox 4">
            <a:extLst>
              <a:ext uri="{FF2B5EF4-FFF2-40B4-BE49-F238E27FC236}">
                <a16:creationId xmlns:a16="http://schemas.microsoft.com/office/drawing/2014/main" id="{7D3A978B-206A-0B40-AE4C-1701662FD25C}"/>
              </a:ext>
            </a:extLst>
          </p:cNvPr>
          <p:cNvSpPr txBox="1"/>
          <p:nvPr/>
        </p:nvSpPr>
        <p:spPr>
          <a:xfrm>
            <a:off x="790113" y="1752600"/>
            <a:ext cx="7563774" cy="830997"/>
          </a:xfrm>
          <a:prstGeom prst="rect">
            <a:avLst/>
          </a:prstGeom>
          <a:noFill/>
        </p:spPr>
        <p:txBody>
          <a:bodyPr wrap="square" rtlCol="0">
            <a:spAutoFit/>
          </a:bodyPr>
          <a:lstStyle/>
          <a:p>
            <a:r>
              <a:rPr lang="en-US" dirty="0">
                <a:solidFill>
                  <a:srgbClr val="0070C0"/>
                </a:solidFill>
              </a:rPr>
              <a:t>"</a:t>
            </a:r>
            <a:r>
              <a:rPr lang="en-US" b="1" dirty="0">
                <a:solidFill>
                  <a:srgbClr val="0070C0"/>
                </a:solidFill>
              </a:rPr>
              <a:t>Beauty is truth, truth beauty</a:t>
            </a:r>
            <a:r>
              <a:rPr lang="en-US" dirty="0">
                <a:solidFill>
                  <a:srgbClr val="0070C0"/>
                </a:solidFill>
              </a:rPr>
              <a:t>,—that is all</a:t>
            </a:r>
            <a:br>
              <a:rPr lang="en-US" dirty="0">
                <a:solidFill>
                  <a:srgbClr val="0070C0"/>
                </a:solidFill>
              </a:rPr>
            </a:br>
            <a:r>
              <a:rPr lang="en-US" dirty="0">
                <a:solidFill>
                  <a:srgbClr val="0070C0"/>
                </a:solidFill>
              </a:rPr>
              <a:t>Ye know on earth, and all ye need to know.” - Keats</a:t>
            </a:r>
          </a:p>
        </p:txBody>
      </p:sp>
    </p:spTree>
    <p:extLst>
      <p:ext uri="{BB962C8B-B14F-4D97-AF65-F5344CB8AC3E}">
        <p14:creationId xmlns:p14="http://schemas.microsoft.com/office/powerpoint/2010/main" val="144906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dirty="0">
                <a:latin typeface="Arial" charset="0"/>
              </a:rPr>
              <a:t>Statistics lack scientific basis</a:t>
            </a:r>
          </a:p>
        </p:txBody>
      </p:sp>
      <p:sp>
        <p:nvSpPr>
          <p:cNvPr id="21506" name="TextBox 2"/>
          <p:cNvSpPr txBox="1">
            <a:spLocks noChangeArrowheads="1"/>
          </p:cNvSpPr>
          <p:nvPr/>
        </p:nvSpPr>
        <p:spPr bwMode="auto">
          <a:xfrm>
            <a:off x="1086862" y="1636713"/>
            <a:ext cx="70100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0000FF"/>
                </a:solidFill>
              </a:rPr>
              <a:t>CPI/RMNE just counts the number of reported loci</a:t>
            </a:r>
          </a:p>
        </p:txBody>
      </p:sp>
      <p:pic>
        <p:nvPicPr>
          <p:cNvPr id="21507" name="Picture 3" descr="JPI.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4075" y="2682875"/>
            <a:ext cx="7521575" cy="319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7039265-60A4-E84A-B589-00FB7EA9652F}"/>
              </a:ext>
            </a:extLst>
          </p:cNvPr>
          <p:cNvSpPr txBox="1"/>
          <p:nvPr/>
        </p:nvSpPr>
        <p:spPr>
          <a:xfrm>
            <a:off x="10223" y="71735"/>
            <a:ext cx="2613216" cy="461665"/>
          </a:xfrm>
          <a:prstGeom prst="rect">
            <a:avLst/>
          </a:prstGeom>
          <a:noFill/>
        </p:spPr>
        <p:txBody>
          <a:bodyPr wrap="none" rtlCol="0">
            <a:spAutoFit/>
          </a:bodyPr>
          <a:lstStyle/>
          <a:p>
            <a:pPr algn="l"/>
            <a:r>
              <a:rPr lang="en-US" dirty="0">
                <a:solidFill>
                  <a:srgbClr val="FF0000"/>
                </a:solidFill>
              </a:rPr>
              <a:t>HUMAN REVIEW</a:t>
            </a:r>
          </a:p>
        </p:txBody>
      </p:sp>
    </p:spTree>
    <p:extLst>
      <p:ext uri="{BB962C8B-B14F-4D97-AF65-F5344CB8AC3E}">
        <p14:creationId xmlns:p14="http://schemas.microsoft.com/office/powerpoint/2010/main" val="1517356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0" y="609600"/>
            <a:ext cx="9144000" cy="1143000"/>
          </a:xfrm>
        </p:spPr>
        <p:txBody>
          <a:bodyPr/>
          <a:lstStyle/>
          <a:p>
            <a:r>
              <a:rPr lang="en-US" dirty="0">
                <a:latin typeface="Arial" charset="0"/>
              </a:rPr>
              <a:t>Mixture statistics shut down labs</a:t>
            </a:r>
          </a:p>
        </p:txBody>
      </p:sp>
      <p:sp>
        <p:nvSpPr>
          <p:cNvPr id="3" name="TextBox 2"/>
          <p:cNvSpPr txBox="1"/>
          <p:nvPr/>
        </p:nvSpPr>
        <p:spPr>
          <a:xfrm>
            <a:off x="1295400" y="2163763"/>
            <a:ext cx="6324600" cy="1570037"/>
          </a:xfrm>
          <a:prstGeom prst="rect">
            <a:avLst/>
          </a:prstGeom>
          <a:noFill/>
        </p:spPr>
        <p:txBody>
          <a:bodyPr>
            <a:spAutoFit/>
          </a:bodyPr>
          <a:lstStyle/>
          <a:p>
            <a:pPr algn="ctr">
              <a:defRPr/>
            </a:pPr>
            <a:r>
              <a:rPr lang="en-US" dirty="0">
                <a:solidFill>
                  <a:srgbClr val="000090"/>
                </a:solidFill>
              </a:rPr>
              <a:t>“National accreditation board suspends all DNA testing at D.C. crime lab”</a:t>
            </a:r>
          </a:p>
          <a:p>
            <a:pPr algn="ctr">
              <a:defRPr/>
            </a:pPr>
            <a:r>
              <a:rPr lang="en-US" dirty="0">
                <a:latin typeface="Lucida Blackletter"/>
                <a:cs typeface="Lucida Blackletter"/>
              </a:rPr>
              <a:t>The Washington Post </a:t>
            </a:r>
            <a:r>
              <a:rPr lang="en-US" i="1" dirty="0">
                <a:solidFill>
                  <a:schemeClr val="tx1">
                    <a:lumMod val="65000"/>
                    <a:lumOff val="35000"/>
                  </a:schemeClr>
                </a:solidFill>
              </a:rPr>
              <a:t>April 27, 2015 </a:t>
            </a:r>
            <a:endParaRPr lang="en-US" dirty="0">
              <a:solidFill>
                <a:schemeClr val="tx1">
                  <a:lumMod val="65000"/>
                  <a:lumOff val="35000"/>
                </a:schemeClr>
              </a:solidFill>
              <a:latin typeface="Lucida Blackletter"/>
              <a:cs typeface="Lucida Blackletter"/>
            </a:endParaRPr>
          </a:p>
          <a:p>
            <a:pPr algn="ctr">
              <a:defRPr/>
            </a:pPr>
            <a:r>
              <a:rPr lang="en-US" dirty="0">
                <a:solidFill>
                  <a:srgbClr val="FF0000"/>
                </a:solidFill>
              </a:rPr>
              <a:t>Did not comply with FBI standards</a:t>
            </a:r>
            <a:endParaRPr lang="en-US" dirty="0">
              <a:solidFill>
                <a:srgbClr val="FF0000"/>
              </a:solidFill>
              <a:latin typeface="Lucida Blackletter"/>
              <a:cs typeface="Lucida Blackletter"/>
            </a:endParaRPr>
          </a:p>
        </p:txBody>
      </p:sp>
      <p:sp>
        <p:nvSpPr>
          <p:cNvPr id="19459" name="TextBox 3"/>
          <p:cNvSpPr txBox="1">
            <a:spLocks noChangeArrowheads="1"/>
          </p:cNvSpPr>
          <p:nvPr/>
        </p:nvSpPr>
        <p:spPr bwMode="auto">
          <a:xfrm>
            <a:off x="1295400" y="4343400"/>
            <a:ext cx="63246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90"/>
                </a:solidFill>
              </a:rPr>
              <a:t>“New protocol leads to reviews of </a:t>
            </a:r>
          </a:p>
          <a:p>
            <a:pPr algn="ctr"/>
            <a:r>
              <a:rPr lang="en-US">
                <a:solidFill>
                  <a:srgbClr val="000090"/>
                </a:solidFill>
              </a:rPr>
              <a:t>‘mixed DNA’ evidence”</a:t>
            </a:r>
          </a:p>
          <a:p>
            <a:pPr algn="ctr"/>
            <a:r>
              <a:rPr lang="en-US">
                <a:latin typeface="Lucida Blackletter" charset="0"/>
                <a:cs typeface="Lucida Blackletter" charset="0"/>
              </a:rPr>
              <a:t>The Texas Tribune </a:t>
            </a:r>
            <a:r>
              <a:rPr lang="en-US" i="1">
                <a:solidFill>
                  <a:srgbClr val="595959"/>
                </a:solidFill>
              </a:rPr>
              <a:t>September 12, 2015 </a:t>
            </a:r>
            <a:endParaRPr lang="en-US">
              <a:solidFill>
                <a:srgbClr val="595959"/>
              </a:solidFill>
              <a:latin typeface="Lucida Blackletter" charset="0"/>
              <a:cs typeface="Lucida Blackletter" charset="0"/>
            </a:endParaRPr>
          </a:p>
          <a:p>
            <a:pPr algn="ctr"/>
            <a:r>
              <a:rPr lang="hu-HU">
                <a:solidFill>
                  <a:srgbClr val="FF0000"/>
                </a:solidFill>
              </a:rPr>
              <a:t>24,468 lab tests affected</a:t>
            </a:r>
            <a:endParaRPr lang="en-US">
              <a:solidFill>
                <a:srgbClr val="FF0000"/>
              </a:solidFill>
              <a:latin typeface="Lucida Blackletter" charset="0"/>
              <a:cs typeface="Lucida Blackletter" charset="0"/>
            </a:endParaRPr>
          </a:p>
        </p:txBody>
      </p:sp>
      <p:sp>
        <p:nvSpPr>
          <p:cNvPr id="6" name="TextBox 5">
            <a:extLst>
              <a:ext uri="{FF2B5EF4-FFF2-40B4-BE49-F238E27FC236}">
                <a16:creationId xmlns:a16="http://schemas.microsoft.com/office/drawing/2014/main" id="{55E2DF42-B729-4C47-A924-395E098C5256}"/>
              </a:ext>
            </a:extLst>
          </p:cNvPr>
          <p:cNvSpPr txBox="1"/>
          <p:nvPr/>
        </p:nvSpPr>
        <p:spPr>
          <a:xfrm>
            <a:off x="10223" y="71735"/>
            <a:ext cx="2613216" cy="461665"/>
          </a:xfrm>
          <a:prstGeom prst="rect">
            <a:avLst/>
          </a:prstGeom>
          <a:noFill/>
        </p:spPr>
        <p:txBody>
          <a:bodyPr wrap="none" rtlCol="0">
            <a:spAutoFit/>
          </a:bodyPr>
          <a:lstStyle/>
          <a:p>
            <a:pPr algn="l"/>
            <a:r>
              <a:rPr lang="en-US" dirty="0">
                <a:solidFill>
                  <a:srgbClr val="FF0000"/>
                </a:solidFill>
              </a:rPr>
              <a:t>HUMAN REVIEW</a:t>
            </a:r>
          </a:p>
        </p:txBody>
      </p:sp>
    </p:spTree>
    <p:extLst>
      <p:ext uri="{BB962C8B-B14F-4D97-AF65-F5344CB8AC3E}">
        <p14:creationId xmlns:p14="http://schemas.microsoft.com/office/powerpoint/2010/main" val="4219393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F68A8C36-A7C2-4742-991E-7B192302F724}"/>
              </a:ext>
            </a:extLst>
          </p:cNvPr>
          <p:cNvSpPr>
            <a:spLocks noGrp="1"/>
          </p:cNvSpPr>
          <p:nvPr>
            <p:ph type="title"/>
          </p:nvPr>
        </p:nvSpPr>
        <p:spPr>
          <a:xfrm>
            <a:off x="0" y="609600"/>
            <a:ext cx="9144000" cy="1143000"/>
          </a:xfrm>
        </p:spPr>
        <p:txBody>
          <a:bodyPr/>
          <a:lstStyle/>
          <a:p>
            <a:r>
              <a:rPr lang="en-US" altLang="en-US" dirty="0">
                <a:ea typeface="ＭＳ Ｐゴシック" panose="020B0600070205080204" pitchFamily="34" charset="-128"/>
                <a:cs typeface="ＭＳ Ｐゴシック" panose="020B0600070205080204" pitchFamily="34" charset="-128"/>
              </a:rPr>
              <a:t>Manual mixture interpretation</a:t>
            </a:r>
          </a:p>
        </p:txBody>
      </p:sp>
      <p:sp>
        <p:nvSpPr>
          <p:cNvPr id="29698" name="TextBox 2">
            <a:extLst>
              <a:ext uri="{FF2B5EF4-FFF2-40B4-BE49-F238E27FC236}">
                <a16:creationId xmlns:a16="http://schemas.microsoft.com/office/drawing/2014/main" id="{071CB032-C6DE-C141-9339-7BB55724F4AE}"/>
              </a:ext>
            </a:extLst>
          </p:cNvPr>
          <p:cNvSpPr txBox="1">
            <a:spLocks noChangeArrowheads="1"/>
          </p:cNvSpPr>
          <p:nvPr/>
        </p:nvSpPr>
        <p:spPr bwMode="auto">
          <a:xfrm>
            <a:off x="1189831" y="1806825"/>
            <a:ext cx="676433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algn="l"/>
            <a:r>
              <a:rPr lang="en-US" sz="2400" dirty="0">
                <a:solidFill>
                  <a:srgbClr val="000090"/>
                </a:solidFill>
              </a:rPr>
              <a:t> Incomplete. </a:t>
            </a:r>
            <a:r>
              <a:rPr lang="en-US" sz="2400" dirty="0">
                <a:solidFill>
                  <a:srgbClr val="0000FF"/>
                </a:solidFill>
              </a:rPr>
              <a:t>Discard data, apply thresholds</a:t>
            </a:r>
          </a:p>
          <a:p>
            <a:pPr algn="l">
              <a:spcBef>
                <a:spcPct val="0"/>
              </a:spcBef>
              <a:buFontTx/>
              <a:buNone/>
            </a:pPr>
            <a:endParaRPr lang="en-US" altLang="en-US" sz="2400" dirty="0">
              <a:solidFill>
                <a:srgbClr val="0000FF"/>
              </a:solidFill>
            </a:endParaRPr>
          </a:p>
          <a:p>
            <a:pPr algn="l">
              <a:spcBef>
                <a:spcPct val="0"/>
              </a:spcBef>
              <a:buFontTx/>
              <a:buNone/>
            </a:pPr>
            <a:r>
              <a:rPr lang="en-US" altLang="en-US" sz="2400" dirty="0">
                <a:solidFill>
                  <a:srgbClr val="000090"/>
                </a:solidFill>
              </a:rPr>
              <a:t>• Inaccurate. </a:t>
            </a:r>
            <a:r>
              <a:rPr lang="en-US" altLang="en-US" sz="2400" dirty="0">
                <a:solidFill>
                  <a:srgbClr val="0000FF"/>
                </a:solidFill>
              </a:rPr>
              <a:t>Disagrees with true information</a:t>
            </a:r>
          </a:p>
          <a:p>
            <a:pPr algn="l">
              <a:spcBef>
                <a:spcPct val="0"/>
              </a:spcBef>
              <a:buFontTx/>
              <a:buNone/>
            </a:pPr>
            <a:endParaRPr lang="en-US" altLang="en-US" sz="2400" dirty="0">
              <a:solidFill>
                <a:srgbClr val="0000FF"/>
              </a:solidFill>
            </a:endParaRPr>
          </a:p>
          <a:p>
            <a:pPr algn="l">
              <a:spcBef>
                <a:spcPct val="0"/>
              </a:spcBef>
              <a:buFontTx/>
              <a:buNone/>
            </a:pPr>
            <a:r>
              <a:rPr lang="en-US" altLang="en-US" sz="2400" dirty="0">
                <a:solidFill>
                  <a:srgbClr val="000090"/>
                </a:solidFill>
              </a:rPr>
              <a:t>• Subjective. </a:t>
            </a:r>
            <a:r>
              <a:rPr lang="en-US" altLang="en-US" sz="2400" dirty="0">
                <a:solidFill>
                  <a:srgbClr val="0000FF"/>
                </a:solidFill>
              </a:rPr>
              <a:t>Workflow introduces human bias </a:t>
            </a:r>
          </a:p>
          <a:p>
            <a:pPr algn="l">
              <a:spcBef>
                <a:spcPct val="0"/>
              </a:spcBef>
              <a:buFontTx/>
              <a:buNone/>
            </a:pPr>
            <a:endParaRPr lang="en-US" altLang="en-US" sz="2400" dirty="0">
              <a:solidFill>
                <a:srgbClr val="0000FF"/>
              </a:solidFill>
            </a:endParaRPr>
          </a:p>
          <a:p>
            <a:pPr algn="l">
              <a:spcBef>
                <a:spcPct val="0"/>
              </a:spcBef>
              <a:buFontTx/>
              <a:buNone/>
            </a:pPr>
            <a:r>
              <a:rPr lang="en-US" altLang="en-US" sz="2400" dirty="0">
                <a:solidFill>
                  <a:srgbClr val="000090"/>
                </a:solidFill>
              </a:rPr>
              <a:t>• Inoperative. </a:t>
            </a:r>
            <a:r>
              <a:rPr lang="en-US" altLang="en-US" sz="2400" dirty="0">
                <a:solidFill>
                  <a:srgbClr val="0000FF"/>
                </a:solidFill>
              </a:rPr>
              <a:t>Hundreds of thousands of cases</a:t>
            </a:r>
          </a:p>
          <a:p>
            <a:pPr algn="l">
              <a:spcBef>
                <a:spcPct val="0"/>
              </a:spcBef>
              <a:buFontTx/>
              <a:buNone/>
            </a:pPr>
            <a:endParaRPr lang="en-US" altLang="en-US" sz="2400" dirty="0">
              <a:solidFill>
                <a:srgbClr val="0000FF"/>
              </a:solidFill>
            </a:endParaRPr>
          </a:p>
          <a:p>
            <a:pPr algn="l">
              <a:spcBef>
                <a:spcPct val="0"/>
              </a:spcBef>
              <a:buFontTx/>
              <a:buNone/>
            </a:pPr>
            <a:r>
              <a:rPr lang="en-US" altLang="en-US" sz="2400" dirty="0">
                <a:solidFill>
                  <a:srgbClr val="000090"/>
                </a:solidFill>
              </a:rPr>
              <a:t>• Opaque. </a:t>
            </a:r>
            <a:r>
              <a:rPr lang="en-US" altLang="en-US" sz="2400" dirty="0">
                <a:solidFill>
                  <a:srgbClr val="0000FF"/>
                </a:solidFill>
              </a:rPr>
              <a:t>Choices use only some of the data</a:t>
            </a:r>
          </a:p>
          <a:p>
            <a:pPr algn="l">
              <a:spcBef>
                <a:spcPct val="0"/>
              </a:spcBef>
              <a:buFontTx/>
              <a:buNone/>
            </a:pPr>
            <a:endParaRPr lang="en-US" altLang="en-US" sz="2400" dirty="0">
              <a:solidFill>
                <a:srgbClr val="0000FF"/>
              </a:solidFill>
            </a:endParaRPr>
          </a:p>
          <a:p>
            <a:pPr algn="l">
              <a:spcBef>
                <a:spcPct val="0"/>
              </a:spcBef>
              <a:buFontTx/>
              <a:buNone/>
            </a:pPr>
            <a:r>
              <a:rPr lang="en-US" altLang="en-US" sz="2400" dirty="0">
                <a:solidFill>
                  <a:srgbClr val="000090"/>
                </a:solidFill>
              </a:rPr>
              <a:t>• Biased. </a:t>
            </a:r>
            <a:r>
              <a:rPr lang="en-US" altLang="en-US" sz="2400" dirty="0">
                <a:solidFill>
                  <a:srgbClr val="0000FF"/>
                </a:solidFill>
              </a:rPr>
              <a:t>Can only include – or give no answer</a:t>
            </a:r>
          </a:p>
        </p:txBody>
      </p:sp>
      <p:sp>
        <p:nvSpPr>
          <p:cNvPr id="29699" name="TextBox 1">
            <a:extLst>
              <a:ext uri="{FF2B5EF4-FFF2-40B4-BE49-F238E27FC236}">
                <a16:creationId xmlns:a16="http://schemas.microsoft.com/office/drawing/2014/main" id="{E8A6D372-3EAE-EE42-8A58-79D95821CEA4}"/>
              </a:ext>
            </a:extLst>
          </p:cNvPr>
          <p:cNvSpPr txBox="1">
            <a:spLocks noChangeArrowheads="1"/>
          </p:cNvSpPr>
          <p:nvPr/>
        </p:nvSpPr>
        <p:spPr bwMode="auto">
          <a:xfrm>
            <a:off x="2660650" y="6035675"/>
            <a:ext cx="3873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lgn="ctr">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r>
              <a:rPr lang="en-US" altLang="en-US" sz="3200">
                <a:solidFill>
                  <a:srgbClr val="FF0000"/>
                </a:solidFill>
              </a:rPr>
              <a:t>Inconclusive</a:t>
            </a:r>
          </a:p>
        </p:txBody>
      </p:sp>
      <p:sp>
        <p:nvSpPr>
          <p:cNvPr id="7" name="TextBox 6">
            <a:extLst>
              <a:ext uri="{FF2B5EF4-FFF2-40B4-BE49-F238E27FC236}">
                <a16:creationId xmlns:a16="http://schemas.microsoft.com/office/drawing/2014/main" id="{C442B04B-8620-B946-ADEE-80BC9EA46C63}"/>
              </a:ext>
            </a:extLst>
          </p:cNvPr>
          <p:cNvSpPr txBox="1"/>
          <p:nvPr/>
        </p:nvSpPr>
        <p:spPr>
          <a:xfrm>
            <a:off x="10223" y="71735"/>
            <a:ext cx="2613216" cy="461665"/>
          </a:xfrm>
          <a:prstGeom prst="rect">
            <a:avLst/>
          </a:prstGeom>
          <a:noFill/>
        </p:spPr>
        <p:txBody>
          <a:bodyPr wrap="none" rtlCol="0">
            <a:spAutoFit/>
          </a:bodyPr>
          <a:lstStyle/>
          <a:p>
            <a:pPr algn="l"/>
            <a:r>
              <a:rPr lang="en-US" dirty="0">
                <a:solidFill>
                  <a:srgbClr val="FF0000"/>
                </a:solidFill>
              </a:rPr>
              <a:t>HUMAN REVIEW</a:t>
            </a:r>
          </a:p>
        </p:txBody>
      </p:sp>
    </p:spTree>
    <p:extLst>
      <p:ext uri="{BB962C8B-B14F-4D97-AF65-F5344CB8AC3E}">
        <p14:creationId xmlns:p14="http://schemas.microsoft.com/office/powerpoint/2010/main" val="3247966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0" y="609600"/>
            <a:ext cx="9144000" cy="1143000"/>
          </a:xfrm>
        </p:spPr>
        <p:txBody>
          <a:bodyPr/>
          <a:lstStyle/>
          <a:p>
            <a:r>
              <a:rPr lang="en-US" dirty="0" err="1">
                <a:latin typeface="Arial" charset="0"/>
              </a:rPr>
              <a:t>TrueAllele</a:t>
            </a:r>
            <a:r>
              <a:rPr lang="en-US" baseline="30000" dirty="0">
                <a:latin typeface="Arial" charset="0"/>
              </a:rPr>
              <a:t>®</a:t>
            </a:r>
            <a:r>
              <a:rPr lang="en-US" dirty="0">
                <a:latin typeface="Arial" charset="0"/>
              </a:rPr>
              <a:t> computer technology</a:t>
            </a:r>
          </a:p>
        </p:txBody>
      </p:sp>
      <p:sp>
        <p:nvSpPr>
          <p:cNvPr id="27651" name="TextBox 2"/>
          <p:cNvSpPr txBox="1">
            <a:spLocks noChangeArrowheads="1"/>
          </p:cNvSpPr>
          <p:nvPr/>
        </p:nvSpPr>
        <p:spPr bwMode="auto">
          <a:xfrm>
            <a:off x="1189831" y="1819047"/>
            <a:ext cx="6764338"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rgbClr val="000090"/>
                </a:solidFill>
              </a:rPr>
              <a:t>• Complete. </a:t>
            </a:r>
            <a:r>
              <a:rPr lang="en-US" dirty="0">
                <a:solidFill>
                  <a:srgbClr val="0000FF"/>
                </a:solidFill>
              </a:rPr>
              <a:t>Use all data, no thresholds</a:t>
            </a:r>
          </a:p>
          <a:p>
            <a:pPr algn="l"/>
            <a:endParaRPr lang="en-US" dirty="0">
              <a:solidFill>
                <a:srgbClr val="0000FF"/>
              </a:solidFill>
            </a:endParaRPr>
          </a:p>
          <a:p>
            <a:pPr algn="l"/>
            <a:r>
              <a:rPr lang="en-US" dirty="0">
                <a:solidFill>
                  <a:srgbClr val="000090"/>
                </a:solidFill>
              </a:rPr>
              <a:t>• Accurate. </a:t>
            </a:r>
            <a:r>
              <a:rPr lang="en-US" dirty="0">
                <a:solidFill>
                  <a:srgbClr val="0000FF"/>
                </a:solidFill>
              </a:rPr>
              <a:t>42 validation studies, 8 published</a:t>
            </a:r>
          </a:p>
          <a:p>
            <a:pPr algn="l"/>
            <a:endParaRPr lang="en-US" dirty="0">
              <a:solidFill>
                <a:srgbClr val="0000FF"/>
              </a:solidFill>
            </a:endParaRPr>
          </a:p>
          <a:p>
            <a:pPr algn="l"/>
            <a:r>
              <a:rPr lang="en-US" dirty="0">
                <a:solidFill>
                  <a:srgbClr val="000090"/>
                </a:solidFill>
              </a:rPr>
              <a:t>• Objective. </a:t>
            </a:r>
            <a:r>
              <a:rPr lang="en-US" dirty="0">
                <a:solidFill>
                  <a:srgbClr val="0000FF"/>
                </a:solidFill>
              </a:rPr>
              <a:t>Workflow removes human bias </a:t>
            </a:r>
          </a:p>
          <a:p>
            <a:pPr algn="l"/>
            <a:endParaRPr lang="en-US" dirty="0">
              <a:solidFill>
                <a:srgbClr val="0000FF"/>
              </a:solidFill>
            </a:endParaRPr>
          </a:p>
          <a:p>
            <a:pPr algn="l"/>
            <a:r>
              <a:rPr lang="en-US" dirty="0">
                <a:solidFill>
                  <a:srgbClr val="000090"/>
                </a:solidFill>
              </a:rPr>
              <a:t>• Accepted. </a:t>
            </a:r>
            <a:r>
              <a:rPr lang="en-US" dirty="0">
                <a:solidFill>
                  <a:srgbClr val="0000FF"/>
                </a:solidFill>
              </a:rPr>
              <a:t>Reported in 46 states, WTC, labs</a:t>
            </a:r>
          </a:p>
          <a:p>
            <a:pPr algn="l"/>
            <a:endParaRPr lang="en-US" dirty="0">
              <a:solidFill>
                <a:srgbClr val="0000FF"/>
              </a:solidFill>
            </a:endParaRPr>
          </a:p>
          <a:p>
            <a:pPr algn="l"/>
            <a:r>
              <a:rPr lang="en-US" dirty="0">
                <a:solidFill>
                  <a:srgbClr val="000090"/>
                </a:solidFill>
              </a:rPr>
              <a:t>• Transparent. </a:t>
            </a:r>
            <a:r>
              <a:rPr lang="en-US" dirty="0">
                <a:solidFill>
                  <a:srgbClr val="0000FF"/>
                </a:solidFill>
              </a:rPr>
              <a:t>Give math, software (4GB DVD)</a:t>
            </a:r>
          </a:p>
          <a:p>
            <a:pPr algn="l"/>
            <a:endParaRPr lang="en-US" dirty="0">
              <a:solidFill>
                <a:srgbClr val="0000FF"/>
              </a:solidFill>
            </a:endParaRPr>
          </a:p>
          <a:p>
            <a:pPr algn="l"/>
            <a:r>
              <a:rPr lang="en-US" dirty="0">
                <a:solidFill>
                  <a:srgbClr val="000090"/>
                </a:solidFill>
              </a:rPr>
              <a:t>• Neutral. </a:t>
            </a:r>
            <a:r>
              <a:rPr lang="en-US" dirty="0">
                <a:solidFill>
                  <a:srgbClr val="0000FF"/>
                </a:solidFill>
              </a:rPr>
              <a:t>Can statistically include or exclude</a:t>
            </a:r>
          </a:p>
        </p:txBody>
      </p:sp>
      <p:sp>
        <p:nvSpPr>
          <p:cNvPr id="5" name="TextBox 5">
            <a:extLst>
              <a:ext uri="{FF2B5EF4-FFF2-40B4-BE49-F238E27FC236}">
                <a16:creationId xmlns:a16="http://schemas.microsoft.com/office/drawing/2014/main" id="{3F4B01BA-DA3A-BB45-9065-A8C8429F242B}"/>
              </a:ext>
            </a:extLst>
          </p:cNvPr>
          <p:cNvSpPr txBox="1">
            <a:spLocks noChangeArrowheads="1"/>
          </p:cNvSpPr>
          <p:nvPr/>
        </p:nvSpPr>
        <p:spPr bwMode="auto">
          <a:xfrm>
            <a:off x="2660650" y="6035675"/>
            <a:ext cx="3873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lgn="ctr">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r>
              <a:rPr lang="en-US" altLang="en-US" sz="3200" dirty="0">
                <a:solidFill>
                  <a:srgbClr val="008000"/>
                </a:solidFill>
              </a:rPr>
              <a:t>Informative</a:t>
            </a:r>
          </a:p>
        </p:txBody>
      </p:sp>
      <p:sp>
        <p:nvSpPr>
          <p:cNvPr id="6" name="TextBox 5">
            <a:extLst>
              <a:ext uri="{FF2B5EF4-FFF2-40B4-BE49-F238E27FC236}">
                <a16:creationId xmlns:a16="http://schemas.microsoft.com/office/drawing/2014/main" id="{C5DA8921-6DF7-7E4E-82BC-F2EDE644F6B7}"/>
              </a:ext>
            </a:extLst>
          </p:cNvPr>
          <p:cNvSpPr txBox="1"/>
          <p:nvPr/>
        </p:nvSpPr>
        <p:spPr>
          <a:xfrm>
            <a:off x="10223" y="71735"/>
            <a:ext cx="3244799" cy="461665"/>
          </a:xfrm>
          <a:prstGeom prst="rect">
            <a:avLst/>
          </a:prstGeom>
          <a:noFill/>
        </p:spPr>
        <p:txBody>
          <a:bodyPr wrap="none" rtlCol="0">
            <a:spAutoFit/>
          </a:bodyPr>
          <a:lstStyle/>
          <a:p>
            <a:pPr algn="l"/>
            <a:r>
              <a:rPr lang="en-US" dirty="0">
                <a:solidFill>
                  <a:srgbClr val="0000FF"/>
                </a:solidFill>
              </a:rPr>
              <a:t>COMPUTER REVIEW</a:t>
            </a:r>
            <a:endParaRPr lang="en-US" dirty="0">
              <a:solidFill>
                <a:srgbClr val="002060"/>
              </a:solidFill>
            </a:endParaRPr>
          </a:p>
        </p:txBody>
      </p:sp>
    </p:spTree>
    <p:extLst>
      <p:ext uri="{BB962C8B-B14F-4D97-AF65-F5344CB8AC3E}">
        <p14:creationId xmlns:p14="http://schemas.microsoft.com/office/powerpoint/2010/main" val="4155006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PCR variation measures identity</a:t>
            </a:r>
          </a:p>
        </p:txBody>
      </p:sp>
      <p:pic>
        <p:nvPicPr>
          <p:cNvPr id="3" name="Picture 2" descr="Patent200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1292"/>
            <a:ext cx="9144000" cy="3216708"/>
          </a:xfrm>
          <a:prstGeom prst="rect">
            <a:avLst/>
          </a:prstGeom>
        </p:spPr>
      </p:pic>
      <p:grpSp>
        <p:nvGrpSpPr>
          <p:cNvPr id="6" name="Group 5"/>
          <p:cNvGrpSpPr/>
          <p:nvPr/>
        </p:nvGrpSpPr>
        <p:grpSpPr>
          <a:xfrm>
            <a:off x="0" y="1026218"/>
            <a:ext cx="9144000" cy="2373116"/>
            <a:chOff x="0" y="987734"/>
            <a:chExt cx="9144000" cy="2373116"/>
          </a:xfrm>
        </p:grpSpPr>
        <p:pic>
          <p:nvPicPr>
            <p:cNvPr id="4" name="Picture 3" descr="JFS2001.jpeg"/>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11732" r="7752" b="10962"/>
            <a:stretch/>
          </p:blipFill>
          <p:spPr>
            <a:xfrm>
              <a:off x="1032447" y="1603457"/>
              <a:ext cx="7216718" cy="1757393"/>
            </a:xfrm>
            <a:prstGeom prst="rect">
              <a:avLst/>
            </a:prstGeom>
          </p:spPr>
        </p:pic>
        <p:pic>
          <p:nvPicPr>
            <p:cNvPr id="5" name="Picture 4" descr="JFS2011.jpeg"/>
            <p:cNvPicPr>
              <a:picLocks noChangeAspect="1"/>
            </p:cNvPicPr>
            <p:nvPr/>
          </p:nvPicPr>
          <p:blipFill rotWithShape="1">
            <a:blip r:embed="rId4">
              <a:extLst>
                <a:ext uri="{28A0092B-C50C-407E-A947-70E740481C1C}">
                  <a14:useLocalDpi xmlns:a14="http://schemas.microsoft.com/office/drawing/2010/main" val="0"/>
                </a:ext>
              </a:extLst>
            </a:blip>
            <a:srcRect b="79830"/>
            <a:stretch/>
          </p:blipFill>
          <p:spPr>
            <a:xfrm>
              <a:off x="0" y="987734"/>
              <a:ext cx="9144000" cy="667040"/>
            </a:xfrm>
            <a:prstGeom prst="rect">
              <a:avLst/>
            </a:prstGeom>
          </p:spPr>
        </p:pic>
      </p:grpSp>
    </p:spTree>
    <p:extLst>
      <p:ext uri="{BB962C8B-B14F-4D97-AF65-F5344CB8AC3E}">
        <p14:creationId xmlns:p14="http://schemas.microsoft.com/office/powerpoint/2010/main" val="2254837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0713FEE8-6B19-F84F-8C54-5C89D4B4BCDF}"/>
              </a:ext>
            </a:extLst>
          </p:cNvPr>
          <p:cNvSpPr>
            <a:spLocks noGrp="1" noChangeArrowheads="1"/>
          </p:cNvSpPr>
          <p:nvPr>
            <p:ph type="title"/>
          </p:nvPr>
        </p:nvSpPr>
        <p:spPr>
          <a:xfrm>
            <a:off x="0" y="-228600"/>
            <a:ext cx="9144000" cy="1143000"/>
          </a:xfrm>
        </p:spPr>
        <p:txBody>
          <a:bodyPr/>
          <a:lstStyle/>
          <a:p>
            <a:r>
              <a:rPr lang="en-US" altLang="en-US">
                <a:ea typeface="ＭＳ Ｐゴシック" panose="020B0600070205080204" pitchFamily="34" charset="-128"/>
              </a:rPr>
              <a:t>Peer-reviewed validation studies </a:t>
            </a:r>
            <a:endParaRPr lang="en-US" altLang="en-US">
              <a:solidFill>
                <a:srgbClr val="000000"/>
              </a:solidFill>
              <a:ea typeface="ＭＳ Ｐゴシック" panose="020B0600070205080204" pitchFamily="34" charset="-128"/>
            </a:endParaRPr>
          </a:p>
        </p:txBody>
      </p:sp>
      <p:sp>
        <p:nvSpPr>
          <p:cNvPr id="30722" name="TextBox 4">
            <a:extLst>
              <a:ext uri="{FF2B5EF4-FFF2-40B4-BE49-F238E27FC236}">
                <a16:creationId xmlns:a16="http://schemas.microsoft.com/office/drawing/2014/main" id="{C4C22D5E-2D08-6A4C-B5CA-1934EEDE8321}"/>
              </a:ext>
            </a:extLst>
          </p:cNvPr>
          <p:cNvSpPr txBox="1">
            <a:spLocks noChangeArrowheads="1"/>
          </p:cNvSpPr>
          <p:nvPr/>
        </p:nvSpPr>
        <p:spPr bwMode="auto">
          <a:xfrm>
            <a:off x="152400" y="668338"/>
            <a:ext cx="8915400" cy="649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solidFill>
                  <a:srgbClr val="0000FF"/>
                </a:solidFill>
              </a:rPr>
              <a:t>Perlin MW, </a:t>
            </a:r>
            <a:r>
              <a:rPr lang="en-US" altLang="en-US" sz="1600" dirty="0" err="1">
                <a:solidFill>
                  <a:srgbClr val="0000FF"/>
                </a:solidFill>
              </a:rPr>
              <a:t>Sinelnikov</a:t>
            </a:r>
            <a:r>
              <a:rPr lang="en-US" altLang="en-US" sz="1600" dirty="0">
                <a:solidFill>
                  <a:srgbClr val="0000FF"/>
                </a:solidFill>
              </a:rPr>
              <a:t> A. An information gap in DNA evidence interpretation. </a:t>
            </a:r>
            <a:r>
              <a:rPr lang="en-US" altLang="en-US" sz="1600" i="1" dirty="0" err="1">
                <a:solidFill>
                  <a:srgbClr val="0000FF"/>
                </a:solidFill>
              </a:rPr>
              <a:t>PLoS</a:t>
            </a:r>
            <a:r>
              <a:rPr lang="en-US" altLang="en-US" sz="1600" i="1" dirty="0">
                <a:solidFill>
                  <a:srgbClr val="0000FF"/>
                </a:solidFill>
              </a:rPr>
              <a:t> ONE</a:t>
            </a:r>
            <a:r>
              <a:rPr lang="en-US" altLang="en-US" sz="1600" dirty="0">
                <a:solidFill>
                  <a:srgbClr val="0000FF"/>
                </a:solidFill>
              </a:rPr>
              <a:t>. 2009;4(12):e8327.</a:t>
            </a:r>
          </a:p>
          <a:p>
            <a:pPr>
              <a:spcBef>
                <a:spcPct val="0"/>
              </a:spcBef>
              <a:buFontTx/>
              <a:buNone/>
            </a:pPr>
            <a:endParaRPr lang="en-US" altLang="en-US" sz="1600" dirty="0">
              <a:solidFill>
                <a:srgbClr val="0000FF"/>
              </a:solidFill>
            </a:endParaRPr>
          </a:p>
          <a:p>
            <a:pPr>
              <a:spcBef>
                <a:spcPct val="0"/>
              </a:spcBef>
              <a:buFontTx/>
              <a:buNone/>
            </a:pPr>
            <a:r>
              <a:rPr lang="en-US" altLang="en-US" sz="1600" dirty="0">
                <a:solidFill>
                  <a:srgbClr val="0000FF"/>
                </a:solidFill>
              </a:rPr>
              <a:t>Ballantyne J, Hanson EK, Perlin MW. DNA mixture genotyping by probabilistic computer interpretation of binomially-sampled laser captured cell populations: Combining quantitative data for greater identification information. </a:t>
            </a:r>
            <a:r>
              <a:rPr lang="en-US" altLang="en-US" sz="1600" i="1" dirty="0">
                <a:solidFill>
                  <a:srgbClr val="0000FF"/>
                </a:solidFill>
              </a:rPr>
              <a:t>Science &amp; Justice</a:t>
            </a:r>
            <a:r>
              <a:rPr lang="en-US" altLang="en-US" sz="1600" dirty="0">
                <a:solidFill>
                  <a:srgbClr val="0000FF"/>
                </a:solidFill>
              </a:rPr>
              <a:t>. 2013;53(2):103-114. </a:t>
            </a:r>
          </a:p>
          <a:p>
            <a:pPr>
              <a:spcBef>
                <a:spcPct val="0"/>
              </a:spcBef>
              <a:buFontTx/>
              <a:buNone/>
            </a:pPr>
            <a:endParaRPr lang="en-US" altLang="en-US" sz="1600" dirty="0">
              <a:solidFill>
                <a:srgbClr val="0000FF"/>
              </a:solidFill>
            </a:endParaRPr>
          </a:p>
          <a:p>
            <a:pPr>
              <a:spcBef>
                <a:spcPct val="0"/>
              </a:spcBef>
              <a:buFontTx/>
              <a:buNone/>
            </a:pPr>
            <a:r>
              <a:rPr lang="en-US" altLang="en-US" sz="1600" dirty="0">
                <a:solidFill>
                  <a:srgbClr val="0000FF"/>
                </a:solidFill>
              </a:rPr>
              <a:t>Perlin MW, </a:t>
            </a:r>
            <a:r>
              <a:rPr lang="en-US" altLang="en-US" sz="1600" dirty="0" err="1">
                <a:solidFill>
                  <a:srgbClr val="0000FF"/>
                </a:solidFill>
              </a:rPr>
              <a:t>Hornyak</a:t>
            </a:r>
            <a:r>
              <a:rPr lang="en-US" altLang="en-US" sz="1600" dirty="0">
                <a:solidFill>
                  <a:srgbClr val="0000FF"/>
                </a:solidFill>
              </a:rPr>
              <a:t> J, Sugimoto G, Miller K. </a:t>
            </a:r>
            <a:r>
              <a:rPr lang="en-US" altLang="en-US" sz="1600" dirty="0" err="1">
                <a:solidFill>
                  <a:srgbClr val="0000FF"/>
                </a:solidFill>
              </a:rPr>
              <a:t>TrueAllele</a:t>
            </a:r>
            <a:r>
              <a:rPr lang="en-US" altLang="en-US" sz="1600" baseline="30000" dirty="0">
                <a:solidFill>
                  <a:srgbClr val="0000FF"/>
                </a:solidFill>
              </a:rPr>
              <a:t>®</a:t>
            </a:r>
            <a:r>
              <a:rPr lang="en-US" altLang="en-US" sz="1600" dirty="0">
                <a:solidFill>
                  <a:srgbClr val="0000FF"/>
                </a:solidFill>
              </a:rPr>
              <a:t> genotype identification on DNA mixtures containing up to five unknown contributors. </a:t>
            </a:r>
            <a:r>
              <a:rPr lang="en-US" altLang="en-US" sz="1600" i="1" dirty="0">
                <a:solidFill>
                  <a:srgbClr val="0000FF"/>
                </a:solidFill>
              </a:rPr>
              <a:t>Journal of Forensic Sciences</a:t>
            </a:r>
            <a:r>
              <a:rPr lang="en-US" altLang="en-US" sz="1600" dirty="0">
                <a:solidFill>
                  <a:srgbClr val="0000FF"/>
                </a:solidFill>
              </a:rPr>
              <a:t>. 2015;60(4):857-868. </a:t>
            </a:r>
          </a:p>
          <a:p>
            <a:pPr>
              <a:spcBef>
                <a:spcPct val="0"/>
              </a:spcBef>
              <a:buFontTx/>
              <a:buNone/>
            </a:pPr>
            <a:endParaRPr lang="en-US" altLang="en-US" sz="1600" dirty="0">
              <a:solidFill>
                <a:srgbClr val="0000FF"/>
              </a:solidFill>
            </a:endParaRPr>
          </a:p>
          <a:p>
            <a:pPr>
              <a:spcBef>
                <a:spcPct val="0"/>
              </a:spcBef>
              <a:buFontTx/>
              <a:buNone/>
            </a:pPr>
            <a:r>
              <a:rPr lang="en-US" altLang="en-US" sz="1600" dirty="0">
                <a:solidFill>
                  <a:srgbClr val="0000FF"/>
                </a:solidFill>
              </a:rPr>
              <a:t>Greenspoon SA, </a:t>
            </a:r>
            <a:r>
              <a:rPr lang="en-US" altLang="en-US" sz="1600" dirty="0" err="1">
                <a:solidFill>
                  <a:srgbClr val="0000FF"/>
                </a:solidFill>
              </a:rPr>
              <a:t>Schiermeier</a:t>
            </a:r>
            <a:r>
              <a:rPr lang="en-US" altLang="en-US" sz="1600" dirty="0">
                <a:solidFill>
                  <a:srgbClr val="0000FF"/>
                </a:solidFill>
              </a:rPr>
              <a:t>-Wood L, Jenkins BC. Establishing the limits of </a:t>
            </a:r>
            <a:r>
              <a:rPr lang="en-US" altLang="en-US" sz="1600" dirty="0" err="1">
                <a:solidFill>
                  <a:srgbClr val="0000FF"/>
                </a:solidFill>
              </a:rPr>
              <a:t>TrueAllele</a:t>
            </a:r>
            <a:r>
              <a:rPr lang="en-US" altLang="en-US" sz="1600" baseline="30000" dirty="0">
                <a:solidFill>
                  <a:srgbClr val="0000FF"/>
                </a:solidFill>
              </a:rPr>
              <a:t>®</a:t>
            </a:r>
            <a:r>
              <a:rPr lang="en-US" altLang="en-US" sz="1600" dirty="0">
                <a:solidFill>
                  <a:srgbClr val="0000FF"/>
                </a:solidFill>
              </a:rPr>
              <a:t> Casework: a validation study. </a:t>
            </a:r>
            <a:r>
              <a:rPr lang="en-US" altLang="en-US" sz="1600" i="1" dirty="0">
                <a:solidFill>
                  <a:srgbClr val="0000FF"/>
                </a:solidFill>
              </a:rPr>
              <a:t>Journal of Forensic Sciences</a:t>
            </a:r>
            <a:r>
              <a:rPr lang="en-US" altLang="en-US" sz="1600" dirty="0">
                <a:solidFill>
                  <a:srgbClr val="0000FF"/>
                </a:solidFill>
              </a:rPr>
              <a:t>. 2015;60(5):1263-1276.</a:t>
            </a:r>
            <a:r>
              <a:rPr lang="en-US" altLang="en-US" sz="1600" dirty="0"/>
              <a:t> </a:t>
            </a:r>
          </a:p>
          <a:p>
            <a:pPr>
              <a:spcBef>
                <a:spcPct val="0"/>
              </a:spcBef>
              <a:buFontTx/>
              <a:buNone/>
            </a:pPr>
            <a:endParaRPr lang="en-US" altLang="en-US" sz="1600" dirty="0"/>
          </a:p>
          <a:p>
            <a:pPr>
              <a:spcBef>
                <a:spcPct val="0"/>
              </a:spcBef>
              <a:buFontTx/>
              <a:buNone/>
            </a:pPr>
            <a:r>
              <a:rPr lang="en-US" altLang="en-US" sz="1600" dirty="0">
                <a:solidFill>
                  <a:srgbClr val="0000FF"/>
                </a:solidFill>
              </a:rPr>
              <a:t>Bauer DW, Butt N, </a:t>
            </a:r>
            <a:r>
              <a:rPr lang="en-US" altLang="en-US" sz="1600" dirty="0" err="1">
                <a:solidFill>
                  <a:srgbClr val="0000FF"/>
                </a:solidFill>
              </a:rPr>
              <a:t>Hornyak</a:t>
            </a:r>
            <a:r>
              <a:rPr lang="en-US" altLang="en-US" sz="1600" dirty="0">
                <a:solidFill>
                  <a:srgbClr val="0000FF"/>
                </a:solidFill>
              </a:rPr>
              <a:t> JM, Perlin MW. Validating </a:t>
            </a:r>
            <a:r>
              <a:rPr lang="en-US" altLang="en-US" sz="1600" dirty="0" err="1">
                <a:solidFill>
                  <a:srgbClr val="0000FF"/>
                </a:solidFill>
              </a:rPr>
              <a:t>TrueAllele</a:t>
            </a:r>
            <a:r>
              <a:rPr lang="en-US" altLang="en-US" sz="1600" baseline="30000" dirty="0">
                <a:solidFill>
                  <a:srgbClr val="0000FF"/>
                </a:solidFill>
              </a:rPr>
              <a:t>®</a:t>
            </a:r>
            <a:r>
              <a:rPr lang="en-US" altLang="en-US" sz="1600" dirty="0">
                <a:solidFill>
                  <a:srgbClr val="0000FF"/>
                </a:solidFill>
              </a:rPr>
              <a:t> interpretation of DNA mixtures containing up to ten unknown contributors. </a:t>
            </a:r>
            <a:r>
              <a:rPr lang="en-US" altLang="en-US" sz="1600" i="1" dirty="0">
                <a:solidFill>
                  <a:srgbClr val="0000FF"/>
                </a:solidFill>
              </a:rPr>
              <a:t>Journal of Forensic Sciences</a:t>
            </a:r>
            <a:r>
              <a:rPr lang="en-US" altLang="en-US" sz="1600" dirty="0">
                <a:solidFill>
                  <a:srgbClr val="0000FF"/>
                </a:solidFill>
              </a:rPr>
              <a:t>. 2020; 65(2):380-398.</a:t>
            </a:r>
          </a:p>
          <a:p>
            <a:pPr>
              <a:spcBef>
                <a:spcPct val="0"/>
              </a:spcBef>
              <a:buFontTx/>
              <a:buNone/>
            </a:pPr>
            <a:endParaRPr lang="en-US" altLang="en-US" sz="1600" dirty="0">
              <a:solidFill>
                <a:srgbClr val="0000FF"/>
              </a:solidFill>
            </a:endParaRPr>
          </a:p>
          <a:p>
            <a:pPr>
              <a:spcBef>
                <a:spcPct val="0"/>
              </a:spcBef>
              <a:buFontTx/>
              <a:buNone/>
            </a:pPr>
            <a:r>
              <a:rPr lang="en-US" altLang="en-US" sz="1600" dirty="0">
                <a:solidFill>
                  <a:srgbClr val="000090"/>
                </a:solidFill>
              </a:rPr>
              <a:t>Perlin MW, Legler MM, Spencer CE, Smith JL, Allan WP, Belrose JL, </a:t>
            </a:r>
            <a:r>
              <a:rPr lang="en-US" altLang="en-US" sz="1600" dirty="0" err="1">
                <a:solidFill>
                  <a:srgbClr val="000090"/>
                </a:solidFill>
              </a:rPr>
              <a:t>Duceman</a:t>
            </a:r>
            <a:r>
              <a:rPr lang="en-US" altLang="en-US" sz="1600" dirty="0">
                <a:solidFill>
                  <a:srgbClr val="000090"/>
                </a:solidFill>
              </a:rPr>
              <a:t> BW. Validating </a:t>
            </a:r>
            <a:r>
              <a:rPr lang="en-US" altLang="en-US" sz="1600" dirty="0" err="1">
                <a:solidFill>
                  <a:srgbClr val="000090"/>
                </a:solidFill>
              </a:rPr>
              <a:t>TrueAllele</a:t>
            </a:r>
            <a:r>
              <a:rPr lang="en-US" altLang="en-US" sz="1600" baseline="30000" dirty="0">
                <a:solidFill>
                  <a:srgbClr val="000090"/>
                </a:solidFill>
              </a:rPr>
              <a:t>®</a:t>
            </a:r>
            <a:r>
              <a:rPr lang="en-US" altLang="en-US" sz="1600" dirty="0">
                <a:solidFill>
                  <a:srgbClr val="000090"/>
                </a:solidFill>
              </a:rPr>
              <a:t> DNA mixture interpretation. </a:t>
            </a:r>
            <a:r>
              <a:rPr lang="en-US" altLang="en-US" sz="1600" i="1" dirty="0">
                <a:solidFill>
                  <a:srgbClr val="000090"/>
                </a:solidFill>
              </a:rPr>
              <a:t>Journal of Forensic Sciences</a:t>
            </a:r>
            <a:r>
              <a:rPr lang="en-US" altLang="en-US" sz="1600" dirty="0">
                <a:solidFill>
                  <a:srgbClr val="000090"/>
                </a:solidFill>
              </a:rPr>
              <a:t>. 2011;56(6):1430-1447.</a:t>
            </a:r>
          </a:p>
          <a:p>
            <a:pPr>
              <a:spcBef>
                <a:spcPct val="0"/>
              </a:spcBef>
              <a:buFontTx/>
              <a:buNone/>
            </a:pPr>
            <a:endParaRPr lang="en-US" altLang="en-US" sz="1600" dirty="0">
              <a:solidFill>
                <a:srgbClr val="000090"/>
              </a:solidFill>
            </a:endParaRPr>
          </a:p>
          <a:p>
            <a:pPr>
              <a:spcBef>
                <a:spcPct val="0"/>
              </a:spcBef>
              <a:buFontTx/>
              <a:buNone/>
            </a:pPr>
            <a:r>
              <a:rPr lang="en-US" altLang="en-US" sz="1600" dirty="0">
                <a:solidFill>
                  <a:srgbClr val="000090"/>
                </a:solidFill>
              </a:rPr>
              <a:t>Perlin MW, Belrose JL, </a:t>
            </a:r>
            <a:r>
              <a:rPr lang="en-US" altLang="en-US" sz="1600" dirty="0" err="1">
                <a:solidFill>
                  <a:srgbClr val="000090"/>
                </a:solidFill>
              </a:rPr>
              <a:t>Duceman</a:t>
            </a:r>
            <a:r>
              <a:rPr lang="en-US" altLang="en-US" sz="1600" dirty="0">
                <a:solidFill>
                  <a:srgbClr val="000090"/>
                </a:solidFill>
              </a:rPr>
              <a:t> BW. New York State </a:t>
            </a:r>
            <a:r>
              <a:rPr lang="en-US" altLang="en-US" sz="1600" dirty="0" err="1">
                <a:solidFill>
                  <a:srgbClr val="000090"/>
                </a:solidFill>
              </a:rPr>
              <a:t>TrueAllele</a:t>
            </a:r>
            <a:r>
              <a:rPr lang="en-US" altLang="en-US" sz="1600" baseline="30000" dirty="0">
                <a:solidFill>
                  <a:srgbClr val="000090"/>
                </a:solidFill>
              </a:rPr>
              <a:t>®</a:t>
            </a:r>
            <a:r>
              <a:rPr lang="en-US" altLang="en-US" sz="1600" dirty="0">
                <a:solidFill>
                  <a:srgbClr val="000090"/>
                </a:solidFill>
              </a:rPr>
              <a:t> Casework validation study. </a:t>
            </a:r>
            <a:r>
              <a:rPr lang="en-US" altLang="en-US" sz="1600" i="1" dirty="0">
                <a:solidFill>
                  <a:srgbClr val="000090"/>
                </a:solidFill>
              </a:rPr>
              <a:t>Journal of Forensic Sciences</a:t>
            </a:r>
            <a:r>
              <a:rPr lang="en-US" altLang="en-US" sz="1600" dirty="0">
                <a:solidFill>
                  <a:srgbClr val="000090"/>
                </a:solidFill>
              </a:rPr>
              <a:t>. 2013;58(6):1458-1466.</a:t>
            </a:r>
          </a:p>
          <a:p>
            <a:pPr>
              <a:spcBef>
                <a:spcPct val="0"/>
              </a:spcBef>
              <a:buFontTx/>
              <a:buNone/>
            </a:pPr>
            <a:endParaRPr lang="en-US" altLang="en-US" sz="1600" dirty="0">
              <a:solidFill>
                <a:srgbClr val="000090"/>
              </a:solidFill>
            </a:endParaRPr>
          </a:p>
          <a:p>
            <a:pPr>
              <a:spcBef>
                <a:spcPct val="0"/>
              </a:spcBef>
              <a:buFontTx/>
              <a:buNone/>
            </a:pPr>
            <a:r>
              <a:rPr lang="en-US" altLang="en-US" sz="1600" dirty="0">
                <a:solidFill>
                  <a:srgbClr val="000090"/>
                </a:solidFill>
              </a:rPr>
              <a:t>Perlin MW, Dormer K, </a:t>
            </a:r>
            <a:r>
              <a:rPr lang="en-US" altLang="en-US" sz="1600" dirty="0" err="1">
                <a:solidFill>
                  <a:srgbClr val="000090"/>
                </a:solidFill>
              </a:rPr>
              <a:t>Hornyak</a:t>
            </a:r>
            <a:r>
              <a:rPr lang="en-US" altLang="en-US" sz="1600" dirty="0">
                <a:solidFill>
                  <a:srgbClr val="000090"/>
                </a:solidFill>
              </a:rPr>
              <a:t> J, </a:t>
            </a:r>
            <a:r>
              <a:rPr lang="en-US" altLang="en-US" sz="1600" dirty="0" err="1">
                <a:solidFill>
                  <a:srgbClr val="000090"/>
                </a:solidFill>
              </a:rPr>
              <a:t>Schiermeier</a:t>
            </a:r>
            <a:r>
              <a:rPr lang="en-US" altLang="en-US" sz="1600" dirty="0">
                <a:solidFill>
                  <a:srgbClr val="000090"/>
                </a:solidFill>
              </a:rPr>
              <a:t>-Wood L, Greenspoon S. </a:t>
            </a:r>
            <a:r>
              <a:rPr lang="en-US" altLang="en-US" sz="1600" dirty="0" err="1">
                <a:solidFill>
                  <a:srgbClr val="000090"/>
                </a:solidFill>
              </a:rPr>
              <a:t>TrueAllele</a:t>
            </a:r>
            <a:r>
              <a:rPr lang="en-US" altLang="en-US" sz="1600" baseline="30000" dirty="0">
                <a:solidFill>
                  <a:srgbClr val="000090"/>
                </a:solidFill>
              </a:rPr>
              <a:t>®</a:t>
            </a:r>
            <a:r>
              <a:rPr lang="en-US" altLang="en-US" sz="1600" dirty="0">
                <a:solidFill>
                  <a:srgbClr val="000090"/>
                </a:solidFill>
              </a:rPr>
              <a:t> Casework on Virginia DNA mixture evidence: computer and manual interpretation in 72 reported criminal cases. </a:t>
            </a:r>
            <a:r>
              <a:rPr lang="en-US" altLang="en-US" sz="1600" i="1" dirty="0">
                <a:solidFill>
                  <a:srgbClr val="000090"/>
                </a:solidFill>
              </a:rPr>
              <a:t>PLOS ONE</a:t>
            </a:r>
            <a:r>
              <a:rPr lang="en-US" altLang="en-US" sz="1600" dirty="0">
                <a:solidFill>
                  <a:srgbClr val="000090"/>
                </a:solidFill>
              </a:rPr>
              <a:t>. 2014;(9)3:e92837.  </a:t>
            </a:r>
          </a:p>
        </p:txBody>
      </p:sp>
    </p:spTree>
    <p:extLst>
      <p:ext uri="{BB962C8B-B14F-4D97-AF65-F5344CB8AC3E}">
        <p14:creationId xmlns:p14="http://schemas.microsoft.com/office/powerpoint/2010/main" val="2700602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81D9D222-640A-5F45-834E-746743AD1CC4}"/>
              </a:ext>
            </a:extLst>
          </p:cNvPr>
          <p:cNvSpPr>
            <a:spLocks noGrp="1" noChangeArrowheads="1"/>
          </p:cNvSpPr>
          <p:nvPr>
            <p:ph type="title"/>
          </p:nvPr>
        </p:nvSpPr>
        <p:spPr>
          <a:xfrm>
            <a:off x="685800" y="1101725"/>
            <a:ext cx="7772400" cy="1143000"/>
          </a:xfrm>
        </p:spPr>
        <p:txBody>
          <a:bodyPr/>
          <a:lstStyle/>
          <a:p>
            <a:r>
              <a:rPr lang="en-US" altLang="en-US">
                <a:ea typeface="ＭＳ Ｐゴシック" panose="020B0600070205080204" pitchFamily="34" charset="-128"/>
              </a:rPr>
              <a:t> </a:t>
            </a:r>
          </a:p>
        </p:txBody>
      </p:sp>
      <p:pic>
        <p:nvPicPr>
          <p:cNvPr id="31747" name="Picture 3">
            <a:extLst>
              <a:ext uri="{FF2B5EF4-FFF2-40B4-BE49-F238E27FC236}">
                <a16:creationId xmlns:a16="http://schemas.microsoft.com/office/drawing/2014/main" id="{A10CE070-B18F-9947-8A65-F3FFAA5A6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017588"/>
            <a:ext cx="91440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a:extLst>
              <a:ext uri="{FF2B5EF4-FFF2-40B4-BE49-F238E27FC236}">
                <a16:creationId xmlns:a16="http://schemas.microsoft.com/office/drawing/2014/main" id="{52F19C2E-98F2-EB45-B454-3D0D280F9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536700"/>
            <a:ext cx="24638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44F9C9C-C85B-D644-8855-B7E0BA19067B}"/>
              </a:ext>
            </a:extLst>
          </p:cNvPr>
          <p:cNvSpPr txBox="1"/>
          <p:nvPr/>
        </p:nvSpPr>
        <p:spPr>
          <a:xfrm>
            <a:off x="6545263" y="1814513"/>
            <a:ext cx="985837" cy="522287"/>
          </a:xfrm>
          <a:prstGeom prst="rect">
            <a:avLst/>
          </a:prstGeom>
          <a:noFill/>
        </p:spPr>
        <p:txBody>
          <a:bodyPr wrap="none">
            <a:spAutoFit/>
          </a:bodyPr>
          <a:lstStyle/>
          <a:p>
            <a:pPr>
              <a:defRPr/>
            </a:pPr>
            <a:r>
              <a:rPr lang="en-US" sz="2800" dirty="0">
                <a:solidFill>
                  <a:schemeClr val="tx1">
                    <a:lumMod val="65000"/>
                    <a:lumOff val="35000"/>
                  </a:schemeClr>
                </a:solidFill>
              </a:rPr>
              <a:t>2009</a:t>
            </a:r>
          </a:p>
        </p:txBody>
      </p:sp>
      <p:pic>
        <p:nvPicPr>
          <p:cNvPr id="31750" name="Picture 7">
            <a:extLst>
              <a:ext uri="{FF2B5EF4-FFF2-40B4-BE49-F238E27FC236}">
                <a16:creationId xmlns:a16="http://schemas.microsoft.com/office/drawing/2014/main" id="{000F5ED4-5DDF-644E-BD59-F56D0193C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4538" y="2743200"/>
            <a:ext cx="5114925"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BD491C64-1F24-EF41-94E1-121BE960BBDB}"/>
              </a:ext>
            </a:extLst>
          </p:cNvPr>
          <p:cNvSpPr txBox="1">
            <a:spLocks/>
          </p:cNvSpPr>
          <p:nvPr/>
        </p:nvSpPr>
        <p:spPr bwMode="auto">
          <a:xfrm>
            <a:off x="785813" y="0"/>
            <a:ext cx="7772400"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kern="0" dirty="0" err="1">
                <a:ea typeface="ＭＳ Ｐゴシック" panose="020B0600070205080204" pitchFamily="34" charset="-128"/>
              </a:rPr>
              <a:t>TrueAllele</a:t>
            </a:r>
            <a:r>
              <a:rPr lang="en-US" altLang="en-US" kern="0" dirty="0">
                <a:ea typeface="ＭＳ Ｐゴシック" panose="020B0600070205080204" pitchFamily="34" charset="-128"/>
              </a:rPr>
              <a:t> predictability</a:t>
            </a:r>
          </a:p>
        </p:txBody>
      </p:sp>
    </p:spTree>
    <p:extLst>
      <p:ext uri="{BB962C8B-B14F-4D97-AF65-F5344CB8AC3E}">
        <p14:creationId xmlns:p14="http://schemas.microsoft.com/office/powerpoint/2010/main" val="998452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B2BEF687-378A-0446-A0D9-7F8D9EFB349C}"/>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pic>
        <p:nvPicPr>
          <p:cNvPr id="44034" name="Picture 2" descr="JFS2011.jpeg">
            <a:extLst>
              <a:ext uri="{FF2B5EF4-FFF2-40B4-BE49-F238E27FC236}">
                <a16:creationId xmlns:a16="http://schemas.microsoft.com/office/drawing/2014/main" id="{4218604F-3770-D647-8151-0AA06C8EA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306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6" name="Picture 5">
            <a:extLst>
              <a:ext uri="{FF2B5EF4-FFF2-40B4-BE49-F238E27FC236}">
                <a16:creationId xmlns:a16="http://schemas.microsoft.com/office/drawing/2014/main" id="{F87CCA78-AD44-1C48-B904-34477C7F1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300413"/>
            <a:ext cx="5943600" cy="343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24D96617-D945-C244-8217-0FADF0CCEBD1}"/>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pic>
        <p:nvPicPr>
          <p:cNvPr id="45058" name="Picture 2" descr="JFS2011.jpeg">
            <a:extLst>
              <a:ext uri="{FF2B5EF4-FFF2-40B4-BE49-F238E27FC236}">
                <a16:creationId xmlns:a16="http://schemas.microsoft.com/office/drawing/2014/main" id="{D697F6E2-53BB-D44C-A971-911E6EC65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9263"/>
          <a:stretch>
            <a:fillRect/>
          </a:stretch>
        </p:blipFill>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59" name="Picture 3" descr="JFS2013.jpeg">
            <a:extLst>
              <a:ext uri="{FF2B5EF4-FFF2-40B4-BE49-F238E27FC236}">
                <a16:creationId xmlns:a16="http://schemas.microsoft.com/office/drawing/2014/main" id="{928EDE85-CD6C-4843-94AE-C1D0BC30B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924"/>
          <a:stretch>
            <a:fillRect/>
          </a:stretch>
        </p:blipFill>
        <p:spPr bwMode="auto">
          <a:xfrm>
            <a:off x="0" y="609600"/>
            <a:ext cx="9144000"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5">
            <a:extLst>
              <a:ext uri="{FF2B5EF4-FFF2-40B4-BE49-F238E27FC236}">
                <a16:creationId xmlns:a16="http://schemas.microsoft.com/office/drawing/2014/main" id="{085890D7-B0FF-284D-AED1-4CA2FBF9F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200400"/>
            <a:ext cx="5257800" cy="350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E2FA6711-F442-E34D-B8E1-751BC3B0E4B5}"/>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pic>
        <p:nvPicPr>
          <p:cNvPr id="46082" name="Picture 2" descr="JFS2015.jpeg">
            <a:extLst>
              <a:ext uri="{FF2B5EF4-FFF2-40B4-BE49-F238E27FC236}">
                <a16:creationId xmlns:a16="http://schemas.microsoft.com/office/drawing/2014/main" id="{284BEEA7-F8AB-2646-A5D3-6A207DF5D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0"/>
            <a:ext cx="8386762" cy="34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4" name="Picture 1">
            <a:extLst>
              <a:ext uri="{FF2B5EF4-FFF2-40B4-BE49-F238E27FC236}">
                <a16:creationId xmlns:a16="http://schemas.microsoft.com/office/drawing/2014/main" id="{5B786C20-4101-C44B-A04A-70E9D9541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3424238"/>
            <a:ext cx="4343400"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94968-5B8A-6C47-8A6D-7BB36D3B55AB}"/>
              </a:ext>
            </a:extLst>
          </p:cNvPr>
          <p:cNvSpPr>
            <a:spLocks noGrp="1"/>
          </p:cNvSpPr>
          <p:nvPr>
            <p:ph type="title"/>
          </p:nvPr>
        </p:nvSpPr>
        <p:spPr/>
        <p:txBody>
          <a:bodyPr/>
          <a:lstStyle/>
          <a:p>
            <a:r>
              <a:rPr lang="en-US" dirty="0"/>
              <a:t>Religious texts</a:t>
            </a:r>
          </a:p>
        </p:txBody>
      </p:sp>
      <p:pic>
        <p:nvPicPr>
          <p:cNvPr id="4" name="Picture 3" descr="A picture containing text, indoor&#10;&#10;Description automatically generated">
            <a:extLst>
              <a:ext uri="{FF2B5EF4-FFF2-40B4-BE49-F238E27FC236}">
                <a16:creationId xmlns:a16="http://schemas.microsoft.com/office/drawing/2014/main" id="{D9D79842-5296-B647-981F-C27A7A03C781}"/>
              </a:ext>
            </a:extLst>
          </p:cNvPr>
          <p:cNvPicPr>
            <a:picLocks noChangeAspect="1"/>
          </p:cNvPicPr>
          <p:nvPr/>
        </p:nvPicPr>
        <p:blipFill>
          <a:blip r:embed="rId2"/>
          <a:stretch>
            <a:fillRect/>
          </a:stretch>
        </p:blipFill>
        <p:spPr>
          <a:xfrm>
            <a:off x="-184574" y="3714508"/>
            <a:ext cx="4185074" cy="3136506"/>
          </a:xfrm>
          <a:prstGeom prst="rect">
            <a:avLst/>
          </a:prstGeom>
        </p:spPr>
      </p:pic>
      <p:pic>
        <p:nvPicPr>
          <p:cNvPr id="6" name="Picture 5" descr="Text&#10;&#10;Description automatically generated">
            <a:extLst>
              <a:ext uri="{FF2B5EF4-FFF2-40B4-BE49-F238E27FC236}">
                <a16:creationId xmlns:a16="http://schemas.microsoft.com/office/drawing/2014/main" id="{3D0E07E5-190E-624E-907A-8C045C7E54B8}"/>
              </a:ext>
            </a:extLst>
          </p:cNvPr>
          <p:cNvPicPr>
            <a:picLocks noChangeAspect="1"/>
          </p:cNvPicPr>
          <p:nvPr/>
        </p:nvPicPr>
        <p:blipFill>
          <a:blip r:embed="rId3"/>
          <a:stretch>
            <a:fillRect/>
          </a:stretch>
        </p:blipFill>
        <p:spPr>
          <a:xfrm>
            <a:off x="7258368" y="3765906"/>
            <a:ext cx="1827106" cy="2987319"/>
          </a:xfrm>
          <a:prstGeom prst="rect">
            <a:avLst/>
          </a:prstGeom>
        </p:spPr>
      </p:pic>
      <p:pic>
        <p:nvPicPr>
          <p:cNvPr id="1026" name="Picture 2">
            <a:extLst>
              <a:ext uri="{FF2B5EF4-FFF2-40B4-BE49-F238E27FC236}">
                <a16:creationId xmlns:a16="http://schemas.microsoft.com/office/drawing/2014/main" id="{8A9897A5-3C59-A847-AC3B-E70A82AAA9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3463" y="1676401"/>
            <a:ext cx="3570287"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602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94212A44-BACF-DF42-8871-80F28A758000}"/>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pic>
        <p:nvPicPr>
          <p:cNvPr id="50178" name="Picture 3" descr="JFS2019.jpeg">
            <a:extLst>
              <a:ext uri="{FF2B5EF4-FFF2-40B4-BE49-F238E27FC236}">
                <a16:creationId xmlns:a16="http://schemas.microsoft.com/office/drawing/2014/main" id="{5D4CF691-17ED-1F4A-9592-890D2D5F4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3" t="16367" r="153" b="2473"/>
          <a:stretch>
            <a:fillRect/>
          </a:stretch>
        </p:blipFill>
        <p:spPr bwMode="auto">
          <a:xfrm>
            <a:off x="377825" y="636588"/>
            <a:ext cx="838835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9" name="Picture 6" descr="JFS2015.jpeg">
            <a:extLst>
              <a:ext uri="{FF2B5EF4-FFF2-40B4-BE49-F238E27FC236}">
                <a16:creationId xmlns:a16="http://schemas.microsoft.com/office/drawing/2014/main" id="{7A6EF6D7-6E56-424F-A7C8-7ACFA1131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2364"/>
          <a:stretch>
            <a:fillRect/>
          </a:stretch>
        </p:blipFill>
        <p:spPr bwMode="auto">
          <a:xfrm>
            <a:off x="461963" y="0"/>
            <a:ext cx="838676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Picture 1">
            <a:extLst>
              <a:ext uri="{FF2B5EF4-FFF2-40B4-BE49-F238E27FC236}">
                <a16:creationId xmlns:a16="http://schemas.microsoft.com/office/drawing/2014/main" id="{EFC1DB5A-14EE-6A41-9A44-1ACFC3E8F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4191000"/>
            <a:ext cx="434975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2">
            <a:extLst>
              <a:ext uri="{FF2B5EF4-FFF2-40B4-BE49-F238E27FC236}">
                <a16:creationId xmlns:a16="http://schemas.microsoft.com/office/drawing/2014/main" id="{DE90D3AD-1DFE-BD48-93B4-3658AD085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8975" y="3657600"/>
            <a:ext cx="4492625" cy="265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Heliyon2018.jpeg">
            <a:extLst>
              <a:ext uri="{FF2B5EF4-FFF2-40B4-BE49-F238E27FC236}">
                <a16:creationId xmlns:a16="http://schemas.microsoft.com/office/drawing/2014/main" id="{5CC28612-2F24-514B-BF8F-55C967472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81600" cy="356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Title 1">
            <a:extLst>
              <a:ext uri="{FF2B5EF4-FFF2-40B4-BE49-F238E27FC236}">
                <a16:creationId xmlns:a16="http://schemas.microsoft.com/office/drawing/2014/main" id="{51340D1D-2F03-8649-BF06-92DB5FD8A5CF}"/>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pic>
        <p:nvPicPr>
          <p:cNvPr id="51204" name="Picture 2">
            <a:extLst>
              <a:ext uri="{FF2B5EF4-FFF2-40B4-BE49-F238E27FC236}">
                <a16:creationId xmlns:a16="http://schemas.microsoft.com/office/drawing/2014/main" id="{CF9D405E-3B50-5847-99E6-4390C718F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65625"/>
            <a:ext cx="4953000"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5" name="Picture 3">
            <a:extLst>
              <a:ext uri="{FF2B5EF4-FFF2-40B4-BE49-F238E27FC236}">
                <a16:creationId xmlns:a16="http://schemas.microsoft.com/office/drawing/2014/main" id="{CB7A19BA-169E-7E40-9480-3620C96A9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3046413"/>
            <a:ext cx="4584700" cy="3582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B4F8B8A8-44F6-F642-BB3F-165EE20E9B88}"/>
              </a:ext>
            </a:extLst>
          </p:cNvPr>
          <p:cNvSpPr txBox="1">
            <a:spLocks/>
          </p:cNvSpPr>
          <p:nvPr/>
        </p:nvSpPr>
        <p:spPr bwMode="auto">
          <a:xfrm>
            <a:off x="4379913" y="209550"/>
            <a:ext cx="49530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Error rates: reporting &amp; validation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5ED6B-2ACE-E146-B391-C9A68D1F3206}"/>
              </a:ext>
            </a:extLst>
          </p:cNvPr>
          <p:cNvSpPr>
            <a:spLocks noGrp="1"/>
          </p:cNvSpPr>
          <p:nvPr>
            <p:ph type="title"/>
          </p:nvPr>
        </p:nvSpPr>
        <p:spPr/>
        <p:txBody>
          <a:bodyPr/>
          <a:lstStyle/>
          <a:p>
            <a:r>
              <a:rPr lang="en-US" dirty="0"/>
              <a:t>California v. Lopez</a:t>
            </a:r>
          </a:p>
        </p:txBody>
      </p:sp>
      <p:sp>
        <p:nvSpPr>
          <p:cNvPr id="5" name="TextBox 4">
            <a:extLst>
              <a:ext uri="{FF2B5EF4-FFF2-40B4-BE49-F238E27FC236}">
                <a16:creationId xmlns:a16="http://schemas.microsoft.com/office/drawing/2014/main" id="{CDA0822D-2F15-1842-A243-FF97E9645D8F}"/>
              </a:ext>
            </a:extLst>
          </p:cNvPr>
          <p:cNvSpPr txBox="1"/>
          <p:nvPr/>
        </p:nvSpPr>
        <p:spPr>
          <a:xfrm>
            <a:off x="786865" y="2668359"/>
            <a:ext cx="7512268" cy="2677656"/>
          </a:xfrm>
          <a:prstGeom prst="rect">
            <a:avLst/>
          </a:prstGeom>
          <a:noFill/>
        </p:spPr>
        <p:txBody>
          <a:bodyPr wrap="square" rtlCol="0">
            <a:spAutoFit/>
          </a:bodyPr>
          <a:lstStyle/>
          <a:p>
            <a:pPr marL="171450" indent="-165100" algn="l"/>
            <a:r>
              <a:rPr lang="en-US" dirty="0">
                <a:solidFill>
                  <a:srgbClr val="0432FF"/>
                </a:solidFill>
              </a:rPr>
              <a:t>• Facing the death penalty, or life in prison. </a:t>
            </a:r>
          </a:p>
          <a:p>
            <a:pPr marL="171450" indent="-165100" algn="l"/>
            <a:r>
              <a:rPr lang="en-US" dirty="0">
                <a:solidFill>
                  <a:srgbClr val="0432FF"/>
                </a:solidFill>
              </a:rPr>
              <a:t>• The child was 2 years and 10 months old.</a:t>
            </a:r>
          </a:p>
          <a:p>
            <a:pPr marL="171450" indent="-165100" algn="l"/>
            <a:r>
              <a:rPr lang="en-US" dirty="0">
                <a:solidFill>
                  <a:srgbClr val="0432FF"/>
                </a:solidFill>
              </a:rPr>
              <a:t>• There were bruises to his face, genitals, and rectum.</a:t>
            </a:r>
          </a:p>
          <a:p>
            <a:pPr marL="171450" indent="-165100" algn="l"/>
            <a:r>
              <a:rPr lang="en-US" dirty="0">
                <a:solidFill>
                  <a:srgbClr val="0432FF"/>
                </a:solidFill>
              </a:rPr>
              <a:t>• An autopsy showed brain swelling, skull fracture, cheek bruises, and asphyxia.</a:t>
            </a:r>
          </a:p>
          <a:p>
            <a:pPr marL="171450" indent="-165100" algn="l"/>
            <a:r>
              <a:rPr lang="en-US" dirty="0">
                <a:solidFill>
                  <a:srgbClr val="0432FF"/>
                </a:solidFill>
              </a:rPr>
              <a:t>• A rectal swab from the boy showed semen. </a:t>
            </a:r>
          </a:p>
          <a:p>
            <a:pPr marL="171450" indent="-165100" algn="l"/>
            <a:r>
              <a:rPr lang="en-US" dirty="0">
                <a:solidFill>
                  <a:srgbClr val="0432FF"/>
                </a:solidFill>
              </a:rPr>
              <a:t>• The swab matched the defendant’s DNA. </a:t>
            </a:r>
          </a:p>
        </p:txBody>
      </p:sp>
      <p:sp>
        <p:nvSpPr>
          <p:cNvPr id="6" name="TextBox 5">
            <a:extLst>
              <a:ext uri="{FF2B5EF4-FFF2-40B4-BE49-F238E27FC236}">
                <a16:creationId xmlns:a16="http://schemas.microsoft.com/office/drawing/2014/main" id="{D56ED79C-7599-6E45-B9D3-C1686F0EA8C3}"/>
              </a:ext>
            </a:extLst>
          </p:cNvPr>
          <p:cNvSpPr txBox="1"/>
          <p:nvPr/>
        </p:nvSpPr>
        <p:spPr>
          <a:xfrm>
            <a:off x="141890" y="1752600"/>
            <a:ext cx="8802218" cy="461665"/>
          </a:xfrm>
          <a:prstGeom prst="rect">
            <a:avLst/>
          </a:prstGeom>
          <a:noFill/>
        </p:spPr>
        <p:txBody>
          <a:bodyPr wrap="none" rtlCol="0">
            <a:spAutoFit/>
          </a:bodyPr>
          <a:lstStyle/>
          <a:p>
            <a:r>
              <a:rPr lang="en-US" b="1" dirty="0">
                <a:solidFill>
                  <a:srgbClr val="7030A0"/>
                </a:solidFill>
              </a:rPr>
              <a:t>Man accused of rape and murder of girlfriend’s toddler son</a:t>
            </a:r>
            <a:endParaRPr lang="en-US" dirty="0">
              <a:solidFill>
                <a:srgbClr val="7030A0"/>
              </a:solidFill>
            </a:endParaRPr>
          </a:p>
        </p:txBody>
      </p:sp>
    </p:spTree>
    <p:extLst>
      <p:ext uri="{BB962C8B-B14F-4D97-AF65-F5344CB8AC3E}">
        <p14:creationId xmlns:p14="http://schemas.microsoft.com/office/powerpoint/2010/main" val="3685087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6">
            <a:extLst>
              <a:ext uri="{FF2B5EF4-FFF2-40B4-BE49-F238E27FC236}">
                <a16:creationId xmlns:a16="http://schemas.microsoft.com/office/drawing/2014/main" id="{50E63ADD-ED88-3F4F-8A36-7F2291641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62575"/>
            <a:ext cx="29718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a:extLst>
              <a:ext uri="{FF2B5EF4-FFF2-40B4-BE49-F238E27FC236}">
                <a16:creationId xmlns:a16="http://schemas.microsoft.com/office/drawing/2014/main" id="{34AEFA88-7E8E-FC49-BB35-20021220E487}"/>
              </a:ext>
            </a:extLst>
          </p:cNvPr>
          <p:cNvSpPr>
            <a:spLocks noGrp="1" noChangeArrowheads="1"/>
          </p:cNvSpPr>
          <p:nvPr>
            <p:ph type="title"/>
          </p:nvPr>
        </p:nvSpPr>
        <p:spPr>
          <a:xfrm>
            <a:off x="0" y="609600"/>
            <a:ext cx="9144000" cy="1143000"/>
          </a:xfrm>
        </p:spPr>
        <p:txBody>
          <a:bodyPr/>
          <a:lstStyle/>
          <a:p>
            <a:pPr eaLnBrk="1" hangingPunct="1"/>
            <a:r>
              <a:rPr lang="en-US" altLang="en-US" b="1">
                <a:solidFill>
                  <a:schemeClr val="tx1"/>
                </a:solidFill>
                <a:ea typeface="ＭＳ Ｐゴシック" panose="020B0600070205080204" pitchFamily="34" charset="-128"/>
              </a:rPr>
              <a:t>Computer Interpretation of </a:t>
            </a:r>
            <a:br>
              <a:rPr lang="en-US" altLang="en-US" b="1">
                <a:solidFill>
                  <a:schemeClr val="tx1"/>
                </a:solidFill>
                <a:ea typeface="ＭＳ Ｐゴシック" panose="020B0600070205080204" pitchFamily="34" charset="-128"/>
              </a:rPr>
            </a:br>
            <a:r>
              <a:rPr lang="en-US" altLang="en-US" b="1">
                <a:solidFill>
                  <a:schemeClr val="tx1"/>
                </a:solidFill>
                <a:ea typeface="ＭＳ Ｐゴシック" panose="020B0600070205080204" pitchFamily="34" charset="-128"/>
              </a:rPr>
              <a:t>Quantitative DNA Evidence </a:t>
            </a:r>
          </a:p>
        </p:txBody>
      </p:sp>
      <p:sp>
        <p:nvSpPr>
          <p:cNvPr id="89091" name="Text Box 3">
            <a:extLst>
              <a:ext uri="{FF2B5EF4-FFF2-40B4-BE49-F238E27FC236}">
                <a16:creationId xmlns:a16="http://schemas.microsoft.com/office/drawing/2014/main" id="{F891939E-92F3-434A-99B6-5C1F60AEAA88}"/>
              </a:ext>
            </a:extLst>
          </p:cNvPr>
          <p:cNvSpPr txBox="1">
            <a:spLocks noChangeArrowheads="1"/>
          </p:cNvSpPr>
          <p:nvPr/>
        </p:nvSpPr>
        <p:spPr bwMode="auto">
          <a:xfrm>
            <a:off x="1370013" y="2736850"/>
            <a:ext cx="6403975" cy="1384300"/>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rgbClr val="2F8B20"/>
                </a:solidFill>
                <a:effectLst>
                  <a:outerShdw blurRad="38100" dist="38100" dir="2700000" algn="tl">
                    <a:srgbClr val="C0C0C0"/>
                  </a:outerShdw>
                </a:effectLst>
              </a:rPr>
              <a:t>People of California v. Manuel Lopez</a:t>
            </a:r>
          </a:p>
          <a:p>
            <a:pPr algn="ctr"/>
            <a:r>
              <a:rPr lang="en-US" altLang="en-US" sz="2800" b="1">
                <a:solidFill>
                  <a:schemeClr val="hlink"/>
                </a:solidFill>
                <a:effectLst>
                  <a:outerShdw blurRad="38100" dist="38100" dir="2700000" algn="tl">
                    <a:srgbClr val="C0C0C0"/>
                  </a:outerShdw>
                </a:effectLst>
              </a:rPr>
              <a:t>March, 2020</a:t>
            </a:r>
          </a:p>
          <a:p>
            <a:pPr algn="ctr"/>
            <a:r>
              <a:rPr lang="en-US" altLang="en-US" sz="2800" b="1">
                <a:solidFill>
                  <a:schemeClr val="hlink"/>
                </a:solidFill>
                <a:effectLst>
                  <a:outerShdw blurRad="38100" dist="38100" dir="2700000" algn="tl">
                    <a:srgbClr val="C0C0C0"/>
                  </a:outerShdw>
                </a:effectLst>
              </a:rPr>
              <a:t>San Jose, CA</a:t>
            </a:r>
          </a:p>
        </p:txBody>
      </p:sp>
      <p:sp>
        <p:nvSpPr>
          <p:cNvPr id="89092" name="Text Box 4">
            <a:extLst>
              <a:ext uri="{FF2B5EF4-FFF2-40B4-BE49-F238E27FC236}">
                <a16:creationId xmlns:a16="http://schemas.microsoft.com/office/drawing/2014/main" id="{902410B9-491D-A947-9DF1-BD46ADFDD599}"/>
              </a:ext>
            </a:extLst>
          </p:cNvPr>
          <p:cNvSpPr txBox="1">
            <a:spLocks noChangeArrowheads="1"/>
          </p:cNvSpPr>
          <p:nvPr/>
        </p:nvSpPr>
        <p:spPr bwMode="auto">
          <a:xfrm>
            <a:off x="2281238" y="4413250"/>
            <a:ext cx="4583112" cy="1200150"/>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chemeClr val="accent2"/>
                </a:solidFill>
                <a:effectLst>
                  <a:outerShdw blurRad="38100" dist="38100" dir="2700000" algn="tl">
                    <a:srgbClr val="C0C0C0"/>
                  </a:outerShdw>
                </a:effectLst>
              </a:rPr>
              <a:t>Jennifer M. Bracamontes, MS</a:t>
            </a:r>
          </a:p>
          <a:p>
            <a:pPr algn="ctr"/>
            <a:r>
              <a:rPr lang="en-US" altLang="en-US" b="1">
                <a:solidFill>
                  <a:schemeClr val="accent2"/>
                </a:solidFill>
                <a:effectLst>
                  <a:outerShdw blurRad="38100" dist="38100" dir="2700000" algn="tl">
                    <a:srgbClr val="C0C0C0"/>
                  </a:outerShdw>
                </a:effectLst>
              </a:rPr>
              <a:t>Mark W. Perlin, PhD, MD, PhD</a:t>
            </a:r>
          </a:p>
          <a:p>
            <a:pPr algn="ctr"/>
            <a:r>
              <a:rPr lang="en-US" altLang="en-US" b="1">
                <a:solidFill>
                  <a:schemeClr val="accent2"/>
                </a:solidFill>
                <a:effectLst>
                  <a:outerShdw blurRad="38100" dist="38100" dir="2700000" algn="tl">
                    <a:srgbClr val="C0C0C0"/>
                  </a:outerShdw>
                </a:effectLst>
              </a:rPr>
              <a:t>Cybergenetics, Pittsburgh, PA</a:t>
            </a:r>
          </a:p>
        </p:txBody>
      </p:sp>
      <p:sp>
        <p:nvSpPr>
          <p:cNvPr id="89093" name="Text Box 5">
            <a:extLst>
              <a:ext uri="{FF2B5EF4-FFF2-40B4-BE49-F238E27FC236}">
                <a16:creationId xmlns:a16="http://schemas.microsoft.com/office/drawing/2014/main" id="{1C7775E4-3294-FC40-A1C3-DB9F7897374E}"/>
              </a:ext>
            </a:extLst>
          </p:cNvPr>
          <p:cNvSpPr txBox="1">
            <a:spLocks noChangeArrowheads="1"/>
          </p:cNvSpPr>
          <p:nvPr/>
        </p:nvSpPr>
        <p:spPr bwMode="auto">
          <a:xfrm>
            <a:off x="3492500" y="6477000"/>
            <a:ext cx="2173288" cy="276225"/>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b="1">
                <a:effectLst>
                  <a:outerShdw blurRad="38100" dist="38100" dir="2700000" algn="tl">
                    <a:srgbClr val="C0C0C0"/>
                  </a:outerShdw>
                </a:effectLst>
              </a:rPr>
              <a:t>Cybergenetics © 2003-2020</a:t>
            </a:r>
          </a:p>
        </p:txBody>
      </p:sp>
    </p:spTree>
    <p:extLst>
      <p:ext uri="{BB962C8B-B14F-4D97-AF65-F5344CB8AC3E}">
        <p14:creationId xmlns:p14="http://schemas.microsoft.com/office/powerpoint/2010/main" val="503353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FE1EE0F8-0D77-9A45-BBA0-11D8828F8947}"/>
              </a:ext>
            </a:extLst>
          </p:cNvPr>
          <p:cNvSpPr>
            <a:spLocks noGrp="1" noChangeArrowheads="1"/>
          </p:cNvSpPr>
          <p:nvPr>
            <p:ph type="title"/>
          </p:nvPr>
        </p:nvSpPr>
        <p:spPr/>
        <p:txBody>
          <a:bodyPr/>
          <a:lstStyle/>
          <a:p>
            <a:r>
              <a:rPr lang="en-US" altLang="en-US">
                <a:ea typeface="ＭＳ Ｐゴシック" panose="020B0600070205080204" pitchFamily="34" charset="-128"/>
              </a:rPr>
              <a:t>DNA biology</a:t>
            </a:r>
          </a:p>
        </p:txBody>
      </p:sp>
      <p:pic>
        <p:nvPicPr>
          <p:cNvPr id="17410" name="Picture 3" descr="cell_chrom_dna.jpg">
            <a:extLst>
              <a:ext uri="{FF2B5EF4-FFF2-40B4-BE49-F238E27FC236}">
                <a16:creationId xmlns:a16="http://schemas.microsoft.com/office/drawing/2014/main" id="{3ADCD441-9388-CE41-AB4C-FFD1752453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590800"/>
            <a:ext cx="69342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4">
            <a:extLst>
              <a:ext uri="{FF2B5EF4-FFF2-40B4-BE49-F238E27FC236}">
                <a16:creationId xmlns:a16="http://schemas.microsoft.com/office/drawing/2014/main" id="{927F71F0-7E35-EA4C-A89F-E9A84A993B7D}"/>
              </a:ext>
            </a:extLst>
          </p:cNvPr>
          <p:cNvSpPr txBox="1">
            <a:spLocks noChangeArrowheads="1"/>
          </p:cNvSpPr>
          <p:nvPr/>
        </p:nvSpPr>
        <p:spPr bwMode="auto">
          <a:xfrm>
            <a:off x="4908550" y="4495800"/>
            <a:ext cx="8382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800"/>
              <a:t>Locus</a:t>
            </a:r>
          </a:p>
        </p:txBody>
      </p:sp>
      <p:sp>
        <p:nvSpPr>
          <p:cNvPr id="17412" name="TextBox 5">
            <a:extLst>
              <a:ext uri="{FF2B5EF4-FFF2-40B4-BE49-F238E27FC236}">
                <a16:creationId xmlns:a16="http://schemas.microsoft.com/office/drawing/2014/main" id="{FADD791B-49AC-5643-BD68-B3EA58B4370E}"/>
              </a:ext>
            </a:extLst>
          </p:cNvPr>
          <p:cNvSpPr txBox="1">
            <a:spLocks noChangeArrowheads="1"/>
          </p:cNvSpPr>
          <p:nvPr/>
        </p:nvSpPr>
        <p:spPr bwMode="auto">
          <a:xfrm>
            <a:off x="3625850" y="4140200"/>
            <a:ext cx="16002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Chromosome</a:t>
            </a:r>
          </a:p>
        </p:txBody>
      </p:sp>
      <p:sp>
        <p:nvSpPr>
          <p:cNvPr id="17413" name="TextBox 6">
            <a:extLst>
              <a:ext uri="{FF2B5EF4-FFF2-40B4-BE49-F238E27FC236}">
                <a16:creationId xmlns:a16="http://schemas.microsoft.com/office/drawing/2014/main" id="{7100E6BE-8C01-C642-BB1B-68772D88711E}"/>
              </a:ext>
            </a:extLst>
          </p:cNvPr>
          <p:cNvSpPr txBox="1">
            <a:spLocks noChangeArrowheads="1"/>
          </p:cNvSpPr>
          <p:nvPr/>
        </p:nvSpPr>
        <p:spPr bwMode="auto">
          <a:xfrm>
            <a:off x="1371600" y="4648200"/>
            <a:ext cx="1066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Nucleus</a:t>
            </a:r>
          </a:p>
        </p:txBody>
      </p:sp>
      <p:sp>
        <p:nvSpPr>
          <p:cNvPr id="17414" name="TextBox 7">
            <a:extLst>
              <a:ext uri="{FF2B5EF4-FFF2-40B4-BE49-F238E27FC236}">
                <a16:creationId xmlns:a16="http://schemas.microsoft.com/office/drawing/2014/main" id="{9B1F541F-238F-714F-BF9B-236BB7DD3E80}"/>
              </a:ext>
            </a:extLst>
          </p:cNvPr>
          <p:cNvSpPr txBox="1">
            <a:spLocks noChangeArrowheads="1"/>
          </p:cNvSpPr>
          <p:nvPr/>
        </p:nvSpPr>
        <p:spPr bwMode="auto">
          <a:xfrm>
            <a:off x="1219200" y="2819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Cell</a:t>
            </a:r>
          </a:p>
        </p:txBody>
      </p:sp>
    </p:spTree>
    <p:extLst>
      <p:ext uri="{BB962C8B-B14F-4D97-AF65-F5344CB8AC3E}">
        <p14:creationId xmlns:p14="http://schemas.microsoft.com/office/powerpoint/2010/main" val="307847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descr="world book encyclopedia.jpg">
            <a:extLst>
              <a:ext uri="{FF2B5EF4-FFF2-40B4-BE49-F238E27FC236}">
                <a16:creationId xmlns:a16="http://schemas.microsoft.com/office/drawing/2014/main" id="{A8A724F3-4C0C-4846-9D14-F5937F4F7D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55938"/>
            <a:ext cx="39830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a:extLst>
              <a:ext uri="{FF2B5EF4-FFF2-40B4-BE49-F238E27FC236}">
                <a16:creationId xmlns:a16="http://schemas.microsoft.com/office/drawing/2014/main" id="{1065C115-DE37-7E48-A2EB-9DBE79F4B1B0}"/>
              </a:ext>
            </a:extLst>
          </p:cNvPr>
          <p:cNvSpPr>
            <a:spLocks noGrp="1" noChangeArrowheads="1"/>
          </p:cNvSpPr>
          <p:nvPr>
            <p:ph type="title"/>
          </p:nvPr>
        </p:nvSpPr>
        <p:spPr/>
        <p:txBody>
          <a:bodyPr/>
          <a:lstStyle/>
          <a:p>
            <a:r>
              <a:rPr lang="en-US" altLang="en-US">
                <a:ea typeface="ＭＳ Ｐゴシック" panose="020B0600070205080204" pitchFamily="34" charset="-128"/>
              </a:rPr>
              <a:t>Short tandem repeat</a:t>
            </a:r>
          </a:p>
        </p:txBody>
      </p:sp>
      <p:sp>
        <p:nvSpPr>
          <p:cNvPr id="19459" name="TextBox 3">
            <a:extLst>
              <a:ext uri="{FF2B5EF4-FFF2-40B4-BE49-F238E27FC236}">
                <a16:creationId xmlns:a16="http://schemas.microsoft.com/office/drawing/2014/main" id="{51A44328-7E87-734F-8422-D7E8F594050F}"/>
              </a:ext>
            </a:extLst>
          </p:cNvPr>
          <p:cNvSpPr txBox="1">
            <a:spLocks noChangeArrowheads="1"/>
          </p:cNvSpPr>
          <p:nvPr/>
        </p:nvSpPr>
        <p:spPr bwMode="auto">
          <a:xfrm>
            <a:off x="4343400" y="2667000"/>
            <a:ext cx="48006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0000"/>
                </a:solidFill>
              </a:rPr>
              <a:t>Take me out to the ball game</a:t>
            </a:r>
          </a:p>
          <a:p>
            <a:r>
              <a:rPr lang="en-US" altLang="en-US" sz="1800"/>
              <a:t>take me out with the crowd</a:t>
            </a:r>
          </a:p>
          <a:p>
            <a:r>
              <a:rPr lang="en-US" altLang="en-US" sz="1800"/>
              <a:t>buy me some peanuts and Cracker Jack</a:t>
            </a:r>
          </a:p>
          <a:p>
            <a:r>
              <a:rPr lang="en-US" altLang="en-US" sz="1800"/>
              <a:t>I don't care if I never get back</a:t>
            </a:r>
          </a:p>
          <a:p>
            <a:r>
              <a:rPr lang="en-US" altLang="en-US" sz="1800"/>
              <a:t>let me </a:t>
            </a:r>
          </a:p>
          <a:p>
            <a:r>
              <a:rPr lang="en-US" altLang="en-US" sz="1800">
                <a:solidFill>
                  <a:srgbClr val="0000FF"/>
                </a:solidFill>
              </a:rPr>
              <a:t>root root root root root root root root root root </a:t>
            </a:r>
          </a:p>
          <a:p>
            <a:r>
              <a:rPr lang="en-US" altLang="en-US" sz="1800"/>
              <a:t>for the home team,</a:t>
            </a:r>
          </a:p>
          <a:p>
            <a:r>
              <a:rPr lang="en-US" altLang="en-US" sz="1800"/>
              <a:t>if they don't win, it's a shame for it's one, two, three strikes, you're out</a:t>
            </a:r>
          </a:p>
          <a:p>
            <a:r>
              <a:rPr lang="en-US" altLang="en-US" sz="1800">
                <a:solidFill>
                  <a:srgbClr val="FF0000"/>
                </a:solidFill>
              </a:rPr>
              <a:t>at the old ball game</a:t>
            </a:r>
          </a:p>
        </p:txBody>
      </p:sp>
      <p:sp>
        <p:nvSpPr>
          <p:cNvPr id="19460" name="TextBox 4">
            <a:extLst>
              <a:ext uri="{FF2B5EF4-FFF2-40B4-BE49-F238E27FC236}">
                <a16:creationId xmlns:a16="http://schemas.microsoft.com/office/drawing/2014/main" id="{0DBB9C34-DF85-9E49-854C-D699F64BBC54}"/>
              </a:ext>
            </a:extLst>
          </p:cNvPr>
          <p:cNvSpPr txBox="1">
            <a:spLocks noChangeArrowheads="1"/>
          </p:cNvSpPr>
          <p:nvPr/>
        </p:nvSpPr>
        <p:spPr bwMode="auto">
          <a:xfrm>
            <a:off x="4267200" y="5646738"/>
            <a:ext cx="4267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a:t>
            </a:r>
            <a:r>
              <a:rPr lang="en-US" altLang="en-US">
                <a:solidFill>
                  <a:srgbClr val="0000FF"/>
                </a:solidFill>
              </a:rPr>
              <a:t>root</a:t>
            </a:r>
            <a:r>
              <a:rPr lang="en-US" altLang="en-US"/>
              <a:t>" repeated </a:t>
            </a:r>
            <a:r>
              <a:rPr lang="en-US" altLang="en-US">
                <a:solidFill>
                  <a:srgbClr val="0000FF"/>
                </a:solidFill>
              </a:rPr>
              <a:t>10 </a:t>
            </a:r>
            <a:r>
              <a:rPr lang="en-US" altLang="en-US"/>
              <a:t>times, so</a:t>
            </a:r>
          </a:p>
          <a:p>
            <a:pPr algn="ctr"/>
            <a:r>
              <a:rPr lang="en-US" altLang="en-US">
                <a:solidFill>
                  <a:srgbClr val="0000FF"/>
                </a:solidFill>
              </a:rPr>
              <a:t>allele </a:t>
            </a:r>
            <a:r>
              <a:rPr lang="en-US" altLang="en-US"/>
              <a:t>length is </a:t>
            </a:r>
            <a:r>
              <a:rPr lang="en-US" altLang="en-US">
                <a:solidFill>
                  <a:srgbClr val="0000FF"/>
                </a:solidFill>
              </a:rPr>
              <a:t>10 </a:t>
            </a:r>
            <a:r>
              <a:rPr lang="en-US" altLang="en-US"/>
              <a:t>repeats</a:t>
            </a:r>
          </a:p>
        </p:txBody>
      </p:sp>
      <p:sp>
        <p:nvSpPr>
          <p:cNvPr id="19461" name="TextBox 6">
            <a:extLst>
              <a:ext uri="{FF2B5EF4-FFF2-40B4-BE49-F238E27FC236}">
                <a16:creationId xmlns:a16="http://schemas.microsoft.com/office/drawing/2014/main" id="{1687D19C-5998-AB42-9517-A346C27DA569}"/>
              </a:ext>
            </a:extLst>
          </p:cNvPr>
          <p:cNvSpPr txBox="1">
            <a:spLocks noChangeArrowheads="1"/>
          </p:cNvSpPr>
          <p:nvPr/>
        </p:nvSpPr>
        <p:spPr bwMode="auto">
          <a:xfrm>
            <a:off x="685800" y="4724400"/>
            <a:ext cx="2819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800000"/>
                </a:solidFill>
              </a:rPr>
              <a:t>23 volumes in cell's</a:t>
            </a:r>
          </a:p>
          <a:p>
            <a:pPr algn="ctr"/>
            <a:r>
              <a:rPr lang="en-US" altLang="en-US">
                <a:solidFill>
                  <a:srgbClr val="800000"/>
                </a:solidFill>
              </a:rPr>
              <a:t>DNA encyclopedia</a:t>
            </a:r>
          </a:p>
        </p:txBody>
      </p:sp>
      <p:sp>
        <p:nvSpPr>
          <p:cNvPr id="19462" name="TextBox 7">
            <a:extLst>
              <a:ext uri="{FF2B5EF4-FFF2-40B4-BE49-F238E27FC236}">
                <a16:creationId xmlns:a16="http://schemas.microsoft.com/office/drawing/2014/main" id="{5FBBE851-04CB-2240-AB7D-99E543462BEB}"/>
              </a:ext>
            </a:extLst>
          </p:cNvPr>
          <p:cNvSpPr txBox="1">
            <a:spLocks noChangeArrowheads="1"/>
          </p:cNvSpPr>
          <p:nvPr/>
        </p:nvSpPr>
        <p:spPr bwMode="auto">
          <a:xfrm>
            <a:off x="4495800" y="2057400"/>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DNA locus paragraph</a:t>
            </a:r>
            <a:endParaRPr lang="en-US" altLang="en-US">
              <a:solidFill>
                <a:srgbClr val="0000FF"/>
              </a:solidFill>
            </a:endParaRPr>
          </a:p>
        </p:txBody>
      </p:sp>
      <p:sp>
        <p:nvSpPr>
          <p:cNvPr id="19463" name="Curved Down Arrow 5">
            <a:extLst>
              <a:ext uri="{FF2B5EF4-FFF2-40B4-BE49-F238E27FC236}">
                <a16:creationId xmlns:a16="http://schemas.microsoft.com/office/drawing/2014/main" id="{C93F551E-EAE3-0B47-866D-72DF2D66567D}"/>
              </a:ext>
            </a:extLst>
          </p:cNvPr>
          <p:cNvSpPr>
            <a:spLocks noChangeArrowheads="1"/>
          </p:cNvSpPr>
          <p:nvPr/>
        </p:nvSpPr>
        <p:spPr bwMode="auto">
          <a:xfrm>
            <a:off x="2438400" y="2362200"/>
            <a:ext cx="1981200" cy="609600"/>
          </a:xfrm>
          <a:prstGeom prst="curvedDownArrow">
            <a:avLst>
              <a:gd name="adj1" fmla="val 24992"/>
              <a:gd name="adj2" fmla="val 49999"/>
              <a:gd name="adj3" fmla="val 26042"/>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000000"/>
              </a:solidFill>
            </a:endParaRPr>
          </a:p>
        </p:txBody>
      </p:sp>
    </p:spTree>
    <p:extLst>
      <p:ext uri="{BB962C8B-B14F-4D97-AF65-F5344CB8AC3E}">
        <p14:creationId xmlns:p14="http://schemas.microsoft.com/office/powerpoint/2010/main" val="3951770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A8DE5440-83F5-5C43-9278-ABFA858ACCE1}"/>
              </a:ext>
            </a:extLst>
          </p:cNvPr>
          <p:cNvSpPr>
            <a:spLocks noGrp="1" noChangeArrowheads="1"/>
          </p:cNvSpPr>
          <p:nvPr>
            <p:ph type="title" idx="4294967295"/>
          </p:nvPr>
        </p:nvSpPr>
        <p:spPr/>
        <p:txBody>
          <a:bodyPr/>
          <a:lstStyle/>
          <a:p>
            <a:r>
              <a:rPr lang="en-US" altLang="en-US">
                <a:ea typeface="ＭＳ Ｐゴシック" panose="020B0600070205080204" pitchFamily="34" charset="-128"/>
              </a:rPr>
              <a:t>DNA genotype</a:t>
            </a:r>
          </a:p>
        </p:txBody>
      </p:sp>
      <p:pic>
        <p:nvPicPr>
          <p:cNvPr id="21506" name="Picture 3" descr="geneinchromosome.jpg                                           00EFA551Macintosh HD                   7C262FE3:">
            <a:extLst>
              <a:ext uri="{FF2B5EF4-FFF2-40B4-BE49-F238E27FC236}">
                <a16:creationId xmlns:a16="http://schemas.microsoft.com/office/drawing/2014/main" id="{BFC34BDD-E9C8-0C43-962A-C351E357C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1828800"/>
            <a:ext cx="4483100"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7">
            <a:extLst>
              <a:ext uri="{FF2B5EF4-FFF2-40B4-BE49-F238E27FC236}">
                <a16:creationId xmlns:a16="http://schemas.microsoft.com/office/drawing/2014/main" id="{C532A428-B4DE-D444-97F6-9F9D25D1D41A}"/>
              </a:ext>
            </a:extLst>
          </p:cNvPr>
          <p:cNvSpPr txBox="1">
            <a:spLocks noChangeArrowheads="1"/>
          </p:cNvSpPr>
          <p:nvPr/>
        </p:nvSpPr>
        <p:spPr bwMode="auto">
          <a:xfrm>
            <a:off x="6705600" y="4700588"/>
            <a:ext cx="1182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a:solidFill>
                  <a:srgbClr val="FF0000"/>
                </a:solidFill>
              </a:rPr>
              <a:t>10, 12</a:t>
            </a:r>
          </a:p>
        </p:txBody>
      </p:sp>
      <p:sp>
        <p:nvSpPr>
          <p:cNvPr id="21508" name="Rectangle 12">
            <a:extLst>
              <a:ext uri="{FF2B5EF4-FFF2-40B4-BE49-F238E27FC236}">
                <a16:creationId xmlns:a16="http://schemas.microsoft.com/office/drawing/2014/main" id="{C6EE95CD-C01A-A844-B503-3249B93C75A4}"/>
              </a:ext>
            </a:extLst>
          </p:cNvPr>
          <p:cNvSpPr>
            <a:spLocks noChangeArrowheads="1"/>
          </p:cNvSpPr>
          <p:nvPr/>
        </p:nvSpPr>
        <p:spPr bwMode="auto">
          <a:xfrm>
            <a:off x="1941513" y="4532313"/>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09" name="Rectangle 13">
            <a:extLst>
              <a:ext uri="{FF2B5EF4-FFF2-40B4-BE49-F238E27FC236}">
                <a16:creationId xmlns:a16="http://schemas.microsoft.com/office/drawing/2014/main" id="{D481D1A6-4835-7548-BD54-5180EF3EBD2A}"/>
              </a:ext>
            </a:extLst>
          </p:cNvPr>
          <p:cNvSpPr>
            <a:spLocks noChangeArrowheads="1"/>
          </p:cNvSpPr>
          <p:nvPr/>
        </p:nvSpPr>
        <p:spPr bwMode="auto">
          <a:xfrm>
            <a:off x="2246313" y="4532313"/>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10" name="Rectangle 14">
            <a:extLst>
              <a:ext uri="{FF2B5EF4-FFF2-40B4-BE49-F238E27FC236}">
                <a16:creationId xmlns:a16="http://schemas.microsoft.com/office/drawing/2014/main" id="{4FF7FC8A-F15D-404C-9E47-E89028506482}"/>
              </a:ext>
            </a:extLst>
          </p:cNvPr>
          <p:cNvSpPr>
            <a:spLocks noChangeArrowheads="1"/>
          </p:cNvSpPr>
          <p:nvPr/>
        </p:nvSpPr>
        <p:spPr bwMode="auto">
          <a:xfrm>
            <a:off x="2551113" y="4532313"/>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11" name="Rectangle 15">
            <a:extLst>
              <a:ext uri="{FF2B5EF4-FFF2-40B4-BE49-F238E27FC236}">
                <a16:creationId xmlns:a16="http://schemas.microsoft.com/office/drawing/2014/main" id="{E0CB0207-888E-184F-8D19-E574D9F328DA}"/>
              </a:ext>
            </a:extLst>
          </p:cNvPr>
          <p:cNvSpPr>
            <a:spLocks noChangeArrowheads="1"/>
          </p:cNvSpPr>
          <p:nvPr/>
        </p:nvSpPr>
        <p:spPr bwMode="auto">
          <a:xfrm>
            <a:off x="2855913" y="4532313"/>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12" name="Rectangle 16">
            <a:extLst>
              <a:ext uri="{FF2B5EF4-FFF2-40B4-BE49-F238E27FC236}">
                <a16:creationId xmlns:a16="http://schemas.microsoft.com/office/drawing/2014/main" id="{2E8F017D-5601-364A-B494-CE5AE16BEE1D}"/>
              </a:ext>
            </a:extLst>
          </p:cNvPr>
          <p:cNvSpPr>
            <a:spLocks noChangeArrowheads="1"/>
          </p:cNvSpPr>
          <p:nvPr/>
        </p:nvSpPr>
        <p:spPr bwMode="auto">
          <a:xfrm>
            <a:off x="3160713" y="4532313"/>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13" name="Rectangle 17">
            <a:extLst>
              <a:ext uri="{FF2B5EF4-FFF2-40B4-BE49-F238E27FC236}">
                <a16:creationId xmlns:a16="http://schemas.microsoft.com/office/drawing/2014/main" id="{8659DCC4-B785-E248-A52F-4C669B1B2099}"/>
              </a:ext>
            </a:extLst>
          </p:cNvPr>
          <p:cNvSpPr>
            <a:spLocks noChangeArrowheads="1"/>
          </p:cNvSpPr>
          <p:nvPr/>
        </p:nvSpPr>
        <p:spPr bwMode="auto">
          <a:xfrm>
            <a:off x="3465513" y="4532313"/>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14" name="Rectangle 18">
            <a:extLst>
              <a:ext uri="{FF2B5EF4-FFF2-40B4-BE49-F238E27FC236}">
                <a16:creationId xmlns:a16="http://schemas.microsoft.com/office/drawing/2014/main" id="{F65772FA-493B-494E-BF4C-EDCAD6EFBD0C}"/>
              </a:ext>
            </a:extLst>
          </p:cNvPr>
          <p:cNvSpPr>
            <a:spLocks noChangeArrowheads="1"/>
          </p:cNvSpPr>
          <p:nvPr/>
        </p:nvSpPr>
        <p:spPr bwMode="auto">
          <a:xfrm>
            <a:off x="3770313" y="4532313"/>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15" name="Rectangle 19">
            <a:extLst>
              <a:ext uri="{FF2B5EF4-FFF2-40B4-BE49-F238E27FC236}">
                <a16:creationId xmlns:a16="http://schemas.microsoft.com/office/drawing/2014/main" id="{28CCAF10-E2C1-BF44-8E78-80D6F0C4FC6D}"/>
              </a:ext>
            </a:extLst>
          </p:cNvPr>
          <p:cNvSpPr>
            <a:spLocks noChangeArrowheads="1"/>
          </p:cNvSpPr>
          <p:nvPr/>
        </p:nvSpPr>
        <p:spPr bwMode="auto">
          <a:xfrm>
            <a:off x="4075113" y="4532313"/>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16" name="Text Box 26">
            <a:extLst>
              <a:ext uri="{FF2B5EF4-FFF2-40B4-BE49-F238E27FC236}">
                <a16:creationId xmlns:a16="http://schemas.microsoft.com/office/drawing/2014/main" id="{E4A58C32-8450-4B41-A88A-1EA9FDB996A5}"/>
              </a:ext>
            </a:extLst>
          </p:cNvPr>
          <p:cNvSpPr txBox="1">
            <a:spLocks noChangeArrowheads="1"/>
          </p:cNvSpPr>
          <p:nvPr/>
        </p:nvSpPr>
        <p:spPr bwMode="auto">
          <a:xfrm>
            <a:off x="1925638" y="437991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1</a:t>
            </a:r>
          </a:p>
        </p:txBody>
      </p:sp>
      <p:sp>
        <p:nvSpPr>
          <p:cNvPr id="21517" name="Text Box 27">
            <a:extLst>
              <a:ext uri="{FF2B5EF4-FFF2-40B4-BE49-F238E27FC236}">
                <a16:creationId xmlns:a16="http://schemas.microsoft.com/office/drawing/2014/main" id="{E01E77F6-7D9F-A046-AF67-45EBD1D3B184}"/>
              </a:ext>
            </a:extLst>
          </p:cNvPr>
          <p:cNvSpPr txBox="1">
            <a:spLocks noChangeArrowheads="1"/>
          </p:cNvSpPr>
          <p:nvPr/>
        </p:nvSpPr>
        <p:spPr bwMode="auto">
          <a:xfrm>
            <a:off x="2220913" y="437991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2</a:t>
            </a:r>
          </a:p>
        </p:txBody>
      </p:sp>
      <p:sp>
        <p:nvSpPr>
          <p:cNvPr id="21518" name="Text Box 28">
            <a:extLst>
              <a:ext uri="{FF2B5EF4-FFF2-40B4-BE49-F238E27FC236}">
                <a16:creationId xmlns:a16="http://schemas.microsoft.com/office/drawing/2014/main" id="{DFDE09BA-0BA6-904D-8909-27ABA8B8F276}"/>
              </a:ext>
            </a:extLst>
          </p:cNvPr>
          <p:cNvSpPr txBox="1">
            <a:spLocks noChangeArrowheads="1"/>
          </p:cNvSpPr>
          <p:nvPr/>
        </p:nvSpPr>
        <p:spPr bwMode="auto">
          <a:xfrm>
            <a:off x="2533650" y="437991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3</a:t>
            </a:r>
          </a:p>
        </p:txBody>
      </p:sp>
      <p:sp>
        <p:nvSpPr>
          <p:cNvPr id="21519" name="Text Box 29">
            <a:extLst>
              <a:ext uri="{FF2B5EF4-FFF2-40B4-BE49-F238E27FC236}">
                <a16:creationId xmlns:a16="http://schemas.microsoft.com/office/drawing/2014/main" id="{639C81BC-642E-5249-8FF2-58F73C44C564}"/>
              </a:ext>
            </a:extLst>
          </p:cNvPr>
          <p:cNvSpPr txBox="1">
            <a:spLocks noChangeArrowheads="1"/>
          </p:cNvSpPr>
          <p:nvPr/>
        </p:nvSpPr>
        <p:spPr bwMode="auto">
          <a:xfrm>
            <a:off x="2827338" y="437991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4</a:t>
            </a:r>
          </a:p>
        </p:txBody>
      </p:sp>
      <p:sp>
        <p:nvSpPr>
          <p:cNvPr id="21520" name="Text Box 30">
            <a:extLst>
              <a:ext uri="{FF2B5EF4-FFF2-40B4-BE49-F238E27FC236}">
                <a16:creationId xmlns:a16="http://schemas.microsoft.com/office/drawing/2014/main" id="{B399BE02-14F5-144E-AC6A-11D348644B6D}"/>
              </a:ext>
            </a:extLst>
          </p:cNvPr>
          <p:cNvSpPr txBox="1">
            <a:spLocks noChangeArrowheads="1"/>
          </p:cNvSpPr>
          <p:nvPr/>
        </p:nvSpPr>
        <p:spPr bwMode="auto">
          <a:xfrm>
            <a:off x="3124200" y="437991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5</a:t>
            </a:r>
          </a:p>
        </p:txBody>
      </p:sp>
      <p:sp>
        <p:nvSpPr>
          <p:cNvPr id="21521" name="Text Box 31">
            <a:extLst>
              <a:ext uri="{FF2B5EF4-FFF2-40B4-BE49-F238E27FC236}">
                <a16:creationId xmlns:a16="http://schemas.microsoft.com/office/drawing/2014/main" id="{1BF4F912-DAD7-8640-8D48-5461E7C3BEC3}"/>
              </a:ext>
            </a:extLst>
          </p:cNvPr>
          <p:cNvSpPr txBox="1">
            <a:spLocks noChangeArrowheads="1"/>
          </p:cNvSpPr>
          <p:nvPr/>
        </p:nvSpPr>
        <p:spPr bwMode="auto">
          <a:xfrm>
            <a:off x="3436938" y="437991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6</a:t>
            </a:r>
          </a:p>
        </p:txBody>
      </p:sp>
      <p:sp>
        <p:nvSpPr>
          <p:cNvPr id="21522" name="Text Box 32">
            <a:extLst>
              <a:ext uri="{FF2B5EF4-FFF2-40B4-BE49-F238E27FC236}">
                <a16:creationId xmlns:a16="http://schemas.microsoft.com/office/drawing/2014/main" id="{FEE28194-B9B8-1040-B93F-2FEB8376A2B2}"/>
              </a:ext>
            </a:extLst>
          </p:cNvPr>
          <p:cNvSpPr txBox="1">
            <a:spLocks noChangeArrowheads="1"/>
          </p:cNvSpPr>
          <p:nvPr/>
        </p:nvSpPr>
        <p:spPr bwMode="auto">
          <a:xfrm>
            <a:off x="3760788" y="437991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7</a:t>
            </a:r>
          </a:p>
        </p:txBody>
      </p:sp>
      <p:sp>
        <p:nvSpPr>
          <p:cNvPr id="17427" name="Text Box 33">
            <a:extLst>
              <a:ext uri="{FF2B5EF4-FFF2-40B4-BE49-F238E27FC236}">
                <a16:creationId xmlns:a16="http://schemas.microsoft.com/office/drawing/2014/main" id="{6D33103F-B374-1A4D-B6CF-F598C925BCCF}"/>
              </a:ext>
            </a:extLst>
          </p:cNvPr>
          <p:cNvSpPr txBox="1">
            <a:spLocks noChangeArrowheads="1"/>
          </p:cNvSpPr>
          <p:nvPr/>
        </p:nvSpPr>
        <p:spPr bwMode="auto">
          <a:xfrm>
            <a:off x="4065588" y="4379913"/>
            <a:ext cx="354012" cy="457200"/>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dirty="0">
                <a:solidFill>
                  <a:schemeClr val="bg1">
                    <a:lumMod val="50000"/>
                  </a:schemeClr>
                </a:solidFill>
              </a:rPr>
              <a:t>8</a:t>
            </a:r>
          </a:p>
        </p:txBody>
      </p:sp>
      <p:sp>
        <p:nvSpPr>
          <p:cNvPr id="21524" name="Text Box 35">
            <a:extLst>
              <a:ext uri="{FF2B5EF4-FFF2-40B4-BE49-F238E27FC236}">
                <a16:creationId xmlns:a16="http://schemas.microsoft.com/office/drawing/2014/main" id="{60F73AA2-090E-7140-9B6E-F9BDDB093025}"/>
              </a:ext>
            </a:extLst>
          </p:cNvPr>
          <p:cNvSpPr txBox="1">
            <a:spLocks noChangeArrowheads="1"/>
          </p:cNvSpPr>
          <p:nvPr/>
        </p:nvSpPr>
        <p:spPr bwMode="auto">
          <a:xfrm>
            <a:off x="1587500" y="5105400"/>
            <a:ext cx="1030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ACGT</a:t>
            </a:r>
          </a:p>
        </p:txBody>
      </p:sp>
      <p:sp>
        <p:nvSpPr>
          <p:cNvPr id="21525" name="Line 36">
            <a:extLst>
              <a:ext uri="{FF2B5EF4-FFF2-40B4-BE49-F238E27FC236}">
                <a16:creationId xmlns:a16="http://schemas.microsoft.com/office/drawing/2014/main" id="{B098936C-11DA-524D-9C2A-CAC4EE57090E}"/>
              </a:ext>
            </a:extLst>
          </p:cNvPr>
          <p:cNvSpPr>
            <a:spLocks noChangeShapeType="1"/>
          </p:cNvSpPr>
          <p:nvPr/>
        </p:nvSpPr>
        <p:spPr bwMode="auto">
          <a:xfrm>
            <a:off x="2236788" y="4684713"/>
            <a:ext cx="3048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6" name="Line 37">
            <a:extLst>
              <a:ext uri="{FF2B5EF4-FFF2-40B4-BE49-F238E27FC236}">
                <a16:creationId xmlns:a16="http://schemas.microsoft.com/office/drawing/2014/main" id="{53709553-35EA-0B48-9C40-3D38F7F0BE86}"/>
              </a:ext>
            </a:extLst>
          </p:cNvPr>
          <p:cNvSpPr>
            <a:spLocks noChangeShapeType="1"/>
          </p:cNvSpPr>
          <p:nvPr/>
        </p:nvSpPr>
        <p:spPr bwMode="auto">
          <a:xfrm flipH="1">
            <a:off x="1703388" y="4684713"/>
            <a:ext cx="228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7" name="Rectangle 38">
            <a:extLst>
              <a:ext uri="{FF2B5EF4-FFF2-40B4-BE49-F238E27FC236}">
                <a16:creationId xmlns:a16="http://schemas.microsoft.com/office/drawing/2014/main" id="{F6D6BEF1-1E04-B545-B124-71A664B7BD9F}"/>
              </a:ext>
            </a:extLst>
          </p:cNvPr>
          <p:cNvSpPr>
            <a:spLocks noChangeArrowheads="1"/>
          </p:cNvSpPr>
          <p:nvPr/>
        </p:nvSpPr>
        <p:spPr bwMode="auto">
          <a:xfrm>
            <a:off x="1638300" y="6096000"/>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28" name="Rectangle 39">
            <a:extLst>
              <a:ext uri="{FF2B5EF4-FFF2-40B4-BE49-F238E27FC236}">
                <a16:creationId xmlns:a16="http://schemas.microsoft.com/office/drawing/2014/main" id="{8A9A170F-BF0F-BD4D-A765-33C9E0D90794}"/>
              </a:ext>
            </a:extLst>
          </p:cNvPr>
          <p:cNvSpPr>
            <a:spLocks noChangeArrowheads="1"/>
          </p:cNvSpPr>
          <p:nvPr/>
        </p:nvSpPr>
        <p:spPr bwMode="auto">
          <a:xfrm>
            <a:off x="1943100" y="6096000"/>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29" name="Rectangle 40">
            <a:extLst>
              <a:ext uri="{FF2B5EF4-FFF2-40B4-BE49-F238E27FC236}">
                <a16:creationId xmlns:a16="http://schemas.microsoft.com/office/drawing/2014/main" id="{0ACA663F-A8BA-0647-803C-9E76F9AA19CB}"/>
              </a:ext>
            </a:extLst>
          </p:cNvPr>
          <p:cNvSpPr>
            <a:spLocks noChangeArrowheads="1"/>
          </p:cNvSpPr>
          <p:nvPr/>
        </p:nvSpPr>
        <p:spPr bwMode="auto">
          <a:xfrm>
            <a:off x="2247900" y="6096000"/>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30" name="Rectangle 41">
            <a:extLst>
              <a:ext uri="{FF2B5EF4-FFF2-40B4-BE49-F238E27FC236}">
                <a16:creationId xmlns:a16="http://schemas.microsoft.com/office/drawing/2014/main" id="{C05578B8-6BAF-B144-9F99-01FD993C7CA0}"/>
              </a:ext>
            </a:extLst>
          </p:cNvPr>
          <p:cNvSpPr>
            <a:spLocks noChangeArrowheads="1"/>
          </p:cNvSpPr>
          <p:nvPr/>
        </p:nvSpPr>
        <p:spPr bwMode="auto">
          <a:xfrm>
            <a:off x="2552700" y="6096000"/>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31" name="Rectangle 42">
            <a:extLst>
              <a:ext uri="{FF2B5EF4-FFF2-40B4-BE49-F238E27FC236}">
                <a16:creationId xmlns:a16="http://schemas.microsoft.com/office/drawing/2014/main" id="{3668B847-182D-AA43-99D7-B084D632D954}"/>
              </a:ext>
            </a:extLst>
          </p:cNvPr>
          <p:cNvSpPr>
            <a:spLocks noChangeArrowheads="1"/>
          </p:cNvSpPr>
          <p:nvPr/>
        </p:nvSpPr>
        <p:spPr bwMode="auto">
          <a:xfrm>
            <a:off x="2857500" y="6096000"/>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32" name="Rectangle 43">
            <a:extLst>
              <a:ext uri="{FF2B5EF4-FFF2-40B4-BE49-F238E27FC236}">
                <a16:creationId xmlns:a16="http://schemas.microsoft.com/office/drawing/2014/main" id="{618FD452-B925-174C-914F-E3BF9F36F6FF}"/>
              </a:ext>
            </a:extLst>
          </p:cNvPr>
          <p:cNvSpPr>
            <a:spLocks noChangeArrowheads="1"/>
          </p:cNvSpPr>
          <p:nvPr/>
        </p:nvSpPr>
        <p:spPr bwMode="auto">
          <a:xfrm>
            <a:off x="3162300" y="6096000"/>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33" name="Rectangle 44">
            <a:extLst>
              <a:ext uri="{FF2B5EF4-FFF2-40B4-BE49-F238E27FC236}">
                <a16:creationId xmlns:a16="http://schemas.microsoft.com/office/drawing/2014/main" id="{EF5C982C-324A-B84D-BB32-5F8D9D92A573}"/>
              </a:ext>
            </a:extLst>
          </p:cNvPr>
          <p:cNvSpPr>
            <a:spLocks noChangeArrowheads="1"/>
          </p:cNvSpPr>
          <p:nvPr/>
        </p:nvSpPr>
        <p:spPr bwMode="auto">
          <a:xfrm>
            <a:off x="3467100" y="6096000"/>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34" name="Rectangle 45">
            <a:extLst>
              <a:ext uri="{FF2B5EF4-FFF2-40B4-BE49-F238E27FC236}">
                <a16:creationId xmlns:a16="http://schemas.microsoft.com/office/drawing/2014/main" id="{A5665CD7-AD48-734A-ABDE-D09141D69A76}"/>
              </a:ext>
            </a:extLst>
          </p:cNvPr>
          <p:cNvSpPr>
            <a:spLocks noChangeArrowheads="1"/>
          </p:cNvSpPr>
          <p:nvPr/>
        </p:nvSpPr>
        <p:spPr bwMode="auto">
          <a:xfrm>
            <a:off x="3771900" y="6096000"/>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35" name="Text Box 46">
            <a:extLst>
              <a:ext uri="{FF2B5EF4-FFF2-40B4-BE49-F238E27FC236}">
                <a16:creationId xmlns:a16="http://schemas.microsoft.com/office/drawing/2014/main" id="{EA279B2C-D622-844F-95D1-FCA791758C40}"/>
              </a:ext>
            </a:extLst>
          </p:cNvPr>
          <p:cNvSpPr txBox="1">
            <a:spLocks noChangeArrowheads="1"/>
          </p:cNvSpPr>
          <p:nvPr/>
        </p:nvSpPr>
        <p:spPr bwMode="auto">
          <a:xfrm>
            <a:off x="1622425" y="594360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1</a:t>
            </a:r>
          </a:p>
        </p:txBody>
      </p:sp>
      <p:sp>
        <p:nvSpPr>
          <p:cNvPr id="21536" name="Text Box 47">
            <a:extLst>
              <a:ext uri="{FF2B5EF4-FFF2-40B4-BE49-F238E27FC236}">
                <a16:creationId xmlns:a16="http://schemas.microsoft.com/office/drawing/2014/main" id="{FD4EEDE4-1388-1D47-BA28-C5B538CB6EE3}"/>
              </a:ext>
            </a:extLst>
          </p:cNvPr>
          <p:cNvSpPr txBox="1">
            <a:spLocks noChangeArrowheads="1"/>
          </p:cNvSpPr>
          <p:nvPr/>
        </p:nvSpPr>
        <p:spPr bwMode="auto">
          <a:xfrm>
            <a:off x="1917700" y="594360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2</a:t>
            </a:r>
          </a:p>
        </p:txBody>
      </p:sp>
      <p:sp>
        <p:nvSpPr>
          <p:cNvPr id="21537" name="Text Box 48">
            <a:extLst>
              <a:ext uri="{FF2B5EF4-FFF2-40B4-BE49-F238E27FC236}">
                <a16:creationId xmlns:a16="http://schemas.microsoft.com/office/drawing/2014/main" id="{74C743C5-98F6-804A-A362-ABC04021C3C2}"/>
              </a:ext>
            </a:extLst>
          </p:cNvPr>
          <p:cNvSpPr txBox="1">
            <a:spLocks noChangeArrowheads="1"/>
          </p:cNvSpPr>
          <p:nvPr/>
        </p:nvSpPr>
        <p:spPr bwMode="auto">
          <a:xfrm>
            <a:off x="2230438" y="59436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3</a:t>
            </a:r>
          </a:p>
        </p:txBody>
      </p:sp>
      <p:sp>
        <p:nvSpPr>
          <p:cNvPr id="21538" name="Text Box 49">
            <a:extLst>
              <a:ext uri="{FF2B5EF4-FFF2-40B4-BE49-F238E27FC236}">
                <a16:creationId xmlns:a16="http://schemas.microsoft.com/office/drawing/2014/main" id="{F790AB87-6900-114A-8EC7-61053F7CD977}"/>
              </a:ext>
            </a:extLst>
          </p:cNvPr>
          <p:cNvSpPr txBox="1">
            <a:spLocks noChangeArrowheads="1"/>
          </p:cNvSpPr>
          <p:nvPr/>
        </p:nvSpPr>
        <p:spPr bwMode="auto">
          <a:xfrm>
            <a:off x="2524125" y="594360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4</a:t>
            </a:r>
          </a:p>
        </p:txBody>
      </p:sp>
      <p:sp>
        <p:nvSpPr>
          <p:cNvPr id="21539" name="Text Box 50">
            <a:extLst>
              <a:ext uri="{FF2B5EF4-FFF2-40B4-BE49-F238E27FC236}">
                <a16:creationId xmlns:a16="http://schemas.microsoft.com/office/drawing/2014/main" id="{A8CC270A-5458-AE4C-BFB3-2A4012D0157F}"/>
              </a:ext>
            </a:extLst>
          </p:cNvPr>
          <p:cNvSpPr txBox="1">
            <a:spLocks noChangeArrowheads="1"/>
          </p:cNvSpPr>
          <p:nvPr/>
        </p:nvSpPr>
        <p:spPr bwMode="auto">
          <a:xfrm>
            <a:off x="2820988" y="59436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5</a:t>
            </a:r>
          </a:p>
        </p:txBody>
      </p:sp>
      <p:sp>
        <p:nvSpPr>
          <p:cNvPr id="21540" name="Text Box 54">
            <a:extLst>
              <a:ext uri="{FF2B5EF4-FFF2-40B4-BE49-F238E27FC236}">
                <a16:creationId xmlns:a16="http://schemas.microsoft.com/office/drawing/2014/main" id="{58334E0D-E684-DF41-BB29-0D61FC2B1FD8}"/>
              </a:ext>
            </a:extLst>
          </p:cNvPr>
          <p:cNvSpPr txBox="1">
            <a:spLocks noChangeArrowheads="1"/>
          </p:cNvSpPr>
          <p:nvPr/>
        </p:nvSpPr>
        <p:spPr bwMode="auto">
          <a:xfrm>
            <a:off x="5715000" y="1676400"/>
            <a:ext cx="31654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A genetic locus has </a:t>
            </a:r>
          </a:p>
          <a:p>
            <a:pPr algn="ctr"/>
            <a:r>
              <a:rPr lang="en-US" altLang="en-US">
                <a:solidFill>
                  <a:schemeClr val="accent2"/>
                </a:solidFill>
              </a:rPr>
              <a:t>two DNA sentences,</a:t>
            </a:r>
          </a:p>
          <a:p>
            <a:pPr algn="ctr"/>
            <a:r>
              <a:rPr lang="en-US" altLang="en-US">
                <a:solidFill>
                  <a:schemeClr val="accent2"/>
                </a:solidFill>
              </a:rPr>
              <a:t>one from each parent.</a:t>
            </a:r>
          </a:p>
        </p:txBody>
      </p:sp>
      <p:sp>
        <p:nvSpPr>
          <p:cNvPr id="21541" name="Line 67">
            <a:extLst>
              <a:ext uri="{FF2B5EF4-FFF2-40B4-BE49-F238E27FC236}">
                <a16:creationId xmlns:a16="http://schemas.microsoft.com/office/drawing/2014/main" id="{055C8587-C859-7F4F-9795-16404D509DB6}"/>
              </a:ext>
            </a:extLst>
          </p:cNvPr>
          <p:cNvSpPr>
            <a:spLocks noChangeShapeType="1"/>
          </p:cNvSpPr>
          <p:nvPr/>
        </p:nvSpPr>
        <p:spPr bwMode="auto">
          <a:xfrm>
            <a:off x="1912938" y="3700463"/>
            <a:ext cx="31750" cy="79533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2" name="Line 68">
            <a:extLst>
              <a:ext uri="{FF2B5EF4-FFF2-40B4-BE49-F238E27FC236}">
                <a16:creationId xmlns:a16="http://schemas.microsoft.com/office/drawing/2014/main" id="{7498C9C6-D205-EB48-9670-B77CDD1DDD15}"/>
              </a:ext>
            </a:extLst>
          </p:cNvPr>
          <p:cNvSpPr>
            <a:spLocks noChangeShapeType="1"/>
          </p:cNvSpPr>
          <p:nvPr/>
        </p:nvSpPr>
        <p:spPr bwMode="auto">
          <a:xfrm>
            <a:off x="4459288" y="3657600"/>
            <a:ext cx="442912" cy="79533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3" name="Text Box 69">
            <a:extLst>
              <a:ext uri="{FF2B5EF4-FFF2-40B4-BE49-F238E27FC236}">
                <a16:creationId xmlns:a16="http://schemas.microsoft.com/office/drawing/2014/main" id="{FEA0E377-09BC-3041-891D-5406A03C6EED}"/>
              </a:ext>
            </a:extLst>
          </p:cNvPr>
          <p:cNvSpPr txBox="1">
            <a:spLocks noChangeArrowheads="1"/>
          </p:cNvSpPr>
          <p:nvPr/>
        </p:nvSpPr>
        <p:spPr bwMode="auto">
          <a:xfrm>
            <a:off x="2743200" y="3429000"/>
            <a:ext cx="895350" cy="457200"/>
          </a:xfrm>
          <a:prstGeom prst="rect">
            <a:avLst/>
          </a:prstGeom>
          <a:solidFill>
            <a:srgbClr val="C6D6E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locus</a:t>
            </a:r>
          </a:p>
        </p:txBody>
      </p:sp>
      <p:sp>
        <p:nvSpPr>
          <p:cNvPr id="21544" name="Text Box 71">
            <a:extLst>
              <a:ext uri="{FF2B5EF4-FFF2-40B4-BE49-F238E27FC236}">
                <a16:creationId xmlns:a16="http://schemas.microsoft.com/office/drawing/2014/main" id="{CBF8C8C8-2992-0045-AC4F-99EEF4AB7A47}"/>
              </a:ext>
            </a:extLst>
          </p:cNvPr>
          <p:cNvSpPr txBox="1">
            <a:spLocks noChangeArrowheads="1"/>
          </p:cNvSpPr>
          <p:nvPr/>
        </p:nvSpPr>
        <p:spPr bwMode="auto">
          <a:xfrm>
            <a:off x="5562600" y="5257800"/>
            <a:ext cx="34702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Many alleles allow for</a:t>
            </a:r>
          </a:p>
          <a:p>
            <a:pPr algn="ctr"/>
            <a:r>
              <a:rPr lang="en-US" altLang="en-US">
                <a:solidFill>
                  <a:schemeClr val="accent2"/>
                </a:solidFill>
              </a:rPr>
              <a:t>many many allele pairs. </a:t>
            </a:r>
          </a:p>
          <a:p>
            <a:pPr algn="ctr"/>
            <a:r>
              <a:rPr lang="en-US" altLang="en-US">
                <a:solidFill>
                  <a:schemeClr val="accent2"/>
                </a:solidFill>
              </a:rPr>
              <a:t>A person's genotype </a:t>
            </a:r>
          </a:p>
          <a:p>
            <a:pPr algn="ctr"/>
            <a:r>
              <a:rPr lang="en-US" altLang="en-US">
                <a:solidFill>
                  <a:schemeClr val="accent2"/>
                </a:solidFill>
              </a:rPr>
              <a:t>is relatively unique.</a:t>
            </a:r>
          </a:p>
        </p:txBody>
      </p:sp>
      <p:sp>
        <p:nvSpPr>
          <p:cNvPr id="21545" name="Text Box 72">
            <a:extLst>
              <a:ext uri="{FF2B5EF4-FFF2-40B4-BE49-F238E27FC236}">
                <a16:creationId xmlns:a16="http://schemas.microsoft.com/office/drawing/2014/main" id="{0724FD18-B920-A141-939C-BBB638D2764D}"/>
              </a:ext>
            </a:extLst>
          </p:cNvPr>
          <p:cNvSpPr txBox="1">
            <a:spLocks noChangeArrowheads="1"/>
          </p:cNvSpPr>
          <p:nvPr/>
        </p:nvSpPr>
        <p:spPr bwMode="auto">
          <a:xfrm>
            <a:off x="304800" y="4206875"/>
            <a:ext cx="1133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hlink"/>
                </a:solidFill>
              </a:rPr>
              <a:t>mother</a:t>
            </a:r>
          </a:p>
          <a:p>
            <a:pPr algn="ctr"/>
            <a:r>
              <a:rPr lang="en-US" altLang="en-US">
                <a:solidFill>
                  <a:schemeClr val="hlink"/>
                </a:solidFill>
              </a:rPr>
              <a:t>allele</a:t>
            </a:r>
          </a:p>
        </p:txBody>
      </p:sp>
      <p:sp>
        <p:nvSpPr>
          <p:cNvPr id="21546" name="Text Box 73">
            <a:extLst>
              <a:ext uri="{FF2B5EF4-FFF2-40B4-BE49-F238E27FC236}">
                <a16:creationId xmlns:a16="http://schemas.microsoft.com/office/drawing/2014/main" id="{39AAB18B-B2C7-F847-A187-6C9FC1A4295D}"/>
              </a:ext>
            </a:extLst>
          </p:cNvPr>
          <p:cNvSpPr txBox="1">
            <a:spLocks noChangeArrowheads="1"/>
          </p:cNvSpPr>
          <p:nvPr/>
        </p:nvSpPr>
        <p:spPr bwMode="auto">
          <a:xfrm>
            <a:off x="390525" y="5715000"/>
            <a:ext cx="9636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hlink"/>
                </a:solidFill>
              </a:rPr>
              <a:t>father</a:t>
            </a:r>
          </a:p>
          <a:p>
            <a:pPr algn="ctr"/>
            <a:r>
              <a:rPr lang="en-US" altLang="en-US">
                <a:solidFill>
                  <a:schemeClr val="hlink"/>
                </a:solidFill>
              </a:rPr>
              <a:t>allele</a:t>
            </a:r>
          </a:p>
        </p:txBody>
      </p:sp>
      <p:sp>
        <p:nvSpPr>
          <p:cNvPr id="21547" name="Text Box 74">
            <a:extLst>
              <a:ext uri="{FF2B5EF4-FFF2-40B4-BE49-F238E27FC236}">
                <a16:creationId xmlns:a16="http://schemas.microsoft.com/office/drawing/2014/main" id="{3191447F-120C-864A-99CE-AF195E6EACAA}"/>
              </a:ext>
            </a:extLst>
          </p:cNvPr>
          <p:cNvSpPr txBox="1">
            <a:spLocks noChangeArrowheads="1"/>
          </p:cNvSpPr>
          <p:nvPr/>
        </p:nvSpPr>
        <p:spPr bwMode="auto">
          <a:xfrm>
            <a:off x="2589213" y="5084763"/>
            <a:ext cx="2132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repeated word</a:t>
            </a:r>
          </a:p>
        </p:txBody>
      </p:sp>
      <p:sp>
        <p:nvSpPr>
          <p:cNvPr id="21548" name="Text Box 75">
            <a:extLst>
              <a:ext uri="{FF2B5EF4-FFF2-40B4-BE49-F238E27FC236}">
                <a16:creationId xmlns:a16="http://schemas.microsoft.com/office/drawing/2014/main" id="{C95B9CBF-6AEB-D849-A058-EB82C4650F99}"/>
              </a:ext>
            </a:extLst>
          </p:cNvPr>
          <p:cNvSpPr txBox="1">
            <a:spLocks noChangeArrowheads="1"/>
          </p:cNvSpPr>
          <p:nvPr/>
        </p:nvSpPr>
        <p:spPr bwMode="auto">
          <a:xfrm>
            <a:off x="5654675" y="2971800"/>
            <a:ext cx="32845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An </a:t>
            </a:r>
            <a:r>
              <a:rPr lang="en-US" altLang="en-US">
                <a:solidFill>
                  <a:srgbClr val="FF0000"/>
                </a:solidFill>
              </a:rPr>
              <a:t>allele</a:t>
            </a:r>
            <a:r>
              <a:rPr lang="en-US" altLang="en-US">
                <a:solidFill>
                  <a:schemeClr val="accent2"/>
                </a:solidFill>
              </a:rPr>
              <a:t> is the number</a:t>
            </a:r>
          </a:p>
          <a:p>
            <a:pPr algn="ctr"/>
            <a:r>
              <a:rPr lang="en-US" altLang="en-US">
                <a:solidFill>
                  <a:schemeClr val="accent2"/>
                </a:solidFill>
              </a:rPr>
              <a:t>of repeated words. </a:t>
            </a:r>
          </a:p>
        </p:txBody>
      </p:sp>
      <p:sp>
        <p:nvSpPr>
          <p:cNvPr id="21549" name="Text Box 76">
            <a:extLst>
              <a:ext uri="{FF2B5EF4-FFF2-40B4-BE49-F238E27FC236}">
                <a16:creationId xmlns:a16="http://schemas.microsoft.com/office/drawing/2014/main" id="{E1413E43-C1C8-CC4A-96C3-DA781087C658}"/>
              </a:ext>
            </a:extLst>
          </p:cNvPr>
          <p:cNvSpPr txBox="1">
            <a:spLocks noChangeArrowheads="1"/>
          </p:cNvSpPr>
          <p:nvPr/>
        </p:nvSpPr>
        <p:spPr bwMode="auto">
          <a:xfrm>
            <a:off x="5738813" y="3824288"/>
            <a:ext cx="3117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A </a:t>
            </a:r>
            <a:r>
              <a:rPr lang="en-US" altLang="en-US">
                <a:solidFill>
                  <a:srgbClr val="FF0000"/>
                </a:solidFill>
              </a:rPr>
              <a:t>genotype</a:t>
            </a:r>
            <a:r>
              <a:rPr lang="en-US" altLang="en-US">
                <a:solidFill>
                  <a:schemeClr val="accent2"/>
                </a:solidFill>
              </a:rPr>
              <a:t> at a locus</a:t>
            </a:r>
          </a:p>
          <a:p>
            <a:pPr algn="ctr"/>
            <a:r>
              <a:rPr lang="en-US" altLang="en-US">
                <a:solidFill>
                  <a:schemeClr val="accent2"/>
                </a:solidFill>
              </a:rPr>
              <a:t>is a pair of alleles. </a:t>
            </a:r>
          </a:p>
        </p:txBody>
      </p:sp>
      <p:sp>
        <p:nvSpPr>
          <p:cNvPr id="21550" name="Rectangle 43">
            <a:extLst>
              <a:ext uri="{FF2B5EF4-FFF2-40B4-BE49-F238E27FC236}">
                <a16:creationId xmlns:a16="http://schemas.microsoft.com/office/drawing/2014/main" id="{BF8F4521-1145-BE4E-B17C-86A693CAB74C}"/>
              </a:ext>
            </a:extLst>
          </p:cNvPr>
          <p:cNvSpPr>
            <a:spLocks noChangeArrowheads="1"/>
          </p:cNvSpPr>
          <p:nvPr/>
        </p:nvSpPr>
        <p:spPr bwMode="auto">
          <a:xfrm>
            <a:off x="4071938" y="6096000"/>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51" name="Rectangle 44">
            <a:extLst>
              <a:ext uri="{FF2B5EF4-FFF2-40B4-BE49-F238E27FC236}">
                <a16:creationId xmlns:a16="http://schemas.microsoft.com/office/drawing/2014/main" id="{AE6DC275-35E8-5D49-B6BA-8F2C88BA7FFC}"/>
              </a:ext>
            </a:extLst>
          </p:cNvPr>
          <p:cNvSpPr>
            <a:spLocks noChangeArrowheads="1"/>
          </p:cNvSpPr>
          <p:nvPr/>
        </p:nvSpPr>
        <p:spPr bwMode="auto">
          <a:xfrm>
            <a:off x="4376738" y="6096000"/>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52" name="Rectangle 45">
            <a:extLst>
              <a:ext uri="{FF2B5EF4-FFF2-40B4-BE49-F238E27FC236}">
                <a16:creationId xmlns:a16="http://schemas.microsoft.com/office/drawing/2014/main" id="{F4416A0F-4F8C-CD42-B54C-F13CB5D4BD4F}"/>
              </a:ext>
            </a:extLst>
          </p:cNvPr>
          <p:cNvSpPr>
            <a:spLocks noChangeArrowheads="1"/>
          </p:cNvSpPr>
          <p:nvPr/>
        </p:nvSpPr>
        <p:spPr bwMode="auto">
          <a:xfrm>
            <a:off x="4681538" y="6096000"/>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53" name="Rectangle 43">
            <a:extLst>
              <a:ext uri="{FF2B5EF4-FFF2-40B4-BE49-F238E27FC236}">
                <a16:creationId xmlns:a16="http://schemas.microsoft.com/office/drawing/2014/main" id="{8DC03BE2-B297-B64A-B222-25423D7B2B36}"/>
              </a:ext>
            </a:extLst>
          </p:cNvPr>
          <p:cNvSpPr>
            <a:spLocks noChangeArrowheads="1"/>
          </p:cNvSpPr>
          <p:nvPr/>
        </p:nvSpPr>
        <p:spPr bwMode="auto">
          <a:xfrm>
            <a:off x="4376738" y="4532313"/>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54" name="Rectangle 44">
            <a:extLst>
              <a:ext uri="{FF2B5EF4-FFF2-40B4-BE49-F238E27FC236}">
                <a16:creationId xmlns:a16="http://schemas.microsoft.com/office/drawing/2014/main" id="{CF0CBD51-37B0-A641-93CF-BEC55D575FCB}"/>
              </a:ext>
            </a:extLst>
          </p:cNvPr>
          <p:cNvSpPr>
            <a:spLocks noChangeArrowheads="1"/>
          </p:cNvSpPr>
          <p:nvPr/>
        </p:nvSpPr>
        <p:spPr bwMode="auto">
          <a:xfrm>
            <a:off x="4681538" y="4532313"/>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55" name="Rectangle 45">
            <a:extLst>
              <a:ext uri="{FF2B5EF4-FFF2-40B4-BE49-F238E27FC236}">
                <a16:creationId xmlns:a16="http://schemas.microsoft.com/office/drawing/2014/main" id="{C5381A5E-AA74-DE4A-B4DC-ACE4483FDD80}"/>
              </a:ext>
            </a:extLst>
          </p:cNvPr>
          <p:cNvSpPr>
            <a:spLocks noChangeArrowheads="1"/>
          </p:cNvSpPr>
          <p:nvPr/>
        </p:nvSpPr>
        <p:spPr bwMode="auto">
          <a:xfrm>
            <a:off x="4979988" y="6096000"/>
            <a:ext cx="3048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1556" name="Text Box 31">
            <a:extLst>
              <a:ext uri="{FF2B5EF4-FFF2-40B4-BE49-F238E27FC236}">
                <a16:creationId xmlns:a16="http://schemas.microsoft.com/office/drawing/2014/main" id="{936C64A5-495F-BC4E-B936-3A75ED74196D}"/>
              </a:ext>
            </a:extLst>
          </p:cNvPr>
          <p:cNvSpPr txBox="1">
            <a:spLocks noChangeArrowheads="1"/>
          </p:cNvSpPr>
          <p:nvPr/>
        </p:nvSpPr>
        <p:spPr bwMode="auto">
          <a:xfrm>
            <a:off x="4351338" y="4376738"/>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9</a:t>
            </a:r>
          </a:p>
        </p:txBody>
      </p:sp>
      <p:sp>
        <p:nvSpPr>
          <p:cNvPr id="21557" name="Text Box 32">
            <a:extLst>
              <a:ext uri="{FF2B5EF4-FFF2-40B4-BE49-F238E27FC236}">
                <a16:creationId xmlns:a16="http://schemas.microsoft.com/office/drawing/2014/main" id="{441DEDFB-B4D9-4D45-92C6-53DE8B5F6FD4}"/>
              </a:ext>
            </a:extLst>
          </p:cNvPr>
          <p:cNvSpPr txBox="1">
            <a:spLocks noChangeArrowheads="1"/>
          </p:cNvSpPr>
          <p:nvPr/>
        </p:nvSpPr>
        <p:spPr bwMode="auto">
          <a:xfrm>
            <a:off x="4578350" y="43767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0000"/>
                </a:solidFill>
              </a:rPr>
              <a:t>10</a:t>
            </a:r>
          </a:p>
        </p:txBody>
      </p:sp>
      <p:sp>
        <p:nvSpPr>
          <p:cNvPr id="21558" name="Text Box 31">
            <a:extLst>
              <a:ext uri="{FF2B5EF4-FFF2-40B4-BE49-F238E27FC236}">
                <a16:creationId xmlns:a16="http://schemas.microsoft.com/office/drawing/2014/main" id="{4563D97E-DA4E-6D49-97D3-671684A12975}"/>
              </a:ext>
            </a:extLst>
          </p:cNvPr>
          <p:cNvSpPr txBox="1">
            <a:spLocks noChangeArrowheads="1"/>
          </p:cNvSpPr>
          <p:nvPr/>
        </p:nvSpPr>
        <p:spPr bwMode="auto">
          <a:xfrm>
            <a:off x="3132138" y="59467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6</a:t>
            </a:r>
          </a:p>
        </p:txBody>
      </p:sp>
      <p:sp>
        <p:nvSpPr>
          <p:cNvPr id="21559" name="Text Box 32">
            <a:extLst>
              <a:ext uri="{FF2B5EF4-FFF2-40B4-BE49-F238E27FC236}">
                <a16:creationId xmlns:a16="http://schemas.microsoft.com/office/drawing/2014/main" id="{63A8108A-4255-274C-A503-67B5A981DFF6}"/>
              </a:ext>
            </a:extLst>
          </p:cNvPr>
          <p:cNvSpPr txBox="1">
            <a:spLocks noChangeArrowheads="1"/>
          </p:cNvSpPr>
          <p:nvPr/>
        </p:nvSpPr>
        <p:spPr bwMode="auto">
          <a:xfrm>
            <a:off x="3455988" y="59467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7</a:t>
            </a:r>
          </a:p>
        </p:txBody>
      </p:sp>
      <p:sp>
        <p:nvSpPr>
          <p:cNvPr id="62" name="Text Box 33">
            <a:extLst>
              <a:ext uri="{FF2B5EF4-FFF2-40B4-BE49-F238E27FC236}">
                <a16:creationId xmlns:a16="http://schemas.microsoft.com/office/drawing/2014/main" id="{637AA97F-19E4-F143-B001-03177D43738A}"/>
              </a:ext>
            </a:extLst>
          </p:cNvPr>
          <p:cNvSpPr txBox="1">
            <a:spLocks noChangeArrowheads="1"/>
          </p:cNvSpPr>
          <p:nvPr/>
        </p:nvSpPr>
        <p:spPr bwMode="auto">
          <a:xfrm>
            <a:off x="3760788" y="5946775"/>
            <a:ext cx="354012" cy="457200"/>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dirty="0">
                <a:solidFill>
                  <a:schemeClr val="bg1">
                    <a:lumMod val="50000"/>
                  </a:schemeClr>
                </a:solidFill>
              </a:rPr>
              <a:t>8</a:t>
            </a:r>
          </a:p>
        </p:txBody>
      </p:sp>
      <p:sp>
        <p:nvSpPr>
          <p:cNvPr id="21561" name="Text Box 31">
            <a:extLst>
              <a:ext uri="{FF2B5EF4-FFF2-40B4-BE49-F238E27FC236}">
                <a16:creationId xmlns:a16="http://schemas.microsoft.com/office/drawing/2014/main" id="{399A41DE-0682-C047-9CC2-4EE4A857190F}"/>
              </a:ext>
            </a:extLst>
          </p:cNvPr>
          <p:cNvSpPr txBox="1">
            <a:spLocks noChangeArrowheads="1"/>
          </p:cNvSpPr>
          <p:nvPr/>
        </p:nvSpPr>
        <p:spPr bwMode="auto">
          <a:xfrm>
            <a:off x="4046538" y="59436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9</a:t>
            </a:r>
          </a:p>
        </p:txBody>
      </p:sp>
      <p:sp>
        <p:nvSpPr>
          <p:cNvPr id="21562" name="Text Box 32">
            <a:extLst>
              <a:ext uri="{FF2B5EF4-FFF2-40B4-BE49-F238E27FC236}">
                <a16:creationId xmlns:a16="http://schemas.microsoft.com/office/drawing/2014/main" id="{5B53A0DE-B458-4444-8794-5518EBE5F184}"/>
              </a:ext>
            </a:extLst>
          </p:cNvPr>
          <p:cNvSpPr txBox="1">
            <a:spLocks noChangeArrowheads="1"/>
          </p:cNvSpPr>
          <p:nvPr/>
        </p:nvSpPr>
        <p:spPr bwMode="auto">
          <a:xfrm>
            <a:off x="4244975" y="5935663"/>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10</a:t>
            </a:r>
          </a:p>
        </p:txBody>
      </p:sp>
      <p:sp>
        <p:nvSpPr>
          <p:cNvPr id="21563" name="Text Box 32">
            <a:extLst>
              <a:ext uri="{FF2B5EF4-FFF2-40B4-BE49-F238E27FC236}">
                <a16:creationId xmlns:a16="http://schemas.microsoft.com/office/drawing/2014/main" id="{4805A2F1-6366-C24C-9C45-63366FF48C71}"/>
              </a:ext>
            </a:extLst>
          </p:cNvPr>
          <p:cNvSpPr txBox="1">
            <a:spLocks noChangeArrowheads="1"/>
          </p:cNvSpPr>
          <p:nvPr/>
        </p:nvSpPr>
        <p:spPr bwMode="auto">
          <a:xfrm>
            <a:off x="4578350" y="5935663"/>
            <a:ext cx="50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11</a:t>
            </a:r>
          </a:p>
        </p:txBody>
      </p:sp>
      <p:sp>
        <p:nvSpPr>
          <p:cNvPr id="21564" name="Text Box 32">
            <a:extLst>
              <a:ext uri="{FF2B5EF4-FFF2-40B4-BE49-F238E27FC236}">
                <a16:creationId xmlns:a16="http://schemas.microsoft.com/office/drawing/2014/main" id="{76C71B7D-1573-C04A-A513-A2AAD5D40063}"/>
              </a:ext>
            </a:extLst>
          </p:cNvPr>
          <p:cNvSpPr txBox="1">
            <a:spLocks noChangeArrowheads="1"/>
          </p:cNvSpPr>
          <p:nvPr/>
        </p:nvSpPr>
        <p:spPr bwMode="auto">
          <a:xfrm>
            <a:off x="4883150" y="59388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0000"/>
                </a:solidFill>
              </a:rPr>
              <a:t>12</a:t>
            </a:r>
          </a:p>
        </p:txBody>
      </p:sp>
    </p:spTree>
    <p:extLst>
      <p:ext uri="{BB962C8B-B14F-4D97-AF65-F5344CB8AC3E}">
        <p14:creationId xmlns:p14="http://schemas.microsoft.com/office/powerpoint/2010/main" val="2000284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B6DA4DD6-8BB3-FF40-99FB-A4C183F174E1}"/>
              </a:ext>
            </a:extLst>
          </p:cNvPr>
          <p:cNvSpPr>
            <a:spLocks noGrp="1" noChangeArrowheads="1"/>
          </p:cNvSpPr>
          <p:nvPr>
            <p:ph type="title"/>
          </p:nvPr>
        </p:nvSpPr>
        <p:spPr/>
        <p:txBody>
          <a:bodyPr/>
          <a:lstStyle/>
          <a:p>
            <a:r>
              <a:rPr lang="en-US" altLang="en-US">
                <a:ea typeface="ＭＳ Ｐゴシック" panose="020B0600070205080204" pitchFamily="34" charset="-128"/>
              </a:rPr>
              <a:t>DNA evidence interpretation</a:t>
            </a:r>
          </a:p>
        </p:txBody>
      </p:sp>
      <p:sp>
        <p:nvSpPr>
          <p:cNvPr id="23554" name="Text Box 5">
            <a:extLst>
              <a:ext uri="{FF2B5EF4-FFF2-40B4-BE49-F238E27FC236}">
                <a16:creationId xmlns:a16="http://schemas.microsoft.com/office/drawing/2014/main" id="{96EAFB48-5CD0-3C4B-9D08-587D92B21794}"/>
              </a:ext>
            </a:extLst>
          </p:cNvPr>
          <p:cNvSpPr txBox="1">
            <a:spLocks noChangeArrowheads="1"/>
          </p:cNvSpPr>
          <p:nvPr/>
        </p:nvSpPr>
        <p:spPr bwMode="auto">
          <a:xfrm>
            <a:off x="579438" y="1828800"/>
            <a:ext cx="1600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a:t>Evidence item</a:t>
            </a:r>
          </a:p>
        </p:txBody>
      </p:sp>
      <p:sp>
        <p:nvSpPr>
          <p:cNvPr id="23555" name="Text Box 6">
            <a:extLst>
              <a:ext uri="{FF2B5EF4-FFF2-40B4-BE49-F238E27FC236}">
                <a16:creationId xmlns:a16="http://schemas.microsoft.com/office/drawing/2014/main" id="{706E1591-4004-154E-AB50-FDC17318A593}"/>
              </a:ext>
            </a:extLst>
          </p:cNvPr>
          <p:cNvSpPr txBox="1">
            <a:spLocks noChangeArrowheads="1"/>
          </p:cNvSpPr>
          <p:nvPr/>
        </p:nvSpPr>
        <p:spPr bwMode="auto">
          <a:xfrm>
            <a:off x="3678238" y="1828800"/>
            <a:ext cx="1768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Evidence data</a:t>
            </a:r>
          </a:p>
        </p:txBody>
      </p:sp>
      <p:sp>
        <p:nvSpPr>
          <p:cNvPr id="23556" name="Line 10">
            <a:extLst>
              <a:ext uri="{FF2B5EF4-FFF2-40B4-BE49-F238E27FC236}">
                <a16:creationId xmlns:a16="http://schemas.microsoft.com/office/drawing/2014/main" id="{271191E4-7AD4-7A47-AEB9-2F12D221252E}"/>
              </a:ext>
            </a:extLst>
          </p:cNvPr>
          <p:cNvSpPr>
            <a:spLocks noChangeShapeType="1"/>
          </p:cNvSpPr>
          <p:nvPr/>
        </p:nvSpPr>
        <p:spPr bwMode="auto">
          <a:xfrm>
            <a:off x="2263775" y="2209800"/>
            <a:ext cx="1371600"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3557" name="Line 11">
            <a:extLst>
              <a:ext uri="{FF2B5EF4-FFF2-40B4-BE49-F238E27FC236}">
                <a16:creationId xmlns:a16="http://schemas.microsoft.com/office/drawing/2014/main" id="{22AE579F-6491-8F44-B903-B9918C5FC308}"/>
              </a:ext>
            </a:extLst>
          </p:cNvPr>
          <p:cNvSpPr>
            <a:spLocks noChangeShapeType="1"/>
          </p:cNvSpPr>
          <p:nvPr/>
        </p:nvSpPr>
        <p:spPr bwMode="auto">
          <a:xfrm>
            <a:off x="5464175" y="2209800"/>
            <a:ext cx="1371600"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3558" name="Text Box 19">
            <a:extLst>
              <a:ext uri="{FF2B5EF4-FFF2-40B4-BE49-F238E27FC236}">
                <a16:creationId xmlns:a16="http://schemas.microsoft.com/office/drawing/2014/main" id="{2351D5FD-27B4-7942-B9B5-1C9AA509D823}"/>
              </a:ext>
            </a:extLst>
          </p:cNvPr>
          <p:cNvSpPr txBox="1">
            <a:spLocks noChangeArrowheads="1"/>
          </p:cNvSpPr>
          <p:nvPr/>
        </p:nvSpPr>
        <p:spPr bwMode="auto">
          <a:xfrm>
            <a:off x="2514600" y="17526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accent2"/>
                </a:solidFill>
              </a:rPr>
              <a:t>Lab</a:t>
            </a:r>
          </a:p>
        </p:txBody>
      </p:sp>
      <p:sp>
        <p:nvSpPr>
          <p:cNvPr id="23559" name="Text Box 20">
            <a:extLst>
              <a:ext uri="{FF2B5EF4-FFF2-40B4-BE49-F238E27FC236}">
                <a16:creationId xmlns:a16="http://schemas.microsoft.com/office/drawing/2014/main" id="{80850FB3-E1E3-0943-8DE8-8385ACC75DE1}"/>
              </a:ext>
            </a:extLst>
          </p:cNvPr>
          <p:cNvSpPr txBox="1">
            <a:spLocks noChangeArrowheads="1"/>
          </p:cNvSpPr>
          <p:nvPr/>
        </p:nvSpPr>
        <p:spPr bwMode="auto">
          <a:xfrm>
            <a:off x="568325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accent2"/>
                </a:solidFill>
              </a:rPr>
              <a:t>Infer</a:t>
            </a:r>
          </a:p>
        </p:txBody>
      </p:sp>
      <p:grpSp>
        <p:nvGrpSpPr>
          <p:cNvPr id="23560" name="Group 1">
            <a:extLst>
              <a:ext uri="{FF2B5EF4-FFF2-40B4-BE49-F238E27FC236}">
                <a16:creationId xmlns:a16="http://schemas.microsoft.com/office/drawing/2014/main" id="{C03AE365-BD44-5042-A826-DBF86E8299EB}"/>
              </a:ext>
            </a:extLst>
          </p:cNvPr>
          <p:cNvGrpSpPr>
            <a:grpSpLocks/>
          </p:cNvGrpSpPr>
          <p:nvPr/>
        </p:nvGrpSpPr>
        <p:grpSpPr bwMode="auto">
          <a:xfrm>
            <a:off x="3835400" y="3513138"/>
            <a:ext cx="1463675" cy="982662"/>
            <a:chOff x="3759200" y="3513138"/>
            <a:chExt cx="1463675" cy="982662"/>
          </a:xfrm>
        </p:grpSpPr>
        <p:sp>
          <p:nvSpPr>
            <p:cNvPr id="23570" name="AutoShape 22">
              <a:extLst>
                <a:ext uri="{FF2B5EF4-FFF2-40B4-BE49-F238E27FC236}">
                  <a16:creationId xmlns:a16="http://schemas.microsoft.com/office/drawing/2014/main" id="{625C1170-C38D-814B-806C-94BC1ABA87C1}"/>
                </a:ext>
              </a:extLst>
            </p:cNvPr>
            <p:cNvSpPr>
              <a:spLocks noChangeArrowheads="1"/>
            </p:cNvSpPr>
            <p:nvPr/>
          </p:nvSpPr>
          <p:spPr bwMode="auto">
            <a:xfrm>
              <a:off x="3962400" y="3513138"/>
              <a:ext cx="158750" cy="677862"/>
            </a:xfrm>
            <a:prstGeom prst="triangle">
              <a:avLst>
                <a:gd name="adj" fmla="val 50000"/>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3571" name="Line 24">
              <a:extLst>
                <a:ext uri="{FF2B5EF4-FFF2-40B4-BE49-F238E27FC236}">
                  <a16:creationId xmlns:a16="http://schemas.microsoft.com/office/drawing/2014/main" id="{530C7EC2-3D7A-2145-A5DE-A82332107C81}"/>
                </a:ext>
              </a:extLst>
            </p:cNvPr>
            <p:cNvSpPr>
              <a:spLocks noChangeShapeType="1"/>
            </p:cNvSpPr>
            <p:nvPr/>
          </p:nvSpPr>
          <p:spPr bwMode="auto">
            <a:xfrm>
              <a:off x="3759200" y="4191000"/>
              <a:ext cx="1463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2" name="Text Box 25">
              <a:extLst>
                <a:ext uri="{FF2B5EF4-FFF2-40B4-BE49-F238E27FC236}">
                  <a16:creationId xmlns:a16="http://schemas.microsoft.com/office/drawing/2014/main" id="{81847485-042D-B345-99A7-7603D0292A23}"/>
                </a:ext>
              </a:extLst>
            </p:cNvPr>
            <p:cNvSpPr txBox="1">
              <a:spLocks noChangeArrowheads="1"/>
            </p:cNvSpPr>
            <p:nvPr/>
          </p:nvSpPr>
          <p:spPr bwMode="auto">
            <a:xfrm>
              <a:off x="3810000" y="4129088"/>
              <a:ext cx="1328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10   11   12</a:t>
              </a:r>
            </a:p>
          </p:txBody>
        </p:sp>
        <p:sp>
          <p:nvSpPr>
            <p:cNvPr id="23573" name="AutoShape 26">
              <a:extLst>
                <a:ext uri="{FF2B5EF4-FFF2-40B4-BE49-F238E27FC236}">
                  <a16:creationId xmlns:a16="http://schemas.microsoft.com/office/drawing/2014/main" id="{A5F6E684-9528-B348-9748-540217D131A5}"/>
                </a:ext>
              </a:extLst>
            </p:cNvPr>
            <p:cNvSpPr>
              <a:spLocks noChangeArrowheads="1"/>
            </p:cNvSpPr>
            <p:nvPr/>
          </p:nvSpPr>
          <p:spPr bwMode="auto">
            <a:xfrm>
              <a:off x="4833938" y="3513138"/>
              <a:ext cx="169862" cy="677862"/>
            </a:xfrm>
            <a:prstGeom prst="triangle">
              <a:avLst>
                <a:gd name="adj" fmla="val 50000"/>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grpSp>
      <p:sp>
        <p:nvSpPr>
          <p:cNvPr id="23561" name="Text Box 28">
            <a:extLst>
              <a:ext uri="{FF2B5EF4-FFF2-40B4-BE49-F238E27FC236}">
                <a16:creationId xmlns:a16="http://schemas.microsoft.com/office/drawing/2014/main" id="{DB4A66B7-C8E9-E642-95AB-EB15F16D0E20}"/>
              </a:ext>
            </a:extLst>
          </p:cNvPr>
          <p:cNvSpPr txBox="1">
            <a:spLocks noChangeArrowheads="1"/>
          </p:cNvSpPr>
          <p:nvPr/>
        </p:nvSpPr>
        <p:spPr bwMode="auto">
          <a:xfrm>
            <a:off x="6972300" y="1828800"/>
            <a:ext cx="1768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Evidence genotype</a:t>
            </a:r>
          </a:p>
        </p:txBody>
      </p:sp>
      <p:sp>
        <p:nvSpPr>
          <p:cNvPr id="23562" name="Text Box 29">
            <a:extLst>
              <a:ext uri="{FF2B5EF4-FFF2-40B4-BE49-F238E27FC236}">
                <a16:creationId xmlns:a16="http://schemas.microsoft.com/office/drawing/2014/main" id="{3C045058-AFDB-6648-99EB-147E0D750AA5}"/>
              </a:ext>
            </a:extLst>
          </p:cNvPr>
          <p:cNvSpPr txBox="1">
            <a:spLocks noChangeArrowheads="1"/>
          </p:cNvSpPr>
          <p:nvPr/>
        </p:nvSpPr>
        <p:spPr bwMode="auto">
          <a:xfrm>
            <a:off x="6972300" y="5349875"/>
            <a:ext cx="1768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606060"/>
                </a:solidFill>
              </a:rPr>
              <a:t>Known genotype</a:t>
            </a:r>
          </a:p>
        </p:txBody>
      </p:sp>
      <p:sp>
        <p:nvSpPr>
          <p:cNvPr id="23563" name="AutoShape 30">
            <a:extLst>
              <a:ext uri="{FF2B5EF4-FFF2-40B4-BE49-F238E27FC236}">
                <a16:creationId xmlns:a16="http://schemas.microsoft.com/office/drawing/2014/main" id="{D5525FE9-984B-D14F-BF68-9B0B701C0847}"/>
              </a:ext>
            </a:extLst>
          </p:cNvPr>
          <p:cNvSpPr>
            <a:spLocks noChangeArrowheads="1"/>
          </p:cNvSpPr>
          <p:nvPr/>
        </p:nvSpPr>
        <p:spPr bwMode="auto">
          <a:xfrm>
            <a:off x="7581900" y="4191000"/>
            <a:ext cx="533400" cy="990600"/>
          </a:xfrm>
          <a:prstGeom prst="upDownArrow">
            <a:avLst>
              <a:gd name="adj1" fmla="val 50000"/>
              <a:gd name="adj2" fmla="val 37143"/>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3564" name="Text Box 31">
            <a:extLst>
              <a:ext uri="{FF2B5EF4-FFF2-40B4-BE49-F238E27FC236}">
                <a16:creationId xmlns:a16="http://schemas.microsoft.com/office/drawing/2014/main" id="{C5B2C5F8-B683-4C48-8E36-3C6526A2F779}"/>
              </a:ext>
            </a:extLst>
          </p:cNvPr>
          <p:cNvSpPr txBox="1">
            <a:spLocks noChangeArrowheads="1"/>
          </p:cNvSpPr>
          <p:nvPr/>
        </p:nvSpPr>
        <p:spPr bwMode="auto">
          <a:xfrm>
            <a:off x="7319963" y="2743200"/>
            <a:ext cx="1039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10, 12</a:t>
            </a:r>
          </a:p>
        </p:txBody>
      </p:sp>
      <p:sp>
        <p:nvSpPr>
          <p:cNvPr id="23565" name="Text Box 32">
            <a:extLst>
              <a:ext uri="{FF2B5EF4-FFF2-40B4-BE49-F238E27FC236}">
                <a16:creationId xmlns:a16="http://schemas.microsoft.com/office/drawing/2014/main" id="{61A1F702-7014-9E44-A2DA-8A37D47E72A6}"/>
              </a:ext>
            </a:extLst>
          </p:cNvPr>
          <p:cNvSpPr txBox="1">
            <a:spLocks noChangeArrowheads="1"/>
          </p:cNvSpPr>
          <p:nvPr/>
        </p:nvSpPr>
        <p:spPr bwMode="auto">
          <a:xfrm>
            <a:off x="7315200" y="6210300"/>
            <a:ext cx="1039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606060"/>
                </a:solidFill>
              </a:rPr>
              <a:t>10, 12</a:t>
            </a:r>
          </a:p>
        </p:txBody>
      </p:sp>
      <p:sp>
        <p:nvSpPr>
          <p:cNvPr id="23566" name="Text Box 33">
            <a:extLst>
              <a:ext uri="{FF2B5EF4-FFF2-40B4-BE49-F238E27FC236}">
                <a16:creationId xmlns:a16="http://schemas.microsoft.com/office/drawing/2014/main" id="{8F957203-2F9C-5645-A606-4C9918BA0F4D}"/>
              </a:ext>
            </a:extLst>
          </p:cNvPr>
          <p:cNvSpPr txBox="1">
            <a:spLocks noChangeArrowheads="1"/>
          </p:cNvSpPr>
          <p:nvPr/>
        </p:nvSpPr>
        <p:spPr bwMode="auto">
          <a:xfrm>
            <a:off x="7237413" y="4419600"/>
            <a:ext cx="1438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accent2"/>
                </a:solidFill>
              </a:rPr>
              <a:t>Compare</a:t>
            </a:r>
          </a:p>
        </p:txBody>
      </p:sp>
      <p:pic>
        <p:nvPicPr>
          <p:cNvPr id="23567" name="Picture 38" descr="DNA_logo.jpg                                                   00D94E0CMacintosh HD                   7C262FE3:">
            <a:extLst>
              <a:ext uri="{FF2B5EF4-FFF2-40B4-BE49-F238E27FC236}">
                <a16:creationId xmlns:a16="http://schemas.microsoft.com/office/drawing/2014/main" id="{7CF53802-24FA-4E4D-B0B9-460E98225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025" y="2895600"/>
            <a:ext cx="5826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TextBox 1">
            <a:extLst>
              <a:ext uri="{FF2B5EF4-FFF2-40B4-BE49-F238E27FC236}">
                <a16:creationId xmlns:a16="http://schemas.microsoft.com/office/drawing/2014/main" id="{48F97FE2-093E-4445-A6D8-751B6B2A294F}"/>
              </a:ext>
            </a:extLst>
          </p:cNvPr>
          <p:cNvSpPr txBox="1">
            <a:spLocks noChangeArrowheads="1"/>
          </p:cNvSpPr>
          <p:nvPr/>
        </p:nvSpPr>
        <p:spPr bwMode="auto">
          <a:xfrm>
            <a:off x="177800" y="4292600"/>
            <a:ext cx="2405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a:solidFill>
                  <a:srgbClr val="000090"/>
                </a:solidFill>
              </a:rPr>
              <a:t>DNA from</a:t>
            </a:r>
          </a:p>
          <a:p>
            <a:pPr algn="ctr"/>
            <a:r>
              <a:rPr lang="en-US" altLang="en-US" sz="2000">
                <a:solidFill>
                  <a:srgbClr val="000090"/>
                </a:solidFill>
              </a:rPr>
              <a:t>one person</a:t>
            </a:r>
          </a:p>
        </p:txBody>
      </p:sp>
    </p:spTree>
    <p:extLst>
      <p:ext uri="{BB962C8B-B14F-4D97-AF65-F5344CB8AC3E}">
        <p14:creationId xmlns:p14="http://schemas.microsoft.com/office/powerpoint/2010/main" val="1898791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34FB6B37-CAFF-6448-A6C4-42C5078D4436}"/>
              </a:ext>
            </a:extLst>
          </p:cNvPr>
          <p:cNvSpPr>
            <a:spLocks noGrp="1" noChangeArrowheads="1"/>
          </p:cNvSpPr>
          <p:nvPr>
            <p:ph type="title"/>
          </p:nvPr>
        </p:nvSpPr>
        <p:spPr/>
        <p:txBody>
          <a:bodyPr/>
          <a:lstStyle/>
          <a:p>
            <a:r>
              <a:rPr lang="en-US" altLang="en-US">
                <a:ea typeface="ＭＳ Ｐゴシック" panose="020B0600070205080204" pitchFamily="34" charset="-128"/>
              </a:rPr>
              <a:t>DNA mixture interpretation</a:t>
            </a:r>
          </a:p>
        </p:txBody>
      </p:sp>
      <p:sp>
        <p:nvSpPr>
          <p:cNvPr id="25602" name="Text Box 5">
            <a:extLst>
              <a:ext uri="{FF2B5EF4-FFF2-40B4-BE49-F238E27FC236}">
                <a16:creationId xmlns:a16="http://schemas.microsoft.com/office/drawing/2014/main" id="{2297422C-D373-014E-AC66-A6DA37E222E3}"/>
              </a:ext>
            </a:extLst>
          </p:cNvPr>
          <p:cNvSpPr txBox="1">
            <a:spLocks noChangeArrowheads="1"/>
          </p:cNvSpPr>
          <p:nvPr/>
        </p:nvSpPr>
        <p:spPr bwMode="auto">
          <a:xfrm>
            <a:off x="579438" y="1828800"/>
            <a:ext cx="1600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a:t>Evidence item</a:t>
            </a:r>
          </a:p>
        </p:txBody>
      </p:sp>
      <p:sp>
        <p:nvSpPr>
          <p:cNvPr id="25603" name="Text Box 6">
            <a:extLst>
              <a:ext uri="{FF2B5EF4-FFF2-40B4-BE49-F238E27FC236}">
                <a16:creationId xmlns:a16="http://schemas.microsoft.com/office/drawing/2014/main" id="{0629FA6C-51CD-7F4E-BEE1-6D960D50E616}"/>
              </a:ext>
            </a:extLst>
          </p:cNvPr>
          <p:cNvSpPr txBox="1">
            <a:spLocks noChangeArrowheads="1"/>
          </p:cNvSpPr>
          <p:nvPr/>
        </p:nvSpPr>
        <p:spPr bwMode="auto">
          <a:xfrm>
            <a:off x="3678238" y="1828800"/>
            <a:ext cx="1768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Evidence data</a:t>
            </a:r>
          </a:p>
        </p:txBody>
      </p:sp>
      <p:sp>
        <p:nvSpPr>
          <p:cNvPr id="25604" name="Line 10">
            <a:extLst>
              <a:ext uri="{FF2B5EF4-FFF2-40B4-BE49-F238E27FC236}">
                <a16:creationId xmlns:a16="http://schemas.microsoft.com/office/drawing/2014/main" id="{13AF636C-EC89-1249-9E73-23DCC5BEEC42}"/>
              </a:ext>
            </a:extLst>
          </p:cNvPr>
          <p:cNvSpPr>
            <a:spLocks noChangeShapeType="1"/>
          </p:cNvSpPr>
          <p:nvPr/>
        </p:nvSpPr>
        <p:spPr bwMode="auto">
          <a:xfrm>
            <a:off x="2263775" y="2209800"/>
            <a:ext cx="1371600"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5605" name="Line 11">
            <a:extLst>
              <a:ext uri="{FF2B5EF4-FFF2-40B4-BE49-F238E27FC236}">
                <a16:creationId xmlns:a16="http://schemas.microsoft.com/office/drawing/2014/main" id="{E973AC1D-1700-964C-9E2B-C9A3317B2E6A}"/>
              </a:ext>
            </a:extLst>
          </p:cNvPr>
          <p:cNvSpPr>
            <a:spLocks noChangeShapeType="1"/>
          </p:cNvSpPr>
          <p:nvPr/>
        </p:nvSpPr>
        <p:spPr bwMode="auto">
          <a:xfrm>
            <a:off x="5464175" y="2209800"/>
            <a:ext cx="1371600"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5606" name="Text Box 19">
            <a:extLst>
              <a:ext uri="{FF2B5EF4-FFF2-40B4-BE49-F238E27FC236}">
                <a16:creationId xmlns:a16="http://schemas.microsoft.com/office/drawing/2014/main" id="{A975204D-8846-3C41-BA32-5ADF26F13EB1}"/>
              </a:ext>
            </a:extLst>
          </p:cNvPr>
          <p:cNvSpPr txBox="1">
            <a:spLocks noChangeArrowheads="1"/>
          </p:cNvSpPr>
          <p:nvPr/>
        </p:nvSpPr>
        <p:spPr bwMode="auto">
          <a:xfrm>
            <a:off x="2514600" y="17526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accent2"/>
                </a:solidFill>
              </a:rPr>
              <a:t>Lab</a:t>
            </a:r>
          </a:p>
        </p:txBody>
      </p:sp>
      <p:sp>
        <p:nvSpPr>
          <p:cNvPr id="25607" name="Text Box 20">
            <a:extLst>
              <a:ext uri="{FF2B5EF4-FFF2-40B4-BE49-F238E27FC236}">
                <a16:creationId xmlns:a16="http://schemas.microsoft.com/office/drawing/2014/main" id="{F1604088-FBDC-A548-A217-524B5BC767D8}"/>
              </a:ext>
            </a:extLst>
          </p:cNvPr>
          <p:cNvSpPr txBox="1">
            <a:spLocks noChangeArrowheads="1"/>
          </p:cNvSpPr>
          <p:nvPr/>
        </p:nvSpPr>
        <p:spPr bwMode="auto">
          <a:xfrm>
            <a:off x="568325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accent2"/>
                </a:solidFill>
              </a:rPr>
              <a:t>Infer</a:t>
            </a:r>
          </a:p>
        </p:txBody>
      </p:sp>
      <p:sp>
        <p:nvSpPr>
          <p:cNvPr id="25608" name="Text Box 28">
            <a:extLst>
              <a:ext uri="{FF2B5EF4-FFF2-40B4-BE49-F238E27FC236}">
                <a16:creationId xmlns:a16="http://schemas.microsoft.com/office/drawing/2014/main" id="{84D43D06-BBEB-694E-83BC-A09C29935D7D}"/>
              </a:ext>
            </a:extLst>
          </p:cNvPr>
          <p:cNvSpPr txBox="1">
            <a:spLocks noChangeArrowheads="1"/>
          </p:cNvSpPr>
          <p:nvPr/>
        </p:nvSpPr>
        <p:spPr bwMode="auto">
          <a:xfrm>
            <a:off x="6972300" y="1828800"/>
            <a:ext cx="1768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Evidence genotype</a:t>
            </a:r>
          </a:p>
        </p:txBody>
      </p:sp>
      <p:sp>
        <p:nvSpPr>
          <p:cNvPr id="21518" name="Text Box 29">
            <a:extLst>
              <a:ext uri="{FF2B5EF4-FFF2-40B4-BE49-F238E27FC236}">
                <a16:creationId xmlns:a16="http://schemas.microsoft.com/office/drawing/2014/main" id="{06A3AA2E-70FD-D24D-ABE0-F5C9995692DF}"/>
              </a:ext>
            </a:extLst>
          </p:cNvPr>
          <p:cNvSpPr txBox="1">
            <a:spLocks noChangeArrowheads="1"/>
          </p:cNvSpPr>
          <p:nvPr/>
        </p:nvSpPr>
        <p:spPr bwMode="auto">
          <a:xfrm>
            <a:off x="6972300" y="5349875"/>
            <a:ext cx="1768475" cy="830263"/>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dirty="0">
                <a:solidFill>
                  <a:schemeClr val="bg2">
                    <a:lumMod val="75000"/>
                  </a:schemeClr>
                </a:solidFill>
              </a:rPr>
              <a:t>Known genotype</a:t>
            </a:r>
          </a:p>
        </p:txBody>
      </p:sp>
      <p:sp>
        <p:nvSpPr>
          <p:cNvPr id="25610" name="AutoShape 30">
            <a:extLst>
              <a:ext uri="{FF2B5EF4-FFF2-40B4-BE49-F238E27FC236}">
                <a16:creationId xmlns:a16="http://schemas.microsoft.com/office/drawing/2014/main" id="{BA3E73F6-0C72-9547-B5B5-120B35F7B24A}"/>
              </a:ext>
            </a:extLst>
          </p:cNvPr>
          <p:cNvSpPr>
            <a:spLocks noChangeArrowheads="1"/>
          </p:cNvSpPr>
          <p:nvPr/>
        </p:nvSpPr>
        <p:spPr bwMode="auto">
          <a:xfrm>
            <a:off x="7581900" y="4191000"/>
            <a:ext cx="533400" cy="990600"/>
          </a:xfrm>
          <a:prstGeom prst="upDownArrow">
            <a:avLst>
              <a:gd name="adj1" fmla="val 50000"/>
              <a:gd name="adj2" fmla="val 37143"/>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5611" name="Text Box 31">
            <a:extLst>
              <a:ext uri="{FF2B5EF4-FFF2-40B4-BE49-F238E27FC236}">
                <a16:creationId xmlns:a16="http://schemas.microsoft.com/office/drawing/2014/main" id="{00C2CDAA-982E-6C45-B85C-BCDA3A9BE2F0}"/>
              </a:ext>
            </a:extLst>
          </p:cNvPr>
          <p:cNvSpPr txBox="1">
            <a:spLocks noChangeArrowheads="1"/>
          </p:cNvSpPr>
          <p:nvPr/>
        </p:nvSpPr>
        <p:spPr bwMode="auto">
          <a:xfrm>
            <a:off x="6870700" y="2743200"/>
            <a:ext cx="2139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accent2"/>
                </a:solidFill>
              </a:rPr>
              <a:t>10, 11</a:t>
            </a:r>
            <a:r>
              <a:rPr lang="en-US" altLang="en-US"/>
              <a:t> </a:t>
            </a:r>
            <a:r>
              <a:rPr lang="en-US" altLang="en-US">
                <a:solidFill>
                  <a:schemeClr val="hlink"/>
                </a:solidFill>
              </a:rPr>
              <a:t>@ 20%</a:t>
            </a:r>
            <a:endParaRPr lang="en-US" altLang="en-US">
              <a:solidFill>
                <a:schemeClr val="accent2"/>
              </a:solidFill>
            </a:endParaRPr>
          </a:p>
          <a:p>
            <a:r>
              <a:rPr lang="en-US" altLang="en-US">
                <a:solidFill>
                  <a:schemeClr val="accent2"/>
                </a:solidFill>
              </a:rPr>
              <a:t>11, 11</a:t>
            </a:r>
            <a:r>
              <a:rPr lang="en-US" altLang="en-US"/>
              <a:t> </a:t>
            </a:r>
            <a:r>
              <a:rPr lang="en-US" altLang="en-US">
                <a:solidFill>
                  <a:schemeClr val="hlink"/>
                </a:solidFill>
              </a:rPr>
              <a:t>@ 30%</a:t>
            </a:r>
            <a:endParaRPr lang="en-US" altLang="en-US"/>
          </a:p>
          <a:p>
            <a:r>
              <a:rPr lang="en-US" altLang="en-US">
                <a:solidFill>
                  <a:schemeClr val="accent2"/>
                </a:solidFill>
              </a:rPr>
              <a:t>11, 12</a:t>
            </a:r>
            <a:r>
              <a:rPr lang="en-US" altLang="en-US"/>
              <a:t> </a:t>
            </a:r>
            <a:r>
              <a:rPr lang="en-US" altLang="en-US">
                <a:solidFill>
                  <a:schemeClr val="hlink"/>
                </a:solidFill>
              </a:rPr>
              <a:t>@ 50%</a:t>
            </a:r>
            <a:endParaRPr lang="en-US" altLang="en-US"/>
          </a:p>
        </p:txBody>
      </p:sp>
      <p:sp>
        <p:nvSpPr>
          <p:cNvPr id="21521" name="Text Box 32">
            <a:extLst>
              <a:ext uri="{FF2B5EF4-FFF2-40B4-BE49-F238E27FC236}">
                <a16:creationId xmlns:a16="http://schemas.microsoft.com/office/drawing/2014/main" id="{5B79B92A-86FC-2B46-B35A-7B17110B26E4}"/>
              </a:ext>
            </a:extLst>
          </p:cNvPr>
          <p:cNvSpPr txBox="1">
            <a:spLocks noChangeArrowheads="1"/>
          </p:cNvSpPr>
          <p:nvPr/>
        </p:nvSpPr>
        <p:spPr bwMode="auto">
          <a:xfrm>
            <a:off x="7315200" y="6210300"/>
            <a:ext cx="1017588" cy="461963"/>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dirty="0">
                <a:solidFill>
                  <a:schemeClr val="bg2">
                    <a:lumMod val="75000"/>
                  </a:schemeClr>
                </a:solidFill>
              </a:rPr>
              <a:t>11, 12</a:t>
            </a:r>
          </a:p>
        </p:txBody>
      </p:sp>
      <p:sp>
        <p:nvSpPr>
          <p:cNvPr id="25613" name="Text Box 33">
            <a:extLst>
              <a:ext uri="{FF2B5EF4-FFF2-40B4-BE49-F238E27FC236}">
                <a16:creationId xmlns:a16="http://schemas.microsoft.com/office/drawing/2014/main" id="{86A849A7-572B-AE45-AB31-064F9600615D}"/>
              </a:ext>
            </a:extLst>
          </p:cNvPr>
          <p:cNvSpPr txBox="1">
            <a:spLocks noChangeArrowheads="1"/>
          </p:cNvSpPr>
          <p:nvPr/>
        </p:nvSpPr>
        <p:spPr bwMode="auto">
          <a:xfrm>
            <a:off x="7237413" y="4419600"/>
            <a:ext cx="1438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accent2"/>
                </a:solidFill>
              </a:rPr>
              <a:t>Compare</a:t>
            </a:r>
          </a:p>
        </p:txBody>
      </p:sp>
      <p:grpSp>
        <p:nvGrpSpPr>
          <p:cNvPr id="25614" name="Group 34">
            <a:extLst>
              <a:ext uri="{FF2B5EF4-FFF2-40B4-BE49-F238E27FC236}">
                <a16:creationId xmlns:a16="http://schemas.microsoft.com/office/drawing/2014/main" id="{DFB9CE33-582F-4144-BC24-FCE95E3619F2}"/>
              </a:ext>
            </a:extLst>
          </p:cNvPr>
          <p:cNvGrpSpPr>
            <a:grpSpLocks/>
          </p:cNvGrpSpPr>
          <p:nvPr/>
        </p:nvGrpSpPr>
        <p:grpSpPr bwMode="auto">
          <a:xfrm>
            <a:off x="708025" y="2895600"/>
            <a:ext cx="1344613" cy="1295400"/>
            <a:chOff x="449" y="1824"/>
            <a:chExt cx="847" cy="816"/>
          </a:xfrm>
        </p:grpSpPr>
        <p:pic>
          <p:nvPicPr>
            <p:cNvPr id="25623" name="Picture 38" descr="DNA_logo.jpg                                                   00D94E0CMacintosh HD                   7C262FE3:">
              <a:extLst>
                <a:ext uri="{FF2B5EF4-FFF2-40B4-BE49-F238E27FC236}">
                  <a16:creationId xmlns:a16="http://schemas.microsoft.com/office/drawing/2014/main" id="{D6518A40-62F2-4E4E-9C34-400A965D2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 y="1824"/>
              <a:ext cx="367"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39" descr="&#13;DNA_logo2.jpg                                                  00D94E0CMacintosh HD                   7C262FE3:">
              <a:extLst>
                <a:ext uri="{FF2B5EF4-FFF2-40B4-BE49-F238E27FC236}">
                  <a16:creationId xmlns:a16="http://schemas.microsoft.com/office/drawing/2014/main" id="{E772AF97-3765-3140-9E53-36E010B6C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 y="1824"/>
              <a:ext cx="367"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615" name="Group 1">
            <a:extLst>
              <a:ext uri="{FF2B5EF4-FFF2-40B4-BE49-F238E27FC236}">
                <a16:creationId xmlns:a16="http://schemas.microsoft.com/office/drawing/2014/main" id="{B4EE79E3-B494-E541-B421-FA540B39052F}"/>
              </a:ext>
            </a:extLst>
          </p:cNvPr>
          <p:cNvGrpSpPr>
            <a:grpSpLocks/>
          </p:cNvGrpSpPr>
          <p:nvPr/>
        </p:nvGrpSpPr>
        <p:grpSpPr bwMode="auto">
          <a:xfrm>
            <a:off x="3833813" y="2878138"/>
            <a:ext cx="1463675" cy="1617662"/>
            <a:chOff x="3757613" y="2878138"/>
            <a:chExt cx="1463675" cy="1617662"/>
          </a:xfrm>
        </p:grpSpPr>
        <p:sp>
          <p:nvSpPr>
            <p:cNvPr id="25618" name="AutoShape 22">
              <a:extLst>
                <a:ext uri="{FF2B5EF4-FFF2-40B4-BE49-F238E27FC236}">
                  <a16:creationId xmlns:a16="http://schemas.microsoft.com/office/drawing/2014/main" id="{930DEB17-842E-2D4D-B147-A4FB88B464CB}"/>
                </a:ext>
              </a:extLst>
            </p:cNvPr>
            <p:cNvSpPr>
              <a:spLocks noChangeArrowheads="1"/>
            </p:cNvSpPr>
            <p:nvPr/>
          </p:nvSpPr>
          <p:spPr bwMode="auto">
            <a:xfrm>
              <a:off x="4826000" y="2878138"/>
              <a:ext cx="177800" cy="1312862"/>
            </a:xfrm>
            <a:prstGeom prst="triangle">
              <a:avLst>
                <a:gd name="adj" fmla="val 50000"/>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5619" name="Line 24">
              <a:extLst>
                <a:ext uri="{FF2B5EF4-FFF2-40B4-BE49-F238E27FC236}">
                  <a16:creationId xmlns:a16="http://schemas.microsoft.com/office/drawing/2014/main" id="{00233184-1EF8-F74B-B0C1-19193633E793}"/>
                </a:ext>
              </a:extLst>
            </p:cNvPr>
            <p:cNvSpPr>
              <a:spLocks noChangeShapeType="1"/>
            </p:cNvSpPr>
            <p:nvPr/>
          </p:nvSpPr>
          <p:spPr bwMode="auto">
            <a:xfrm>
              <a:off x="3757613" y="4191000"/>
              <a:ext cx="1463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0" name="Text Box 25">
              <a:extLst>
                <a:ext uri="{FF2B5EF4-FFF2-40B4-BE49-F238E27FC236}">
                  <a16:creationId xmlns:a16="http://schemas.microsoft.com/office/drawing/2014/main" id="{87F9C6C2-0D62-AE4C-A842-62BF84AE08F4}"/>
                </a:ext>
              </a:extLst>
            </p:cNvPr>
            <p:cNvSpPr txBox="1">
              <a:spLocks noChangeArrowheads="1"/>
            </p:cNvSpPr>
            <p:nvPr/>
          </p:nvSpPr>
          <p:spPr bwMode="auto">
            <a:xfrm>
              <a:off x="3810000" y="4129088"/>
              <a:ext cx="1328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10   11   12</a:t>
              </a:r>
            </a:p>
          </p:txBody>
        </p:sp>
        <p:sp>
          <p:nvSpPr>
            <p:cNvPr id="25621" name="AutoShape 22">
              <a:extLst>
                <a:ext uri="{FF2B5EF4-FFF2-40B4-BE49-F238E27FC236}">
                  <a16:creationId xmlns:a16="http://schemas.microsoft.com/office/drawing/2014/main" id="{B0DBA6EE-B746-B347-8D83-95E06FD4D2F2}"/>
                </a:ext>
              </a:extLst>
            </p:cNvPr>
            <p:cNvSpPr>
              <a:spLocks noChangeArrowheads="1"/>
            </p:cNvSpPr>
            <p:nvPr/>
          </p:nvSpPr>
          <p:spPr bwMode="auto">
            <a:xfrm>
              <a:off x="3962400" y="3513138"/>
              <a:ext cx="158750" cy="677862"/>
            </a:xfrm>
            <a:prstGeom prst="triangle">
              <a:avLst>
                <a:gd name="adj" fmla="val 50000"/>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5622" name="AutoShape 26">
              <a:extLst>
                <a:ext uri="{FF2B5EF4-FFF2-40B4-BE49-F238E27FC236}">
                  <a16:creationId xmlns:a16="http://schemas.microsoft.com/office/drawing/2014/main" id="{58FC4F9D-869A-1C41-A6D4-B988AAC905AB}"/>
                </a:ext>
              </a:extLst>
            </p:cNvPr>
            <p:cNvSpPr>
              <a:spLocks noChangeArrowheads="1"/>
            </p:cNvSpPr>
            <p:nvPr/>
          </p:nvSpPr>
          <p:spPr bwMode="auto">
            <a:xfrm>
              <a:off x="4386263" y="3513138"/>
              <a:ext cx="168275" cy="677862"/>
            </a:xfrm>
            <a:prstGeom prst="triangle">
              <a:avLst>
                <a:gd name="adj" fmla="val 50000"/>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grpSp>
      <p:sp>
        <p:nvSpPr>
          <p:cNvPr id="25616" name="TextBox 27">
            <a:extLst>
              <a:ext uri="{FF2B5EF4-FFF2-40B4-BE49-F238E27FC236}">
                <a16:creationId xmlns:a16="http://schemas.microsoft.com/office/drawing/2014/main" id="{EF1DD95D-0C0E-5E4E-BCB6-35B7B83801CB}"/>
              </a:ext>
            </a:extLst>
          </p:cNvPr>
          <p:cNvSpPr txBox="1">
            <a:spLocks noChangeArrowheads="1"/>
          </p:cNvSpPr>
          <p:nvPr/>
        </p:nvSpPr>
        <p:spPr bwMode="auto">
          <a:xfrm>
            <a:off x="177800" y="4292600"/>
            <a:ext cx="2405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a:solidFill>
                  <a:srgbClr val="000090"/>
                </a:solidFill>
              </a:rPr>
              <a:t>DNA from</a:t>
            </a:r>
          </a:p>
          <a:p>
            <a:pPr algn="ctr"/>
            <a:r>
              <a:rPr lang="en-US" altLang="en-US" sz="2000">
                <a:solidFill>
                  <a:srgbClr val="000090"/>
                </a:solidFill>
              </a:rPr>
              <a:t>two people</a:t>
            </a:r>
          </a:p>
        </p:txBody>
      </p:sp>
    </p:spTree>
    <p:extLst>
      <p:ext uri="{BB962C8B-B14F-4D97-AF65-F5344CB8AC3E}">
        <p14:creationId xmlns:p14="http://schemas.microsoft.com/office/powerpoint/2010/main" val="2480413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Screen Shot 2020-02-28 at 12.54.34 PM.png">
            <a:extLst>
              <a:ext uri="{FF2B5EF4-FFF2-40B4-BE49-F238E27FC236}">
                <a16:creationId xmlns:a16="http://schemas.microsoft.com/office/drawing/2014/main" id="{A1FFD89F-00F0-2D40-8348-C2AC18C94B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8" y="2247900"/>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a:extLst>
              <a:ext uri="{FF2B5EF4-FFF2-40B4-BE49-F238E27FC236}">
                <a16:creationId xmlns:a16="http://schemas.microsoft.com/office/drawing/2014/main" id="{816285F4-F443-CA44-BAAC-F63625784942}"/>
              </a:ext>
            </a:extLst>
          </p:cNvPr>
          <p:cNvSpPr>
            <a:spLocks noGrp="1" noChangeArrowheads="1"/>
          </p:cNvSpPr>
          <p:nvPr>
            <p:ph type="title"/>
          </p:nvPr>
        </p:nvSpPr>
        <p:spPr>
          <a:xfrm>
            <a:off x="0" y="609600"/>
            <a:ext cx="9144000" cy="1143000"/>
          </a:xfrm>
        </p:spPr>
        <p:txBody>
          <a:bodyPr/>
          <a:lstStyle/>
          <a:p>
            <a:r>
              <a:rPr lang="en-US" altLang="en-US">
                <a:ea typeface="ＭＳ Ｐゴシック" panose="020B0600070205080204" pitchFamily="34" charset="-128"/>
              </a:rPr>
              <a:t>Computers can use all the data</a:t>
            </a:r>
          </a:p>
        </p:txBody>
      </p:sp>
      <p:sp>
        <p:nvSpPr>
          <p:cNvPr id="27651" name="Text Box 4">
            <a:extLst>
              <a:ext uri="{FF2B5EF4-FFF2-40B4-BE49-F238E27FC236}">
                <a16:creationId xmlns:a16="http://schemas.microsoft.com/office/drawing/2014/main" id="{72669260-F66D-5042-AE52-2FCC207D944F}"/>
              </a:ext>
            </a:extLst>
          </p:cNvPr>
          <p:cNvSpPr txBox="1">
            <a:spLocks noChangeArrowheads="1"/>
          </p:cNvSpPr>
          <p:nvPr/>
        </p:nvSpPr>
        <p:spPr bwMode="auto">
          <a:xfrm>
            <a:off x="1806575" y="1639888"/>
            <a:ext cx="5530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Quantitative peak heights at locus vWA</a:t>
            </a:r>
          </a:p>
        </p:txBody>
      </p:sp>
      <p:sp>
        <p:nvSpPr>
          <p:cNvPr id="27652" name="Text Box 24">
            <a:extLst>
              <a:ext uri="{FF2B5EF4-FFF2-40B4-BE49-F238E27FC236}">
                <a16:creationId xmlns:a16="http://schemas.microsoft.com/office/drawing/2014/main" id="{034F4A86-0C97-A645-A802-1D024A0160B8}"/>
              </a:ext>
            </a:extLst>
          </p:cNvPr>
          <p:cNvSpPr txBox="1">
            <a:spLocks noChangeArrowheads="1"/>
          </p:cNvSpPr>
          <p:nvPr/>
        </p:nvSpPr>
        <p:spPr bwMode="auto">
          <a:xfrm>
            <a:off x="6988175" y="4970463"/>
            <a:ext cx="806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solidFill>
                  <a:srgbClr val="0000FF"/>
                </a:solidFill>
              </a:rPr>
              <a:t>peak</a:t>
            </a:r>
          </a:p>
          <a:p>
            <a:pPr algn="ctr"/>
            <a:r>
              <a:rPr lang="en-US" altLang="en-US" sz="1800">
                <a:solidFill>
                  <a:srgbClr val="0000FF"/>
                </a:solidFill>
              </a:rPr>
              <a:t>height</a:t>
            </a:r>
          </a:p>
        </p:txBody>
      </p:sp>
      <p:sp>
        <p:nvSpPr>
          <p:cNvPr id="27653" name="Text Box 23">
            <a:extLst>
              <a:ext uri="{FF2B5EF4-FFF2-40B4-BE49-F238E27FC236}">
                <a16:creationId xmlns:a16="http://schemas.microsoft.com/office/drawing/2014/main" id="{85B7FBC1-2F4B-594B-A672-F80F8C02AB88}"/>
              </a:ext>
            </a:extLst>
          </p:cNvPr>
          <p:cNvSpPr txBox="1">
            <a:spLocks noChangeArrowheads="1"/>
          </p:cNvSpPr>
          <p:nvPr/>
        </p:nvSpPr>
        <p:spPr bwMode="auto">
          <a:xfrm>
            <a:off x="5721350" y="4244975"/>
            <a:ext cx="1149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0000FF"/>
                </a:solidFill>
              </a:rPr>
              <a:t>peak size</a:t>
            </a:r>
          </a:p>
        </p:txBody>
      </p:sp>
      <p:cxnSp>
        <p:nvCxnSpPr>
          <p:cNvPr id="27655" name="Straight Arrow Connector 10">
            <a:extLst>
              <a:ext uri="{FF2B5EF4-FFF2-40B4-BE49-F238E27FC236}">
                <a16:creationId xmlns:a16="http://schemas.microsoft.com/office/drawing/2014/main" id="{A685A75C-B5D6-8343-B967-4B721E002C24}"/>
              </a:ext>
            </a:extLst>
          </p:cNvPr>
          <p:cNvCxnSpPr>
            <a:cxnSpLocks noChangeShapeType="1"/>
          </p:cNvCxnSpPr>
          <p:nvPr/>
        </p:nvCxnSpPr>
        <p:spPr bwMode="auto">
          <a:xfrm flipH="1" flipV="1">
            <a:off x="6459538" y="5297488"/>
            <a:ext cx="528637" cy="0"/>
          </a:xfrm>
          <a:prstGeom prst="straightConnector1">
            <a:avLst/>
          </a:prstGeom>
          <a:noFill/>
          <a:ln w="28575">
            <a:solidFill>
              <a:srgbClr val="0000FF"/>
            </a:solidFill>
            <a:round/>
            <a:headEnd/>
            <a:tailEnd type="triangle" w="lg" len="lg"/>
          </a:ln>
          <a:extLst>
            <a:ext uri="{909E8E84-426E-40DD-AFC4-6F175D3DCCD1}">
              <a14:hiddenFill xmlns:a14="http://schemas.microsoft.com/office/drawing/2010/main">
                <a:noFill/>
              </a14:hiddenFill>
            </a:ext>
          </a:extLst>
        </p:spPr>
      </p:cxnSp>
      <p:cxnSp>
        <p:nvCxnSpPr>
          <p:cNvPr id="27656" name="Straight Arrow Connector 10">
            <a:extLst>
              <a:ext uri="{FF2B5EF4-FFF2-40B4-BE49-F238E27FC236}">
                <a16:creationId xmlns:a16="http://schemas.microsoft.com/office/drawing/2014/main" id="{F10B91A9-8978-554C-81EE-083EC5CC0CA5}"/>
              </a:ext>
            </a:extLst>
          </p:cNvPr>
          <p:cNvCxnSpPr>
            <a:cxnSpLocks noChangeShapeType="1"/>
          </p:cNvCxnSpPr>
          <p:nvPr/>
        </p:nvCxnSpPr>
        <p:spPr bwMode="auto">
          <a:xfrm rot="-5400000" flipH="1" flipV="1">
            <a:off x="6031706" y="4864894"/>
            <a:ext cx="528638" cy="0"/>
          </a:xfrm>
          <a:prstGeom prst="straightConnector1">
            <a:avLst/>
          </a:prstGeom>
          <a:noFill/>
          <a:ln w="28575">
            <a:solidFill>
              <a:srgbClr val="0000FF"/>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52742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57A7085-A5AD-8444-A191-61294FDE17A6}"/>
              </a:ext>
            </a:extLst>
          </p:cNvPr>
          <p:cNvPicPr>
            <a:picLocks noChangeAspect="1"/>
          </p:cNvPicPr>
          <p:nvPr/>
        </p:nvPicPr>
        <p:blipFill>
          <a:blip r:embed="rId2"/>
          <a:stretch>
            <a:fillRect/>
          </a:stretch>
        </p:blipFill>
        <p:spPr>
          <a:xfrm>
            <a:off x="5768132" y="3747087"/>
            <a:ext cx="3314927" cy="2617048"/>
          </a:xfrm>
          <a:prstGeom prst="rect">
            <a:avLst/>
          </a:prstGeom>
        </p:spPr>
      </p:pic>
      <p:pic>
        <p:nvPicPr>
          <p:cNvPr id="10" name="Picture 9">
            <a:extLst>
              <a:ext uri="{FF2B5EF4-FFF2-40B4-BE49-F238E27FC236}">
                <a16:creationId xmlns:a16="http://schemas.microsoft.com/office/drawing/2014/main" id="{342E361D-9A06-CD4A-8D26-873FD6FB5E6A}"/>
              </a:ext>
            </a:extLst>
          </p:cNvPr>
          <p:cNvPicPr>
            <a:picLocks noChangeAspect="1"/>
          </p:cNvPicPr>
          <p:nvPr/>
        </p:nvPicPr>
        <p:blipFill>
          <a:blip r:embed="rId3"/>
          <a:stretch>
            <a:fillRect/>
          </a:stretch>
        </p:blipFill>
        <p:spPr>
          <a:xfrm>
            <a:off x="60940" y="2279650"/>
            <a:ext cx="4897937" cy="2217677"/>
          </a:xfrm>
          <a:prstGeom prst="rect">
            <a:avLst/>
          </a:prstGeom>
        </p:spPr>
      </p:pic>
      <p:sp>
        <p:nvSpPr>
          <p:cNvPr id="2" name="Title 1">
            <a:extLst>
              <a:ext uri="{FF2B5EF4-FFF2-40B4-BE49-F238E27FC236}">
                <a16:creationId xmlns:a16="http://schemas.microsoft.com/office/drawing/2014/main" id="{A1CCD76E-E865-E84F-9206-FBD110CC33CE}"/>
              </a:ext>
            </a:extLst>
          </p:cNvPr>
          <p:cNvSpPr>
            <a:spLocks noGrp="1"/>
          </p:cNvSpPr>
          <p:nvPr>
            <p:ph type="title"/>
          </p:nvPr>
        </p:nvSpPr>
        <p:spPr/>
        <p:txBody>
          <a:bodyPr/>
          <a:lstStyle/>
          <a:p>
            <a:r>
              <a:rPr lang="en-US" dirty="0"/>
              <a:t>News reporting</a:t>
            </a:r>
          </a:p>
        </p:txBody>
      </p:sp>
      <p:pic>
        <p:nvPicPr>
          <p:cNvPr id="14" name="Picture 13">
            <a:extLst>
              <a:ext uri="{FF2B5EF4-FFF2-40B4-BE49-F238E27FC236}">
                <a16:creationId xmlns:a16="http://schemas.microsoft.com/office/drawing/2014/main" id="{7C07436D-27B8-AA4D-BB67-D630DB2D979F}"/>
              </a:ext>
            </a:extLst>
          </p:cNvPr>
          <p:cNvPicPr>
            <a:picLocks noChangeAspect="1"/>
          </p:cNvPicPr>
          <p:nvPr/>
        </p:nvPicPr>
        <p:blipFill>
          <a:blip r:embed="rId4"/>
          <a:stretch>
            <a:fillRect/>
          </a:stretch>
        </p:blipFill>
        <p:spPr>
          <a:xfrm>
            <a:off x="2754375" y="1850008"/>
            <a:ext cx="3635250" cy="4901461"/>
          </a:xfrm>
          <a:prstGeom prst="rect">
            <a:avLst/>
          </a:prstGeom>
        </p:spPr>
      </p:pic>
    </p:spTree>
    <p:extLst>
      <p:ext uri="{BB962C8B-B14F-4D97-AF65-F5344CB8AC3E}">
        <p14:creationId xmlns:p14="http://schemas.microsoft.com/office/powerpoint/2010/main" val="2220993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9" descr="Screen Shot 2020-02-28 at 12.54.34 PM.png">
            <a:extLst>
              <a:ext uri="{FF2B5EF4-FFF2-40B4-BE49-F238E27FC236}">
                <a16:creationId xmlns:a16="http://schemas.microsoft.com/office/drawing/2014/main" id="{06D9586D-8603-9944-BAB2-399B5DB355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8" y="2247900"/>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B1CA1224-74DB-784C-8EE7-F8CC51B70457}"/>
              </a:ext>
            </a:extLst>
          </p:cNvPr>
          <p:cNvSpPr>
            <a:spLocks noGrp="1" noChangeArrowheads="1"/>
          </p:cNvSpPr>
          <p:nvPr>
            <p:ph type="title"/>
          </p:nvPr>
        </p:nvSpPr>
        <p:spPr>
          <a:xfrm>
            <a:off x="0" y="609600"/>
            <a:ext cx="9144000" cy="1143000"/>
          </a:xfrm>
        </p:spPr>
        <p:txBody>
          <a:bodyPr/>
          <a:lstStyle/>
          <a:p>
            <a:r>
              <a:rPr lang="en-US" altLang="en-US">
                <a:ea typeface="ＭＳ Ｐゴシック" panose="020B0600070205080204" pitchFamily="34" charset="-128"/>
              </a:rPr>
              <a:t>People may use less of the data</a:t>
            </a:r>
          </a:p>
        </p:txBody>
      </p:sp>
      <p:sp>
        <p:nvSpPr>
          <p:cNvPr id="29699" name="Line 9">
            <a:extLst>
              <a:ext uri="{FF2B5EF4-FFF2-40B4-BE49-F238E27FC236}">
                <a16:creationId xmlns:a16="http://schemas.microsoft.com/office/drawing/2014/main" id="{8294C0EB-7EA4-B340-8B25-941BC9DA13A1}"/>
              </a:ext>
            </a:extLst>
          </p:cNvPr>
          <p:cNvSpPr>
            <a:spLocks noChangeShapeType="1"/>
          </p:cNvSpPr>
          <p:nvPr/>
        </p:nvSpPr>
        <p:spPr bwMode="auto">
          <a:xfrm flipV="1">
            <a:off x="1365250" y="4395788"/>
            <a:ext cx="68675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0" name="Text Box 17">
            <a:extLst>
              <a:ext uri="{FF2B5EF4-FFF2-40B4-BE49-F238E27FC236}">
                <a16:creationId xmlns:a16="http://schemas.microsoft.com/office/drawing/2014/main" id="{6E1F46AC-6C21-6642-8B89-3283361F43DC}"/>
              </a:ext>
            </a:extLst>
          </p:cNvPr>
          <p:cNvSpPr txBox="1">
            <a:spLocks noChangeArrowheads="1"/>
          </p:cNvSpPr>
          <p:nvPr/>
        </p:nvSpPr>
        <p:spPr bwMode="auto">
          <a:xfrm>
            <a:off x="782638" y="3819525"/>
            <a:ext cx="162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0000"/>
                </a:solidFill>
              </a:rPr>
              <a:t>Threshold </a:t>
            </a:r>
          </a:p>
        </p:txBody>
      </p:sp>
      <p:sp>
        <p:nvSpPr>
          <p:cNvPr id="29701" name="Text Box 4">
            <a:extLst>
              <a:ext uri="{FF2B5EF4-FFF2-40B4-BE49-F238E27FC236}">
                <a16:creationId xmlns:a16="http://schemas.microsoft.com/office/drawing/2014/main" id="{CE1595D2-4618-4240-BC70-EEFF57A0E67C}"/>
              </a:ext>
            </a:extLst>
          </p:cNvPr>
          <p:cNvSpPr txBox="1">
            <a:spLocks noChangeArrowheads="1"/>
          </p:cNvSpPr>
          <p:nvPr/>
        </p:nvSpPr>
        <p:spPr bwMode="auto">
          <a:xfrm>
            <a:off x="1057275" y="1636713"/>
            <a:ext cx="7029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Over</a:t>
            </a:r>
            <a:r>
              <a:rPr lang="en-US" altLang="en-US">
                <a:solidFill>
                  <a:schemeClr val="hlink"/>
                </a:solidFill>
              </a:rPr>
              <a:t> </a:t>
            </a:r>
            <a:r>
              <a:rPr lang="en-US" altLang="en-US">
                <a:solidFill>
                  <a:srgbClr val="FF0000"/>
                </a:solidFill>
              </a:rPr>
              <a:t>threshold</a:t>
            </a:r>
            <a:r>
              <a:rPr lang="en-US" altLang="en-US">
                <a:solidFill>
                  <a:schemeClr val="accent2"/>
                </a:solidFill>
              </a:rPr>
              <a:t>,</a:t>
            </a:r>
            <a:r>
              <a:rPr lang="en-US" altLang="en-US">
                <a:solidFill>
                  <a:schemeClr val="hlink"/>
                </a:solidFill>
              </a:rPr>
              <a:t> </a:t>
            </a:r>
            <a:r>
              <a:rPr lang="en-US" altLang="en-US">
                <a:solidFill>
                  <a:schemeClr val="accent2"/>
                </a:solidFill>
              </a:rPr>
              <a:t>peaks are labeled as allele events</a:t>
            </a:r>
            <a:r>
              <a:rPr lang="en-US" altLang="en-US">
                <a:solidFill>
                  <a:schemeClr val="hlink"/>
                </a:solidFill>
              </a:rPr>
              <a:t> </a:t>
            </a:r>
          </a:p>
        </p:txBody>
      </p:sp>
      <p:sp>
        <p:nvSpPr>
          <p:cNvPr id="29702" name="Text Box 13">
            <a:extLst>
              <a:ext uri="{FF2B5EF4-FFF2-40B4-BE49-F238E27FC236}">
                <a16:creationId xmlns:a16="http://schemas.microsoft.com/office/drawing/2014/main" id="{5CAD4450-A3B8-1145-948A-E706755D0BCB}"/>
              </a:ext>
            </a:extLst>
          </p:cNvPr>
          <p:cNvSpPr txBox="1">
            <a:spLocks noChangeArrowheads="1"/>
          </p:cNvSpPr>
          <p:nvPr/>
        </p:nvSpPr>
        <p:spPr bwMode="auto">
          <a:xfrm>
            <a:off x="5784850" y="2689225"/>
            <a:ext cx="21224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All-or-none allele peaks,</a:t>
            </a:r>
          </a:p>
          <a:p>
            <a:pPr algn="ctr"/>
            <a:r>
              <a:rPr lang="en-US" altLang="en-US">
                <a:solidFill>
                  <a:schemeClr val="accent2"/>
                </a:solidFill>
              </a:rPr>
              <a:t>each given equal status</a:t>
            </a:r>
          </a:p>
        </p:txBody>
      </p:sp>
      <p:sp>
        <p:nvSpPr>
          <p:cNvPr id="29703" name="Line 45">
            <a:extLst>
              <a:ext uri="{FF2B5EF4-FFF2-40B4-BE49-F238E27FC236}">
                <a16:creationId xmlns:a16="http://schemas.microsoft.com/office/drawing/2014/main" id="{B480B5DB-3E3E-304E-89C2-F4676168C926}"/>
              </a:ext>
            </a:extLst>
          </p:cNvPr>
          <p:cNvSpPr>
            <a:spLocks noChangeShapeType="1"/>
          </p:cNvSpPr>
          <p:nvPr/>
        </p:nvSpPr>
        <p:spPr bwMode="auto">
          <a:xfrm flipH="1">
            <a:off x="3578225" y="2057400"/>
            <a:ext cx="282575" cy="1287463"/>
          </a:xfrm>
          <a:prstGeom prst="line">
            <a:avLst/>
          </a:prstGeom>
          <a:noFill/>
          <a:ln w="28575">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9704" name="Line 45">
            <a:extLst>
              <a:ext uri="{FF2B5EF4-FFF2-40B4-BE49-F238E27FC236}">
                <a16:creationId xmlns:a16="http://schemas.microsoft.com/office/drawing/2014/main" id="{CFCA4598-9241-9B45-B26E-704D917A6BB3}"/>
              </a:ext>
            </a:extLst>
          </p:cNvPr>
          <p:cNvSpPr>
            <a:spLocks noChangeShapeType="1"/>
          </p:cNvSpPr>
          <p:nvPr/>
        </p:nvSpPr>
        <p:spPr bwMode="auto">
          <a:xfrm>
            <a:off x="4021138" y="2057400"/>
            <a:ext cx="1128712" cy="444500"/>
          </a:xfrm>
          <a:prstGeom prst="line">
            <a:avLst/>
          </a:prstGeom>
          <a:noFill/>
          <a:ln w="28575">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9705" name="Oval 51">
            <a:extLst>
              <a:ext uri="{FF2B5EF4-FFF2-40B4-BE49-F238E27FC236}">
                <a16:creationId xmlns:a16="http://schemas.microsoft.com/office/drawing/2014/main" id="{CE8F2404-8F18-DA49-9EE4-28BB0F3F1842}"/>
              </a:ext>
            </a:extLst>
          </p:cNvPr>
          <p:cNvSpPr>
            <a:spLocks noChangeArrowheads="1"/>
          </p:cNvSpPr>
          <p:nvPr/>
        </p:nvSpPr>
        <p:spPr bwMode="auto">
          <a:xfrm>
            <a:off x="3346450" y="3379788"/>
            <a:ext cx="381000" cy="3810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9706" name="Rectangle 49">
            <a:extLst>
              <a:ext uri="{FF2B5EF4-FFF2-40B4-BE49-F238E27FC236}">
                <a16:creationId xmlns:a16="http://schemas.microsoft.com/office/drawing/2014/main" id="{D83CC6A7-BBA4-8647-AB9E-2C110668E69C}"/>
              </a:ext>
            </a:extLst>
          </p:cNvPr>
          <p:cNvSpPr>
            <a:spLocks noChangeArrowheads="1"/>
          </p:cNvSpPr>
          <p:nvPr/>
        </p:nvSpPr>
        <p:spPr bwMode="auto">
          <a:xfrm>
            <a:off x="3381375" y="4411663"/>
            <a:ext cx="344488" cy="1830387"/>
          </a:xfrm>
          <a:prstGeom prst="rect">
            <a:avLst/>
          </a:prstGeom>
          <a:solidFill>
            <a:srgbClr val="667BC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8000"/>
              </a:solidFill>
            </a:endParaRPr>
          </a:p>
        </p:txBody>
      </p:sp>
      <p:grpSp>
        <p:nvGrpSpPr>
          <p:cNvPr id="29707" name="Group 55">
            <a:extLst>
              <a:ext uri="{FF2B5EF4-FFF2-40B4-BE49-F238E27FC236}">
                <a16:creationId xmlns:a16="http://schemas.microsoft.com/office/drawing/2014/main" id="{5DFCBC89-760E-F44D-8FE2-B96287BC0AE2}"/>
              </a:ext>
            </a:extLst>
          </p:cNvPr>
          <p:cNvGrpSpPr>
            <a:grpSpLocks noChangeAspect="1"/>
          </p:cNvGrpSpPr>
          <p:nvPr/>
        </p:nvGrpSpPr>
        <p:grpSpPr bwMode="auto">
          <a:xfrm>
            <a:off x="6200775" y="5194300"/>
            <a:ext cx="203200" cy="203200"/>
            <a:chOff x="3276" y="3351"/>
            <a:chExt cx="144" cy="144"/>
          </a:xfrm>
        </p:grpSpPr>
        <p:sp>
          <p:nvSpPr>
            <p:cNvPr id="29717" name="Line 31">
              <a:extLst>
                <a:ext uri="{FF2B5EF4-FFF2-40B4-BE49-F238E27FC236}">
                  <a16:creationId xmlns:a16="http://schemas.microsoft.com/office/drawing/2014/main" id="{A4AF3AAA-3D05-3446-A6AD-AD8901DBECEA}"/>
                </a:ext>
              </a:extLst>
            </p:cNvPr>
            <p:cNvSpPr>
              <a:spLocks noChangeShapeType="1"/>
            </p:cNvSpPr>
            <p:nvPr/>
          </p:nvSpPr>
          <p:spPr bwMode="auto">
            <a:xfrm>
              <a:off x="3276" y="3351"/>
              <a:ext cx="144"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8" name="Line 32">
              <a:extLst>
                <a:ext uri="{FF2B5EF4-FFF2-40B4-BE49-F238E27FC236}">
                  <a16:creationId xmlns:a16="http://schemas.microsoft.com/office/drawing/2014/main" id="{8C2E40CD-D808-654A-8669-2E6585536F61}"/>
                </a:ext>
              </a:extLst>
            </p:cNvPr>
            <p:cNvSpPr>
              <a:spLocks noChangeShapeType="1"/>
            </p:cNvSpPr>
            <p:nvPr/>
          </p:nvSpPr>
          <p:spPr bwMode="auto">
            <a:xfrm flipV="1">
              <a:off x="3276" y="3351"/>
              <a:ext cx="144"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9708" name="Text Box 5">
            <a:extLst>
              <a:ext uri="{FF2B5EF4-FFF2-40B4-BE49-F238E27FC236}">
                <a16:creationId xmlns:a16="http://schemas.microsoft.com/office/drawing/2014/main" id="{7319F92A-812A-B949-BE40-A157B1503400}"/>
              </a:ext>
            </a:extLst>
          </p:cNvPr>
          <p:cNvSpPr txBox="1">
            <a:spLocks noChangeAspect="1" noChangeArrowheads="1"/>
          </p:cNvSpPr>
          <p:nvPr/>
        </p:nvSpPr>
        <p:spPr bwMode="auto">
          <a:xfrm>
            <a:off x="117475" y="6478588"/>
            <a:ext cx="40132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200">
                <a:solidFill>
                  <a:srgbClr val="800080"/>
                </a:solidFill>
              </a:rPr>
              <a:t>Under </a:t>
            </a:r>
            <a:r>
              <a:rPr lang="en-US" altLang="en-US" sz="2200">
                <a:solidFill>
                  <a:srgbClr val="FF0000"/>
                </a:solidFill>
              </a:rPr>
              <a:t>threshold</a:t>
            </a:r>
            <a:r>
              <a:rPr lang="en-US" altLang="en-US" sz="2200">
                <a:solidFill>
                  <a:srgbClr val="800080"/>
                </a:solidFill>
              </a:rPr>
              <a:t>, alleles vanish</a:t>
            </a:r>
          </a:p>
        </p:txBody>
      </p:sp>
      <p:sp>
        <p:nvSpPr>
          <p:cNvPr id="29710" name="Line 24">
            <a:extLst>
              <a:ext uri="{FF2B5EF4-FFF2-40B4-BE49-F238E27FC236}">
                <a16:creationId xmlns:a16="http://schemas.microsoft.com/office/drawing/2014/main" id="{B7886492-F879-174B-959F-FE4E00E5CB6C}"/>
              </a:ext>
            </a:extLst>
          </p:cNvPr>
          <p:cNvSpPr>
            <a:spLocks noChangeShapeType="1"/>
          </p:cNvSpPr>
          <p:nvPr/>
        </p:nvSpPr>
        <p:spPr bwMode="auto">
          <a:xfrm flipV="1">
            <a:off x="3810000" y="4808538"/>
            <a:ext cx="542925" cy="1773237"/>
          </a:xfrm>
          <a:prstGeom prst="line">
            <a:avLst/>
          </a:prstGeom>
          <a:noFill/>
          <a:ln w="28575">
            <a:solidFill>
              <a:srgbClr val="80008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9711" name="Rectangle 49">
            <a:extLst>
              <a:ext uri="{FF2B5EF4-FFF2-40B4-BE49-F238E27FC236}">
                <a16:creationId xmlns:a16="http://schemas.microsoft.com/office/drawing/2014/main" id="{00AA3304-4CAD-5342-87C2-7DF776E43A25}"/>
              </a:ext>
            </a:extLst>
          </p:cNvPr>
          <p:cNvSpPr>
            <a:spLocks noChangeArrowheads="1"/>
          </p:cNvSpPr>
          <p:nvPr/>
        </p:nvSpPr>
        <p:spPr bwMode="auto">
          <a:xfrm>
            <a:off x="5229225" y="4411663"/>
            <a:ext cx="344488" cy="1830387"/>
          </a:xfrm>
          <a:prstGeom prst="rect">
            <a:avLst/>
          </a:prstGeom>
          <a:solidFill>
            <a:srgbClr val="667BC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8000"/>
              </a:solidFill>
            </a:endParaRPr>
          </a:p>
        </p:txBody>
      </p:sp>
      <p:grpSp>
        <p:nvGrpSpPr>
          <p:cNvPr id="29712" name="Group 55">
            <a:extLst>
              <a:ext uri="{FF2B5EF4-FFF2-40B4-BE49-F238E27FC236}">
                <a16:creationId xmlns:a16="http://schemas.microsoft.com/office/drawing/2014/main" id="{7473CC87-7BFF-8947-9003-05A1DE4FCD8F}"/>
              </a:ext>
            </a:extLst>
          </p:cNvPr>
          <p:cNvGrpSpPr>
            <a:grpSpLocks noChangeAspect="1"/>
          </p:cNvGrpSpPr>
          <p:nvPr/>
        </p:nvGrpSpPr>
        <p:grpSpPr bwMode="auto">
          <a:xfrm>
            <a:off x="4360863" y="4556125"/>
            <a:ext cx="203200" cy="203200"/>
            <a:chOff x="3276" y="3351"/>
            <a:chExt cx="144" cy="144"/>
          </a:xfrm>
        </p:grpSpPr>
        <p:sp>
          <p:nvSpPr>
            <p:cNvPr id="29715" name="Line 31">
              <a:extLst>
                <a:ext uri="{FF2B5EF4-FFF2-40B4-BE49-F238E27FC236}">
                  <a16:creationId xmlns:a16="http://schemas.microsoft.com/office/drawing/2014/main" id="{B3AFCAF4-BDBE-A84E-A0A4-713185C306B8}"/>
                </a:ext>
              </a:extLst>
            </p:cNvPr>
            <p:cNvSpPr>
              <a:spLocks noChangeShapeType="1"/>
            </p:cNvSpPr>
            <p:nvPr/>
          </p:nvSpPr>
          <p:spPr bwMode="auto">
            <a:xfrm>
              <a:off x="3276" y="3351"/>
              <a:ext cx="144"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6" name="Line 32">
              <a:extLst>
                <a:ext uri="{FF2B5EF4-FFF2-40B4-BE49-F238E27FC236}">
                  <a16:creationId xmlns:a16="http://schemas.microsoft.com/office/drawing/2014/main" id="{E5703035-6A8E-8741-BB47-A8AEFE608F31}"/>
                </a:ext>
              </a:extLst>
            </p:cNvPr>
            <p:cNvSpPr>
              <a:spLocks noChangeShapeType="1"/>
            </p:cNvSpPr>
            <p:nvPr/>
          </p:nvSpPr>
          <p:spPr bwMode="auto">
            <a:xfrm flipV="1">
              <a:off x="3276" y="3351"/>
              <a:ext cx="144"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9713" name="Oval 51">
            <a:extLst>
              <a:ext uri="{FF2B5EF4-FFF2-40B4-BE49-F238E27FC236}">
                <a16:creationId xmlns:a16="http://schemas.microsoft.com/office/drawing/2014/main" id="{ADA9716B-4432-C241-A055-91D8ABBE8A26}"/>
              </a:ext>
            </a:extLst>
          </p:cNvPr>
          <p:cNvSpPr>
            <a:spLocks noChangeArrowheads="1"/>
          </p:cNvSpPr>
          <p:nvPr/>
        </p:nvSpPr>
        <p:spPr bwMode="auto">
          <a:xfrm>
            <a:off x="5180013" y="2417763"/>
            <a:ext cx="381000" cy="3810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29714" name="Line 24">
            <a:extLst>
              <a:ext uri="{FF2B5EF4-FFF2-40B4-BE49-F238E27FC236}">
                <a16:creationId xmlns:a16="http://schemas.microsoft.com/office/drawing/2014/main" id="{8243B3F0-AFA8-D244-8A3C-8A33BBB7B972}"/>
              </a:ext>
            </a:extLst>
          </p:cNvPr>
          <p:cNvSpPr>
            <a:spLocks noChangeShapeType="1"/>
          </p:cNvSpPr>
          <p:nvPr/>
        </p:nvSpPr>
        <p:spPr bwMode="auto">
          <a:xfrm flipV="1">
            <a:off x="4057650" y="5421313"/>
            <a:ext cx="2036763" cy="1222375"/>
          </a:xfrm>
          <a:prstGeom prst="line">
            <a:avLst/>
          </a:prstGeom>
          <a:noFill/>
          <a:ln w="28575">
            <a:solidFill>
              <a:srgbClr val="80008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4" name="TextBox 23">
            <a:extLst>
              <a:ext uri="{FF2B5EF4-FFF2-40B4-BE49-F238E27FC236}">
                <a16:creationId xmlns:a16="http://schemas.microsoft.com/office/drawing/2014/main" id="{9B9E254A-B819-5C40-9DBA-EC688EF2456A}"/>
              </a:ext>
            </a:extLst>
          </p:cNvPr>
          <p:cNvSpPr txBox="1"/>
          <p:nvPr/>
        </p:nvSpPr>
        <p:spPr>
          <a:xfrm>
            <a:off x="10223" y="71735"/>
            <a:ext cx="2613216" cy="461665"/>
          </a:xfrm>
          <a:prstGeom prst="rect">
            <a:avLst/>
          </a:prstGeom>
          <a:noFill/>
        </p:spPr>
        <p:txBody>
          <a:bodyPr wrap="none" rtlCol="0">
            <a:spAutoFit/>
          </a:bodyPr>
          <a:lstStyle/>
          <a:p>
            <a:pPr algn="l"/>
            <a:r>
              <a:rPr lang="en-US" dirty="0">
                <a:solidFill>
                  <a:srgbClr val="FF0000"/>
                </a:solidFill>
              </a:rPr>
              <a:t>HUMAN REVIEW</a:t>
            </a:r>
          </a:p>
        </p:txBody>
      </p:sp>
    </p:spTree>
    <p:extLst>
      <p:ext uri="{BB962C8B-B14F-4D97-AF65-F5344CB8AC3E}">
        <p14:creationId xmlns:p14="http://schemas.microsoft.com/office/powerpoint/2010/main" val="1893893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3" descr="Screen Shot 2020-02-28 at 12.54.34 PM.png">
            <a:extLst>
              <a:ext uri="{FF2B5EF4-FFF2-40B4-BE49-F238E27FC236}">
                <a16:creationId xmlns:a16="http://schemas.microsoft.com/office/drawing/2014/main" id="{3EF7AB1C-C46B-304F-92B9-A41E970E33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8" y="2247900"/>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a:extLst>
              <a:ext uri="{FF2B5EF4-FFF2-40B4-BE49-F238E27FC236}">
                <a16:creationId xmlns:a16="http://schemas.microsoft.com/office/drawing/2014/main" id="{D2C36EE8-E0F7-5D43-9698-1D816BC467B9}"/>
              </a:ext>
            </a:extLst>
          </p:cNvPr>
          <p:cNvSpPr>
            <a:spLocks noGrp="1" noChangeArrowheads="1"/>
          </p:cNvSpPr>
          <p:nvPr>
            <p:ph type="title"/>
          </p:nvPr>
        </p:nvSpPr>
        <p:spPr/>
        <p:txBody>
          <a:bodyPr/>
          <a:lstStyle/>
          <a:p>
            <a:r>
              <a:rPr lang="en-US" altLang="en-US">
                <a:ea typeface="ＭＳ Ｐゴシック" panose="020B0600070205080204" pitchFamily="34" charset="-128"/>
              </a:rPr>
              <a:t>How the computer thinks</a:t>
            </a:r>
          </a:p>
        </p:txBody>
      </p:sp>
      <p:sp>
        <p:nvSpPr>
          <p:cNvPr id="31747" name="Text Box 4">
            <a:extLst>
              <a:ext uri="{FF2B5EF4-FFF2-40B4-BE49-F238E27FC236}">
                <a16:creationId xmlns:a16="http://schemas.microsoft.com/office/drawing/2014/main" id="{6027C6CE-F77E-B24C-92CF-A56F2591BDCC}"/>
              </a:ext>
            </a:extLst>
          </p:cNvPr>
          <p:cNvSpPr txBox="1">
            <a:spLocks noChangeArrowheads="1"/>
          </p:cNvSpPr>
          <p:nvPr/>
        </p:nvSpPr>
        <p:spPr bwMode="auto">
          <a:xfrm>
            <a:off x="1616075" y="1639888"/>
            <a:ext cx="5911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Consider </a:t>
            </a:r>
            <a:r>
              <a:rPr lang="en-US" altLang="en-US" u="sng">
                <a:solidFill>
                  <a:schemeClr val="accent2"/>
                </a:solidFill>
              </a:rPr>
              <a:t>every possible</a:t>
            </a:r>
            <a:r>
              <a:rPr lang="en-US" altLang="en-US">
                <a:solidFill>
                  <a:schemeClr val="accent2"/>
                </a:solidFill>
              </a:rPr>
              <a:t> genotype solution</a:t>
            </a:r>
          </a:p>
        </p:txBody>
      </p:sp>
      <p:sp>
        <p:nvSpPr>
          <p:cNvPr id="31748" name="Text Box 11">
            <a:extLst>
              <a:ext uri="{FF2B5EF4-FFF2-40B4-BE49-F238E27FC236}">
                <a16:creationId xmlns:a16="http://schemas.microsoft.com/office/drawing/2014/main" id="{CF65FDF9-CB00-0E40-9438-2AEAFDF262C1}"/>
              </a:ext>
            </a:extLst>
          </p:cNvPr>
          <p:cNvSpPr txBox="1">
            <a:spLocks noChangeArrowheads="1"/>
          </p:cNvSpPr>
          <p:nvPr/>
        </p:nvSpPr>
        <p:spPr bwMode="auto">
          <a:xfrm>
            <a:off x="1587500" y="3001963"/>
            <a:ext cx="1690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Explain the</a:t>
            </a:r>
          </a:p>
          <a:p>
            <a:pPr algn="ctr"/>
            <a:r>
              <a:rPr lang="en-US" altLang="en-US">
                <a:solidFill>
                  <a:schemeClr val="accent2"/>
                </a:solidFill>
              </a:rPr>
              <a:t>peak pattern</a:t>
            </a:r>
          </a:p>
        </p:txBody>
      </p:sp>
      <p:sp>
        <p:nvSpPr>
          <p:cNvPr id="31749" name="Text Box 12">
            <a:extLst>
              <a:ext uri="{FF2B5EF4-FFF2-40B4-BE49-F238E27FC236}">
                <a16:creationId xmlns:a16="http://schemas.microsoft.com/office/drawing/2014/main" id="{2407DA6B-7D4E-9643-A5B2-76BEACAEFF88}"/>
              </a:ext>
            </a:extLst>
          </p:cNvPr>
          <p:cNvSpPr txBox="1">
            <a:spLocks noChangeArrowheads="1"/>
          </p:cNvSpPr>
          <p:nvPr/>
        </p:nvSpPr>
        <p:spPr bwMode="auto">
          <a:xfrm>
            <a:off x="6102350" y="2816225"/>
            <a:ext cx="187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hlink"/>
                </a:solidFill>
              </a:rPr>
              <a:t>Better </a:t>
            </a:r>
          </a:p>
          <a:p>
            <a:pPr algn="ctr"/>
            <a:r>
              <a:rPr lang="en-US" altLang="en-US">
                <a:solidFill>
                  <a:schemeClr val="hlink"/>
                </a:solidFill>
              </a:rPr>
              <a:t>explanation</a:t>
            </a:r>
          </a:p>
          <a:p>
            <a:pPr algn="ctr"/>
            <a:r>
              <a:rPr lang="en-US" altLang="en-US">
                <a:solidFill>
                  <a:schemeClr val="hlink"/>
                </a:solidFill>
              </a:rPr>
              <a:t>has a higher </a:t>
            </a:r>
          </a:p>
          <a:p>
            <a:pPr algn="ctr"/>
            <a:r>
              <a:rPr lang="en-US" altLang="en-US">
                <a:solidFill>
                  <a:schemeClr val="hlink"/>
                </a:solidFill>
              </a:rPr>
              <a:t>likelihood</a:t>
            </a:r>
          </a:p>
        </p:txBody>
      </p:sp>
      <p:sp>
        <p:nvSpPr>
          <p:cNvPr id="31751" name="Rectangle 40">
            <a:extLst>
              <a:ext uri="{FF2B5EF4-FFF2-40B4-BE49-F238E27FC236}">
                <a16:creationId xmlns:a16="http://schemas.microsoft.com/office/drawing/2014/main" id="{7E613A8D-C8A4-984D-9A2D-98A965DF537D}"/>
              </a:ext>
            </a:extLst>
          </p:cNvPr>
          <p:cNvSpPr>
            <a:spLocks noChangeArrowheads="1"/>
          </p:cNvSpPr>
          <p:nvPr/>
        </p:nvSpPr>
        <p:spPr bwMode="auto">
          <a:xfrm>
            <a:off x="3368675" y="3841750"/>
            <a:ext cx="342900" cy="24034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1752" name="Rectangle 40">
            <a:extLst>
              <a:ext uri="{FF2B5EF4-FFF2-40B4-BE49-F238E27FC236}">
                <a16:creationId xmlns:a16="http://schemas.microsoft.com/office/drawing/2014/main" id="{6609A664-2D4A-734F-A87D-400498FE4621}"/>
              </a:ext>
            </a:extLst>
          </p:cNvPr>
          <p:cNvSpPr>
            <a:spLocks noChangeArrowheads="1"/>
          </p:cNvSpPr>
          <p:nvPr/>
        </p:nvSpPr>
        <p:spPr bwMode="auto">
          <a:xfrm>
            <a:off x="5197475" y="3841750"/>
            <a:ext cx="342900" cy="24034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0" name="TextBox 9">
            <a:extLst>
              <a:ext uri="{FF2B5EF4-FFF2-40B4-BE49-F238E27FC236}">
                <a16:creationId xmlns:a16="http://schemas.microsoft.com/office/drawing/2014/main" id="{04869BBB-A916-8D44-AA7C-24438C94972D}"/>
              </a:ext>
            </a:extLst>
          </p:cNvPr>
          <p:cNvSpPr txBox="1"/>
          <p:nvPr/>
        </p:nvSpPr>
        <p:spPr>
          <a:xfrm>
            <a:off x="10223" y="71735"/>
            <a:ext cx="3244799" cy="461665"/>
          </a:xfrm>
          <a:prstGeom prst="rect">
            <a:avLst/>
          </a:prstGeom>
          <a:noFill/>
        </p:spPr>
        <p:txBody>
          <a:bodyPr wrap="none" rtlCol="0">
            <a:spAutoFit/>
          </a:bodyPr>
          <a:lstStyle/>
          <a:p>
            <a:pPr algn="l"/>
            <a:r>
              <a:rPr lang="en-US" dirty="0">
                <a:solidFill>
                  <a:srgbClr val="0000FF"/>
                </a:solidFill>
              </a:rPr>
              <a:t>COMPUTER REVIEW</a:t>
            </a:r>
            <a:endParaRPr lang="en-US" dirty="0">
              <a:solidFill>
                <a:srgbClr val="002060"/>
              </a:solidFill>
            </a:endParaRPr>
          </a:p>
        </p:txBody>
      </p:sp>
    </p:spTree>
    <p:extLst>
      <p:ext uri="{BB962C8B-B14F-4D97-AF65-F5344CB8AC3E}">
        <p14:creationId xmlns:p14="http://schemas.microsoft.com/office/powerpoint/2010/main" val="3639295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3" descr="Screen Shot 2020-02-28 at 12.54.34 PM.png">
            <a:extLst>
              <a:ext uri="{FF2B5EF4-FFF2-40B4-BE49-F238E27FC236}">
                <a16:creationId xmlns:a16="http://schemas.microsoft.com/office/drawing/2014/main" id="{926C33DA-1877-E446-8C0F-AB04C3F935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8" y="2247900"/>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a:extLst>
              <a:ext uri="{FF2B5EF4-FFF2-40B4-BE49-F238E27FC236}">
                <a16:creationId xmlns:a16="http://schemas.microsoft.com/office/drawing/2014/main" id="{A45BBB0E-90EC-334B-84A1-6089D6B97E11}"/>
              </a:ext>
            </a:extLst>
          </p:cNvPr>
          <p:cNvSpPr>
            <a:spLocks noGrp="1" noChangeArrowheads="1"/>
          </p:cNvSpPr>
          <p:nvPr>
            <p:ph type="title"/>
          </p:nvPr>
        </p:nvSpPr>
        <p:spPr/>
        <p:txBody>
          <a:bodyPr/>
          <a:lstStyle/>
          <a:p>
            <a:r>
              <a:rPr lang="en-US" altLang="en-US">
                <a:ea typeface="ＭＳ Ｐゴシック" panose="020B0600070205080204" pitchFamily="34" charset="-128"/>
              </a:rPr>
              <a:t>How the computer thinks</a:t>
            </a:r>
          </a:p>
        </p:txBody>
      </p:sp>
      <p:sp>
        <p:nvSpPr>
          <p:cNvPr id="33795" name="Text Box 4">
            <a:extLst>
              <a:ext uri="{FF2B5EF4-FFF2-40B4-BE49-F238E27FC236}">
                <a16:creationId xmlns:a16="http://schemas.microsoft.com/office/drawing/2014/main" id="{593FE43D-A25A-6246-BD73-B1172E6A5634}"/>
              </a:ext>
            </a:extLst>
          </p:cNvPr>
          <p:cNvSpPr txBox="1">
            <a:spLocks noChangeArrowheads="1"/>
          </p:cNvSpPr>
          <p:nvPr/>
        </p:nvSpPr>
        <p:spPr bwMode="auto">
          <a:xfrm>
            <a:off x="1616075" y="1639888"/>
            <a:ext cx="5911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Consider </a:t>
            </a:r>
            <a:r>
              <a:rPr lang="en-US" altLang="en-US" u="sng">
                <a:solidFill>
                  <a:schemeClr val="accent2"/>
                </a:solidFill>
              </a:rPr>
              <a:t>every possible</a:t>
            </a:r>
            <a:r>
              <a:rPr lang="en-US" altLang="en-US">
                <a:solidFill>
                  <a:schemeClr val="accent2"/>
                </a:solidFill>
              </a:rPr>
              <a:t> genotype solution</a:t>
            </a:r>
          </a:p>
        </p:txBody>
      </p:sp>
      <p:sp>
        <p:nvSpPr>
          <p:cNvPr id="33796" name="Text Box 11">
            <a:extLst>
              <a:ext uri="{FF2B5EF4-FFF2-40B4-BE49-F238E27FC236}">
                <a16:creationId xmlns:a16="http://schemas.microsoft.com/office/drawing/2014/main" id="{3F2A02C4-3E1E-D146-8A31-35CD77B34309}"/>
              </a:ext>
            </a:extLst>
          </p:cNvPr>
          <p:cNvSpPr txBox="1">
            <a:spLocks noChangeArrowheads="1"/>
          </p:cNvSpPr>
          <p:nvPr/>
        </p:nvSpPr>
        <p:spPr bwMode="auto">
          <a:xfrm>
            <a:off x="1587500" y="3001963"/>
            <a:ext cx="1690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Explain the</a:t>
            </a:r>
          </a:p>
          <a:p>
            <a:pPr algn="ctr"/>
            <a:r>
              <a:rPr lang="en-US" altLang="en-US">
                <a:solidFill>
                  <a:schemeClr val="accent2"/>
                </a:solidFill>
              </a:rPr>
              <a:t>peak pattern</a:t>
            </a:r>
          </a:p>
        </p:txBody>
      </p:sp>
      <p:sp>
        <p:nvSpPr>
          <p:cNvPr id="33797" name="Text Box 12">
            <a:extLst>
              <a:ext uri="{FF2B5EF4-FFF2-40B4-BE49-F238E27FC236}">
                <a16:creationId xmlns:a16="http://schemas.microsoft.com/office/drawing/2014/main" id="{C984C397-6017-F34C-84CC-EFBFFC6A5144}"/>
              </a:ext>
            </a:extLst>
          </p:cNvPr>
          <p:cNvSpPr txBox="1">
            <a:spLocks noChangeArrowheads="1"/>
          </p:cNvSpPr>
          <p:nvPr/>
        </p:nvSpPr>
        <p:spPr bwMode="auto">
          <a:xfrm>
            <a:off x="6102350" y="2816225"/>
            <a:ext cx="187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hlink"/>
                </a:solidFill>
              </a:rPr>
              <a:t>Better </a:t>
            </a:r>
          </a:p>
          <a:p>
            <a:pPr algn="ctr"/>
            <a:r>
              <a:rPr lang="en-US" altLang="en-US">
                <a:solidFill>
                  <a:schemeClr val="hlink"/>
                </a:solidFill>
              </a:rPr>
              <a:t>explanation</a:t>
            </a:r>
          </a:p>
          <a:p>
            <a:pPr algn="ctr"/>
            <a:r>
              <a:rPr lang="en-US" altLang="en-US">
                <a:solidFill>
                  <a:schemeClr val="hlink"/>
                </a:solidFill>
              </a:rPr>
              <a:t>has a higher </a:t>
            </a:r>
          </a:p>
          <a:p>
            <a:pPr algn="ctr"/>
            <a:r>
              <a:rPr lang="en-US" altLang="en-US">
                <a:solidFill>
                  <a:schemeClr val="hlink"/>
                </a:solidFill>
              </a:rPr>
              <a:t>likelihood</a:t>
            </a:r>
          </a:p>
        </p:txBody>
      </p:sp>
      <p:sp>
        <p:nvSpPr>
          <p:cNvPr id="33799" name="Rectangle 40">
            <a:extLst>
              <a:ext uri="{FF2B5EF4-FFF2-40B4-BE49-F238E27FC236}">
                <a16:creationId xmlns:a16="http://schemas.microsoft.com/office/drawing/2014/main" id="{AAE0416D-ECEE-C844-9118-E97C6A26238C}"/>
              </a:ext>
            </a:extLst>
          </p:cNvPr>
          <p:cNvSpPr>
            <a:spLocks noChangeArrowheads="1"/>
          </p:cNvSpPr>
          <p:nvPr/>
        </p:nvSpPr>
        <p:spPr bwMode="auto">
          <a:xfrm>
            <a:off x="3368675" y="3841750"/>
            <a:ext cx="342900" cy="24034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3800" name="Rectangle 40">
            <a:extLst>
              <a:ext uri="{FF2B5EF4-FFF2-40B4-BE49-F238E27FC236}">
                <a16:creationId xmlns:a16="http://schemas.microsoft.com/office/drawing/2014/main" id="{9D9753BB-D4EA-C14C-AC1F-914CD6CB809F}"/>
              </a:ext>
            </a:extLst>
          </p:cNvPr>
          <p:cNvSpPr>
            <a:spLocks noChangeArrowheads="1"/>
          </p:cNvSpPr>
          <p:nvPr/>
        </p:nvSpPr>
        <p:spPr bwMode="auto">
          <a:xfrm>
            <a:off x="4279900" y="5176838"/>
            <a:ext cx="346075" cy="1068387"/>
          </a:xfrm>
          <a:prstGeom prst="rect">
            <a:avLst/>
          </a:prstGeom>
          <a:noFill/>
          <a:ln w="28575">
            <a:solidFill>
              <a:srgbClr val="FF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3801" name="Rectangle 40">
            <a:extLst>
              <a:ext uri="{FF2B5EF4-FFF2-40B4-BE49-F238E27FC236}">
                <a16:creationId xmlns:a16="http://schemas.microsoft.com/office/drawing/2014/main" id="{C6D65BFD-66CD-174E-8D98-5B3E72083F65}"/>
              </a:ext>
            </a:extLst>
          </p:cNvPr>
          <p:cNvSpPr>
            <a:spLocks noChangeArrowheads="1"/>
          </p:cNvSpPr>
          <p:nvPr/>
        </p:nvSpPr>
        <p:spPr bwMode="auto">
          <a:xfrm>
            <a:off x="5197475" y="2746375"/>
            <a:ext cx="346075" cy="1069975"/>
          </a:xfrm>
          <a:prstGeom prst="rect">
            <a:avLst/>
          </a:prstGeom>
          <a:noFill/>
          <a:ln w="28575">
            <a:solidFill>
              <a:srgbClr val="FF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3802" name="Rectangle 40">
            <a:extLst>
              <a:ext uri="{FF2B5EF4-FFF2-40B4-BE49-F238E27FC236}">
                <a16:creationId xmlns:a16="http://schemas.microsoft.com/office/drawing/2014/main" id="{46672F9A-C535-7D43-89F1-115627C543F0}"/>
              </a:ext>
            </a:extLst>
          </p:cNvPr>
          <p:cNvSpPr>
            <a:spLocks noChangeArrowheads="1"/>
          </p:cNvSpPr>
          <p:nvPr/>
        </p:nvSpPr>
        <p:spPr bwMode="auto">
          <a:xfrm>
            <a:off x="5200650" y="3841750"/>
            <a:ext cx="342900" cy="24034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526396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3" descr="Screen Shot 2020-02-28 at 12.54.34 PM.png">
            <a:extLst>
              <a:ext uri="{FF2B5EF4-FFF2-40B4-BE49-F238E27FC236}">
                <a16:creationId xmlns:a16="http://schemas.microsoft.com/office/drawing/2014/main" id="{BDF5FBF8-8576-7541-91AA-8AB934BD1C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8" y="2247900"/>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a:extLst>
              <a:ext uri="{FF2B5EF4-FFF2-40B4-BE49-F238E27FC236}">
                <a16:creationId xmlns:a16="http://schemas.microsoft.com/office/drawing/2014/main" id="{2DB57575-235D-8740-B85B-D4602ED29441}"/>
              </a:ext>
            </a:extLst>
          </p:cNvPr>
          <p:cNvSpPr>
            <a:spLocks noGrp="1" noChangeArrowheads="1"/>
          </p:cNvSpPr>
          <p:nvPr>
            <p:ph type="title"/>
          </p:nvPr>
        </p:nvSpPr>
        <p:spPr/>
        <p:txBody>
          <a:bodyPr/>
          <a:lstStyle/>
          <a:p>
            <a:r>
              <a:rPr lang="en-US" altLang="en-US">
                <a:ea typeface="ＭＳ Ｐゴシック" panose="020B0600070205080204" pitchFamily="34" charset="-128"/>
              </a:rPr>
              <a:t>How the computer thinks</a:t>
            </a:r>
          </a:p>
        </p:txBody>
      </p:sp>
      <p:sp>
        <p:nvSpPr>
          <p:cNvPr id="35843" name="Text Box 4">
            <a:extLst>
              <a:ext uri="{FF2B5EF4-FFF2-40B4-BE49-F238E27FC236}">
                <a16:creationId xmlns:a16="http://schemas.microsoft.com/office/drawing/2014/main" id="{E2CFA733-760F-284A-BC66-4BE719A6CF26}"/>
              </a:ext>
            </a:extLst>
          </p:cNvPr>
          <p:cNvSpPr txBox="1">
            <a:spLocks noChangeArrowheads="1"/>
          </p:cNvSpPr>
          <p:nvPr/>
        </p:nvSpPr>
        <p:spPr bwMode="auto">
          <a:xfrm>
            <a:off x="1616075" y="1639888"/>
            <a:ext cx="5911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Consider </a:t>
            </a:r>
            <a:r>
              <a:rPr lang="en-US" altLang="en-US" u="sng">
                <a:solidFill>
                  <a:schemeClr val="accent2"/>
                </a:solidFill>
              </a:rPr>
              <a:t>every possible</a:t>
            </a:r>
            <a:r>
              <a:rPr lang="en-US" altLang="en-US">
                <a:solidFill>
                  <a:schemeClr val="accent2"/>
                </a:solidFill>
              </a:rPr>
              <a:t> genotype solution</a:t>
            </a:r>
          </a:p>
        </p:txBody>
      </p:sp>
      <p:sp>
        <p:nvSpPr>
          <p:cNvPr id="35844" name="Text Box 11">
            <a:extLst>
              <a:ext uri="{FF2B5EF4-FFF2-40B4-BE49-F238E27FC236}">
                <a16:creationId xmlns:a16="http://schemas.microsoft.com/office/drawing/2014/main" id="{BF6A385A-A4E3-4343-9D76-FE4A9E02B0A2}"/>
              </a:ext>
            </a:extLst>
          </p:cNvPr>
          <p:cNvSpPr txBox="1">
            <a:spLocks noChangeArrowheads="1"/>
          </p:cNvSpPr>
          <p:nvPr/>
        </p:nvSpPr>
        <p:spPr bwMode="auto">
          <a:xfrm>
            <a:off x="1587500" y="3001963"/>
            <a:ext cx="1690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Explain the</a:t>
            </a:r>
          </a:p>
          <a:p>
            <a:pPr algn="ctr"/>
            <a:r>
              <a:rPr lang="en-US" altLang="en-US">
                <a:solidFill>
                  <a:schemeClr val="accent2"/>
                </a:solidFill>
              </a:rPr>
              <a:t>peak pattern</a:t>
            </a:r>
          </a:p>
        </p:txBody>
      </p:sp>
      <p:sp>
        <p:nvSpPr>
          <p:cNvPr id="35845" name="Text Box 12">
            <a:extLst>
              <a:ext uri="{FF2B5EF4-FFF2-40B4-BE49-F238E27FC236}">
                <a16:creationId xmlns:a16="http://schemas.microsoft.com/office/drawing/2014/main" id="{50B9BC55-71A1-2849-8F94-7CAA14D44032}"/>
              </a:ext>
            </a:extLst>
          </p:cNvPr>
          <p:cNvSpPr txBox="1">
            <a:spLocks noChangeArrowheads="1"/>
          </p:cNvSpPr>
          <p:nvPr/>
        </p:nvSpPr>
        <p:spPr bwMode="auto">
          <a:xfrm>
            <a:off x="6102350" y="2816225"/>
            <a:ext cx="187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hlink"/>
                </a:solidFill>
              </a:rPr>
              <a:t>Better </a:t>
            </a:r>
          </a:p>
          <a:p>
            <a:pPr algn="ctr"/>
            <a:r>
              <a:rPr lang="en-US" altLang="en-US">
                <a:solidFill>
                  <a:schemeClr val="hlink"/>
                </a:solidFill>
              </a:rPr>
              <a:t>explanation</a:t>
            </a:r>
          </a:p>
          <a:p>
            <a:pPr algn="ctr"/>
            <a:r>
              <a:rPr lang="en-US" altLang="en-US">
                <a:solidFill>
                  <a:schemeClr val="hlink"/>
                </a:solidFill>
              </a:rPr>
              <a:t>has a higher </a:t>
            </a:r>
          </a:p>
          <a:p>
            <a:pPr algn="ctr"/>
            <a:r>
              <a:rPr lang="en-US" altLang="en-US">
                <a:solidFill>
                  <a:schemeClr val="hlink"/>
                </a:solidFill>
              </a:rPr>
              <a:t>likelihood</a:t>
            </a:r>
          </a:p>
        </p:txBody>
      </p:sp>
      <p:sp>
        <p:nvSpPr>
          <p:cNvPr id="35847" name="Rectangle 40">
            <a:extLst>
              <a:ext uri="{FF2B5EF4-FFF2-40B4-BE49-F238E27FC236}">
                <a16:creationId xmlns:a16="http://schemas.microsoft.com/office/drawing/2014/main" id="{3D8BEA99-33CC-7C4F-8FB2-969366B0C926}"/>
              </a:ext>
            </a:extLst>
          </p:cNvPr>
          <p:cNvSpPr>
            <a:spLocks noChangeArrowheads="1"/>
          </p:cNvSpPr>
          <p:nvPr/>
        </p:nvSpPr>
        <p:spPr bwMode="auto">
          <a:xfrm>
            <a:off x="3368675" y="3841750"/>
            <a:ext cx="342900" cy="24034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848" name="Rectangle 40">
            <a:extLst>
              <a:ext uri="{FF2B5EF4-FFF2-40B4-BE49-F238E27FC236}">
                <a16:creationId xmlns:a16="http://schemas.microsoft.com/office/drawing/2014/main" id="{86BB5CA2-6AA4-C34E-8D1B-663C9D432FDB}"/>
              </a:ext>
            </a:extLst>
          </p:cNvPr>
          <p:cNvSpPr>
            <a:spLocks noChangeArrowheads="1"/>
          </p:cNvSpPr>
          <p:nvPr/>
        </p:nvSpPr>
        <p:spPr bwMode="auto">
          <a:xfrm>
            <a:off x="4279900" y="5176838"/>
            <a:ext cx="346075" cy="1068387"/>
          </a:xfrm>
          <a:prstGeom prst="rect">
            <a:avLst/>
          </a:prstGeom>
          <a:noFill/>
          <a:ln w="28575">
            <a:solidFill>
              <a:srgbClr val="FF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849" name="Rectangle 40">
            <a:extLst>
              <a:ext uri="{FF2B5EF4-FFF2-40B4-BE49-F238E27FC236}">
                <a16:creationId xmlns:a16="http://schemas.microsoft.com/office/drawing/2014/main" id="{E82E17F6-499C-784D-9960-A64FC3BF861C}"/>
              </a:ext>
            </a:extLst>
          </p:cNvPr>
          <p:cNvSpPr>
            <a:spLocks noChangeArrowheads="1"/>
          </p:cNvSpPr>
          <p:nvPr/>
        </p:nvSpPr>
        <p:spPr bwMode="auto">
          <a:xfrm>
            <a:off x="4283075" y="4518025"/>
            <a:ext cx="342900" cy="639763"/>
          </a:xfrm>
          <a:prstGeom prst="rect">
            <a:avLst/>
          </a:prstGeom>
          <a:noFill/>
          <a:ln w="28575">
            <a:solidFill>
              <a:srgbClr val="85D13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85D134"/>
              </a:solidFill>
            </a:endParaRPr>
          </a:p>
        </p:txBody>
      </p:sp>
      <p:sp>
        <p:nvSpPr>
          <p:cNvPr id="35850" name="Rectangle 40">
            <a:extLst>
              <a:ext uri="{FF2B5EF4-FFF2-40B4-BE49-F238E27FC236}">
                <a16:creationId xmlns:a16="http://schemas.microsoft.com/office/drawing/2014/main" id="{AF8842C6-5B3F-154C-9725-1545CB39C7C7}"/>
              </a:ext>
            </a:extLst>
          </p:cNvPr>
          <p:cNvSpPr>
            <a:spLocks noChangeArrowheads="1"/>
          </p:cNvSpPr>
          <p:nvPr/>
        </p:nvSpPr>
        <p:spPr bwMode="auto">
          <a:xfrm>
            <a:off x="5197475" y="2746375"/>
            <a:ext cx="346075" cy="1069975"/>
          </a:xfrm>
          <a:prstGeom prst="rect">
            <a:avLst/>
          </a:prstGeom>
          <a:noFill/>
          <a:ln w="28575">
            <a:solidFill>
              <a:srgbClr val="FF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851" name="Rectangle 40">
            <a:extLst>
              <a:ext uri="{FF2B5EF4-FFF2-40B4-BE49-F238E27FC236}">
                <a16:creationId xmlns:a16="http://schemas.microsoft.com/office/drawing/2014/main" id="{0B41AE85-84FE-1641-9F8D-BAE6F82100E2}"/>
              </a:ext>
            </a:extLst>
          </p:cNvPr>
          <p:cNvSpPr>
            <a:spLocks noChangeArrowheads="1"/>
          </p:cNvSpPr>
          <p:nvPr/>
        </p:nvSpPr>
        <p:spPr bwMode="auto">
          <a:xfrm>
            <a:off x="5200650" y="3841750"/>
            <a:ext cx="342900" cy="24034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852" name="Rectangle 40">
            <a:extLst>
              <a:ext uri="{FF2B5EF4-FFF2-40B4-BE49-F238E27FC236}">
                <a16:creationId xmlns:a16="http://schemas.microsoft.com/office/drawing/2014/main" id="{9D71B457-03AF-2A49-8281-82D4B06C6B4D}"/>
              </a:ext>
            </a:extLst>
          </p:cNvPr>
          <p:cNvSpPr>
            <a:spLocks noChangeArrowheads="1"/>
          </p:cNvSpPr>
          <p:nvPr/>
        </p:nvSpPr>
        <p:spPr bwMode="auto">
          <a:xfrm>
            <a:off x="6121400" y="5603875"/>
            <a:ext cx="342900" cy="641350"/>
          </a:xfrm>
          <a:prstGeom prst="rect">
            <a:avLst/>
          </a:prstGeom>
          <a:noFill/>
          <a:ln w="28575">
            <a:solidFill>
              <a:srgbClr val="85D13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85D134"/>
              </a:solidFill>
            </a:endParaRPr>
          </a:p>
        </p:txBody>
      </p:sp>
    </p:spTree>
    <p:extLst>
      <p:ext uri="{BB962C8B-B14F-4D97-AF65-F5344CB8AC3E}">
        <p14:creationId xmlns:p14="http://schemas.microsoft.com/office/powerpoint/2010/main" val="2062149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3" descr="Screen Shot 2020-02-28 at 12.54.34 PM.png">
            <a:extLst>
              <a:ext uri="{FF2B5EF4-FFF2-40B4-BE49-F238E27FC236}">
                <a16:creationId xmlns:a16="http://schemas.microsoft.com/office/drawing/2014/main" id="{A34FED90-6B5D-C64D-805A-1A620D0881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8" y="2247900"/>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ED2FAA9F-351D-FE4E-B752-0A3B837F120C}"/>
              </a:ext>
            </a:extLst>
          </p:cNvPr>
          <p:cNvSpPr>
            <a:spLocks noGrp="1" noChangeArrowheads="1"/>
          </p:cNvSpPr>
          <p:nvPr>
            <p:ph type="title"/>
          </p:nvPr>
        </p:nvSpPr>
        <p:spPr/>
        <p:txBody>
          <a:bodyPr/>
          <a:lstStyle/>
          <a:p>
            <a:r>
              <a:rPr lang="en-US" altLang="en-US">
                <a:ea typeface="ＭＳ Ｐゴシック" panose="020B0600070205080204" pitchFamily="34" charset="-128"/>
              </a:rPr>
              <a:t>How the computer thinks</a:t>
            </a:r>
          </a:p>
        </p:txBody>
      </p:sp>
      <p:sp>
        <p:nvSpPr>
          <p:cNvPr id="37891" name="Text Box 4">
            <a:extLst>
              <a:ext uri="{FF2B5EF4-FFF2-40B4-BE49-F238E27FC236}">
                <a16:creationId xmlns:a16="http://schemas.microsoft.com/office/drawing/2014/main" id="{F7BED5A4-BD42-714A-A1F8-4704A018DF6B}"/>
              </a:ext>
            </a:extLst>
          </p:cNvPr>
          <p:cNvSpPr txBox="1">
            <a:spLocks noChangeArrowheads="1"/>
          </p:cNvSpPr>
          <p:nvPr/>
        </p:nvSpPr>
        <p:spPr bwMode="auto">
          <a:xfrm>
            <a:off x="1616075" y="1639888"/>
            <a:ext cx="5911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Consider </a:t>
            </a:r>
            <a:r>
              <a:rPr lang="en-US" altLang="en-US" u="sng">
                <a:solidFill>
                  <a:schemeClr val="accent2"/>
                </a:solidFill>
              </a:rPr>
              <a:t>every possible</a:t>
            </a:r>
            <a:r>
              <a:rPr lang="en-US" altLang="en-US">
                <a:solidFill>
                  <a:schemeClr val="accent2"/>
                </a:solidFill>
              </a:rPr>
              <a:t> genotype solution</a:t>
            </a:r>
          </a:p>
        </p:txBody>
      </p:sp>
      <p:sp>
        <p:nvSpPr>
          <p:cNvPr id="37892" name="Text Box 11">
            <a:extLst>
              <a:ext uri="{FF2B5EF4-FFF2-40B4-BE49-F238E27FC236}">
                <a16:creationId xmlns:a16="http://schemas.microsoft.com/office/drawing/2014/main" id="{1C7CAC6F-1D25-FF45-B144-2E9EC42D401A}"/>
              </a:ext>
            </a:extLst>
          </p:cNvPr>
          <p:cNvSpPr txBox="1">
            <a:spLocks noChangeArrowheads="1"/>
          </p:cNvSpPr>
          <p:nvPr/>
        </p:nvSpPr>
        <p:spPr bwMode="auto">
          <a:xfrm>
            <a:off x="1587500" y="3001963"/>
            <a:ext cx="1690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Explain the</a:t>
            </a:r>
          </a:p>
          <a:p>
            <a:pPr algn="ctr"/>
            <a:r>
              <a:rPr lang="en-US" altLang="en-US">
                <a:solidFill>
                  <a:schemeClr val="accent2"/>
                </a:solidFill>
              </a:rPr>
              <a:t>peak pattern</a:t>
            </a:r>
          </a:p>
        </p:txBody>
      </p:sp>
      <p:sp>
        <p:nvSpPr>
          <p:cNvPr id="37893" name="Text Box 12">
            <a:extLst>
              <a:ext uri="{FF2B5EF4-FFF2-40B4-BE49-F238E27FC236}">
                <a16:creationId xmlns:a16="http://schemas.microsoft.com/office/drawing/2014/main" id="{6FCB8E8A-915F-1543-9BA1-D560EE23EF81}"/>
              </a:ext>
            </a:extLst>
          </p:cNvPr>
          <p:cNvSpPr txBox="1">
            <a:spLocks noChangeArrowheads="1"/>
          </p:cNvSpPr>
          <p:nvPr/>
        </p:nvSpPr>
        <p:spPr bwMode="auto">
          <a:xfrm>
            <a:off x="6102350" y="2816225"/>
            <a:ext cx="187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hlink"/>
                </a:solidFill>
              </a:rPr>
              <a:t>Better </a:t>
            </a:r>
          </a:p>
          <a:p>
            <a:pPr algn="ctr"/>
            <a:r>
              <a:rPr lang="en-US" altLang="en-US">
                <a:solidFill>
                  <a:schemeClr val="hlink"/>
                </a:solidFill>
              </a:rPr>
              <a:t>explanation</a:t>
            </a:r>
          </a:p>
          <a:p>
            <a:pPr algn="ctr"/>
            <a:r>
              <a:rPr lang="en-US" altLang="en-US">
                <a:solidFill>
                  <a:schemeClr val="hlink"/>
                </a:solidFill>
              </a:rPr>
              <a:t>has a higher </a:t>
            </a:r>
          </a:p>
          <a:p>
            <a:pPr algn="ctr"/>
            <a:r>
              <a:rPr lang="en-US" altLang="en-US">
                <a:solidFill>
                  <a:schemeClr val="hlink"/>
                </a:solidFill>
              </a:rPr>
              <a:t>likelihood</a:t>
            </a:r>
          </a:p>
        </p:txBody>
      </p:sp>
      <p:sp>
        <p:nvSpPr>
          <p:cNvPr id="37895" name="Rectangle 40">
            <a:extLst>
              <a:ext uri="{FF2B5EF4-FFF2-40B4-BE49-F238E27FC236}">
                <a16:creationId xmlns:a16="http://schemas.microsoft.com/office/drawing/2014/main" id="{111912FE-8619-2B46-8565-6C7AFE58ED4B}"/>
              </a:ext>
            </a:extLst>
          </p:cNvPr>
          <p:cNvSpPr>
            <a:spLocks noChangeArrowheads="1"/>
          </p:cNvSpPr>
          <p:nvPr/>
        </p:nvSpPr>
        <p:spPr bwMode="auto">
          <a:xfrm>
            <a:off x="3368675" y="3841750"/>
            <a:ext cx="342900" cy="24034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7896" name="Rectangle 40">
            <a:extLst>
              <a:ext uri="{FF2B5EF4-FFF2-40B4-BE49-F238E27FC236}">
                <a16:creationId xmlns:a16="http://schemas.microsoft.com/office/drawing/2014/main" id="{2054FE69-746D-F84C-BB34-E619F90AEE25}"/>
              </a:ext>
            </a:extLst>
          </p:cNvPr>
          <p:cNvSpPr>
            <a:spLocks noChangeArrowheads="1"/>
          </p:cNvSpPr>
          <p:nvPr/>
        </p:nvSpPr>
        <p:spPr bwMode="auto">
          <a:xfrm>
            <a:off x="4279900" y="5176838"/>
            <a:ext cx="346075" cy="1068387"/>
          </a:xfrm>
          <a:prstGeom prst="rect">
            <a:avLst/>
          </a:prstGeom>
          <a:noFill/>
          <a:ln w="28575">
            <a:solidFill>
              <a:srgbClr val="FF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7897" name="Rectangle 40">
            <a:extLst>
              <a:ext uri="{FF2B5EF4-FFF2-40B4-BE49-F238E27FC236}">
                <a16:creationId xmlns:a16="http://schemas.microsoft.com/office/drawing/2014/main" id="{1FEC13E8-0E07-A746-92D8-426E94B7C87E}"/>
              </a:ext>
            </a:extLst>
          </p:cNvPr>
          <p:cNvSpPr>
            <a:spLocks noChangeArrowheads="1"/>
          </p:cNvSpPr>
          <p:nvPr/>
        </p:nvSpPr>
        <p:spPr bwMode="auto">
          <a:xfrm>
            <a:off x="4283075" y="4518025"/>
            <a:ext cx="342900" cy="639763"/>
          </a:xfrm>
          <a:prstGeom prst="rect">
            <a:avLst/>
          </a:prstGeom>
          <a:noFill/>
          <a:ln w="28575">
            <a:solidFill>
              <a:srgbClr val="85D13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85D134"/>
              </a:solidFill>
            </a:endParaRPr>
          </a:p>
        </p:txBody>
      </p:sp>
      <p:sp>
        <p:nvSpPr>
          <p:cNvPr id="37898" name="Rectangle 40">
            <a:extLst>
              <a:ext uri="{FF2B5EF4-FFF2-40B4-BE49-F238E27FC236}">
                <a16:creationId xmlns:a16="http://schemas.microsoft.com/office/drawing/2014/main" id="{B72CE567-4A59-3542-BB04-597655E175E0}"/>
              </a:ext>
            </a:extLst>
          </p:cNvPr>
          <p:cNvSpPr>
            <a:spLocks noChangeArrowheads="1"/>
          </p:cNvSpPr>
          <p:nvPr/>
        </p:nvSpPr>
        <p:spPr bwMode="auto">
          <a:xfrm>
            <a:off x="6121400" y="5124450"/>
            <a:ext cx="342900" cy="4508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85D134"/>
              </a:solidFill>
            </a:endParaRPr>
          </a:p>
        </p:txBody>
      </p:sp>
      <p:sp>
        <p:nvSpPr>
          <p:cNvPr id="37899" name="Rectangle 40">
            <a:extLst>
              <a:ext uri="{FF2B5EF4-FFF2-40B4-BE49-F238E27FC236}">
                <a16:creationId xmlns:a16="http://schemas.microsoft.com/office/drawing/2014/main" id="{3F3EFEFD-3116-8447-BC7A-CD28E85180BF}"/>
              </a:ext>
            </a:extLst>
          </p:cNvPr>
          <p:cNvSpPr>
            <a:spLocks noChangeArrowheads="1"/>
          </p:cNvSpPr>
          <p:nvPr/>
        </p:nvSpPr>
        <p:spPr bwMode="auto">
          <a:xfrm>
            <a:off x="5197475" y="2746375"/>
            <a:ext cx="346075" cy="1069975"/>
          </a:xfrm>
          <a:prstGeom prst="rect">
            <a:avLst/>
          </a:prstGeom>
          <a:noFill/>
          <a:ln w="28575">
            <a:solidFill>
              <a:srgbClr val="FF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7900" name="Rectangle 40">
            <a:extLst>
              <a:ext uri="{FF2B5EF4-FFF2-40B4-BE49-F238E27FC236}">
                <a16:creationId xmlns:a16="http://schemas.microsoft.com/office/drawing/2014/main" id="{BD5CDAF2-9201-E741-8687-83E1D7968217}"/>
              </a:ext>
            </a:extLst>
          </p:cNvPr>
          <p:cNvSpPr>
            <a:spLocks noChangeArrowheads="1"/>
          </p:cNvSpPr>
          <p:nvPr/>
        </p:nvSpPr>
        <p:spPr bwMode="auto">
          <a:xfrm>
            <a:off x="5200650" y="3841750"/>
            <a:ext cx="342900" cy="24034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7901" name="Rectangle 40">
            <a:extLst>
              <a:ext uri="{FF2B5EF4-FFF2-40B4-BE49-F238E27FC236}">
                <a16:creationId xmlns:a16="http://schemas.microsoft.com/office/drawing/2014/main" id="{483A2EAB-F668-B44C-93BF-905FE00BFC54}"/>
              </a:ext>
            </a:extLst>
          </p:cNvPr>
          <p:cNvSpPr>
            <a:spLocks noChangeArrowheads="1"/>
          </p:cNvSpPr>
          <p:nvPr/>
        </p:nvSpPr>
        <p:spPr bwMode="auto">
          <a:xfrm>
            <a:off x="6121400" y="5603875"/>
            <a:ext cx="342900" cy="641350"/>
          </a:xfrm>
          <a:prstGeom prst="rect">
            <a:avLst/>
          </a:prstGeom>
          <a:noFill/>
          <a:ln w="28575">
            <a:solidFill>
              <a:srgbClr val="85D13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85D134"/>
              </a:solidFill>
            </a:endParaRPr>
          </a:p>
        </p:txBody>
      </p:sp>
      <p:sp>
        <p:nvSpPr>
          <p:cNvPr id="37902" name="Rectangle 40">
            <a:extLst>
              <a:ext uri="{FF2B5EF4-FFF2-40B4-BE49-F238E27FC236}">
                <a16:creationId xmlns:a16="http://schemas.microsoft.com/office/drawing/2014/main" id="{5B5EB224-2CD4-064A-AEC5-8EB222504434}"/>
              </a:ext>
            </a:extLst>
          </p:cNvPr>
          <p:cNvSpPr>
            <a:spLocks noChangeArrowheads="1"/>
          </p:cNvSpPr>
          <p:nvPr/>
        </p:nvSpPr>
        <p:spPr bwMode="auto">
          <a:xfrm>
            <a:off x="3368675" y="3360738"/>
            <a:ext cx="342900" cy="44926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85D134"/>
              </a:solidFill>
            </a:endParaRPr>
          </a:p>
        </p:txBody>
      </p:sp>
    </p:spTree>
    <p:extLst>
      <p:ext uri="{BB962C8B-B14F-4D97-AF65-F5344CB8AC3E}">
        <p14:creationId xmlns:p14="http://schemas.microsoft.com/office/powerpoint/2010/main" val="1845795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3" descr="Screen Shot 2020-02-28 at 12.54.34 PM.png">
            <a:extLst>
              <a:ext uri="{FF2B5EF4-FFF2-40B4-BE49-F238E27FC236}">
                <a16:creationId xmlns:a16="http://schemas.microsoft.com/office/drawing/2014/main" id="{EB2A58F3-157B-5645-8FE6-08BB6BC10C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8" y="2247900"/>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E4BBD1F6-0F90-F749-8B80-CDB3A705C7B0}"/>
              </a:ext>
            </a:extLst>
          </p:cNvPr>
          <p:cNvSpPr>
            <a:spLocks noGrp="1" noChangeArrowheads="1"/>
          </p:cNvSpPr>
          <p:nvPr>
            <p:ph type="title"/>
          </p:nvPr>
        </p:nvSpPr>
        <p:spPr/>
        <p:txBody>
          <a:bodyPr/>
          <a:lstStyle/>
          <a:p>
            <a:r>
              <a:rPr lang="en-US" altLang="en-US">
                <a:ea typeface="ＭＳ Ｐゴシック" panose="020B0600070205080204" pitchFamily="34" charset="-128"/>
              </a:rPr>
              <a:t>How the computer thinks</a:t>
            </a:r>
          </a:p>
        </p:txBody>
      </p:sp>
      <p:sp>
        <p:nvSpPr>
          <p:cNvPr id="39939" name="Text Box 4">
            <a:extLst>
              <a:ext uri="{FF2B5EF4-FFF2-40B4-BE49-F238E27FC236}">
                <a16:creationId xmlns:a16="http://schemas.microsoft.com/office/drawing/2014/main" id="{3B1E9388-D032-B748-AB94-75165144003E}"/>
              </a:ext>
            </a:extLst>
          </p:cNvPr>
          <p:cNvSpPr txBox="1">
            <a:spLocks noChangeArrowheads="1"/>
          </p:cNvSpPr>
          <p:nvPr/>
        </p:nvSpPr>
        <p:spPr bwMode="auto">
          <a:xfrm>
            <a:off x="1616075" y="1639888"/>
            <a:ext cx="5911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Consider every possible genotype solution</a:t>
            </a:r>
          </a:p>
        </p:txBody>
      </p:sp>
      <p:sp>
        <p:nvSpPr>
          <p:cNvPr id="39941" name="Rectangle 40">
            <a:extLst>
              <a:ext uri="{FF2B5EF4-FFF2-40B4-BE49-F238E27FC236}">
                <a16:creationId xmlns:a16="http://schemas.microsoft.com/office/drawing/2014/main" id="{0D42BC67-784F-8F4A-8260-5AC01A34ADCE}"/>
              </a:ext>
            </a:extLst>
          </p:cNvPr>
          <p:cNvSpPr>
            <a:spLocks noChangeArrowheads="1"/>
          </p:cNvSpPr>
          <p:nvPr/>
        </p:nvSpPr>
        <p:spPr bwMode="auto">
          <a:xfrm>
            <a:off x="2401888" y="5233988"/>
            <a:ext cx="342900" cy="10064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9942" name="Rectangle 40">
            <a:extLst>
              <a:ext uri="{FF2B5EF4-FFF2-40B4-BE49-F238E27FC236}">
                <a16:creationId xmlns:a16="http://schemas.microsoft.com/office/drawing/2014/main" id="{2864F811-BB68-BF43-A730-2E208FD91131}"/>
              </a:ext>
            </a:extLst>
          </p:cNvPr>
          <p:cNvSpPr>
            <a:spLocks noChangeArrowheads="1"/>
          </p:cNvSpPr>
          <p:nvPr/>
        </p:nvSpPr>
        <p:spPr bwMode="auto">
          <a:xfrm>
            <a:off x="3367088" y="5233988"/>
            <a:ext cx="346075" cy="1006475"/>
          </a:xfrm>
          <a:prstGeom prst="rect">
            <a:avLst/>
          </a:prstGeom>
          <a:noFill/>
          <a:ln w="28575">
            <a:solidFill>
              <a:srgbClr val="FF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9943" name="Rectangle 40">
            <a:extLst>
              <a:ext uri="{FF2B5EF4-FFF2-40B4-BE49-F238E27FC236}">
                <a16:creationId xmlns:a16="http://schemas.microsoft.com/office/drawing/2014/main" id="{B6977DB3-FAB4-F442-AE7C-BA4BA50B3FF6}"/>
              </a:ext>
            </a:extLst>
          </p:cNvPr>
          <p:cNvSpPr>
            <a:spLocks noChangeArrowheads="1"/>
          </p:cNvSpPr>
          <p:nvPr/>
        </p:nvSpPr>
        <p:spPr bwMode="auto">
          <a:xfrm>
            <a:off x="2401888" y="4197350"/>
            <a:ext cx="342900" cy="1006475"/>
          </a:xfrm>
          <a:prstGeom prst="rect">
            <a:avLst/>
          </a:prstGeom>
          <a:noFill/>
          <a:ln w="28575">
            <a:solidFill>
              <a:srgbClr val="85D13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85D134"/>
              </a:solidFill>
            </a:endParaRPr>
          </a:p>
        </p:txBody>
      </p:sp>
      <p:sp>
        <p:nvSpPr>
          <p:cNvPr id="39944" name="Rectangle 40">
            <a:extLst>
              <a:ext uri="{FF2B5EF4-FFF2-40B4-BE49-F238E27FC236}">
                <a16:creationId xmlns:a16="http://schemas.microsoft.com/office/drawing/2014/main" id="{2771DEA0-91B2-424A-96A4-B2D54C25337C}"/>
              </a:ext>
            </a:extLst>
          </p:cNvPr>
          <p:cNvSpPr>
            <a:spLocks noChangeArrowheads="1"/>
          </p:cNvSpPr>
          <p:nvPr/>
        </p:nvSpPr>
        <p:spPr bwMode="auto">
          <a:xfrm>
            <a:off x="6121400" y="5440363"/>
            <a:ext cx="342900" cy="8001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85D134"/>
              </a:solidFill>
            </a:endParaRPr>
          </a:p>
        </p:txBody>
      </p:sp>
      <p:sp>
        <p:nvSpPr>
          <p:cNvPr id="39945" name="Rectangle 40">
            <a:extLst>
              <a:ext uri="{FF2B5EF4-FFF2-40B4-BE49-F238E27FC236}">
                <a16:creationId xmlns:a16="http://schemas.microsoft.com/office/drawing/2014/main" id="{350215C3-9A77-E745-BB2A-DF681D5D586D}"/>
              </a:ext>
            </a:extLst>
          </p:cNvPr>
          <p:cNvSpPr>
            <a:spLocks noChangeArrowheads="1"/>
          </p:cNvSpPr>
          <p:nvPr/>
        </p:nvSpPr>
        <p:spPr bwMode="auto">
          <a:xfrm>
            <a:off x="6892925" y="5233988"/>
            <a:ext cx="346075" cy="1006475"/>
          </a:xfrm>
          <a:prstGeom prst="rect">
            <a:avLst/>
          </a:prstGeom>
          <a:noFill/>
          <a:ln w="28575">
            <a:solidFill>
              <a:srgbClr val="FF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9946" name="Rectangle 40">
            <a:extLst>
              <a:ext uri="{FF2B5EF4-FFF2-40B4-BE49-F238E27FC236}">
                <a16:creationId xmlns:a16="http://schemas.microsoft.com/office/drawing/2014/main" id="{3C1CF875-1168-E04B-AED2-F95DDF595A84}"/>
              </a:ext>
            </a:extLst>
          </p:cNvPr>
          <p:cNvSpPr>
            <a:spLocks noChangeArrowheads="1"/>
          </p:cNvSpPr>
          <p:nvPr/>
        </p:nvSpPr>
        <p:spPr bwMode="auto">
          <a:xfrm>
            <a:off x="1603375" y="5233988"/>
            <a:ext cx="342900" cy="10064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9947" name="Rectangle 40">
            <a:extLst>
              <a:ext uri="{FF2B5EF4-FFF2-40B4-BE49-F238E27FC236}">
                <a16:creationId xmlns:a16="http://schemas.microsoft.com/office/drawing/2014/main" id="{7DE80C83-5014-7E46-B8AB-7DB6291A0FF5}"/>
              </a:ext>
            </a:extLst>
          </p:cNvPr>
          <p:cNvSpPr>
            <a:spLocks noChangeArrowheads="1"/>
          </p:cNvSpPr>
          <p:nvPr/>
        </p:nvSpPr>
        <p:spPr bwMode="auto">
          <a:xfrm>
            <a:off x="5197475" y="5233988"/>
            <a:ext cx="342900" cy="1006475"/>
          </a:xfrm>
          <a:prstGeom prst="rect">
            <a:avLst/>
          </a:prstGeom>
          <a:noFill/>
          <a:ln w="28575">
            <a:solidFill>
              <a:srgbClr val="85D13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85D134"/>
              </a:solidFill>
            </a:endParaRPr>
          </a:p>
        </p:txBody>
      </p:sp>
      <p:sp>
        <p:nvSpPr>
          <p:cNvPr id="39948" name="Rectangle 40">
            <a:extLst>
              <a:ext uri="{FF2B5EF4-FFF2-40B4-BE49-F238E27FC236}">
                <a16:creationId xmlns:a16="http://schemas.microsoft.com/office/drawing/2014/main" id="{C911AAE6-D59F-C844-81F0-49B97185B206}"/>
              </a:ext>
            </a:extLst>
          </p:cNvPr>
          <p:cNvSpPr>
            <a:spLocks noChangeArrowheads="1"/>
          </p:cNvSpPr>
          <p:nvPr/>
        </p:nvSpPr>
        <p:spPr bwMode="auto">
          <a:xfrm>
            <a:off x="2401888" y="3368675"/>
            <a:ext cx="342900" cy="8001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85D134"/>
              </a:solidFill>
            </a:endParaRPr>
          </a:p>
        </p:txBody>
      </p:sp>
      <p:sp>
        <p:nvSpPr>
          <p:cNvPr id="39949" name="Text Box 12">
            <a:extLst>
              <a:ext uri="{FF2B5EF4-FFF2-40B4-BE49-F238E27FC236}">
                <a16:creationId xmlns:a16="http://schemas.microsoft.com/office/drawing/2014/main" id="{97E7CE50-46ED-8A49-935D-2AB2D4FEA8EE}"/>
              </a:ext>
            </a:extLst>
          </p:cNvPr>
          <p:cNvSpPr txBox="1">
            <a:spLocks noChangeArrowheads="1"/>
          </p:cNvSpPr>
          <p:nvPr/>
        </p:nvSpPr>
        <p:spPr bwMode="auto">
          <a:xfrm>
            <a:off x="6162675" y="2816225"/>
            <a:ext cx="17589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hlink"/>
                </a:solidFill>
              </a:rPr>
              <a:t>Worse</a:t>
            </a:r>
          </a:p>
          <a:p>
            <a:pPr algn="ctr"/>
            <a:r>
              <a:rPr lang="en-US" altLang="en-US">
                <a:solidFill>
                  <a:schemeClr val="hlink"/>
                </a:solidFill>
              </a:rPr>
              <a:t>explanation</a:t>
            </a:r>
          </a:p>
          <a:p>
            <a:pPr algn="ctr"/>
            <a:r>
              <a:rPr lang="en-US" altLang="en-US">
                <a:solidFill>
                  <a:schemeClr val="hlink"/>
                </a:solidFill>
              </a:rPr>
              <a:t>has a lower</a:t>
            </a:r>
          </a:p>
          <a:p>
            <a:pPr algn="ctr"/>
            <a:r>
              <a:rPr lang="en-US" altLang="en-US">
                <a:solidFill>
                  <a:schemeClr val="hlink"/>
                </a:solidFill>
              </a:rPr>
              <a:t>likelihood</a:t>
            </a:r>
          </a:p>
        </p:txBody>
      </p:sp>
    </p:spTree>
    <p:extLst>
      <p:ext uri="{BB962C8B-B14F-4D97-AF65-F5344CB8AC3E}">
        <p14:creationId xmlns:p14="http://schemas.microsoft.com/office/powerpoint/2010/main" val="25036943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Screen Shot 2020-02-28 at 1.03.05 PM.png">
            <a:extLst>
              <a:ext uri="{FF2B5EF4-FFF2-40B4-BE49-F238E27FC236}">
                <a16:creationId xmlns:a16="http://schemas.microsoft.com/office/drawing/2014/main" id="{5B00DE3D-DD82-8C44-BE3C-A5602E5AAC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8" y="2263775"/>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Rectangle 24">
            <a:extLst>
              <a:ext uri="{FF2B5EF4-FFF2-40B4-BE49-F238E27FC236}">
                <a16:creationId xmlns:a16="http://schemas.microsoft.com/office/drawing/2014/main" id="{0E951D4D-D96C-0044-B7F6-C629C404AAD6}"/>
              </a:ext>
            </a:extLst>
          </p:cNvPr>
          <p:cNvSpPr>
            <a:spLocks noChangeArrowheads="1"/>
          </p:cNvSpPr>
          <p:nvPr/>
        </p:nvSpPr>
        <p:spPr bwMode="auto">
          <a:xfrm>
            <a:off x="509588" y="1479550"/>
            <a:ext cx="8124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chemeClr val="accent2"/>
                </a:solidFill>
              </a:rPr>
              <a:t>Objective</a:t>
            </a:r>
            <a:r>
              <a:rPr lang="en-US" altLang="en-US">
                <a:solidFill>
                  <a:schemeClr val="accent2"/>
                </a:solidFill>
              </a:rPr>
              <a:t> genotype determined solely from the DNA data.</a:t>
            </a:r>
            <a:endParaRPr lang="en-US" altLang="en-US">
              <a:solidFill>
                <a:schemeClr val="hlink"/>
              </a:solidFill>
            </a:endParaRPr>
          </a:p>
          <a:p>
            <a:pPr algn="ctr"/>
            <a:r>
              <a:rPr lang="en-US" altLang="en-US">
                <a:solidFill>
                  <a:srgbClr val="800080"/>
                </a:solidFill>
              </a:rPr>
              <a:t>Never sees a comparison reference.</a:t>
            </a:r>
            <a:endParaRPr lang="en-US" altLang="en-US">
              <a:solidFill>
                <a:schemeClr val="hlink"/>
              </a:solidFill>
            </a:endParaRPr>
          </a:p>
        </p:txBody>
      </p:sp>
      <p:sp>
        <p:nvSpPr>
          <p:cNvPr id="41987" name="Rectangle 2">
            <a:extLst>
              <a:ext uri="{FF2B5EF4-FFF2-40B4-BE49-F238E27FC236}">
                <a16:creationId xmlns:a16="http://schemas.microsoft.com/office/drawing/2014/main" id="{C967A557-80C8-0242-B04C-0734DE6BCF0C}"/>
              </a:ext>
            </a:extLst>
          </p:cNvPr>
          <p:cNvSpPr>
            <a:spLocks noGrp="1" noChangeArrowheads="1"/>
          </p:cNvSpPr>
          <p:nvPr>
            <p:ph type="title"/>
          </p:nvPr>
        </p:nvSpPr>
        <p:spPr>
          <a:xfrm>
            <a:off x="0" y="609600"/>
            <a:ext cx="9144000" cy="1143000"/>
          </a:xfrm>
        </p:spPr>
        <p:txBody>
          <a:bodyPr/>
          <a:lstStyle/>
          <a:p>
            <a:r>
              <a:rPr lang="en-US" altLang="en-US">
                <a:ea typeface="ＭＳ Ｐゴシック" panose="020B0600070205080204" pitchFamily="34" charset="-128"/>
              </a:rPr>
              <a:t>Evidence genotype</a:t>
            </a:r>
          </a:p>
        </p:txBody>
      </p:sp>
      <p:sp>
        <p:nvSpPr>
          <p:cNvPr id="41989" name="Text Box 11">
            <a:extLst>
              <a:ext uri="{FF2B5EF4-FFF2-40B4-BE49-F238E27FC236}">
                <a16:creationId xmlns:a16="http://schemas.microsoft.com/office/drawing/2014/main" id="{B5A0CF39-A5FE-9D47-BF7D-01651CE7A2C1}"/>
              </a:ext>
            </a:extLst>
          </p:cNvPr>
          <p:cNvSpPr txBox="1">
            <a:spLocks noChangeArrowheads="1"/>
          </p:cNvSpPr>
          <p:nvPr/>
        </p:nvSpPr>
        <p:spPr bwMode="auto">
          <a:xfrm>
            <a:off x="7264400" y="5735638"/>
            <a:ext cx="5921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4%</a:t>
            </a:r>
          </a:p>
        </p:txBody>
      </p:sp>
      <p:sp>
        <p:nvSpPr>
          <p:cNvPr id="41990" name="Text Box 12">
            <a:extLst>
              <a:ext uri="{FF2B5EF4-FFF2-40B4-BE49-F238E27FC236}">
                <a16:creationId xmlns:a16="http://schemas.microsoft.com/office/drawing/2014/main" id="{F94DAA66-5819-0745-B582-D5A5FCABD9D3}"/>
              </a:ext>
            </a:extLst>
          </p:cNvPr>
          <p:cNvSpPr txBox="1">
            <a:spLocks noChangeArrowheads="1"/>
          </p:cNvSpPr>
          <p:nvPr/>
        </p:nvSpPr>
        <p:spPr bwMode="auto">
          <a:xfrm>
            <a:off x="3276600" y="5286375"/>
            <a:ext cx="7493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17%</a:t>
            </a:r>
          </a:p>
        </p:txBody>
      </p:sp>
      <p:sp>
        <p:nvSpPr>
          <p:cNvPr id="41991" name="Text Box 12">
            <a:extLst>
              <a:ext uri="{FF2B5EF4-FFF2-40B4-BE49-F238E27FC236}">
                <a16:creationId xmlns:a16="http://schemas.microsoft.com/office/drawing/2014/main" id="{F947F2FE-BA4E-164A-AC6C-01E95E598F3C}"/>
              </a:ext>
            </a:extLst>
          </p:cNvPr>
          <p:cNvSpPr txBox="1">
            <a:spLocks noChangeArrowheads="1"/>
          </p:cNvSpPr>
          <p:nvPr/>
        </p:nvSpPr>
        <p:spPr bwMode="auto">
          <a:xfrm>
            <a:off x="5649913" y="5324475"/>
            <a:ext cx="7493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16%</a:t>
            </a:r>
          </a:p>
        </p:txBody>
      </p:sp>
      <p:sp>
        <p:nvSpPr>
          <p:cNvPr id="41992" name="Text Box 11">
            <a:extLst>
              <a:ext uri="{FF2B5EF4-FFF2-40B4-BE49-F238E27FC236}">
                <a16:creationId xmlns:a16="http://schemas.microsoft.com/office/drawing/2014/main" id="{AE0E13CE-7CCC-9148-A796-44365BC06A8C}"/>
              </a:ext>
            </a:extLst>
          </p:cNvPr>
          <p:cNvSpPr txBox="1">
            <a:spLocks noChangeArrowheads="1"/>
          </p:cNvSpPr>
          <p:nvPr/>
        </p:nvSpPr>
        <p:spPr bwMode="auto">
          <a:xfrm>
            <a:off x="4848225" y="5761038"/>
            <a:ext cx="5921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3%</a:t>
            </a:r>
          </a:p>
        </p:txBody>
      </p:sp>
      <p:sp>
        <p:nvSpPr>
          <p:cNvPr id="41993" name="Text Box 11">
            <a:extLst>
              <a:ext uri="{FF2B5EF4-FFF2-40B4-BE49-F238E27FC236}">
                <a16:creationId xmlns:a16="http://schemas.microsoft.com/office/drawing/2014/main" id="{8C7277A8-2D65-C643-9086-586862E82BCC}"/>
              </a:ext>
            </a:extLst>
          </p:cNvPr>
          <p:cNvSpPr txBox="1">
            <a:spLocks noChangeArrowheads="1"/>
          </p:cNvSpPr>
          <p:nvPr/>
        </p:nvSpPr>
        <p:spPr bwMode="auto">
          <a:xfrm>
            <a:off x="6413500" y="5735638"/>
            <a:ext cx="5921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4%</a:t>
            </a:r>
          </a:p>
        </p:txBody>
      </p:sp>
      <p:sp>
        <p:nvSpPr>
          <p:cNvPr id="41994" name="Text Box 11">
            <a:extLst>
              <a:ext uri="{FF2B5EF4-FFF2-40B4-BE49-F238E27FC236}">
                <a16:creationId xmlns:a16="http://schemas.microsoft.com/office/drawing/2014/main" id="{6FDD6B36-44A7-4A4A-A53B-6C359848969F}"/>
              </a:ext>
            </a:extLst>
          </p:cNvPr>
          <p:cNvSpPr txBox="1">
            <a:spLocks noChangeArrowheads="1"/>
          </p:cNvSpPr>
          <p:nvPr/>
        </p:nvSpPr>
        <p:spPr bwMode="auto">
          <a:xfrm>
            <a:off x="4027488" y="5761038"/>
            <a:ext cx="5921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3%</a:t>
            </a:r>
          </a:p>
        </p:txBody>
      </p:sp>
      <p:sp>
        <p:nvSpPr>
          <p:cNvPr id="41995" name="Text Box 11">
            <a:extLst>
              <a:ext uri="{FF2B5EF4-FFF2-40B4-BE49-F238E27FC236}">
                <a16:creationId xmlns:a16="http://schemas.microsoft.com/office/drawing/2014/main" id="{C896B4BC-E6C9-544B-816B-1A91B4D0D593}"/>
              </a:ext>
            </a:extLst>
          </p:cNvPr>
          <p:cNvSpPr txBox="1">
            <a:spLocks noChangeArrowheads="1"/>
          </p:cNvSpPr>
          <p:nvPr/>
        </p:nvSpPr>
        <p:spPr bwMode="auto">
          <a:xfrm>
            <a:off x="1677988" y="5776913"/>
            <a:ext cx="5921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2%</a:t>
            </a:r>
          </a:p>
        </p:txBody>
      </p:sp>
      <p:sp>
        <p:nvSpPr>
          <p:cNvPr id="41996" name="Text Box 16">
            <a:extLst>
              <a:ext uri="{FF2B5EF4-FFF2-40B4-BE49-F238E27FC236}">
                <a16:creationId xmlns:a16="http://schemas.microsoft.com/office/drawing/2014/main" id="{C7545C7F-60ED-E142-8428-E18D9AAD3801}"/>
              </a:ext>
            </a:extLst>
          </p:cNvPr>
          <p:cNvSpPr txBox="1">
            <a:spLocks noChangeArrowheads="1"/>
          </p:cNvSpPr>
          <p:nvPr/>
        </p:nvSpPr>
        <p:spPr bwMode="auto">
          <a:xfrm>
            <a:off x="2482850" y="4186238"/>
            <a:ext cx="749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48%</a:t>
            </a:r>
          </a:p>
        </p:txBody>
      </p:sp>
    </p:spTree>
    <p:extLst>
      <p:ext uri="{BB962C8B-B14F-4D97-AF65-F5344CB8AC3E}">
        <p14:creationId xmlns:p14="http://schemas.microsoft.com/office/powerpoint/2010/main" val="881799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690A987C-B607-3C4E-AF63-8A0053D1843E}"/>
              </a:ext>
            </a:extLst>
          </p:cNvPr>
          <p:cNvSpPr>
            <a:spLocks noGrp="1" noChangeArrowheads="1"/>
          </p:cNvSpPr>
          <p:nvPr>
            <p:ph type="title"/>
          </p:nvPr>
        </p:nvSpPr>
        <p:spPr/>
        <p:txBody>
          <a:bodyPr/>
          <a:lstStyle/>
          <a:p>
            <a:r>
              <a:rPr lang="en-US" altLang="en-US">
                <a:ea typeface="ＭＳ Ｐゴシック" panose="020B0600070205080204" pitchFamily="34" charset="-128"/>
              </a:rPr>
              <a:t>DNA match information</a:t>
            </a:r>
          </a:p>
        </p:txBody>
      </p:sp>
      <p:sp>
        <p:nvSpPr>
          <p:cNvPr id="44034" name="Text Box 9">
            <a:extLst>
              <a:ext uri="{FF2B5EF4-FFF2-40B4-BE49-F238E27FC236}">
                <a16:creationId xmlns:a16="http://schemas.microsoft.com/office/drawing/2014/main" id="{BA3CEA85-EA0A-724C-8679-9183958BA00F}"/>
              </a:ext>
            </a:extLst>
          </p:cNvPr>
          <p:cNvSpPr txBox="1">
            <a:spLocks noChangeArrowheads="1"/>
          </p:cNvSpPr>
          <p:nvPr/>
        </p:nvSpPr>
        <p:spPr bwMode="auto">
          <a:xfrm>
            <a:off x="266700" y="149225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How much more does someone </a:t>
            </a:r>
            <a:r>
              <a:rPr lang="en-US" altLang="en-US">
                <a:solidFill>
                  <a:schemeClr val="accent2"/>
                </a:solidFill>
              </a:rPr>
              <a:t>match the evidence</a:t>
            </a:r>
            <a:endParaRPr lang="en-US" altLang="en-US"/>
          </a:p>
          <a:p>
            <a:pPr algn="ctr"/>
            <a:r>
              <a:rPr lang="en-US" altLang="en-US"/>
              <a:t>than </a:t>
            </a:r>
            <a:r>
              <a:rPr lang="en-US" altLang="en-US">
                <a:solidFill>
                  <a:srgbClr val="996633"/>
                </a:solidFill>
              </a:rPr>
              <a:t>a random person</a:t>
            </a:r>
            <a:r>
              <a:rPr lang="en-US" altLang="en-US"/>
              <a:t>?</a:t>
            </a:r>
          </a:p>
        </p:txBody>
      </p:sp>
      <p:pic>
        <p:nvPicPr>
          <p:cNvPr id="44036" name="Picture 9" descr="Screen Shot 2020-02-28 at 12.54.52 PM.png">
            <a:extLst>
              <a:ext uri="{FF2B5EF4-FFF2-40B4-BE49-F238E27FC236}">
                <a16:creationId xmlns:a16="http://schemas.microsoft.com/office/drawing/2014/main" id="{E6683CC2-84FA-3F4F-8F9C-6F95F6464B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8" y="2263775"/>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7" name="Group 19">
            <a:extLst>
              <a:ext uri="{FF2B5EF4-FFF2-40B4-BE49-F238E27FC236}">
                <a16:creationId xmlns:a16="http://schemas.microsoft.com/office/drawing/2014/main" id="{8BBB392A-DDD1-C540-8BA1-39A3A00371E4}"/>
              </a:ext>
            </a:extLst>
          </p:cNvPr>
          <p:cNvGrpSpPr>
            <a:grpSpLocks/>
          </p:cNvGrpSpPr>
          <p:nvPr/>
        </p:nvGrpSpPr>
        <p:grpSpPr bwMode="auto">
          <a:xfrm>
            <a:off x="4311650" y="3427413"/>
            <a:ext cx="3556000" cy="950912"/>
            <a:chOff x="1214" y="2425"/>
            <a:chExt cx="2240" cy="599"/>
          </a:xfrm>
        </p:grpSpPr>
        <p:sp>
          <p:nvSpPr>
            <p:cNvPr id="44046" name="Text Box 4">
              <a:extLst>
                <a:ext uri="{FF2B5EF4-FFF2-40B4-BE49-F238E27FC236}">
                  <a16:creationId xmlns:a16="http://schemas.microsoft.com/office/drawing/2014/main" id="{F3F134DF-DAE3-664C-BA2F-32F0AE0C6592}"/>
                </a:ext>
              </a:extLst>
            </p:cNvPr>
            <p:cNvSpPr txBox="1">
              <a:spLocks noChangeArrowheads="1"/>
            </p:cNvSpPr>
            <p:nvPr/>
          </p:nvSpPr>
          <p:spPr bwMode="auto">
            <a:xfrm>
              <a:off x="1316" y="2425"/>
              <a:ext cx="199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Prob(</a:t>
              </a:r>
              <a:r>
                <a:rPr lang="en-US" altLang="en-US">
                  <a:solidFill>
                    <a:schemeClr val="accent2"/>
                  </a:solidFill>
                </a:rPr>
                <a:t>evidence match</a:t>
              </a:r>
              <a:r>
                <a:rPr lang="en-US" altLang="en-US"/>
                <a:t>)</a:t>
              </a:r>
            </a:p>
          </p:txBody>
        </p:sp>
        <p:sp>
          <p:nvSpPr>
            <p:cNvPr id="44047" name="Text Box 5">
              <a:extLst>
                <a:ext uri="{FF2B5EF4-FFF2-40B4-BE49-F238E27FC236}">
                  <a16:creationId xmlns:a16="http://schemas.microsoft.com/office/drawing/2014/main" id="{1116EDB8-1318-7442-83B8-DD486AB9EFFB}"/>
                </a:ext>
              </a:extLst>
            </p:cNvPr>
            <p:cNvSpPr txBox="1">
              <a:spLocks noChangeArrowheads="1"/>
            </p:cNvSpPr>
            <p:nvPr/>
          </p:nvSpPr>
          <p:spPr bwMode="auto">
            <a:xfrm>
              <a:off x="1214" y="2736"/>
              <a:ext cx="22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Prob(</a:t>
              </a:r>
              <a:r>
                <a:rPr lang="en-US" altLang="en-US">
                  <a:solidFill>
                    <a:srgbClr val="996633"/>
                  </a:solidFill>
                </a:rPr>
                <a:t>coincidental match</a:t>
              </a:r>
              <a:r>
                <a:rPr lang="en-US" altLang="en-US"/>
                <a:t>)</a:t>
              </a:r>
            </a:p>
          </p:txBody>
        </p:sp>
        <p:sp>
          <p:nvSpPr>
            <p:cNvPr id="44048" name="Line 6">
              <a:extLst>
                <a:ext uri="{FF2B5EF4-FFF2-40B4-BE49-F238E27FC236}">
                  <a16:creationId xmlns:a16="http://schemas.microsoft.com/office/drawing/2014/main" id="{B04F6B2F-238F-9B44-AB21-28577AF6EA5D}"/>
                </a:ext>
              </a:extLst>
            </p:cNvPr>
            <p:cNvSpPr>
              <a:spLocks noChangeShapeType="1"/>
            </p:cNvSpPr>
            <p:nvPr/>
          </p:nvSpPr>
          <p:spPr bwMode="auto">
            <a:xfrm>
              <a:off x="1265" y="2737"/>
              <a:ext cx="21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4038" name="Text Box 11">
            <a:extLst>
              <a:ext uri="{FF2B5EF4-FFF2-40B4-BE49-F238E27FC236}">
                <a16:creationId xmlns:a16="http://schemas.microsoft.com/office/drawing/2014/main" id="{D08C2EC2-EA76-CB4C-8477-69592ED8E841}"/>
              </a:ext>
            </a:extLst>
          </p:cNvPr>
          <p:cNvSpPr txBox="1">
            <a:spLocks noChangeArrowheads="1"/>
          </p:cNvSpPr>
          <p:nvPr/>
        </p:nvSpPr>
        <p:spPr bwMode="auto">
          <a:xfrm>
            <a:off x="7264400" y="5735638"/>
            <a:ext cx="5921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4%</a:t>
            </a:r>
          </a:p>
        </p:txBody>
      </p:sp>
      <p:sp>
        <p:nvSpPr>
          <p:cNvPr id="44039" name="Text Box 12">
            <a:extLst>
              <a:ext uri="{FF2B5EF4-FFF2-40B4-BE49-F238E27FC236}">
                <a16:creationId xmlns:a16="http://schemas.microsoft.com/office/drawing/2014/main" id="{5FF3C89D-C059-3341-A150-75658A04CFF1}"/>
              </a:ext>
            </a:extLst>
          </p:cNvPr>
          <p:cNvSpPr txBox="1">
            <a:spLocks noChangeArrowheads="1"/>
          </p:cNvSpPr>
          <p:nvPr/>
        </p:nvSpPr>
        <p:spPr bwMode="auto">
          <a:xfrm>
            <a:off x="3276600" y="5286375"/>
            <a:ext cx="7493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17%</a:t>
            </a:r>
          </a:p>
        </p:txBody>
      </p:sp>
      <p:sp>
        <p:nvSpPr>
          <p:cNvPr id="44040" name="Text Box 12">
            <a:extLst>
              <a:ext uri="{FF2B5EF4-FFF2-40B4-BE49-F238E27FC236}">
                <a16:creationId xmlns:a16="http://schemas.microsoft.com/office/drawing/2014/main" id="{6F9FEAAB-90A5-3B45-A1FA-1F40D0B13D12}"/>
              </a:ext>
            </a:extLst>
          </p:cNvPr>
          <p:cNvSpPr txBox="1">
            <a:spLocks noChangeArrowheads="1"/>
          </p:cNvSpPr>
          <p:nvPr/>
        </p:nvSpPr>
        <p:spPr bwMode="auto">
          <a:xfrm>
            <a:off x="5649913" y="5324475"/>
            <a:ext cx="7493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16%</a:t>
            </a:r>
          </a:p>
        </p:txBody>
      </p:sp>
      <p:sp>
        <p:nvSpPr>
          <p:cNvPr id="44041" name="Text Box 11">
            <a:extLst>
              <a:ext uri="{FF2B5EF4-FFF2-40B4-BE49-F238E27FC236}">
                <a16:creationId xmlns:a16="http://schemas.microsoft.com/office/drawing/2014/main" id="{271A479C-15B5-334F-B7AF-CC86476F90E6}"/>
              </a:ext>
            </a:extLst>
          </p:cNvPr>
          <p:cNvSpPr txBox="1">
            <a:spLocks noChangeArrowheads="1"/>
          </p:cNvSpPr>
          <p:nvPr/>
        </p:nvSpPr>
        <p:spPr bwMode="auto">
          <a:xfrm>
            <a:off x="4848225" y="5761038"/>
            <a:ext cx="5921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3%</a:t>
            </a:r>
          </a:p>
        </p:txBody>
      </p:sp>
      <p:sp>
        <p:nvSpPr>
          <p:cNvPr id="44042" name="Text Box 11">
            <a:extLst>
              <a:ext uri="{FF2B5EF4-FFF2-40B4-BE49-F238E27FC236}">
                <a16:creationId xmlns:a16="http://schemas.microsoft.com/office/drawing/2014/main" id="{235064B5-8188-D84B-9B5D-F1D4010A0881}"/>
              </a:ext>
            </a:extLst>
          </p:cNvPr>
          <p:cNvSpPr txBox="1">
            <a:spLocks noChangeArrowheads="1"/>
          </p:cNvSpPr>
          <p:nvPr/>
        </p:nvSpPr>
        <p:spPr bwMode="auto">
          <a:xfrm>
            <a:off x="6413500" y="5735638"/>
            <a:ext cx="5921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4%</a:t>
            </a:r>
          </a:p>
        </p:txBody>
      </p:sp>
      <p:sp>
        <p:nvSpPr>
          <p:cNvPr id="44043" name="Text Box 11">
            <a:extLst>
              <a:ext uri="{FF2B5EF4-FFF2-40B4-BE49-F238E27FC236}">
                <a16:creationId xmlns:a16="http://schemas.microsoft.com/office/drawing/2014/main" id="{A2D4EF94-5A25-B74F-8F84-FB3A54615902}"/>
              </a:ext>
            </a:extLst>
          </p:cNvPr>
          <p:cNvSpPr txBox="1">
            <a:spLocks noChangeArrowheads="1"/>
          </p:cNvSpPr>
          <p:nvPr/>
        </p:nvSpPr>
        <p:spPr bwMode="auto">
          <a:xfrm>
            <a:off x="4027488" y="5761038"/>
            <a:ext cx="5921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3%</a:t>
            </a:r>
          </a:p>
        </p:txBody>
      </p:sp>
      <p:sp>
        <p:nvSpPr>
          <p:cNvPr id="44044" name="Text Box 11">
            <a:extLst>
              <a:ext uri="{FF2B5EF4-FFF2-40B4-BE49-F238E27FC236}">
                <a16:creationId xmlns:a16="http://schemas.microsoft.com/office/drawing/2014/main" id="{1E864B45-6C30-B143-A6FC-53D4AAC9ECA8}"/>
              </a:ext>
            </a:extLst>
          </p:cNvPr>
          <p:cNvSpPr txBox="1">
            <a:spLocks noChangeArrowheads="1"/>
          </p:cNvSpPr>
          <p:nvPr/>
        </p:nvSpPr>
        <p:spPr bwMode="auto">
          <a:xfrm>
            <a:off x="1677988" y="5776913"/>
            <a:ext cx="5921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2%</a:t>
            </a:r>
          </a:p>
        </p:txBody>
      </p:sp>
      <p:sp>
        <p:nvSpPr>
          <p:cNvPr id="44045" name="Text Box 16">
            <a:extLst>
              <a:ext uri="{FF2B5EF4-FFF2-40B4-BE49-F238E27FC236}">
                <a16:creationId xmlns:a16="http://schemas.microsoft.com/office/drawing/2014/main" id="{37F5516A-B87D-A243-A606-F9021372C99F}"/>
              </a:ext>
            </a:extLst>
          </p:cNvPr>
          <p:cNvSpPr txBox="1">
            <a:spLocks noChangeArrowheads="1"/>
          </p:cNvSpPr>
          <p:nvPr/>
        </p:nvSpPr>
        <p:spPr bwMode="auto">
          <a:xfrm>
            <a:off x="2482850" y="4186238"/>
            <a:ext cx="749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48%</a:t>
            </a:r>
          </a:p>
        </p:txBody>
      </p:sp>
    </p:spTree>
    <p:extLst>
      <p:ext uri="{BB962C8B-B14F-4D97-AF65-F5344CB8AC3E}">
        <p14:creationId xmlns:p14="http://schemas.microsoft.com/office/powerpoint/2010/main" val="1887397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Screen Shot 2020-02-28 at 12.54.52 PM.png">
            <a:extLst>
              <a:ext uri="{FF2B5EF4-FFF2-40B4-BE49-F238E27FC236}">
                <a16:creationId xmlns:a16="http://schemas.microsoft.com/office/drawing/2014/main" id="{8DC5F402-B040-1142-B846-0D8CFABA3C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8" y="2263775"/>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a:extLst>
              <a:ext uri="{FF2B5EF4-FFF2-40B4-BE49-F238E27FC236}">
                <a16:creationId xmlns:a16="http://schemas.microsoft.com/office/drawing/2014/main" id="{A1FC934A-FC48-3046-AF01-DD483751815A}"/>
              </a:ext>
            </a:extLst>
          </p:cNvPr>
          <p:cNvSpPr>
            <a:spLocks noGrp="1" noChangeArrowheads="1"/>
          </p:cNvSpPr>
          <p:nvPr>
            <p:ph type="title"/>
          </p:nvPr>
        </p:nvSpPr>
        <p:spPr/>
        <p:txBody>
          <a:bodyPr/>
          <a:lstStyle/>
          <a:p>
            <a:r>
              <a:rPr lang="en-US" altLang="en-US">
                <a:ea typeface="ＭＳ Ｐゴシック" panose="020B0600070205080204" pitchFamily="34" charset="-128"/>
              </a:rPr>
              <a:t>DNA match information</a:t>
            </a:r>
          </a:p>
        </p:txBody>
      </p:sp>
      <p:grpSp>
        <p:nvGrpSpPr>
          <p:cNvPr id="46083" name="Group 19">
            <a:extLst>
              <a:ext uri="{FF2B5EF4-FFF2-40B4-BE49-F238E27FC236}">
                <a16:creationId xmlns:a16="http://schemas.microsoft.com/office/drawing/2014/main" id="{B9B6F046-F827-1145-9B6B-55EF03730F5B}"/>
              </a:ext>
            </a:extLst>
          </p:cNvPr>
          <p:cNvGrpSpPr>
            <a:grpSpLocks/>
          </p:cNvGrpSpPr>
          <p:nvPr/>
        </p:nvGrpSpPr>
        <p:grpSpPr bwMode="auto">
          <a:xfrm>
            <a:off x="4311650" y="3427413"/>
            <a:ext cx="3556000" cy="950912"/>
            <a:chOff x="1214" y="2425"/>
            <a:chExt cx="2240" cy="599"/>
          </a:xfrm>
        </p:grpSpPr>
        <p:sp>
          <p:nvSpPr>
            <p:cNvPr id="46092" name="Text Box 4">
              <a:extLst>
                <a:ext uri="{FF2B5EF4-FFF2-40B4-BE49-F238E27FC236}">
                  <a16:creationId xmlns:a16="http://schemas.microsoft.com/office/drawing/2014/main" id="{3D922EB5-D134-2D41-9BB6-2752C54F3164}"/>
                </a:ext>
              </a:extLst>
            </p:cNvPr>
            <p:cNvSpPr txBox="1">
              <a:spLocks noChangeArrowheads="1"/>
            </p:cNvSpPr>
            <p:nvPr/>
          </p:nvSpPr>
          <p:spPr bwMode="auto">
            <a:xfrm>
              <a:off x="1316" y="2425"/>
              <a:ext cx="199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Prob(</a:t>
              </a:r>
              <a:r>
                <a:rPr lang="en-US" altLang="en-US">
                  <a:solidFill>
                    <a:schemeClr val="accent2"/>
                  </a:solidFill>
                </a:rPr>
                <a:t>evidence match</a:t>
              </a:r>
              <a:r>
                <a:rPr lang="en-US" altLang="en-US"/>
                <a:t>)</a:t>
              </a:r>
            </a:p>
          </p:txBody>
        </p:sp>
        <p:sp>
          <p:nvSpPr>
            <p:cNvPr id="46093" name="Text Box 5">
              <a:extLst>
                <a:ext uri="{FF2B5EF4-FFF2-40B4-BE49-F238E27FC236}">
                  <a16:creationId xmlns:a16="http://schemas.microsoft.com/office/drawing/2014/main" id="{B960B433-C7B2-0A46-BC1C-C47B583E3AD3}"/>
                </a:ext>
              </a:extLst>
            </p:cNvPr>
            <p:cNvSpPr txBox="1">
              <a:spLocks noChangeArrowheads="1"/>
            </p:cNvSpPr>
            <p:nvPr/>
          </p:nvSpPr>
          <p:spPr bwMode="auto">
            <a:xfrm>
              <a:off x="1214" y="2736"/>
              <a:ext cx="22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Prob(</a:t>
              </a:r>
              <a:r>
                <a:rPr lang="en-US" altLang="en-US">
                  <a:solidFill>
                    <a:srgbClr val="996633"/>
                  </a:solidFill>
                </a:rPr>
                <a:t>coincidental match</a:t>
              </a:r>
              <a:r>
                <a:rPr lang="en-US" altLang="en-US"/>
                <a:t>)</a:t>
              </a:r>
            </a:p>
          </p:txBody>
        </p:sp>
        <p:sp>
          <p:nvSpPr>
            <p:cNvPr id="46094" name="Line 6">
              <a:extLst>
                <a:ext uri="{FF2B5EF4-FFF2-40B4-BE49-F238E27FC236}">
                  <a16:creationId xmlns:a16="http://schemas.microsoft.com/office/drawing/2014/main" id="{5709F704-46D6-D849-B24F-138EDC115E0C}"/>
                </a:ext>
              </a:extLst>
            </p:cNvPr>
            <p:cNvSpPr>
              <a:spLocks noChangeShapeType="1"/>
            </p:cNvSpPr>
            <p:nvPr/>
          </p:nvSpPr>
          <p:spPr bwMode="auto">
            <a:xfrm>
              <a:off x="1265" y="2737"/>
              <a:ext cx="21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6084" name="Text Box 9">
            <a:extLst>
              <a:ext uri="{FF2B5EF4-FFF2-40B4-BE49-F238E27FC236}">
                <a16:creationId xmlns:a16="http://schemas.microsoft.com/office/drawing/2014/main" id="{B904DB97-5FCC-694A-A233-FBDE3BB63449}"/>
              </a:ext>
            </a:extLst>
          </p:cNvPr>
          <p:cNvSpPr txBox="1">
            <a:spLocks noChangeArrowheads="1"/>
          </p:cNvSpPr>
          <p:nvPr/>
        </p:nvSpPr>
        <p:spPr bwMode="auto">
          <a:xfrm>
            <a:off x="266700" y="1492250"/>
            <a:ext cx="8610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How much more does the </a:t>
            </a:r>
            <a:r>
              <a:rPr lang="en-US" altLang="en-US">
                <a:solidFill>
                  <a:srgbClr val="FF0000"/>
                </a:solidFill>
              </a:rPr>
              <a:t>victim</a:t>
            </a:r>
            <a:r>
              <a:rPr lang="en-US" altLang="en-US">
                <a:solidFill>
                  <a:schemeClr val="accent2"/>
                </a:solidFill>
              </a:rPr>
              <a:t> match the evidence</a:t>
            </a:r>
            <a:endParaRPr lang="en-US" altLang="en-US"/>
          </a:p>
          <a:p>
            <a:pPr algn="ctr"/>
            <a:r>
              <a:rPr lang="en-US" altLang="en-US"/>
              <a:t>than </a:t>
            </a:r>
            <a:r>
              <a:rPr lang="en-US" altLang="en-US">
                <a:solidFill>
                  <a:srgbClr val="996633"/>
                </a:solidFill>
              </a:rPr>
              <a:t>a random person</a:t>
            </a:r>
            <a:r>
              <a:rPr lang="en-US" altLang="en-US"/>
              <a:t>?</a:t>
            </a:r>
          </a:p>
        </p:txBody>
      </p:sp>
      <p:sp>
        <p:nvSpPr>
          <p:cNvPr id="46085" name="AutoShape 11">
            <a:extLst>
              <a:ext uri="{FF2B5EF4-FFF2-40B4-BE49-F238E27FC236}">
                <a16:creationId xmlns:a16="http://schemas.microsoft.com/office/drawing/2014/main" id="{B6CFD47C-FEF9-AF47-8E45-985E1AA3AF00}"/>
              </a:ext>
            </a:extLst>
          </p:cNvPr>
          <p:cNvSpPr>
            <a:spLocks noChangeArrowheads="1"/>
          </p:cNvSpPr>
          <p:nvPr/>
        </p:nvSpPr>
        <p:spPr bwMode="auto">
          <a:xfrm>
            <a:off x="2471738" y="4200525"/>
            <a:ext cx="979487" cy="243046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46086" name="Text Box 12">
            <a:extLst>
              <a:ext uri="{FF2B5EF4-FFF2-40B4-BE49-F238E27FC236}">
                <a16:creationId xmlns:a16="http://schemas.microsoft.com/office/drawing/2014/main" id="{97A27EB6-8E71-EE40-8DC9-5BF28A0B0330}"/>
              </a:ext>
            </a:extLst>
          </p:cNvPr>
          <p:cNvSpPr txBox="1">
            <a:spLocks noChangeArrowheads="1"/>
          </p:cNvSpPr>
          <p:nvPr/>
        </p:nvSpPr>
        <p:spPr bwMode="auto">
          <a:xfrm>
            <a:off x="2720975" y="3773488"/>
            <a:ext cx="482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rgbClr val="FF0000"/>
                </a:solidFill>
              </a:rPr>
              <a:t>8x</a:t>
            </a:r>
          </a:p>
        </p:txBody>
      </p:sp>
      <p:sp>
        <p:nvSpPr>
          <p:cNvPr id="46087" name="Line 13">
            <a:extLst>
              <a:ext uri="{FF2B5EF4-FFF2-40B4-BE49-F238E27FC236}">
                <a16:creationId xmlns:a16="http://schemas.microsoft.com/office/drawing/2014/main" id="{419EF1DB-590F-FC46-A783-60796C68BC2A}"/>
              </a:ext>
            </a:extLst>
          </p:cNvPr>
          <p:cNvSpPr>
            <a:spLocks noChangeShapeType="1"/>
          </p:cNvSpPr>
          <p:nvPr/>
        </p:nvSpPr>
        <p:spPr bwMode="auto">
          <a:xfrm flipH="1">
            <a:off x="3163888" y="3733800"/>
            <a:ext cx="1316037" cy="646113"/>
          </a:xfrm>
          <a:prstGeom prst="line">
            <a:avLst/>
          </a:prstGeom>
          <a:noFill/>
          <a:ln w="28575">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46088" name="Line 14">
            <a:extLst>
              <a:ext uri="{FF2B5EF4-FFF2-40B4-BE49-F238E27FC236}">
                <a16:creationId xmlns:a16="http://schemas.microsoft.com/office/drawing/2014/main" id="{52039CC1-D1EE-5644-979A-1E709872E91D}"/>
              </a:ext>
            </a:extLst>
          </p:cNvPr>
          <p:cNvSpPr>
            <a:spLocks noChangeShapeType="1"/>
          </p:cNvSpPr>
          <p:nvPr/>
        </p:nvSpPr>
        <p:spPr bwMode="auto">
          <a:xfrm flipH="1">
            <a:off x="3194050" y="4379913"/>
            <a:ext cx="1330325" cy="1377950"/>
          </a:xfrm>
          <a:prstGeom prst="line">
            <a:avLst/>
          </a:prstGeom>
          <a:noFill/>
          <a:ln w="28575">
            <a:solidFill>
              <a:srgbClr val="996633"/>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46089" name="Text Box 16">
            <a:extLst>
              <a:ext uri="{FF2B5EF4-FFF2-40B4-BE49-F238E27FC236}">
                <a16:creationId xmlns:a16="http://schemas.microsoft.com/office/drawing/2014/main" id="{E9A6E194-3430-6849-9901-BFA0C9242673}"/>
              </a:ext>
            </a:extLst>
          </p:cNvPr>
          <p:cNvSpPr txBox="1">
            <a:spLocks noChangeArrowheads="1"/>
          </p:cNvSpPr>
          <p:nvPr/>
        </p:nvSpPr>
        <p:spPr bwMode="auto">
          <a:xfrm>
            <a:off x="2482850" y="4186238"/>
            <a:ext cx="749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48%</a:t>
            </a:r>
          </a:p>
        </p:txBody>
      </p:sp>
      <p:sp>
        <p:nvSpPr>
          <p:cNvPr id="46090" name="Text Box 17">
            <a:extLst>
              <a:ext uri="{FF2B5EF4-FFF2-40B4-BE49-F238E27FC236}">
                <a16:creationId xmlns:a16="http://schemas.microsoft.com/office/drawing/2014/main" id="{9B7F547D-DC43-564B-B46F-97A1C4488EFA}"/>
              </a:ext>
            </a:extLst>
          </p:cNvPr>
          <p:cNvSpPr txBox="1">
            <a:spLocks noChangeArrowheads="1"/>
          </p:cNvSpPr>
          <p:nvPr/>
        </p:nvSpPr>
        <p:spPr bwMode="auto">
          <a:xfrm>
            <a:off x="2905125" y="5672138"/>
            <a:ext cx="5921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rgbClr val="996633"/>
                </a:solidFill>
              </a:rPr>
              <a:t>6%</a:t>
            </a:r>
          </a:p>
        </p:txBody>
      </p:sp>
    </p:spTree>
    <p:extLst>
      <p:ext uri="{BB962C8B-B14F-4D97-AF65-F5344CB8AC3E}">
        <p14:creationId xmlns:p14="http://schemas.microsoft.com/office/powerpoint/2010/main" val="29922265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Locus_strength.png">
            <a:extLst>
              <a:ext uri="{FF2B5EF4-FFF2-40B4-BE49-F238E27FC236}">
                <a16:creationId xmlns:a16="http://schemas.microsoft.com/office/drawing/2014/main" id="{6AE4DE23-2325-9941-AD98-8617224DBE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600200"/>
            <a:ext cx="87820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2">
            <a:extLst>
              <a:ext uri="{FF2B5EF4-FFF2-40B4-BE49-F238E27FC236}">
                <a16:creationId xmlns:a16="http://schemas.microsoft.com/office/drawing/2014/main" id="{57FCDCD2-D401-EB4B-9473-EDF9413EA9D3}"/>
              </a:ext>
            </a:extLst>
          </p:cNvPr>
          <p:cNvSpPr>
            <a:spLocks noGrp="1" noChangeArrowheads="1"/>
          </p:cNvSpPr>
          <p:nvPr>
            <p:ph type="title" idx="4294967295"/>
          </p:nvPr>
        </p:nvSpPr>
        <p:spPr/>
        <p:txBody>
          <a:bodyPr/>
          <a:lstStyle/>
          <a:p>
            <a:r>
              <a:rPr lang="en-US" altLang="en-US">
                <a:ea typeface="ＭＳ Ｐゴシック" panose="020B0600070205080204" pitchFamily="34" charset="-128"/>
              </a:rPr>
              <a:t>Match information at 15 loci</a:t>
            </a:r>
          </a:p>
        </p:txBody>
      </p:sp>
      <p:sp>
        <p:nvSpPr>
          <p:cNvPr id="48131" name="AutoShape 11">
            <a:extLst>
              <a:ext uri="{FF2B5EF4-FFF2-40B4-BE49-F238E27FC236}">
                <a16:creationId xmlns:a16="http://schemas.microsoft.com/office/drawing/2014/main" id="{A3A9875D-6B96-B046-BD4F-E72BF98923CF}"/>
              </a:ext>
            </a:extLst>
          </p:cNvPr>
          <p:cNvSpPr>
            <a:spLocks noChangeArrowheads="1"/>
          </p:cNvSpPr>
          <p:nvPr/>
        </p:nvSpPr>
        <p:spPr bwMode="auto">
          <a:xfrm>
            <a:off x="896938" y="5807075"/>
            <a:ext cx="814387" cy="24447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1424434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FC72-920D-1945-9532-8463FBB3529F}"/>
              </a:ext>
            </a:extLst>
          </p:cNvPr>
          <p:cNvSpPr>
            <a:spLocks noGrp="1"/>
          </p:cNvSpPr>
          <p:nvPr>
            <p:ph type="title"/>
          </p:nvPr>
        </p:nvSpPr>
        <p:spPr/>
        <p:txBody>
          <a:bodyPr/>
          <a:lstStyle/>
          <a:p>
            <a:r>
              <a:rPr lang="en-US" dirty="0"/>
              <a:t>Internet sources</a:t>
            </a:r>
          </a:p>
        </p:txBody>
      </p:sp>
      <p:pic>
        <p:nvPicPr>
          <p:cNvPr id="4" name="Picture 3" descr="Graphical user interface, text&#10;&#10;Description automatically generated">
            <a:extLst>
              <a:ext uri="{FF2B5EF4-FFF2-40B4-BE49-F238E27FC236}">
                <a16:creationId xmlns:a16="http://schemas.microsoft.com/office/drawing/2014/main" id="{3C280ED5-296A-3743-9A0E-D84CA0DE8061}"/>
              </a:ext>
            </a:extLst>
          </p:cNvPr>
          <p:cNvPicPr>
            <a:picLocks noChangeAspect="1"/>
          </p:cNvPicPr>
          <p:nvPr/>
        </p:nvPicPr>
        <p:blipFill>
          <a:blip r:embed="rId2"/>
          <a:stretch>
            <a:fillRect/>
          </a:stretch>
        </p:blipFill>
        <p:spPr>
          <a:xfrm>
            <a:off x="769108" y="2050742"/>
            <a:ext cx="4887694" cy="1610064"/>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DE10EE55-1E6A-8240-974D-FAC3B09804CF}"/>
              </a:ext>
            </a:extLst>
          </p:cNvPr>
          <p:cNvPicPr>
            <a:picLocks noChangeAspect="1"/>
          </p:cNvPicPr>
          <p:nvPr/>
        </p:nvPicPr>
        <p:blipFill>
          <a:blip r:embed="rId3"/>
          <a:stretch>
            <a:fillRect/>
          </a:stretch>
        </p:blipFill>
        <p:spPr>
          <a:xfrm>
            <a:off x="4062890" y="4066959"/>
            <a:ext cx="4028683" cy="2316085"/>
          </a:xfrm>
          <a:prstGeom prst="rect">
            <a:avLst/>
          </a:prstGeom>
        </p:spPr>
      </p:pic>
    </p:spTree>
    <p:extLst>
      <p:ext uri="{BB962C8B-B14F-4D97-AF65-F5344CB8AC3E}">
        <p14:creationId xmlns:p14="http://schemas.microsoft.com/office/powerpoint/2010/main" val="10477116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CC85C79F-EAC0-0C44-A1AD-BC96CC0E4900}"/>
              </a:ext>
            </a:extLst>
          </p:cNvPr>
          <p:cNvSpPr>
            <a:spLocks noGrp="1" noChangeArrowheads="1"/>
          </p:cNvSpPr>
          <p:nvPr>
            <p:ph type="title"/>
          </p:nvPr>
        </p:nvSpPr>
        <p:spPr>
          <a:xfrm>
            <a:off x="0" y="609600"/>
            <a:ext cx="9144000" cy="1143000"/>
          </a:xfrm>
        </p:spPr>
        <p:txBody>
          <a:bodyPr/>
          <a:lstStyle/>
          <a:p>
            <a:r>
              <a:rPr lang="en-US" altLang="en-US">
                <a:ea typeface="ＭＳ Ｐゴシック" panose="020B0600070205080204" pitchFamily="34" charset="-128"/>
              </a:rPr>
              <a:t>Is the victim in the evidence?</a:t>
            </a:r>
          </a:p>
        </p:txBody>
      </p:sp>
      <p:sp>
        <p:nvSpPr>
          <p:cNvPr id="50178" name="Text Box 3">
            <a:extLst>
              <a:ext uri="{FF2B5EF4-FFF2-40B4-BE49-F238E27FC236}">
                <a16:creationId xmlns:a16="http://schemas.microsoft.com/office/drawing/2014/main" id="{F27944F9-48F4-0744-9C9F-582EF37465AE}"/>
              </a:ext>
            </a:extLst>
          </p:cNvPr>
          <p:cNvSpPr txBox="1">
            <a:spLocks noChangeArrowheads="1"/>
          </p:cNvSpPr>
          <p:nvPr/>
        </p:nvSpPr>
        <p:spPr bwMode="auto">
          <a:xfrm>
            <a:off x="0" y="1595438"/>
            <a:ext cx="91440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A match between the </a:t>
            </a:r>
            <a:r>
              <a:rPr lang="en-US" altLang="en-US"/>
              <a:t>folded areas adjacent to bag knot</a:t>
            </a:r>
            <a:endParaRPr lang="en-US" altLang="en-US">
              <a:solidFill>
                <a:schemeClr val="bg2"/>
              </a:solidFill>
            </a:endParaRPr>
          </a:p>
          <a:p>
            <a:pPr algn="ctr"/>
            <a:r>
              <a:rPr lang="en-US" altLang="en-US">
                <a:solidFill>
                  <a:schemeClr val="bg2"/>
                </a:solidFill>
              </a:rPr>
              <a:t>and </a:t>
            </a:r>
            <a:r>
              <a:rPr lang="en-US" altLang="en-US"/>
              <a:t>Apollo Torres </a:t>
            </a:r>
            <a:r>
              <a:rPr lang="en-US" altLang="en-US">
                <a:solidFill>
                  <a:schemeClr val="bg2"/>
                </a:solidFill>
              </a:rPr>
              <a:t>is: </a:t>
            </a:r>
          </a:p>
          <a:p>
            <a:pPr algn="ctr"/>
            <a:endParaRPr lang="en-US" altLang="en-US">
              <a:solidFill>
                <a:schemeClr val="bg2"/>
              </a:solidFill>
            </a:endParaRPr>
          </a:p>
          <a:p>
            <a:pPr algn="ctr"/>
            <a:r>
              <a:rPr lang="en-US" altLang="en-US">
                <a:solidFill>
                  <a:srgbClr val="800080"/>
                </a:solidFill>
              </a:rPr>
              <a:t>213 trillion</a:t>
            </a:r>
            <a:r>
              <a:rPr lang="en-US" altLang="en-US">
                <a:solidFill>
                  <a:schemeClr val="bg2"/>
                </a:solidFill>
              </a:rPr>
              <a:t> </a:t>
            </a:r>
            <a:r>
              <a:rPr lang="en-US" altLang="en-US">
                <a:solidFill>
                  <a:schemeClr val="accent2"/>
                </a:solidFill>
              </a:rPr>
              <a:t>times more probable than </a:t>
            </a:r>
          </a:p>
          <a:p>
            <a:pPr algn="ctr"/>
            <a:r>
              <a:rPr lang="en-US" altLang="en-US">
                <a:solidFill>
                  <a:schemeClr val="accent2"/>
                </a:solidFill>
              </a:rPr>
              <a:t>a coincidental match to an unrelated </a:t>
            </a:r>
            <a:r>
              <a:rPr lang="en-US" altLang="en-US">
                <a:solidFill>
                  <a:srgbClr val="800080"/>
                </a:solidFill>
              </a:rPr>
              <a:t>African-American</a:t>
            </a:r>
            <a:r>
              <a:rPr lang="en-US" altLang="en-US">
                <a:solidFill>
                  <a:schemeClr val="accent2"/>
                </a:solidFill>
              </a:rPr>
              <a:t> person</a:t>
            </a:r>
          </a:p>
          <a:p>
            <a:pPr algn="ctr"/>
            <a:endParaRPr lang="en-US" altLang="en-US">
              <a:solidFill>
                <a:schemeClr val="accent2"/>
              </a:solidFill>
            </a:endParaRPr>
          </a:p>
          <a:p>
            <a:pPr algn="ctr"/>
            <a:r>
              <a:rPr lang="en-US" altLang="en-US">
                <a:solidFill>
                  <a:srgbClr val="800080"/>
                </a:solidFill>
              </a:rPr>
              <a:t>3.09 trillion</a:t>
            </a:r>
            <a:r>
              <a:rPr lang="en-US" altLang="en-US">
                <a:solidFill>
                  <a:schemeClr val="accent2"/>
                </a:solidFill>
              </a:rPr>
              <a:t> times more probable than </a:t>
            </a:r>
          </a:p>
          <a:p>
            <a:pPr algn="ctr"/>
            <a:r>
              <a:rPr lang="en-US" altLang="en-US">
                <a:solidFill>
                  <a:schemeClr val="accent2"/>
                </a:solidFill>
              </a:rPr>
              <a:t>a coincidental match to an unrelated </a:t>
            </a:r>
            <a:r>
              <a:rPr lang="en-US" altLang="en-US">
                <a:solidFill>
                  <a:srgbClr val="800080"/>
                </a:solidFill>
              </a:rPr>
              <a:t>Caucasian</a:t>
            </a:r>
            <a:r>
              <a:rPr lang="en-US" altLang="en-US">
                <a:solidFill>
                  <a:schemeClr val="accent2"/>
                </a:solidFill>
              </a:rPr>
              <a:t> person</a:t>
            </a:r>
          </a:p>
          <a:p>
            <a:pPr algn="ctr"/>
            <a:endParaRPr lang="en-US" altLang="en-US">
              <a:solidFill>
                <a:schemeClr val="accent2"/>
              </a:solidFill>
            </a:endParaRPr>
          </a:p>
          <a:p>
            <a:pPr algn="ctr"/>
            <a:r>
              <a:rPr lang="en-US" altLang="en-US">
                <a:solidFill>
                  <a:srgbClr val="800080"/>
                </a:solidFill>
              </a:rPr>
              <a:t>5.08 trillion</a:t>
            </a:r>
            <a:r>
              <a:rPr lang="en-US" altLang="en-US">
                <a:solidFill>
                  <a:schemeClr val="accent2"/>
                </a:solidFill>
              </a:rPr>
              <a:t> times more probable than</a:t>
            </a:r>
          </a:p>
          <a:p>
            <a:pPr algn="ctr"/>
            <a:r>
              <a:rPr lang="en-US" altLang="en-US">
                <a:solidFill>
                  <a:schemeClr val="accent2"/>
                </a:solidFill>
              </a:rPr>
              <a:t>a coincidental match to an unrelated </a:t>
            </a:r>
            <a:r>
              <a:rPr lang="en-US" altLang="en-US">
                <a:solidFill>
                  <a:srgbClr val="800080"/>
                </a:solidFill>
              </a:rPr>
              <a:t>Southeast Hispanic</a:t>
            </a:r>
            <a:r>
              <a:rPr lang="en-US" altLang="en-US">
                <a:solidFill>
                  <a:schemeClr val="accent2"/>
                </a:solidFill>
              </a:rPr>
              <a:t> person</a:t>
            </a:r>
          </a:p>
          <a:p>
            <a:pPr algn="ctr"/>
            <a:endParaRPr lang="en-US" altLang="en-US">
              <a:solidFill>
                <a:schemeClr val="accent2"/>
              </a:solidFill>
            </a:endParaRPr>
          </a:p>
          <a:p>
            <a:pPr algn="ctr"/>
            <a:r>
              <a:rPr lang="en-US" altLang="en-US">
                <a:solidFill>
                  <a:srgbClr val="800080"/>
                </a:solidFill>
              </a:rPr>
              <a:t>5.15 trillion</a:t>
            </a:r>
            <a:r>
              <a:rPr lang="en-US" altLang="en-US">
                <a:solidFill>
                  <a:schemeClr val="accent2"/>
                </a:solidFill>
              </a:rPr>
              <a:t> times more probable than</a:t>
            </a:r>
          </a:p>
          <a:p>
            <a:pPr algn="ctr"/>
            <a:r>
              <a:rPr lang="en-US" altLang="en-US">
                <a:solidFill>
                  <a:schemeClr val="accent2"/>
                </a:solidFill>
              </a:rPr>
              <a:t>a coincidental match to an unrelated </a:t>
            </a:r>
            <a:r>
              <a:rPr lang="en-US" altLang="en-US">
                <a:solidFill>
                  <a:srgbClr val="800080"/>
                </a:solidFill>
              </a:rPr>
              <a:t>Southwest Hispanic</a:t>
            </a:r>
            <a:r>
              <a:rPr lang="en-US" altLang="en-US">
                <a:solidFill>
                  <a:schemeClr val="accent2"/>
                </a:solidFill>
              </a:rPr>
              <a:t> person</a:t>
            </a:r>
          </a:p>
        </p:txBody>
      </p:sp>
    </p:spTree>
    <p:extLst>
      <p:ext uri="{BB962C8B-B14F-4D97-AF65-F5344CB8AC3E}">
        <p14:creationId xmlns:p14="http://schemas.microsoft.com/office/powerpoint/2010/main" val="1172648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E8152B46-AFB4-A644-84A5-90945ECCEE38}"/>
              </a:ext>
            </a:extLst>
          </p:cNvPr>
          <p:cNvSpPr>
            <a:spLocks noGrp="1" noChangeArrowheads="1"/>
          </p:cNvSpPr>
          <p:nvPr>
            <p:ph type="title"/>
          </p:nvPr>
        </p:nvSpPr>
        <p:spPr>
          <a:xfrm>
            <a:off x="0" y="609600"/>
            <a:ext cx="9144000" cy="1143000"/>
          </a:xfrm>
        </p:spPr>
        <p:txBody>
          <a:bodyPr/>
          <a:lstStyle/>
          <a:p>
            <a:r>
              <a:rPr lang="en-US" altLang="en-US">
                <a:ea typeface="ＭＳ Ｐゴシック" panose="020B0600070205080204" pitchFamily="34" charset="-128"/>
              </a:rPr>
              <a:t>Is the reference in the evidence?</a:t>
            </a:r>
          </a:p>
        </p:txBody>
      </p:sp>
      <p:sp>
        <p:nvSpPr>
          <p:cNvPr id="52226" name="Text Box 3">
            <a:extLst>
              <a:ext uri="{FF2B5EF4-FFF2-40B4-BE49-F238E27FC236}">
                <a16:creationId xmlns:a16="http://schemas.microsoft.com/office/drawing/2014/main" id="{A864F80F-F0E1-8F44-BC94-C3742B1596FE}"/>
              </a:ext>
            </a:extLst>
          </p:cNvPr>
          <p:cNvSpPr txBox="1">
            <a:spLocks noChangeArrowheads="1"/>
          </p:cNvSpPr>
          <p:nvPr/>
        </p:nvSpPr>
        <p:spPr bwMode="auto">
          <a:xfrm>
            <a:off x="0" y="1595438"/>
            <a:ext cx="91440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2"/>
                </a:solidFill>
              </a:rPr>
              <a:t>A match between the </a:t>
            </a:r>
            <a:r>
              <a:rPr lang="en-US" altLang="en-US"/>
              <a:t>folded areas adjacent to bag knot</a:t>
            </a:r>
            <a:endParaRPr lang="en-US" altLang="en-US">
              <a:solidFill>
                <a:schemeClr val="bg2"/>
              </a:solidFill>
            </a:endParaRPr>
          </a:p>
          <a:p>
            <a:pPr algn="ctr"/>
            <a:r>
              <a:rPr lang="en-US" altLang="en-US">
                <a:solidFill>
                  <a:schemeClr val="bg2"/>
                </a:solidFill>
              </a:rPr>
              <a:t>and </a:t>
            </a:r>
            <a:r>
              <a:rPr lang="en-US" altLang="en-US"/>
              <a:t>Arnulfo Torres Jr. </a:t>
            </a:r>
            <a:r>
              <a:rPr lang="en-US" altLang="en-US">
                <a:solidFill>
                  <a:schemeClr val="bg2"/>
                </a:solidFill>
              </a:rPr>
              <a:t>is: </a:t>
            </a:r>
          </a:p>
          <a:p>
            <a:pPr algn="ctr"/>
            <a:endParaRPr lang="en-US" altLang="en-US">
              <a:solidFill>
                <a:schemeClr val="bg2"/>
              </a:solidFill>
            </a:endParaRPr>
          </a:p>
          <a:p>
            <a:pPr algn="ctr"/>
            <a:r>
              <a:rPr lang="en-US" altLang="en-US">
                <a:solidFill>
                  <a:srgbClr val="800080"/>
                </a:solidFill>
              </a:rPr>
              <a:t>910 thousand</a:t>
            </a:r>
            <a:r>
              <a:rPr lang="en-US" altLang="en-US">
                <a:solidFill>
                  <a:schemeClr val="bg2"/>
                </a:solidFill>
              </a:rPr>
              <a:t> </a:t>
            </a:r>
            <a:r>
              <a:rPr lang="en-US" altLang="en-US">
                <a:solidFill>
                  <a:schemeClr val="accent2"/>
                </a:solidFill>
              </a:rPr>
              <a:t>times more probable than </a:t>
            </a:r>
          </a:p>
          <a:p>
            <a:pPr algn="ctr"/>
            <a:r>
              <a:rPr lang="en-US" altLang="en-US">
                <a:solidFill>
                  <a:schemeClr val="accent2"/>
                </a:solidFill>
              </a:rPr>
              <a:t>a coincidental match to an unrelated </a:t>
            </a:r>
            <a:r>
              <a:rPr lang="en-US" altLang="en-US">
                <a:solidFill>
                  <a:srgbClr val="800080"/>
                </a:solidFill>
              </a:rPr>
              <a:t>African-American</a:t>
            </a:r>
            <a:r>
              <a:rPr lang="en-US" altLang="en-US">
                <a:solidFill>
                  <a:schemeClr val="accent2"/>
                </a:solidFill>
              </a:rPr>
              <a:t> person</a:t>
            </a:r>
          </a:p>
          <a:p>
            <a:pPr algn="ctr"/>
            <a:endParaRPr lang="en-US" altLang="en-US">
              <a:solidFill>
                <a:schemeClr val="accent2"/>
              </a:solidFill>
            </a:endParaRPr>
          </a:p>
          <a:p>
            <a:pPr algn="ctr"/>
            <a:r>
              <a:rPr lang="en-US" altLang="en-US">
                <a:solidFill>
                  <a:srgbClr val="800080"/>
                </a:solidFill>
              </a:rPr>
              <a:t>71.9 thousand</a:t>
            </a:r>
            <a:r>
              <a:rPr lang="en-US" altLang="en-US">
                <a:solidFill>
                  <a:schemeClr val="bg2"/>
                </a:solidFill>
              </a:rPr>
              <a:t> </a:t>
            </a:r>
            <a:r>
              <a:rPr lang="en-US" altLang="en-US">
                <a:solidFill>
                  <a:schemeClr val="accent2"/>
                </a:solidFill>
              </a:rPr>
              <a:t>times more probable than </a:t>
            </a:r>
          </a:p>
          <a:p>
            <a:pPr algn="ctr"/>
            <a:r>
              <a:rPr lang="en-US" altLang="en-US">
                <a:solidFill>
                  <a:schemeClr val="accent2"/>
                </a:solidFill>
              </a:rPr>
              <a:t>a coincidental match to an unrelated </a:t>
            </a:r>
            <a:r>
              <a:rPr lang="en-US" altLang="en-US">
                <a:solidFill>
                  <a:srgbClr val="800080"/>
                </a:solidFill>
              </a:rPr>
              <a:t>Caucasian</a:t>
            </a:r>
            <a:r>
              <a:rPr lang="en-US" altLang="en-US">
                <a:solidFill>
                  <a:schemeClr val="accent2"/>
                </a:solidFill>
              </a:rPr>
              <a:t> person</a:t>
            </a:r>
          </a:p>
          <a:p>
            <a:pPr algn="ctr"/>
            <a:endParaRPr lang="en-US" altLang="en-US">
              <a:solidFill>
                <a:schemeClr val="accent2"/>
              </a:solidFill>
            </a:endParaRPr>
          </a:p>
          <a:p>
            <a:pPr algn="ctr"/>
            <a:r>
              <a:rPr lang="en-US" altLang="en-US">
                <a:solidFill>
                  <a:srgbClr val="800080"/>
                </a:solidFill>
              </a:rPr>
              <a:t>94.6 thousand</a:t>
            </a:r>
            <a:r>
              <a:rPr lang="en-US" altLang="en-US">
                <a:solidFill>
                  <a:schemeClr val="bg2"/>
                </a:solidFill>
              </a:rPr>
              <a:t> </a:t>
            </a:r>
            <a:r>
              <a:rPr lang="en-US" altLang="en-US">
                <a:solidFill>
                  <a:schemeClr val="accent2"/>
                </a:solidFill>
              </a:rPr>
              <a:t>times more probable than</a:t>
            </a:r>
          </a:p>
          <a:p>
            <a:pPr algn="ctr"/>
            <a:r>
              <a:rPr lang="en-US" altLang="en-US">
                <a:solidFill>
                  <a:schemeClr val="accent2"/>
                </a:solidFill>
              </a:rPr>
              <a:t>a coincidental match to an unrelated </a:t>
            </a:r>
            <a:r>
              <a:rPr lang="en-US" altLang="en-US">
                <a:solidFill>
                  <a:srgbClr val="800080"/>
                </a:solidFill>
              </a:rPr>
              <a:t>Southeast Hispanic</a:t>
            </a:r>
            <a:r>
              <a:rPr lang="en-US" altLang="en-US">
                <a:solidFill>
                  <a:schemeClr val="accent2"/>
                </a:solidFill>
              </a:rPr>
              <a:t> person</a:t>
            </a:r>
          </a:p>
          <a:p>
            <a:pPr algn="ctr"/>
            <a:endParaRPr lang="en-US" altLang="en-US">
              <a:solidFill>
                <a:schemeClr val="accent2"/>
              </a:solidFill>
            </a:endParaRPr>
          </a:p>
          <a:p>
            <a:pPr algn="ctr"/>
            <a:r>
              <a:rPr lang="en-US" altLang="en-US">
                <a:solidFill>
                  <a:srgbClr val="800080"/>
                </a:solidFill>
              </a:rPr>
              <a:t>14.8 thousand</a:t>
            </a:r>
            <a:r>
              <a:rPr lang="en-US" altLang="en-US">
                <a:solidFill>
                  <a:schemeClr val="bg2"/>
                </a:solidFill>
              </a:rPr>
              <a:t> </a:t>
            </a:r>
            <a:r>
              <a:rPr lang="en-US" altLang="en-US">
                <a:solidFill>
                  <a:schemeClr val="accent2"/>
                </a:solidFill>
              </a:rPr>
              <a:t>times more probable than</a:t>
            </a:r>
          </a:p>
          <a:p>
            <a:pPr algn="ctr"/>
            <a:r>
              <a:rPr lang="en-US" altLang="en-US">
                <a:solidFill>
                  <a:schemeClr val="accent2"/>
                </a:solidFill>
              </a:rPr>
              <a:t>a coincidental match to an unrelated </a:t>
            </a:r>
            <a:r>
              <a:rPr lang="en-US" altLang="en-US">
                <a:solidFill>
                  <a:srgbClr val="800080"/>
                </a:solidFill>
              </a:rPr>
              <a:t>Southwest Hispanic</a:t>
            </a:r>
            <a:r>
              <a:rPr lang="en-US" altLang="en-US">
                <a:solidFill>
                  <a:schemeClr val="accent2"/>
                </a:solidFill>
              </a:rPr>
              <a:t> person</a:t>
            </a:r>
          </a:p>
        </p:txBody>
      </p:sp>
    </p:spTree>
    <p:extLst>
      <p:ext uri="{BB962C8B-B14F-4D97-AF65-F5344CB8AC3E}">
        <p14:creationId xmlns:p14="http://schemas.microsoft.com/office/powerpoint/2010/main" val="1959572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21A4ECD7-7D4E-2F44-967C-6F738DBE168A}"/>
              </a:ext>
            </a:extLst>
          </p:cNvPr>
          <p:cNvSpPr>
            <a:spLocks noGrp="1" noChangeArrowheads="1"/>
          </p:cNvSpPr>
          <p:nvPr>
            <p:ph type="title"/>
          </p:nvPr>
        </p:nvSpPr>
        <p:spPr>
          <a:xfrm>
            <a:off x="47625" y="609600"/>
            <a:ext cx="9048750" cy="1143000"/>
          </a:xfrm>
        </p:spPr>
        <p:txBody>
          <a:bodyPr/>
          <a:lstStyle/>
          <a:p>
            <a:r>
              <a:rPr lang="en-US" altLang="en-US">
                <a:ea typeface="ＭＳ Ｐゴシック" panose="020B0600070205080204" pitchFamily="34" charset="-128"/>
              </a:rPr>
              <a:t>Match statistics</a:t>
            </a:r>
          </a:p>
        </p:txBody>
      </p:sp>
      <p:graphicFrame>
        <p:nvGraphicFramePr>
          <p:cNvPr id="3" name="Table 2">
            <a:extLst>
              <a:ext uri="{FF2B5EF4-FFF2-40B4-BE49-F238E27FC236}">
                <a16:creationId xmlns:a16="http://schemas.microsoft.com/office/drawing/2014/main" id="{856240D8-61E6-0143-B41D-63DC4BA26B0D}"/>
              </a:ext>
            </a:extLst>
          </p:cNvPr>
          <p:cNvGraphicFramePr>
            <a:graphicFrameLocks noGrp="1"/>
          </p:cNvGraphicFramePr>
          <p:nvPr/>
        </p:nvGraphicFramePr>
        <p:xfrm>
          <a:off x="261938" y="1946275"/>
          <a:ext cx="8620126" cy="4645024"/>
        </p:xfrm>
        <a:graphic>
          <a:graphicData uri="http://schemas.openxmlformats.org/drawingml/2006/table">
            <a:tbl>
              <a:tblPr/>
              <a:tblGrid>
                <a:gridCol w="2557192">
                  <a:extLst>
                    <a:ext uri="{9D8B030D-6E8A-4147-A177-3AD203B41FA5}">
                      <a16:colId xmlns:a16="http://schemas.microsoft.com/office/drawing/2014/main" val="20000"/>
                    </a:ext>
                  </a:extLst>
                </a:gridCol>
                <a:gridCol w="1919701">
                  <a:extLst>
                    <a:ext uri="{9D8B030D-6E8A-4147-A177-3AD203B41FA5}">
                      <a16:colId xmlns:a16="http://schemas.microsoft.com/office/drawing/2014/main" val="20001"/>
                    </a:ext>
                  </a:extLst>
                </a:gridCol>
                <a:gridCol w="1338740">
                  <a:extLst>
                    <a:ext uri="{9D8B030D-6E8A-4147-A177-3AD203B41FA5}">
                      <a16:colId xmlns:a16="http://schemas.microsoft.com/office/drawing/2014/main" val="20002"/>
                    </a:ext>
                  </a:extLst>
                </a:gridCol>
                <a:gridCol w="1465753">
                  <a:extLst>
                    <a:ext uri="{9D8B030D-6E8A-4147-A177-3AD203B41FA5}">
                      <a16:colId xmlns:a16="http://schemas.microsoft.com/office/drawing/2014/main" val="20003"/>
                    </a:ext>
                  </a:extLst>
                </a:gridCol>
                <a:gridCol w="1338740">
                  <a:extLst>
                    <a:ext uri="{9D8B030D-6E8A-4147-A177-3AD203B41FA5}">
                      <a16:colId xmlns:a16="http://schemas.microsoft.com/office/drawing/2014/main" val="20004"/>
                    </a:ext>
                  </a:extLst>
                </a:gridCol>
              </a:tblGrid>
              <a:tr h="43866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Person in </a:t>
                      </a: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60">
                <a:tc rowSpan="6">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7-S2</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folded areas adjacent to bag knot</a:t>
                      </a:r>
                    </a:p>
                  </a:txBody>
                  <a:tcPr marL="91459" marR="91459" marT="45721" marB="45721" anchor="ctr" horzOverflow="overflow">
                    <a:lnL w="12700" cap="flat" cmpd="sng" algn="ctr">
                      <a:noFill/>
                      <a:prstDash val="solid"/>
                      <a:round/>
                      <a:headEnd type="none" w="med" len="med"/>
                      <a:tailEnd type="none" w="med" len="med"/>
                    </a:lnL>
                    <a:lnR w="190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Iris Torres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21A EC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17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rgbClr val="0000FF"/>
                          </a:solidFill>
                          <a:effectLst/>
                          <a:latin typeface="Arial" charset="0"/>
                          <a:ea typeface="ＭＳ Ｐゴシック" charset="0"/>
                          <a:cs typeface="ＭＳ Ｐゴシック" charset="0"/>
                        </a:rPr>
                        <a:t>2.62</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Odin Torres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21D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60">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Samantha Torres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7B-4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Manuel Lopez</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8C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rgbClr val="0000FF"/>
                          </a:solidFill>
                          <a:effectLst/>
                          <a:latin typeface="Arial" charset="0"/>
                          <a:ea typeface="ＭＳ Ｐゴシック" charset="0"/>
                          <a:cs typeface="ＭＳ Ｐゴシック" charset="0"/>
                        </a:rPr>
                        <a:t>3.42</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charset="0"/>
                          <a:ea typeface="ＭＳ Ｐゴシック" charset="0"/>
                          <a:cs typeface="ＭＳ Ｐゴシック" charset="0"/>
                        </a:rPr>
                        <a:t>Arnulfo</a:t>
                      </a: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 Torres Jr.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rgbClr val="0000FF"/>
                          </a:solidFill>
                          <a:effectLst/>
                          <a:latin typeface="Arial" charset="0"/>
                          <a:ea typeface="ＭＳ Ｐゴシック" charset="0"/>
                          <a:cs typeface="ＭＳ Ｐゴシック" charset="0"/>
                        </a:rPr>
                        <a:t>4.17</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a:noFill/>
                    </a:lnL>
                    <a:lnR w="19050" cap="flat" cmpd="sng" algn="ctr">
                      <a:no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Apollo Torres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rgbClr val="0000FF"/>
                          </a:solidFill>
                          <a:effectLst/>
                          <a:latin typeface="Arial" charset="0"/>
                          <a:ea typeface="ＭＳ Ｐゴシック" charset="0"/>
                          <a:cs typeface="ＭＳ Ｐゴシック" charset="0"/>
                        </a:rPr>
                        <a:t>12.76</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a:noFill/>
                    </a:lnL>
                    <a:lnR>
                      <a:noFill/>
                    </a:lnR>
                    <a:lnT w="1905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54318" name="Picture 4" descr="DSC_0006.JPG">
            <a:extLst>
              <a:ext uri="{FF2B5EF4-FFF2-40B4-BE49-F238E27FC236}">
                <a16:creationId xmlns:a16="http://schemas.microsoft.com/office/drawing/2014/main" id="{1D4BA54F-876B-0246-82AC-91082636A5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2859088"/>
            <a:ext cx="268605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319" name="Straight Arrow Connector 12">
            <a:extLst>
              <a:ext uri="{FF2B5EF4-FFF2-40B4-BE49-F238E27FC236}">
                <a16:creationId xmlns:a16="http://schemas.microsoft.com/office/drawing/2014/main" id="{BB0413E2-77FA-AD4F-8FAB-BD998033E50E}"/>
              </a:ext>
            </a:extLst>
          </p:cNvPr>
          <p:cNvCxnSpPr>
            <a:cxnSpLocks noChangeShapeType="1"/>
          </p:cNvCxnSpPr>
          <p:nvPr/>
        </p:nvCxnSpPr>
        <p:spPr bwMode="auto">
          <a:xfrm>
            <a:off x="692150" y="3843338"/>
            <a:ext cx="720725" cy="119062"/>
          </a:xfrm>
          <a:prstGeom prst="straightConnector1">
            <a:avLst/>
          </a:prstGeom>
          <a:noFill/>
          <a:ln w="38100">
            <a:solidFill>
              <a:srgbClr val="FFFF00"/>
            </a:solidFill>
            <a:round/>
            <a:headEnd/>
            <a:tailEnd type="arrow" w="med" len="me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5BD834EB-2B19-A64C-B40A-FB7F09915851}"/>
              </a:ext>
            </a:extLst>
          </p:cNvPr>
          <p:cNvSpPr txBox="1"/>
          <p:nvPr/>
        </p:nvSpPr>
        <p:spPr>
          <a:xfrm>
            <a:off x="10223" y="71735"/>
            <a:ext cx="3244799" cy="461665"/>
          </a:xfrm>
          <a:prstGeom prst="rect">
            <a:avLst/>
          </a:prstGeom>
          <a:noFill/>
        </p:spPr>
        <p:txBody>
          <a:bodyPr wrap="none" rtlCol="0">
            <a:spAutoFit/>
          </a:bodyPr>
          <a:lstStyle/>
          <a:p>
            <a:pPr algn="l"/>
            <a:r>
              <a:rPr lang="en-US" dirty="0">
                <a:solidFill>
                  <a:srgbClr val="0000FF"/>
                </a:solidFill>
              </a:rPr>
              <a:t>COMPUTER REVIEW</a:t>
            </a:r>
            <a:endParaRPr lang="en-US" dirty="0">
              <a:solidFill>
                <a:srgbClr val="002060"/>
              </a:solidFill>
            </a:endParaRPr>
          </a:p>
        </p:txBody>
      </p:sp>
    </p:spTree>
    <p:extLst>
      <p:ext uri="{BB962C8B-B14F-4D97-AF65-F5344CB8AC3E}">
        <p14:creationId xmlns:p14="http://schemas.microsoft.com/office/powerpoint/2010/main" val="17183025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41B189B3-73E5-3342-B428-8110682A9968}"/>
              </a:ext>
            </a:extLst>
          </p:cNvPr>
          <p:cNvSpPr>
            <a:spLocks noGrp="1" noChangeArrowheads="1"/>
          </p:cNvSpPr>
          <p:nvPr>
            <p:ph type="title"/>
          </p:nvPr>
        </p:nvSpPr>
        <p:spPr>
          <a:xfrm>
            <a:off x="47625" y="609600"/>
            <a:ext cx="9048750" cy="1143000"/>
          </a:xfrm>
        </p:spPr>
        <p:txBody>
          <a:bodyPr/>
          <a:lstStyle/>
          <a:p>
            <a:r>
              <a:rPr lang="en-US" altLang="en-US" dirty="0">
                <a:ea typeface="ＭＳ Ｐゴシック" panose="020B0600070205080204" pitchFamily="34" charset="-128"/>
              </a:rPr>
              <a:t>Match statistics</a:t>
            </a:r>
          </a:p>
        </p:txBody>
      </p:sp>
      <p:graphicFrame>
        <p:nvGraphicFramePr>
          <p:cNvPr id="3" name="Table 2">
            <a:extLst>
              <a:ext uri="{FF2B5EF4-FFF2-40B4-BE49-F238E27FC236}">
                <a16:creationId xmlns:a16="http://schemas.microsoft.com/office/drawing/2014/main" id="{489E6382-E079-E242-B3D7-6E3CA55F72BE}"/>
              </a:ext>
            </a:extLst>
          </p:cNvPr>
          <p:cNvGraphicFramePr>
            <a:graphicFrameLocks noGrp="1"/>
          </p:cNvGraphicFramePr>
          <p:nvPr/>
        </p:nvGraphicFramePr>
        <p:xfrm>
          <a:off x="261938" y="1946275"/>
          <a:ext cx="8493126" cy="4645024"/>
        </p:xfrm>
        <a:graphic>
          <a:graphicData uri="http://schemas.openxmlformats.org/drawingml/2006/table">
            <a:tbl>
              <a:tblPr/>
              <a:tblGrid>
                <a:gridCol w="2557194">
                  <a:extLst>
                    <a:ext uri="{9D8B030D-6E8A-4147-A177-3AD203B41FA5}">
                      <a16:colId xmlns:a16="http://schemas.microsoft.com/office/drawing/2014/main" val="20000"/>
                    </a:ext>
                  </a:extLst>
                </a:gridCol>
                <a:gridCol w="1919703">
                  <a:extLst>
                    <a:ext uri="{9D8B030D-6E8A-4147-A177-3AD203B41FA5}">
                      <a16:colId xmlns:a16="http://schemas.microsoft.com/office/drawing/2014/main" val="20001"/>
                    </a:ext>
                  </a:extLst>
                </a:gridCol>
                <a:gridCol w="1338741">
                  <a:extLst>
                    <a:ext uri="{9D8B030D-6E8A-4147-A177-3AD203B41FA5}">
                      <a16:colId xmlns:a16="http://schemas.microsoft.com/office/drawing/2014/main" val="20002"/>
                    </a:ext>
                  </a:extLst>
                </a:gridCol>
                <a:gridCol w="1338747">
                  <a:extLst>
                    <a:ext uri="{9D8B030D-6E8A-4147-A177-3AD203B41FA5}">
                      <a16:colId xmlns:a16="http://schemas.microsoft.com/office/drawing/2014/main" val="20003"/>
                    </a:ext>
                  </a:extLst>
                </a:gridCol>
                <a:gridCol w="1338741">
                  <a:extLst>
                    <a:ext uri="{9D8B030D-6E8A-4147-A177-3AD203B41FA5}">
                      <a16:colId xmlns:a16="http://schemas.microsoft.com/office/drawing/2014/main" val="20004"/>
                    </a:ext>
                  </a:extLst>
                </a:gridCol>
              </a:tblGrid>
              <a:tr h="43866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CYB</a:t>
                      </a: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KRCL</a:t>
                      </a:r>
                    </a:p>
                  </a:txBody>
                  <a:tcPr marL="91462" marR="91462" marT="45711" marB="4571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SCCCL</a:t>
                      </a:r>
                    </a:p>
                  </a:txBody>
                  <a:tcPr marL="91462" marR="91462" marT="45711" marB="4571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60">
                <a:tc rowSpan="6">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7-S2</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folded areas adjacent to bag knot</a:t>
                      </a:r>
                    </a:p>
                  </a:txBody>
                  <a:tcPr marL="91459" marR="91459" marT="45721" marB="45721" anchor="ctr" horzOverflow="overflow">
                    <a:lnL w="12700" cap="flat" cmpd="sng" algn="ctr">
                      <a:noFill/>
                      <a:prstDash val="solid"/>
                      <a:round/>
                      <a:headEnd type="none" w="med" len="med"/>
                      <a:tailEnd type="none" w="med" len="med"/>
                    </a:lnL>
                    <a:lnR w="190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Iris Torres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62" marR="91462" marT="45711" marB="4571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600" b="0" i="0" u="none" strike="noStrike" cap="none" normalizeH="0" baseline="0" dirty="0">
                        <a:ln>
                          <a:noFill/>
                        </a:ln>
                        <a:solidFill>
                          <a:srgbClr val="0000FF"/>
                        </a:solidFill>
                        <a:effectLst/>
                        <a:latin typeface="Arial" charset="0"/>
                        <a:ea typeface="ＭＳ Ｐゴシック" charset="0"/>
                        <a:cs typeface="ＭＳ Ｐゴシック" charset="0"/>
                      </a:endParaRPr>
                    </a:p>
                  </a:txBody>
                  <a:tcPr marL="91462" marR="91462" marT="45711" marB="4571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Odin Torres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62" marR="91462" marT="45711" marB="4571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endParaRPr>
                    </a:p>
                  </a:txBody>
                  <a:tcPr marL="91462" marR="91462" marT="45711" marB="4571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60">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Samantha Torres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62" marR="91462" marT="45711" marB="4571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endParaRPr>
                    </a:p>
                  </a:txBody>
                  <a:tcPr marL="91462" marR="91462" marT="45711" marB="4571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Manuel Lopez</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62" marR="91462" marT="45711" marB="4571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endParaRPr>
                    </a:p>
                  </a:txBody>
                  <a:tcPr marL="91462" marR="91462" marT="45711" marB="4571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charset="0"/>
                          <a:ea typeface="ＭＳ Ｐゴシック" charset="0"/>
                          <a:cs typeface="ＭＳ Ｐゴシック" charset="0"/>
                        </a:rPr>
                        <a:t>Arnulfo</a:t>
                      </a: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 Torres Jr.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rgbClr val="0000FF"/>
                          </a:solidFill>
                          <a:effectLst/>
                          <a:latin typeface="Arial" charset="0"/>
                          <a:ea typeface="ＭＳ Ｐゴシック" charset="0"/>
                          <a:cs typeface="ＭＳ Ｐゴシック" charset="0"/>
                        </a:rPr>
                        <a:t>4.17</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62" marR="91462" marT="45711" marB="4571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600" b="0" i="0" u="none" strike="noStrike" cap="none" normalizeH="0" baseline="0" dirty="0">
                        <a:ln>
                          <a:noFill/>
                        </a:ln>
                        <a:solidFill>
                          <a:srgbClr val="0000FF"/>
                        </a:solidFill>
                        <a:effectLst/>
                        <a:latin typeface="Arial" charset="0"/>
                        <a:ea typeface="ＭＳ Ｐゴシック" charset="0"/>
                        <a:cs typeface="ＭＳ Ｐゴシック" charset="0"/>
                      </a:endParaRPr>
                    </a:p>
                  </a:txBody>
                  <a:tcPr marL="91462" marR="91462" marT="45711" marB="4571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Apollo Torres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rgbClr val="0000FF"/>
                          </a:solidFill>
                          <a:effectLst/>
                          <a:latin typeface="Arial" charset="0"/>
                          <a:ea typeface="ＭＳ Ｐゴシック" charset="0"/>
                          <a:cs typeface="ＭＳ Ｐゴシック" charset="0"/>
                        </a:rPr>
                        <a:t>12.76</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0" i="0" u="none" strike="noStrike" cap="none" normalizeH="0" baseline="0" dirty="0">
                          <a:ln>
                            <a:noFill/>
                          </a:ln>
                          <a:solidFill>
                            <a:srgbClr val="0000FF"/>
                          </a:solidFill>
                          <a:effectLst/>
                          <a:latin typeface="Arial" charset="0"/>
                          <a:ea typeface="ＭＳ Ｐゴシック" charset="0"/>
                          <a:cs typeface="ＭＳ Ｐゴシック" charset="0"/>
                        </a:rPr>
                        <a:t>11.53</a:t>
                      </a:r>
                    </a:p>
                  </a:txBody>
                  <a:tcPr marL="91462" marR="91462" marT="45711" marB="4571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62" marR="91462" marT="45711" marB="4571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56366" name="Picture 1" descr="DSC_0006.JPG">
            <a:extLst>
              <a:ext uri="{FF2B5EF4-FFF2-40B4-BE49-F238E27FC236}">
                <a16:creationId xmlns:a16="http://schemas.microsoft.com/office/drawing/2014/main" id="{2C131D52-15FC-A440-8A71-AA500F20C7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2859088"/>
            <a:ext cx="268605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367" name="Straight Arrow Connector 12">
            <a:extLst>
              <a:ext uri="{FF2B5EF4-FFF2-40B4-BE49-F238E27FC236}">
                <a16:creationId xmlns:a16="http://schemas.microsoft.com/office/drawing/2014/main" id="{53B544F7-A220-7644-898A-235EC6AA145C}"/>
              </a:ext>
            </a:extLst>
          </p:cNvPr>
          <p:cNvCxnSpPr>
            <a:cxnSpLocks noChangeShapeType="1"/>
          </p:cNvCxnSpPr>
          <p:nvPr/>
        </p:nvCxnSpPr>
        <p:spPr bwMode="auto">
          <a:xfrm>
            <a:off x="692150" y="3843338"/>
            <a:ext cx="720725" cy="119062"/>
          </a:xfrm>
          <a:prstGeom prst="straightConnector1">
            <a:avLst/>
          </a:prstGeom>
          <a:noFill/>
          <a:ln w="38100">
            <a:solidFill>
              <a:srgbClr val="FFFF00"/>
            </a:solidFill>
            <a:round/>
            <a:headEnd/>
            <a:tailEnd type="arrow" w="med" len="me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E3020CB3-240A-A74C-ADF1-843BC167DE50}"/>
              </a:ext>
            </a:extLst>
          </p:cNvPr>
          <p:cNvSpPr txBox="1"/>
          <p:nvPr/>
        </p:nvSpPr>
        <p:spPr>
          <a:xfrm>
            <a:off x="10223" y="71735"/>
            <a:ext cx="3741730" cy="461665"/>
          </a:xfrm>
          <a:prstGeom prst="rect">
            <a:avLst/>
          </a:prstGeom>
          <a:noFill/>
        </p:spPr>
        <p:txBody>
          <a:bodyPr wrap="none" rtlCol="0">
            <a:spAutoFit/>
          </a:bodyPr>
          <a:lstStyle/>
          <a:p>
            <a:pPr algn="l"/>
            <a:r>
              <a:rPr lang="en-US" dirty="0">
                <a:solidFill>
                  <a:srgbClr val="7030A0"/>
                </a:solidFill>
              </a:rPr>
              <a:t>COMPUTER VS. HUMAN</a:t>
            </a:r>
          </a:p>
        </p:txBody>
      </p:sp>
    </p:spTree>
    <p:extLst>
      <p:ext uri="{BB962C8B-B14F-4D97-AF65-F5344CB8AC3E}">
        <p14:creationId xmlns:p14="http://schemas.microsoft.com/office/powerpoint/2010/main" val="1592268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noncontrib.pdf">
            <a:extLst>
              <a:ext uri="{FF2B5EF4-FFF2-40B4-BE49-F238E27FC236}">
                <a16:creationId xmlns:a16="http://schemas.microsoft.com/office/drawing/2014/main" id="{8DF052E6-7AE6-CB49-8AB8-F09A3348E0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7625" y="1828800"/>
            <a:ext cx="65087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a:extLst>
              <a:ext uri="{FF2B5EF4-FFF2-40B4-BE49-F238E27FC236}">
                <a16:creationId xmlns:a16="http://schemas.microsoft.com/office/drawing/2014/main" id="{83C6802B-24A1-F04F-BE8A-719C496ABE93}"/>
              </a:ext>
            </a:extLst>
          </p:cNvPr>
          <p:cNvSpPr>
            <a:spLocks noGrp="1" noChangeArrowheads="1"/>
          </p:cNvSpPr>
          <p:nvPr>
            <p:ph type="title"/>
          </p:nvPr>
        </p:nvSpPr>
        <p:spPr>
          <a:xfrm>
            <a:off x="0" y="609600"/>
            <a:ext cx="9048750" cy="1143000"/>
          </a:xfrm>
        </p:spPr>
        <p:txBody>
          <a:bodyPr/>
          <a:lstStyle/>
          <a:p>
            <a:r>
              <a:rPr lang="en-US" altLang="en-US">
                <a:ea typeface="ＭＳ Ｐゴシック" panose="020B0600070205080204" pitchFamily="34" charset="-128"/>
              </a:rPr>
              <a:t>Noncontributor Analysis</a:t>
            </a:r>
          </a:p>
        </p:txBody>
      </p:sp>
      <p:sp>
        <p:nvSpPr>
          <p:cNvPr id="58372" name="Text Box 9">
            <a:extLst>
              <a:ext uri="{FF2B5EF4-FFF2-40B4-BE49-F238E27FC236}">
                <a16:creationId xmlns:a16="http://schemas.microsoft.com/office/drawing/2014/main" id="{64B4F21E-30E8-0040-9E25-1CEC2E8D0079}"/>
              </a:ext>
            </a:extLst>
          </p:cNvPr>
          <p:cNvSpPr txBox="1">
            <a:spLocks noChangeArrowheads="1"/>
          </p:cNvSpPr>
          <p:nvPr/>
        </p:nvSpPr>
        <p:spPr bwMode="auto">
          <a:xfrm>
            <a:off x="266700" y="1492250"/>
            <a:ext cx="861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solidFill>
                  <a:schemeClr val="bg2"/>
                </a:solidFill>
              </a:rPr>
              <a:t>Perlin, M.W. “Efficient construction of match strength distributions for uncertain multi-locus genotypes.” </a:t>
            </a:r>
            <a:r>
              <a:rPr lang="en-US" altLang="en-US" sz="1800" i="1">
                <a:solidFill>
                  <a:schemeClr val="bg2"/>
                </a:solidFill>
              </a:rPr>
              <a:t>Heliyon</a:t>
            </a:r>
            <a:r>
              <a:rPr lang="en-US" altLang="en-US" sz="1800">
                <a:solidFill>
                  <a:schemeClr val="bg2"/>
                </a:solidFill>
              </a:rPr>
              <a:t>, 4(10):e00824, 2018.</a:t>
            </a:r>
          </a:p>
        </p:txBody>
      </p:sp>
      <p:sp>
        <p:nvSpPr>
          <p:cNvPr id="6" name="TextBox 5">
            <a:extLst>
              <a:ext uri="{FF2B5EF4-FFF2-40B4-BE49-F238E27FC236}">
                <a16:creationId xmlns:a16="http://schemas.microsoft.com/office/drawing/2014/main" id="{C06C0AE8-87DF-1A4E-A4B8-A175F8953152}"/>
              </a:ext>
            </a:extLst>
          </p:cNvPr>
          <p:cNvSpPr txBox="1"/>
          <p:nvPr/>
        </p:nvSpPr>
        <p:spPr>
          <a:xfrm>
            <a:off x="10223" y="71735"/>
            <a:ext cx="3244799" cy="461665"/>
          </a:xfrm>
          <a:prstGeom prst="rect">
            <a:avLst/>
          </a:prstGeom>
          <a:noFill/>
        </p:spPr>
        <p:txBody>
          <a:bodyPr wrap="none" rtlCol="0">
            <a:spAutoFit/>
          </a:bodyPr>
          <a:lstStyle/>
          <a:p>
            <a:pPr algn="l"/>
            <a:r>
              <a:rPr lang="en-US" dirty="0">
                <a:solidFill>
                  <a:srgbClr val="0000FF"/>
                </a:solidFill>
              </a:rPr>
              <a:t>COMPUTER REVIEW</a:t>
            </a:r>
            <a:endParaRPr lang="en-US" dirty="0">
              <a:solidFill>
                <a:srgbClr val="002060"/>
              </a:solidFill>
            </a:endParaRPr>
          </a:p>
        </p:txBody>
      </p:sp>
    </p:spTree>
    <p:extLst>
      <p:ext uri="{BB962C8B-B14F-4D97-AF65-F5344CB8AC3E}">
        <p14:creationId xmlns:p14="http://schemas.microsoft.com/office/powerpoint/2010/main" val="750510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noncontrib_error.pdf">
            <a:extLst>
              <a:ext uri="{FF2B5EF4-FFF2-40B4-BE49-F238E27FC236}">
                <a16:creationId xmlns:a16="http://schemas.microsoft.com/office/drawing/2014/main" id="{ACFD700F-22AC-684A-9DA9-596C3CA8C7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7625" y="1828800"/>
            <a:ext cx="65087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2">
            <a:extLst>
              <a:ext uri="{FF2B5EF4-FFF2-40B4-BE49-F238E27FC236}">
                <a16:creationId xmlns:a16="http://schemas.microsoft.com/office/drawing/2014/main" id="{B57CB790-273A-464B-B062-558D03DD56C3}"/>
              </a:ext>
            </a:extLst>
          </p:cNvPr>
          <p:cNvSpPr>
            <a:spLocks noGrp="1" noChangeArrowheads="1"/>
          </p:cNvSpPr>
          <p:nvPr>
            <p:ph type="title"/>
          </p:nvPr>
        </p:nvSpPr>
        <p:spPr>
          <a:xfrm>
            <a:off x="0" y="609600"/>
            <a:ext cx="9048750" cy="1143000"/>
          </a:xfrm>
        </p:spPr>
        <p:txBody>
          <a:bodyPr/>
          <a:lstStyle/>
          <a:p>
            <a:r>
              <a:rPr lang="en-US" altLang="en-US">
                <a:ea typeface="ＭＳ Ｐゴシック" panose="020B0600070205080204" pitchFamily="34" charset="-128"/>
              </a:rPr>
              <a:t>Error Rate</a:t>
            </a:r>
          </a:p>
        </p:txBody>
      </p:sp>
      <p:sp>
        <p:nvSpPr>
          <p:cNvPr id="60420" name="Text Box 9">
            <a:extLst>
              <a:ext uri="{FF2B5EF4-FFF2-40B4-BE49-F238E27FC236}">
                <a16:creationId xmlns:a16="http://schemas.microsoft.com/office/drawing/2014/main" id="{237BA160-4CEA-564F-A728-48BAADD1592E}"/>
              </a:ext>
            </a:extLst>
          </p:cNvPr>
          <p:cNvSpPr txBox="1">
            <a:spLocks noChangeArrowheads="1"/>
          </p:cNvSpPr>
          <p:nvPr/>
        </p:nvSpPr>
        <p:spPr bwMode="auto">
          <a:xfrm>
            <a:off x="266700" y="149225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Only </a:t>
            </a:r>
            <a:r>
              <a:rPr lang="en-US" altLang="en-US">
                <a:solidFill>
                  <a:srgbClr val="0432FF"/>
                </a:solidFill>
              </a:rPr>
              <a:t>1 in 191 thousand </a:t>
            </a:r>
            <a:r>
              <a:rPr lang="en-US" altLang="en-US"/>
              <a:t>people would match as strongly</a:t>
            </a:r>
          </a:p>
        </p:txBody>
      </p:sp>
      <p:sp>
        <p:nvSpPr>
          <p:cNvPr id="60421" name="Text Box 9">
            <a:extLst>
              <a:ext uri="{FF2B5EF4-FFF2-40B4-BE49-F238E27FC236}">
                <a16:creationId xmlns:a16="http://schemas.microsoft.com/office/drawing/2014/main" id="{C2CB97FB-43C1-B846-B1DA-C2D58C1AB3BB}"/>
              </a:ext>
            </a:extLst>
          </p:cNvPr>
          <p:cNvSpPr txBox="1">
            <a:spLocks noChangeArrowheads="1"/>
          </p:cNvSpPr>
          <p:nvPr/>
        </p:nvSpPr>
        <p:spPr bwMode="auto">
          <a:xfrm>
            <a:off x="5372100" y="3646488"/>
            <a:ext cx="20018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0432FF"/>
                </a:solidFill>
              </a:rPr>
              <a:t>14.8 thousand</a:t>
            </a:r>
          </a:p>
          <a:p>
            <a:pPr algn="ctr"/>
            <a:endParaRPr lang="en-US" altLang="en-US">
              <a:solidFill>
                <a:srgbClr val="0432FF"/>
              </a:solidFill>
            </a:endParaRPr>
          </a:p>
          <a:p>
            <a:pPr algn="ctr"/>
            <a:r>
              <a:rPr lang="en-US" altLang="en-US">
                <a:solidFill>
                  <a:srgbClr val="0432FF"/>
                </a:solidFill>
              </a:rPr>
              <a:t>4.17</a:t>
            </a:r>
            <a:endParaRPr lang="en-US" altLang="en-US"/>
          </a:p>
        </p:txBody>
      </p:sp>
      <p:sp>
        <p:nvSpPr>
          <p:cNvPr id="7" name="TextBox 6">
            <a:extLst>
              <a:ext uri="{FF2B5EF4-FFF2-40B4-BE49-F238E27FC236}">
                <a16:creationId xmlns:a16="http://schemas.microsoft.com/office/drawing/2014/main" id="{B723F9FB-59C2-BC41-9A57-A97C300AA447}"/>
              </a:ext>
            </a:extLst>
          </p:cNvPr>
          <p:cNvSpPr txBox="1"/>
          <p:nvPr/>
        </p:nvSpPr>
        <p:spPr>
          <a:xfrm>
            <a:off x="10223" y="71735"/>
            <a:ext cx="3244799" cy="461665"/>
          </a:xfrm>
          <a:prstGeom prst="rect">
            <a:avLst/>
          </a:prstGeom>
          <a:noFill/>
        </p:spPr>
        <p:txBody>
          <a:bodyPr wrap="none" rtlCol="0">
            <a:spAutoFit/>
          </a:bodyPr>
          <a:lstStyle/>
          <a:p>
            <a:pPr algn="l"/>
            <a:r>
              <a:rPr lang="en-US" dirty="0">
                <a:solidFill>
                  <a:srgbClr val="0000FF"/>
                </a:solidFill>
              </a:rPr>
              <a:t>COMPUTER REVIEW</a:t>
            </a:r>
            <a:endParaRPr lang="en-US" dirty="0">
              <a:solidFill>
                <a:srgbClr val="002060"/>
              </a:solidFill>
            </a:endParaRPr>
          </a:p>
        </p:txBody>
      </p:sp>
    </p:spTree>
    <p:extLst>
      <p:ext uri="{BB962C8B-B14F-4D97-AF65-F5344CB8AC3E}">
        <p14:creationId xmlns:p14="http://schemas.microsoft.com/office/powerpoint/2010/main" val="37216776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3A28B-7FB1-2C49-8411-0B0378F812F9}"/>
              </a:ext>
            </a:extLst>
          </p:cNvPr>
          <p:cNvSpPr>
            <a:spLocks noGrp="1"/>
          </p:cNvSpPr>
          <p:nvPr>
            <p:ph type="title"/>
          </p:nvPr>
        </p:nvSpPr>
        <p:spPr/>
        <p:txBody>
          <a:bodyPr/>
          <a:lstStyle/>
          <a:p>
            <a:r>
              <a:rPr lang="en-US" dirty="0"/>
              <a:t>Two different views</a:t>
            </a:r>
          </a:p>
        </p:txBody>
      </p:sp>
      <p:sp>
        <p:nvSpPr>
          <p:cNvPr id="3" name="TextBox 2">
            <a:extLst>
              <a:ext uri="{FF2B5EF4-FFF2-40B4-BE49-F238E27FC236}">
                <a16:creationId xmlns:a16="http://schemas.microsoft.com/office/drawing/2014/main" id="{87BF9E0A-FAED-2740-A3CA-58CC677D1154}"/>
              </a:ext>
            </a:extLst>
          </p:cNvPr>
          <p:cNvSpPr txBox="1"/>
          <p:nvPr/>
        </p:nvSpPr>
        <p:spPr>
          <a:xfrm>
            <a:off x="1371600" y="2311597"/>
            <a:ext cx="6400800" cy="830997"/>
          </a:xfrm>
          <a:prstGeom prst="rect">
            <a:avLst/>
          </a:prstGeom>
          <a:noFill/>
        </p:spPr>
        <p:txBody>
          <a:bodyPr wrap="square" rtlCol="0">
            <a:spAutoFit/>
          </a:bodyPr>
          <a:lstStyle/>
          <a:p>
            <a:r>
              <a:rPr lang="en-US" b="1" dirty="0">
                <a:solidFill>
                  <a:srgbClr val="FF0000"/>
                </a:solidFill>
              </a:rPr>
              <a:t>Prosecution</a:t>
            </a:r>
            <a:r>
              <a:rPr lang="en-US" dirty="0">
                <a:solidFill>
                  <a:srgbClr val="FF0000"/>
                </a:solidFill>
              </a:rPr>
              <a:t>. The defendant raped and killed a two-year old boy who lived in his house. </a:t>
            </a:r>
          </a:p>
        </p:txBody>
      </p:sp>
      <p:sp>
        <p:nvSpPr>
          <p:cNvPr id="4" name="TextBox 3">
            <a:extLst>
              <a:ext uri="{FF2B5EF4-FFF2-40B4-BE49-F238E27FC236}">
                <a16:creationId xmlns:a16="http://schemas.microsoft.com/office/drawing/2014/main" id="{D60C88B0-462A-F741-AF88-1887DF0E1121}"/>
              </a:ext>
            </a:extLst>
          </p:cNvPr>
          <p:cNvSpPr txBox="1"/>
          <p:nvPr/>
        </p:nvSpPr>
        <p:spPr>
          <a:xfrm>
            <a:off x="1371600" y="3715407"/>
            <a:ext cx="6109139" cy="830997"/>
          </a:xfrm>
          <a:prstGeom prst="rect">
            <a:avLst/>
          </a:prstGeom>
          <a:noFill/>
        </p:spPr>
        <p:txBody>
          <a:bodyPr wrap="square" rtlCol="0">
            <a:spAutoFit/>
          </a:bodyPr>
          <a:lstStyle/>
          <a:p>
            <a:r>
              <a:rPr lang="en-US" b="1" dirty="0">
                <a:solidFill>
                  <a:srgbClr val="0432FF"/>
                </a:solidFill>
              </a:rPr>
              <a:t>Defense</a:t>
            </a:r>
            <a:r>
              <a:rPr lang="en-US" dirty="0">
                <a:solidFill>
                  <a:srgbClr val="0432FF"/>
                </a:solidFill>
              </a:rPr>
              <a:t>. An abused toddler died.  The defendant had nothing to do with his death.  </a:t>
            </a:r>
          </a:p>
        </p:txBody>
      </p:sp>
    </p:spTree>
    <p:extLst>
      <p:ext uri="{BB962C8B-B14F-4D97-AF65-F5344CB8AC3E}">
        <p14:creationId xmlns:p14="http://schemas.microsoft.com/office/powerpoint/2010/main" val="1261971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ECFBC-F89D-534B-B3AA-00ED2D0946FD}"/>
              </a:ext>
            </a:extLst>
          </p:cNvPr>
          <p:cNvSpPr>
            <a:spLocks noGrp="1"/>
          </p:cNvSpPr>
          <p:nvPr>
            <p:ph type="title"/>
          </p:nvPr>
        </p:nvSpPr>
        <p:spPr>
          <a:xfrm>
            <a:off x="0" y="609600"/>
            <a:ext cx="9144000" cy="1143000"/>
          </a:xfrm>
        </p:spPr>
        <p:txBody>
          <a:bodyPr/>
          <a:lstStyle/>
          <a:p>
            <a:r>
              <a:rPr lang="en-US" dirty="0"/>
              <a:t>Defendant’s hair on clothes bag?</a:t>
            </a:r>
          </a:p>
        </p:txBody>
      </p:sp>
      <p:pic>
        <p:nvPicPr>
          <p:cNvPr id="5" name="Picture 4">
            <a:extLst>
              <a:ext uri="{FF2B5EF4-FFF2-40B4-BE49-F238E27FC236}">
                <a16:creationId xmlns:a16="http://schemas.microsoft.com/office/drawing/2014/main" id="{B61878D2-2DE7-6F4C-A4F2-75EFA112333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
          <a:stretch/>
        </p:blipFill>
        <p:spPr>
          <a:xfrm>
            <a:off x="1761309" y="2170387"/>
            <a:ext cx="5621382" cy="4447289"/>
          </a:xfrm>
          <a:prstGeom prst="rect">
            <a:avLst/>
          </a:prstGeom>
        </p:spPr>
      </p:pic>
      <p:sp>
        <p:nvSpPr>
          <p:cNvPr id="6" name="TextBox 5">
            <a:extLst>
              <a:ext uri="{FF2B5EF4-FFF2-40B4-BE49-F238E27FC236}">
                <a16:creationId xmlns:a16="http://schemas.microsoft.com/office/drawing/2014/main" id="{C5A1D21C-0646-7946-BAC7-EBF57106F932}"/>
              </a:ext>
            </a:extLst>
          </p:cNvPr>
          <p:cNvSpPr txBox="1"/>
          <p:nvPr/>
        </p:nvSpPr>
        <p:spPr>
          <a:xfrm>
            <a:off x="2869325" y="5624871"/>
            <a:ext cx="1040221" cy="461665"/>
          </a:xfrm>
          <a:prstGeom prst="rect">
            <a:avLst/>
          </a:prstGeom>
          <a:noFill/>
        </p:spPr>
        <p:txBody>
          <a:bodyPr wrap="none" rtlCol="0">
            <a:spAutoFit/>
          </a:bodyPr>
          <a:lstStyle/>
          <a:p>
            <a:r>
              <a:rPr lang="en-US" dirty="0">
                <a:solidFill>
                  <a:srgbClr val="FF0000"/>
                </a:solidFill>
              </a:rPr>
              <a:t>Target</a:t>
            </a:r>
          </a:p>
        </p:txBody>
      </p:sp>
      <p:sp>
        <p:nvSpPr>
          <p:cNvPr id="7" name="TextBox 6">
            <a:extLst>
              <a:ext uri="{FF2B5EF4-FFF2-40B4-BE49-F238E27FC236}">
                <a16:creationId xmlns:a16="http://schemas.microsoft.com/office/drawing/2014/main" id="{8D9E4F0E-8802-7D4B-9289-5AF9532509D7}"/>
              </a:ext>
            </a:extLst>
          </p:cNvPr>
          <p:cNvSpPr txBox="1"/>
          <p:nvPr/>
        </p:nvSpPr>
        <p:spPr>
          <a:xfrm>
            <a:off x="5520558" y="5624872"/>
            <a:ext cx="1452642" cy="461665"/>
          </a:xfrm>
          <a:prstGeom prst="rect">
            <a:avLst/>
          </a:prstGeom>
          <a:noFill/>
        </p:spPr>
        <p:txBody>
          <a:bodyPr wrap="none" rtlCol="0">
            <a:spAutoFit/>
          </a:bodyPr>
          <a:lstStyle/>
          <a:p>
            <a:r>
              <a:rPr lang="en-US" dirty="0">
                <a:solidFill>
                  <a:srgbClr val="945200"/>
                </a:solidFill>
              </a:rPr>
              <a:t>Evidence</a:t>
            </a:r>
          </a:p>
        </p:txBody>
      </p:sp>
      <p:sp>
        <p:nvSpPr>
          <p:cNvPr id="8" name="TextBox 7">
            <a:extLst>
              <a:ext uri="{FF2B5EF4-FFF2-40B4-BE49-F238E27FC236}">
                <a16:creationId xmlns:a16="http://schemas.microsoft.com/office/drawing/2014/main" id="{D346DBDF-1AF5-794B-9289-F724969BFA47}"/>
              </a:ext>
            </a:extLst>
          </p:cNvPr>
          <p:cNvSpPr txBox="1"/>
          <p:nvPr/>
        </p:nvSpPr>
        <p:spPr>
          <a:xfrm>
            <a:off x="2680138" y="2298796"/>
            <a:ext cx="3783724" cy="830997"/>
          </a:xfrm>
          <a:prstGeom prst="rect">
            <a:avLst/>
          </a:prstGeom>
          <a:noFill/>
        </p:spPr>
        <p:txBody>
          <a:bodyPr wrap="square" rtlCol="0">
            <a:spAutoFit/>
          </a:bodyPr>
          <a:lstStyle/>
          <a:p>
            <a:pPr algn="ctr"/>
            <a:r>
              <a:rPr lang="en-US" dirty="0"/>
              <a:t>Comparing strands of hair</a:t>
            </a:r>
          </a:p>
          <a:p>
            <a:pPr algn="ctr"/>
            <a:r>
              <a:rPr lang="en-US" dirty="0"/>
              <a:t>under a microscope</a:t>
            </a:r>
          </a:p>
        </p:txBody>
      </p:sp>
    </p:spTree>
    <p:extLst>
      <p:ext uri="{BB962C8B-B14F-4D97-AF65-F5344CB8AC3E}">
        <p14:creationId xmlns:p14="http://schemas.microsoft.com/office/powerpoint/2010/main" val="20458817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a:extLst>
              <a:ext uri="{FF2B5EF4-FFF2-40B4-BE49-F238E27FC236}">
                <a16:creationId xmlns:a16="http://schemas.microsoft.com/office/drawing/2014/main" id="{8792BB3D-5915-8B4D-A3D2-5D0978FA9AFF}"/>
              </a:ext>
            </a:extLst>
          </p:cNvPr>
          <p:cNvSpPr>
            <a:spLocks noGrp="1" noChangeArrowheads="1"/>
          </p:cNvSpPr>
          <p:nvPr>
            <p:ph type="title"/>
          </p:nvPr>
        </p:nvSpPr>
        <p:spPr>
          <a:xfrm>
            <a:off x="47625" y="609600"/>
            <a:ext cx="9048750" cy="1143000"/>
          </a:xfrm>
        </p:spPr>
        <p:txBody>
          <a:bodyPr/>
          <a:lstStyle/>
          <a:p>
            <a:r>
              <a:rPr lang="en-US" altLang="en-US" dirty="0">
                <a:ea typeface="ＭＳ Ｐゴシック" panose="020B0600070205080204" pitchFamily="34" charset="-128"/>
              </a:rPr>
              <a:t>Hair match statistics (DNA,PG)</a:t>
            </a:r>
          </a:p>
        </p:txBody>
      </p:sp>
      <p:graphicFrame>
        <p:nvGraphicFramePr>
          <p:cNvPr id="3" name="Table 2">
            <a:extLst>
              <a:ext uri="{FF2B5EF4-FFF2-40B4-BE49-F238E27FC236}">
                <a16:creationId xmlns:a16="http://schemas.microsoft.com/office/drawing/2014/main" id="{F5B960F3-4E85-C840-A672-795D5D309347}"/>
              </a:ext>
            </a:extLst>
          </p:cNvPr>
          <p:cNvGraphicFramePr>
            <a:graphicFrameLocks noGrp="1"/>
          </p:cNvGraphicFramePr>
          <p:nvPr/>
        </p:nvGraphicFramePr>
        <p:xfrm>
          <a:off x="261938" y="1946275"/>
          <a:ext cx="8620126" cy="4645024"/>
        </p:xfrm>
        <a:graphic>
          <a:graphicData uri="http://schemas.openxmlformats.org/drawingml/2006/table">
            <a:tbl>
              <a:tblPr/>
              <a:tblGrid>
                <a:gridCol w="2557192">
                  <a:extLst>
                    <a:ext uri="{9D8B030D-6E8A-4147-A177-3AD203B41FA5}">
                      <a16:colId xmlns:a16="http://schemas.microsoft.com/office/drawing/2014/main" val="20000"/>
                    </a:ext>
                  </a:extLst>
                </a:gridCol>
                <a:gridCol w="1919701">
                  <a:extLst>
                    <a:ext uri="{9D8B030D-6E8A-4147-A177-3AD203B41FA5}">
                      <a16:colId xmlns:a16="http://schemas.microsoft.com/office/drawing/2014/main" val="20001"/>
                    </a:ext>
                  </a:extLst>
                </a:gridCol>
                <a:gridCol w="1338740">
                  <a:extLst>
                    <a:ext uri="{9D8B030D-6E8A-4147-A177-3AD203B41FA5}">
                      <a16:colId xmlns:a16="http://schemas.microsoft.com/office/drawing/2014/main" val="20002"/>
                    </a:ext>
                  </a:extLst>
                </a:gridCol>
                <a:gridCol w="1465753">
                  <a:extLst>
                    <a:ext uri="{9D8B030D-6E8A-4147-A177-3AD203B41FA5}">
                      <a16:colId xmlns:a16="http://schemas.microsoft.com/office/drawing/2014/main" val="20003"/>
                    </a:ext>
                  </a:extLst>
                </a:gridCol>
                <a:gridCol w="1338740">
                  <a:extLst>
                    <a:ext uri="{9D8B030D-6E8A-4147-A177-3AD203B41FA5}">
                      <a16:colId xmlns:a16="http://schemas.microsoft.com/office/drawing/2014/main" val="20004"/>
                    </a:ext>
                  </a:extLst>
                </a:gridCol>
              </a:tblGrid>
              <a:tr h="43866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Person in </a:t>
                      </a: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60">
                <a:tc rowSpan="6">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H1</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hair root found on the bag</a:t>
                      </a:r>
                    </a:p>
                  </a:txBody>
                  <a:tcPr marL="91459" marR="91459" marT="45721" marB="45721" anchor="ctr" horzOverflow="overflow">
                    <a:lnL w="12700" cap="flat" cmpd="sng" algn="ctr">
                      <a:noFill/>
                      <a:prstDash val="solid"/>
                      <a:round/>
                      <a:headEnd type="none" w="med" len="med"/>
                      <a:tailEnd type="none" w="med" len="med"/>
                    </a:lnL>
                    <a:lnR w="190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Sister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21A EC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17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Brother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21D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60">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Mother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7B-4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ea typeface="ＭＳ Ｐゴシック" charset="0"/>
                          <a:cs typeface="ＭＳ Ｐゴシック" charset="0"/>
                        </a:rPr>
                        <a:t>Defendant</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rgbClr val="FF0000">
                        <a:alpha val="25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8C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Brother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a:noFill/>
                    </a:lnL>
                    <a:lnR w="19050" cap="flat" cmpd="sng" algn="ctr">
                      <a:no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Victim</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a:noFill/>
                    </a:lnL>
                    <a:lnR>
                      <a:noFill/>
                    </a:lnR>
                    <a:lnT w="1905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355374" name="Picture 4" descr="M160108_H1_root.tif">
            <a:extLst>
              <a:ext uri="{FF2B5EF4-FFF2-40B4-BE49-F238E27FC236}">
                <a16:creationId xmlns:a16="http://schemas.microsoft.com/office/drawing/2014/main" id="{F31530CB-B360-964C-9AF4-0798BE4713C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3350" y="2705100"/>
            <a:ext cx="2532063"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9F50B73-EE41-AE41-AAA9-DF5B3E9308CC}"/>
              </a:ext>
            </a:extLst>
          </p:cNvPr>
          <p:cNvSpPr txBox="1"/>
          <p:nvPr/>
        </p:nvSpPr>
        <p:spPr>
          <a:xfrm>
            <a:off x="10223" y="71735"/>
            <a:ext cx="3244799" cy="461665"/>
          </a:xfrm>
          <a:prstGeom prst="rect">
            <a:avLst/>
          </a:prstGeom>
          <a:noFill/>
        </p:spPr>
        <p:txBody>
          <a:bodyPr wrap="none" rtlCol="0">
            <a:spAutoFit/>
          </a:bodyPr>
          <a:lstStyle/>
          <a:p>
            <a:pPr algn="l"/>
            <a:r>
              <a:rPr lang="en-US" dirty="0">
                <a:solidFill>
                  <a:srgbClr val="0000FF"/>
                </a:solidFill>
              </a:rPr>
              <a:t>COMPUTER REVIEW</a:t>
            </a:r>
            <a:endParaRPr lang="en-US" dirty="0">
              <a:solidFill>
                <a:srgbClr val="002060"/>
              </a:solidFill>
            </a:endParaRPr>
          </a:p>
        </p:txBody>
      </p:sp>
    </p:spTree>
    <p:extLst>
      <p:ext uri="{BB962C8B-B14F-4D97-AF65-F5344CB8AC3E}">
        <p14:creationId xmlns:p14="http://schemas.microsoft.com/office/powerpoint/2010/main" val="3966646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7A12-1B35-F641-90EC-1CC926C9DFDA}"/>
              </a:ext>
            </a:extLst>
          </p:cNvPr>
          <p:cNvSpPr>
            <a:spLocks noGrp="1"/>
          </p:cNvSpPr>
          <p:nvPr>
            <p:ph type="title"/>
          </p:nvPr>
        </p:nvSpPr>
        <p:spPr>
          <a:xfrm>
            <a:off x="409903" y="609600"/>
            <a:ext cx="8434552" cy="1143000"/>
          </a:xfrm>
        </p:spPr>
        <p:txBody>
          <a:bodyPr/>
          <a:lstStyle/>
          <a:p>
            <a:r>
              <a:rPr lang="en-US" dirty="0"/>
              <a:t>Def’s semen in victim’s rectum?</a:t>
            </a:r>
          </a:p>
        </p:txBody>
      </p:sp>
      <p:pic>
        <p:nvPicPr>
          <p:cNvPr id="4" name="Picture 3">
            <a:extLst>
              <a:ext uri="{FF2B5EF4-FFF2-40B4-BE49-F238E27FC236}">
                <a16:creationId xmlns:a16="http://schemas.microsoft.com/office/drawing/2014/main" id="{1953934E-97BE-9E4F-9401-E16FC37D17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57351" y="2689092"/>
            <a:ext cx="2306457" cy="2306457"/>
          </a:xfrm>
          <a:prstGeom prst="rect">
            <a:avLst/>
          </a:prstGeom>
        </p:spPr>
      </p:pic>
      <p:sp>
        <p:nvSpPr>
          <p:cNvPr id="5" name="Rectangle 4">
            <a:extLst>
              <a:ext uri="{FF2B5EF4-FFF2-40B4-BE49-F238E27FC236}">
                <a16:creationId xmlns:a16="http://schemas.microsoft.com/office/drawing/2014/main" id="{08B0C1DA-07B5-3F41-B7C7-FE4150B12699}"/>
              </a:ext>
            </a:extLst>
          </p:cNvPr>
          <p:cNvSpPr/>
          <p:nvPr/>
        </p:nvSpPr>
        <p:spPr bwMode="auto">
          <a:xfrm>
            <a:off x="5326402" y="2689092"/>
            <a:ext cx="2306457" cy="2306457"/>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178A70B0-DAA2-9E43-BA2B-4DB90F359434}"/>
              </a:ext>
            </a:extLst>
          </p:cNvPr>
          <p:cNvSpPr txBox="1"/>
          <p:nvPr/>
        </p:nvSpPr>
        <p:spPr>
          <a:xfrm>
            <a:off x="1696766" y="5473586"/>
            <a:ext cx="2255746" cy="461665"/>
          </a:xfrm>
          <a:prstGeom prst="rect">
            <a:avLst/>
          </a:prstGeom>
          <a:noFill/>
        </p:spPr>
        <p:txBody>
          <a:bodyPr wrap="none" rtlCol="0">
            <a:spAutoFit/>
          </a:bodyPr>
          <a:lstStyle/>
          <a:p>
            <a:r>
              <a:rPr lang="en-US" dirty="0"/>
              <a:t>First in hospital</a:t>
            </a:r>
          </a:p>
        </p:txBody>
      </p:sp>
      <p:sp>
        <p:nvSpPr>
          <p:cNvPr id="7" name="TextBox 6">
            <a:extLst>
              <a:ext uri="{FF2B5EF4-FFF2-40B4-BE49-F238E27FC236}">
                <a16:creationId xmlns:a16="http://schemas.microsoft.com/office/drawing/2014/main" id="{9A5E3879-05ED-D445-82A1-97785F953AD1}"/>
              </a:ext>
            </a:extLst>
          </p:cNvPr>
          <p:cNvSpPr txBox="1"/>
          <p:nvPr/>
        </p:nvSpPr>
        <p:spPr>
          <a:xfrm>
            <a:off x="5322308" y="5473586"/>
            <a:ext cx="2392001" cy="461665"/>
          </a:xfrm>
          <a:prstGeom prst="rect">
            <a:avLst/>
          </a:prstGeom>
          <a:noFill/>
        </p:spPr>
        <p:txBody>
          <a:bodyPr wrap="none" rtlCol="0">
            <a:spAutoFit/>
          </a:bodyPr>
          <a:lstStyle/>
          <a:p>
            <a:r>
              <a:rPr lang="en-US" dirty="0"/>
              <a:t>Later at autopsy</a:t>
            </a:r>
          </a:p>
        </p:txBody>
      </p:sp>
      <p:sp>
        <p:nvSpPr>
          <p:cNvPr id="8" name="TextBox 7">
            <a:extLst>
              <a:ext uri="{FF2B5EF4-FFF2-40B4-BE49-F238E27FC236}">
                <a16:creationId xmlns:a16="http://schemas.microsoft.com/office/drawing/2014/main" id="{BB90CD59-1A8A-9441-A2C2-DBB64689EC24}"/>
              </a:ext>
            </a:extLst>
          </p:cNvPr>
          <p:cNvSpPr txBox="1"/>
          <p:nvPr/>
        </p:nvSpPr>
        <p:spPr>
          <a:xfrm>
            <a:off x="5262823" y="2230637"/>
            <a:ext cx="2462534" cy="461665"/>
          </a:xfrm>
          <a:prstGeom prst="rect">
            <a:avLst/>
          </a:prstGeom>
          <a:noFill/>
        </p:spPr>
        <p:txBody>
          <a:bodyPr wrap="none" rtlCol="0">
            <a:spAutoFit/>
          </a:bodyPr>
          <a:lstStyle/>
          <a:p>
            <a:r>
              <a:rPr lang="en-US" dirty="0">
                <a:solidFill>
                  <a:srgbClr val="FF0000"/>
                </a:solidFill>
              </a:rPr>
              <a:t>Entirely negative</a:t>
            </a:r>
          </a:p>
        </p:txBody>
      </p:sp>
      <p:sp>
        <p:nvSpPr>
          <p:cNvPr id="9" name="TextBox 8">
            <a:extLst>
              <a:ext uri="{FF2B5EF4-FFF2-40B4-BE49-F238E27FC236}">
                <a16:creationId xmlns:a16="http://schemas.microsoft.com/office/drawing/2014/main" id="{7CBB7DFC-08A4-CB48-9525-5085E82C9926}"/>
              </a:ext>
            </a:extLst>
          </p:cNvPr>
          <p:cNvSpPr txBox="1"/>
          <p:nvPr/>
        </p:nvSpPr>
        <p:spPr>
          <a:xfrm>
            <a:off x="1549391" y="2216122"/>
            <a:ext cx="2490618" cy="461665"/>
          </a:xfrm>
          <a:prstGeom prst="rect">
            <a:avLst/>
          </a:prstGeom>
          <a:noFill/>
        </p:spPr>
        <p:txBody>
          <a:bodyPr wrap="none" rtlCol="0">
            <a:spAutoFit/>
          </a:bodyPr>
          <a:lstStyle/>
          <a:p>
            <a:pPr algn="ctr"/>
            <a:r>
              <a:rPr lang="en-US" dirty="0">
                <a:solidFill>
                  <a:srgbClr val="00B050"/>
                </a:solidFill>
              </a:rPr>
              <a:t>Weakly positive?</a:t>
            </a:r>
          </a:p>
        </p:txBody>
      </p:sp>
      <p:sp>
        <p:nvSpPr>
          <p:cNvPr id="10" name="TextBox 9">
            <a:extLst>
              <a:ext uri="{FF2B5EF4-FFF2-40B4-BE49-F238E27FC236}">
                <a16:creationId xmlns:a16="http://schemas.microsoft.com/office/drawing/2014/main" id="{3D31DA60-F1AE-9543-8D31-B12580E0A6F0}"/>
              </a:ext>
            </a:extLst>
          </p:cNvPr>
          <p:cNvSpPr txBox="1"/>
          <p:nvPr/>
        </p:nvSpPr>
        <p:spPr>
          <a:xfrm>
            <a:off x="6002576" y="3429000"/>
            <a:ext cx="954107" cy="646331"/>
          </a:xfrm>
          <a:prstGeom prst="rect">
            <a:avLst/>
          </a:prstGeom>
          <a:noFill/>
        </p:spPr>
        <p:txBody>
          <a:bodyPr wrap="none" rtlCol="0">
            <a:spAutoFit/>
          </a:bodyPr>
          <a:lstStyle/>
          <a:p>
            <a:r>
              <a:rPr lang="en-US" sz="3600" dirty="0">
                <a:solidFill>
                  <a:srgbClr val="7030A0"/>
                </a:solidFill>
              </a:rPr>
              <a:t>p30</a:t>
            </a:r>
          </a:p>
        </p:txBody>
      </p:sp>
    </p:spTree>
    <p:extLst>
      <p:ext uri="{BB962C8B-B14F-4D97-AF65-F5344CB8AC3E}">
        <p14:creationId xmlns:p14="http://schemas.microsoft.com/office/powerpoint/2010/main" val="2080143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22BA3-ED8F-1542-A990-9A0D58B89D3B}"/>
              </a:ext>
            </a:extLst>
          </p:cNvPr>
          <p:cNvSpPr>
            <a:spLocks noGrp="1"/>
          </p:cNvSpPr>
          <p:nvPr>
            <p:ph type="title"/>
          </p:nvPr>
        </p:nvSpPr>
        <p:spPr/>
        <p:txBody>
          <a:bodyPr/>
          <a:lstStyle/>
          <a:p>
            <a:r>
              <a:rPr lang="en-US" dirty="0"/>
              <a:t>Government authority</a:t>
            </a:r>
          </a:p>
        </p:txBody>
      </p:sp>
      <p:pic>
        <p:nvPicPr>
          <p:cNvPr id="4" name="Picture 3" descr="A picture containing text&#10;&#10;Description automatically generated">
            <a:extLst>
              <a:ext uri="{FF2B5EF4-FFF2-40B4-BE49-F238E27FC236}">
                <a16:creationId xmlns:a16="http://schemas.microsoft.com/office/drawing/2014/main" id="{03ED7F11-2C6F-A244-9232-765CDAC49EB8}"/>
              </a:ext>
            </a:extLst>
          </p:cNvPr>
          <p:cNvPicPr>
            <a:picLocks noChangeAspect="1"/>
          </p:cNvPicPr>
          <p:nvPr/>
        </p:nvPicPr>
        <p:blipFill>
          <a:blip r:embed="rId2"/>
          <a:stretch>
            <a:fillRect/>
          </a:stretch>
        </p:blipFill>
        <p:spPr>
          <a:xfrm>
            <a:off x="1993900" y="1587500"/>
            <a:ext cx="2082800" cy="3175000"/>
          </a:xfrm>
          <a:prstGeom prst="rect">
            <a:avLst/>
          </a:prstGeom>
        </p:spPr>
      </p:pic>
      <p:pic>
        <p:nvPicPr>
          <p:cNvPr id="6" name="Picture 5" descr="Text&#10;&#10;Description automatically generated">
            <a:extLst>
              <a:ext uri="{FF2B5EF4-FFF2-40B4-BE49-F238E27FC236}">
                <a16:creationId xmlns:a16="http://schemas.microsoft.com/office/drawing/2014/main" id="{6E5DA703-A84C-5549-BC72-AB9FE3D155C9}"/>
              </a:ext>
            </a:extLst>
          </p:cNvPr>
          <p:cNvPicPr>
            <a:picLocks noChangeAspect="1"/>
          </p:cNvPicPr>
          <p:nvPr/>
        </p:nvPicPr>
        <p:blipFill rotWithShape="1">
          <a:blip r:embed="rId3"/>
          <a:srcRect l="5157" t="-1" r="-5157" b="43266"/>
          <a:stretch/>
        </p:blipFill>
        <p:spPr>
          <a:xfrm>
            <a:off x="720210" y="4863766"/>
            <a:ext cx="5317724" cy="1915192"/>
          </a:xfrm>
          <a:prstGeom prst="rect">
            <a:avLst/>
          </a:prstGeom>
        </p:spPr>
      </p:pic>
      <p:pic>
        <p:nvPicPr>
          <p:cNvPr id="2050" name="Picture 2">
            <a:extLst>
              <a:ext uri="{FF2B5EF4-FFF2-40B4-BE49-F238E27FC236}">
                <a16:creationId xmlns:a16="http://schemas.microsoft.com/office/drawing/2014/main" id="{10397B59-5225-F54D-93FD-F2E06EA3D1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13" t="1528" r="2848" b="10185"/>
          <a:stretch/>
        </p:blipFill>
        <p:spPr bwMode="auto">
          <a:xfrm>
            <a:off x="5272940" y="1587500"/>
            <a:ext cx="2999703" cy="405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9463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916E81AF-3C69-424F-AF10-EB85523A381E}"/>
              </a:ext>
            </a:extLst>
          </p:cNvPr>
          <p:cNvSpPr>
            <a:spLocks noGrp="1" noChangeArrowheads="1"/>
          </p:cNvSpPr>
          <p:nvPr>
            <p:ph type="title"/>
          </p:nvPr>
        </p:nvSpPr>
        <p:spPr>
          <a:xfrm>
            <a:off x="47625" y="609600"/>
            <a:ext cx="9048750" cy="1143000"/>
          </a:xfrm>
        </p:spPr>
        <p:txBody>
          <a:bodyPr/>
          <a:lstStyle/>
          <a:p>
            <a:r>
              <a:rPr lang="en-US" altLang="en-US" dirty="0">
                <a:ea typeface="ＭＳ Ｐゴシック" panose="020B0600070205080204" pitchFamily="34" charset="-128"/>
              </a:rPr>
              <a:t>Rectal swabs at hospital (DNA)</a:t>
            </a:r>
          </a:p>
        </p:txBody>
      </p:sp>
      <p:graphicFrame>
        <p:nvGraphicFramePr>
          <p:cNvPr id="3" name="Table 2">
            <a:extLst>
              <a:ext uri="{FF2B5EF4-FFF2-40B4-BE49-F238E27FC236}">
                <a16:creationId xmlns:a16="http://schemas.microsoft.com/office/drawing/2014/main" id="{1A568BC2-635E-CF4C-A4B4-026CDC5B2D92}"/>
              </a:ext>
            </a:extLst>
          </p:cNvPr>
          <p:cNvGraphicFramePr>
            <a:graphicFrameLocks noGrp="1"/>
          </p:cNvGraphicFramePr>
          <p:nvPr/>
        </p:nvGraphicFramePr>
        <p:xfrm>
          <a:off x="261938" y="1946275"/>
          <a:ext cx="8620126" cy="4645024"/>
        </p:xfrm>
        <a:graphic>
          <a:graphicData uri="http://schemas.openxmlformats.org/drawingml/2006/table">
            <a:tbl>
              <a:tblPr/>
              <a:tblGrid>
                <a:gridCol w="2557192">
                  <a:extLst>
                    <a:ext uri="{9D8B030D-6E8A-4147-A177-3AD203B41FA5}">
                      <a16:colId xmlns:a16="http://schemas.microsoft.com/office/drawing/2014/main" val="20000"/>
                    </a:ext>
                  </a:extLst>
                </a:gridCol>
                <a:gridCol w="1919701">
                  <a:extLst>
                    <a:ext uri="{9D8B030D-6E8A-4147-A177-3AD203B41FA5}">
                      <a16:colId xmlns:a16="http://schemas.microsoft.com/office/drawing/2014/main" val="20001"/>
                    </a:ext>
                  </a:extLst>
                </a:gridCol>
                <a:gridCol w="1338740">
                  <a:extLst>
                    <a:ext uri="{9D8B030D-6E8A-4147-A177-3AD203B41FA5}">
                      <a16:colId xmlns:a16="http://schemas.microsoft.com/office/drawing/2014/main" val="20002"/>
                    </a:ext>
                  </a:extLst>
                </a:gridCol>
                <a:gridCol w="1465753">
                  <a:extLst>
                    <a:ext uri="{9D8B030D-6E8A-4147-A177-3AD203B41FA5}">
                      <a16:colId xmlns:a16="http://schemas.microsoft.com/office/drawing/2014/main" val="20003"/>
                    </a:ext>
                  </a:extLst>
                </a:gridCol>
                <a:gridCol w="1338740">
                  <a:extLst>
                    <a:ext uri="{9D8B030D-6E8A-4147-A177-3AD203B41FA5}">
                      <a16:colId xmlns:a16="http://schemas.microsoft.com/office/drawing/2014/main" val="20004"/>
                    </a:ext>
                  </a:extLst>
                </a:gridCol>
              </a:tblGrid>
              <a:tr h="43866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Person in </a:t>
                      </a: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60">
                <a:tc rowSpan="6">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16A/B SP</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first set of rectal swabs sperm fraction</a:t>
                      </a:r>
                    </a:p>
                  </a:txBody>
                  <a:tcPr marL="91459" marR="91459" marT="45721" marB="45721" anchor="ctr" horzOverflow="overflow">
                    <a:lnL w="12700" cap="flat" cmpd="sng" algn="ctr">
                      <a:noFill/>
                      <a:prstDash val="solid"/>
                      <a:round/>
                      <a:headEnd type="none" w="med" len="med"/>
                      <a:tailEnd type="none" w="med" len="med"/>
                    </a:lnL>
                    <a:lnR w="190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Sister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21A EC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17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Brother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21D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60">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Mother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7B-4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ea typeface="ＭＳ Ｐゴシック" charset="0"/>
                          <a:cs typeface="ＭＳ Ｐゴシック" charset="0"/>
                        </a:rPr>
                        <a:t>Defendant</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0" i="0" u="none" strike="noStrike" cap="none" normalizeH="0" baseline="0" dirty="0">
                          <a:ln>
                            <a:noFill/>
                          </a:ln>
                          <a:solidFill>
                            <a:srgbClr val="0000FF"/>
                          </a:solidFill>
                          <a:effectLst/>
                          <a:latin typeface="Arial" charset="0"/>
                          <a:ea typeface="ＭＳ Ｐゴシック" charset="0"/>
                          <a:cs typeface="ＭＳ Ｐゴシック" charset="0"/>
                        </a:rPr>
                        <a:t>3.81</a:t>
                      </a:r>
                      <a:endPar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rgbClr val="00B0F0">
                        <a:alpha val="25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8C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Brother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a:noFill/>
                    </a:lnL>
                    <a:lnR w="19050" cap="flat" cmpd="sng" algn="ctr">
                      <a:no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Victim</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a:noFill/>
                    </a:lnL>
                    <a:lnR>
                      <a:noFill/>
                    </a:lnR>
                    <a:lnT w="1905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43E1EBF7-F258-7C47-B37E-69A03371E07C}"/>
              </a:ext>
            </a:extLst>
          </p:cNvPr>
          <p:cNvSpPr txBox="1"/>
          <p:nvPr/>
        </p:nvSpPr>
        <p:spPr>
          <a:xfrm>
            <a:off x="10223" y="71735"/>
            <a:ext cx="3244799" cy="461665"/>
          </a:xfrm>
          <a:prstGeom prst="rect">
            <a:avLst/>
          </a:prstGeom>
          <a:noFill/>
        </p:spPr>
        <p:txBody>
          <a:bodyPr wrap="none" rtlCol="0">
            <a:spAutoFit/>
          </a:bodyPr>
          <a:lstStyle/>
          <a:p>
            <a:pPr algn="l"/>
            <a:r>
              <a:rPr lang="en-US" dirty="0">
                <a:solidFill>
                  <a:srgbClr val="0000FF"/>
                </a:solidFill>
              </a:rPr>
              <a:t>COMPUTER REVIEW</a:t>
            </a:r>
            <a:endParaRPr lang="en-US" dirty="0">
              <a:solidFill>
                <a:srgbClr val="002060"/>
              </a:solidFill>
            </a:endParaRPr>
          </a:p>
        </p:txBody>
      </p:sp>
    </p:spTree>
    <p:extLst>
      <p:ext uri="{BB962C8B-B14F-4D97-AF65-F5344CB8AC3E}">
        <p14:creationId xmlns:p14="http://schemas.microsoft.com/office/powerpoint/2010/main" val="346873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a:extLst>
              <a:ext uri="{FF2B5EF4-FFF2-40B4-BE49-F238E27FC236}">
                <a16:creationId xmlns:a16="http://schemas.microsoft.com/office/drawing/2014/main" id="{98329CFF-E067-1942-B170-9CC681381D34}"/>
              </a:ext>
            </a:extLst>
          </p:cNvPr>
          <p:cNvSpPr>
            <a:spLocks noGrp="1" noChangeArrowheads="1"/>
          </p:cNvSpPr>
          <p:nvPr>
            <p:ph type="title"/>
          </p:nvPr>
        </p:nvSpPr>
        <p:spPr>
          <a:xfrm>
            <a:off x="47625" y="609600"/>
            <a:ext cx="9048750" cy="1143000"/>
          </a:xfrm>
        </p:spPr>
        <p:txBody>
          <a:bodyPr/>
          <a:lstStyle/>
          <a:p>
            <a:r>
              <a:rPr lang="en-US" altLang="en-US" dirty="0">
                <a:ea typeface="ＭＳ Ｐゴシック" panose="020B0600070205080204" pitchFamily="34" charset="-128"/>
              </a:rPr>
              <a:t>Rectal swabs at autopsy (DNA)</a:t>
            </a:r>
          </a:p>
        </p:txBody>
      </p:sp>
      <p:graphicFrame>
        <p:nvGraphicFramePr>
          <p:cNvPr id="3" name="Table 2">
            <a:extLst>
              <a:ext uri="{FF2B5EF4-FFF2-40B4-BE49-F238E27FC236}">
                <a16:creationId xmlns:a16="http://schemas.microsoft.com/office/drawing/2014/main" id="{E4E46A3A-D6A1-D649-84D0-FFF5117D58D4}"/>
              </a:ext>
            </a:extLst>
          </p:cNvPr>
          <p:cNvGraphicFramePr>
            <a:graphicFrameLocks noGrp="1"/>
          </p:cNvGraphicFramePr>
          <p:nvPr/>
        </p:nvGraphicFramePr>
        <p:xfrm>
          <a:off x="261938" y="1946275"/>
          <a:ext cx="8620126" cy="4645024"/>
        </p:xfrm>
        <a:graphic>
          <a:graphicData uri="http://schemas.openxmlformats.org/drawingml/2006/table">
            <a:tbl>
              <a:tblPr/>
              <a:tblGrid>
                <a:gridCol w="2557192">
                  <a:extLst>
                    <a:ext uri="{9D8B030D-6E8A-4147-A177-3AD203B41FA5}">
                      <a16:colId xmlns:a16="http://schemas.microsoft.com/office/drawing/2014/main" val="20000"/>
                    </a:ext>
                  </a:extLst>
                </a:gridCol>
                <a:gridCol w="1919701">
                  <a:extLst>
                    <a:ext uri="{9D8B030D-6E8A-4147-A177-3AD203B41FA5}">
                      <a16:colId xmlns:a16="http://schemas.microsoft.com/office/drawing/2014/main" val="20001"/>
                    </a:ext>
                  </a:extLst>
                </a:gridCol>
                <a:gridCol w="1338740">
                  <a:extLst>
                    <a:ext uri="{9D8B030D-6E8A-4147-A177-3AD203B41FA5}">
                      <a16:colId xmlns:a16="http://schemas.microsoft.com/office/drawing/2014/main" val="20002"/>
                    </a:ext>
                  </a:extLst>
                </a:gridCol>
                <a:gridCol w="1465753">
                  <a:extLst>
                    <a:ext uri="{9D8B030D-6E8A-4147-A177-3AD203B41FA5}">
                      <a16:colId xmlns:a16="http://schemas.microsoft.com/office/drawing/2014/main" val="20003"/>
                    </a:ext>
                  </a:extLst>
                </a:gridCol>
                <a:gridCol w="1338740">
                  <a:extLst>
                    <a:ext uri="{9D8B030D-6E8A-4147-A177-3AD203B41FA5}">
                      <a16:colId xmlns:a16="http://schemas.microsoft.com/office/drawing/2014/main" val="20004"/>
                    </a:ext>
                  </a:extLst>
                </a:gridCol>
              </a:tblGrid>
              <a:tr h="43866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Person in </a:t>
                      </a: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60">
                <a:tc rowSpan="6">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39A/B SP</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second set of rectal swabs sperm fraction</a:t>
                      </a:r>
                    </a:p>
                  </a:txBody>
                  <a:tcPr marL="91459" marR="91459" marT="45721" marB="45721" anchor="ctr" horzOverflow="overflow">
                    <a:lnL w="12700" cap="flat" cmpd="sng" algn="ctr">
                      <a:noFill/>
                      <a:prstDash val="solid"/>
                      <a:round/>
                      <a:headEnd type="none" w="med" len="med"/>
                      <a:tailEnd type="none" w="med" len="med"/>
                    </a:lnL>
                    <a:lnR w="190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Sister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21A EC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17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Brother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21D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60">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Mother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7B-4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ea typeface="ＭＳ Ｐゴシック" charset="0"/>
                          <a:cs typeface="ＭＳ Ｐゴシック" charset="0"/>
                        </a:rPr>
                        <a:t>Defendant</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rgbClr val="FF0000">
                        <a:alpha val="25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8C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Brother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a:noFill/>
                    </a:lnL>
                    <a:lnR w="19050" cap="flat" cmpd="sng" algn="ctr">
                      <a:no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Victim</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0" i="0" u="none" strike="noStrike" cap="none" normalizeH="0" baseline="0" dirty="0">
                          <a:ln>
                            <a:noFill/>
                          </a:ln>
                          <a:solidFill>
                            <a:srgbClr val="0000FF"/>
                          </a:solidFill>
                          <a:effectLst/>
                          <a:latin typeface="Arial" charset="0"/>
                          <a:ea typeface="ＭＳ Ｐゴシック" charset="0"/>
                          <a:cs typeface="ＭＳ Ｐゴシック" charset="0"/>
                        </a:rPr>
                        <a:t>2.79</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a:noFill/>
                    </a:lnL>
                    <a:lnR>
                      <a:noFill/>
                    </a:lnR>
                    <a:lnT w="1905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A1913183-C44D-5C4F-A423-6B628A363ED1}"/>
              </a:ext>
            </a:extLst>
          </p:cNvPr>
          <p:cNvSpPr txBox="1"/>
          <p:nvPr/>
        </p:nvSpPr>
        <p:spPr>
          <a:xfrm>
            <a:off x="10223" y="71735"/>
            <a:ext cx="3244799" cy="461665"/>
          </a:xfrm>
          <a:prstGeom prst="rect">
            <a:avLst/>
          </a:prstGeom>
          <a:noFill/>
        </p:spPr>
        <p:txBody>
          <a:bodyPr wrap="none" rtlCol="0">
            <a:spAutoFit/>
          </a:bodyPr>
          <a:lstStyle/>
          <a:p>
            <a:pPr algn="l"/>
            <a:r>
              <a:rPr lang="en-US" dirty="0">
                <a:solidFill>
                  <a:srgbClr val="0000FF"/>
                </a:solidFill>
              </a:rPr>
              <a:t>COMPUTER REVIEW</a:t>
            </a:r>
            <a:endParaRPr lang="en-US" dirty="0">
              <a:solidFill>
                <a:srgbClr val="002060"/>
              </a:solidFill>
            </a:endParaRPr>
          </a:p>
        </p:txBody>
      </p:sp>
    </p:spTree>
    <p:extLst>
      <p:ext uri="{BB962C8B-B14F-4D97-AF65-F5344CB8AC3E}">
        <p14:creationId xmlns:p14="http://schemas.microsoft.com/office/powerpoint/2010/main" val="13595106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FC0C1-FE81-244A-A4B0-32D94E2AE837}"/>
              </a:ext>
            </a:extLst>
          </p:cNvPr>
          <p:cNvSpPr>
            <a:spLocks noGrp="1"/>
          </p:cNvSpPr>
          <p:nvPr>
            <p:ph type="title"/>
          </p:nvPr>
        </p:nvSpPr>
        <p:spPr/>
        <p:txBody>
          <a:bodyPr/>
          <a:lstStyle/>
          <a:p>
            <a:r>
              <a:rPr lang="en-US" dirty="0"/>
              <a:t>Def’s sperm on victim’s penis?</a:t>
            </a:r>
          </a:p>
        </p:txBody>
      </p:sp>
      <p:pic>
        <p:nvPicPr>
          <p:cNvPr id="4" name="Picture 3">
            <a:extLst>
              <a:ext uri="{FF2B5EF4-FFF2-40B4-BE49-F238E27FC236}">
                <a16:creationId xmlns:a16="http://schemas.microsoft.com/office/drawing/2014/main" id="{07E7B734-158F-8941-BAF9-6D958F64E2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84778" y="2147926"/>
            <a:ext cx="5974443" cy="4476030"/>
          </a:xfrm>
          <a:prstGeom prst="rect">
            <a:avLst/>
          </a:prstGeom>
        </p:spPr>
      </p:pic>
      <p:cxnSp>
        <p:nvCxnSpPr>
          <p:cNvPr id="5" name="Straight Arrow Connector 4">
            <a:extLst>
              <a:ext uri="{FF2B5EF4-FFF2-40B4-BE49-F238E27FC236}">
                <a16:creationId xmlns:a16="http://schemas.microsoft.com/office/drawing/2014/main" id="{380124B6-DC3F-CF4D-AE60-3728D2BFBC24}"/>
              </a:ext>
            </a:extLst>
          </p:cNvPr>
          <p:cNvCxnSpPr>
            <a:cxnSpLocks/>
          </p:cNvCxnSpPr>
          <p:nvPr/>
        </p:nvCxnSpPr>
        <p:spPr bwMode="auto">
          <a:xfrm flipH="1">
            <a:off x="4508938" y="3618186"/>
            <a:ext cx="323193" cy="268015"/>
          </a:xfrm>
          <a:prstGeom prst="straightConnector1">
            <a:avLst/>
          </a:prstGeom>
          <a:solidFill>
            <a:schemeClr val="accent1"/>
          </a:solidFill>
          <a:ln w="31750" cap="flat" cmpd="sng" algn="ctr">
            <a:solidFill>
              <a:srgbClr val="FF0000"/>
            </a:solidFill>
            <a:prstDash val="solid"/>
            <a:round/>
            <a:headEnd type="none" w="med" len="med"/>
            <a:tailEnd type="triangle"/>
          </a:ln>
          <a:effectLst/>
        </p:spPr>
      </p:cxnSp>
      <p:sp>
        <p:nvSpPr>
          <p:cNvPr id="6" name="TextBox 5">
            <a:extLst>
              <a:ext uri="{FF2B5EF4-FFF2-40B4-BE49-F238E27FC236}">
                <a16:creationId xmlns:a16="http://schemas.microsoft.com/office/drawing/2014/main" id="{DB546A1B-4770-B742-9544-1F8E4AC6244D}"/>
              </a:ext>
            </a:extLst>
          </p:cNvPr>
          <p:cNvSpPr txBox="1"/>
          <p:nvPr/>
        </p:nvSpPr>
        <p:spPr>
          <a:xfrm>
            <a:off x="1906571" y="4839580"/>
            <a:ext cx="5267789" cy="830997"/>
          </a:xfrm>
          <a:prstGeom prst="rect">
            <a:avLst/>
          </a:prstGeom>
          <a:noFill/>
        </p:spPr>
        <p:txBody>
          <a:bodyPr wrap="none" rtlCol="0">
            <a:spAutoFit/>
          </a:bodyPr>
          <a:lstStyle/>
          <a:p>
            <a:pPr algn="ctr"/>
            <a:r>
              <a:rPr lang="en-US" dirty="0"/>
              <a:t>“How many cells must an analyst see</a:t>
            </a:r>
          </a:p>
          <a:p>
            <a:pPr algn="ctr"/>
            <a:r>
              <a:rPr lang="en-US" dirty="0"/>
              <a:t>before they can call it semen?”</a:t>
            </a:r>
          </a:p>
        </p:txBody>
      </p:sp>
      <p:sp>
        <p:nvSpPr>
          <p:cNvPr id="7" name="TextBox 6">
            <a:extLst>
              <a:ext uri="{FF2B5EF4-FFF2-40B4-BE49-F238E27FC236}">
                <a16:creationId xmlns:a16="http://schemas.microsoft.com/office/drawing/2014/main" id="{EC53D76F-AFA2-B94E-83C9-B79571BB36AC}"/>
              </a:ext>
            </a:extLst>
          </p:cNvPr>
          <p:cNvSpPr txBox="1"/>
          <p:nvPr/>
        </p:nvSpPr>
        <p:spPr>
          <a:xfrm>
            <a:off x="3894082" y="3219585"/>
            <a:ext cx="2068195" cy="461665"/>
          </a:xfrm>
          <a:prstGeom prst="rect">
            <a:avLst/>
          </a:prstGeom>
          <a:noFill/>
        </p:spPr>
        <p:txBody>
          <a:bodyPr wrap="none" rtlCol="0">
            <a:spAutoFit/>
          </a:bodyPr>
          <a:lstStyle/>
          <a:p>
            <a:r>
              <a:rPr lang="en-US" dirty="0">
                <a:solidFill>
                  <a:srgbClr val="FF0000"/>
                </a:solidFill>
              </a:rPr>
              <a:t>One cell seen</a:t>
            </a:r>
          </a:p>
        </p:txBody>
      </p:sp>
    </p:spTree>
    <p:extLst>
      <p:ext uri="{BB962C8B-B14F-4D97-AF65-F5344CB8AC3E}">
        <p14:creationId xmlns:p14="http://schemas.microsoft.com/office/powerpoint/2010/main" val="25563735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a:extLst>
              <a:ext uri="{FF2B5EF4-FFF2-40B4-BE49-F238E27FC236}">
                <a16:creationId xmlns:a16="http://schemas.microsoft.com/office/drawing/2014/main" id="{7DAF616B-F49D-8B4A-A6A6-AC51A732B2F6}"/>
              </a:ext>
            </a:extLst>
          </p:cNvPr>
          <p:cNvSpPr>
            <a:spLocks noGrp="1" noChangeArrowheads="1"/>
          </p:cNvSpPr>
          <p:nvPr>
            <p:ph type="title"/>
          </p:nvPr>
        </p:nvSpPr>
        <p:spPr>
          <a:xfrm>
            <a:off x="0" y="609600"/>
            <a:ext cx="9143999" cy="1143000"/>
          </a:xfrm>
        </p:spPr>
        <p:txBody>
          <a:bodyPr/>
          <a:lstStyle/>
          <a:p>
            <a:r>
              <a:rPr lang="en-US" altLang="en-US" dirty="0">
                <a:ea typeface="ＭＳ Ｐゴシック" panose="020B0600070205080204" pitchFamily="34" charset="-128"/>
              </a:rPr>
              <a:t>Penile swabs (STR)</a:t>
            </a:r>
          </a:p>
        </p:txBody>
      </p:sp>
      <p:graphicFrame>
        <p:nvGraphicFramePr>
          <p:cNvPr id="3" name="Table 2">
            <a:extLst>
              <a:ext uri="{FF2B5EF4-FFF2-40B4-BE49-F238E27FC236}">
                <a16:creationId xmlns:a16="http://schemas.microsoft.com/office/drawing/2014/main" id="{66C229D3-35EE-B840-B9FF-F0170A96DAF7}"/>
              </a:ext>
            </a:extLst>
          </p:cNvPr>
          <p:cNvGraphicFramePr>
            <a:graphicFrameLocks noGrp="1"/>
          </p:cNvGraphicFramePr>
          <p:nvPr/>
        </p:nvGraphicFramePr>
        <p:xfrm>
          <a:off x="261938" y="1946275"/>
          <a:ext cx="8620126" cy="4645024"/>
        </p:xfrm>
        <a:graphic>
          <a:graphicData uri="http://schemas.openxmlformats.org/drawingml/2006/table">
            <a:tbl>
              <a:tblPr/>
              <a:tblGrid>
                <a:gridCol w="2557192">
                  <a:extLst>
                    <a:ext uri="{9D8B030D-6E8A-4147-A177-3AD203B41FA5}">
                      <a16:colId xmlns:a16="http://schemas.microsoft.com/office/drawing/2014/main" val="20000"/>
                    </a:ext>
                  </a:extLst>
                </a:gridCol>
                <a:gridCol w="1919701">
                  <a:extLst>
                    <a:ext uri="{9D8B030D-6E8A-4147-A177-3AD203B41FA5}">
                      <a16:colId xmlns:a16="http://schemas.microsoft.com/office/drawing/2014/main" val="20001"/>
                    </a:ext>
                  </a:extLst>
                </a:gridCol>
                <a:gridCol w="1338740">
                  <a:extLst>
                    <a:ext uri="{9D8B030D-6E8A-4147-A177-3AD203B41FA5}">
                      <a16:colId xmlns:a16="http://schemas.microsoft.com/office/drawing/2014/main" val="20002"/>
                    </a:ext>
                  </a:extLst>
                </a:gridCol>
                <a:gridCol w="1465753">
                  <a:extLst>
                    <a:ext uri="{9D8B030D-6E8A-4147-A177-3AD203B41FA5}">
                      <a16:colId xmlns:a16="http://schemas.microsoft.com/office/drawing/2014/main" val="20003"/>
                    </a:ext>
                  </a:extLst>
                </a:gridCol>
                <a:gridCol w="1338740">
                  <a:extLst>
                    <a:ext uri="{9D8B030D-6E8A-4147-A177-3AD203B41FA5}">
                      <a16:colId xmlns:a16="http://schemas.microsoft.com/office/drawing/2014/main" val="20004"/>
                    </a:ext>
                  </a:extLst>
                </a:gridCol>
              </a:tblGrid>
              <a:tr h="43866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Person in </a:t>
                      </a: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60">
                <a:tc rowSpan="6">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38A/B SP</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second set of penile swabs sperm fraction</a:t>
                      </a:r>
                    </a:p>
                  </a:txBody>
                  <a:tcPr marL="91459" marR="91459" marT="45721" marB="45721" anchor="ctr" horzOverflow="overflow">
                    <a:lnL w="12700" cap="flat" cmpd="sng" algn="ctr">
                      <a:noFill/>
                      <a:prstDash val="solid"/>
                      <a:round/>
                      <a:headEnd type="none" w="med" len="med"/>
                      <a:tailEnd type="none" w="med" len="med"/>
                    </a:lnL>
                    <a:lnR w="190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Sister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21A EC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17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Brother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21D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60">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Mother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7B-4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ea typeface="ＭＳ Ｐゴシック" charset="0"/>
                          <a:cs typeface="ＭＳ Ｐゴシック" charset="0"/>
                        </a:rPr>
                        <a:t>Defendant</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rgbClr val="FF0000">
                        <a:alpha val="25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8C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Brother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a:noFill/>
                    </a:lnL>
                    <a:lnR w="19050" cap="flat" cmpd="sng" algn="ctr">
                      <a:no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Victim</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0" i="0" u="none" strike="noStrike" cap="none" normalizeH="0" baseline="0" dirty="0">
                          <a:ln>
                            <a:noFill/>
                          </a:ln>
                          <a:solidFill>
                            <a:srgbClr val="0000FF"/>
                          </a:solidFill>
                          <a:effectLst/>
                          <a:latin typeface="Arial" charset="0"/>
                          <a:ea typeface="ＭＳ Ｐゴシック" charset="0"/>
                          <a:cs typeface="ＭＳ Ｐゴシック" charset="0"/>
                        </a:rPr>
                        <a:t>7.57</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a:noFill/>
                    </a:lnL>
                    <a:lnR>
                      <a:noFill/>
                    </a:lnR>
                    <a:lnT w="1905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D1FE6765-4F90-2A48-BC9B-2E8A07A9487A}"/>
              </a:ext>
            </a:extLst>
          </p:cNvPr>
          <p:cNvSpPr txBox="1"/>
          <p:nvPr/>
        </p:nvSpPr>
        <p:spPr>
          <a:xfrm>
            <a:off x="6473499" y="5617622"/>
            <a:ext cx="2209836" cy="461665"/>
          </a:xfrm>
          <a:prstGeom prst="rect">
            <a:avLst/>
          </a:prstGeom>
          <a:noFill/>
        </p:spPr>
        <p:txBody>
          <a:bodyPr wrap="none" rtlCol="0">
            <a:spAutoFit/>
          </a:bodyPr>
          <a:lstStyle/>
          <a:p>
            <a:r>
              <a:rPr lang="en-US" dirty="0">
                <a:solidFill>
                  <a:srgbClr val="00B050"/>
                </a:solidFill>
              </a:rPr>
              <a:t>Y-STR positive</a:t>
            </a:r>
          </a:p>
        </p:txBody>
      </p:sp>
      <p:sp>
        <p:nvSpPr>
          <p:cNvPr id="6" name="TextBox 5">
            <a:extLst>
              <a:ext uri="{FF2B5EF4-FFF2-40B4-BE49-F238E27FC236}">
                <a16:creationId xmlns:a16="http://schemas.microsoft.com/office/drawing/2014/main" id="{A6638C26-2F2E-8A47-96D4-FA90A5D05A95}"/>
              </a:ext>
            </a:extLst>
          </p:cNvPr>
          <p:cNvSpPr txBox="1"/>
          <p:nvPr/>
        </p:nvSpPr>
        <p:spPr>
          <a:xfrm>
            <a:off x="10223" y="71735"/>
            <a:ext cx="3244799" cy="461665"/>
          </a:xfrm>
          <a:prstGeom prst="rect">
            <a:avLst/>
          </a:prstGeom>
          <a:noFill/>
        </p:spPr>
        <p:txBody>
          <a:bodyPr wrap="none" rtlCol="0">
            <a:spAutoFit/>
          </a:bodyPr>
          <a:lstStyle/>
          <a:p>
            <a:pPr algn="l"/>
            <a:r>
              <a:rPr lang="en-US" dirty="0">
                <a:solidFill>
                  <a:srgbClr val="0000FF"/>
                </a:solidFill>
              </a:rPr>
              <a:t>COMPUTER REVIEW</a:t>
            </a:r>
            <a:endParaRPr lang="en-US" dirty="0">
              <a:solidFill>
                <a:srgbClr val="002060"/>
              </a:solidFill>
            </a:endParaRPr>
          </a:p>
        </p:txBody>
      </p:sp>
    </p:spTree>
    <p:extLst>
      <p:ext uri="{BB962C8B-B14F-4D97-AF65-F5344CB8AC3E}">
        <p14:creationId xmlns:p14="http://schemas.microsoft.com/office/powerpoint/2010/main" val="19022788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D9EB-5D32-C94A-BC48-AD9A0E7FDDE5}"/>
              </a:ext>
            </a:extLst>
          </p:cNvPr>
          <p:cNvSpPr>
            <a:spLocks noGrp="1"/>
          </p:cNvSpPr>
          <p:nvPr>
            <p:ph type="title"/>
          </p:nvPr>
        </p:nvSpPr>
        <p:spPr/>
        <p:txBody>
          <a:bodyPr/>
          <a:lstStyle/>
          <a:p>
            <a:r>
              <a:rPr lang="en-US" dirty="0"/>
              <a:t>Forensic DNA evidence</a:t>
            </a:r>
          </a:p>
        </p:txBody>
      </p:sp>
      <p:sp>
        <p:nvSpPr>
          <p:cNvPr id="4" name="TextBox 3">
            <a:extLst>
              <a:ext uri="{FF2B5EF4-FFF2-40B4-BE49-F238E27FC236}">
                <a16:creationId xmlns:a16="http://schemas.microsoft.com/office/drawing/2014/main" id="{C926B46F-3BC6-2344-932C-B830274A7E7E}"/>
              </a:ext>
            </a:extLst>
          </p:cNvPr>
          <p:cNvSpPr txBox="1"/>
          <p:nvPr/>
        </p:nvSpPr>
        <p:spPr>
          <a:xfrm>
            <a:off x="1912940" y="2125038"/>
            <a:ext cx="5318123" cy="3416320"/>
          </a:xfrm>
          <a:prstGeom prst="rect">
            <a:avLst/>
          </a:prstGeom>
          <a:noFill/>
        </p:spPr>
        <p:txBody>
          <a:bodyPr wrap="none" rtlCol="0">
            <a:spAutoFit/>
          </a:bodyPr>
          <a:lstStyle/>
          <a:p>
            <a:pPr algn="ctr"/>
            <a:r>
              <a:rPr lang="en-US" b="1" dirty="0"/>
              <a:t>Crime Laboratory</a:t>
            </a:r>
          </a:p>
          <a:p>
            <a:r>
              <a:rPr lang="en-US" dirty="0">
                <a:solidFill>
                  <a:srgbClr val="945200"/>
                </a:solidFill>
              </a:rPr>
              <a:t>STR analyzed 97 evidence items</a:t>
            </a:r>
          </a:p>
          <a:p>
            <a:r>
              <a:rPr lang="en-US" dirty="0">
                <a:solidFill>
                  <a:srgbClr val="945200"/>
                </a:solidFill>
              </a:rPr>
              <a:t>Reported 43 matches</a:t>
            </a:r>
          </a:p>
          <a:p>
            <a:r>
              <a:rPr lang="en-US" dirty="0">
                <a:solidFill>
                  <a:srgbClr val="945200"/>
                </a:solidFill>
              </a:rPr>
              <a:t>Discovered 1 unknown person</a:t>
            </a:r>
          </a:p>
          <a:p>
            <a:endParaRPr lang="en-US" dirty="0"/>
          </a:p>
          <a:p>
            <a:pPr algn="ctr"/>
            <a:r>
              <a:rPr lang="en-US" b="1" dirty="0"/>
              <a:t>Cybergenetics</a:t>
            </a:r>
            <a:r>
              <a:rPr lang="en-US" dirty="0"/>
              <a:t> </a:t>
            </a:r>
          </a:p>
          <a:p>
            <a:r>
              <a:rPr lang="en-US" dirty="0">
                <a:solidFill>
                  <a:srgbClr val="0432FF"/>
                </a:solidFill>
              </a:rPr>
              <a:t>Processed 77 items using </a:t>
            </a:r>
            <a:r>
              <a:rPr lang="en-US" dirty="0" err="1">
                <a:solidFill>
                  <a:srgbClr val="0432FF"/>
                </a:solidFill>
              </a:rPr>
              <a:t>TrueAllele</a:t>
            </a:r>
            <a:r>
              <a:rPr lang="en-US" baseline="30000" dirty="0">
                <a:solidFill>
                  <a:srgbClr val="0432FF"/>
                </a:solidFill>
              </a:rPr>
              <a:t>®</a:t>
            </a:r>
          </a:p>
          <a:p>
            <a:r>
              <a:rPr lang="en-US" dirty="0">
                <a:solidFill>
                  <a:srgbClr val="0432FF"/>
                </a:solidFill>
              </a:rPr>
              <a:t>Reported 138 matches</a:t>
            </a:r>
          </a:p>
          <a:p>
            <a:r>
              <a:rPr lang="en-US" dirty="0">
                <a:solidFill>
                  <a:srgbClr val="0432FF"/>
                </a:solidFill>
              </a:rPr>
              <a:t>Discovered 5 unknown people</a:t>
            </a:r>
          </a:p>
        </p:txBody>
      </p:sp>
    </p:spTree>
    <p:extLst>
      <p:ext uri="{BB962C8B-B14F-4D97-AF65-F5344CB8AC3E}">
        <p14:creationId xmlns:p14="http://schemas.microsoft.com/office/powerpoint/2010/main" val="35472343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98C5-E572-0044-B88C-0FA9E274C8A4}"/>
              </a:ext>
            </a:extLst>
          </p:cNvPr>
          <p:cNvSpPr>
            <a:spLocks noGrp="1"/>
          </p:cNvSpPr>
          <p:nvPr>
            <p:ph type="title"/>
          </p:nvPr>
        </p:nvSpPr>
        <p:spPr>
          <a:xfrm>
            <a:off x="291661" y="609600"/>
            <a:ext cx="8442435" cy="1143000"/>
          </a:xfrm>
        </p:spPr>
        <p:txBody>
          <a:bodyPr/>
          <a:lstStyle/>
          <a:p>
            <a:r>
              <a:rPr lang="en-US" dirty="0"/>
              <a:t>Targeted DNA – manual review</a:t>
            </a:r>
          </a:p>
        </p:txBody>
      </p:sp>
      <p:sp>
        <p:nvSpPr>
          <p:cNvPr id="3" name="TextBox 2">
            <a:extLst>
              <a:ext uri="{FF2B5EF4-FFF2-40B4-BE49-F238E27FC236}">
                <a16:creationId xmlns:a16="http://schemas.microsoft.com/office/drawing/2014/main" id="{66E6DB6F-D0C4-F840-A55E-559E0D48F0ED}"/>
              </a:ext>
            </a:extLst>
          </p:cNvPr>
          <p:cNvSpPr txBox="1">
            <a:spLocks noChangeArrowheads="1"/>
          </p:cNvSpPr>
          <p:nvPr/>
        </p:nvSpPr>
        <p:spPr bwMode="auto">
          <a:xfrm>
            <a:off x="569141" y="1668244"/>
            <a:ext cx="800571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0000FF"/>
                </a:solidFill>
              </a:rPr>
              <a:t>CPI/RMNE just counts how many loci an analyst reported</a:t>
            </a:r>
          </a:p>
        </p:txBody>
      </p:sp>
      <p:pic>
        <p:nvPicPr>
          <p:cNvPr id="4" name="Picture 3" descr="JPI.tiff">
            <a:extLst>
              <a:ext uri="{FF2B5EF4-FFF2-40B4-BE49-F238E27FC236}">
                <a16:creationId xmlns:a16="http://schemas.microsoft.com/office/drawing/2014/main" id="{E1411B62-7FCD-674A-ABD5-0C553669569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54075" y="2682875"/>
            <a:ext cx="7521575" cy="319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9897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3" name="Picture 2" descr="JFS2015.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1851" y="0"/>
            <a:ext cx="8387078" cy="3456492"/>
          </a:xfrm>
          <a:prstGeom prst="rect">
            <a:avLst/>
          </a:prstGeom>
        </p:spPr>
      </p:pic>
      <p:pic>
        <p:nvPicPr>
          <p:cNvPr id="4" name="Picture 3" descr="JFS2019.jpeg"/>
          <p:cNvPicPr>
            <a:picLocks noChangeAspect="1"/>
          </p:cNvPicPr>
          <p:nvPr/>
        </p:nvPicPr>
        <p:blipFill rotWithShape="1">
          <a:blip r:embed="rId3" cstate="print">
            <a:extLst>
              <a:ext uri="{28A0092B-C50C-407E-A947-70E740481C1C}">
                <a14:useLocalDpi xmlns:a14="http://schemas.microsoft.com/office/drawing/2010/main"/>
              </a:ext>
            </a:extLst>
          </a:blip>
          <a:srcRect l="-153"/>
          <a:stretch/>
        </p:blipFill>
        <p:spPr>
          <a:xfrm>
            <a:off x="423363" y="3655886"/>
            <a:ext cx="8387078" cy="2945557"/>
          </a:xfrm>
          <a:prstGeom prst="rect">
            <a:avLst/>
          </a:prstGeom>
        </p:spPr>
      </p:pic>
      <p:sp>
        <p:nvSpPr>
          <p:cNvPr id="6" name="Title 1">
            <a:extLst>
              <a:ext uri="{FF2B5EF4-FFF2-40B4-BE49-F238E27FC236}">
                <a16:creationId xmlns:a16="http://schemas.microsoft.com/office/drawing/2014/main" id="{A7CF97A2-AE6A-414B-9CDE-72CD05F13BC5}"/>
              </a:ext>
            </a:extLst>
          </p:cNvPr>
          <p:cNvSpPr txBox="1">
            <a:spLocks/>
          </p:cNvSpPr>
          <p:nvPr/>
        </p:nvSpPr>
        <p:spPr bwMode="auto">
          <a:xfrm>
            <a:off x="189182" y="609600"/>
            <a:ext cx="844243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solidFill>
                  <a:srgbClr val="0432FF"/>
                </a:solidFill>
              </a:rPr>
              <a:t>Untargeted DNA</a:t>
            </a:r>
          </a:p>
          <a:p>
            <a:r>
              <a:rPr lang="en-US" kern="0" dirty="0">
                <a:solidFill>
                  <a:srgbClr val="0432FF"/>
                </a:solidFill>
              </a:rPr>
              <a:t>computer review</a:t>
            </a:r>
          </a:p>
        </p:txBody>
      </p:sp>
      <p:cxnSp>
        <p:nvCxnSpPr>
          <p:cNvPr id="7" name="Straight Connector 6">
            <a:extLst>
              <a:ext uri="{FF2B5EF4-FFF2-40B4-BE49-F238E27FC236}">
                <a16:creationId xmlns:a16="http://schemas.microsoft.com/office/drawing/2014/main" id="{84C7A974-1657-A841-B481-E6EF08871453}"/>
              </a:ext>
            </a:extLst>
          </p:cNvPr>
          <p:cNvCxnSpPr>
            <a:cxnSpLocks/>
          </p:cNvCxnSpPr>
          <p:nvPr/>
        </p:nvCxnSpPr>
        <p:spPr bwMode="auto">
          <a:xfrm>
            <a:off x="563766" y="3489352"/>
            <a:ext cx="8153973" cy="0"/>
          </a:xfrm>
          <a:prstGeom prst="line">
            <a:avLst/>
          </a:prstGeom>
          <a:solidFill>
            <a:schemeClr val="accent1"/>
          </a:solidFill>
          <a:ln w="19050" cap="flat" cmpd="sng" algn="ctr">
            <a:solidFill>
              <a:srgbClr val="00B0F0"/>
            </a:solidFill>
            <a:prstDash val="solid"/>
            <a:round/>
            <a:headEnd type="none" w="med" len="med"/>
            <a:tailEnd type="none" w="med" len="med"/>
          </a:ln>
          <a:effectLst/>
        </p:spPr>
      </p:cxnSp>
    </p:spTree>
    <p:extLst>
      <p:ext uri="{BB962C8B-B14F-4D97-AF65-F5344CB8AC3E}">
        <p14:creationId xmlns:p14="http://schemas.microsoft.com/office/powerpoint/2010/main" val="31944566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Screen Shot 2020-03-06 at 10.55.14 AM.png">
            <a:extLst>
              <a:ext uri="{FF2B5EF4-FFF2-40B4-BE49-F238E27FC236}">
                <a16:creationId xmlns:a16="http://schemas.microsoft.com/office/drawing/2014/main" id="{CC8EAA6B-3A37-0F45-AF13-8934037159D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289550" y="2454275"/>
            <a:ext cx="2652713"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a:extLst>
              <a:ext uri="{FF2B5EF4-FFF2-40B4-BE49-F238E27FC236}">
                <a16:creationId xmlns:a16="http://schemas.microsoft.com/office/drawing/2014/main" id="{83D25CA9-7E7F-B147-8987-C057A00CFF07}"/>
              </a:ext>
            </a:extLst>
          </p:cNvPr>
          <p:cNvSpPr txBox="1">
            <a:spLocks noChangeArrowheads="1"/>
          </p:cNvSpPr>
          <p:nvPr/>
        </p:nvSpPr>
        <p:spPr bwMode="auto">
          <a:xfrm>
            <a:off x="47625" y="590550"/>
            <a:ext cx="9048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4400" dirty="0">
                <a:solidFill>
                  <a:schemeClr val="tx2"/>
                </a:solidFill>
              </a:rPr>
              <a:t>Crime lab vs. </a:t>
            </a:r>
            <a:r>
              <a:rPr lang="en-US" altLang="en-US" sz="4400" dirty="0" err="1">
                <a:solidFill>
                  <a:schemeClr val="tx2"/>
                </a:solidFill>
              </a:rPr>
              <a:t>TrueAllele</a:t>
            </a:r>
            <a:endParaRPr lang="en-US" altLang="en-US" sz="4400" dirty="0">
              <a:solidFill>
                <a:schemeClr val="tx2"/>
              </a:solidFill>
            </a:endParaRPr>
          </a:p>
          <a:p>
            <a:pPr algn="ctr"/>
            <a:r>
              <a:rPr lang="en-US" altLang="en-US" sz="4400" dirty="0">
                <a:solidFill>
                  <a:schemeClr val="tx2"/>
                </a:solidFill>
              </a:rPr>
              <a:t>information comparison</a:t>
            </a:r>
          </a:p>
        </p:txBody>
      </p:sp>
      <p:sp>
        <p:nvSpPr>
          <p:cNvPr id="27651" name="TextBox 1">
            <a:extLst>
              <a:ext uri="{FF2B5EF4-FFF2-40B4-BE49-F238E27FC236}">
                <a16:creationId xmlns:a16="http://schemas.microsoft.com/office/drawing/2014/main" id="{15C15035-B45A-F847-82C7-0E2BC81F120D}"/>
              </a:ext>
            </a:extLst>
          </p:cNvPr>
          <p:cNvSpPr txBox="1">
            <a:spLocks noChangeArrowheads="1"/>
          </p:cNvSpPr>
          <p:nvPr/>
        </p:nvSpPr>
        <p:spPr bwMode="auto">
          <a:xfrm>
            <a:off x="1098550" y="2881313"/>
            <a:ext cx="28765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u="sng" dirty="0"/>
              <a:t>First 3 charts</a:t>
            </a:r>
            <a:r>
              <a:rPr lang="en-US" altLang="en-US" dirty="0"/>
              <a:t> </a:t>
            </a:r>
          </a:p>
          <a:p>
            <a:pPr eaLnBrk="1" hangingPunct="1"/>
            <a:r>
              <a:rPr lang="en-US" altLang="en-US" dirty="0"/>
              <a:t>County Crime Lab</a:t>
            </a:r>
          </a:p>
          <a:p>
            <a:pPr eaLnBrk="1" hangingPunct="1"/>
            <a:r>
              <a:rPr lang="en-US" altLang="en-US" dirty="0"/>
              <a:t>Manual review</a:t>
            </a:r>
          </a:p>
          <a:p>
            <a:pPr eaLnBrk="1" hangingPunct="1"/>
            <a:endParaRPr lang="en-US" altLang="en-US" dirty="0"/>
          </a:p>
          <a:p>
            <a:pPr eaLnBrk="1" hangingPunct="1"/>
            <a:r>
              <a:rPr lang="en-US" altLang="en-US" u="sng" dirty="0"/>
              <a:t>Second 3 charts </a:t>
            </a:r>
            <a:r>
              <a:rPr lang="en-US" altLang="en-US" dirty="0"/>
              <a:t>Cybergenetics </a:t>
            </a:r>
            <a:r>
              <a:rPr lang="en-US" altLang="en-US" dirty="0" err="1"/>
              <a:t>TrueAllele</a:t>
            </a:r>
            <a:r>
              <a:rPr lang="en-US" altLang="en-US" dirty="0"/>
              <a:t> PG</a:t>
            </a:r>
          </a:p>
        </p:txBody>
      </p:sp>
    </p:spTree>
    <p:extLst>
      <p:ext uri="{BB962C8B-B14F-4D97-AF65-F5344CB8AC3E}">
        <p14:creationId xmlns:p14="http://schemas.microsoft.com/office/powerpoint/2010/main" val="3370531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11724559-17E1-DA47-AF65-E41E12EF1AD2}"/>
              </a:ext>
            </a:extLst>
          </p:cNvPr>
          <p:cNvSpPr>
            <a:spLocks noGrp="1" noChangeArrowheads="1"/>
          </p:cNvSpPr>
          <p:nvPr>
            <p:ph type="title"/>
          </p:nvPr>
        </p:nvSpPr>
        <p:spPr>
          <a:xfrm>
            <a:off x="47625" y="0"/>
            <a:ext cx="9048750" cy="1143000"/>
          </a:xfrm>
        </p:spPr>
        <p:txBody>
          <a:bodyPr/>
          <a:lstStyle/>
          <a:p>
            <a:r>
              <a:rPr lang="en-US" altLang="en-US" dirty="0">
                <a:ea typeface="ＭＳ Ｐゴシック" panose="020B0600070205080204" pitchFamily="34" charset="-128"/>
              </a:rPr>
              <a:t>County Crime Lab (1 of 3)</a:t>
            </a:r>
          </a:p>
        </p:txBody>
      </p:sp>
      <p:pic>
        <p:nvPicPr>
          <p:cNvPr id="28674" name="Picture 3" descr="Screen Shot 2020-03-06 at 10.58.21 AM.png">
            <a:extLst>
              <a:ext uri="{FF2B5EF4-FFF2-40B4-BE49-F238E27FC236}">
                <a16:creationId xmlns:a16="http://schemas.microsoft.com/office/drawing/2014/main" id="{5B69E1A6-9740-404B-8EEA-3482BF73374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304925"/>
            <a:ext cx="91440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a:extLst>
              <a:ext uri="{FF2B5EF4-FFF2-40B4-BE49-F238E27FC236}">
                <a16:creationId xmlns:a16="http://schemas.microsoft.com/office/drawing/2014/main" id="{9A599E57-7CF5-1844-832D-BF73588B726A}"/>
              </a:ext>
            </a:extLst>
          </p:cNvPr>
          <p:cNvSpPr txBox="1">
            <a:spLocks noChangeArrowheads="1"/>
          </p:cNvSpPr>
          <p:nvPr/>
        </p:nvSpPr>
        <p:spPr bwMode="auto">
          <a:xfrm>
            <a:off x="4633913" y="1376363"/>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8676" name="Text Box 9">
            <a:extLst>
              <a:ext uri="{FF2B5EF4-FFF2-40B4-BE49-F238E27FC236}">
                <a16:creationId xmlns:a16="http://schemas.microsoft.com/office/drawing/2014/main" id="{6937D880-C547-8241-9D8E-FA87903125D7}"/>
              </a:ext>
            </a:extLst>
          </p:cNvPr>
          <p:cNvSpPr txBox="1">
            <a:spLocks noChangeArrowheads="1"/>
          </p:cNvSpPr>
          <p:nvPr/>
        </p:nvSpPr>
        <p:spPr bwMode="auto">
          <a:xfrm>
            <a:off x="750888" y="1108075"/>
            <a:ext cx="6778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Sister</a:t>
            </a:r>
          </a:p>
        </p:txBody>
      </p:sp>
      <p:sp>
        <p:nvSpPr>
          <p:cNvPr id="28678" name="Text Box 9">
            <a:extLst>
              <a:ext uri="{FF2B5EF4-FFF2-40B4-BE49-F238E27FC236}">
                <a16:creationId xmlns:a16="http://schemas.microsoft.com/office/drawing/2014/main" id="{183C0A89-D814-5140-93BC-A5DF5D6C222A}"/>
              </a:ext>
            </a:extLst>
          </p:cNvPr>
          <p:cNvSpPr txBox="1">
            <a:spLocks noChangeArrowheads="1"/>
          </p:cNvSpPr>
          <p:nvPr/>
        </p:nvSpPr>
        <p:spPr bwMode="auto">
          <a:xfrm>
            <a:off x="2738437" y="1108075"/>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solidFill>
                  <a:srgbClr val="FF0000"/>
                </a:solidFill>
              </a:rPr>
              <a:t>Defendant</a:t>
            </a:r>
          </a:p>
        </p:txBody>
      </p:sp>
      <p:sp>
        <p:nvSpPr>
          <p:cNvPr id="28679" name="Text Box 9">
            <a:extLst>
              <a:ext uri="{FF2B5EF4-FFF2-40B4-BE49-F238E27FC236}">
                <a16:creationId xmlns:a16="http://schemas.microsoft.com/office/drawing/2014/main" id="{FFA3783D-4217-5346-ABB0-C1C2EEB46480}"/>
              </a:ext>
            </a:extLst>
          </p:cNvPr>
          <p:cNvSpPr txBox="1">
            <a:spLocks noChangeArrowheads="1"/>
          </p:cNvSpPr>
          <p:nvPr/>
        </p:nvSpPr>
        <p:spPr bwMode="auto">
          <a:xfrm>
            <a:off x="3435350" y="1092200"/>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
        <p:nvSpPr>
          <p:cNvPr id="28680" name="Text Box 9">
            <a:extLst>
              <a:ext uri="{FF2B5EF4-FFF2-40B4-BE49-F238E27FC236}">
                <a16:creationId xmlns:a16="http://schemas.microsoft.com/office/drawing/2014/main" id="{85FBE361-363E-BB46-8EFF-3B35AD5B46C5}"/>
              </a:ext>
            </a:extLst>
          </p:cNvPr>
          <p:cNvSpPr txBox="1">
            <a:spLocks noChangeArrowheads="1"/>
          </p:cNvSpPr>
          <p:nvPr/>
        </p:nvSpPr>
        <p:spPr bwMode="auto">
          <a:xfrm>
            <a:off x="4243388" y="1108075"/>
            <a:ext cx="679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Victim</a:t>
            </a:r>
          </a:p>
        </p:txBody>
      </p:sp>
      <p:sp>
        <p:nvSpPr>
          <p:cNvPr id="28681" name="Text Box 9">
            <a:extLst>
              <a:ext uri="{FF2B5EF4-FFF2-40B4-BE49-F238E27FC236}">
                <a16:creationId xmlns:a16="http://schemas.microsoft.com/office/drawing/2014/main" id="{FE8CEB24-B22B-CF4F-8747-AB2559213227}"/>
              </a:ext>
            </a:extLst>
          </p:cNvPr>
          <p:cNvSpPr txBox="1">
            <a:spLocks noChangeArrowheads="1"/>
          </p:cNvSpPr>
          <p:nvPr/>
        </p:nvSpPr>
        <p:spPr bwMode="auto">
          <a:xfrm>
            <a:off x="1997075" y="1108075"/>
            <a:ext cx="9763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Mother</a:t>
            </a:r>
          </a:p>
        </p:txBody>
      </p:sp>
      <p:sp>
        <p:nvSpPr>
          <p:cNvPr id="11" name="Text Box 9">
            <a:extLst>
              <a:ext uri="{FF2B5EF4-FFF2-40B4-BE49-F238E27FC236}">
                <a16:creationId xmlns:a16="http://schemas.microsoft.com/office/drawing/2014/main" id="{8E36C93C-7120-3B49-BFE4-21EAC259059F}"/>
              </a:ext>
            </a:extLst>
          </p:cNvPr>
          <p:cNvSpPr txBox="1">
            <a:spLocks noChangeArrowheads="1"/>
          </p:cNvSpPr>
          <p:nvPr/>
        </p:nvSpPr>
        <p:spPr bwMode="auto">
          <a:xfrm>
            <a:off x="1428750" y="1108075"/>
            <a:ext cx="6969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Tree>
    <p:extLst>
      <p:ext uri="{BB962C8B-B14F-4D97-AF65-F5344CB8AC3E}">
        <p14:creationId xmlns:p14="http://schemas.microsoft.com/office/powerpoint/2010/main" val="10256328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Screen Shot 2020-03-06 at 11.03.01 AM.png">
            <a:extLst>
              <a:ext uri="{FF2B5EF4-FFF2-40B4-BE49-F238E27FC236}">
                <a16:creationId xmlns:a16="http://schemas.microsoft.com/office/drawing/2014/main" id="{72214A32-2E17-F14E-A3FB-D9A8BB8C971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304925"/>
            <a:ext cx="9144000"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a:extLst>
              <a:ext uri="{FF2B5EF4-FFF2-40B4-BE49-F238E27FC236}">
                <a16:creationId xmlns:a16="http://schemas.microsoft.com/office/drawing/2014/main" id="{0D1D7E68-3D63-914E-8CDB-B67AE6037D1B}"/>
              </a:ext>
            </a:extLst>
          </p:cNvPr>
          <p:cNvSpPr>
            <a:spLocks noGrp="1" noChangeArrowheads="1"/>
          </p:cNvSpPr>
          <p:nvPr>
            <p:ph type="title"/>
          </p:nvPr>
        </p:nvSpPr>
        <p:spPr>
          <a:xfrm>
            <a:off x="47625" y="0"/>
            <a:ext cx="9048750" cy="1143000"/>
          </a:xfrm>
        </p:spPr>
        <p:txBody>
          <a:bodyPr/>
          <a:lstStyle/>
          <a:p>
            <a:r>
              <a:rPr lang="en-US" altLang="en-US" dirty="0">
                <a:ea typeface="ＭＳ Ｐゴシック" panose="020B0600070205080204" pitchFamily="34" charset="-128"/>
              </a:rPr>
              <a:t>County Crime Lab (2 of 3)</a:t>
            </a:r>
          </a:p>
        </p:txBody>
      </p:sp>
      <p:sp>
        <p:nvSpPr>
          <p:cNvPr id="10" name="Text Box 9">
            <a:extLst>
              <a:ext uri="{FF2B5EF4-FFF2-40B4-BE49-F238E27FC236}">
                <a16:creationId xmlns:a16="http://schemas.microsoft.com/office/drawing/2014/main" id="{C43614C7-A72C-F244-925E-62AFA51E6C99}"/>
              </a:ext>
            </a:extLst>
          </p:cNvPr>
          <p:cNvSpPr txBox="1">
            <a:spLocks noChangeArrowheads="1"/>
          </p:cNvSpPr>
          <p:nvPr/>
        </p:nvSpPr>
        <p:spPr bwMode="auto">
          <a:xfrm>
            <a:off x="750888" y="1108075"/>
            <a:ext cx="6778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Sister</a:t>
            </a:r>
          </a:p>
        </p:txBody>
      </p:sp>
      <p:sp>
        <p:nvSpPr>
          <p:cNvPr id="13" name="Text Box 9">
            <a:extLst>
              <a:ext uri="{FF2B5EF4-FFF2-40B4-BE49-F238E27FC236}">
                <a16:creationId xmlns:a16="http://schemas.microsoft.com/office/drawing/2014/main" id="{79847193-1CF3-EA4F-A3AE-53179A5BBD39}"/>
              </a:ext>
            </a:extLst>
          </p:cNvPr>
          <p:cNvSpPr txBox="1">
            <a:spLocks noChangeArrowheads="1"/>
          </p:cNvSpPr>
          <p:nvPr/>
        </p:nvSpPr>
        <p:spPr bwMode="auto">
          <a:xfrm>
            <a:off x="3435350" y="1092200"/>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
        <p:nvSpPr>
          <p:cNvPr id="14" name="Text Box 9">
            <a:extLst>
              <a:ext uri="{FF2B5EF4-FFF2-40B4-BE49-F238E27FC236}">
                <a16:creationId xmlns:a16="http://schemas.microsoft.com/office/drawing/2014/main" id="{93D1456E-0962-8D47-9BD6-825B2580844F}"/>
              </a:ext>
            </a:extLst>
          </p:cNvPr>
          <p:cNvSpPr txBox="1">
            <a:spLocks noChangeArrowheads="1"/>
          </p:cNvSpPr>
          <p:nvPr/>
        </p:nvSpPr>
        <p:spPr bwMode="auto">
          <a:xfrm>
            <a:off x="4243388" y="1108075"/>
            <a:ext cx="679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Victim</a:t>
            </a:r>
          </a:p>
        </p:txBody>
      </p:sp>
      <p:sp>
        <p:nvSpPr>
          <p:cNvPr id="15" name="Text Box 9">
            <a:extLst>
              <a:ext uri="{FF2B5EF4-FFF2-40B4-BE49-F238E27FC236}">
                <a16:creationId xmlns:a16="http://schemas.microsoft.com/office/drawing/2014/main" id="{3641DC28-DC71-F849-815E-C83B8B24A3EF}"/>
              </a:ext>
            </a:extLst>
          </p:cNvPr>
          <p:cNvSpPr txBox="1">
            <a:spLocks noChangeArrowheads="1"/>
          </p:cNvSpPr>
          <p:nvPr/>
        </p:nvSpPr>
        <p:spPr bwMode="auto">
          <a:xfrm>
            <a:off x="1997075" y="1108075"/>
            <a:ext cx="9763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Mother</a:t>
            </a:r>
          </a:p>
        </p:txBody>
      </p:sp>
      <p:sp>
        <p:nvSpPr>
          <p:cNvPr id="16" name="Text Box 9">
            <a:extLst>
              <a:ext uri="{FF2B5EF4-FFF2-40B4-BE49-F238E27FC236}">
                <a16:creationId xmlns:a16="http://schemas.microsoft.com/office/drawing/2014/main" id="{AC288122-07C0-F94B-8DCE-03535542082F}"/>
              </a:ext>
            </a:extLst>
          </p:cNvPr>
          <p:cNvSpPr txBox="1">
            <a:spLocks noChangeArrowheads="1"/>
          </p:cNvSpPr>
          <p:nvPr/>
        </p:nvSpPr>
        <p:spPr bwMode="auto">
          <a:xfrm>
            <a:off x="2738437" y="1108075"/>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solidFill>
                  <a:srgbClr val="FF0000"/>
                </a:solidFill>
              </a:rPr>
              <a:t>Defendant</a:t>
            </a:r>
          </a:p>
        </p:txBody>
      </p:sp>
      <p:sp>
        <p:nvSpPr>
          <p:cNvPr id="17" name="Text Box 9">
            <a:extLst>
              <a:ext uri="{FF2B5EF4-FFF2-40B4-BE49-F238E27FC236}">
                <a16:creationId xmlns:a16="http://schemas.microsoft.com/office/drawing/2014/main" id="{E736605E-A3AE-EE43-90AE-08B7C1D2EB87}"/>
              </a:ext>
            </a:extLst>
          </p:cNvPr>
          <p:cNvSpPr txBox="1">
            <a:spLocks noChangeArrowheads="1"/>
          </p:cNvSpPr>
          <p:nvPr/>
        </p:nvSpPr>
        <p:spPr bwMode="auto">
          <a:xfrm>
            <a:off x="1428750" y="1108075"/>
            <a:ext cx="6969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Tree>
    <p:extLst>
      <p:ext uri="{BB962C8B-B14F-4D97-AF65-F5344CB8AC3E}">
        <p14:creationId xmlns:p14="http://schemas.microsoft.com/office/powerpoint/2010/main" val="2541792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22BA3-ED8F-1542-A990-9A0D58B89D3B}"/>
              </a:ext>
            </a:extLst>
          </p:cNvPr>
          <p:cNvSpPr>
            <a:spLocks noGrp="1"/>
          </p:cNvSpPr>
          <p:nvPr>
            <p:ph type="title"/>
          </p:nvPr>
        </p:nvSpPr>
        <p:spPr/>
        <p:txBody>
          <a:bodyPr/>
          <a:lstStyle/>
          <a:p>
            <a:r>
              <a:rPr lang="en-US" dirty="0"/>
              <a:t>Judicial decisions</a:t>
            </a:r>
          </a:p>
        </p:txBody>
      </p:sp>
      <p:pic>
        <p:nvPicPr>
          <p:cNvPr id="5" name="Graphic 4" descr="Scales of justice outline">
            <a:extLst>
              <a:ext uri="{FF2B5EF4-FFF2-40B4-BE49-F238E27FC236}">
                <a16:creationId xmlns:a16="http://schemas.microsoft.com/office/drawing/2014/main" id="{B416CD41-0E11-AD42-BE53-AF752E2575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2200" y="4635500"/>
            <a:ext cx="1879600" cy="1879600"/>
          </a:xfrm>
          <a:prstGeom prst="rect">
            <a:avLst/>
          </a:prstGeom>
        </p:spPr>
      </p:pic>
      <p:pic>
        <p:nvPicPr>
          <p:cNvPr id="9" name="Graphic 8" descr="Judge female outline">
            <a:extLst>
              <a:ext uri="{FF2B5EF4-FFF2-40B4-BE49-F238E27FC236}">
                <a16:creationId xmlns:a16="http://schemas.microsoft.com/office/drawing/2014/main" id="{D13DEAF4-68B5-BF48-8C93-BEF97A5F7F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67050" y="1752600"/>
            <a:ext cx="3009900" cy="3009900"/>
          </a:xfrm>
          <a:prstGeom prst="rect">
            <a:avLst/>
          </a:prstGeom>
        </p:spPr>
      </p:pic>
      <p:pic>
        <p:nvPicPr>
          <p:cNvPr id="11" name="Graphic 10" descr="Lecturer outline">
            <a:extLst>
              <a:ext uri="{FF2B5EF4-FFF2-40B4-BE49-F238E27FC236}">
                <a16:creationId xmlns:a16="http://schemas.microsoft.com/office/drawing/2014/main" id="{DB883E5E-951B-C146-B20B-A161AA5912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0700" y="3022600"/>
            <a:ext cx="1981200" cy="1981200"/>
          </a:xfrm>
          <a:prstGeom prst="rect">
            <a:avLst/>
          </a:prstGeom>
        </p:spPr>
      </p:pic>
      <p:pic>
        <p:nvPicPr>
          <p:cNvPr id="13" name="Graphic 12" descr="Lecturer with solid fill">
            <a:extLst>
              <a:ext uri="{FF2B5EF4-FFF2-40B4-BE49-F238E27FC236}">
                <a16:creationId xmlns:a16="http://schemas.microsoft.com/office/drawing/2014/main" id="{A6F1A09A-2197-824A-B11F-AD7D6A61FA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42100" y="3022600"/>
            <a:ext cx="1981200" cy="1981200"/>
          </a:xfrm>
          <a:prstGeom prst="rect">
            <a:avLst/>
          </a:prstGeom>
        </p:spPr>
      </p:pic>
    </p:spTree>
    <p:extLst>
      <p:ext uri="{BB962C8B-B14F-4D97-AF65-F5344CB8AC3E}">
        <p14:creationId xmlns:p14="http://schemas.microsoft.com/office/powerpoint/2010/main" val="191942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BAF56C3A-7B96-5E41-8A7F-9CBBE220E44B}"/>
              </a:ext>
            </a:extLst>
          </p:cNvPr>
          <p:cNvSpPr>
            <a:spLocks noGrp="1" noChangeArrowheads="1"/>
          </p:cNvSpPr>
          <p:nvPr>
            <p:ph type="title"/>
          </p:nvPr>
        </p:nvSpPr>
        <p:spPr>
          <a:xfrm>
            <a:off x="47625" y="0"/>
            <a:ext cx="9048750" cy="1143000"/>
          </a:xfrm>
        </p:spPr>
        <p:txBody>
          <a:bodyPr/>
          <a:lstStyle/>
          <a:p>
            <a:r>
              <a:rPr lang="en-US" altLang="en-US" dirty="0">
                <a:ea typeface="ＭＳ Ｐゴシック" panose="020B0600070205080204" pitchFamily="34" charset="-128"/>
              </a:rPr>
              <a:t>County Crime Lab (3 of 3)</a:t>
            </a:r>
          </a:p>
        </p:txBody>
      </p:sp>
      <p:pic>
        <p:nvPicPr>
          <p:cNvPr id="32770" name="Picture 2" descr="Screen Shot 2020-03-06 at 11.17.40 AM.png">
            <a:extLst>
              <a:ext uri="{FF2B5EF4-FFF2-40B4-BE49-F238E27FC236}">
                <a16:creationId xmlns:a16="http://schemas.microsoft.com/office/drawing/2014/main" id="{C109F5BD-0F99-D347-B2D0-ED9ED25EAF4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304925"/>
            <a:ext cx="9144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a:extLst>
              <a:ext uri="{FF2B5EF4-FFF2-40B4-BE49-F238E27FC236}">
                <a16:creationId xmlns:a16="http://schemas.microsoft.com/office/drawing/2014/main" id="{06E661CB-EDCA-D448-A04D-AB483162C679}"/>
              </a:ext>
            </a:extLst>
          </p:cNvPr>
          <p:cNvSpPr txBox="1">
            <a:spLocks noChangeArrowheads="1"/>
          </p:cNvSpPr>
          <p:nvPr/>
        </p:nvSpPr>
        <p:spPr bwMode="auto">
          <a:xfrm>
            <a:off x="750888" y="1108075"/>
            <a:ext cx="6778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Sister</a:t>
            </a:r>
          </a:p>
        </p:txBody>
      </p:sp>
      <p:sp>
        <p:nvSpPr>
          <p:cNvPr id="13" name="Text Box 9">
            <a:extLst>
              <a:ext uri="{FF2B5EF4-FFF2-40B4-BE49-F238E27FC236}">
                <a16:creationId xmlns:a16="http://schemas.microsoft.com/office/drawing/2014/main" id="{ECACC19A-7660-B64C-80CD-46930ADB465C}"/>
              </a:ext>
            </a:extLst>
          </p:cNvPr>
          <p:cNvSpPr txBox="1">
            <a:spLocks noChangeArrowheads="1"/>
          </p:cNvSpPr>
          <p:nvPr/>
        </p:nvSpPr>
        <p:spPr bwMode="auto">
          <a:xfrm>
            <a:off x="3435350" y="1092200"/>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
        <p:nvSpPr>
          <p:cNvPr id="14" name="Text Box 9">
            <a:extLst>
              <a:ext uri="{FF2B5EF4-FFF2-40B4-BE49-F238E27FC236}">
                <a16:creationId xmlns:a16="http://schemas.microsoft.com/office/drawing/2014/main" id="{15BDE36A-ED86-3648-91C7-BA8970DD2450}"/>
              </a:ext>
            </a:extLst>
          </p:cNvPr>
          <p:cNvSpPr txBox="1">
            <a:spLocks noChangeArrowheads="1"/>
          </p:cNvSpPr>
          <p:nvPr/>
        </p:nvSpPr>
        <p:spPr bwMode="auto">
          <a:xfrm>
            <a:off x="4243388" y="1108075"/>
            <a:ext cx="679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Victim</a:t>
            </a:r>
          </a:p>
        </p:txBody>
      </p:sp>
      <p:sp>
        <p:nvSpPr>
          <p:cNvPr id="15" name="Text Box 9">
            <a:extLst>
              <a:ext uri="{FF2B5EF4-FFF2-40B4-BE49-F238E27FC236}">
                <a16:creationId xmlns:a16="http://schemas.microsoft.com/office/drawing/2014/main" id="{4B90B49C-6229-7749-B687-ABB7493BDB0D}"/>
              </a:ext>
            </a:extLst>
          </p:cNvPr>
          <p:cNvSpPr txBox="1">
            <a:spLocks noChangeArrowheads="1"/>
          </p:cNvSpPr>
          <p:nvPr/>
        </p:nvSpPr>
        <p:spPr bwMode="auto">
          <a:xfrm>
            <a:off x="1997075" y="1108075"/>
            <a:ext cx="9763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Mother</a:t>
            </a:r>
          </a:p>
        </p:txBody>
      </p:sp>
      <p:sp>
        <p:nvSpPr>
          <p:cNvPr id="16" name="Text Box 9">
            <a:extLst>
              <a:ext uri="{FF2B5EF4-FFF2-40B4-BE49-F238E27FC236}">
                <a16:creationId xmlns:a16="http://schemas.microsoft.com/office/drawing/2014/main" id="{F0FF8E17-69BD-0647-B38D-38776CF56EAD}"/>
              </a:ext>
            </a:extLst>
          </p:cNvPr>
          <p:cNvSpPr txBox="1">
            <a:spLocks noChangeArrowheads="1"/>
          </p:cNvSpPr>
          <p:nvPr/>
        </p:nvSpPr>
        <p:spPr bwMode="auto">
          <a:xfrm>
            <a:off x="2738437" y="1108075"/>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solidFill>
                  <a:srgbClr val="FF0000"/>
                </a:solidFill>
              </a:rPr>
              <a:t>Defendant</a:t>
            </a:r>
          </a:p>
        </p:txBody>
      </p:sp>
      <p:sp>
        <p:nvSpPr>
          <p:cNvPr id="17" name="Text Box 9">
            <a:extLst>
              <a:ext uri="{FF2B5EF4-FFF2-40B4-BE49-F238E27FC236}">
                <a16:creationId xmlns:a16="http://schemas.microsoft.com/office/drawing/2014/main" id="{1FBA45F8-2BCC-BF4F-AC03-884CBF79CAAA}"/>
              </a:ext>
            </a:extLst>
          </p:cNvPr>
          <p:cNvSpPr txBox="1">
            <a:spLocks noChangeArrowheads="1"/>
          </p:cNvSpPr>
          <p:nvPr/>
        </p:nvSpPr>
        <p:spPr bwMode="auto">
          <a:xfrm>
            <a:off x="1428750" y="1108075"/>
            <a:ext cx="6969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Tree>
    <p:extLst>
      <p:ext uri="{BB962C8B-B14F-4D97-AF65-F5344CB8AC3E}">
        <p14:creationId xmlns:p14="http://schemas.microsoft.com/office/powerpoint/2010/main" val="15736846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Screen Shot 2020-03-06 at 10.58.58 AM.png">
            <a:extLst>
              <a:ext uri="{FF2B5EF4-FFF2-40B4-BE49-F238E27FC236}">
                <a16:creationId xmlns:a16="http://schemas.microsoft.com/office/drawing/2014/main" id="{F5F2AF3E-B090-244D-93A9-BB624FAF2CC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304925"/>
            <a:ext cx="9144000"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FE76855-8211-A644-8E99-4B5075D17A1F}"/>
              </a:ext>
            </a:extLst>
          </p:cNvPr>
          <p:cNvSpPr>
            <a:spLocks noGrp="1" noChangeArrowheads="1"/>
          </p:cNvSpPr>
          <p:nvPr>
            <p:ph type="title"/>
          </p:nvPr>
        </p:nvSpPr>
        <p:spPr>
          <a:xfrm>
            <a:off x="47625" y="0"/>
            <a:ext cx="9048750" cy="1143000"/>
          </a:xfrm>
        </p:spPr>
        <p:txBody>
          <a:bodyPr/>
          <a:lstStyle/>
          <a:p>
            <a:r>
              <a:rPr lang="en-US" altLang="en-US" dirty="0">
                <a:ea typeface="ＭＳ Ｐゴシック" panose="020B0600070205080204" pitchFamily="34" charset="-128"/>
              </a:rPr>
              <a:t>Cybergenetics </a:t>
            </a:r>
            <a:r>
              <a:rPr lang="en-US" altLang="en-US" dirty="0" err="1">
                <a:ea typeface="ＭＳ Ｐゴシック" panose="020B0600070205080204" pitchFamily="34" charset="-128"/>
              </a:rPr>
              <a:t>TrueAllele</a:t>
            </a:r>
            <a:r>
              <a:rPr lang="en-US" altLang="en-US" dirty="0">
                <a:ea typeface="ＭＳ Ｐゴシック" panose="020B0600070205080204" pitchFamily="34" charset="-128"/>
              </a:rPr>
              <a:t> (1 of 3)</a:t>
            </a:r>
          </a:p>
        </p:txBody>
      </p:sp>
      <p:sp>
        <p:nvSpPr>
          <p:cNvPr id="10" name="Text Box 9">
            <a:extLst>
              <a:ext uri="{FF2B5EF4-FFF2-40B4-BE49-F238E27FC236}">
                <a16:creationId xmlns:a16="http://schemas.microsoft.com/office/drawing/2014/main" id="{59EA3CB9-CF0C-EF44-9C11-5C33E88EDA73}"/>
              </a:ext>
            </a:extLst>
          </p:cNvPr>
          <p:cNvSpPr txBox="1">
            <a:spLocks noChangeArrowheads="1"/>
          </p:cNvSpPr>
          <p:nvPr/>
        </p:nvSpPr>
        <p:spPr bwMode="auto">
          <a:xfrm>
            <a:off x="750888" y="1108075"/>
            <a:ext cx="6778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Sister</a:t>
            </a:r>
          </a:p>
        </p:txBody>
      </p:sp>
      <p:sp>
        <p:nvSpPr>
          <p:cNvPr id="13" name="Text Box 9">
            <a:extLst>
              <a:ext uri="{FF2B5EF4-FFF2-40B4-BE49-F238E27FC236}">
                <a16:creationId xmlns:a16="http://schemas.microsoft.com/office/drawing/2014/main" id="{FAF6C2BC-3354-1146-A5CD-89750C26CC4D}"/>
              </a:ext>
            </a:extLst>
          </p:cNvPr>
          <p:cNvSpPr txBox="1">
            <a:spLocks noChangeArrowheads="1"/>
          </p:cNvSpPr>
          <p:nvPr/>
        </p:nvSpPr>
        <p:spPr bwMode="auto">
          <a:xfrm>
            <a:off x="3435350" y="1092200"/>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
        <p:nvSpPr>
          <p:cNvPr id="14" name="Text Box 9">
            <a:extLst>
              <a:ext uri="{FF2B5EF4-FFF2-40B4-BE49-F238E27FC236}">
                <a16:creationId xmlns:a16="http://schemas.microsoft.com/office/drawing/2014/main" id="{C4125503-EA01-A14B-AD4B-EEE7C2B94D8F}"/>
              </a:ext>
            </a:extLst>
          </p:cNvPr>
          <p:cNvSpPr txBox="1">
            <a:spLocks noChangeArrowheads="1"/>
          </p:cNvSpPr>
          <p:nvPr/>
        </p:nvSpPr>
        <p:spPr bwMode="auto">
          <a:xfrm>
            <a:off x="4243388" y="1108075"/>
            <a:ext cx="679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Victim</a:t>
            </a:r>
          </a:p>
        </p:txBody>
      </p:sp>
      <p:sp>
        <p:nvSpPr>
          <p:cNvPr id="15" name="Text Box 9">
            <a:extLst>
              <a:ext uri="{FF2B5EF4-FFF2-40B4-BE49-F238E27FC236}">
                <a16:creationId xmlns:a16="http://schemas.microsoft.com/office/drawing/2014/main" id="{675C66B6-F072-9444-8ADD-0D63E6C94C7F}"/>
              </a:ext>
            </a:extLst>
          </p:cNvPr>
          <p:cNvSpPr txBox="1">
            <a:spLocks noChangeArrowheads="1"/>
          </p:cNvSpPr>
          <p:nvPr/>
        </p:nvSpPr>
        <p:spPr bwMode="auto">
          <a:xfrm>
            <a:off x="1997075" y="1108075"/>
            <a:ext cx="9763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Mother</a:t>
            </a:r>
          </a:p>
        </p:txBody>
      </p:sp>
      <p:sp>
        <p:nvSpPr>
          <p:cNvPr id="16" name="Text Box 9">
            <a:extLst>
              <a:ext uri="{FF2B5EF4-FFF2-40B4-BE49-F238E27FC236}">
                <a16:creationId xmlns:a16="http://schemas.microsoft.com/office/drawing/2014/main" id="{68800E44-2411-9C46-A6B1-BF2F368482A6}"/>
              </a:ext>
            </a:extLst>
          </p:cNvPr>
          <p:cNvSpPr txBox="1">
            <a:spLocks noChangeArrowheads="1"/>
          </p:cNvSpPr>
          <p:nvPr/>
        </p:nvSpPr>
        <p:spPr bwMode="auto">
          <a:xfrm>
            <a:off x="2738437" y="1108075"/>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solidFill>
                  <a:srgbClr val="FF0000"/>
                </a:solidFill>
              </a:rPr>
              <a:t>Defendant</a:t>
            </a:r>
          </a:p>
        </p:txBody>
      </p:sp>
      <p:sp>
        <p:nvSpPr>
          <p:cNvPr id="17" name="Text Box 9">
            <a:extLst>
              <a:ext uri="{FF2B5EF4-FFF2-40B4-BE49-F238E27FC236}">
                <a16:creationId xmlns:a16="http://schemas.microsoft.com/office/drawing/2014/main" id="{4937ED63-F7EF-A44B-BE78-E147E398E68D}"/>
              </a:ext>
            </a:extLst>
          </p:cNvPr>
          <p:cNvSpPr txBox="1">
            <a:spLocks noChangeArrowheads="1"/>
          </p:cNvSpPr>
          <p:nvPr/>
        </p:nvSpPr>
        <p:spPr bwMode="auto">
          <a:xfrm>
            <a:off x="1428750" y="1108075"/>
            <a:ext cx="6969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Tree>
    <p:extLst>
      <p:ext uri="{BB962C8B-B14F-4D97-AF65-F5344CB8AC3E}">
        <p14:creationId xmlns:p14="http://schemas.microsoft.com/office/powerpoint/2010/main" val="21807166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Screen Shot 2020-03-06 at 11.03.34 AM.png">
            <a:extLst>
              <a:ext uri="{FF2B5EF4-FFF2-40B4-BE49-F238E27FC236}">
                <a16:creationId xmlns:a16="http://schemas.microsoft.com/office/drawing/2014/main" id="{872DE8F0-48D2-3941-9C9F-E0C7F85FE7F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304925"/>
            <a:ext cx="9144000"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a:extLst>
              <a:ext uri="{FF2B5EF4-FFF2-40B4-BE49-F238E27FC236}">
                <a16:creationId xmlns:a16="http://schemas.microsoft.com/office/drawing/2014/main" id="{5269BDBB-9436-6648-AC62-E16D9EE6FF37}"/>
              </a:ext>
            </a:extLst>
          </p:cNvPr>
          <p:cNvSpPr>
            <a:spLocks noGrp="1" noChangeArrowheads="1"/>
          </p:cNvSpPr>
          <p:nvPr>
            <p:ph type="title"/>
          </p:nvPr>
        </p:nvSpPr>
        <p:spPr>
          <a:xfrm>
            <a:off x="47625" y="0"/>
            <a:ext cx="9048750" cy="1143000"/>
          </a:xfrm>
        </p:spPr>
        <p:txBody>
          <a:bodyPr/>
          <a:lstStyle/>
          <a:p>
            <a:r>
              <a:rPr lang="en-US" altLang="en-US" dirty="0">
                <a:ea typeface="ＭＳ Ｐゴシック" panose="020B0600070205080204" pitchFamily="34" charset="-128"/>
              </a:rPr>
              <a:t>Cybergenetics </a:t>
            </a:r>
            <a:r>
              <a:rPr lang="en-US" altLang="en-US" dirty="0" err="1">
                <a:ea typeface="ＭＳ Ｐゴシック" panose="020B0600070205080204" pitchFamily="34" charset="-128"/>
              </a:rPr>
              <a:t>TrueAllele</a:t>
            </a:r>
            <a:r>
              <a:rPr lang="en-US" altLang="en-US" dirty="0">
                <a:ea typeface="ＭＳ Ｐゴシック" panose="020B0600070205080204" pitchFamily="34" charset="-128"/>
              </a:rPr>
              <a:t> (2 of 3)</a:t>
            </a:r>
          </a:p>
        </p:txBody>
      </p:sp>
      <p:sp>
        <p:nvSpPr>
          <p:cNvPr id="10" name="Text Box 9">
            <a:extLst>
              <a:ext uri="{FF2B5EF4-FFF2-40B4-BE49-F238E27FC236}">
                <a16:creationId xmlns:a16="http://schemas.microsoft.com/office/drawing/2014/main" id="{B5A0CFC6-8C3A-4D4F-951C-F0671AF9956A}"/>
              </a:ext>
            </a:extLst>
          </p:cNvPr>
          <p:cNvSpPr txBox="1">
            <a:spLocks noChangeArrowheads="1"/>
          </p:cNvSpPr>
          <p:nvPr/>
        </p:nvSpPr>
        <p:spPr bwMode="auto">
          <a:xfrm>
            <a:off x="750888" y="1108075"/>
            <a:ext cx="6778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Sister</a:t>
            </a:r>
          </a:p>
        </p:txBody>
      </p:sp>
      <p:sp>
        <p:nvSpPr>
          <p:cNvPr id="11" name="Text Box 9">
            <a:extLst>
              <a:ext uri="{FF2B5EF4-FFF2-40B4-BE49-F238E27FC236}">
                <a16:creationId xmlns:a16="http://schemas.microsoft.com/office/drawing/2014/main" id="{E57710E7-4C57-3B44-B78B-5C6E549544B3}"/>
              </a:ext>
            </a:extLst>
          </p:cNvPr>
          <p:cNvSpPr txBox="1">
            <a:spLocks noChangeArrowheads="1"/>
          </p:cNvSpPr>
          <p:nvPr/>
        </p:nvSpPr>
        <p:spPr bwMode="auto">
          <a:xfrm>
            <a:off x="1428750" y="1108075"/>
            <a:ext cx="6969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
        <p:nvSpPr>
          <p:cNvPr id="13" name="Text Box 9">
            <a:extLst>
              <a:ext uri="{FF2B5EF4-FFF2-40B4-BE49-F238E27FC236}">
                <a16:creationId xmlns:a16="http://schemas.microsoft.com/office/drawing/2014/main" id="{E6E9C1A3-CDA7-EC4B-9722-4512C4FA608F}"/>
              </a:ext>
            </a:extLst>
          </p:cNvPr>
          <p:cNvSpPr txBox="1">
            <a:spLocks noChangeArrowheads="1"/>
          </p:cNvSpPr>
          <p:nvPr/>
        </p:nvSpPr>
        <p:spPr bwMode="auto">
          <a:xfrm>
            <a:off x="3435350" y="1092200"/>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
        <p:nvSpPr>
          <p:cNvPr id="14" name="Text Box 9">
            <a:extLst>
              <a:ext uri="{FF2B5EF4-FFF2-40B4-BE49-F238E27FC236}">
                <a16:creationId xmlns:a16="http://schemas.microsoft.com/office/drawing/2014/main" id="{C595E6F4-6564-1445-A921-848DB6FF9909}"/>
              </a:ext>
            </a:extLst>
          </p:cNvPr>
          <p:cNvSpPr txBox="1">
            <a:spLocks noChangeArrowheads="1"/>
          </p:cNvSpPr>
          <p:nvPr/>
        </p:nvSpPr>
        <p:spPr bwMode="auto">
          <a:xfrm>
            <a:off x="4243388" y="1108075"/>
            <a:ext cx="679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Victim</a:t>
            </a:r>
          </a:p>
        </p:txBody>
      </p:sp>
      <p:sp>
        <p:nvSpPr>
          <p:cNvPr id="15" name="Text Box 9">
            <a:extLst>
              <a:ext uri="{FF2B5EF4-FFF2-40B4-BE49-F238E27FC236}">
                <a16:creationId xmlns:a16="http://schemas.microsoft.com/office/drawing/2014/main" id="{9EDD436C-DD39-DC4A-9B01-7DECCB5B2F32}"/>
              </a:ext>
            </a:extLst>
          </p:cNvPr>
          <p:cNvSpPr txBox="1">
            <a:spLocks noChangeArrowheads="1"/>
          </p:cNvSpPr>
          <p:nvPr/>
        </p:nvSpPr>
        <p:spPr bwMode="auto">
          <a:xfrm>
            <a:off x="1997075" y="1108075"/>
            <a:ext cx="9763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Mother</a:t>
            </a:r>
          </a:p>
        </p:txBody>
      </p:sp>
      <p:sp>
        <p:nvSpPr>
          <p:cNvPr id="16" name="Text Box 9">
            <a:extLst>
              <a:ext uri="{FF2B5EF4-FFF2-40B4-BE49-F238E27FC236}">
                <a16:creationId xmlns:a16="http://schemas.microsoft.com/office/drawing/2014/main" id="{6EA517BE-F422-4F43-9198-A861C2AB166B}"/>
              </a:ext>
            </a:extLst>
          </p:cNvPr>
          <p:cNvSpPr txBox="1">
            <a:spLocks noChangeArrowheads="1"/>
          </p:cNvSpPr>
          <p:nvPr/>
        </p:nvSpPr>
        <p:spPr bwMode="auto">
          <a:xfrm>
            <a:off x="2738437" y="1108075"/>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solidFill>
                  <a:srgbClr val="FF0000"/>
                </a:solidFill>
              </a:rPr>
              <a:t>Defendant</a:t>
            </a:r>
          </a:p>
        </p:txBody>
      </p:sp>
    </p:spTree>
    <p:extLst>
      <p:ext uri="{BB962C8B-B14F-4D97-AF65-F5344CB8AC3E}">
        <p14:creationId xmlns:p14="http://schemas.microsoft.com/office/powerpoint/2010/main" val="31140354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EB8FFFC9-D58E-DC4E-8EA9-EEF38EC979BE}"/>
              </a:ext>
            </a:extLst>
          </p:cNvPr>
          <p:cNvSpPr>
            <a:spLocks noGrp="1" noChangeArrowheads="1"/>
          </p:cNvSpPr>
          <p:nvPr>
            <p:ph type="title"/>
          </p:nvPr>
        </p:nvSpPr>
        <p:spPr>
          <a:xfrm>
            <a:off x="47625" y="0"/>
            <a:ext cx="9048750" cy="1143000"/>
          </a:xfrm>
        </p:spPr>
        <p:txBody>
          <a:bodyPr/>
          <a:lstStyle/>
          <a:p>
            <a:r>
              <a:rPr lang="en-US" altLang="en-US" dirty="0">
                <a:ea typeface="ＭＳ Ｐゴシック" panose="020B0600070205080204" pitchFamily="34" charset="-128"/>
              </a:rPr>
              <a:t>Cybergenetics </a:t>
            </a:r>
            <a:r>
              <a:rPr lang="en-US" altLang="en-US" dirty="0" err="1">
                <a:ea typeface="ＭＳ Ｐゴシック" panose="020B0600070205080204" pitchFamily="34" charset="-128"/>
              </a:rPr>
              <a:t>TrueAllele</a:t>
            </a:r>
            <a:r>
              <a:rPr lang="en-US" altLang="en-US" dirty="0">
                <a:ea typeface="ＭＳ Ｐゴシック" panose="020B0600070205080204" pitchFamily="34" charset="-128"/>
              </a:rPr>
              <a:t> (3 of 3)</a:t>
            </a:r>
          </a:p>
        </p:txBody>
      </p:sp>
      <p:pic>
        <p:nvPicPr>
          <p:cNvPr id="33794" name="Picture 2" descr="Screen Shot 2020-03-06 at 11.18.14 AM.png">
            <a:extLst>
              <a:ext uri="{FF2B5EF4-FFF2-40B4-BE49-F238E27FC236}">
                <a16:creationId xmlns:a16="http://schemas.microsoft.com/office/drawing/2014/main" id="{610E9849-90CF-684E-837D-4302DFF8FBA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304925"/>
            <a:ext cx="9144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a:extLst>
              <a:ext uri="{FF2B5EF4-FFF2-40B4-BE49-F238E27FC236}">
                <a16:creationId xmlns:a16="http://schemas.microsoft.com/office/drawing/2014/main" id="{7831DFAE-8A7F-864C-B293-E765784EFB42}"/>
              </a:ext>
            </a:extLst>
          </p:cNvPr>
          <p:cNvSpPr txBox="1">
            <a:spLocks noChangeArrowheads="1"/>
          </p:cNvSpPr>
          <p:nvPr/>
        </p:nvSpPr>
        <p:spPr bwMode="auto">
          <a:xfrm>
            <a:off x="750888" y="1108075"/>
            <a:ext cx="6778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Sister</a:t>
            </a:r>
          </a:p>
        </p:txBody>
      </p:sp>
      <p:sp>
        <p:nvSpPr>
          <p:cNvPr id="11" name="Text Box 9">
            <a:extLst>
              <a:ext uri="{FF2B5EF4-FFF2-40B4-BE49-F238E27FC236}">
                <a16:creationId xmlns:a16="http://schemas.microsoft.com/office/drawing/2014/main" id="{332F3801-197B-5B41-AA23-1B8EB720C893}"/>
              </a:ext>
            </a:extLst>
          </p:cNvPr>
          <p:cNvSpPr txBox="1">
            <a:spLocks noChangeArrowheads="1"/>
          </p:cNvSpPr>
          <p:nvPr/>
        </p:nvSpPr>
        <p:spPr bwMode="auto">
          <a:xfrm>
            <a:off x="1428750" y="1108075"/>
            <a:ext cx="6969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
        <p:nvSpPr>
          <p:cNvPr id="12" name="Text Box 9">
            <a:extLst>
              <a:ext uri="{FF2B5EF4-FFF2-40B4-BE49-F238E27FC236}">
                <a16:creationId xmlns:a16="http://schemas.microsoft.com/office/drawing/2014/main" id="{4841847C-2EAD-3942-9603-EB9FECEC0C00}"/>
              </a:ext>
            </a:extLst>
          </p:cNvPr>
          <p:cNvSpPr txBox="1">
            <a:spLocks noChangeArrowheads="1"/>
          </p:cNvSpPr>
          <p:nvPr/>
        </p:nvSpPr>
        <p:spPr bwMode="auto">
          <a:xfrm>
            <a:off x="3435350" y="1092200"/>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
        <p:nvSpPr>
          <p:cNvPr id="13" name="Text Box 9">
            <a:extLst>
              <a:ext uri="{FF2B5EF4-FFF2-40B4-BE49-F238E27FC236}">
                <a16:creationId xmlns:a16="http://schemas.microsoft.com/office/drawing/2014/main" id="{D8F3D394-EA05-2041-9192-D934E35B7E01}"/>
              </a:ext>
            </a:extLst>
          </p:cNvPr>
          <p:cNvSpPr txBox="1">
            <a:spLocks noChangeArrowheads="1"/>
          </p:cNvSpPr>
          <p:nvPr/>
        </p:nvSpPr>
        <p:spPr bwMode="auto">
          <a:xfrm>
            <a:off x="4243388" y="1108075"/>
            <a:ext cx="679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Victim</a:t>
            </a:r>
          </a:p>
        </p:txBody>
      </p:sp>
      <p:sp>
        <p:nvSpPr>
          <p:cNvPr id="14" name="Text Box 9">
            <a:extLst>
              <a:ext uri="{FF2B5EF4-FFF2-40B4-BE49-F238E27FC236}">
                <a16:creationId xmlns:a16="http://schemas.microsoft.com/office/drawing/2014/main" id="{EA48CFD6-02B9-104A-998E-B3F62FD3F132}"/>
              </a:ext>
            </a:extLst>
          </p:cNvPr>
          <p:cNvSpPr txBox="1">
            <a:spLocks noChangeArrowheads="1"/>
          </p:cNvSpPr>
          <p:nvPr/>
        </p:nvSpPr>
        <p:spPr bwMode="auto">
          <a:xfrm>
            <a:off x="1997075" y="1108075"/>
            <a:ext cx="9763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Mother</a:t>
            </a:r>
          </a:p>
        </p:txBody>
      </p:sp>
      <p:sp>
        <p:nvSpPr>
          <p:cNvPr id="15" name="Text Box 9">
            <a:extLst>
              <a:ext uri="{FF2B5EF4-FFF2-40B4-BE49-F238E27FC236}">
                <a16:creationId xmlns:a16="http://schemas.microsoft.com/office/drawing/2014/main" id="{DFA885CE-FDEB-234E-B00C-F2642D9BFFF7}"/>
              </a:ext>
            </a:extLst>
          </p:cNvPr>
          <p:cNvSpPr txBox="1">
            <a:spLocks noChangeArrowheads="1"/>
          </p:cNvSpPr>
          <p:nvPr/>
        </p:nvSpPr>
        <p:spPr bwMode="auto">
          <a:xfrm>
            <a:off x="2738437" y="1108075"/>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solidFill>
                  <a:srgbClr val="FF0000"/>
                </a:solidFill>
              </a:rPr>
              <a:t>Defendant</a:t>
            </a:r>
          </a:p>
        </p:txBody>
      </p:sp>
    </p:spTree>
    <p:extLst>
      <p:ext uri="{BB962C8B-B14F-4D97-AF65-F5344CB8AC3E}">
        <p14:creationId xmlns:p14="http://schemas.microsoft.com/office/powerpoint/2010/main" val="20514768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3A28B-7FB1-2C49-8411-0B0378F812F9}"/>
              </a:ext>
            </a:extLst>
          </p:cNvPr>
          <p:cNvSpPr>
            <a:spLocks noGrp="1"/>
          </p:cNvSpPr>
          <p:nvPr>
            <p:ph type="title"/>
          </p:nvPr>
        </p:nvSpPr>
        <p:spPr/>
        <p:txBody>
          <a:bodyPr/>
          <a:lstStyle/>
          <a:p>
            <a:r>
              <a:rPr lang="en-US" dirty="0"/>
              <a:t>Two strange puzzles</a:t>
            </a:r>
          </a:p>
        </p:txBody>
      </p:sp>
      <p:sp>
        <p:nvSpPr>
          <p:cNvPr id="4" name="TextBox 3">
            <a:extLst>
              <a:ext uri="{FF2B5EF4-FFF2-40B4-BE49-F238E27FC236}">
                <a16:creationId xmlns:a16="http://schemas.microsoft.com/office/drawing/2014/main" id="{1506C2EF-EA4E-724A-90DC-8E77DE5E52A7}"/>
              </a:ext>
            </a:extLst>
          </p:cNvPr>
          <p:cNvSpPr txBox="1"/>
          <p:nvPr/>
        </p:nvSpPr>
        <p:spPr>
          <a:xfrm>
            <a:off x="1784129" y="2354557"/>
            <a:ext cx="5533118" cy="1200329"/>
          </a:xfrm>
          <a:prstGeom prst="rect">
            <a:avLst/>
          </a:prstGeom>
          <a:noFill/>
        </p:spPr>
        <p:txBody>
          <a:bodyPr wrap="none" rtlCol="0">
            <a:spAutoFit/>
          </a:bodyPr>
          <a:lstStyle/>
          <a:p>
            <a:r>
              <a:rPr lang="en-US" dirty="0"/>
              <a:t>• </a:t>
            </a:r>
            <a:r>
              <a:rPr lang="en-US" dirty="0">
                <a:solidFill>
                  <a:srgbClr val="FF0000"/>
                </a:solidFill>
              </a:rPr>
              <a:t>Where’s Mom’s DNA?</a:t>
            </a:r>
          </a:p>
          <a:p>
            <a:r>
              <a:rPr lang="en-US" dirty="0">
                <a:solidFill>
                  <a:srgbClr val="0070C0"/>
                </a:solidFill>
              </a:rPr>
              <a:t>Lots of different people left lots of DNA,</a:t>
            </a:r>
          </a:p>
          <a:p>
            <a:r>
              <a:rPr lang="en-US" dirty="0">
                <a:solidFill>
                  <a:srgbClr val="0070C0"/>
                </a:solidFill>
              </a:rPr>
              <a:t>but the primary caretaker left none. </a:t>
            </a:r>
          </a:p>
        </p:txBody>
      </p:sp>
      <p:sp>
        <p:nvSpPr>
          <p:cNvPr id="5" name="TextBox 4">
            <a:extLst>
              <a:ext uri="{FF2B5EF4-FFF2-40B4-BE49-F238E27FC236}">
                <a16:creationId xmlns:a16="http://schemas.microsoft.com/office/drawing/2014/main" id="{ACECF93A-937E-9F41-A2B7-B437A0309A82}"/>
              </a:ext>
            </a:extLst>
          </p:cNvPr>
          <p:cNvSpPr txBox="1"/>
          <p:nvPr/>
        </p:nvSpPr>
        <p:spPr>
          <a:xfrm>
            <a:off x="1784129" y="4007071"/>
            <a:ext cx="6170279" cy="1569660"/>
          </a:xfrm>
          <a:prstGeom prst="rect">
            <a:avLst/>
          </a:prstGeom>
          <a:noFill/>
        </p:spPr>
        <p:txBody>
          <a:bodyPr wrap="none" rtlCol="0">
            <a:spAutoFit/>
          </a:bodyPr>
          <a:lstStyle/>
          <a:p>
            <a:r>
              <a:rPr lang="en-US" dirty="0"/>
              <a:t>• </a:t>
            </a:r>
            <a:r>
              <a:rPr lang="en-US" dirty="0">
                <a:solidFill>
                  <a:srgbClr val="FF0000"/>
                </a:solidFill>
              </a:rPr>
              <a:t>Rectal DNA conflict</a:t>
            </a:r>
          </a:p>
          <a:p>
            <a:r>
              <a:rPr lang="en-US" dirty="0">
                <a:solidFill>
                  <a:srgbClr val="0070C0"/>
                </a:solidFill>
              </a:rPr>
              <a:t>Why was the defendant’s DNA found</a:t>
            </a:r>
          </a:p>
          <a:p>
            <a:r>
              <a:rPr lang="en-US" dirty="0">
                <a:solidFill>
                  <a:srgbClr val="0070C0"/>
                </a:solidFill>
              </a:rPr>
              <a:t>in the </a:t>
            </a:r>
            <a:r>
              <a:rPr lang="en-US" b="1" dirty="0">
                <a:solidFill>
                  <a:srgbClr val="0070C0"/>
                </a:solidFill>
              </a:rPr>
              <a:t>initial</a:t>
            </a:r>
            <a:r>
              <a:rPr lang="en-US" dirty="0">
                <a:solidFill>
                  <a:srgbClr val="0070C0"/>
                </a:solidFill>
              </a:rPr>
              <a:t> hospital rectal swabs (Item 16),</a:t>
            </a:r>
          </a:p>
          <a:p>
            <a:r>
              <a:rPr lang="en-US" dirty="0">
                <a:solidFill>
                  <a:srgbClr val="0070C0"/>
                </a:solidFill>
              </a:rPr>
              <a:t>but </a:t>
            </a:r>
            <a:r>
              <a:rPr lang="en-US" b="1" dirty="0">
                <a:solidFill>
                  <a:srgbClr val="0070C0"/>
                </a:solidFill>
              </a:rPr>
              <a:t>not later </a:t>
            </a:r>
            <a:r>
              <a:rPr lang="en-US" dirty="0">
                <a:solidFill>
                  <a:srgbClr val="0070C0"/>
                </a:solidFill>
              </a:rPr>
              <a:t>at autopsy (Item 39)? </a:t>
            </a:r>
          </a:p>
        </p:txBody>
      </p:sp>
    </p:spTree>
    <p:extLst>
      <p:ext uri="{BB962C8B-B14F-4D97-AF65-F5344CB8AC3E}">
        <p14:creationId xmlns:p14="http://schemas.microsoft.com/office/powerpoint/2010/main" val="6754857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3A28B-7FB1-2C49-8411-0B0378F812F9}"/>
              </a:ext>
            </a:extLst>
          </p:cNvPr>
          <p:cNvSpPr>
            <a:spLocks noGrp="1"/>
          </p:cNvSpPr>
          <p:nvPr>
            <p:ph type="title"/>
          </p:nvPr>
        </p:nvSpPr>
        <p:spPr/>
        <p:txBody>
          <a:bodyPr/>
          <a:lstStyle/>
          <a:p>
            <a:r>
              <a:rPr lang="en-US" dirty="0"/>
              <a:t>Two different views</a:t>
            </a:r>
          </a:p>
        </p:txBody>
      </p:sp>
      <p:sp>
        <p:nvSpPr>
          <p:cNvPr id="3" name="TextBox 2">
            <a:extLst>
              <a:ext uri="{FF2B5EF4-FFF2-40B4-BE49-F238E27FC236}">
                <a16:creationId xmlns:a16="http://schemas.microsoft.com/office/drawing/2014/main" id="{87BF9E0A-FAED-2740-A3CA-58CC677D1154}"/>
              </a:ext>
            </a:extLst>
          </p:cNvPr>
          <p:cNvSpPr txBox="1"/>
          <p:nvPr/>
        </p:nvSpPr>
        <p:spPr>
          <a:xfrm>
            <a:off x="1371600" y="2461371"/>
            <a:ext cx="6400800" cy="1200329"/>
          </a:xfrm>
          <a:prstGeom prst="rect">
            <a:avLst/>
          </a:prstGeom>
          <a:noFill/>
        </p:spPr>
        <p:txBody>
          <a:bodyPr wrap="square" rtlCol="0">
            <a:spAutoFit/>
          </a:bodyPr>
          <a:lstStyle/>
          <a:p>
            <a:r>
              <a:rPr lang="en-US" b="1" dirty="0">
                <a:solidFill>
                  <a:srgbClr val="FF0000"/>
                </a:solidFill>
              </a:rPr>
              <a:t>Prosecution</a:t>
            </a:r>
            <a:r>
              <a:rPr lang="en-US" dirty="0">
                <a:solidFill>
                  <a:srgbClr val="FF0000"/>
                </a:solidFill>
              </a:rPr>
              <a:t>. The forensic evidence shows that the defendant raped and killed the two-year old boy who lived in his house. </a:t>
            </a:r>
          </a:p>
        </p:txBody>
      </p:sp>
      <p:sp>
        <p:nvSpPr>
          <p:cNvPr id="4" name="TextBox 3">
            <a:extLst>
              <a:ext uri="{FF2B5EF4-FFF2-40B4-BE49-F238E27FC236}">
                <a16:creationId xmlns:a16="http://schemas.microsoft.com/office/drawing/2014/main" id="{D60C88B0-462A-F741-AF88-1887DF0E1121}"/>
              </a:ext>
            </a:extLst>
          </p:cNvPr>
          <p:cNvSpPr txBox="1"/>
          <p:nvPr/>
        </p:nvSpPr>
        <p:spPr>
          <a:xfrm>
            <a:off x="1371600" y="3865181"/>
            <a:ext cx="6109139" cy="1200329"/>
          </a:xfrm>
          <a:prstGeom prst="rect">
            <a:avLst/>
          </a:prstGeom>
          <a:noFill/>
        </p:spPr>
        <p:txBody>
          <a:bodyPr wrap="square" rtlCol="0">
            <a:spAutoFit/>
          </a:bodyPr>
          <a:lstStyle/>
          <a:p>
            <a:r>
              <a:rPr lang="en-US" b="1" dirty="0">
                <a:solidFill>
                  <a:srgbClr val="0432FF"/>
                </a:solidFill>
              </a:rPr>
              <a:t>Defense</a:t>
            </a:r>
            <a:r>
              <a:rPr lang="en-US" dirty="0">
                <a:solidFill>
                  <a:srgbClr val="0432FF"/>
                </a:solidFill>
              </a:rPr>
              <a:t>. An abused toddler died.  The forensic evidence shows that the defendant had nothing to do with his death.  </a:t>
            </a:r>
          </a:p>
        </p:txBody>
      </p:sp>
      <p:sp>
        <p:nvSpPr>
          <p:cNvPr id="5" name="TextBox 4">
            <a:extLst>
              <a:ext uri="{FF2B5EF4-FFF2-40B4-BE49-F238E27FC236}">
                <a16:creationId xmlns:a16="http://schemas.microsoft.com/office/drawing/2014/main" id="{B74F342A-17BB-7E4C-8456-D42BEE27D192}"/>
              </a:ext>
            </a:extLst>
          </p:cNvPr>
          <p:cNvSpPr txBox="1"/>
          <p:nvPr/>
        </p:nvSpPr>
        <p:spPr>
          <a:xfrm>
            <a:off x="1571884" y="1752600"/>
            <a:ext cx="6000232" cy="461665"/>
          </a:xfrm>
          <a:prstGeom prst="rect">
            <a:avLst/>
          </a:prstGeom>
          <a:noFill/>
        </p:spPr>
        <p:txBody>
          <a:bodyPr wrap="none" rtlCol="0">
            <a:spAutoFit/>
          </a:bodyPr>
          <a:lstStyle/>
          <a:p>
            <a:r>
              <a:rPr lang="en-US" dirty="0">
                <a:solidFill>
                  <a:srgbClr val="002060"/>
                </a:solidFill>
              </a:rPr>
              <a:t>Same DNA evidence, different conclusions</a:t>
            </a:r>
          </a:p>
        </p:txBody>
      </p:sp>
      <p:sp>
        <p:nvSpPr>
          <p:cNvPr id="6" name="TextBox 5">
            <a:extLst>
              <a:ext uri="{FF2B5EF4-FFF2-40B4-BE49-F238E27FC236}">
                <a16:creationId xmlns:a16="http://schemas.microsoft.com/office/drawing/2014/main" id="{BA952A9C-517F-E040-98F1-E297FC339EBD}"/>
              </a:ext>
            </a:extLst>
          </p:cNvPr>
          <p:cNvSpPr txBox="1"/>
          <p:nvPr/>
        </p:nvSpPr>
        <p:spPr>
          <a:xfrm>
            <a:off x="2545686" y="5340875"/>
            <a:ext cx="3760966" cy="1200329"/>
          </a:xfrm>
          <a:prstGeom prst="rect">
            <a:avLst/>
          </a:prstGeom>
          <a:noFill/>
        </p:spPr>
        <p:txBody>
          <a:bodyPr wrap="none" rtlCol="0">
            <a:spAutoFit/>
          </a:bodyPr>
          <a:lstStyle/>
          <a:p>
            <a:pPr algn="ctr"/>
            <a:r>
              <a:rPr lang="en-US" b="1" dirty="0">
                <a:solidFill>
                  <a:srgbClr val="002060"/>
                </a:solidFill>
              </a:rPr>
              <a:t>Confirmation bias</a:t>
            </a:r>
          </a:p>
          <a:p>
            <a:pPr algn="ctr"/>
            <a:r>
              <a:rPr lang="en-US" dirty="0">
                <a:solidFill>
                  <a:srgbClr val="002060"/>
                </a:solidFill>
              </a:rPr>
              <a:t>Assume H, conclude H.</a:t>
            </a:r>
          </a:p>
          <a:p>
            <a:pPr algn="ctr"/>
            <a:r>
              <a:rPr lang="en-US" dirty="0">
                <a:solidFill>
                  <a:srgbClr val="002060"/>
                </a:solidFill>
              </a:rPr>
              <a:t>Assume ~H, conclude ~H.</a:t>
            </a:r>
          </a:p>
        </p:txBody>
      </p:sp>
    </p:spTree>
    <p:extLst>
      <p:ext uri="{BB962C8B-B14F-4D97-AF65-F5344CB8AC3E}">
        <p14:creationId xmlns:p14="http://schemas.microsoft.com/office/powerpoint/2010/main" val="16770856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IMG_0084.JPG">
            <a:extLst>
              <a:ext uri="{FF2B5EF4-FFF2-40B4-BE49-F238E27FC236}">
                <a16:creationId xmlns:a16="http://schemas.microsoft.com/office/drawing/2014/main" id="{B806F5DE-58D2-5546-B192-8FF99EA2467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56371" y="3720973"/>
            <a:ext cx="1845905" cy="138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A249BBD-7AF4-D848-B4DA-EB61281255BE}"/>
              </a:ext>
            </a:extLst>
          </p:cNvPr>
          <p:cNvSpPr>
            <a:spLocks noGrp="1"/>
          </p:cNvSpPr>
          <p:nvPr>
            <p:ph type="title"/>
          </p:nvPr>
        </p:nvSpPr>
        <p:spPr/>
        <p:txBody>
          <a:bodyPr/>
          <a:lstStyle/>
          <a:p>
            <a:r>
              <a:rPr lang="en-US" dirty="0"/>
              <a:t>The prosecution sees crime</a:t>
            </a:r>
          </a:p>
        </p:txBody>
      </p:sp>
      <p:sp>
        <p:nvSpPr>
          <p:cNvPr id="4" name="TextBox 3">
            <a:extLst>
              <a:ext uri="{FF2B5EF4-FFF2-40B4-BE49-F238E27FC236}">
                <a16:creationId xmlns:a16="http://schemas.microsoft.com/office/drawing/2014/main" id="{44724B0B-58C7-D54F-A2C5-AECD5CDF060F}"/>
              </a:ext>
            </a:extLst>
          </p:cNvPr>
          <p:cNvSpPr txBox="1"/>
          <p:nvPr/>
        </p:nvSpPr>
        <p:spPr>
          <a:xfrm>
            <a:off x="750354" y="1623849"/>
            <a:ext cx="7643311" cy="461665"/>
          </a:xfrm>
          <a:prstGeom prst="rect">
            <a:avLst/>
          </a:prstGeom>
          <a:noFill/>
        </p:spPr>
        <p:txBody>
          <a:bodyPr wrap="none" rtlCol="0">
            <a:spAutoFit/>
          </a:bodyPr>
          <a:lstStyle/>
          <a:p>
            <a:pPr algn="ctr"/>
            <a:r>
              <a:rPr lang="en-US" dirty="0">
                <a:solidFill>
                  <a:srgbClr val="FF0000"/>
                </a:solidFill>
              </a:rPr>
              <a:t>Forensics proves guilt; defendant’s DNA is everywhere</a:t>
            </a:r>
          </a:p>
        </p:txBody>
      </p:sp>
      <p:pic>
        <p:nvPicPr>
          <p:cNvPr id="5" name="Picture 4">
            <a:extLst>
              <a:ext uri="{FF2B5EF4-FFF2-40B4-BE49-F238E27FC236}">
                <a16:creationId xmlns:a16="http://schemas.microsoft.com/office/drawing/2014/main" id="{9FE90088-161A-574D-B12B-54B2605048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06516" y="2416982"/>
            <a:ext cx="1910833" cy="1143001"/>
          </a:xfrm>
          <a:prstGeom prst="rect">
            <a:avLst/>
          </a:prstGeom>
        </p:spPr>
      </p:pic>
      <p:pic>
        <p:nvPicPr>
          <p:cNvPr id="7" name="Picture 6">
            <a:extLst>
              <a:ext uri="{FF2B5EF4-FFF2-40B4-BE49-F238E27FC236}">
                <a16:creationId xmlns:a16="http://schemas.microsoft.com/office/drawing/2014/main" id="{136D81F9-6D13-EA45-8C35-43D5418D837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06516" y="4523802"/>
            <a:ext cx="2099370" cy="2099370"/>
          </a:xfrm>
          <a:prstGeom prst="rect">
            <a:avLst/>
          </a:prstGeom>
        </p:spPr>
      </p:pic>
      <p:pic>
        <p:nvPicPr>
          <p:cNvPr id="8" name="Picture 4" descr="DSC_0006.JPG">
            <a:extLst>
              <a:ext uri="{FF2B5EF4-FFF2-40B4-BE49-F238E27FC236}">
                <a16:creationId xmlns:a16="http://schemas.microsoft.com/office/drawing/2014/main" id="{F8344BDB-C472-4143-B59C-DE8BFF524EF3}"/>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28975" y="4857988"/>
            <a:ext cx="268605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R clippers - IMG_0033.JPG">
            <a:extLst>
              <a:ext uri="{FF2B5EF4-FFF2-40B4-BE49-F238E27FC236}">
                <a16:creationId xmlns:a16="http://schemas.microsoft.com/office/drawing/2014/main" id="{1F6CF6BD-2D73-284B-B3BA-89FDE1FE88B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4247623" y="2416982"/>
            <a:ext cx="1676905" cy="130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IMG_0060.JPG">
            <a:extLst>
              <a:ext uri="{FF2B5EF4-FFF2-40B4-BE49-F238E27FC236}">
                <a16:creationId xmlns:a16="http://schemas.microsoft.com/office/drawing/2014/main" id="{C519365A-1355-9F4B-A276-41786E58088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6086504" y="2416982"/>
            <a:ext cx="1848194" cy="107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IMG_0038.JPG">
            <a:extLst>
              <a:ext uri="{FF2B5EF4-FFF2-40B4-BE49-F238E27FC236}">
                <a16:creationId xmlns:a16="http://schemas.microsoft.com/office/drawing/2014/main" id="{14744BCD-498B-2F44-8780-D5CB995A615B}"/>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2979324" y="2416982"/>
            <a:ext cx="1106323"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IMG_0128.JPG">
            <a:extLst>
              <a:ext uri="{FF2B5EF4-FFF2-40B4-BE49-F238E27FC236}">
                <a16:creationId xmlns:a16="http://schemas.microsoft.com/office/drawing/2014/main" id="{864728B9-7EDB-4C4A-A955-A726F321C5A6}"/>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rot="16200000">
            <a:off x="6054860" y="3667468"/>
            <a:ext cx="1987325" cy="177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IMG_0056.JPG">
            <a:extLst>
              <a:ext uri="{FF2B5EF4-FFF2-40B4-BE49-F238E27FC236}">
                <a16:creationId xmlns:a16="http://schemas.microsoft.com/office/drawing/2014/main" id="{497977EB-A772-3449-8B86-A2EFDEAD1282}"/>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rot="16200000">
            <a:off x="5896637" y="4930048"/>
            <a:ext cx="1929954" cy="144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descr="IMG_0061.JPG">
            <a:extLst>
              <a:ext uri="{FF2B5EF4-FFF2-40B4-BE49-F238E27FC236}">
                <a16:creationId xmlns:a16="http://schemas.microsoft.com/office/drawing/2014/main" id="{D5EBD53D-225C-BA40-BA57-BE1DBC6B329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bwMode="auto">
          <a:xfrm rot="16200000">
            <a:off x="232212" y="3560257"/>
            <a:ext cx="1662495" cy="138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descr="IMG_0015.JPG">
            <a:extLst>
              <a:ext uri="{FF2B5EF4-FFF2-40B4-BE49-F238E27FC236}">
                <a16:creationId xmlns:a16="http://schemas.microsoft.com/office/drawing/2014/main" id="{C8D2B8A7-12BD-2F45-B076-B346D9983F4E}"/>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bwMode="auto">
          <a:xfrm rot="16200000">
            <a:off x="4114726" y="3749377"/>
            <a:ext cx="1587850" cy="173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6070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1632C0-751D-D84A-80E7-0B828C5E38E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14903" y="2638639"/>
            <a:ext cx="4514193" cy="2539234"/>
          </a:xfrm>
          <a:prstGeom prst="rect">
            <a:avLst/>
          </a:prstGeom>
        </p:spPr>
      </p:pic>
      <p:sp>
        <p:nvSpPr>
          <p:cNvPr id="2" name="Title 1">
            <a:extLst>
              <a:ext uri="{FF2B5EF4-FFF2-40B4-BE49-F238E27FC236}">
                <a16:creationId xmlns:a16="http://schemas.microsoft.com/office/drawing/2014/main" id="{5B4178B0-9C15-474B-96D5-0CF71B6918D7}"/>
              </a:ext>
            </a:extLst>
          </p:cNvPr>
          <p:cNvSpPr>
            <a:spLocks noGrp="1"/>
          </p:cNvSpPr>
          <p:nvPr>
            <p:ph type="title"/>
          </p:nvPr>
        </p:nvSpPr>
        <p:spPr/>
        <p:txBody>
          <a:bodyPr/>
          <a:lstStyle/>
          <a:p>
            <a:r>
              <a:rPr lang="en-US" dirty="0"/>
              <a:t>The defense sees no criminal</a:t>
            </a:r>
          </a:p>
        </p:txBody>
      </p:sp>
      <p:sp>
        <p:nvSpPr>
          <p:cNvPr id="4" name="TextBox 3">
            <a:extLst>
              <a:ext uri="{FF2B5EF4-FFF2-40B4-BE49-F238E27FC236}">
                <a16:creationId xmlns:a16="http://schemas.microsoft.com/office/drawing/2014/main" id="{73C13226-59E0-F14B-B93E-20D1E53DD1E2}"/>
              </a:ext>
            </a:extLst>
          </p:cNvPr>
          <p:cNvSpPr txBox="1"/>
          <p:nvPr/>
        </p:nvSpPr>
        <p:spPr>
          <a:xfrm>
            <a:off x="922678" y="1623849"/>
            <a:ext cx="7298666" cy="461665"/>
          </a:xfrm>
          <a:prstGeom prst="rect">
            <a:avLst/>
          </a:prstGeom>
          <a:noFill/>
        </p:spPr>
        <p:txBody>
          <a:bodyPr wrap="none" rtlCol="0">
            <a:spAutoFit/>
          </a:bodyPr>
          <a:lstStyle/>
          <a:p>
            <a:pPr algn="ctr"/>
            <a:r>
              <a:rPr lang="en-US" dirty="0">
                <a:solidFill>
                  <a:srgbClr val="0432FF"/>
                </a:solidFill>
              </a:rPr>
              <a:t>Lots of people’s DNA in a messy dirty </a:t>
            </a:r>
            <a:r>
              <a:rPr lang="en-US" dirty="0" err="1">
                <a:solidFill>
                  <a:srgbClr val="0432FF"/>
                </a:solidFill>
              </a:rPr>
              <a:t>spermy</a:t>
            </a:r>
            <a:r>
              <a:rPr lang="en-US" dirty="0">
                <a:solidFill>
                  <a:srgbClr val="0432FF"/>
                </a:solidFill>
              </a:rPr>
              <a:t> house</a:t>
            </a:r>
          </a:p>
        </p:txBody>
      </p:sp>
      <p:pic>
        <p:nvPicPr>
          <p:cNvPr id="5" name="Picture 4">
            <a:extLst>
              <a:ext uri="{FF2B5EF4-FFF2-40B4-BE49-F238E27FC236}">
                <a16:creationId xmlns:a16="http://schemas.microsoft.com/office/drawing/2014/main" id="{CE4E1352-A364-1B4C-99A3-C68846B9A3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0924" y="2347091"/>
            <a:ext cx="3428999" cy="1928812"/>
          </a:xfrm>
          <a:prstGeom prst="rect">
            <a:avLst/>
          </a:prstGeom>
        </p:spPr>
      </p:pic>
      <p:pic>
        <p:nvPicPr>
          <p:cNvPr id="6" name="Picture 5">
            <a:extLst>
              <a:ext uri="{FF2B5EF4-FFF2-40B4-BE49-F238E27FC236}">
                <a16:creationId xmlns:a16="http://schemas.microsoft.com/office/drawing/2014/main" id="{9AE8B17C-377C-974D-96C0-EAE3DB89BA1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87609" y="2347091"/>
            <a:ext cx="3052995" cy="1717310"/>
          </a:xfrm>
          <a:prstGeom prst="rect">
            <a:avLst/>
          </a:prstGeom>
        </p:spPr>
      </p:pic>
      <p:pic>
        <p:nvPicPr>
          <p:cNvPr id="8" name="Picture 7">
            <a:extLst>
              <a:ext uri="{FF2B5EF4-FFF2-40B4-BE49-F238E27FC236}">
                <a16:creationId xmlns:a16="http://schemas.microsoft.com/office/drawing/2014/main" id="{1A79D8C4-EEB8-FD40-B1D0-ACB5A784DE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0924" y="4537480"/>
            <a:ext cx="3654972" cy="2055922"/>
          </a:xfrm>
          <a:prstGeom prst="rect">
            <a:avLst/>
          </a:prstGeom>
        </p:spPr>
      </p:pic>
      <p:pic>
        <p:nvPicPr>
          <p:cNvPr id="9" name="Picture 8">
            <a:extLst>
              <a:ext uri="{FF2B5EF4-FFF2-40B4-BE49-F238E27FC236}">
                <a16:creationId xmlns:a16="http://schemas.microsoft.com/office/drawing/2014/main" id="{F839C1B6-0878-1648-9A55-CB327557FF0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78553" y="4420998"/>
            <a:ext cx="3862051" cy="2172404"/>
          </a:xfrm>
          <a:prstGeom prst="rect">
            <a:avLst/>
          </a:prstGeom>
        </p:spPr>
      </p:pic>
    </p:spTree>
    <p:extLst>
      <p:ext uri="{BB962C8B-B14F-4D97-AF65-F5344CB8AC3E}">
        <p14:creationId xmlns:p14="http://schemas.microsoft.com/office/powerpoint/2010/main" val="20262546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A4B8-1C73-AC44-963F-84AD615F967F}"/>
              </a:ext>
            </a:extLst>
          </p:cNvPr>
          <p:cNvSpPr>
            <a:spLocks noGrp="1"/>
          </p:cNvSpPr>
          <p:nvPr>
            <p:ph type="title"/>
          </p:nvPr>
        </p:nvSpPr>
        <p:spPr/>
        <p:txBody>
          <a:bodyPr/>
          <a:lstStyle/>
          <a:p>
            <a:r>
              <a:rPr lang="en-US" dirty="0"/>
              <a:t>Where’s Mom’s DNA?</a:t>
            </a:r>
          </a:p>
        </p:txBody>
      </p:sp>
      <p:sp>
        <p:nvSpPr>
          <p:cNvPr id="4" name="TextBox 3">
            <a:extLst>
              <a:ext uri="{FF2B5EF4-FFF2-40B4-BE49-F238E27FC236}">
                <a16:creationId xmlns:a16="http://schemas.microsoft.com/office/drawing/2014/main" id="{FE8556E6-601A-7F42-88A4-0F3383B64FCB}"/>
              </a:ext>
            </a:extLst>
          </p:cNvPr>
          <p:cNvSpPr txBox="1"/>
          <p:nvPr/>
        </p:nvSpPr>
        <p:spPr>
          <a:xfrm>
            <a:off x="346841" y="1752600"/>
            <a:ext cx="8600090" cy="4893647"/>
          </a:xfrm>
          <a:prstGeom prst="rect">
            <a:avLst/>
          </a:prstGeom>
          <a:noFill/>
        </p:spPr>
        <p:txBody>
          <a:bodyPr wrap="square" rtlCol="0">
            <a:spAutoFit/>
          </a:bodyPr>
          <a:lstStyle/>
          <a:p>
            <a:pPr algn="l"/>
            <a:r>
              <a:rPr lang="en-US" b="1" dirty="0"/>
              <a:t>Q</a:t>
            </a:r>
            <a:r>
              <a:rPr lang="en-US" dirty="0"/>
              <a:t> Did you and the defendant have sex that night?</a:t>
            </a:r>
          </a:p>
          <a:p>
            <a:pPr algn="l"/>
            <a:r>
              <a:rPr lang="en-US" b="1" dirty="0"/>
              <a:t>Mother</a:t>
            </a:r>
            <a:r>
              <a:rPr lang="en-US" dirty="0"/>
              <a:t> Just a blow job. </a:t>
            </a:r>
          </a:p>
          <a:p>
            <a:pPr algn="l"/>
            <a:r>
              <a:rPr lang="en-US" b="1" dirty="0"/>
              <a:t>Q</a:t>
            </a:r>
            <a:r>
              <a:rPr lang="en-US" dirty="0"/>
              <a:t> Did he ejaculate inside your mouth?</a:t>
            </a:r>
          </a:p>
          <a:p>
            <a:pPr algn="l"/>
            <a:r>
              <a:rPr lang="en-US" b="1" dirty="0"/>
              <a:t>A</a:t>
            </a:r>
            <a:r>
              <a:rPr lang="en-US" dirty="0"/>
              <a:t> Yeah. </a:t>
            </a:r>
          </a:p>
          <a:p>
            <a:pPr algn="l"/>
            <a:r>
              <a:rPr lang="en-US" b="1" dirty="0"/>
              <a:t>Q</a:t>
            </a:r>
            <a:r>
              <a:rPr lang="en-US" dirty="0"/>
              <a:t> What did you do after that?</a:t>
            </a:r>
          </a:p>
          <a:p>
            <a:pPr algn="l"/>
            <a:r>
              <a:rPr lang="en-US" b="1" dirty="0"/>
              <a:t>A</a:t>
            </a:r>
            <a:r>
              <a:rPr lang="en-US" dirty="0"/>
              <a:t> Went and cleaned myself off.</a:t>
            </a:r>
          </a:p>
          <a:p>
            <a:pPr algn="l"/>
            <a:r>
              <a:rPr lang="en-US" b="1" dirty="0"/>
              <a:t>Q</a:t>
            </a:r>
            <a:r>
              <a:rPr lang="en-US" dirty="0"/>
              <a:t> What did you clean yourself up with?</a:t>
            </a:r>
          </a:p>
          <a:p>
            <a:pPr algn="l"/>
            <a:r>
              <a:rPr lang="en-US" b="1" dirty="0"/>
              <a:t>A</a:t>
            </a:r>
            <a:r>
              <a:rPr lang="en-US" dirty="0"/>
              <a:t> Baby wipes.</a:t>
            </a:r>
          </a:p>
          <a:p>
            <a:pPr algn="l"/>
            <a:r>
              <a:rPr lang="en-US" b="1" dirty="0"/>
              <a:t>Q</a:t>
            </a:r>
            <a:r>
              <a:rPr lang="en-US" dirty="0"/>
              <a:t> And then what did you do with the baby wipes afterwards? </a:t>
            </a:r>
          </a:p>
          <a:p>
            <a:pPr algn="l"/>
            <a:r>
              <a:rPr lang="en-US" b="1" dirty="0"/>
              <a:t>A</a:t>
            </a:r>
            <a:r>
              <a:rPr lang="en-US" dirty="0"/>
              <a:t> Threw them away.</a:t>
            </a:r>
          </a:p>
          <a:p>
            <a:pPr algn="l"/>
            <a:r>
              <a:rPr lang="en-US" b="1" dirty="0"/>
              <a:t>Q</a:t>
            </a:r>
            <a:r>
              <a:rPr lang="en-US" dirty="0"/>
              <a:t> Where did you throw the baby wipes away?</a:t>
            </a:r>
          </a:p>
          <a:p>
            <a:pPr algn="l"/>
            <a:r>
              <a:rPr lang="en-US" b="1" dirty="0"/>
              <a:t>A</a:t>
            </a:r>
            <a:r>
              <a:rPr lang="en-US" dirty="0"/>
              <a:t> I don't remember if I threw them in the trash can in my 		 bedroom or if I threw them in the restroom trash.</a:t>
            </a:r>
          </a:p>
        </p:txBody>
      </p:sp>
      <p:pic>
        <p:nvPicPr>
          <p:cNvPr id="9" name="Graphic 8" descr="Confused face outline with solid fill">
            <a:extLst>
              <a:ext uri="{FF2B5EF4-FFF2-40B4-BE49-F238E27FC236}">
                <a16:creationId xmlns:a16="http://schemas.microsoft.com/office/drawing/2014/main" id="{7BF7B819-BA23-B34D-AFAA-51DEB527EC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600" y="266700"/>
            <a:ext cx="914400" cy="914400"/>
          </a:xfrm>
          <a:prstGeom prst="rect">
            <a:avLst/>
          </a:prstGeom>
        </p:spPr>
      </p:pic>
    </p:spTree>
    <p:extLst>
      <p:ext uri="{BB962C8B-B14F-4D97-AF65-F5344CB8AC3E}">
        <p14:creationId xmlns:p14="http://schemas.microsoft.com/office/powerpoint/2010/main" val="9917761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45BCA-83E6-4245-B43A-2854508D3374}"/>
              </a:ext>
            </a:extLst>
          </p:cNvPr>
          <p:cNvSpPr>
            <a:spLocks noGrp="1"/>
          </p:cNvSpPr>
          <p:nvPr>
            <p:ph type="title"/>
          </p:nvPr>
        </p:nvSpPr>
        <p:spPr/>
        <p:txBody>
          <a:bodyPr/>
          <a:lstStyle/>
          <a:p>
            <a:r>
              <a:rPr lang="en-US" dirty="0"/>
              <a:t>Mother’s DNA masked</a:t>
            </a:r>
          </a:p>
        </p:txBody>
      </p:sp>
      <p:sp>
        <p:nvSpPr>
          <p:cNvPr id="4" name="TextBox 3">
            <a:extLst>
              <a:ext uri="{FF2B5EF4-FFF2-40B4-BE49-F238E27FC236}">
                <a16:creationId xmlns:a16="http://schemas.microsoft.com/office/drawing/2014/main" id="{A9B455D6-0395-2542-8806-E94E2196FA9B}"/>
              </a:ext>
            </a:extLst>
          </p:cNvPr>
          <p:cNvSpPr txBox="1"/>
          <p:nvPr/>
        </p:nvSpPr>
        <p:spPr>
          <a:xfrm>
            <a:off x="1297289" y="1652042"/>
            <a:ext cx="6549422" cy="461665"/>
          </a:xfrm>
          <a:prstGeom prst="rect">
            <a:avLst/>
          </a:prstGeom>
          <a:noFill/>
        </p:spPr>
        <p:txBody>
          <a:bodyPr wrap="none" rtlCol="0">
            <a:spAutoFit/>
          </a:bodyPr>
          <a:lstStyle/>
          <a:p>
            <a:r>
              <a:rPr lang="en-US" dirty="0">
                <a:solidFill>
                  <a:srgbClr val="0432FF"/>
                </a:solidFill>
              </a:rPr>
              <a:t>Her hands were covered in defendant’s semen</a:t>
            </a:r>
          </a:p>
        </p:txBody>
      </p:sp>
      <p:sp>
        <p:nvSpPr>
          <p:cNvPr id="5" name="TextBox 4">
            <a:extLst>
              <a:ext uri="{FF2B5EF4-FFF2-40B4-BE49-F238E27FC236}">
                <a16:creationId xmlns:a16="http://schemas.microsoft.com/office/drawing/2014/main" id="{0EE98BA4-265B-F246-9A11-2F4CF4A1CDD3}"/>
              </a:ext>
            </a:extLst>
          </p:cNvPr>
          <p:cNvSpPr txBox="1"/>
          <p:nvPr/>
        </p:nvSpPr>
        <p:spPr>
          <a:xfrm>
            <a:off x="967436" y="2575518"/>
            <a:ext cx="7490764" cy="3416320"/>
          </a:xfrm>
          <a:prstGeom prst="rect">
            <a:avLst/>
          </a:prstGeom>
          <a:noFill/>
        </p:spPr>
        <p:txBody>
          <a:bodyPr wrap="square" rtlCol="0">
            <a:spAutoFit/>
          </a:bodyPr>
          <a:lstStyle/>
          <a:p>
            <a:pPr algn="l"/>
            <a:r>
              <a:rPr lang="en-US" dirty="0">
                <a:solidFill>
                  <a:srgbClr val="002060"/>
                </a:solidFill>
              </a:rPr>
              <a:t>The child was in toilet training.</a:t>
            </a:r>
          </a:p>
          <a:p>
            <a:pPr algn="l"/>
            <a:r>
              <a:rPr lang="en-US" dirty="0">
                <a:solidFill>
                  <a:srgbClr val="002060"/>
                </a:solidFill>
              </a:rPr>
              <a:t>The child’s primary caregiver had </a:t>
            </a:r>
          </a:p>
          <a:p>
            <a:pPr algn="l"/>
            <a:r>
              <a:rPr lang="en-US" dirty="0">
                <a:solidFill>
                  <a:srgbClr val="002060"/>
                </a:solidFill>
              </a:rPr>
              <a:t>   the defendant’s semen on her hands.</a:t>
            </a:r>
          </a:p>
          <a:p>
            <a:pPr algn="l"/>
            <a:r>
              <a:rPr lang="en-US" dirty="0">
                <a:solidFill>
                  <a:srgbClr val="002060"/>
                </a:solidFill>
              </a:rPr>
              <a:t>Swamping her own DNA as she attended to her child.</a:t>
            </a:r>
          </a:p>
          <a:p>
            <a:pPr algn="l"/>
            <a:r>
              <a:rPr lang="en-US" dirty="0">
                <a:solidFill>
                  <a:srgbClr val="002060"/>
                </a:solidFill>
              </a:rPr>
              <a:t>Which is why we couldn’t detect her DNA.  </a:t>
            </a:r>
          </a:p>
          <a:p>
            <a:pPr algn="l"/>
            <a:r>
              <a:rPr lang="en-US" dirty="0">
                <a:solidFill>
                  <a:srgbClr val="002060"/>
                </a:solidFill>
              </a:rPr>
              <a:t>The mother was spreading the defendant’s semen:</a:t>
            </a:r>
          </a:p>
          <a:p>
            <a:pPr algn="l"/>
            <a:r>
              <a:rPr lang="en-US" dirty="0">
                <a:solidFill>
                  <a:srgbClr val="002060"/>
                </a:solidFill>
              </a:rPr>
              <a:t>   from her hands, to baby wipes, to garbage bags, </a:t>
            </a:r>
          </a:p>
          <a:p>
            <a:pPr algn="l"/>
            <a:r>
              <a:rPr lang="en-US" dirty="0">
                <a:solidFill>
                  <a:srgbClr val="002060"/>
                </a:solidFill>
              </a:rPr>
              <a:t>   and whatever she touched – like to her child.  </a:t>
            </a:r>
          </a:p>
          <a:p>
            <a:pPr algn="l"/>
            <a:r>
              <a:rPr lang="en-US" dirty="0">
                <a:solidFill>
                  <a:srgbClr val="002060"/>
                </a:solidFill>
              </a:rPr>
              <a:t>There was no probative value in this expected DNA.</a:t>
            </a:r>
          </a:p>
        </p:txBody>
      </p:sp>
      <p:pic>
        <p:nvPicPr>
          <p:cNvPr id="6" name="Graphic 5" descr="Lights On with solid fill">
            <a:extLst>
              <a:ext uri="{FF2B5EF4-FFF2-40B4-BE49-F238E27FC236}">
                <a16:creationId xmlns:a16="http://schemas.microsoft.com/office/drawing/2014/main" id="{9E784D01-B8CF-EB4C-BE5A-38AFC42481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600" y="248493"/>
            <a:ext cx="914400" cy="914400"/>
          </a:xfrm>
          <a:prstGeom prst="rect">
            <a:avLst/>
          </a:prstGeom>
        </p:spPr>
      </p:pic>
    </p:spTree>
    <p:extLst>
      <p:ext uri="{BB962C8B-B14F-4D97-AF65-F5344CB8AC3E}">
        <p14:creationId xmlns:p14="http://schemas.microsoft.com/office/powerpoint/2010/main" val="422847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083E-DD7D-D644-874A-B837EBC5ADA1}"/>
              </a:ext>
            </a:extLst>
          </p:cNvPr>
          <p:cNvSpPr>
            <a:spLocks noGrp="1"/>
          </p:cNvSpPr>
          <p:nvPr>
            <p:ph type="title"/>
          </p:nvPr>
        </p:nvSpPr>
        <p:spPr/>
        <p:txBody>
          <a:bodyPr/>
          <a:lstStyle/>
          <a:p>
            <a:r>
              <a:rPr lang="en-US" dirty="0"/>
              <a:t>Philosophical reasoning</a:t>
            </a:r>
          </a:p>
        </p:txBody>
      </p:sp>
      <p:sp>
        <p:nvSpPr>
          <p:cNvPr id="3" name="TextBox 2">
            <a:extLst>
              <a:ext uri="{FF2B5EF4-FFF2-40B4-BE49-F238E27FC236}">
                <a16:creationId xmlns:a16="http://schemas.microsoft.com/office/drawing/2014/main" id="{BCA65163-1C8F-B14C-A768-C6DEE5A28AAF}"/>
              </a:ext>
            </a:extLst>
          </p:cNvPr>
          <p:cNvSpPr txBox="1"/>
          <p:nvPr/>
        </p:nvSpPr>
        <p:spPr>
          <a:xfrm>
            <a:off x="2552153" y="1846556"/>
            <a:ext cx="4039696" cy="461665"/>
          </a:xfrm>
          <a:prstGeom prst="rect">
            <a:avLst/>
          </a:prstGeom>
          <a:noFill/>
        </p:spPr>
        <p:txBody>
          <a:bodyPr wrap="none" rtlCol="0">
            <a:spAutoFit/>
          </a:bodyPr>
          <a:lstStyle/>
          <a:p>
            <a:r>
              <a:rPr lang="en-US" dirty="0">
                <a:solidFill>
                  <a:srgbClr val="002060"/>
                </a:solidFill>
              </a:rPr>
              <a:t>Truth is based on what you: </a:t>
            </a:r>
          </a:p>
        </p:txBody>
      </p:sp>
      <p:sp>
        <p:nvSpPr>
          <p:cNvPr id="5" name="TextBox 4">
            <a:extLst>
              <a:ext uri="{FF2B5EF4-FFF2-40B4-BE49-F238E27FC236}">
                <a16:creationId xmlns:a16="http://schemas.microsoft.com/office/drawing/2014/main" id="{03F322BE-5424-3042-A098-A0F2E98BDCB4}"/>
              </a:ext>
            </a:extLst>
          </p:cNvPr>
          <p:cNvSpPr txBox="1"/>
          <p:nvPr/>
        </p:nvSpPr>
        <p:spPr>
          <a:xfrm>
            <a:off x="2668267" y="2830286"/>
            <a:ext cx="3677610" cy="1569660"/>
          </a:xfrm>
          <a:prstGeom prst="rect">
            <a:avLst/>
          </a:prstGeom>
          <a:noFill/>
        </p:spPr>
        <p:txBody>
          <a:bodyPr wrap="none" rtlCol="0">
            <a:spAutoFit/>
          </a:bodyPr>
          <a:lstStyle/>
          <a:p>
            <a:pPr algn="l"/>
            <a:r>
              <a:rPr lang="en-US" b="1" dirty="0"/>
              <a:t>Think</a:t>
            </a:r>
            <a:r>
              <a:rPr lang="en-US" dirty="0"/>
              <a:t> – </a:t>
            </a:r>
            <a:r>
              <a:rPr lang="en-US" dirty="0">
                <a:solidFill>
                  <a:srgbClr val="0070C0"/>
                </a:solidFill>
              </a:rPr>
              <a:t>Rene Descartes</a:t>
            </a:r>
          </a:p>
          <a:p>
            <a:pPr algn="l"/>
            <a:r>
              <a:rPr lang="en-US" b="1" dirty="0"/>
              <a:t>See</a:t>
            </a:r>
            <a:r>
              <a:rPr lang="en-US" dirty="0"/>
              <a:t> – </a:t>
            </a:r>
            <a:r>
              <a:rPr lang="en-US" dirty="0">
                <a:solidFill>
                  <a:srgbClr val="0070C0"/>
                </a:solidFill>
              </a:rPr>
              <a:t>David Hume</a:t>
            </a:r>
          </a:p>
          <a:p>
            <a:pPr algn="l"/>
            <a:r>
              <a:rPr lang="en-US" b="1" dirty="0"/>
              <a:t>Know</a:t>
            </a:r>
            <a:r>
              <a:rPr lang="en-US" dirty="0"/>
              <a:t> – </a:t>
            </a:r>
            <a:r>
              <a:rPr lang="en-US" dirty="0">
                <a:solidFill>
                  <a:srgbClr val="0070C0"/>
                </a:solidFill>
              </a:rPr>
              <a:t>Immanuel Kant</a:t>
            </a:r>
          </a:p>
          <a:p>
            <a:pPr algn="l"/>
            <a:r>
              <a:rPr lang="en-US" b="1" dirty="0"/>
              <a:t>Do</a:t>
            </a:r>
            <a:r>
              <a:rPr lang="en-US" dirty="0"/>
              <a:t> – </a:t>
            </a:r>
            <a:r>
              <a:rPr lang="en-US" dirty="0">
                <a:solidFill>
                  <a:srgbClr val="0070C0"/>
                </a:solidFill>
              </a:rPr>
              <a:t>Ludwig Wittgenstein</a:t>
            </a:r>
          </a:p>
        </p:txBody>
      </p:sp>
      <p:sp>
        <p:nvSpPr>
          <p:cNvPr id="6" name="TextBox 5">
            <a:extLst>
              <a:ext uri="{FF2B5EF4-FFF2-40B4-BE49-F238E27FC236}">
                <a16:creationId xmlns:a16="http://schemas.microsoft.com/office/drawing/2014/main" id="{F3B38C6C-5DD3-4244-A995-AAC8D543EFC6}"/>
              </a:ext>
            </a:extLst>
          </p:cNvPr>
          <p:cNvSpPr txBox="1"/>
          <p:nvPr/>
        </p:nvSpPr>
        <p:spPr>
          <a:xfrm>
            <a:off x="2528004" y="4922011"/>
            <a:ext cx="3990195" cy="1200329"/>
          </a:xfrm>
          <a:prstGeom prst="rect">
            <a:avLst/>
          </a:prstGeom>
          <a:noFill/>
        </p:spPr>
        <p:txBody>
          <a:bodyPr wrap="none" rtlCol="0">
            <a:spAutoFit/>
          </a:bodyPr>
          <a:lstStyle/>
          <a:p>
            <a:r>
              <a:rPr lang="en-US" dirty="0">
                <a:solidFill>
                  <a:srgbClr val="996633"/>
                </a:solidFill>
              </a:rPr>
              <a:t>“To be is to do” –</a:t>
            </a:r>
            <a:r>
              <a:rPr lang="en-US" dirty="0"/>
              <a:t> </a:t>
            </a:r>
            <a:r>
              <a:rPr lang="en-US" dirty="0">
                <a:solidFill>
                  <a:srgbClr val="0070C0"/>
                </a:solidFill>
              </a:rPr>
              <a:t>Socrates</a:t>
            </a:r>
            <a:br>
              <a:rPr lang="en-US" dirty="0"/>
            </a:br>
            <a:r>
              <a:rPr lang="en-US" dirty="0">
                <a:solidFill>
                  <a:srgbClr val="996633"/>
                </a:solidFill>
              </a:rPr>
              <a:t>“To do is to be” – </a:t>
            </a:r>
            <a:r>
              <a:rPr lang="en-US" dirty="0">
                <a:solidFill>
                  <a:srgbClr val="0070C0"/>
                </a:solidFill>
              </a:rPr>
              <a:t>Sartre</a:t>
            </a:r>
            <a:br>
              <a:rPr lang="en-US" dirty="0"/>
            </a:br>
            <a:r>
              <a:rPr lang="en-US" dirty="0">
                <a:solidFill>
                  <a:srgbClr val="996633"/>
                </a:solidFill>
              </a:rPr>
              <a:t>“Do Be Do Be Do” – </a:t>
            </a:r>
            <a:r>
              <a:rPr lang="en-US" dirty="0">
                <a:solidFill>
                  <a:srgbClr val="0070C0"/>
                </a:solidFill>
              </a:rPr>
              <a:t>Sinatra</a:t>
            </a:r>
          </a:p>
        </p:txBody>
      </p:sp>
    </p:spTree>
    <p:extLst>
      <p:ext uri="{BB962C8B-B14F-4D97-AF65-F5344CB8AC3E}">
        <p14:creationId xmlns:p14="http://schemas.microsoft.com/office/powerpoint/2010/main" val="41031359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DAAE-AFA2-0242-8C90-A9B250BB8DBF}"/>
              </a:ext>
            </a:extLst>
          </p:cNvPr>
          <p:cNvSpPr>
            <a:spLocks noGrp="1"/>
          </p:cNvSpPr>
          <p:nvPr>
            <p:ph type="title"/>
          </p:nvPr>
        </p:nvSpPr>
        <p:spPr/>
        <p:txBody>
          <a:bodyPr/>
          <a:lstStyle/>
          <a:p>
            <a:r>
              <a:rPr lang="en-US" dirty="0"/>
              <a:t>Rectal DNA conflict</a:t>
            </a:r>
          </a:p>
        </p:txBody>
      </p:sp>
      <p:sp>
        <p:nvSpPr>
          <p:cNvPr id="4" name="TextBox 3">
            <a:extLst>
              <a:ext uri="{FF2B5EF4-FFF2-40B4-BE49-F238E27FC236}">
                <a16:creationId xmlns:a16="http://schemas.microsoft.com/office/drawing/2014/main" id="{D97C6BFD-EE53-8A4F-A5D9-60B43590960E}"/>
              </a:ext>
            </a:extLst>
          </p:cNvPr>
          <p:cNvSpPr txBox="1"/>
          <p:nvPr/>
        </p:nvSpPr>
        <p:spPr>
          <a:xfrm>
            <a:off x="153620" y="1876958"/>
            <a:ext cx="8836760" cy="4524315"/>
          </a:xfrm>
          <a:prstGeom prst="rect">
            <a:avLst/>
          </a:prstGeom>
          <a:noFill/>
        </p:spPr>
        <p:txBody>
          <a:bodyPr wrap="square" rtlCol="0">
            <a:spAutoFit/>
          </a:bodyPr>
          <a:lstStyle/>
          <a:p>
            <a:pPr marL="458788" indent="-452438" algn="l"/>
            <a:r>
              <a:rPr lang="en-US" b="1" dirty="0"/>
              <a:t>Q</a:t>
            </a:r>
            <a:r>
              <a:rPr lang="en-US" dirty="0"/>
              <a:t> And in this particular investigation at the hospital, did you collect DNA swabbing from the victim’s anus?</a:t>
            </a:r>
          </a:p>
          <a:p>
            <a:pPr marL="458788" indent="-452438" algn="l"/>
            <a:r>
              <a:rPr lang="en-US" b="1" dirty="0"/>
              <a:t>Pathologist</a:t>
            </a:r>
            <a:r>
              <a:rPr lang="en-US" dirty="0"/>
              <a:t> Yes, sir.</a:t>
            </a:r>
          </a:p>
          <a:p>
            <a:pPr marL="458788" indent="-452438" algn="l"/>
            <a:r>
              <a:rPr lang="en-US" b="1" dirty="0"/>
              <a:t>Q</a:t>
            </a:r>
            <a:r>
              <a:rPr lang="en-US" dirty="0"/>
              <a:t> And how did you do that? </a:t>
            </a:r>
          </a:p>
          <a:p>
            <a:pPr marL="458788" indent="-452438" algn="l"/>
            <a:r>
              <a:rPr lang="en-US" b="1" dirty="0"/>
              <a:t>A</a:t>
            </a:r>
            <a:r>
              <a:rPr lang="en-US" dirty="0"/>
              <a:t> The same way we did for his genitals. Swabs were broken from a sterile package, sterile water was applied. I would place the swabs around the skin of anus in a circular manner, insert an inch to two inches, pull them out, and then they would have been handed off to law enforcement. </a:t>
            </a:r>
          </a:p>
          <a:p>
            <a:pPr marL="458788" indent="-452438" algn="l"/>
            <a:r>
              <a:rPr lang="en-US" b="1" dirty="0"/>
              <a:t>Q</a:t>
            </a:r>
            <a:r>
              <a:rPr lang="en-US" dirty="0"/>
              <a:t> Okay. So you never stuck the swab into the rectum or into the anus more than two inches?</a:t>
            </a:r>
          </a:p>
          <a:p>
            <a:pPr marL="458788" indent="-452438" algn="l"/>
            <a:r>
              <a:rPr lang="en-US" b="1" dirty="0"/>
              <a:t>A</a:t>
            </a:r>
            <a:r>
              <a:rPr lang="en-US" dirty="0"/>
              <a:t> Right. The beginning part of the anus and rectum is sufficient.</a:t>
            </a:r>
          </a:p>
        </p:txBody>
      </p:sp>
      <p:pic>
        <p:nvPicPr>
          <p:cNvPr id="6" name="Graphic 5" descr="Confused face outline with solid fill">
            <a:extLst>
              <a:ext uri="{FF2B5EF4-FFF2-40B4-BE49-F238E27FC236}">
                <a16:creationId xmlns:a16="http://schemas.microsoft.com/office/drawing/2014/main" id="{4467321B-1EBF-4248-832A-62B6CEECD8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600" y="266700"/>
            <a:ext cx="914400" cy="914400"/>
          </a:xfrm>
          <a:prstGeom prst="rect">
            <a:avLst/>
          </a:prstGeom>
        </p:spPr>
      </p:pic>
    </p:spTree>
    <p:extLst>
      <p:ext uri="{BB962C8B-B14F-4D97-AF65-F5344CB8AC3E}">
        <p14:creationId xmlns:p14="http://schemas.microsoft.com/office/powerpoint/2010/main" val="18805417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F1512-ADC1-9E49-A504-671B2C5D5AE0}"/>
              </a:ext>
            </a:extLst>
          </p:cNvPr>
          <p:cNvSpPr>
            <a:spLocks noGrp="1"/>
          </p:cNvSpPr>
          <p:nvPr>
            <p:ph type="title"/>
          </p:nvPr>
        </p:nvSpPr>
        <p:spPr/>
        <p:txBody>
          <a:bodyPr/>
          <a:lstStyle/>
          <a:p>
            <a:r>
              <a:rPr lang="en-US" dirty="0"/>
              <a:t>Rectal/anal cleaning swab</a:t>
            </a:r>
          </a:p>
        </p:txBody>
      </p:sp>
      <p:sp>
        <p:nvSpPr>
          <p:cNvPr id="4" name="TextBox 3">
            <a:extLst>
              <a:ext uri="{FF2B5EF4-FFF2-40B4-BE49-F238E27FC236}">
                <a16:creationId xmlns:a16="http://schemas.microsoft.com/office/drawing/2014/main" id="{38899B06-540B-1B44-8070-628AA6959D7E}"/>
              </a:ext>
            </a:extLst>
          </p:cNvPr>
          <p:cNvSpPr txBox="1"/>
          <p:nvPr/>
        </p:nvSpPr>
        <p:spPr>
          <a:xfrm>
            <a:off x="128003" y="1982678"/>
            <a:ext cx="8945052" cy="1938992"/>
          </a:xfrm>
          <a:prstGeom prst="rect">
            <a:avLst/>
          </a:prstGeom>
          <a:noFill/>
        </p:spPr>
        <p:txBody>
          <a:bodyPr wrap="square" rtlCol="0">
            <a:spAutoFit/>
          </a:bodyPr>
          <a:lstStyle/>
          <a:p>
            <a:r>
              <a:rPr lang="en-US" b="1" dirty="0">
                <a:solidFill>
                  <a:srgbClr val="0070C0"/>
                </a:solidFill>
              </a:rPr>
              <a:t>At the hospital</a:t>
            </a:r>
            <a:r>
              <a:rPr lang="en-US" dirty="0">
                <a:solidFill>
                  <a:srgbClr val="0070C0"/>
                </a:solidFill>
              </a:rPr>
              <a:t>. The mother had transferred the defendant’s semen from her hands to the toddler’s bottom. The first pathologist swabbed his anus, cleaning the external (anal) semen onto the swab. Before the swab was rectally inserted, the so-called “rectal swab” already contained external (anal) semen. </a:t>
            </a:r>
          </a:p>
        </p:txBody>
      </p:sp>
      <p:sp>
        <p:nvSpPr>
          <p:cNvPr id="5" name="TextBox 4">
            <a:extLst>
              <a:ext uri="{FF2B5EF4-FFF2-40B4-BE49-F238E27FC236}">
                <a16:creationId xmlns:a16="http://schemas.microsoft.com/office/drawing/2014/main" id="{9FF2336F-7D4D-A249-B071-DB79C6E19E81}"/>
              </a:ext>
            </a:extLst>
          </p:cNvPr>
          <p:cNvSpPr txBox="1"/>
          <p:nvPr/>
        </p:nvSpPr>
        <p:spPr>
          <a:xfrm>
            <a:off x="128003" y="4154954"/>
            <a:ext cx="8795280" cy="1569660"/>
          </a:xfrm>
          <a:prstGeom prst="rect">
            <a:avLst/>
          </a:prstGeom>
          <a:noFill/>
        </p:spPr>
        <p:txBody>
          <a:bodyPr wrap="square" rtlCol="0">
            <a:spAutoFit/>
          </a:bodyPr>
          <a:lstStyle/>
          <a:p>
            <a:r>
              <a:rPr lang="en-US" b="1" dirty="0">
                <a:solidFill>
                  <a:srgbClr val="002060"/>
                </a:solidFill>
              </a:rPr>
              <a:t>At the autopsy</a:t>
            </a:r>
            <a:r>
              <a:rPr lang="en-US" dirty="0">
                <a:solidFill>
                  <a:srgbClr val="002060"/>
                </a:solidFill>
              </a:rPr>
              <a:t>. The toddler’s bottom had been cleaned by the first hospital swabbing. No more external (anal) semen; and there never was any internal (rectal) semen. So the second  “rectal swab” was devoid of DNA. No external semen to collect. </a:t>
            </a:r>
          </a:p>
        </p:txBody>
      </p:sp>
      <p:sp>
        <p:nvSpPr>
          <p:cNvPr id="6" name="TextBox 5">
            <a:extLst>
              <a:ext uri="{FF2B5EF4-FFF2-40B4-BE49-F238E27FC236}">
                <a16:creationId xmlns:a16="http://schemas.microsoft.com/office/drawing/2014/main" id="{63FBA0A1-6D03-1D4F-A218-E32F3EA0A52A}"/>
              </a:ext>
            </a:extLst>
          </p:cNvPr>
          <p:cNvSpPr txBox="1"/>
          <p:nvPr/>
        </p:nvSpPr>
        <p:spPr>
          <a:xfrm>
            <a:off x="238597" y="6017567"/>
            <a:ext cx="8723863" cy="461665"/>
          </a:xfrm>
          <a:prstGeom prst="rect">
            <a:avLst/>
          </a:prstGeom>
          <a:noFill/>
        </p:spPr>
        <p:txBody>
          <a:bodyPr wrap="none" rtlCol="0">
            <a:spAutoFit/>
          </a:bodyPr>
          <a:lstStyle/>
          <a:p>
            <a:r>
              <a:rPr lang="en-US" dirty="0">
                <a:solidFill>
                  <a:srgbClr val="0432FF"/>
                </a:solidFill>
              </a:rPr>
              <a:t>Misleading terminology: </a:t>
            </a:r>
            <a:r>
              <a:rPr lang="en-US" b="1" dirty="0">
                <a:solidFill>
                  <a:srgbClr val="0432FF"/>
                </a:solidFill>
              </a:rPr>
              <a:t>“anal/rectal” swab</a:t>
            </a:r>
            <a:r>
              <a:rPr lang="en-US" dirty="0">
                <a:solidFill>
                  <a:srgbClr val="0432FF"/>
                </a:solidFill>
              </a:rPr>
              <a:t>, not “rectal” swab.</a:t>
            </a:r>
          </a:p>
        </p:txBody>
      </p:sp>
      <p:pic>
        <p:nvPicPr>
          <p:cNvPr id="7" name="Graphic 6" descr="Lights On with solid fill">
            <a:extLst>
              <a:ext uri="{FF2B5EF4-FFF2-40B4-BE49-F238E27FC236}">
                <a16:creationId xmlns:a16="http://schemas.microsoft.com/office/drawing/2014/main" id="{4B3AB664-ADF6-214A-8354-AF25980CB7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600" y="248493"/>
            <a:ext cx="914400" cy="914400"/>
          </a:xfrm>
          <a:prstGeom prst="rect">
            <a:avLst/>
          </a:prstGeom>
        </p:spPr>
      </p:pic>
    </p:spTree>
    <p:extLst>
      <p:ext uri="{BB962C8B-B14F-4D97-AF65-F5344CB8AC3E}">
        <p14:creationId xmlns:p14="http://schemas.microsoft.com/office/powerpoint/2010/main" val="28520554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A1F13-EB9C-0A42-B7F9-C851B339E290}"/>
              </a:ext>
            </a:extLst>
          </p:cNvPr>
          <p:cNvSpPr>
            <a:spLocks noGrp="1"/>
          </p:cNvSpPr>
          <p:nvPr>
            <p:ph type="title"/>
          </p:nvPr>
        </p:nvSpPr>
        <p:spPr/>
        <p:txBody>
          <a:bodyPr/>
          <a:lstStyle/>
          <a:p>
            <a:r>
              <a:rPr lang="en-US" dirty="0"/>
              <a:t>Final verdict</a:t>
            </a:r>
          </a:p>
        </p:txBody>
      </p:sp>
      <p:sp>
        <p:nvSpPr>
          <p:cNvPr id="4" name="TextBox 3">
            <a:extLst>
              <a:ext uri="{FF2B5EF4-FFF2-40B4-BE49-F238E27FC236}">
                <a16:creationId xmlns:a16="http://schemas.microsoft.com/office/drawing/2014/main" id="{62A412C0-F31E-3343-84FD-BEFAA1DBD0FB}"/>
              </a:ext>
            </a:extLst>
          </p:cNvPr>
          <p:cNvSpPr txBox="1"/>
          <p:nvPr/>
        </p:nvSpPr>
        <p:spPr>
          <a:xfrm>
            <a:off x="2100009" y="1836682"/>
            <a:ext cx="4943982" cy="1200329"/>
          </a:xfrm>
          <a:prstGeom prst="rect">
            <a:avLst/>
          </a:prstGeom>
          <a:noFill/>
        </p:spPr>
        <p:txBody>
          <a:bodyPr wrap="none" rtlCol="0">
            <a:spAutoFit/>
          </a:bodyPr>
          <a:lstStyle/>
          <a:p>
            <a:pPr algn="ctr"/>
            <a:r>
              <a:rPr lang="en-US" dirty="0">
                <a:solidFill>
                  <a:srgbClr val="0432FF"/>
                </a:solidFill>
              </a:rPr>
              <a:t>The prosecution was target-driven.</a:t>
            </a:r>
          </a:p>
          <a:p>
            <a:pPr algn="ctr"/>
            <a:r>
              <a:rPr lang="en-US" dirty="0">
                <a:solidFill>
                  <a:srgbClr val="0432FF"/>
                </a:solidFill>
              </a:rPr>
              <a:t>The defense was nontarget-driven.</a:t>
            </a:r>
          </a:p>
          <a:p>
            <a:pPr algn="ctr"/>
            <a:r>
              <a:rPr lang="en-US" dirty="0">
                <a:solidFill>
                  <a:srgbClr val="0432FF"/>
                </a:solidFill>
              </a:rPr>
              <a:t>Forensic experts educated the jury.</a:t>
            </a:r>
          </a:p>
        </p:txBody>
      </p:sp>
      <p:sp>
        <p:nvSpPr>
          <p:cNvPr id="5" name="TextBox 4">
            <a:extLst>
              <a:ext uri="{FF2B5EF4-FFF2-40B4-BE49-F238E27FC236}">
                <a16:creationId xmlns:a16="http://schemas.microsoft.com/office/drawing/2014/main" id="{DDE4ABB7-A3E4-B74D-8D24-18956A5AF2AA}"/>
              </a:ext>
            </a:extLst>
          </p:cNvPr>
          <p:cNvSpPr txBox="1"/>
          <p:nvPr/>
        </p:nvSpPr>
        <p:spPr>
          <a:xfrm>
            <a:off x="685800" y="3590157"/>
            <a:ext cx="7890302" cy="830997"/>
          </a:xfrm>
          <a:prstGeom prst="rect">
            <a:avLst/>
          </a:prstGeom>
          <a:noFill/>
        </p:spPr>
        <p:txBody>
          <a:bodyPr wrap="none" rtlCol="0">
            <a:spAutoFit/>
          </a:bodyPr>
          <a:lstStyle/>
          <a:p>
            <a:pPr algn="ctr"/>
            <a:r>
              <a:rPr lang="en-US" dirty="0">
                <a:solidFill>
                  <a:srgbClr val="002060"/>
                </a:solidFill>
              </a:rPr>
              <a:t>The nontargeted scenario better explained the evidence.</a:t>
            </a:r>
          </a:p>
          <a:p>
            <a:pPr algn="ctr"/>
            <a:r>
              <a:rPr lang="en-US" dirty="0">
                <a:solidFill>
                  <a:srgbClr val="002060"/>
                </a:solidFill>
              </a:rPr>
              <a:t>The jury acquitted the defendant of all charges. </a:t>
            </a:r>
          </a:p>
        </p:txBody>
      </p:sp>
      <p:sp>
        <p:nvSpPr>
          <p:cNvPr id="6" name="TextBox 5">
            <a:extLst>
              <a:ext uri="{FF2B5EF4-FFF2-40B4-BE49-F238E27FC236}">
                <a16:creationId xmlns:a16="http://schemas.microsoft.com/office/drawing/2014/main" id="{5D85CB5E-3ACA-AF41-B23C-4155ACD00C3D}"/>
              </a:ext>
            </a:extLst>
          </p:cNvPr>
          <p:cNvSpPr txBox="1"/>
          <p:nvPr/>
        </p:nvSpPr>
        <p:spPr>
          <a:xfrm>
            <a:off x="1364230" y="5060731"/>
            <a:ext cx="6415539" cy="461665"/>
          </a:xfrm>
          <a:prstGeom prst="rect">
            <a:avLst/>
          </a:prstGeom>
          <a:noFill/>
        </p:spPr>
        <p:txBody>
          <a:bodyPr wrap="none" rtlCol="0">
            <a:spAutoFit/>
          </a:bodyPr>
          <a:lstStyle/>
          <a:p>
            <a:r>
              <a:rPr lang="en-US" dirty="0">
                <a:solidFill>
                  <a:srgbClr val="FF0000"/>
                </a:solidFill>
              </a:rPr>
              <a:t>The county no longer seeks the death penalty.</a:t>
            </a:r>
          </a:p>
        </p:txBody>
      </p:sp>
    </p:spTree>
    <p:extLst>
      <p:ext uri="{BB962C8B-B14F-4D97-AF65-F5344CB8AC3E}">
        <p14:creationId xmlns:p14="http://schemas.microsoft.com/office/powerpoint/2010/main" val="42023182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3" descr="vWA acda17.tiff"/>
          <p:cNvPicPr>
            <a:picLocks noChangeAspect="1"/>
          </p:cNvPicPr>
          <p:nvPr/>
        </p:nvPicPr>
        <p:blipFill>
          <a:blip r:embed="rId3">
            <a:extLst>
              <a:ext uri="{28A0092B-C50C-407E-A947-70E740481C1C}">
                <a14:useLocalDpi xmlns:a14="http://schemas.microsoft.com/office/drawing/2010/main" val="0"/>
              </a:ext>
            </a:extLst>
          </a:blip>
          <a:srcRect r="281" b="648"/>
          <a:stretch>
            <a:fillRect/>
          </a:stretch>
        </p:blipFill>
        <p:spPr bwMode="auto">
          <a:xfrm>
            <a:off x="2232025" y="2078038"/>
            <a:ext cx="6911975" cy="454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0" name="Rectangle 2"/>
          <p:cNvSpPr>
            <a:spLocks noGrp="1" noChangeArrowheads="1"/>
          </p:cNvSpPr>
          <p:nvPr>
            <p:ph type="title"/>
          </p:nvPr>
        </p:nvSpPr>
        <p:spPr>
          <a:xfrm>
            <a:off x="0" y="609600"/>
            <a:ext cx="9144000" cy="1143000"/>
          </a:xfrm>
        </p:spPr>
        <p:txBody>
          <a:bodyPr/>
          <a:lstStyle/>
          <a:p>
            <a:r>
              <a:rPr lang="en-US" dirty="0">
                <a:latin typeface="Arial" charset="0"/>
              </a:rPr>
              <a:t>Crime labs don’t use all DNA data</a:t>
            </a:r>
          </a:p>
        </p:txBody>
      </p:sp>
      <p:sp>
        <p:nvSpPr>
          <p:cNvPr id="27653" name="Line 9"/>
          <p:cNvSpPr>
            <a:spLocks noChangeShapeType="1"/>
          </p:cNvSpPr>
          <p:nvPr/>
        </p:nvSpPr>
        <p:spPr bwMode="auto">
          <a:xfrm flipV="1">
            <a:off x="3133725" y="5049838"/>
            <a:ext cx="5357812" cy="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54" name="Text Box 17"/>
          <p:cNvSpPr txBox="1">
            <a:spLocks noChangeArrowheads="1"/>
          </p:cNvSpPr>
          <p:nvPr/>
        </p:nvSpPr>
        <p:spPr bwMode="auto">
          <a:xfrm>
            <a:off x="504825" y="5032375"/>
            <a:ext cx="1624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a:solidFill>
                  <a:srgbClr val="FF0000"/>
                </a:solidFill>
              </a:rPr>
              <a:t>Threshold </a:t>
            </a:r>
          </a:p>
        </p:txBody>
      </p:sp>
      <p:sp>
        <p:nvSpPr>
          <p:cNvPr id="27659" name="Rectangle 49"/>
          <p:cNvSpPr>
            <a:spLocks noChangeArrowheads="1"/>
          </p:cNvSpPr>
          <p:nvPr/>
        </p:nvSpPr>
        <p:spPr bwMode="auto">
          <a:xfrm>
            <a:off x="4354512" y="5065713"/>
            <a:ext cx="304800" cy="992188"/>
          </a:xfrm>
          <a:prstGeom prst="rect">
            <a:avLst/>
          </a:prstGeom>
          <a:solidFill>
            <a:srgbClr val="667BC8"/>
          </a:solidFill>
          <a:ln w="9525">
            <a:solidFill>
              <a:schemeClr val="tx1"/>
            </a:solidFill>
            <a:miter lim="800000"/>
            <a:headEnd/>
            <a:tailEnd/>
          </a:ln>
        </p:spPr>
        <p:txBody>
          <a:bodyPr wrap="none" anchor="ctr"/>
          <a:lstStyle/>
          <a:p>
            <a:endParaRPr lang="en-US">
              <a:solidFill>
                <a:srgbClr val="FF8000"/>
              </a:solidFill>
            </a:endParaRPr>
          </a:p>
        </p:txBody>
      </p:sp>
      <p:sp>
        <p:nvSpPr>
          <p:cNvPr id="27666" name="Rectangle 49"/>
          <p:cNvSpPr>
            <a:spLocks noChangeArrowheads="1"/>
          </p:cNvSpPr>
          <p:nvPr/>
        </p:nvSpPr>
        <p:spPr bwMode="auto">
          <a:xfrm>
            <a:off x="5160962" y="5065713"/>
            <a:ext cx="304800" cy="992188"/>
          </a:xfrm>
          <a:prstGeom prst="rect">
            <a:avLst/>
          </a:prstGeom>
          <a:solidFill>
            <a:srgbClr val="667BC8"/>
          </a:solidFill>
          <a:ln w="9525">
            <a:solidFill>
              <a:schemeClr val="tx1"/>
            </a:solidFill>
            <a:miter lim="800000"/>
            <a:headEnd/>
            <a:tailEnd/>
          </a:ln>
        </p:spPr>
        <p:txBody>
          <a:bodyPr wrap="none" anchor="ctr"/>
          <a:lstStyle/>
          <a:p>
            <a:endParaRPr lang="en-US">
              <a:solidFill>
                <a:srgbClr val="FF8000"/>
              </a:solidFill>
            </a:endParaRPr>
          </a:p>
        </p:txBody>
      </p:sp>
      <p:sp>
        <p:nvSpPr>
          <p:cNvPr id="24" name="TextBox 1"/>
          <p:cNvSpPr txBox="1">
            <a:spLocks noChangeArrowheads="1"/>
          </p:cNvSpPr>
          <p:nvPr/>
        </p:nvSpPr>
        <p:spPr bwMode="auto">
          <a:xfrm>
            <a:off x="6357938" y="2685522"/>
            <a:ext cx="165735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0000"/>
                </a:solidFill>
              </a:rPr>
              <a:t>all-or-none</a:t>
            </a:r>
          </a:p>
          <a:p>
            <a:r>
              <a:rPr lang="en-US" b="1" dirty="0">
                <a:solidFill>
                  <a:srgbClr val="FF0000"/>
                </a:solidFill>
              </a:rPr>
              <a:t>1+1 = 1</a:t>
            </a:r>
          </a:p>
        </p:txBody>
      </p:sp>
      <p:pic>
        <p:nvPicPr>
          <p:cNvPr id="25" name="Picture 15" descr="scissor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559" y="4477808"/>
            <a:ext cx="2138363" cy="113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6468536" y="4521202"/>
            <a:ext cx="1634066" cy="461665"/>
          </a:xfrm>
          <a:prstGeom prst="rect">
            <a:avLst/>
          </a:prstGeom>
          <a:noFill/>
        </p:spPr>
        <p:txBody>
          <a:bodyPr wrap="square" rtlCol="0">
            <a:spAutoFit/>
          </a:bodyPr>
          <a:lstStyle/>
          <a:p>
            <a:r>
              <a:rPr lang="en-US" dirty="0">
                <a:solidFill>
                  <a:srgbClr val="FF0000"/>
                </a:solidFill>
              </a:rPr>
              <a:t>threshold</a:t>
            </a:r>
          </a:p>
        </p:txBody>
      </p:sp>
      <p:sp>
        <p:nvSpPr>
          <p:cNvPr id="12" name="TextBox 11">
            <a:extLst>
              <a:ext uri="{FF2B5EF4-FFF2-40B4-BE49-F238E27FC236}">
                <a16:creationId xmlns:a16="http://schemas.microsoft.com/office/drawing/2014/main" id="{7EBF6600-304D-B144-90ED-BFB8B5CBF9D2}"/>
              </a:ext>
            </a:extLst>
          </p:cNvPr>
          <p:cNvSpPr txBox="1"/>
          <p:nvPr/>
        </p:nvSpPr>
        <p:spPr>
          <a:xfrm>
            <a:off x="10223" y="71735"/>
            <a:ext cx="2613216" cy="461665"/>
          </a:xfrm>
          <a:prstGeom prst="rect">
            <a:avLst/>
          </a:prstGeom>
          <a:noFill/>
        </p:spPr>
        <p:txBody>
          <a:bodyPr wrap="none" rtlCol="0">
            <a:spAutoFit/>
          </a:bodyPr>
          <a:lstStyle/>
          <a:p>
            <a:pPr algn="l"/>
            <a:r>
              <a:rPr lang="en-US" dirty="0">
                <a:solidFill>
                  <a:srgbClr val="FF0000"/>
                </a:solidFill>
              </a:rPr>
              <a:t>HUMAN REVIEW</a:t>
            </a:r>
          </a:p>
        </p:txBody>
      </p:sp>
    </p:spTree>
    <p:extLst>
      <p:ext uri="{BB962C8B-B14F-4D97-AF65-F5344CB8AC3E}">
        <p14:creationId xmlns:p14="http://schemas.microsoft.com/office/powerpoint/2010/main" val="17993720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Wolfe sisters homicide</a:t>
            </a:r>
          </a:p>
        </p:txBody>
      </p:sp>
      <p:pic>
        <p:nvPicPr>
          <p:cNvPr id="3" name="Picture 2" descr="WolfeSiste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667930"/>
            <a:ext cx="3420533" cy="3783126"/>
          </a:xfrm>
          <a:prstGeom prst="rect">
            <a:avLst/>
          </a:prstGeom>
        </p:spPr>
      </p:pic>
      <p:sp>
        <p:nvSpPr>
          <p:cNvPr id="5" name="TextBox 4"/>
          <p:cNvSpPr txBox="1"/>
          <p:nvPr/>
        </p:nvSpPr>
        <p:spPr>
          <a:xfrm>
            <a:off x="1067681" y="5588000"/>
            <a:ext cx="7108637" cy="1200328"/>
          </a:xfrm>
          <a:prstGeom prst="rect">
            <a:avLst/>
          </a:prstGeom>
          <a:noFill/>
        </p:spPr>
        <p:txBody>
          <a:bodyPr wrap="none" rtlCol="0">
            <a:spAutoFit/>
          </a:bodyPr>
          <a:lstStyle/>
          <a:p>
            <a:r>
              <a:rPr lang="en-US" dirty="0">
                <a:solidFill>
                  <a:srgbClr val="660066"/>
                </a:solidFill>
              </a:rPr>
              <a:t>On February 6, 2014, Susan Wolfe (44)</a:t>
            </a:r>
          </a:p>
          <a:p>
            <a:r>
              <a:rPr lang="en-US" dirty="0">
                <a:solidFill>
                  <a:srgbClr val="660066"/>
                </a:solidFill>
              </a:rPr>
              <a:t>and her younger sister Sarah (38, left) </a:t>
            </a:r>
          </a:p>
          <a:p>
            <a:r>
              <a:rPr lang="en-US" dirty="0">
                <a:solidFill>
                  <a:srgbClr val="660066"/>
                </a:solidFill>
              </a:rPr>
              <a:t>were killed in their East Liberty home in Pittsburgh. </a:t>
            </a:r>
          </a:p>
        </p:txBody>
      </p:sp>
    </p:spTree>
    <p:extLst>
      <p:ext uri="{BB962C8B-B14F-4D97-AF65-F5344CB8AC3E}">
        <p14:creationId xmlns:p14="http://schemas.microsoft.com/office/powerpoint/2010/main" val="229325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3" descr="vWA acda17.tiff"/>
          <p:cNvPicPr>
            <a:picLocks noChangeAspect="1"/>
          </p:cNvPicPr>
          <p:nvPr/>
        </p:nvPicPr>
        <p:blipFill>
          <a:blip r:embed="rId3">
            <a:extLst>
              <a:ext uri="{28A0092B-C50C-407E-A947-70E740481C1C}">
                <a14:useLocalDpi xmlns:a14="http://schemas.microsoft.com/office/drawing/2010/main" val="0"/>
              </a:ext>
            </a:extLst>
          </a:blip>
          <a:srcRect r="281" b="648"/>
          <a:stretch>
            <a:fillRect/>
          </a:stretch>
        </p:blipFill>
        <p:spPr bwMode="auto">
          <a:xfrm>
            <a:off x="1106488" y="2286000"/>
            <a:ext cx="6911975" cy="454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0" name="Rectangle 2"/>
          <p:cNvSpPr>
            <a:spLocks noGrp="1" noChangeArrowheads="1"/>
          </p:cNvSpPr>
          <p:nvPr>
            <p:ph type="title"/>
          </p:nvPr>
        </p:nvSpPr>
        <p:spPr>
          <a:xfrm>
            <a:off x="0" y="609600"/>
            <a:ext cx="9144000" cy="1143000"/>
          </a:xfrm>
        </p:spPr>
        <p:txBody>
          <a:bodyPr/>
          <a:lstStyle/>
          <a:p>
            <a:r>
              <a:rPr lang="en-US" dirty="0">
                <a:latin typeface="Arial" charset="0"/>
              </a:rPr>
              <a:t>Crime lab didn’t use all DNA data</a:t>
            </a:r>
          </a:p>
        </p:txBody>
      </p:sp>
      <p:sp>
        <p:nvSpPr>
          <p:cNvPr id="27651" name="Text Box 4"/>
          <p:cNvSpPr txBox="1">
            <a:spLocks noChangeArrowheads="1"/>
          </p:cNvSpPr>
          <p:nvPr/>
        </p:nvSpPr>
        <p:spPr bwMode="auto">
          <a:xfrm>
            <a:off x="1055688" y="1752600"/>
            <a:ext cx="70294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a:solidFill>
                  <a:schemeClr val="accent2"/>
                </a:solidFill>
              </a:rPr>
              <a:t>Over</a:t>
            </a:r>
            <a:r>
              <a:rPr lang="en-US">
                <a:solidFill>
                  <a:schemeClr val="hlink"/>
                </a:solidFill>
              </a:rPr>
              <a:t> </a:t>
            </a:r>
            <a:r>
              <a:rPr lang="en-US">
                <a:solidFill>
                  <a:srgbClr val="FF0000"/>
                </a:solidFill>
              </a:rPr>
              <a:t>threshold</a:t>
            </a:r>
            <a:r>
              <a:rPr lang="en-US">
                <a:solidFill>
                  <a:schemeClr val="accent2"/>
                </a:solidFill>
              </a:rPr>
              <a:t>,</a:t>
            </a:r>
            <a:r>
              <a:rPr lang="en-US">
                <a:solidFill>
                  <a:schemeClr val="hlink"/>
                </a:solidFill>
              </a:rPr>
              <a:t> </a:t>
            </a:r>
            <a:r>
              <a:rPr lang="en-US">
                <a:solidFill>
                  <a:schemeClr val="accent2"/>
                </a:solidFill>
              </a:rPr>
              <a:t>peaks are labeled as allele events</a:t>
            </a:r>
            <a:r>
              <a:rPr lang="en-US">
                <a:solidFill>
                  <a:schemeClr val="hlink"/>
                </a:solidFill>
              </a:rPr>
              <a:t> </a:t>
            </a:r>
          </a:p>
        </p:txBody>
      </p:sp>
      <p:sp>
        <p:nvSpPr>
          <p:cNvPr id="27653" name="Line 9"/>
          <p:cNvSpPr>
            <a:spLocks noChangeShapeType="1"/>
          </p:cNvSpPr>
          <p:nvPr/>
        </p:nvSpPr>
        <p:spPr bwMode="auto">
          <a:xfrm flipV="1">
            <a:off x="2008188" y="5257800"/>
            <a:ext cx="5357812" cy="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54" name="Text Box 17"/>
          <p:cNvSpPr txBox="1">
            <a:spLocks noChangeArrowheads="1"/>
          </p:cNvSpPr>
          <p:nvPr/>
        </p:nvSpPr>
        <p:spPr bwMode="auto">
          <a:xfrm>
            <a:off x="504825" y="5032375"/>
            <a:ext cx="1624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a:solidFill>
                  <a:srgbClr val="FF0000"/>
                </a:solidFill>
              </a:rPr>
              <a:t>Threshold </a:t>
            </a:r>
          </a:p>
        </p:txBody>
      </p:sp>
      <p:sp>
        <p:nvSpPr>
          <p:cNvPr id="27655" name="Text Box 13"/>
          <p:cNvSpPr txBox="1">
            <a:spLocks noChangeArrowheads="1"/>
          </p:cNvSpPr>
          <p:nvPr/>
        </p:nvSpPr>
        <p:spPr bwMode="auto">
          <a:xfrm>
            <a:off x="5365750" y="2616200"/>
            <a:ext cx="194945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667BC8"/>
                </a:solidFill>
              </a:rPr>
              <a:t>All-or-none allele peaks,</a:t>
            </a:r>
          </a:p>
          <a:p>
            <a:r>
              <a:rPr lang="en-US">
                <a:solidFill>
                  <a:srgbClr val="667BC8"/>
                </a:solidFill>
              </a:rPr>
              <a:t>each given equal status</a:t>
            </a:r>
          </a:p>
        </p:txBody>
      </p:sp>
      <p:sp>
        <p:nvSpPr>
          <p:cNvPr id="27656" name="Line 45"/>
          <p:cNvSpPr>
            <a:spLocks noChangeShapeType="1"/>
          </p:cNvSpPr>
          <p:nvPr/>
        </p:nvSpPr>
        <p:spPr bwMode="auto">
          <a:xfrm>
            <a:off x="3703638" y="2311400"/>
            <a:ext cx="279400" cy="439738"/>
          </a:xfrm>
          <a:prstGeom prst="line">
            <a:avLst/>
          </a:prstGeom>
          <a:noFill/>
          <a:ln w="28575">
            <a:solidFill>
              <a:schemeClr val="accent2"/>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27657" name="Oval 51"/>
          <p:cNvSpPr>
            <a:spLocks noChangeArrowheads="1"/>
          </p:cNvSpPr>
          <p:nvPr/>
        </p:nvSpPr>
        <p:spPr bwMode="auto">
          <a:xfrm>
            <a:off x="3997325" y="2720975"/>
            <a:ext cx="381000" cy="381000"/>
          </a:xfrm>
          <a:prstGeom prst="ellipse">
            <a:avLst/>
          </a:prstGeom>
          <a:noFill/>
          <a:ln w="2857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658" name="Oval 51"/>
          <p:cNvSpPr>
            <a:spLocks noChangeArrowheads="1"/>
          </p:cNvSpPr>
          <p:nvPr/>
        </p:nvSpPr>
        <p:spPr bwMode="auto">
          <a:xfrm>
            <a:off x="3190875" y="4059238"/>
            <a:ext cx="381000" cy="381000"/>
          </a:xfrm>
          <a:prstGeom prst="ellipse">
            <a:avLst/>
          </a:prstGeom>
          <a:noFill/>
          <a:ln w="2857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659" name="Rectangle 49"/>
          <p:cNvSpPr>
            <a:spLocks noChangeArrowheads="1"/>
          </p:cNvSpPr>
          <p:nvPr/>
        </p:nvSpPr>
        <p:spPr bwMode="auto">
          <a:xfrm>
            <a:off x="3228975" y="5273675"/>
            <a:ext cx="304800" cy="992188"/>
          </a:xfrm>
          <a:prstGeom prst="rect">
            <a:avLst/>
          </a:prstGeom>
          <a:solidFill>
            <a:srgbClr val="667BC8"/>
          </a:solidFill>
          <a:ln w="9525">
            <a:solidFill>
              <a:schemeClr val="tx1"/>
            </a:solidFill>
            <a:miter lim="800000"/>
            <a:headEnd/>
            <a:tailEnd/>
          </a:ln>
        </p:spPr>
        <p:txBody>
          <a:bodyPr wrap="none" anchor="ctr"/>
          <a:lstStyle/>
          <a:p>
            <a:endParaRPr lang="en-US">
              <a:solidFill>
                <a:srgbClr val="FF8000"/>
              </a:solidFill>
            </a:endParaRPr>
          </a:p>
        </p:txBody>
      </p:sp>
      <p:sp>
        <p:nvSpPr>
          <p:cNvPr id="27660" name="Line 45"/>
          <p:cNvSpPr>
            <a:spLocks noChangeShapeType="1"/>
          </p:cNvSpPr>
          <p:nvPr/>
        </p:nvSpPr>
        <p:spPr bwMode="auto">
          <a:xfrm>
            <a:off x="3389313" y="2312988"/>
            <a:ext cx="0" cy="1700212"/>
          </a:xfrm>
          <a:prstGeom prst="line">
            <a:avLst/>
          </a:prstGeom>
          <a:noFill/>
          <a:ln w="28575">
            <a:solidFill>
              <a:schemeClr val="accent2"/>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661" name="Group 55"/>
          <p:cNvGrpSpPr>
            <a:grpSpLocks noChangeAspect="1"/>
          </p:cNvGrpSpPr>
          <p:nvPr/>
        </p:nvGrpSpPr>
        <p:grpSpPr bwMode="auto">
          <a:xfrm>
            <a:off x="5719763" y="5326063"/>
            <a:ext cx="203200" cy="203200"/>
            <a:chOff x="3276" y="3351"/>
            <a:chExt cx="144" cy="144"/>
          </a:xfrm>
        </p:grpSpPr>
        <p:sp>
          <p:nvSpPr>
            <p:cNvPr id="27669" name="Line 31"/>
            <p:cNvSpPr>
              <a:spLocks noChangeShapeType="1"/>
            </p:cNvSpPr>
            <p:nvPr/>
          </p:nvSpPr>
          <p:spPr bwMode="auto">
            <a:xfrm>
              <a:off x="3276" y="3351"/>
              <a:ext cx="144" cy="144"/>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70" name="Line 32"/>
            <p:cNvSpPr>
              <a:spLocks noChangeShapeType="1"/>
            </p:cNvSpPr>
            <p:nvPr/>
          </p:nvSpPr>
          <p:spPr bwMode="auto">
            <a:xfrm flipV="1">
              <a:off x="3276" y="3351"/>
              <a:ext cx="144" cy="144"/>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27662" name="Line 24"/>
          <p:cNvSpPr>
            <a:spLocks noChangeShapeType="1"/>
          </p:cNvSpPr>
          <p:nvPr/>
        </p:nvSpPr>
        <p:spPr bwMode="auto">
          <a:xfrm>
            <a:off x="5503863" y="4965700"/>
            <a:ext cx="141287" cy="242888"/>
          </a:xfrm>
          <a:prstGeom prst="line">
            <a:avLst/>
          </a:prstGeom>
          <a:noFill/>
          <a:ln w="28575">
            <a:solidFill>
              <a:srgbClr val="800080"/>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27663" name="Text Box 5"/>
          <p:cNvSpPr txBox="1">
            <a:spLocks noChangeAspect="1" noChangeArrowheads="1"/>
          </p:cNvSpPr>
          <p:nvPr/>
        </p:nvSpPr>
        <p:spPr bwMode="auto">
          <a:xfrm>
            <a:off x="4629150" y="4551363"/>
            <a:ext cx="40132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2200">
                <a:solidFill>
                  <a:srgbClr val="800080"/>
                </a:solidFill>
              </a:rPr>
              <a:t>Under </a:t>
            </a:r>
            <a:r>
              <a:rPr lang="en-US" sz="2200">
                <a:solidFill>
                  <a:srgbClr val="FF0000"/>
                </a:solidFill>
              </a:rPr>
              <a:t>threshold</a:t>
            </a:r>
            <a:r>
              <a:rPr lang="en-US" sz="2200">
                <a:solidFill>
                  <a:srgbClr val="800080"/>
                </a:solidFill>
              </a:rPr>
              <a:t>, alleles vanish</a:t>
            </a:r>
          </a:p>
        </p:txBody>
      </p:sp>
      <p:grpSp>
        <p:nvGrpSpPr>
          <p:cNvPr id="27664" name="Group 55"/>
          <p:cNvGrpSpPr>
            <a:grpSpLocks noChangeAspect="1"/>
          </p:cNvGrpSpPr>
          <p:nvPr/>
        </p:nvGrpSpPr>
        <p:grpSpPr bwMode="auto">
          <a:xfrm>
            <a:off x="4913313" y="5389563"/>
            <a:ext cx="203200" cy="203200"/>
            <a:chOff x="3276" y="3351"/>
            <a:chExt cx="144" cy="144"/>
          </a:xfrm>
        </p:grpSpPr>
        <p:sp>
          <p:nvSpPr>
            <p:cNvPr id="27667" name="Line 31"/>
            <p:cNvSpPr>
              <a:spLocks noChangeShapeType="1"/>
            </p:cNvSpPr>
            <p:nvPr/>
          </p:nvSpPr>
          <p:spPr bwMode="auto">
            <a:xfrm>
              <a:off x="3276" y="3351"/>
              <a:ext cx="144" cy="144"/>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68" name="Line 32"/>
            <p:cNvSpPr>
              <a:spLocks noChangeShapeType="1"/>
            </p:cNvSpPr>
            <p:nvPr/>
          </p:nvSpPr>
          <p:spPr bwMode="auto">
            <a:xfrm flipV="1">
              <a:off x="3276" y="3351"/>
              <a:ext cx="144" cy="144"/>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27665" name="Line 24"/>
          <p:cNvSpPr>
            <a:spLocks noChangeShapeType="1"/>
          </p:cNvSpPr>
          <p:nvPr/>
        </p:nvSpPr>
        <p:spPr bwMode="auto">
          <a:xfrm flipH="1">
            <a:off x="5118100" y="4967288"/>
            <a:ext cx="215900" cy="328612"/>
          </a:xfrm>
          <a:prstGeom prst="line">
            <a:avLst/>
          </a:prstGeom>
          <a:noFill/>
          <a:ln w="28575">
            <a:solidFill>
              <a:srgbClr val="800080"/>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27666" name="Rectangle 49"/>
          <p:cNvSpPr>
            <a:spLocks noChangeArrowheads="1"/>
          </p:cNvSpPr>
          <p:nvPr/>
        </p:nvSpPr>
        <p:spPr bwMode="auto">
          <a:xfrm>
            <a:off x="4035425" y="5273675"/>
            <a:ext cx="304800" cy="992188"/>
          </a:xfrm>
          <a:prstGeom prst="rect">
            <a:avLst/>
          </a:prstGeom>
          <a:solidFill>
            <a:srgbClr val="667BC8"/>
          </a:solidFill>
          <a:ln w="9525">
            <a:solidFill>
              <a:schemeClr val="tx1"/>
            </a:solidFill>
            <a:miter lim="800000"/>
            <a:headEnd/>
            <a:tailEnd/>
          </a:ln>
        </p:spPr>
        <p:txBody>
          <a:bodyPr wrap="none" anchor="ctr"/>
          <a:lstStyle/>
          <a:p>
            <a:endParaRPr lang="en-US">
              <a:solidFill>
                <a:srgbClr val="FF8000"/>
              </a:solidFill>
            </a:endParaRPr>
          </a:p>
        </p:txBody>
      </p:sp>
      <p:sp>
        <p:nvSpPr>
          <p:cNvPr id="24" name="TextBox 23">
            <a:extLst>
              <a:ext uri="{FF2B5EF4-FFF2-40B4-BE49-F238E27FC236}">
                <a16:creationId xmlns:a16="http://schemas.microsoft.com/office/drawing/2014/main" id="{50E0CB94-CFD6-FB41-83C7-0B3FD3C23E05}"/>
              </a:ext>
            </a:extLst>
          </p:cNvPr>
          <p:cNvSpPr txBox="1"/>
          <p:nvPr/>
        </p:nvSpPr>
        <p:spPr>
          <a:xfrm>
            <a:off x="10223" y="71735"/>
            <a:ext cx="2613216" cy="461665"/>
          </a:xfrm>
          <a:prstGeom prst="rect">
            <a:avLst/>
          </a:prstGeom>
          <a:noFill/>
        </p:spPr>
        <p:txBody>
          <a:bodyPr wrap="none" rtlCol="0">
            <a:spAutoFit/>
          </a:bodyPr>
          <a:lstStyle/>
          <a:p>
            <a:pPr algn="l"/>
            <a:r>
              <a:rPr lang="en-US" dirty="0">
                <a:solidFill>
                  <a:srgbClr val="FF0000"/>
                </a:solidFill>
              </a:rPr>
              <a:t>HUMAN REVIEW</a:t>
            </a:r>
          </a:p>
        </p:txBody>
      </p:sp>
    </p:spTree>
    <p:extLst>
      <p:ext uri="{BB962C8B-B14F-4D97-AF65-F5344CB8AC3E}">
        <p14:creationId xmlns:p14="http://schemas.microsoft.com/office/powerpoint/2010/main" val="37339592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Pennsylvania v. Allen Wade</a:t>
            </a:r>
          </a:p>
        </p:txBody>
      </p:sp>
      <p:sp>
        <p:nvSpPr>
          <p:cNvPr id="3" name="TextBox 2"/>
          <p:cNvSpPr txBox="1"/>
          <p:nvPr/>
        </p:nvSpPr>
        <p:spPr>
          <a:xfrm>
            <a:off x="1422405" y="3014138"/>
            <a:ext cx="6680195" cy="2677656"/>
          </a:xfrm>
          <a:prstGeom prst="rect">
            <a:avLst/>
          </a:prstGeom>
          <a:noFill/>
        </p:spPr>
        <p:txBody>
          <a:bodyPr wrap="square" rtlCol="0">
            <a:spAutoFit/>
          </a:bodyPr>
          <a:lstStyle/>
          <a:p>
            <a:pPr algn="l"/>
            <a:r>
              <a:rPr lang="en-US" dirty="0">
                <a:solidFill>
                  <a:srgbClr val="0000FF"/>
                </a:solidFill>
              </a:rPr>
              <a:t>Hat</a:t>
            </a:r>
            <a:r>
              <a:rPr lang="en-US" dirty="0"/>
              <a:t>		</a:t>
            </a:r>
            <a:r>
              <a:rPr lang="en-US" dirty="0">
                <a:solidFill>
                  <a:srgbClr val="FF0000"/>
                </a:solidFill>
              </a:rPr>
              <a:t>No conclusions</a:t>
            </a:r>
          </a:p>
          <a:p>
            <a:pPr algn="l"/>
            <a:r>
              <a:rPr lang="en-US" dirty="0">
                <a:solidFill>
                  <a:srgbClr val="0000FF"/>
                </a:solidFill>
              </a:rPr>
              <a:t>Cup</a:t>
            </a:r>
            <a:r>
              <a:rPr lang="en-US" dirty="0"/>
              <a:t>		</a:t>
            </a:r>
            <a:r>
              <a:rPr lang="en-US" dirty="0">
                <a:solidFill>
                  <a:srgbClr val="FF0000"/>
                </a:solidFill>
              </a:rPr>
              <a:t>Insufficient data</a:t>
            </a:r>
          </a:p>
          <a:p>
            <a:pPr algn="l"/>
            <a:r>
              <a:rPr lang="en-US" dirty="0">
                <a:solidFill>
                  <a:srgbClr val="0000FF"/>
                </a:solidFill>
              </a:rPr>
              <a:t>Fingernails</a:t>
            </a:r>
            <a:r>
              <a:rPr lang="en-US" dirty="0"/>
              <a:t>	</a:t>
            </a:r>
            <a:r>
              <a:rPr lang="en-US" dirty="0">
                <a:solidFill>
                  <a:srgbClr val="FF0000"/>
                </a:solidFill>
              </a:rPr>
              <a:t>Contamination, insufficient data</a:t>
            </a:r>
          </a:p>
          <a:p>
            <a:pPr algn="l"/>
            <a:r>
              <a:rPr lang="en-US" dirty="0">
                <a:solidFill>
                  <a:srgbClr val="0000FF"/>
                </a:solidFill>
              </a:rPr>
              <a:t>Gear shift</a:t>
            </a:r>
            <a:r>
              <a:rPr lang="en-US" dirty="0"/>
              <a:t>	</a:t>
            </a:r>
            <a:r>
              <a:rPr lang="en-US" dirty="0">
                <a:solidFill>
                  <a:srgbClr val="FF0000"/>
                </a:solidFill>
              </a:rPr>
              <a:t>Insufficient data</a:t>
            </a:r>
          </a:p>
          <a:p>
            <a:pPr algn="l"/>
            <a:r>
              <a:rPr lang="en-US" dirty="0">
                <a:solidFill>
                  <a:srgbClr val="0000FF"/>
                </a:solidFill>
              </a:rPr>
              <a:t>Seat lever</a:t>
            </a:r>
            <a:r>
              <a:rPr lang="en-US" dirty="0"/>
              <a:t>	</a:t>
            </a:r>
            <a:r>
              <a:rPr lang="en-US" dirty="0">
                <a:solidFill>
                  <a:srgbClr val="FF0000"/>
                </a:solidFill>
              </a:rPr>
              <a:t>Cannot be excluded</a:t>
            </a:r>
          </a:p>
          <a:p>
            <a:pPr algn="l"/>
            <a:r>
              <a:rPr lang="en-US" dirty="0">
                <a:solidFill>
                  <a:srgbClr val="0000FF"/>
                </a:solidFill>
              </a:rPr>
              <a:t>Knit hat</a:t>
            </a:r>
            <a:r>
              <a:rPr lang="en-US" dirty="0"/>
              <a:t>	</a:t>
            </a:r>
            <a:r>
              <a:rPr lang="en-US" dirty="0">
                <a:solidFill>
                  <a:srgbClr val="FF0000"/>
                </a:solidFill>
              </a:rPr>
              <a:t>Insufficient data</a:t>
            </a:r>
          </a:p>
          <a:p>
            <a:pPr algn="l"/>
            <a:r>
              <a:rPr lang="en-US" dirty="0">
                <a:solidFill>
                  <a:srgbClr val="0000FF"/>
                </a:solidFill>
              </a:rPr>
              <a:t>Sock</a:t>
            </a:r>
            <a:r>
              <a:rPr lang="en-US" dirty="0"/>
              <a:t>		</a:t>
            </a:r>
            <a:r>
              <a:rPr lang="en-US" dirty="0">
                <a:solidFill>
                  <a:srgbClr val="FF0000"/>
                </a:solidFill>
              </a:rPr>
              <a:t>Too complex, no conclusions</a:t>
            </a:r>
          </a:p>
        </p:txBody>
      </p:sp>
      <p:sp>
        <p:nvSpPr>
          <p:cNvPr id="4" name="TextBox 3"/>
          <p:cNvSpPr txBox="1"/>
          <p:nvPr/>
        </p:nvSpPr>
        <p:spPr>
          <a:xfrm>
            <a:off x="609600" y="1667934"/>
            <a:ext cx="8026400" cy="461665"/>
          </a:xfrm>
          <a:prstGeom prst="rect">
            <a:avLst/>
          </a:prstGeom>
          <a:noFill/>
        </p:spPr>
        <p:txBody>
          <a:bodyPr wrap="square" rtlCol="0">
            <a:spAutoFit/>
          </a:bodyPr>
          <a:lstStyle/>
          <a:p>
            <a:r>
              <a:rPr lang="en-US" dirty="0">
                <a:solidFill>
                  <a:srgbClr val="FF0000"/>
                </a:solidFill>
              </a:rPr>
              <a:t>Thresholds failed to interpret most DNA mixtures</a:t>
            </a:r>
          </a:p>
        </p:txBody>
      </p:sp>
    </p:spTree>
    <p:extLst>
      <p:ext uri="{BB962C8B-B14F-4D97-AF65-F5344CB8AC3E}">
        <p14:creationId xmlns:p14="http://schemas.microsoft.com/office/powerpoint/2010/main" val="30985458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0" descr="vWA acda17.tiff"/>
          <p:cNvPicPr>
            <a:picLocks noChangeAspect="1"/>
          </p:cNvPicPr>
          <p:nvPr/>
        </p:nvPicPr>
        <p:blipFill>
          <a:blip r:embed="rId3">
            <a:extLst>
              <a:ext uri="{28A0092B-C50C-407E-A947-70E740481C1C}">
                <a14:useLocalDpi xmlns:a14="http://schemas.microsoft.com/office/drawing/2010/main" val="0"/>
              </a:ext>
            </a:extLst>
          </a:blip>
          <a:srcRect r="281" b="648"/>
          <a:stretch>
            <a:fillRect/>
          </a:stretch>
        </p:blipFill>
        <p:spPr bwMode="auto">
          <a:xfrm>
            <a:off x="1106488" y="2286000"/>
            <a:ext cx="6911975" cy="454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a:xfrm>
            <a:off x="0" y="609600"/>
            <a:ext cx="9144000" cy="1143000"/>
          </a:xfrm>
        </p:spPr>
        <p:txBody>
          <a:bodyPr/>
          <a:lstStyle/>
          <a:p>
            <a:r>
              <a:rPr lang="en-US" dirty="0">
                <a:latin typeface="Arial" charset="0"/>
              </a:rPr>
              <a:t>Computers can use all the data</a:t>
            </a:r>
          </a:p>
        </p:txBody>
      </p:sp>
      <p:sp>
        <p:nvSpPr>
          <p:cNvPr id="25603" name="Text Box 4"/>
          <p:cNvSpPr txBox="1">
            <a:spLocks noChangeArrowheads="1"/>
          </p:cNvSpPr>
          <p:nvPr/>
        </p:nvSpPr>
        <p:spPr bwMode="auto">
          <a:xfrm>
            <a:off x="2260600" y="1656821"/>
            <a:ext cx="460895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chemeClr val="accent2"/>
                </a:solidFill>
              </a:rPr>
              <a:t>Quantitative peaks at locus </a:t>
            </a:r>
            <a:r>
              <a:rPr lang="en-US" dirty="0" err="1">
                <a:solidFill>
                  <a:schemeClr val="accent2"/>
                </a:solidFill>
              </a:rPr>
              <a:t>vWA</a:t>
            </a:r>
            <a:endParaRPr lang="en-US" dirty="0">
              <a:solidFill>
                <a:schemeClr val="accent2"/>
              </a:solidFill>
            </a:endParaRPr>
          </a:p>
        </p:txBody>
      </p:sp>
      <p:sp>
        <p:nvSpPr>
          <p:cNvPr id="25605" name="Text Box 24"/>
          <p:cNvSpPr txBox="1">
            <a:spLocks noChangeArrowheads="1"/>
          </p:cNvSpPr>
          <p:nvPr/>
        </p:nvSpPr>
        <p:spPr bwMode="auto">
          <a:xfrm>
            <a:off x="2208623" y="4011081"/>
            <a:ext cx="10310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667BC8"/>
                </a:solidFill>
              </a:rPr>
              <a:t>height</a:t>
            </a:r>
          </a:p>
        </p:txBody>
      </p:sp>
      <p:sp>
        <p:nvSpPr>
          <p:cNvPr id="25606" name="Text Box 23"/>
          <p:cNvSpPr txBox="1">
            <a:spLocks noChangeArrowheads="1"/>
          </p:cNvSpPr>
          <p:nvPr/>
        </p:nvSpPr>
        <p:spPr bwMode="auto">
          <a:xfrm>
            <a:off x="5087410" y="3451754"/>
            <a:ext cx="114286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rgbClr val="667BC8"/>
                </a:solidFill>
              </a:rPr>
              <a:t>pattern</a:t>
            </a:r>
          </a:p>
        </p:txBody>
      </p:sp>
      <p:sp>
        <p:nvSpPr>
          <p:cNvPr id="10" name="Text Box 23"/>
          <p:cNvSpPr txBox="1">
            <a:spLocks noChangeArrowheads="1"/>
          </p:cNvSpPr>
          <p:nvPr/>
        </p:nvSpPr>
        <p:spPr bwMode="auto">
          <a:xfrm>
            <a:off x="4697942" y="4797955"/>
            <a:ext cx="13608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rgbClr val="667BC8"/>
                </a:solidFill>
              </a:rPr>
              <a:t>variation</a:t>
            </a:r>
          </a:p>
        </p:txBody>
      </p:sp>
      <p:sp>
        <p:nvSpPr>
          <p:cNvPr id="9" name="TextBox 8">
            <a:extLst>
              <a:ext uri="{FF2B5EF4-FFF2-40B4-BE49-F238E27FC236}">
                <a16:creationId xmlns:a16="http://schemas.microsoft.com/office/drawing/2014/main" id="{F0843A0E-7902-8446-9003-38DE25299C05}"/>
              </a:ext>
            </a:extLst>
          </p:cNvPr>
          <p:cNvSpPr txBox="1"/>
          <p:nvPr/>
        </p:nvSpPr>
        <p:spPr>
          <a:xfrm>
            <a:off x="10223" y="71735"/>
            <a:ext cx="3244799" cy="461665"/>
          </a:xfrm>
          <a:prstGeom prst="rect">
            <a:avLst/>
          </a:prstGeom>
          <a:noFill/>
        </p:spPr>
        <p:txBody>
          <a:bodyPr wrap="none" rtlCol="0">
            <a:spAutoFit/>
          </a:bodyPr>
          <a:lstStyle/>
          <a:p>
            <a:pPr algn="l"/>
            <a:r>
              <a:rPr lang="en-US" dirty="0">
                <a:solidFill>
                  <a:srgbClr val="0000FF"/>
                </a:solidFill>
              </a:rPr>
              <a:t>COMPUTER REVIEW</a:t>
            </a:r>
            <a:endParaRPr lang="en-US" dirty="0">
              <a:solidFill>
                <a:srgbClr val="002060"/>
              </a:solidFill>
            </a:endParaRPr>
          </a:p>
        </p:txBody>
      </p:sp>
    </p:spTree>
    <p:extLst>
      <p:ext uri="{BB962C8B-B14F-4D97-AF65-F5344CB8AC3E}">
        <p14:creationId xmlns:p14="http://schemas.microsoft.com/office/powerpoint/2010/main" val="31324356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2" descr="vWA acda17.tiff"/>
          <p:cNvPicPr>
            <a:picLocks noChangeAspect="1"/>
          </p:cNvPicPr>
          <p:nvPr/>
        </p:nvPicPr>
        <p:blipFill>
          <a:blip r:embed="rId3">
            <a:extLst>
              <a:ext uri="{28A0092B-C50C-407E-A947-70E740481C1C}">
                <a14:useLocalDpi xmlns:a14="http://schemas.microsoft.com/office/drawing/2010/main" val="0"/>
              </a:ext>
            </a:extLst>
          </a:blip>
          <a:srcRect r="281" b="648"/>
          <a:stretch>
            <a:fillRect/>
          </a:stretch>
        </p:blipFill>
        <p:spPr bwMode="auto">
          <a:xfrm>
            <a:off x="1106488" y="2286000"/>
            <a:ext cx="6911975" cy="454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p:txBody>
          <a:bodyPr/>
          <a:lstStyle/>
          <a:p>
            <a:r>
              <a:rPr lang="en-US">
                <a:latin typeface="Arial" charset="0"/>
              </a:rPr>
              <a:t>How the computer thinks</a:t>
            </a:r>
          </a:p>
        </p:txBody>
      </p:sp>
      <p:sp>
        <p:nvSpPr>
          <p:cNvPr id="29699" name="Text Box 4"/>
          <p:cNvSpPr txBox="1">
            <a:spLocks noChangeArrowheads="1"/>
          </p:cNvSpPr>
          <p:nvPr/>
        </p:nvSpPr>
        <p:spPr bwMode="auto">
          <a:xfrm>
            <a:off x="2564736" y="1631851"/>
            <a:ext cx="398318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chemeClr val="accent2"/>
                </a:solidFill>
              </a:rPr>
              <a:t>Propose genotype solutions</a:t>
            </a:r>
          </a:p>
        </p:txBody>
      </p:sp>
      <p:sp>
        <p:nvSpPr>
          <p:cNvPr id="29701" name="Text Box 11"/>
          <p:cNvSpPr txBox="1">
            <a:spLocks noChangeArrowheads="1"/>
          </p:cNvSpPr>
          <p:nvPr/>
        </p:nvSpPr>
        <p:spPr bwMode="auto">
          <a:xfrm>
            <a:off x="-42863" y="3013075"/>
            <a:ext cx="1895476"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chemeClr val="accent2"/>
                </a:solidFill>
              </a:rPr>
              <a:t>Explain the</a:t>
            </a:r>
          </a:p>
          <a:p>
            <a:pPr algn="l"/>
            <a:r>
              <a:rPr lang="en-US" dirty="0">
                <a:solidFill>
                  <a:schemeClr val="accent2"/>
                </a:solidFill>
              </a:rPr>
              <a:t>peak pattern</a:t>
            </a:r>
          </a:p>
        </p:txBody>
      </p:sp>
      <p:sp>
        <p:nvSpPr>
          <p:cNvPr id="29709" name="Rectangle 40"/>
          <p:cNvSpPr>
            <a:spLocks noChangeArrowheads="1"/>
          </p:cNvSpPr>
          <p:nvPr/>
        </p:nvSpPr>
        <p:spPr bwMode="auto">
          <a:xfrm>
            <a:off x="4008438" y="2741613"/>
            <a:ext cx="357187" cy="1746250"/>
          </a:xfrm>
          <a:prstGeom prst="rect">
            <a:avLst/>
          </a:prstGeom>
          <a:noFill/>
          <a:ln w="28575">
            <a:solidFill>
              <a:srgbClr val="667BC8"/>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a:p>
        </p:txBody>
      </p:sp>
      <p:sp>
        <p:nvSpPr>
          <p:cNvPr id="29713" name="Rectangle 40"/>
          <p:cNvSpPr>
            <a:spLocks noChangeArrowheads="1"/>
          </p:cNvSpPr>
          <p:nvPr/>
        </p:nvSpPr>
        <p:spPr bwMode="auto">
          <a:xfrm>
            <a:off x="4008438" y="4514850"/>
            <a:ext cx="357187" cy="1747838"/>
          </a:xfrm>
          <a:prstGeom prst="rect">
            <a:avLst/>
          </a:prstGeom>
          <a:noFill/>
          <a:ln w="28575">
            <a:solidFill>
              <a:srgbClr val="667BC8"/>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a:p>
        </p:txBody>
      </p:sp>
    </p:spTree>
    <p:extLst>
      <p:ext uri="{BB962C8B-B14F-4D97-AF65-F5344CB8AC3E}">
        <p14:creationId xmlns:p14="http://schemas.microsoft.com/office/powerpoint/2010/main" val="38452312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2" descr="vWA acda17.tiff"/>
          <p:cNvPicPr>
            <a:picLocks noChangeAspect="1"/>
          </p:cNvPicPr>
          <p:nvPr/>
        </p:nvPicPr>
        <p:blipFill>
          <a:blip r:embed="rId3">
            <a:extLst>
              <a:ext uri="{28A0092B-C50C-407E-A947-70E740481C1C}">
                <a14:useLocalDpi xmlns:a14="http://schemas.microsoft.com/office/drawing/2010/main" val="0"/>
              </a:ext>
            </a:extLst>
          </a:blip>
          <a:srcRect r="281" b="648"/>
          <a:stretch>
            <a:fillRect/>
          </a:stretch>
        </p:blipFill>
        <p:spPr bwMode="auto">
          <a:xfrm>
            <a:off x="1106488" y="2286000"/>
            <a:ext cx="6911975" cy="454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p:txBody>
          <a:bodyPr/>
          <a:lstStyle/>
          <a:p>
            <a:r>
              <a:rPr lang="en-US">
                <a:latin typeface="Arial" charset="0"/>
              </a:rPr>
              <a:t>How the computer thinks</a:t>
            </a:r>
          </a:p>
        </p:txBody>
      </p:sp>
      <p:sp>
        <p:nvSpPr>
          <p:cNvPr id="29699" name="Text Box 4"/>
          <p:cNvSpPr txBox="1">
            <a:spLocks noChangeArrowheads="1"/>
          </p:cNvSpPr>
          <p:nvPr/>
        </p:nvSpPr>
        <p:spPr bwMode="auto">
          <a:xfrm>
            <a:off x="2114619" y="1631851"/>
            <a:ext cx="50054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chemeClr val="accent2"/>
                </a:solidFill>
              </a:rPr>
              <a:t>Add together contributor genotypes</a:t>
            </a:r>
          </a:p>
        </p:txBody>
      </p:sp>
      <p:sp>
        <p:nvSpPr>
          <p:cNvPr id="29702" name="Text Box 12"/>
          <p:cNvSpPr txBox="1">
            <a:spLocks noChangeArrowheads="1"/>
          </p:cNvSpPr>
          <p:nvPr/>
        </p:nvSpPr>
        <p:spPr bwMode="auto">
          <a:xfrm>
            <a:off x="-42863" y="5287963"/>
            <a:ext cx="1878013"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a:solidFill>
                  <a:schemeClr val="hlink"/>
                </a:solidFill>
              </a:rPr>
              <a:t>Better </a:t>
            </a:r>
          </a:p>
          <a:p>
            <a:pPr algn="l"/>
            <a:r>
              <a:rPr lang="en-US">
                <a:solidFill>
                  <a:schemeClr val="hlink"/>
                </a:solidFill>
              </a:rPr>
              <a:t>explanation</a:t>
            </a:r>
          </a:p>
          <a:p>
            <a:pPr algn="l"/>
            <a:r>
              <a:rPr lang="en-US">
                <a:solidFill>
                  <a:schemeClr val="hlink"/>
                </a:solidFill>
              </a:rPr>
              <a:t>has a higher </a:t>
            </a:r>
          </a:p>
          <a:p>
            <a:pPr algn="l"/>
            <a:r>
              <a:rPr lang="en-US">
                <a:solidFill>
                  <a:schemeClr val="hlink"/>
                </a:solidFill>
              </a:rPr>
              <a:t>likelihood</a:t>
            </a:r>
          </a:p>
        </p:txBody>
      </p:sp>
      <p:sp>
        <p:nvSpPr>
          <p:cNvPr id="29709" name="Rectangle 40"/>
          <p:cNvSpPr>
            <a:spLocks noChangeArrowheads="1"/>
          </p:cNvSpPr>
          <p:nvPr/>
        </p:nvSpPr>
        <p:spPr bwMode="auto">
          <a:xfrm>
            <a:off x="4008438" y="2741613"/>
            <a:ext cx="357187" cy="1746250"/>
          </a:xfrm>
          <a:prstGeom prst="rect">
            <a:avLst/>
          </a:prstGeom>
          <a:noFill/>
          <a:ln w="28575">
            <a:solidFill>
              <a:srgbClr val="667BC8"/>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a:p>
        </p:txBody>
      </p:sp>
      <p:sp>
        <p:nvSpPr>
          <p:cNvPr id="29711" name="Rectangle 40"/>
          <p:cNvSpPr>
            <a:spLocks noChangeArrowheads="1"/>
          </p:cNvSpPr>
          <p:nvPr/>
        </p:nvSpPr>
        <p:spPr bwMode="auto">
          <a:xfrm>
            <a:off x="4833938" y="5245100"/>
            <a:ext cx="357187" cy="1017588"/>
          </a:xfrm>
          <a:prstGeom prst="rect">
            <a:avLst/>
          </a:prstGeom>
          <a:noFill/>
          <a:ln w="28575">
            <a:solidFill>
              <a:srgbClr val="85D134"/>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a:solidFill>
                <a:srgbClr val="85D134"/>
              </a:solidFill>
            </a:endParaRPr>
          </a:p>
        </p:txBody>
      </p:sp>
      <p:sp>
        <p:nvSpPr>
          <p:cNvPr id="29713" name="Rectangle 40"/>
          <p:cNvSpPr>
            <a:spLocks noChangeArrowheads="1"/>
          </p:cNvSpPr>
          <p:nvPr/>
        </p:nvSpPr>
        <p:spPr bwMode="auto">
          <a:xfrm>
            <a:off x="4008438" y="4514850"/>
            <a:ext cx="357187" cy="1747838"/>
          </a:xfrm>
          <a:prstGeom prst="rect">
            <a:avLst/>
          </a:prstGeom>
          <a:noFill/>
          <a:ln w="28575">
            <a:solidFill>
              <a:srgbClr val="667BC8"/>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a:p>
        </p:txBody>
      </p:sp>
      <p:sp>
        <p:nvSpPr>
          <p:cNvPr id="29715" name="Rectangle 40"/>
          <p:cNvSpPr>
            <a:spLocks noChangeArrowheads="1"/>
          </p:cNvSpPr>
          <p:nvPr/>
        </p:nvSpPr>
        <p:spPr bwMode="auto">
          <a:xfrm>
            <a:off x="3201988" y="5237163"/>
            <a:ext cx="357187" cy="1025525"/>
          </a:xfrm>
          <a:prstGeom prst="rect">
            <a:avLst/>
          </a:prstGeom>
          <a:noFill/>
          <a:ln w="28575">
            <a:solidFill>
              <a:srgbClr val="85D134"/>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a:solidFill>
                <a:srgbClr val="85D134"/>
              </a:solidFill>
            </a:endParaRPr>
          </a:p>
        </p:txBody>
      </p:sp>
    </p:spTree>
    <p:extLst>
      <p:ext uri="{BB962C8B-B14F-4D97-AF65-F5344CB8AC3E}">
        <p14:creationId xmlns:p14="http://schemas.microsoft.com/office/powerpoint/2010/main" val="952938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51BFD-B8BB-C846-9E07-61EB40A63A02}"/>
              </a:ext>
            </a:extLst>
          </p:cNvPr>
          <p:cNvSpPr>
            <a:spLocks noGrp="1"/>
          </p:cNvSpPr>
          <p:nvPr>
            <p:ph type="title"/>
          </p:nvPr>
        </p:nvSpPr>
        <p:spPr/>
        <p:txBody>
          <a:bodyPr/>
          <a:lstStyle/>
          <a:p>
            <a:r>
              <a:rPr lang="en-US" dirty="0"/>
              <a:t>What is Science?</a:t>
            </a:r>
          </a:p>
        </p:txBody>
      </p:sp>
      <p:sp>
        <p:nvSpPr>
          <p:cNvPr id="3" name="TextBox 2">
            <a:extLst>
              <a:ext uri="{FF2B5EF4-FFF2-40B4-BE49-F238E27FC236}">
                <a16:creationId xmlns:a16="http://schemas.microsoft.com/office/drawing/2014/main" id="{FFAE8169-7C6B-9349-9D00-5FD4FE198F24}"/>
              </a:ext>
            </a:extLst>
          </p:cNvPr>
          <p:cNvSpPr txBox="1"/>
          <p:nvPr/>
        </p:nvSpPr>
        <p:spPr>
          <a:xfrm>
            <a:off x="1177481" y="1752600"/>
            <a:ext cx="6789038" cy="461665"/>
          </a:xfrm>
          <a:prstGeom prst="rect">
            <a:avLst/>
          </a:prstGeom>
          <a:noFill/>
        </p:spPr>
        <p:txBody>
          <a:bodyPr wrap="none" rtlCol="0">
            <a:spAutoFit/>
          </a:bodyPr>
          <a:lstStyle/>
          <a:p>
            <a:r>
              <a:rPr lang="en-US" dirty="0">
                <a:solidFill>
                  <a:srgbClr val="0070C0"/>
                </a:solidFill>
              </a:rPr>
              <a:t>The search for truth, based on empirical testing.</a:t>
            </a:r>
          </a:p>
        </p:txBody>
      </p:sp>
      <p:sp>
        <p:nvSpPr>
          <p:cNvPr id="4" name="TextBox 3">
            <a:extLst>
              <a:ext uri="{FF2B5EF4-FFF2-40B4-BE49-F238E27FC236}">
                <a16:creationId xmlns:a16="http://schemas.microsoft.com/office/drawing/2014/main" id="{DFADF766-357C-D649-BC4A-4AB50ECBD1AC}"/>
              </a:ext>
            </a:extLst>
          </p:cNvPr>
          <p:cNvSpPr txBox="1"/>
          <p:nvPr/>
        </p:nvSpPr>
        <p:spPr>
          <a:xfrm>
            <a:off x="2287561" y="2750457"/>
            <a:ext cx="4568878" cy="1569660"/>
          </a:xfrm>
          <a:prstGeom prst="rect">
            <a:avLst/>
          </a:prstGeom>
          <a:noFill/>
        </p:spPr>
        <p:txBody>
          <a:bodyPr wrap="none" rtlCol="0">
            <a:spAutoFit/>
          </a:bodyPr>
          <a:lstStyle/>
          <a:p>
            <a:r>
              <a:rPr lang="en-US" u="sng" dirty="0"/>
              <a:t>Scientific method</a:t>
            </a:r>
          </a:p>
          <a:p>
            <a:pPr algn="l"/>
            <a:r>
              <a:rPr lang="en-US" dirty="0"/>
              <a:t>Propose explanatory hypothesis</a:t>
            </a:r>
          </a:p>
          <a:p>
            <a:pPr algn="l"/>
            <a:r>
              <a:rPr lang="en-US" dirty="0"/>
              <a:t>Collect experimental data</a:t>
            </a:r>
          </a:p>
          <a:p>
            <a:pPr algn="l"/>
            <a:r>
              <a:rPr lang="en-US" dirty="0"/>
              <a:t>Test hypothesis on the data</a:t>
            </a:r>
          </a:p>
        </p:txBody>
      </p:sp>
      <p:sp>
        <p:nvSpPr>
          <p:cNvPr id="5" name="TextBox 4">
            <a:extLst>
              <a:ext uri="{FF2B5EF4-FFF2-40B4-BE49-F238E27FC236}">
                <a16:creationId xmlns:a16="http://schemas.microsoft.com/office/drawing/2014/main" id="{1F7A49D7-969D-0142-B4AE-1E9A592D5F20}"/>
              </a:ext>
            </a:extLst>
          </p:cNvPr>
          <p:cNvSpPr txBox="1"/>
          <p:nvPr/>
        </p:nvSpPr>
        <p:spPr>
          <a:xfrm>
            <a:off x="3398643" y="4775201"/>
            <a:ext cx="2566728" cy="1569660"/>
          </a:xfrm>
          <a:prstGeom prst="rect">
            <a:avLst/>
          </a:prstGeom>
          <a:noFill/>
        </p:spPr>
        <p:txBody>
          <a:bodyPr wrap="square" rtlCol="0">
            <a:spAutoFit/>
          </a:bodyPr>
          <a:lstStyle/>
          <a:p>
            <a:pPr algn="l"/>
            <a:r>
              <a:rPr lang="en-US" u="sng" dirty="0">
                <a:solidFill>
                  <a:srgbClr val="002060"/>
                </a:solidFill>
              </a:rPr>
              <a:t>Natural selection</a:t>
            </a:r>
          </a:p>
          <a:p>
            <a:pPr algn="l"/>
            <a:r>
              <a:rPr lang="en-US" dirty="0">
                <a:solidFill>
                  <a:srgbClr val="002060"/>
                </a:solidFill>
              </a:rPr>
              <a:t>Virus mutates</a:t>
            </a:r>
          </a:p>
          <a:p>
            <a:pPr algn="l"/>
            <a:r>
              <a:rPr lang="en-US" dirty="0">
                <a:solidFill>
                  <a:srgbClr val="002060"/>
                </a:solidFill>
              </a:rPr>
              <a:t>Vaccines adapt</a:t>
            </a:r>
          </a:p>
          <a:p>
            <a:pPr algn="l"/>
            <a:r>
              <a:rPr lang="en-US" dirty="0">
                <a:solidFill>
                  <a:srgbClr val="002060"/>
                </a:solidFill>
              </a:rPr>
              <a:t>Immunity learns</a:t>
            </a:r>
          </a:p>
        </p:txBody>
      </p:sp>
    </p:spTree>
    <p:extLst>
      <p:ext uri="{BB962C8B-B14F-4D97-AF65-F5344CB8AC3E}">
        <p14:creationId xmlns:p14="http://schemas.microsoft.com/office/powerpoint/2010/main" val="25865907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2" descr="vWA acda17.tiff"/>
          <p:cNvPicPr>
            <a:picLocks noChangeAspect="1"/>
          </p:cNvPicPr>
          <p:nvPr/>
        </p:nvPicPr>
        <p:blipFill>
          <a:blip r:embed="rId3">
            <a:extLst>
              <a:ext uri="{28A0092B-C50C-407E-A947-70E740481C1C}">
                <a14:useLocalDpi xmlns:a14="http://schemas.microsoft.com/office/drawing/2010/main" val="0"/>
              </a:ext>
            </a:extLst>
          </a:blip>
          <a:srcRect r="281" b="648"/>
          <a:stretch>
            <a:fillRect/>
          </a:stretch>
        </p:blipFill>
        <p:spPr bwMode="auto">
          <a:xfrm>
            <a:off x="1106488" y="2286000"/>
            <a:ext cx="6911975" cy="454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p:txBody>
          <a:bodyPr/>
          <a:lstStyle/>
          <a:p>
            <a:r>
              <a:rPr lang="en-US">
                <a:latin typeface="Arial" charset="0"/>
              </a:rPr>
              <a:t>How the computer thinks</a:t>
            </a:r>
          </a:p>
        </p:txBody>
      </p:sp>
      <p:sp>
        <p:nvSpPr>
          <p:cNvPr id="29699" name="Text Box 4"/>
          <p:cNvSpPr txBox="1">
            <a:spLocks noChangeArrowheads="1"/>
          </p:cNvSpPr>
          <p:nvPr/>
        </p:nvSpPr>
        <p:spPr bwMode="auto">
          <a:xfrm>
            <a:off x="1600200" y="1639888"/>
            <a:ext cx="59118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chemeClr val="accent2"/>
                </a:solidFill>
              </a:rPr>
              <a:t>Consider every possible genotype solution</a:t>
            </a:r>
          </a:p>
        </p:txBody>
      </p:sp>
      <p:sp>
        <p:nvSpPr>
          <p:cNvPr id="29701" name="Text Box 11"/>
          <p:cNvSpPr txBox="1">
            <a:spLocks noChangeArrowheads="1"/>
          </p:cNvSpPr>
          <p:nvPr/>
        </p:nvSpPr>
        <p:spPr bwMode="auto">
          <a:xfrm>
            <a:off x="-42863" y="3013075"/>
            <a:ext cx="1895476"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a:solidFill>
                  <a:schemeClr val="accent2"/>
                </a:solidFill>
              </a:rPr>
              <a:t>Explain the</a:t>
            </a:r>
          </a:p>
          <a:p>
            <a:pPr algn="l"/>
            <a:r>
              <a:rPr lang="en-US">
                <a:solidFill>
                  <a:schemeClr val="accent2"/>
                </a:solidFill>
              </a:rPr>
              <a:t>peak pattern</a:t>
            </a:r>
          </a:p>
        </p:txBody>
      </p:sp>
      <p:sp>
        <p:nvSpPr>
          <p:cNvPr id="29702" name="Text Box 12"/>
          <p:cNvSpPr txBox="1">
            <a:spLocks noChangeArrowheads="1"/>
          </p:cNvSpPr>
          <p:nvPr/>
        </p:nvSpPr>
        <p:spPr bwMode="auto">
          <a:xfrm>
            <a:off x="-42863" y="5287963"/>
            <a:ext cx="1878013"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a:solidFill>
                  <a:schemeClr val="hlink"/>
                </a:solidFill>
              </a:rPr>
              <a:t>Better </a:t>
            </a:r>
          </a:p>
          <a:p>
            <a:pPr algn="l"/>
            <a:r>
              <a:rPr lang="en-US">
                <a:solidFill>
                  <a:schemeClr val="hlink"/>
                </a:solidFill>
              </a:rPr>
              <a:t>explanation</a:t>
            </a:r>
          </a:p>
          <a:p>
            <a:pPr algn="l"/>
            <a:r>
              <a:rPr lang="en-US">
                <a:solidFill>
                  <a:schemeClr val="hlink"/>
                </a:solidFill>
              </a:rPr>
              <a:t>has a higher </a:t>
            </a:r>
          </a:p>
          <a:p>
            <a:pPr algn="l"/>
            <a:r>
              <a:rPr lang="en-US">
                <a:solidFill>
                  <a:schemeClr val="hlink"/>
                </a:solidFill>
              </a:rPr>
              <a:t>likelihood</a:t>
            </a:r>
          </a:p>
        </p:txBody>
      </p:sp>
      <p:sp>
        <p:nvSpPr>
          <p:cNvPr id="29703" name="Rectangle 40"/>
          <p:cNvSpPr>
            <a:spLocks noChangeArrowheads="1"/>
          </p:cNvSpPr>
          <p:nvPr/>
        </p:nvSpPr>
        <p:spPr bwMode="auto">
          <a:xfrm>
            <a:off x="5638800" y="5137150"/>
            <a:ext cx="355600" cy="1125538"/>
          </a:xfrm>
          <a:prstGeom prst="rect">
            <a:avLst/>
          </a:prstGeom>
          <a:noFill/>
          <a:ln w="28575">
            <a:solidFill>
              <a:srgbClr val="FF8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a:p>
        </p:txBody>
      </p:sp>
      <p:sp>
        <p:nvSpPr>
          <p:cNvPr id="29709" name="Rectangle 40"/>
          <p:cNvSpPr>
            <a:spLocks noChangeArrowheads="1"/>
          </p:cNvSpPr>
          <p:nvPr/>
        </p:nvSpPr>
        <p:spPr bwMode="auto">
          <a:xfrm>
            <a:off x="4008438" y="2741613"/>
            <a:ext cx="357187" cy="1746250"/>
          </a:xfrm>
          <a:prstGeom prst="rect">
            <a:avLst/>
          </a:prstGeom>
          <a:noFill/>
          <a:ln w="28575">
            <a:solidFill>
              <a:srgbClr val="667BC8"/>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a:p>
        </p:txBody>
      </p:sp>
      <p:sp>
        <p:nvSpPr>
          <p:cNvPr id="29711" name="Rectangle 40"/>
          <p:cNvSpPr>
            <a:spLocks noChangeArrowheads="1"/>
          </p:cNvSpPr>
          <p:nvPr/>
        </p:nvSpPr>
        <p:spPr bwMode="auto">
          <a:xfrm>
            <a:off x="4833938" y="5245100"/>
            <a:ext cx="357187" cy="1017588"/>
          </a:xfrm>
          <a:prstGeom prst="rect">
            <a:avLst/>
          </a:prstGeom>
          <a:noFill/>
          <a:ln w="28575">
            <a:solidFill>
              <a:srgbClr val="85D134"/>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a:solidFill>
                <a:srgbClr val="85D134"/>
              </a:solidFill>
            </a:endParaRPr>
          </a:p>
        </p:txBody>
      </p:sp>
      <p:sp>
        <p:nvSpPr>
          <p:cNvPr id="29713" name="Rectangle 40"/>
          <p:cNvSpPr>
            <a:spLocks noChangeArrowheads="1"/>
          </p:cNvSpPr>
          <p:nvPr/>
        </p:nvSpPr>
        <p:spPr bwMode="auto">
          <a:xfrm>
            <a:off x="4008438" y="4514850"/>
            <a:ext cx="357187" cy="1747838"/>
          </a:xfrm>
          <a:prstGeom prst="rect">
            <a:avLst/>
          </a:prstGeom>
          <a:noFill/>
          <a:ln w="28575">
            <a:solidFill>
              <a:srgbClr val="667BC8"/>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a:p>
        </p:txBody>
      </p:sp>
      <p:sp>
        <p:nvSpPr>
          <p:cNvPr id="29714" name="Rectangle 40"/>
          <p:cNvSpPr>
            <a:spLocks noChangeArrowheads="1"/>
          </p:cNvSpPr>
          <p:nvPr/>
        </p:nvSpPr>
        <p:spPr bwMode="auto">
          <a:xfrm>
            <a:off x="3201988" y="4090988"/>
            <a:ext cx="355600" cy="1120775"/>
          </a:xfrm>
          <a:prstGeom prst="rect">
            <a:avLst/>
          </a:prstGeom>
          <a:noFill/>
          <a:ln w="28575">
            <a:solidFill>
              <a:srgbClr val="FF8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a:p>
        </p:txBody>
      </p:sp>
      <p:sp>
        <p:nvSpPr>
          <p:cNvPr id="29715" name="Rectangle 40"/>
          <p:cNvSpPr>
            <a:spLocks noChangeArrowheads="1"/>
          </p:cNvSpPr>
          <p:nvPr/>
        </p:nvSpPr>
        <p:spPr bwMode="auto">
          <a:xfrm>
            <a:off x="3201988" y="5237163"/>
            <a:ext cx="357187" cy="1025525"/>
          </a:xfrm>
          <a:prstGeom prst="rect">
            <a:avLst/>
          </a:prstGeom>
          <a:noFill/>
          <a:ln w="28575">
            <a:solidFill>
              <a:srgbClr val="85D134"/>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a:solidFill>
                <a:srgbClr val="85D134"/>
              </a:solidFill>
            </a:endParaRPr>
          </a:p>
        </p:txBody>
      </p:sp>
    </p:spTree>
    <p:extLst>
      <p:ext uri="{BB962C8B-B14F-4D97-AF65-F5344CB8AC3E}">
        <p14:creationId xmlns:p14="http://schemas.microsoft.com/office/powerpoint/2010/main" val="16624777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vWA_geno_acda17.tiff"/>
          <p:cNvPicPr>
            <a:picLocks noChangeAspect="1"/>
          </p:cNvPicPr>
          <p:nvPr/>
        </p:nvPicPr>
        <p:blipFill>
          <a:blip r:embed="rId3">
            <a:extLst>
              <a:ext uri="{28A0092B-C50C-407E-A947-70E740481C1C}">
                <a14:useLocalDpi xmlns:a14="http://schemas.microsoft.com/office/drawing/2010/main" val="0"/>
              </a:ext>
            </a:extLst>
          </a:blip>
          <a:srcRect b="810"/>
          <a:stretch>
            <a:fillRect/>
          </a:stretch>
        </p:blipFill>
        <p:spPr bwMode="auto">
          <a:xfrm>
            <a:off x="534988" y="2286000"/>
            <a:ext cx="8074025"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6" name="Rectangle 24"/>
          <p:cNvSpPr>
            <a:spLocks noChangeArrowheads="1"/>
          </p:cNvSpPr>
          <p:nvPr/>
        </p:nvSpPr>
        <p:spPr bwMode="auto">
          <a:xfrm>
            <a:off x="511175" y="1479550"/>
            <a:ext cx="812323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b="1">
                <a:solidFill>
                  <a:schemeClr val="accent2"/>
                </a:solidFill>
              </a:rPr>
              <a:t>Objective</a:t>
            </a:r>
            <a:r>
              <a:rPr lang="en-US">
                <a:solidFill>
                  <a:schemeClr val="accent2"/>
                </a:solidFill>
              </a:rPr>
              <a:t> genotype determined solely from the DNA data.</a:t>
            </a:r>
            <a:r>
              <a:rPr lang="en-US">
                <a:solidFill>
                  <a:schemeClr val="hlink"/>
                </a:solidFill>
              </a:rPr>
              <a:t>  </a:t>
            </a:r>
          </a:p>
          <a:p>
            <a:r>
              <a:rPr lang="en-US">
                <a:solidFill>
                  <a:srgbClr val="800080"/>
                </a:solidFill>
              </a:rPr>
              <a:t>Never sees a comparison reference.</a:t>
            </a:r>
            <a:r>
              <a:rPr lang="en-US">
                <a:solidFill>
                  <a:schemeClr val="hlink"/>
                </a:solidFill>
              </a:rPr>
              <a:t> </a:t>
            </a:r>
          </a:p>
        </p:txBody>
      </p:sp>
      <p:sp>
        <p:nvSpPr>
          <p:cNvPr id="31747" name="Rectangle 2"/>
          <p:cNvSpPr>
            <a:spLocks noGrp="1" noChangeArrowheads="1"/>
          </p:cNvSpPr>
          <p:nvPr>
            <p:ph type="title"/>
          </p:nvPr>
        </p:nvSpPr>
        <p:spPr>
          <a:xfrm>
            <a:off x="0" y="609600"/>
            <a:ext cx="9144000" cy="1143000"/>
          </a:xfrm>
        </p:spPr>
        <p:txBody>
          <a:bodyPr/>
          <a:lstStyle/>
          <a:p>
            <a:r>
              <a:rPr lang="en-US">
                <a:latin typeface="Arial" charset="0"/>
              </a:rPr>
              <a:t>Evidence genotype</a:t>
            </a:r>
          </a:p>
        </p:txBody>
      </p:sp>
      <p:sp>
        <p:nvSpPr>
          <p:cNvPr id="31749" name="Text Box 9"/>
          <p:cNvSpPr txBox="1">
            <a:spLocks noChangeArrowheads="1"/>
          </p:cNvSpPr>
          <p:nvPr/>
        </p:nvSpPr>
        <p:spPr bwMode="auto">
          <a:xfrm>
            <a:off x="3746500" y="4076700"/>
            <a:ext cx="74930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2200">
                <a:solidFill>
                  <a:schemeClr val="accent2"/>
                </a:solidFill>
              </a:rPr>
              <a:t>55%</a:t>
            </a:r>
          </a:p>
        </p:txBody>
      </p:sp>
      <p:sp>
        <p:nvSpPr>
          <p:cNvPr id="31750" name="Text Box 11"/>
          <p:cNvSpPr txBox="1">
            <a:spLocks noChangeArrowheads="1"/>
          </p:cNvSpPr>
          <p:nvPr/>
        </p:nvSpPr>
        <p:spPr bwMode="auto">
          <a:xfrm>
            <a:off x="6319838" y="5126038"/>
            <a:ext cx="749300"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2200">
                <a:solidFill>
                  <a:schemeClr val="accent2"/>
                </a:solidFill>
              </a:rPr>
              <a:t>24%</a:t>
            </a:r>
          </a:p>
        </p:txBody>
      </p:sp>
      <p:sp>
        <p:nvSpPr>
          <p:cNvPr id="31751" name="Text Box 12"/>
          <p:cNvSpPr txBox="1">
            <a:spLocks noChangeArrowheads="1"/>
          </p:cNvSpPr>
          <p:nvPr/>
        </p:nvSpPr>
        <p:spPr bwMode="auto">
          <a:xfrm>
            <a:off x="2538413" y="5726113"/>
            <a:ext cx="592137"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2200">
                <a:solidFill>
                  <a:schemeClr val="accent2"/>
                </a:solidFill>
              </a:rPr>
              <a:t>5%</a:t>
            </a:r>
          </a:p>
        </p:txBody>
      </p:sp>
      <p:sp>
        <p:nvSpPr>
          <p:cNvPr id="31752" name="Text Box 9"/>
          <p:cNvSpPr txBox="1">
            <a:spLocks noChangeArrowheads="1"/>
          </p:cNvSpPr>
          <p:nvPr/>
        </p:nvSpPr>
        <p:spPr bwMode="auto">
          <a:xfrm>
            <a:off x="5011738" y="5427663"/>
            <a:ext cx="749300"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2200">
                <a:solidFill>
                  <a:schemeClr val="accent2"/>
                </a:solidFill>
              </a:rPr>
              <a:t>15%</a:t>
            </a:r>
          </a:p>
        </p:txBody>
      </p:sp>
    </p:spTree>
    <p:extLst>
      <p:ext uri="{BB962C8B-B14F-4D97-AF65-F5344CB8AC3E}">
        <p14:creationId xmlns:p14="http://schemas.microsoft.com/office/powerpoint/2010/main" val="455857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vWA_genopop_acda17.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75" y="2286000"/>
            <a:ext cx="807085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Rectangle 2"/>
          <p:cNvSpPr txBox="1">
            <a:spLocks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4400">
                <a:solidFill>
                  <a:schemeClr val="tx2"/>
                </a:solidFill>
              </a:rPr>
              <a:t>DNA match information</a:t>
            </a:r>
          </a:p>
        </p:txBody>
      </p:sp>
      <p:grpSp>
        <p:nvGrpSpPr>
          <p:cNvPr id="33796" name="Group 19"/>
          <p:cNvGrpSpPr>
            <a:grpSpLocks/>
          </p:cNvGrpSpPr>
          <p:nvPr/>
        </p:nvGrpSpPr>
        <p:grpSpPr bwMode="auto">
          <a:xfrm>
            <a:off x="4556125" y="3852863"/>
            <a:ext cx="3556000" cy="950912"/>
            <a:chOff x="1214" y="2425"/>
            <a:chExt cx="2240" cy="599"/>
          </a:xfrm>
        </p:grpSpPr>
        <p:sp>
          <p:nvSpPr>
            <p:cNvPr id="33804" name="Text Box 4"/>
            <p:cNvSpPr txBox="1">
              <a:spLocks noChangeArrowheads="1"/>
            </p:cNvSpPr>
            <p:nvPr/>
          </p:nvSpPr>
          <p:spPr bwMode="auto">
            <a:xfrm>
              <a:off x="1316" y="2425"/>
              <a:ext cx="199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2350" dirty="0"/>
                <a:t>Prob(</a:t>
              </a:r>
              <a:r>
                <a:rPr lang="en-US" sz="2350" dirty="0">
                  <a:solidFill>
                    <a:schemeClr val="accent2"/>
                  </a:solidFill>
                </a:rPr>
                <a:t>evidence match</a:t>
              </a:r>
              <a:r>
                <a:rPr lang="en-US" sz="2350" dirty="0"/>
                <a:t>)</a:t>
              </a:r>
            </a:p>
          </p:txBody>
        </p:sp>
        <p:sp>
          <p:nvSpPr>
            <p:cNvPr id="33805" name="Text Box 5"/>
            <p:cNvSpPr txBox="1">
              <a:spLocks noChangeArrowheads="1"/>
            </p:cNvSpPr>
            <p:nvPr/>
          </p:nvSpPr>
          <p:spPr bwMode="auto">
            <a:xfrm>
              <a:off x="1214" y="2736"/>
              <a:ext cx="224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2350" dirty="0"/>
                <a:t>Prob(</a:t>
              </a:r>
              <a:r>
                <a:rPr lang="en-US" sz="2350" dirty="0">
                  <a:solidFill>
                    <a:srgbClr val="996633"/>
                  </a:solidFill>
                </a:rPr>
                <a:t>coincidental match</a:t>
              </a:r>
              <a:r>
                <a:rPr lang="en-US" sz="2350" dirty="0"/>
                <a:t>)</a:t>
              </a:r>
            </a:p>
          </p:txBody>
        </p:sp>
        <p:sp>
          <p:nvSpPr>
            <p:cNvPr id="33806" name="Line 6"/>
            <p:cNvSpPr>
              <a:spLocks noChangeShapeType="1"/>
            </p:cNvSpPr>
            <p:nvPr/>
          </p:nvSpPr>
          <p:spPr bwMode="auto">
            <a:xfrm>
              <a:off x="1252" y="2736"/>
              <a:ext cx="20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33797" name="Text Box 9"/>
          <p:cNvSpPr txBox="1">
            <a:spLocks noChangeArrowheads="1"/>
          </p:cNvSpPr>
          <p:nvPr/>
        </p:nvSpPr>
        <p:spPr bwMode="auto">
          <a:xfrm>
            <a:off x="266700" y="1492250"/>
            <a:ext cx="86106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a:t>How much more does the </a:t>
            </a:r>
            <a:r>
              <a:rPr lang="en-US">
                <a:solidFill>
                  <a:srgbClr val="FF0000"/>
                </a:solidFill>
              </a:rPr>
              <a:t>suspect</a:t>
            </a:r>
            <a:r>
              <a:rPr lang="en-US">
                <a:solidFill>
                  <a:schemeClr val="accent2"/>
                </a:solidFill>
              </a:rPr>
              <a:t> match the evidence</a:t>
            </a:r>
            <a:endParaRPr lang="en-US"/>
          </a:p>
          <a:p>
            <a:r>
              <a:rPr lang="en-US"/>
              <a:t>than </a:t>
            </a:r>
            <a:r>
              <a:rPr lang="en-US">
                <a:solidFill>
                  <a:srgbClr val="996633"/>
                </a:solidFill>
              </a:rPr>
              <a:t>a random person</a:t>
            </a:r>
            <a:r>
              <a:rPr lang="en-US"/>
              <a:t>?</a:t>
            </a:r>
          </a:p>
        </p:txBody>
      </p:sp>
      <p:sp>
        <p:nvSpPr>
          <p:cNvPr id="33798" name="AutoShape 11"/>
          <p:cNvSpPr>
            <a:spLocks noChangeArrowheads="1"/>
          </p:cNvSpPr>
          <p:nvPr/>
        </p:nvSpPr>
        <p:spPr bwMode="auto">
          <a:xfrm>
            <a:off x="3649663" y="4056063"/>
            <a:ext cx="922337" cy="2547937"/>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3799" name="Text Box 12"/>
          <p:cNvSpPr txBox="1">
            <a:spLocks noChangeArrowheads="1"/>
          </p:cNvSpPr>
          <p:nvPr/>
        </p:nvSpPr>
        <p:spPr bwMode="auto">
          <a:xfrm>
            <a:off x="3814763" y="3608388"/>
            <a:ext cx="61912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2200" dirty="0">
                <a:solidFill>
                  <a:srgbClr val="FF0000"/>
                </a:solidFill>
              </a:rPr>
              <a:t>11x</a:t>
            </a:r>
          </a:p>
        </p:txBody>
      </p:sp>
      <p:sp>
        <p:nvSpPr>
          <p:cNvPr id="33800" name="Line 13"/>
          <p:cNvSpPr>
            <a:spLocks noChangeShapeType="1"/>
          </p:cNvSpPr>
          <p:nvPr/>
        </p:nvSpPr>
        <p:spPr bwMode="auto">
          <a:xfrm flipH="1">
            <a:off x="4318000" y="4148138"/>
            <a:ext cx="423863" cy="152400"/>
          </a:xfrm>
          <a:prstGeom prst="line">
            <a:avLst/>
          </a:prstGeom>
          <a:noFill/>
          <a:ln w="28575">
            <a:solidFill>
              <a:schemeClr val="accent2"/>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33801" name="Line 14"/>
          <p:cNvSpPr>
            <a:spLocks noChangeShapeType="1"/>
          </p:cNvSpPr>
          <p:nvPr/>
        </p:nvSpPr>
        <p:spPr bwMode="auto">
          <a:xfrm flipH="1">
            <a:off x="4402138" y="4833938"/>
            <a:ext cx="660400" cy="1000125"/>
          </a:xfrm>
          <a:prstGeom prst="line">
            <a:avLst/>
          </a:prstGeom>
          <a:noFill/>
          <a:ln w="28575">
            <a:solidFill>
              <a:srgbClr val="996633"/>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33802" name="Text Box 16"/>
          <p:cNvSpPr txBox="1">
            <a:spLocks noChangeArrowheads="1"/>
          </p:cNvSpPr>
          <p:nvPr/>
        </p:nvSpPr>
        <p:spPr bwMode="auto">
          <a:xfrm>
            <a:off x="3613150" y="4060825"/>
            <a:ext cx="74930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2200">
                <a:solidFill>
                  <a:schemeClr val="accent2"/>
                </a:solidFill>
              </a:rPr>
              <a:t>55%</a:t>
            </a:r>
          </a:p>
        </p:txBody>
      </p:sp>
      <p:sp>
        <p:nvSpPr>
          <p:cNvPr id="33803" name="Text Box 17"/>
          <p:cNvSpPr txBox="1">
            <a:spLocks noChangeArrowheads="1"/>
          </p:cNvSpPr>
          <p:nvPr/>
        </p:nvSpPr>
        <p:spPr bwMode="auto">
          <a:xfrm>
            <a:off x="4073525" y="5761038"/>
            <a:ext cx="592138"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2200">
                <a:solidFill>
                  <a:srgbClr val="996633"/>
                </a:solidFill>
              </a:rPr>
              <a:t>5%</a:t>
            </a:r>
          </a:p>
        </p:txBody>
      </p:sp>
    </p:spTree>
    <p:extLst>
      <p:ext uri="{BB962C8B-B14F-4D97-AF65-F5344CB8AC3E}">
        <p14:creationId xmlns:p14="http://schemas.microsoft.com/office/powerpoint/2010/main" val="2630181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locus strengt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825" y="1828800"/>
            <a:ext cx="838835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title" idx="4294967295"/>
          </p:nvPr>
        </p:nvSpPr>
        <p:spPr/>
        <p:txBody>
          <a:bodyPr/>
          <a:lstStyle/>
          <a:p>
            <a:r>
              <a:rPr lang="en-US">
                <a:latin typeface="Arial" charset="0"/>
              </a:rPr>
              <a:t>Match information at 15 loci</a:t>
            </a:r>
          </a:p>
        </p:txBody>
      </p:sp>
      <p:sp>
        <p:nvSpPr>
          <p:cNvPr id="35844" name="AutoShape 11"/>
          <p:cNvSpPr>
            <a:spLocks noChangeArrowheads="1"/>
          </p:cNvSpPr>
          <p:nvPr/>
        </p:nvSpPr>
        <p:spPr bwMode="auto">
          <a:xfrm>
            <a:off x="1003300" y="5892800"/>
            <a:ext cx="842963" cy="244475"/>
          </a:xfrm>
          <a:prstGeom prst="roundRect">
            <a:avLst>
              <a:gd name="adj" fmla="val 16667"/>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a:p>
        </p:txBody>
      </p:sp>
    </p:spTree>
    <p:extLst>
      <p:ext uri="{BB962C8B-B14F-4D97-AF65-F5344CB8AC3E}">
        <p14:creationId xmlns:p14="http://schemas.microsoft.com/office/powerpoint/2010/main" val="33826713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0" y="609600"/>
            <a:ext cx="9144000" cy="1143000"/>
          </a:xfrm>
        </p:spPr>
        <p:txBody>
          <a:bodyPr/>
          <a:lstStyle/>
          <a:p>
            <a:r>
              <a:rPr lang="en-US">
                <a:latin typeface="Arial" charset="0"/>
              </a:rPr>
              <a:t>Is the suspect in the evidence?</a:t>
            </a:r>
          </a:p>
        </p:txBody>
      </p:sp>
      <p:sp>
        <p:nvSpPr>
          <p:cNvPr id="37891" name="Text Box 3"/>
          <p:cNvSpPr txBox="1">
            <a:spLocks noChangeArrowheads="1"/>
          </p:cNvSpPr>
          <p:nvPr/>
        </p:nvSpPr>
        <p:spPr bwMode="auto">
          <a:xfrm>
            <a:off x="419100" y="2246313"/>
            <a:ext cx="8305800" cy="415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2"/>
                </a:solidFill>
              </a:rPr>
              <a:t>A match between the </a:t>
            </a:r>
            <a:r>
              <a:rPr lang="en-US"/>
              <a:t>right fingernails</a:t>
            </a:r>
            <a:endParaRPr lang="en-US">
              <a:solidFill>
                <a:schemeClr val="bg2"/>
              </a:solidFill>
            </a:endParaRPr>
          </a:p>
          <a:p>
            <a:r>
              <a:rPr lang="en-US">
                <a:solidFill>
                  <a:schemeClr val="bg2"/>
                </a:solidFill>
              </a:rPr>
              <a:t>and </a:t>
            </a:r>
            <a:r>
              <a:rPr lang="en-US"/>
              <a:t>Allen Wade </a:t>
            </a:r>
            <a:r>
              <a:rPr lang="en-US">
                <a:solidFill>
                  <a:schemeClr val="bg2"/>
                </a:solidFill>
              </a:rPr>
              <a:t>is: </a:t>
            </a:r>
          </a:p>
          <a:p>
            <a:endParaRPr lang="en-US">
              <a:solidFill>
                <a:schemeClr val="bg2"/>
              </a:solidFill>
            </a:endParaRPr>
          </a:p>
          <a:p>
            <a:r>
              <a:rPr lang="en-US">
                <a:solidFill>
                  <a:srgbClr val="800080"/>
                </a:solidFill>
              </a:rPr>
              <a:t>6.06 trillion</a:t>
            </a:r>
            <a:r>
              <a:rPr lang="en-US">
                <a:solidFill>
                  <a:schemeClr val="bg2"/>
                </a:solidFill>
              </a:rPr>
              <a:t> </a:t>
            </a:r>
            <a:r>
              <a:rPr lang="en-US">
                <a:solidFill>
                  <a:schemeClr val="accent2"/>
                </a:solidFill>
              </a:rPr>
              <a:t>times more probable than </a:t>
            </a:r>
          </a:p>
          <a:p>
            <a:r>
              <a:rPr lang="en-US">
                <a:solidFill>
                  <a:schemeClr val="accent2"/>
                </a:solidFill>
              </a:rPr>
              <a:t>a coincidental match to an unrelated </a:t>
            </a:r>
            <a:r>
              <a:rPr lang="en-US">
                <a:solidFill>
                  <a:srgbClr val="800080"/>
                </a:solidFill>
              </a:rPr>
              <a:t>Black</a:t>
            </a:r>
            <a:r>
              <a:rPr lang="en-US">
                <a:solidFill>
                  <a:schemeClr val="accent2"/>
                </a:solidFill>
              </a:rPr>
              <a:t> person</a:t>
            </a:r>
          </a:p>
          <a:p>
            <a:endParaRPr lang="en-US">
              <a:solidFill>
                <a:schemeClr val="accent2"/>
              </a:solidFill>
            </a:endParaRPr>
          </a:p>
          <a:p>
            <a:r>
              <a:rPr lang="en-US">
                <a:solidFill>
                  <a:srgbClr val="800080"/>
                </a:solidFill>
              </a:rPr>
              <a:t>32.5 trillion</a:t>
            </a:r>
            <a:r>
              <a:rPr lang="en-US">
                <a:solidFill>
                  <a:schemeClr val="accent2"/>
                </a:solidFill>
              </a:rPr>
              <a:t> times more probable than </a:t>
            </a:r>
          </a:p>
          <a:p>
            <a:r>
              <a:rPr lang="en-US">
                <a:solidFill>
                  <a:schemeClr val="accent2"/>
                </a:solidFill>
              </a:rPr>
              <a:t>a coincidental match to an unrelated </a:t>
            </a:r>
            <a:r>
              <a:rPr lang="en-US">
                <a:solidFill>
                  <a:srgbClr val="800080"/>
                </a:solidFill>
              </a:rPr>
              <a:t>Caucasian</a:t>
            </a:r>
            <a:r>
              <a:rPr lang="en-US">
                <a:solidFill>
                  <a:schemeClr val="accent2"/>
                </a:solidFill>
              </a:rPr>
              <a:t> person</a:t>
            </a:r>
          </a:p>
          <a:p>
            <a:endParaRPr lang="en-US">
              <a:solidFill>
                <a:schemeClr val="accent2"/>
              </a:solidFill>
            </a:endParaRPr>
          </a:p>
          <a:p>
            <a:r>
              <a:rPr lang="en-US">
                <a:solidFill>
                  <a:srgbClr val="800080"/>
                </a:solidFill>
              </a:rPr>
              <a:t>8 trillion</a:t>
            </a:r>
            <a:r>
              <a:rPr lang="en-US">
                <a:solidFill>
                  <a:schemeClr val="accent2"/>
                </a:solidFill>
              </a:rPr>
              <a:t> times more probable than</a:t>
            </a:r>
          </a:p>
          <a:p>
            <a:r>
              <a:rPr lang="en-US">
                <a:solidFill>
                  <a:schemeClr val="accent2"/>
                </a:solidFill>
              </a:rPr>
              <a:t>a coincidental match to an unrelated </a:t>
            </a:r>
            <a:r>
              <a:rPr lang="en-US">
                <a:solidFill>
                  <a:srgbClr val="800080"/>
                </a:solidFill>
              </a:rPr>
              <a:t>Hispanic</a:t>
            </a:r>
            <a:r>
              <a:rPr lang="en-US">
                <a:solidFill>
                  <a:schemeClr val="accent2"/>
                </a:solidFill>
              </a:rPr>
              <a:t> person</a:t>
            </a:r>
          </a:p>
        </p:txBody>
      </p:sp>
    </p:spTree>
    <p:extLst>
      <p:ext uri="{BB962C8B-B14F-4D97-AF65-F5344CB8AC3E}">
        <p14:creationId xmlns:p14="http://schemas.microsoft.com/office/powerpoint/2010/main" val="11156473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Pennsylvania v. Allen Wade</a:t>
            </a:r>
          </a:p>
        </p:txBody>
      </p:sp>
      <p:sp>
        <p:nvSpPr>
          <p:cNvPr id="3" name="TextBox 2"/>
          <p:cNvSpPr txBox="1"/>
          <p:nvPr/>
        </p:nvSpPr>
        <p:spPr>
          <a:xfrm>
            <a:off x="1422405" y="3014138"/>
            <a:ext cx="6680195" cy="2677656"/>
          </a:xfrm>
          <a:prstGeom prst="rect">
            <a:avLst/>
          </a:prstGeom>
          <a:noFill/>
        </p:spPr>
        <p:txBody>
          <a:bodyPr wrap="square" rtlCol="0">
            <a:spAutoFit/>
          </a:bodyPr>
          <a:lstStyle/>
          <a:p>
            <a:pPr algn="l">
              <a:tabLst>
                <a:tab pos="1828800" algn="l"/>
                <a:tab pos="4114800" algn="l"/>
              </a:tabLst>
            </a:pPr>
            <a:r>
              <a:rPr lang="en-US" dirty="0">
                <a:solidFill>
                  <a:srgbClr val="0000FF"/>
                </a:solidFill>
              </a:rPr>
              <a:t>Hat</a:t>
            </a:r>
            <a:r>
              <a:rPr lang="en-US" dirty="0"/>
              <a:t>	</a:t>
            </a:r>
            <a:r>
              <a:rPr lang="en-US" dirty="0">
                <a:solidFill>
                  <a:srgbClr val="008000"/>
                </a:solidFill>
              </a:rPr>
              <a:t>65.3 thousand </a:t>
            </a:r>
            <a:r>
              <a:rPr lang="en-US" dirty="0"/>
              <a:t>	</a:t>
            </a:r>
            <a:r>
              <a:rPr lang="en-US" dirty="0">
                <a:solidFill>
                  <a:schemeClr val="bg2">
                    <a:lumMod val="75000"/>
                  </a:schemeClr>
                </a:solidFill>
              </a:rPr>
              <a:t>Allen Wade</a:t>
            </a:r>
          </a:p>
          <a:p>
            <a:pPr algn="l">
              <a:tabLst>
                <a:tab pos="1828800" algn="l"/>
                <a:tab pos="4114800" algn="l"/>
              </a:tabLst>
            </a:pPr>
            <a:r>
              <a:rPr lang="en-US" dirty="0">
                <a:solidFill>
                  <a:srgbClr val="0000FF"/>
                </a:solidFill>
              </a:rPr>
              <a:t>Cup</a:t>
            </a:r>
            <a:r>
              <a:rPr lang="en-US" dirty="0"/>
              <a:t>	</a:t>
            </a:r>
            <a:r>
              <a:rPr lang="en-US" dirty="0">
                <a:solidFill>
                  <a:srgbClr val="008000"/>
                </a:solidFill>
              </a:rPr>
              <a:t>20.5 thousand </a:t>
            </a:r>
            <a:r>
              <a:rPr lang="en-US" dirty="0"/>
              <a:t>	</a:t>
            </a:r>
            <a:r>
              <a:rPr lang="en-US" dirty="0">
                <a:solidFill>
                  <a:srgbClr val="606060"/>
                </a:solidFill>
              </a:rPr>
              <a:t>Susan Wolfe</a:t>
            </a:r>
          </a:p>
          <a:p>
            <a:pPr algn="l">
              <a:tabLst>
                <a:tab pos="1828800" algn="l"/>
                <a:tab pos="4114800" algn="l"/>
              </a:tabLst>
            </a:pPr>
            <a:r>
              <a:rPr lang="en-US" dirty="0">
                <a:solidFill>
                  <a:srgbClr val="0000FF"/>
                </a:solidFill>
              </a:rPr>
              <a:t>Fingernails</a:t>
            </a:r>
            <a:r>
              <a:rPr lang="en-US" dirty="0"/>
              <a:t>	</a:t>
            </a:r>
            <a:r>
              <a:rPr lang="en-US" dirty="0">
                <a:solidFill>
                  <a:srgbClr val="008000"/>
                </a:solidFill>
              </a:rPr>
              <a:t>6.06 trillion </a:t>
            </a:r>
            <a:r>
              <a:rPr lang="en-US" dirty="0"/>
              <a:t>	</a:t>
            </a:r>
            <a:r>
              <a:rPr lang="en-US" dirty="0">
                <a:solidFill>
                  <a:srgbClr val="606060"/>
                </a:solidFill>
              </a:rPr>
              <a:t>Allen Wade</a:t>
            </a:r>
          </a:p>
          <a:p>
            <a:pPr algn="l">
              <a:tabLst>
                <a:tab pos="1828800" algn="l"/>
                <a:tab pos="4114800" algn="l"/>
              </a:tabLst>
            </a:pPr>
            <a:r>
              <a:rPr lang="en-US" dirty="0">
                <a:solidFill>
                  <a:srgbClr val="0000FF"/>
                </a:solidFill>
              </a:rPr>
              <a:t>Gear shift</a:t>
            </a:r>
            <a:r>
              <a:rPr lang="en-US" dirty="0"/>
              <a:t>	</a:t>
            </a:r>
            <a:r>
              <a:rPr lang="en-US" dirty="0">
                <a:solidFill>
                  <a:srgbClr val="008000"/>
                </a:solidFill>
              </a:rPr>
              <a:t>9.37 million </a:t>
            </a:r>
            <a:r>
              <a:rPr lang="en-US" dirty="0"/>
              <a:t>	</a:t>
            </a:r>
            <a:r>
              <a:rPr lang="en-US" dirty="0">
                <a:solidFill>
                  <a:srgbClr val="606060"/>
                </a:solidFill>
              </a:rPr>
              <a:t>Sarah Wolfe</a:t>
            </a:r>
          </a:p>
          <a:p>
            <a:pPr algn="l">
              <a:tabLst>
                <a:tab pos="1828800" algn="l"/>
                <a:tab pos="4114800" algn="l"/>
              </a:tabLst>
            </a:pPr>
            <a:r>
              <a:rPr lang="en-US" dirty="0">
                <a:solidFill>
                  <a:srgbClr val="0000FF"/>
                </a:solidFill>
              </a:rPr>
              <a:t>Seat lever</a:t>
            </a:r>
            <a:r>
              <a:rPr lang="en-US" dirty="0"/>
              <a:t>	</a:t>
            </a:r>
            <a:r>
              <a:rPr lang="en-US" dirty="0">
                <a:solidFill>
                  <a:srgbClr val="008000"/>
                </a:solidFill>
              </a:rPr>
              <a:t>385 billion </a:t>
            </a:r>
            <a:r>
              <a:rPr lang="en-US" dirty="0"/>
              <a:t>	</a:t>
            </a:r>
            <a:r>
              <a:rPr lang="en-US" dirty="0">
                <a:solidFill>
                  <a:srgbClr val="606060"/>
                </a:solidFill>
              </a:rPr>
              <a:t>Sarah Wolfe</a:t>
            </a:r>
          </a:p>
          <a:p>
            <a:pPr algn="l">
              <a:tabLst>
                <a:tab pos="1828800" algn="l"/>
                <a:tab pos="4114800" algn="l"/>
              </a:tabLst>
            </a:pPr>
            <a:r>
              <a:rPr lang="en-US" dirty="0">
                <a:solidFill>
                  <a:srgbClr val="0000FF"/>
                </a:solidFill>
              </a:rPr>
              <a:t>Knit hat</a:t>
            </a:r>
            <a:r>
              <a:rPr lang="en-US" dirty="0"/>
              <a:t>	</a:t>
            </a:r>
            <a:r>
              <a:rPr lang="en-US" dirty="0">
                <a:solidFill>
                  <a:srgbClr val="008000"/>
                </a:solidFill>
              </a:rPr>
              <a:t>25.7 thousand </a:t>
            </a:r>
            <a:r>
              <a:rPr lang="en-US" dirty="0"/>
              <a:t>	</a:t>
            </a:r>
            <a:r>
              <a:rPr lang="en-US" dirty="0">
                <a:solidFill>
                  <a:srgbClr val="606060"/>
                </a:solidFill>
              </a:rPr>
              <a:t>Allen Wade</a:t>
            </a:r>
          </a:p>
          <a:p>
            <a:pPr algn="l">
              <a:tabLst>
                <a:tab pos="1828800" algn="l"/>
                <a:tab pos="4114800" algn="l"/>
              </a:tabLst>
            </a:pPr>
            <a:r>
              <a:rPr lang="en-US" dirty="0">
                <a:solidFill>
                  <a:srgbClr val="0000FF"/>
                </a:solidFill>
              </a:rPr>
              <a:t>Sock</a:t>
            </a:r>
            <a:r>
              <a:rPr lang="en-US" dirty="0"/>
              <a:t>	</a:t>
            </a:r>
            <a:r>
              <a:rPr lang="en-US" dirty="0">
                <a:solidFill>
                  <a:srgbClr val="008000"/>
                </a:solidFill>
              </a:rPr>
              <a:t>300</a:t>
            </a:r>
            <a:r>
              <a:rPr lang="en-US" dirty="0"/>
              <a:t> 	</a:t>
            </a:r>
            <a:r>
              <a:rPr lang="en-US" dirty="0">
                <a:solidFill>
                  <a:srgbClr val="606060"/>
                </a:solidFill>
              </a:rPr>
              <a:t>Sarah Wolfe</a:t>
            </a:r>
          </a:p>
        </p:txBody>
      </p:sp>
      <p:sp>
        <p:nvSpPr>
          <p:cNvPr id="7" name="TextBox 6"/>
          <p:cNvSpPr txBox="1"/>
          <p:nvPr/>
        </p:nvSpPr>
        <p:spPr>
          <a:xfrm>
            <a:off x="1024467" y="1667934"/>
            <a:ext cx="7137400" cy="830997"/>
          </a:xfrm>
          <a:prstGeom prst="rect">
            <a:avLst/>
          </a:prstGeom>
          <a:noFill/>
        </p:spPr>
        <p:txBody>
          <a:bodyPr wrap="square" rtlCol="0">
            <a:spAutoFit/>
          </a:bodyPr>
          <a:lstStyle/>
          <a:p>
            <a:r>
              <a:rPr lang="en-US" dirty="0">
                <a:solidFill>
                  <a:srgbClr val="FF0000"/>
                </a:solidFill>
              </a:rPr>
              <a:t>The crime lab reported 5 DNA mixture matches</a:t>
            </a:r>
          </a:p>
          <a:p>
            <a:r>
              <a:rPr lang="en-US" dirty="0" err="1">
                <a:solidFill>
                  <a:srgbClr val="008000"/>
                </a:solidFill>
              </a:rPr>
              <a:t>TrueAllele</a:t>
            </a:r>
            <a:r>
              <a:rPr lang="en-US" dirty="0">
                <a:solidFill>
                  <a:srgbClr val="008000"/>
                </a:solidFill>
              </a:rPr>
              <a:t> found 17 matches on the same data</a:t>
            </a:r>
          </a:p>
        </p:txBody>
      </p:sp>
    </p:spTree>
    <p:extLst>
      <p:ext uri="{BB962C8B-B14F-4D97-AF65-F5344CB8AC3E}">
        <p14:creationId xmlns:p14="http://schemas.microsoft.com/office/powerpoint/2010/main" val="10743139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lstStyle/>
          <a:p>
            <a:r>
              <a:rPr lang="en-US" sz="4000" b="1" dirty="0">
                <a:latin typeface="Times New Roman"/>
                <a:cs typeface="Times New Roman"/>
              </a:rPr>
              <a:t>Allen Wade Found Guilty On All Counts In East Liberty Sisters’ Slaying</a:t>
            </a:r>
          </a:p>
        </p:txBody>
      </p:sp>
      <p:sp>
        <p:nvSpPr>
          <p:cNvPr id="3" name="TextBox 2"/>
          <p:cNvSpPr txBox="1"/>
          <p:nvPr/>
        </p:nvSpPr>
        <p:spPr>
          <a:xfrm>
            <a:off x="228600" y="3141143"/>
            <a:ext cx="8729133" cy="3046988"/>
          </a:xfrm>
          <a:prstGeom prst="rect">
            <a:avLst/>
          </a:prstGeom>
          <a:noFill/>
        </p:spPr>
        <p:txBody>
          <a:bodyPr wrap="square" rtlCol="0">
            <a:spAutoFit/>
          </a:bodyPr>
          <a:lstStyle/>
          <a:p>
            <a:pPr algn="l"/>
            <a:r>
              <a:rPr lang="en-US" dirty="0">
                <a:solidFill>
                  <a:srgbClr val="0000FF"/>
                </a:solidFill>
              </a:rPr>
              <a:t>PITTSBURGH (KDKA/AP)</a:t>
            </a:r>
          </a:p>
          <a:p>
            <a:pPr marL="228600" indent="-228600" algn="l"/>
            <a:r>
              <a:rPr lang="en-US" dirty="0">
                <a:solidFill>
                  <a:srgbClr val="0000FF"/>
                </a:solidFill>
              </a:rPr>
              <a:t>• A man accused of killing two sisters who lived next door to him in East Liberty has been found guilty on all counts.</a:t>
            </a:r>
          </a:p>
          <a:p>
            <a:pPr marL="228600" indent="-228600" algn="l"/>
            <a:r>
              <a:rPr lang="en-US" dirty="0">
                <a:solidFill>
                  <a:srgbClr val="0000FF"/>
                </a:solidFill>
              </a:rPr>
              <a:t>• Allen Wade was accused of shooting Sarah and Susan Wolfe after they returned from work on Feb. 6, 2014, apparently to steal a bank card.</a:t>
            </a:r>
          </a:p>
          <a:p>
            <a:pPr marL="228600" indent="-228600" algn="l"/>
            <a:r>
              <a:rPr lang="en-US" dirty="0">
                <a:solidFill>
                  <a:srgbClr val="0000FF"/>
                </a:solidFill>
              </a:rPr>
              <a:t>• On Monday morning, a jury found Wade guilty of first-degree murder, robbery, burglary and theft by unlawful taking.</a:t>
            </a:r>
          </a:p>
        </p:txBody>
      </p:sp>
      <p:sp>
        <p:nvSpPr>
          <p:cNvPr id="4" name="TextBox 3"/>
          <p:cNvSpPr txBox="1"/>
          <p:nvPr/>
        </p:nvSpPr>
        <p:spPr>
          <a:xfrm>
            <a:off x="2353733" y="2175934"/>
            <a:ext cx="4461934" cy="523220"/>
          </a:xfrm>
          <a:prstGeom prst="rect">
            <a:avLst/>
          </a:prstGeom>
          <a:noFill/>
        </p:spPr>
        <p:txBody>
          <a:bodyPr wrap="square" rtlCol="0">
            <a:spAutoFit/>
          </a:bodyPr>
          <a:lstStyle/>
          <a:p>
            <a:r>
              <a:rPr lang="en-US" sz="2800" dirty="0">
                <a:solidFill>
                  <a:srgbClr val="000090"/>
                </a:solidFill>
              </a:rPr>
              <a:t>CBS News, May 23, 2016</a:t>
            </a:r>
          </a:p>
        </p:txBody>
      </p:sp>
    </p:spTree>
    <p:extLst>
      <p:ext uri="{BB962C8B-B14F-4D97-AF65-F5344CB8AC3E}">
        <p14:creationId xmlns:p14="http://schemas.microsoft.com/office/powerpoint/2010/main" val="8003356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edora_hat.jpg"/>
          <p:cNvPicPr>
            <a:picLocks noChangeAspect="1"/>
          </p:cNvPicPr>
          <p:nvPr/>
        </p:nvPicPr>
        <p:blipFill rotWithShape="1">
          <a:blip r:embed="rId2">
            <a:extLst>
              <a:ext uri="{28A0092B-C50C-407E-A947-70E740481C1C}">
                <a14:useLocalDpi xmlns:a14="http://schemas.microsoft.com/office/drawing/2010/main" val="0"/>
              </a:ext>
            </a:extLst>
          </a:blip>
          <a:srcRect t="20466" b="19994"/>
          <a:stretch/>
        </p:blipFill>
        <p:spPr>
          <a:xfrm>
            <a:off x="1604458" y="4563533"/>
            <a:ext cx="2160436" cy="1972733"/>
          </a:xfrm>
          <a:prstGeom prst="rect">
            <a:avLst/>
          </a:prstGeom>
        </p:spPr>
      </p:pic>
      <p:sp>
        <p:nvSpPr>
          <p:cNvPr id="2" name="Title 1"/>
          <p:cNvSpPr>
            <a:spLocks noGrp="1"/>
          </p:cNvSpPr>
          <p:nvPr>
            <p:ph type="title"/>
          </p:nvPr>
        </p:nvSpPr>
        <p:spPr/>
        <p:txBody>
          <a:bodyPr/>
          <a:lstStyle/>
          <a:p>
            <a:r>
              <a:rPr lang="en-US" dirty="0"/>
              <a:t>Pennsylvania v. Allen Wade</a:t>
            </a:r>
          </a:p>
        </p:txBody>
      </p:sp>
      <p:sp>
        <p:nvSpPr>
          <p:cNvPr id="3" name="TextBox 2"/>
          <p:cNvSpPr txBox="1"/>
          <p:nvPr/>
        </p:nvSpPr>
        <p:spPr>
          <a:xfrm>
            <a:off x="1134537" y="3022596"/>
            <a:ext cx="7255933" cy="1200328"/>
          </a:xfrm>
          <a:prstGeom prst="rect">
            <a:avLst/>
          </a:prstGeom>
          <a:noFill/>
        </p:spPr>
        <p:txBody>
          <a:bodyPr wrap="square" rtlCol="0">
            <a:spAutoFit/>
          </a:bodyPr>
          <a:lstStyle/>
          <a:p>
            <a:r>
              <a:rPr lang="en-US" dirty="0"/>
              <a:t>A </a:t>
            </a:r>
            <a:r>
              <a:rPr lang="en-US" dirty="0">
                <a:solidFill>
                  <a:srgbClr val="000090"/>
                </a:solidFill>
              </a:rPr>
              <a:t>hat left from a burglary </a:t>
            </a:r>
            <a:r>
              <a:rPr lang="en-US" dirty="0"/>
              <a:t>of the </a:t>
            </a:r>
            <a:r>
              <a:rPr lang="en-US" dirty="0">
                <a:solidFill>
                  <a:srgbClr val="000090"/>
                </a:solidFill>
              </a:rPr>
              <a:t>Wolfe sister’s home</a:t>
            </a:r>
          </a:p>
          <a:p>
            <a:r>
              <a:rPr lang="en-US" dirty="0">
                <a:solidFill>
                  <a:srgbClr val="FF0000"/>
                </a:solidFill>
              </a:rPr>
              <a:t>six weeks before the murder </a:t>
            </a:r>
            <a:r>
              <a:rPr lang="en-US" dirty="0"/>
              <a:t>matched</a:t>
            </a:r>
          </a:p>
          <a:p>
            <a:r>
              <a:rPr lang="en-US" dirty="0"/>
              <a:t>Allen Wade with a </a:t>
            </a:r>
            <a:r>
              <a:rPr lang="en-US" dirty="0">
                <a:solidFill>
                  <a:srgbClr val="008000"/>
                </a:solidFill>
              </a:rPr>
              <a:t>65.3 thousand </a:t>
            </a:r>
            <a:r>
              <a:rPr lang="en-US" dirty="0"/>
              <a:t>statistic</a:t>
            </a:r>
          </a:p>
        </p:txBody>
      </p:sp>
      <p:sp>
        <p:nvSpPr>
          <p:cNvPr id="4" name="TextBox 3"/>
          <p:cNvSpPr txBox="1"/>
          <p:nvPr/>
        </p:nvSpPr>
        <p:spPr>
          <a:xfrm>
            <a:off x="1024467" y="1667934"/>
            <a:ext cx="7137400" cy="830997"/>
          </a:xfrm>
          <a:prstGeom prst="rect">
            <a:avLst/>
          </a:prstGeom>
          <a:noFill/>
        </p:spPr>
        <p:txBody>
          <a:bodyPr wrap="square" rtlCol="0">
            <a:spAutoFit/>
          </a:bodyPr>
          <a:lstStyle/>
          <a:p>
            <a:r>
              <a:rPr lang="en-US" dirty="0">
                <a:solidFill>
                  <a:srgbClr val="FF0000"/>
                </a:solidFill>
              </a:rPr>
              <a:t>Thresholds failed to interpret DNA mixture</a:t>
            </a:r>
          </a:p>
          <a:p>
            <a:r>
              <a:rPr lang="en-US" dirty="0" err="1">
                <a:solidFill>
                  <a:srgbClr val="008000"/>
                </a:solidFill>
              </a:rPr>
              <a:t>TrueAllele</a:t>
            </a:r>
            <a:r>
              <a:rPr lang="en-US" dirty="0">
                <a:solidFill>
                  <a:srgbClr val="008000"/>
                </a:solidFill>
              </a:rPr>
              <a:t> succeeded on the same data</a:t>
            </a:r>
          </a:p>
        </p:txBody>
      </p:sp>
      <p:sp>
        <p:nvSpPr>
          <p:cNvPr id="6" name="TextBox 5"/>
          <p:cNvSpPr txBox="1"/>
          <p:nvPr/>
        </p:nvSpPr>
        <p:spPr>
          <a:xfrm>
            <a:off x="4030162" y="5232400"/>
            <a:ext cx="3547532" cy="523220"/>
          </a:xfrm>
          <a:prstGeom prst="rect">
            <a:avLst/>
          </a:prstGeom>
          <a:noFill/>
        </p:spPr>
        <p:txBody>
          <a:bodyPr wrap="square" rtlCol="0">
            <a:spAutoFit/>
          </a:bodyPr>
          <a:lstStyle/>
          <a:p>
            <a:r>
              <a:rPr lang="en-US" sz="2800" b="1" dirty="0">
                <a:solidFill>
                  <a:srgbClr val="660066"/>
                </a:solidFill>
                <a:latin typeface="+mn-lt"/>
                <a:cs typeface="Times New Roman"/>
              </a:rPr>
              <a:t>Preventable Crime</a:t>
            </a:r>
          </a:p>
        </p:txBody>
      </p:sp>
      <p:sp>
        <p:nvSpPr>
          <p:cNvPr id="8" name="TextBox 7">
            <a:extLst>
              <a:ext uri="{FF2B5EF4-FFF2-40B4-BE49-F238E27FC236}">
                <a16:creationId xmlns:a16="http://schemas.microsoft.com/office/drawing/2014/main" id="{E3411256-1FAD-0746-B937-4727FE16F493}"/>
              </a:ext>
            </a:extLst>
          </p:cNvPr>
          <p:cNvSpPr txBox="1"/>
          <p:nvPr/>
        </p:nvSpPr>
        <p:spPr>
          <a:xfrm>
            <a:off x="10223" y="71735"/>
            <a:ext cx="2613216" cy="461665"/>
          </a:xfrm>
          <a:prstGeom prst="rect">
            <a:avLst/>
          </a:prstGeom>
          <a:noFill/>
        </p:spPr>
        <p:txBody>
          <a:bodyPr wrap="none" rtlCol="0">
            <a:spAutoFit/>
          </a:bodyPr>
          <a:lstStyle/>
          <a:p>
            <a:pPr algn="l"/>
            <a:r>
              <a:rPr lang="en-US" dirty="0">
                <a:solidFill>
                  <a:srgbClr val="FF0000"/>
                </a:solidFill>
              </a:rPr>
              <a:t>HUMAN REVIEW</a:t>
            </a:r>
          </a:p>
        </p:txBody>
      </p:sp>
    </p:spTree>
    <p:extLst>
      <p:ext uri="{BB962C8B-B14F-4D97-AF65-F5344CB8AC3E}">
        <p14:creationId xmlns:p14="http://schemas.microsoft.com/office/powerpoint/2010/main" val="9003717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dirty="0">
                <a:latin typeface="Arial" charset="0"/>
              </a:rPr>
              <a:t>No information from mixture</a:t>
            </a:r>
          </a:p>
        </p:txBody>
      </p:sp>
      <p:sp>
        <p:nvSpPr>
          <p:cNvPr id="27650" name="TextBox 3"/>
          <p:cNvSpPr txBox="1">
            <a:spLocks noChangeArrowheads="1"/>
          </p:cNvSpPr>
          <p:nvPr/>
        </p:nvSpPr>
        <p:spPr bwMode="auto">
          <a:xfrm>
            <a:off x="1905000" y="1752600"/>
            <a:ext cx="533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FF"/>
                </a:solidFill>
              </a:rPr>
              <a:t>Crime laboratory DNA report </a:t>
            </a:r>
          </a:p>
        </p:txBody>
      </p:sp>
      <p:sp>
        <p:nvSpPr>
          <p:cNvPr id="27651" name="TextBox 4"/>
          <p:cNvSpPr txBox="1">
            <a:spLocks noChangeArrowheads="1"/>
          </p:cNvSpPr>
          <p:nvPr/>
        </p:nvSpPr>
        <p:spPr bwMode="auto">
          <a:xfrm>
            <a:off x="2514600" y="2209800"/>
            <a:ext cx="4114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solidFill>
                  <a:srgbClr val="0000FF"/>
                </a:solidFill>
              </a:rPr>
              <a:t>Crime lab user fee: $5,000</a:t>
            </a:r>
          </a:p>
        </p:txBody>
      </p:sp>
      <p:sp>
        <p:nvSpPr>
          <p:cNvPr id="27652" name="TextBox 5"/>
          <p:cNvSpPr txBox="1">
            <a:spLocks noChangeArrowheads="1"/>
          </p:cNvSpPr>
          <p:nvPr/>
        </p:nvSpPr>
        <p:spPr bwMode="auto">
          <a:xfrm>
            <a:off x="381000" y="3060700"/>
            <a:ext cx="83820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a:t>Conclusions:</a:t>
            </a:r>
          </a:p>
          <a:p>
            <a:endParaRPr lang="en-US" dirty="0"/>
          </a:p>
          <a:p>
            <a:r>
              <a:rPr lang="en-US" b="1" dirty="0"/>
              <a:t>Item 1 – Swab of textured areas from a handgun</a:t>
            </a:r>
          </a:p>
          <a:p>
            <a:endParaRPr lang="en-US" dirty="0"/>
          </a:p>
          <a:p>
            <a:r>
              <a:rPr lang="en-US" dirty="0"/>
              <a:t>The data indicates that DNA from four (4) or more contributors was obtained from the swab of the handgun.  Due to the complexity of the data, </a:t>
            </a:r>
            <a:r>
              <a:rPr lang="en-US" dirty="0">
                <a:solidFill>
                  <a:srgbClr val="FF0000"/>
                </a:solidFill>
              </a:rPr>
              <a:t>no conclusions can be made </a:t>
            </a:r>
            <a:r>
              <a:rPr lang="en-US" dirty="0"/>
              <a:t>regarding persons A and B as possible contributors to this mixture.  </a:t>
            </a:r>
          </a:p>
        </p:txBody>
      </p:sp>
      <p:sp>
        <p:nvSpPr>
          <p:cNvPr id="7" name="TextBox 6">
            <a:extLst>
              <a:ext uri="{FF2B5EF4-FFF2-40B4-BE49-F238E27FC236}">
                <a16:creationId xmlns:a16="http://schemas.microsoft.com/office/drawing/2014/main" id="{0DBF538B-D097-EC46-B4E8-DC980C82170C}"/>
              </a:ext>
            </a:extLst>
          </p:cNvPr>
          <p:cNvSpPr txBox="1"/>
          <p:nvPr/>
        </p:nvSpPr>
        <p:spPr>
          <a:xfrm>
            <a:off x="10223" y="71735"/>
            <a:ext cx="2613216" cy="461665"/>
          </a:xfrm>
          <a:prstGeom prst="rect">
            <a:avLst/>
          </a:prstGeom>
          <a:noFill/>
        </p:spPr>
        <p:txBody>
          <a:bodyPr wrap="none" rtlCol="0">
            <a:spAutoFit/>
          </a:bodyPr>
          <a:lstStyle/>
          <a:p>
            <a:pPr algn="l"/>
            <a:r>
              <a:rPr lang="en-US" dirty="0">
                <a:solidFill>
                  <a:srgbClr val="FF0000"/>
                </a:solidFill>
              </a:rPr>
              <a:t>HUMAN REVIEW</a:t>
            </a:r>
          </a:p>
        </p:txBody>
      </p:sp>
    </p:spTree>
    <p:extLst>
      <p:ext uri="{BB962C8B-B14F-4D97-AF65-F5344CB8AC3E}">
        <p14:creationId xmlns:p14="http://schemas.microsoft.com/office/powerpoint/2010/main" val="30246379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atin typeface="Arial" charset="0"/>
              </a:rPr>
              <a:t>Computer reanalysis</a:t>
            </a:r>
          </a:p>
        </p:txBody>
      </p:sp>
      <p:sp>
        <p:nvSpPr>
          <p:cNvPr id="18434" name="TextBox 2"/>
          <p:cNvSpPr txBox="1">
            <a:spLocks noChangeArrowheads="1"/>
          </p:cNvSpPr>
          <p:nvPr/>
        </p:nvSpPr>
        <p:spPr bwMode="auto">
          <a:xfrm>
            <a:off x="1905000" y="1752600"/>
            <a:ext cx="5257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solidFill>
                  <a:srgbClr val="0000FF"/>
                </a:solidFill>
              </a:rPr>
              <a:t>Cybergenetics </a:t>
            </a:r>
            <a:r>
              <a:rPr lang="en-US" dirty="0" err="1">
                <a:solidFill>
                  <a:srgbClr val="0000FF"/>
                </a:solidFill>
              </a:rPr>
              <a:t>TrueAllele</a:t>
            </a:r>
            <a:r>
              <a:rPr lang="en-US" dirty="0">
                <a:solidFill>
                  <a:srgbClr val="0000FF"/>
                </a:solidFill>
              </a:rPr>
              <a:t> report</a:t>
            </a:r>
          </a:p>
        </p:txBody>
      </p:sp>
      <p:sp>
        <p:nvSpPr>
          <p:cNvPr id="18435" name="TextBox 3"/>
          <p:cNvSpPr txBox="1">
            <a:spLocks noChangeArrowheads="1"/>
          </p:cNvSpPr>
          <p:nvPr/>
        </p:nvSpPr>
        <p:spPr bwMode="auto">
          <a:xfrm>
            <a:off x="1524000" y="2209800"/>
            <a:ext cx="6172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solidFill>
                  <a:srgbClr val="0000FF"/>
                </a:solidFill>
              </a:rPr>
              <a:t>Match statistics provide information</a:t>
            </a:r>
          </a:p>
        </p:txBody>
      </p:sp>
      <p:pic>
        <p:nvPicPr>
          <p:cNvPr id="18436" name="Picture 3" descr="Glock_300dpi.jpg"/>
          <p:cNvPicPr>
            <a:picLocks noChangeAspect="1"/>
          </p:cNvPicPr>
          <p:nvPr/>
        </p:nvPicPr>
        <p:blipFill>
          <a:blip r:embed="rId2">
            <a:extLst>
              <a:ext uri="{28A0092B-C50C-407E-A947-70E740481C1C}">
                <a14:useLocalDpi xmlns:a14="http://schemas.microsoft.com/office/drawing/2010/main" val="0"/>
              </a:ext>
            </a:extLst>
          </a:blip>
          <a:srcRect l="12442" r="6062" b="7455"/>
          <a:stretch>
            <a:fillRect/>
          </a:stretch>
        </p:blipFill>
        <p:spPr bwMode="auto">
          <a:xfrm flipH="1">
            <a:off x="76200" y="4800600"/>
            <a:ext cx="1889125" cy="142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8437" name="Straight Arrow Connector 6"/>
          <p:cNvCxnSpPr>
            <a:cxnSpLocks noChangeShapeType="1"/>
          </p:cNvCxnSpPr>
          <p:nvPr/>
        </p:nvCxnSpPr>
        <p:spPr bwMode="auto">
          <a:xfrm flipV="1">
            <a:off x="2057400" y="4495800"/>
            <a:ext cx="1524000" cy="609600"/>
          </a:xfrm>
          <a:prstGeom prst="straightConnector1">
            <a:avLst/>
          </a:prstGeom>
          <a:noFill/>
          <a:ln w="38100">
            <a:solidFill>
              <a:srgbClr val="800000"/>
            </a:solidFill>
            <a:round/>
            <a:headEnd/>
            <a:tailEnd type="arrow" w="med" len="med"/>
          </a:ln>
        </p:spPr>
      </p:cxnSp>
      <p:cxnSp>
        <p:nvCxnSpPr>
          <p:cNvPr id="18438" name="Straight Arrow Connector 8"/>
          <p:cNvCxnSpPr>
            <a:cxnSpLocks noChangeShapeType="1"/>
          </p:cNvCxnSpPr>
          <p:nvPr/>
        </p:nvCxnSpPr>
        <p:spPr bwMode="auto">
          <a:xfrm flipV="1">
            <a:off x="2057400" y="5105400"/>
            <a:ext cx="1524000" cy="152400"/>
          </a:xfrm>
          <a:prstGeom prst="straightConnector1">
            <a:avLst/>
          </a:prstGeom>
          <a:noFill/>
          <a:ln w="38100">
            <a:solidFill>
              <a:srgbClr val="800000"/>
            </a:solidFill>
            <a:round/>
            <a:headEnd/>
            <a:tailEnd type="arrow" w="med" len="med"/>
          </a:ln>
        </p:spPr>
      </p:cxnSp>
      <p:cxnSp>
        <p:nvCxnSpPr>
          <p:cNvPr id="18439" name="Straight Arrow Connector 10"/>
          <p:cNvCxnSpPr>
            <a:cxnSpLocks noChangeShapeType="1"/>
          </p:cNvCxnSpPr>
          <p:nvPr/>
        </p:nvCxnSpPr>
        <p:spPr bwMode="auto">
          <a:xfrm>
            <a:off x="2057400" y="5410200"/>
            <a:ext cx="1524000" cy="228600"/>
          </a:xfrm>
          <a:prstGeom prst="straightConnector1">
            <a:avLst/>
          </a:prstGeom>
          <a:noFill/>
          <a:ln w="38100">
            <a:solidFill>
              <a:srgbClr val="800000"/>
            </a:solidFill>
            <a:round/>
            <a:headEnd/>
            <a:tailEnd type="arrow" w="med" len="med"/>
          </a:ln>
        </p:spPr>
      </p:cxnSp>
      <p:cxnSp>
        <p:nvCxnSpPr>
          <p:cNvPr id="18440" name="Straight Arrow Connector 12"/>
          <p:cNvCxnSpPr>
            <a:cxnSpLocks noChangeShapeType="1"/>
          </p:cNvCxnSpPr>
          <p:nvPr/>
        </p:nvCxnSpPr>
        <p:spPr bwMode="auto">
          <a:xfrm>
            <a:off x="2057400" y="5562600"/>
            <a:ext cx="1524000" cy="609600"/>
          </a:xfrm>
          <a:prstGeom prst="straightConnector1">
            <a:avLst/>
          </a:prstGeom>
          <a:noFill/>
          <a:ln w="38100">
            <a:solidFill>
              <a:srgbClr val="800000"/>
            </a:solidFill>
            <a:round/>
            <a:headEnd/>
            <a:tailEnd type="arrow" w="med" len="med"/>
          </a:ln>
        </p:spPr>
      </p:cxnSp>
      <p:sp>
        <p:nvSpPr>
          <p:cNvPr id="18441" name="TextBox 15"/>
          <p:cNvSpPr txBox="1">
            <a:spLocks noChangeArrowheads="1"/>
          </p:cNvSpPr>
          <p:nvPr/>
        </p:nvSpPr>
        <p:spPr bwMode="auto">
          <a:xfrm>
            <a:off x="3581400" y="4267200"/>
            <a:ext cx="1219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00FF"/>
                </a:solidFill>
              </a:rPr>
              <a:t>1</a:t>
            </a:r>
          </a:p>
        </p:txBody>
      </p:sp>
      <p:sp>
        <p:nvSpPr>
          <p:cNvPr id="18442" name="TextBox 16"/>
          <p:cNvSpPr txBox="1">
            <a:spLocks noChangeArrowheads="1"/>
          </p:cNvSpPr>
          <p:nvPr/>
        </p:nvSpPr>
        <p:spPr bwMode="auto">
          <a:xfrm>
            <a:off x="3581400" y="4848225"/>
            <a:ext cx="1219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00FF"/>
                </a:solidFill>
              </a:rPr>
              <a:t>2</a:t>
            </a:r>
          </a:p>
        </p:txBody>
      </p:sp>
      <p:sp>
        <p:nvSpPr>
          <p:cNvPr id="18443" name="TextBox 18"/>
          <p:cNvSpPr txBox="1">
            <a:spLocks noChangeArrowheads="1"/>
          </p:cNvSpPr>
          <p:nvPr/>
        </p:nvSpPr>
        <p:spPr bwMode="auto">
          <a:xfrm>
            <a:off x="3581400" y="5389563"/>
            <a:ext cx="12192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6001"/>
                </a:solidFill>
              </a:rPr>
              <a:t>3</a:t>
            </a:r>
          </a:p>
        </p:txBody>
      </p:sp>
      <p:sp>
        <p:nvSpPr>
          <p:cNvPr id="18444" name="TextBox 19"/>
          <p:cNvSpPr txBox="1">
            <a:spLocks noChangeArrowheads="1"/>
          </p:cNvSpPr>
          <p:nvPr/>
        </p:nvSpPr>
        <p:spPr bwMode="auto">
          <a:xfrm>
            <a:off x="3581400" y="5930900"/>
            <a:ext cx="1219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00FF"/>
                </a:solidFill>
              </a:rPr>
              <a:t>4</a:t>
            </a:r>
          </a:p>
        </p:txBody>
      </p:sp>
      <p:sp>
        <p:nvSpPr>
          <p:cNvPr id="18445" name="TextBox 20"/>
          <p:cNvSpPr txBox="1">
            <a:spLocks noChangeArrowheads="1"/>
          </p:cNvSpPr>
          <p:nvPr/>
        </p:nvSpPr>
        <p:spPr bwMode="auto">
          <a:xfrm>
            <a:off x="5715000" y="5384800"/>
            <a:ext cx="15240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6001"/>
                </a:solidFill>
              </a:rPr>
              <a:t>Person B</a:t>
            </a:r>
          </a:p>
          <a:p>
            <a:r>
              <a:rPr lang="en-US">
                <a:solidFill>
                  <a:srgbClr val="006001"/>
                </a:solidFill>
              </a:rPr>
              <a:t>included</a:t>
            </a:r>
          </a:p>
        </p:txBody>
      </p:sp>
      <p:sp>
        <p:nvSpPr>
          <p:cNvPr id="18446" name="Left-Right Arrow 21"/>
          <p:cNvSpPr>
            <a:spLocks noChangeArrowheads="1"/>
          </p:cNvSpPr>
          <p:nvPr/>
        </p:nvSpPr>
        <p:spPr bwMode="auto">
          <a:xfrm>
            <a:off x="4343400" y="5526088"/>
            <a:ext cx="990600" cy="228600"/>
          </a:xfrm>
          <a:prstGeom prst="leftRightArrow">
            <a:avLst>
              <a:gd name="adj1" fmla="val 50000"/>
              <a:gd name="adj2" fmla="val 49994"/>
            </a:avLst>
          </a:prstGeom>
          <a:solidFill>
            <a:schemeClr val="accent1"/>
          </a:solidFill>
          <a:ln w="9525">
            <a:solidFill>
              <a:schemeClr val="tx1"/>
            </a:solidFill>
            <a:round/>
            <a:headEnd/>
            <a:tailEnd/>
          </a:ln>
        </p:spPr>
        <p:txBody>
          <a:bodyPr/>
          <a:lstStyle/>
          <a:p>
            <a:endParaRPr lang="en-US"/>
          </a:p>
        </p:txBody>
      </p:sp>
      <p:sp>
        <p:nvSpPr>
          <p:cNvPr id="18447" name="TextBox 22"/>
          <p:cNvSpPr txBox="1">
            <a:spLocks noChangeArrowheads="1"/>
          </p:cNvSpPr>
          <p:nvPr/>
        </p:nvSpPr>
        <p:spPr bwMode="auto">
          <a:xfrm>
            <a:off x="4114800" y="5156200"/>
            <a:ext cx="1447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6001"/>
                </a:solidFill>
              </a:rPr>
              <a:t>400,000</a:t>
            </a:r>
          </a:p>
        </p:txBody>
      </p:sp>
      <p:sp>
        <p:nvSpPr>
          <p:cNvPr id="18448" name="TextBox 23"/>
          <p:cNvSpPr txBox="1">
            <a:spLocks noChangeArrowheads="1"/>
          </p:cNvSpPr>
          <p:nvPr/>
        </p:nvSpPr>
        <p:spPr bwMode="auto">
          <a:xfrm>
            <a:off x="5715000" y="3505200"/>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rPr>
              <a:t>Person A</a:t>
            </a:r>
          </a:p>
          <a:p>
            <a:r>
              <a:rPr lang="en-US">
                <a:solidFill>
                  <a:srgbClr val="FF0000"/>
                </a:solidFill>
              </a:rPr>
              <a:t>excluded</a:t>
            </a:r>
          </a:p>
        </p:txBody>
      </p:sp>
      <p:pic>
        <p:nvPicPr>
          <p:cNvPr id="18449" name="Picture 37" descr="getoutjai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352800"/>
            <a:ext cx="1462088"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0" name="Picture 38" descr="GoToJailweb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257800"/>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51" name="TextBox 39"/>
          <p:cNvSpPr txBox="1">
            <a:spLocks noChangeArrowheads="1"/>
          </p:cNvSpPr>
          <p:nvPr/>
        </p:nvSpPr>
        <p:spPr bwMode="auto">
          <a:xfrm>
            <a:off x="838200" y="4114800"/>
            <a:ext cx="2209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800000"/>
                </a:solidFill>
              </a:rPr>
              <a:t>Unmix the</a:t>
            </a:r>
          </a:p>
          <a:p>
            <a:pPr algn="ctr"/>
            <a:r>
              <a:rPr lang="en-US">
                <a:solidFill>
                  <a:srgbClr val="800000"/>
                </a:solidFill>
              </a:rPr>
              <a:t>mixture</a:t>
            </a:r>
          </a:p>
        </p:txBody>
      </p:sp>
      <p:sp>
        <p:nvSpPr>
          <p:cNvPr id="18452" name="TextBox 40"/>
          <p:cNvSpPr txBox="1">
            <a:spLocks noChangeArrowheads="1"/>
          </p:cNvSpPr>
          <p:nvPr/>
        </p:nvSpPr>
        <p:spPr bwMode="auto">
          <a:xfrm>
            <a:off x="3200400" y="3810000"/>
            <a:ext cx="1752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FF"/>
                </a:solidFill>
              </a:rPr>
              <a:t>Contributor</a:t>
            </a:r>
          </a:p>
        </p:txBody>
      </p:sp>
      <p:sp>
        <p:nvSpPr>
          <p:cNvPr id="23" name="TextBox 22">
            <a:extLst>
              <a:ext uri="{FF2B5EF4-FFF2-40B4-BE49-F238E27FC236}">
                <a16:creationId xmlns:a16="http://schemas.microsoft.com/office/drawing/2014/main" id="{F7ED41DE-70F1-BC45-9A10-E09E687B0D24}"/>
              </a:ext>
            </a:extLst>
          </p:cNvPr>
          <p:cNvSpPr txBox="1"/>
          <p:nvPr/>
        </p:nvSpPr>
        <p:spPr>
          <a:xfrm>
            <a:off x="10223" y="71735"/>
            <a:ext cx="3244799" cy="461665"/>
          </a:xfrm>
          <a:prstGeom prst="rect">
            <a:avLst/>
          </a:prstGeom>
          <a:noFill/>
        </p:spPr>
        <p:txBody>
          <a:bodyPr wrap="none" rtlCol="0">
            <a:spAutoFit/>
          </a:bodyPr>
          <a:lstStyle/>
          <a:p>
            <a:pPr algn="l"/>
            <a:r>
              <a:rPr lang="en-US" dirty="0">
                <a:solidFill>
                  <a:srgbClr val="0000FF"/>
                </a:solidFill>
              </a:rPr>
              <a:t>COMPUTER REVIEW</a:t>
            </a:r>
            <a:endParaRPr lang="en-US" dirty="0">
              <a:solidFill>
                <a:srgbClr val="002060"/>
              </a:solidFill>
            </a:endParaRPr>
          </a:p>
        </p:txBody>
      </p:sp>
    </p:spTree>
    <p:extLst>
      <p:ext uri="{BB962C8B-B14F-4D97-AF65-F5344CB8AC3E}">
        <p14:creationId xmlns:p14="http://schemas.microsoft.com/office/powerpoint/2010/main" val="153501867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22137</TotalTime>
  <Words>4007</Words>
  <Application>Microsoft Macintosh PowerPoint</Application>
  <PresentationFormat>On-screen Show (4:3)</PresentationFormat>
  <Paragraphs>984</Paragraphs>
  <Slides>101</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101</vt:i4>
      </vt:variant>
    </vt:vector>
  </HeadingPairs>
  <TitlesOfParts>
    <vt:vector size="108" baseType="lpstr">
      <vt:lpstr>ＭＳ Ｐゴシック</vt:lpstr>
      <vt:lpstr>Arial</vt:lpstr>
      <vt:lpstr>Helvetica</vt:lpstr>
      <vt:lpstr>Lucida Blackletter</vt:lpstr>
      <vt:lpstr>Times</vt:lpstr>
      <vt:lpstr>Times New Roman</vt:lpstr>
      <vt:lpstr>Blank Presentation</vt:lpstr>
      <vt:lpstr>The Science and Law of Automated DNA Evidence Interpretation</vt:lpstr>
      <vt:lpstr>What is Truth?</vt:lpstr>
      <vt:lpstr>Religious texts</vt:lpstr>
      <vt:lpstr>News reporting</vt:lpstr>
      <vt:lpstr>Internet sources</vt:lpstr>
      <vt:lpstr>Government authority</vt:lpstr>
      <vt:lpstr>Judicial decisions</vt:lpstr>
      <vt:lpstr>Philosophical reasoning</vt:lpstr>
      <vt:lpstr>What is Science?</vt:lpstr>
      <vt:lpstr>How to represent Uncertainty?</vt:lpstr>
      <vt:lpstr>How to quantify Information?</vt:lpstr>
      <vt:lpstr>California v. Lopez</vt:lpstr>
      <vt:lpstr>DNA mixture</vt:lpstr>
      <vt:lpstr>Discard peaks &amp; heights</vt:lpstr>
      <vt:lpstr>Simplify data to interpret mixture</vt:lpstr>
      <vt:lpstr>Unreliable DNA mixture statistics</vt:lpstr>
      <vt:lpstr>Biased DNA workflow</vt:lpstr>
      <vt:lpstr>NIST: Stochastic threshold</vt:lpstr>
      <vt:lpstr>NIST: Thresholds misidentify</vt:lpstr>
      <vt:lpstr>Statistics lack scientific basis</vt:lpstr>
      <vt:lpstr>Mixture statistics shut down labs</vt:lpstr>
      <vt:lpstr>Manual mixture interpretation</vt:lpstr>
      <vt:lpstr>TrueAllele® computer technology</vt:lpstr>
      <vt:lpstr>PCR variation measures identity</vt:lpstr>
      <vt:lpstr>Peer-reviewed validation studies </vt:lpstr>
      <vt:lpstr> </vt:lpstr>
      <vt:lpstr> </vt:lpstr>
      <vt:lpstr> </vt:lpstr>
      <vt:lpstr> </vt:lpstr>
      <vt:lpstr> </vt:lpstr>
      <vt:lpstr> </vt:lpstr>
      <vt:lpstr>California v. Lopez</vt:lpstr>
      <vt:lpstr>Computer Interpretation of  Quantitative DNA Evidence </vt:lpstr>
      <vt:lpstr>DNA biology</vt:lpstr>
      <vt:lpstr>Short tandem repeat</vt:lpstr>
      <vt:lpstr>DNA genotype</vt:lpstr>
      <vt:lpstr>DNA evidence interpretation</vt:lpstr>
      <vt:lpstr>DNA mixture interpretation</vt:lpstr>
      <vt:lpstr>Computers can use all the data</vt:lpstr>
      <vt:lpstr>People may use less of the data</vt:lpstr>
      <vt:lpstr>How the computer thinks</vt:lpstr>
      <vt:lpstr>How the computer thinks</vt:lpstr>
      <vt:lpstr>How the computer thinks</vt:lpstr>
      <vt:lpstr>How the computer thinks</vt:lpstr>
      <vt:lpstr>How the computer thinks</vt:lpstr>
      <vt:lpstr>Evidence genotype</vt:lpstr>
      <vt:lpstr>DNA match information</vt:lpstr>
      <vt:lpstr>DNA match information</vt:lpstr>
      <vt:lpstr>Match information at 15 loci</vt:lpstr>
      <vt:lpstr>Is the victim in the evidence?</vt:lpstr>
      <vt:lpstr>Is the reference in the evidence?</vt:lpstr>
      <vt:lpstr>Match statistics</vt:lpstr>
      <vt:lpstr>Match statistics</vt:lpstr>
      <vt:lpstr>Noncontributor Analysis</vt:lpstr>
      <vt:lpstr>Error Rate</vt:lpstr>
      <vt:lpstr>Two different views</vt:lpstr>
      <vt:lpstr>Defendant’s hair on clothes bag?</vt:lpstr>
      <vt:lpstr>Hair match statistics (DNA,PG)</vt:lpstr>
      <vt:lpstr>Def’s semen in victim’s rectum?</vt:lpstr>
      <vt:lpstr>Rectal swabs at hospital (DNA)</vt:lpstr>
      <vt:lpstr>Rectal swabs at autopsy (DNA)</vt:lpstr>
      <vt:lpstr>Def’s sperm on victim’s penis?</vt:lpstr>
      <vt:lpstr>Penile swabs (STR)</vt:lpstr>
      <vt:lpstr>Forensic DNA evidence</vt:lpstr>
      <vt:lpstr>Targeted DNA – manual review</vt:lpstr>
      <vt:lpstr> </vt:lpstr>
      <vt:lpstr>PowerPoint Presentation</vt:lpstr>
      <vt:lpstr>County Crime Lab (1 of 3)</vt:lpstr>
      <vt:lpstr>County Crime Lab (2 of 3)</vt:lpstr>
      <vt:lpstr>County Crime Lab (3 of 3)</vt:lpstr>
      <vt:lpstr>Cybergenetics TrueAllele (1 of 3)</vt:lpstr>
      <vt:lpstr>Cybergenetics TrueAllele (2 of 3)</vt:lpstr>
      <vt:lpstr>Cybergenetics TrueAllele (3 of 3)</vt:lpstr>
      <vt:lpstr>Two strange puzzles</vt:lpstr>
      <vt:lpstr>Two different views</vt:lpstr>
      <vt:lpstr>The prosecution sees crime</vt:lpstr>
      <vt:lpstr>The defense sees no criminal</vt:lpstr>
      <vt:lpstr>Where’s Mom’s DNA?</vt:lpstr>
      <vt:lpstr>Mother’s DNA masked</vt:lpstr>
      <vt:lpstr>Rectal DNA conflict</vt:lpstr>
      <vt:lpstr>Rectal/anal cleaning swab</vt:lpstr>
      <vt:lpstr>Final verdict</vt:lpstr>
      <vt:lpstr>Crime labs don’t use all DNA data</vt:lpstr>
      <vt:lpstr>Wolfe sisters homicide</vt:lpstr>
      <vt:lpstr>Crime lab didn’t use all DNA data</vt:lpstr>
      <vt:lpstr>Pennsylvania v. Allen Wade</vt:lpstr>
      <vt:lpstr>Computers can use all the data</vt:lpstr>
      <vt:lpstr>How the computer thinks</vt:lpstr>
      <vt:lpstr>How the computer thinks</vt:lpstr>
      <vt:lpstr>How the computer thinks</vt:lpstr>
      <vt:lpstr>Evidence genotype</vt:lpstr>
      <vt:lpstr>PowerPoint Presentation</vt:lpstr>
      <vt:lpstr>Match information at 15 loci</vt:lpstr>
      <vt:lpstr>Is the suspect in the evidence?</vt:lpstr>
      <vt:lpstr>Pennsylvania v. Allen Wade</vt:lpstr>
      <vt:lpstr>Allen Wade Found Guilty On All Counts In East Liberty Sisters’ Slaying</vt:lpstr>
      <vt:lpstr>Pennsylvania v. Allen Wade</vt:lpstr>
      <vt:lpstr>No information from mixture</vt:lpstr>
      <vt:lpstr>Computer reanalysis</vt:lpstr>
      <vt:lpstr>TrueAllele today</vt:lpstr>
      <vt:lpstr>More information</vt:lpstr>
    </vt:vector>
  </TitlesOfParts>
  <Company>Cybergenetics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TrueAllele® Casework</dc:title>
  <cp:lastModifiedBy>Matt Legler</cp:lastModifiedBy>
  <cp:revision>2337</cp:revision>
  <cp:lastPrinted>2023-03-07T13:24:31Z</cp:lastPrinted>
  <dcterms:modified xsi:type="dcterms:W3CDTF">2023-03-07T13:24:57Z</dcterms:modified>
</cp:coreProperties>
</file>