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82" r:id="rId3"/>
    <p:sldId id="281" r:id="rId4"/>
    <p:sldId id="285" r:id="rId5"/>
    <p:sldId id="290" r:id="rId6"/>
    <p:sldId id="289" r:id="rId7"/>
    <p:sldId id="291" r:id="rId8"/>
    <p:sldId id="292" r:id="rId9"/>
    <p:sldId id="293" r:id="rId10"/>
    <p:sldId id="294" r:id="rId11"/>
    <p:sldId id="295" r:id="rId12"/>
    <p:sldId id="300" r:id="rId13"/>
    <p:sldId id="298" r:id="rId14"/>
    <p:sldId id="299" r:id="rId15"/>
    <p:sldId id="297" r:id="rId16"/>
    <p:sldId id="296" r:id="rId17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544"/>
    <p:restoredTop sz="95781"/>
  </p:normalViewPr>
  <p:slideViewPr>
    <p:cSldViewPr snapToGrid="0" snapToObjects="1">
      <p:cViewPr varScale="1">
        <p:scale>
          <a:sx n="157" d="100"/>
          <a:sy n="157" d="100"/>
        </p:scale>
        <p:origin x="49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8BC730-4391-4F44-901B-76CDAE30B46A}" type="datetimeFigureOut">
              <a:rPr lang="en-US" smtClean="0"/>
              <a:t>2/10/23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57C388-6337-3245-BDAD-8B14AE4AC9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747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6C5734-0372-0EF7-F3D3-DC587E8E5B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08FFFA-A635-0AD3-43E6-2ADE0D2D6C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7A081C-25DC-58B1-66C9-2C9BF3BD0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4AF19-41A4-1F4B-AAFC-5233B914B061}" type="datetimeFigureOut">
              <a:rPr lang="en-US" smtClean="0"/>
              <a:t>2/10/23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7656E4-4EAF-21F8-8A67-4521D8068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6041B0-2A12-29D3-89C1-2E5DA910B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FD100-E135-1F41-876C-A0350F608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444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47AD7-471D-915B-8F7F-AAEE443FD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E419F3-C72E-C1DC-1B1A-AA5924ADF4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6F553C-CCBA-2643-CA1E-687D2375E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4AF19-41A4-1F4B-AAFC-5233B914B061}" type="datetimeFigureOut">
              <a:rPr lang="en-US" smtClean="0"/>
              <a:t>2/10/23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387EE2-A9B9-4F9C-292F-E339A4420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6E2757-86B4-2F52-BEE3-9A6A350C1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FD100-E135-1F41-876C-A0350F608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458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96AA16A-1491-2C51-49BF-4AD5BA862D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34017C-9BC9-0414-6881-551F96B121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357F89-A20F-2530-2028-035015DDF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4AF19-41A4-1F4B-AAFC-5233B914B061}" type="datetimeFigureOut">
              <a:rPr lang="en-US" smtClean="0"/>
              <a:t>2/10/23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6E6A17-A89A-48A3-AC62-F940B404A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154FC1-28F9-297F-C1A6-48F13E385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FD100-E135-1F41-876C-A0350F608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946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5AFB6-D30C-0E79-40EC-2102F0263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E665CB-DED4-1350-DA29-86D76CA021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52BEED-2E23-B7E7-45C0-279563050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4AF19-41A4-1F4B-AAFC-5233B914B061}" type="datetimeFigureOut">
              <a:rPr lang="en-US" smtClean="0"/>
              <a:t>2/10/23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4D65A8-8C91-C06F-5ECD-ACE0F182F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043436-D199-F2A4-C357-B0D275863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FD100-E135-1F41-876C-A0350F608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453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62BFA3-1E61-558D-2E48-5FE2A03FD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22328F-C2FB-06BC-F35D-C903A3382E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858908-7C1C-4F6F-72BE-DEE4DDB94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4AF19-41A4-1F4B-AAFC-5233B914B061}" type="datetimeFigureOut">
              <a:rPr lang="en-US" smtClean="0"/>
              <a:t>2/10/23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3755F4-A749-C2C1-8953-83C524730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ADAD68-0274-4FE2-9CC0-745A002DE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FD100-E135-1F41-876C-A0350F608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122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1399C8-EF76-23ED-B578-1CE07742E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9C87D1-3EA3-0DB8-4949-310790D358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00D5DF-FCE5-FDC7-6D43-98DE8322E6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B278EA-0F2B-1509-865B-B19A04B80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4AF19-41A4-1F4B-AAFC-5233B914B061}" type="datetimeFigureOut">
              <a:rPr lang="en-US" smtClean="0"/>
              <a:t>2/10/23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27AEEC-BCBB-684B-3CAD-977781387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6E1ABC-2720-85D8-B6FA-4088BC14A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FD100-E135-1F41-876C-A0350F608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469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6CA78-E875-7110-1095-AFD8D58C8B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D2779E-7C47-F039-810D-D8C09291E3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FD4D63-75E8-B72A-9FC9-E658A4283E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3E153D-E6B3-CC6C-1FE5-E02C5493B7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3AD985-4D89-83C5-C0CD-C4EF201B18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B9C479-039B-1C05-40DC-36073EEDC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4AF19-41A4-1F4B-AAFC-5233B914B061}" type="datetimeFigureOut">
              <a:rPr lang="en-US" smtClean="0"/>
              <a:t>2/10/23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AD6C9B-EF17-469E-7B8A-3A611BBB7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D4EE4E-6DDA-3CED-A6D4-0BD03AC77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FD100-E135-1F41-876C-A0350F608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456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6546E-C377-0BB9-664F-1636A9C98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1E4B609-D31D-C330-6C06-3B4460AF5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4AF19-41A4-1F4B-AAFC-5233B914B061}" type="datetimeFigureOut">
              <a:rPr lang="en-US" smtClean="0"/>
              <a:t>2/10/23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03778D-B91A-D10E-C343-6AD91EAE7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510A9C-3C5F-4535-B635-4422B03E8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FD100-E135-1F41-876C-A0350F608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742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98B99F9-0BE4-EFB1-BAE3-124ADEB0A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4AF19-41A4-1F4B-AAFC-5233B914B061}" type="datetimeFigureOut">
              <a:rPr lang="en-US" smtClean="0"/>
              <a:t>2/10/23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3F4211-786A-D800-11D8-B80BFFFAF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2BD8B4-0253-D443-D46B-CB6078E71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FD100-E135-1F41-876C-A0350F608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060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740D0-1E0C-AB13-3E82-E8DE9D6C8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0361F8-3098-426A-0B5E-AA4FD46593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94D836-1F3C-4BBA-056B-5E5500E104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C13E19-FC89-F2EE-2374-934EBCCB5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4AF19-41A4-1F4B-AAFC-5233B914B061}" type="datetimeFigureOut">
              <a:rPr lang="en-US" smtClean="0"/>
              <a:t>2/10/23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FE0702-8A45-43C2-2484-FCB8CC6B2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B7E036-4AC0-A117-7A0C-7344BC416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FD100-E135-1F41-876C-A0350F608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638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83971-824B-C022-A2AC-C1569C37B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FDF5F29-6DCD-AC23-06A4-8C434DA696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2371F4-EA8B-829A-680D-A3B6C40A94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CC5C69-E6B7-42D9-7007-FC1C59C45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4AF19-41A4-1F4B-AAFC-5233B914B061}" type="datetimeFigureOut">
              <a:rPr lang="en-US" smtClean="0"/>
              <a:t>2/10/23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A5D7F7-B2D8-F4F8-6C82-5A1AF2F6E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548776-0F52-CDD9-318E-940C734D0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FD100-E135-1F41-876C-A0350F608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873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C3F8A4-1F2B-58B2-1461-8CB038164D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F13AA5-9330-E028-BF05-0B0F5F641F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AA7D1-56F8-9C40-21AE-C18BEAF2E2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D4AF19-41A4-1F4B-AAFC-5233B914B061}" type="datetimeFigureOut">
              <a:rPr lang="en-US" smtClean="0"/>
              <a:t>2/10/23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8D02BC-3DE7-90D6-D8EE-0E10453E71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F8AA70-8160-6BFC-6055-546761C104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FD100-E135-1F41-876C-A0350F608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260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-17020"/>
            <a:ext cx="9143999" cy="3280597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931540" y="-2948881"/>
            <a:ext cx="3280918" cy="9144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102522" y="-2777901"/>
            <a:ext cx="3280596" cy="880235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4" y="-17018"/>
            <a:ext cx="6406864" cy="3280595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4459074" y="-774039"/>
            <a:ext cx="3742610" cy="3329348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013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94AE743-DAB5-60EC-D88C-02BBDDA553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9816" y="186067"/>
            <a:ext cx="8324363" cy="2196353"/>
          </a:xfrm>
        </p:spPr>
        <p:txBody>
          <a:bodyPr anchor="b">
            <a:normAutofit/>
          </a:bodyPr>
          <a:lstStyle/>
          <a:p>
            <a:r>
              <a:rPr lang="en-US" sz="405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Automated Genotype Database for Associating</a:t>
            </a:r>
            <a:br>
              <a:rPr lang="en-US" sz="405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5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Counterfeit Drug Evidence</a:t>
            </a:r>
          </a:p>
        </p:txBody>
      </p:sp>
      <p:pic>
        <p:nvPicPr>
          <p:cNvPr id="9" name="Picture 8" descr="A close-up of a logo&#10;&#10;Description automatically generated with low confidence">
            <a:extLst>
              <a:ext uri="{FF2B5EF4-FFF2-40B4-BE49-F238E27FC236}">
                <a16:creationId xmlns:a16="http://schemas.microsoft.com/office/drawing/2014/main" id="{C71F0C48-3B53-A81F-A370-2E37F00157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967" y="4576694"/>
            <a:ext cx="2664870" cy="503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B39E95F-4703-FE79-AB6A-7DB747344DEF}"/>
              </a:ext>
            </a:extLst>
          </p:cNvPr>
          <p:cNvSpPr txBox="1"/>
          <p:nvPr/>
        </p:nvSpPr>
        <p:spPr>
          <a:xfrm>
            <a:off x="2255691" y="2511374"/>
            <a:ext cx="46326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American Academy of Forensic Sciences Criminalistics Section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06E9818-FE4E-0B63-BF09-CE587B179D23}"/>
              </a:ext>
            </a:extLst>
          </p:cNvPr>
          <p:cNvSpPr txBox="1"/>
          <p:nvPr/>
        </p:nvSpPr>
        <p:spPr>
          <a:xfrm>
            <a:off x="2266609" y="3269946"/>
            <a:ext cx="46216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February 2023</a:t>
            </a:r>
          </a:p>
          <a:p>
            <a:pPr algn="ctr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Orlando, FL</a:t>
            </a:r>
          </a:p>
          <a:p>
            <a:pPr algn="ctr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800" i="1" dirty="0">
                <a:latin typeface="Arial" panose="020B0604020202020204" pitchFamily="34" charset="0"/>
                <a:cs typeface="Arial" panose="020B0604020202020204" pitchFamily="34" charset="0"/>
              </a:rPr>
              <a:t>Matthew Legler</a:t>
            </a:r>
          </a:p>
          <a:p>
            <a:pPr algn="ctr"/>
            <a:r>
              <a:rPr lang="en-US" sz="1800" i="1" dirty="0">
                <a:latin typeface="Arial" panose="020B0604020202020204" pitchFamily="34" charset="0"/>
                <a:cs typeface="Arial" panose="020B0604020202020204" pitchFamily="34" charset="0"/>
              </a:rPr>
              <a:t>William Allan, MS</a:t>
            </a:r>
          </a:p>
          <a:p>
            <a:pPr algn="ctr"/>
            <a:r>
              <a:rPr lang="en-US" sz="1800" i="1" dirty="0">
                <a:latin typeface="Arial" panose="020B0604020202020204" pitchFamily="34" charset="0"/>
                <a:cs typeface="Arial" panose="020B0604020202020204" pitchFamily="34" charset="0"/>
              </a:rPr>
              <a:t>Mark Perlin, PhD, MD, PhD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ECFA255-97BE-6741-8033-73049DE6E400}"/>
              </a:ext>
            </a:extLst>
          </p:cNvPr>
          <p:cNvSpPr txBox="1"/>
          <p:nvPr/>
        </p:nvSpPr>
        <p:spPr>
          <a:xfrm>
            <a:off x="3600420" y="4925172"/>
            <a:ext cx="194316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Cybergenetics © 2003-2023</a:t>
            </a:r>
          </a:p>
        </p:txBody>
      </p:sp>
    </p:spTree>
    <p:extLst>
      <p:ext uri="{BB962C8B-B14F-4D97-AF65-F5344CB8AC3E}">
        <p14:creationId xmlns:p14="http://schemas.microsoft.com/office/powerpoint/2010/main" val="22709652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9143999" cy="1193057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6086480" cy="1193057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4" cy="1193057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198075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086B839-48F2-0127-0A56-DB0081CCE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220904"/>
            <a:ext cx="7421963" cy="775252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 – The Numbers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2123AE0-6C6C-AE45-A68C-D0DDF29C38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6634711"/>
              </p:ext>
            </p:extLst>
          </p:nvPr>
        </p:nvGraphicFramePr>
        <p:xfrm>
          <a:off x="582382" y="2672861"/>
          <a:ext cx="7979229" cy="169242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653440">
                  <a:extLst>
                    <a:ext uri="{9D8B030D-6E8A-4147-A177-3AD203B41FA5}">
                      <a16:colId xmlns:a16="http://schemas.microsoft.com/office/drawing/2014/main" val="1669995679"/>
                    </a:ext>
                  </a:extLst>
                </a:gridCol>
                <a:gridCol w="2823613">
                  <a:extLst>
                    <a:ext uri="{9D8B030D-6E8A-4147-A177-3AD203B41FA5}">
                      <a16:colId xmlns:a16="http://schemas.microsoft.com/office/drawing/2014/main" val="2464804750"/>
                    </a:ext>
                  </a:extLst>
                </a:gridCol>
                <a:gridCol w="2502176">
                  <a:extLst>
                    <a:ext uri="{9D8B030D-6E8A-4147-A177-3AD203B41FA5}">
                      <a16:colId xmlns:a16="http://schemas.microsoft.com/office/drawing/2014/main" val="1475352804"/>
                    </a:ext>
                  </a:extLst>
                </a:gridCol>
              </a:tblGrid>
              <a:tr h="380219">
                <a:tc>
                  <a:txBody>
                    <a:bodyPr/>
                    <a:lstStyle/>
                    <a:p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>
                          <a:solidFill>
                            <a:srgbClr val="1012C6"/>
                          </a:solidFill>
                        </a:rPr>
                        <a:t>TrueAllele</a:t>
                      </a:r>
                      <a:r>
                        <a:rPr lang="en-US" sz="2000" dirty="0">
                          <a:solidFill>
                            <a:srgbClr val="1012C6"/>
                          </a:solidFill>
                        </a:rPr>
                        <a:t> Genotypes</a:t>
                      </a:r>
                      <a:endParaRPr lang="en-US" sz="2000" dirty="0">
                        <a:solidFill>
                          <a:srgbClr val="1012C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</a:rPr>
                        <a:t>Failed Allele Lists</a:t>
                      </a:r>
                      <a:endParaRPr lang="en-US" sz="20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85768632"/>
                  </a:ext>
                </a:extLst>
              </a:tr>
              <a:tr h="432060">
                <a:tc>
                  <a:txBody>
                    <a:bodyPr/>
                    <a:lstStyle/>
                    <a:p>
                      <a:r>
                        <a:rPr lang="en-US" sz="2000" b="1" dirty="0"/>
                        <a:t>Information</a:t>
                      </a:r>
                      <a:endPara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1012C6"/>
                          </a:solidFill>
                        </a:rPr>
                        <a:t>723 DNA connections</a:t>
                      </a:r>
                      <a:endParaRPr lang="en-US" sz="2000" dirty="0">
                        <a:solidFill>
                          <a:srgbClr val="1012C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8915150"/>
                  </a:ext>
                </a:extLst>
              </a:tr>
              <a:tr h="432060">
                <a:tc>
                  <a:txBody>
                    <a:bodyPr/>
                    <a:lstStyle/>
                    <a:p>
                      <a:r>
                        <a:rPr lang="en-US" sz="2000" b="1" dirty="0"/>
                        <a:t>CODIS profiles</a:t>
                      </a:r>
                      <a:endPara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1012C6"/>
                          </a:solidFill>
                        </a:rPr>
                        <a:t>6</a:t>
                      </a:r>
                      <a:endParaRPr lang="en-US" sz="2000" dirty="0">
                        <a:solidFill>
                          <a:srgbClr val="1012C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sz="20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74152875"/>
                  </a:ext>
                </a:extLst>
              </a:tr>
              <a:tr h="432060">
                <a:tc>
                  <a:txBody>
                    <a:bodyPr/>
                    <a:lstStyle/>
                    <a:p>
                      <a:r>
                        <a:rPr lang="en-US" sz="2000" b="1" dirty="0"/>
                        <a:t>Interpretation time</a:t>
                      </a:r>
                      <a:endPara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1012C6"/>
                          </a:solidFill>
                        </a:rPr>
                        <a:t>1 week</a:t>
                      </a:r>
                      <a:endParaRPr lang="en-US" sz="2000" dirty="0">
                        <a:solidFill>
                          <a:srgbClr val="1012C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</a:rPr>
                        <a:t>1 year + 6 months</a:t>
                      </a:r>
                      <a:endParaRPr lang="en-US" sz="20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99104556"/>
                  </a:ext>
                </a:extLst>
              </a:tr>
            </a:tbl>
          </a:graphicData>
        </a:graphic>
      </p:graphicFrame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B9CA127-F291-BA9E-0EE3-BAA0E25EE9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4483" y="1771719"/>
            <a:ext cx="5915025" cy="68001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400" dirty="0">
                <a:solidFill>
                  <a:srgbClr val="1012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DNA data from 103 counterfeit packages</a:t>
            </a:r>
          </a:p>
          <a:p>
            <a:pPr marL="0" indent="0">
              <a:buNone/>
            </a:pPr>
            <a:endParaRPr lang="en-US" sz="2400" dirty="0">
              <a:solidFill>
                <a:srgbClr val="1012C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43662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9143999" cy="1193057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6086480" cy="1193057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4" cy="1193057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198075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086B839-48F2-0127-0A56-DB0081CCE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796" y="208846"/>
            <a:ext cx="7709162" cy="775252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Probabilistic databases overcome allele database obstacles</a:t>
            </a:r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E60C119-B476-F0BA-E8D3-495CD978A3BD}"/>
              </a:ext>
            </a:extLst>
          </p:cNvPr>
          <p:cNvSpPr txBox="1">
            <a:spLocks/>
          </p:cNvSpPr>
          <p:nvPr/>
        </p:nvSpPr>
        <p:spPr>
          <a:xfrm>
            <a:off x="983904" y="1351189"/>
            <a:ext cx="7148945" cy="24411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Allele Databases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Limited uploads, limited information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4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rgbClr val="1012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Probabilistic databases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Everything can be uploaded, preserve information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D1B4FB6-9C97-E839-3893-D72AA954E257}"/>
              </a:ext>
            </a:extLst>
          </p:cNvPr>
          <p:cNvSpPr txBox="1"/>
          <p:nvPr/>
        </p:nvSpPr>
        <p:spPr>
          <a:xfrm>
            <a:off x="5210250" y="3583859"/>
            <a:ext cx="294984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rgbClr val="1012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Probabilities</a:t>
            </a:r>
          </a:p>
          <a:p>
            <a:r>
              <a:rPr lang="en-US" sz="2400" dirty="0">
                <a:solidFill>
                  <a:srgbClr val="1012C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[10  11]   0.90</a:t>
            </a:r>
          </a:p>
          <a:p>
            <a:r>
              <a:rPr lang="en-US" sz="2400" dirty="0">
                <a:solidFill>
                  <a:srgbClr val="1012C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[10  12]   0.10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D34D49F-21A9-CB7D-A2DE-50C5926A3A24}"/>
              </a:ext>
            </a:extLst>
          </p:cNvPr>
          <p:cNvSpPr txBox="1"/>
          <p:nvPr/>
        </p:nvSpPr>
        <p:spPr>
          <a:xfrm>
            <a:off x="983904" y="3768526"/>
            <a:ext cx="20281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Alleles</a:t>
            </a:r>
          </a:p>
          <a:p>
            <a:r>
              <a:rPr lang="en-US" sz="2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10, 11, 12</a:t>
            </a:r>
          </a:p>
        </p:txBody>
      </p:sp>
    </p:spTree>
    <p:extLst>
      <p:ext uri="{BB962C8B-B14F-4D97-AF65-F5344CB8AC3E}">
        <p14:creationId xmlns:p14="http://schemas.microsoft.com/office/powerpoint/2010/main" val="32076203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9143999" cy="1193057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6086480" cy="1193057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4" cy="1193057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198075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086B839-48F2-0127-0A56-DB0081CCE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796" y="208846"/>
            <a:ext cx="7709162" cy="775252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Probabilistic databases overcome allele database obstacles</a:t>
            </a:r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B33453-BD04-E2EA-5F23-7FF64828C0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3693" y="1354682"/>
            <a:ext cx="6156614" cy="371390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MME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vs </a:t>
            </a:r>
            <a:r>
              <a:rPr lang="en-US" sz="2400" dirty="0">
                <a:solidFill>
                  <a:srgbClr val="1012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</a:t>
            </a:r>
          </a:p>
          <a:p>
            <a:pPr marL="0" indent="0">
              <a:buNone/>
            </a:pPr>
            <a:endParaRPr lang="en-US" sz="24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Moderate Match Estimate</a:t>
            </a:r>
          </a:p>
          <a:p>
            <a:pPr marL="457200" lvl="1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must exceed a pre-set threshold</a:t>
            </a:r>
          </a:p>
          <a:p>
            <a:pPr marL="457200" lvl="1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reduce CODIS hits</a:t>
            </a:r>
          </a:p>
          <a:p>
            <a:pPr marL="457200" lvl="1" indent="0">
              <a:buNone/>
            </a:pPr>
            <a:endParaRPr lang="en-US" sz="2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US" sz="2400" dirty="0">
                <a:solidFill>
                  <a:srgbClr val="1012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 (</a:t>
            </a:r>
            <a:r>
              <a:rPr lang="en-US" sz="2400" dirty="0" err="1">
                <a:solidFill>
                  <a:srgbClr val="1012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Kullback</a:t>
            </a:r>
            <a:r>
              <a:rPr lang="en-US" sz="2400" dirty="0">
                <a:solidFill>
                  <a:srgbClr val="1012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sz="2400" dirty="0" err="1">
                <a:solidFill>
                  <a:srgbClr val="1012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Leibler</a:t>
            </a:r>
            <a:r>
              <a:rPr lang="en-US" sz="2400" dirty="0">
                <a:solidFill>
                  <a:srgbClr val="1012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57200" lvl="1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provides expected log(LR) information </a:t>
            </a:r>
          </a:p>
          <a:p>
            <a:pPr marL="457200" lvl="1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not a limit on evidence upload</a:t>
            </a:r>
          </a:p>
          <a:p>
            <a:pPr marL="342900" lvl="1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62581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79E27D9-03C7-44E2-9FF8-15D0C8506A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B9C8586-72AE-6158-158A-9E92D111E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2298" y="152272"/>
            <a:ext cx="7266222" cy="586652"/>
          </a:xfrm>
        </p:spPr>
        <p:txBody>
          <a:bodyPr anchor="b">
            <a:normAutofit fontScale="90000"/>
          </a:bodyPr>
          <a:lstStyle/>
          <a:p>
            <a:r>
              <a:rPr lang="en-US" sz="3600" b="1" dirty="0">
                <a:latin typeface="ArialMT"/>
              </a:rPr>
              <a:t>Information prediction: MME vs KL</a:t>
            </a:r>
            <a:endParaRPr lang="en-US" sz="3600" b="1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EBF1590-3B36-48EE-A89D-3B6F3CB256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4800600"/>
            <a:ext cx="9144000" cy="342580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C8F6C8C-AB5A-4548-942D-E3FD40ACBC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028950" y="4800599"/>
            <a:ext cx="6115049" cy="342579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pic>
        <p:nvPicPr>
          <p:cNvPr id="3" name="Picture 4">
            <a:extLst>
              <a:ext uri="{FF2B5EF4-FFF2-40B4-BE49-F238E27FC236}">
                <a16:creationId xmlns:a16="http://schemas.microsoft.com/office/drawing/2014/main" id="{7EAAE144-AC2F-03DB-A931-49D587DD89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778" y="738924"/>
            <a:ext cx="5949696" cy="4001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BFDCA60-5374-D2BD-A89C-EA89211754F7}"/>
              </a:ext>
            </a:extLst>
          </p:cNvPr>
          <p:cNvSpPr txBox="1"/>
          <p:nvPr/>
        </p:nvSpPr>
        <p:spPr>
          <a:xfrm>
            <a:off x="6539467" y="1293156"/>
            <a:ext cx="215153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33 hits (Not to NDIS) from a lab comparing log(MME), KL and log(LR)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DDEA427-E8DD-5B3E-96E1-BF4F896EF508}"/>
              </a:ext>
            </a:extLst>
          </p:cNvPr>
          <p:cNvSpPr txBox="1"/>
          <p:nvPr/>
        </p:nvSpPr>
        <p:spPr>
          <a:xfrm>
            <a:off x="6154863" y="4001825"/>
            <a:ext cx="29207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chemeClr val="bg2">
                    <a:lumMod val="50000"/>
                  </a:schemeClr>
                </a:solidFill>
              </a:rPr>
              <a:t>J. Donahue and M. Perlin, "Genotype information criteria for forensic DNA databases",  </a:t>
            </a:r>
            <a:r>
              <a:rPr lang="en-US" sz="1050" i="1" dirty="0">
                <a:solidFill>
                  <a:schemeClr val="bg2">
                    <a:lumMod val="50000"/>
                  </a:schemeClr>
                </a:solidFill>
              </a:rPr>
              <a:t>American Academy of Forensic Sciences 71th Annual Meeting,</a:t>
            </a:r>
            <a:r>
              <a:rPr lang="en-US" sz="1050" dirty="0">
                <a:solidFill>
                  <a:schemeClr val="bg2">
                    <a:lumMod val="50000"/>
                  </a:schemeClr>
                </a:solidFill>
              </a:rPr>
              <a:t> Baltimore, MD, 23-Feb-2019.</a:t>
            </a:r>
          </a:p>
        </p:txBody>
      </p:sp>
    </p:spTree>
    <p:extLst>
      <p:ext uri="{BB962C8B-B14F-4D97-AF65-F5344CB8AC3E}">
        <p14:creationId xmlns:p14="http://schemas.microsoft.com/office/powerpoint/2010/main" val="29154347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9143999" cy="1193057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6086480" cy="1193057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4" cy="1193057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198075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086B839-48F2-0127-0A56-DB0081CCE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796" y="208846"/>
            <a:ext cx="7709162" cy="775252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Database as investigative tool</a:t>
            </a:r>
            <a:b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Drug distribution sites</a:t>
            </a:r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F9EA04-AC20-98D9-D41D-8C07B9E034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1068" y="1401901"/>
            <a:ext cx="7961859" cy="3532753"/>
          </a:xfrm>
        </p:spPr>
        <p:txBody>
          <a:bodyPr anchor="ctr">
            <a:norm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Fentanyl, Meth</a:t>
            </a:r>
          </a:p>
          <a:p>
            <a:pPr lvl="1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Can you find the original producers and suppliers?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Data – drug baggies, vials, scales, etc. collected at distribution sites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Task – find shared contributors across multiple locations, produce profiles for database search</a:t>
            </a:r>
          </a:p>
        </p:txBody>
      </p:sp>
    </p:spTree>
    <p:extLst>
      <p:ext uri="{BB962C8B-B14F-4D97-AF65-F5344CB8AC3E}">
        <p14:creationId xmlns:p14="http://schemas.microsoft.com/office/powerpoint/2010/main" val="16219647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9143999" cy="1193057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6086480" cy="1193057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4" cy="1193057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198075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086B839-48F2-0127-0A56-DB0081CCE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796" y="208846"/>
            <a:ext cx="7709162" cy="775252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Database as investigative tool</a:t>
            </a:r>
            <a:b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Organized retail crime</a:t>
            </a:r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F9EA04-AC20-98D9-D41D-8C07B9E034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1068" y="1401901"/>
            <a:ext cx="7961859" cy="3532753"/>
          </a:xfrm>
        </p:spPr>
        <p:txBody>
          <a:bodyPr anchor="ctr">
            <a:norm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For organized retail crime and retail theft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Is there a shared contributor on recovered items?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Database to identify and link criminals and evidence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Maps the crime scene connecting suspects and evidence items</a:t>
            </a:r>
          </a:p>
        </p:txBody>
      </p:sp>
    </p:spTree>
    <p:extLst>
      <p:ext uri="{BB962C8B-B14F-4D97-AF65-F5344CB8AC3E}">
        <p14:creationId xmlns:p14="http://schemas.microsoft.com/office/powerpoint/2010/main" val="33017977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9143999" cy="1193057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6086480" cy="1193057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4" cy="1193057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198075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086B839-48F2-0127-0A56-DB0081CCE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796" y="208846"/>
            <a:ext cx="7709162" cy="775252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Conclusions</a:t>
            </a:r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F9EA04-AC20-98D9-D41D-8C07B9E034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1068" y="1401901"/>
            <a:ext cx="7961859" cy="3532753"/>
          </a:xfrm>
        </p:spPr>
        <p:txBody>
          <a:bodyPr anchor="ctr">
            <a:normAutofit lnSpcReduction="10000"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Able to interpret in 1 week, 1½ years worth of data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Found 723 DNA matches and 6 CODIS-searchable profiles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Did not require extensive manual data review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Database automatically compared the DNA data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An automated, informative DNA database can catch counterfeiters and save lives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Can be extended to other big DNA data problems, such as illicit drug production and organized retail theft</a:t>
            </a:r>
          </a:p>
        </p:txBody>
      </p:sp>
    </p:spTree>
    <p:extLst>
      <p:ext uri="{BB962C8B-B14F-4D97-AF65-F5344CB8AC3E}">
        <p14:creationId xmlns:p14="http://schemas.microsoft.com/office/powerpoint/2010/main" val="3650833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9143999" cy="1193057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6086480" cy="1193057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4" cy="1193057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198075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086B839-48F2-0127-0A56-DB0081CCE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796" y="208846"/>
            <a:ext cx="7709162" cy="775252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  <a:br>
              <a:rPr lang="en-US" sz="36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Counterfeit pharmaceuticals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F9EA04-AC20-98D9-D41D-8C07B9E034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037" y="1784509"/>
            <a:ext cx="7681921" cy="2762519"/>
          </a:xfrm>
        </p:spPr>
        <p:txBody>
          <a:bodyPr anchor="ctr">
            <a:normAutofit lnSpcReduction="10000"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Counterfeit pharmaceuticals kill over 100,000 people each year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 two decades, the number of incidents has grown from 200 to 4,400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Pfizer Global Security tested 250 Xanax purchases online; 96% were counterfeit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annual $100 billion counterfeit drug market rivals the $250 billion illicit drug trade</a:t>
            </a:r>
          </a:p>
          <a:p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3522390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057563" y="1057562"/>
            <a:ext cx="51435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057563" y="1065165"/>
            <a:ext cx="51434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575943" y="2691064"/>
            <a:ext cx="1876484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3" y="727288"/>
            <a:ext cx="2925268" cy="3134219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013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057569" y="1049958"/>
            <a:ext cx="5143502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612728-6EDE-455A-85E1-5C00B3347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" y="1745210"/>
            <a:ext cx="2742850" cy="1637869"/>
          </a:xfrm>
        </p:spPr>
        <p:txBody>
          <a:bodyPr anchor="b">
            <a:normAutofit/>
          </a:bodyPr>
          <a:lstStyle/>
          <a:p>
            <a:pPr algn="r"/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Counterfeit drug project</a:t>
            </a:r>
            <a:endParaRPr lang="en-US" sz="36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DFE0BF-3F6B-F736-42C7-6FFD6BAF56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2220" y="271764"/>
            <a:ext cx="5528900" cy="4615179"/>
          </a:xfrm>
        </p:spPr>
        <p:txBody>
          <a:bodyPr anchor="ctr">
            <a:norm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Private company has a collection of samples from known counterfeit drug packages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DNA lab generated STR data over an 18-month period, November 2018 through May 2020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Analyzed 133 samples, representing 103 package evidence items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lab analysis produced no information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Can a TrueAllele Database find more?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71874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9143999" cy="1193057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6086480" cy="1193057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4" cy="1193057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198075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086B839-48F2-0127-0A56-DB0081CCE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796" y="208846"/>
            <a:ext cx="7709162" cy="775252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Cybergenetics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processing</a:t>
            </a:r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F9EA04-AC20-98D9-D41D-8C07B9E034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037" y="1784509"/>
            <a:ext cx="7681921" cy="2762519"/>
          </a:xfrm>
        </p:spPr>
        <p:txBody>
          <a:bodyPr anchor="ctr">
            <a:normAutofit lnSpcReduction="10000"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Process all of the data in TrueAllele</a:t>
            </a:r>
            <a:r>
              <a:rPr lang="en-US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®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Casework</a:t>
            </a:r>
          </a:p>
          <a:p>
            <a:pPr lvl="1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103 items (swabs from vials, packaging, seals, etc.)</a:t>
            </a:r>
          </a:p>
          <a:p>
            <a:pPr lvl="1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Data typically contained 2 to 5 contributors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Task - Find connections between different collections of counterfeit drugs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Data received: May 27, 2020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First results returned: June 3, 2020</a:t>
            </a:r>
          </a:p>
        </p:txBody>
      </p:sp>
    </p:spTree>
    <p:extLst>
      <p:ext uri="{BB962C8B-B14F-4D97-AF65-F5344CB8AC3E}">
        <p14:creationId xmlns:p14="http://schemas.microsoft.com/office/powerpoint/2010/main" val="2419120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79E27D9-03C7-44E2-9FF8-15D0C8506A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EBF1590-3B36-48EE-A89D-3B6F3CB256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4800600"/>
            <a:ext cx="9144000" cy="342580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C8F6C8C-AB5A-4548-942D-E3FD40ACBC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028950" y="4800599"/>
            <a:ext cx="6115049" cy="342579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E1CBB68-6129-C28D-B3CB-DAF80C4A7A8F}"/>
              </a:ext>
            </a:extLst>
          </p:cNvPr>
          <p:cNvSpPr txBox="1"/>
          <p:nvPr/>
        </p:nvSpPr>
        <p:spPr>
          <a:xfrm>
            <a:off x="124786" y="3667267"/>
            <a:ext cx="795583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Laboratory: Item is “Not Searchable Mixture”</a:t>
            </a:r>
          </a:p>
          <a:p>
            <a:r>
              <a:rPr lang="en-US" sz="2400" dirty="0">
                <a:solidFill>
                  <a:srgbClr val="1012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TrueAllele: Expected match statistic of a </a:t>
            </a:r>
            <a:r>
              <a:rPr lang="en-US" sz="2400" b="1" dirty="0">
                <a:solidFill>
                  <a:srgbClr val="1012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nonillion</a:t>
            </a:r>
            <a:r>
              <a:rPr lang="en-US" sz="2400" dirty="0">
                <a:solidFill>
                  <a:srgbClr val="1012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(10</a:t>
            </a:r>
            <a:r>
              <a:rPr lang="en-US" sz="2400" baseline="30000" dirty="0">
                <a:solidFill>
                  <a:srgbClr val="1012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r>
              <a:rPr lang="en-US" sz="2400" dirty="0">
                <a:solidFill>
                  <a:srgbClr val="1012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01A465D-9395-6A10-B48C-BA1F51DD21A4}"/>
              </a:ext>
            </a:extLst>
          </p:cNvPr>
          <p:cNvSpPr/>
          <p:nvPr/>
        </p:nvSpPr>
        <p:spPr>
          <a:xfrm>
            <a:off x="5352818" y="205908"/>
            <a:ext cx="223489" cy="2258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7BA6C68-1B6E-0501-FA64-3B747D1EFA18}"/>
              </a:ext>
            </a:extLst>
          </p:cNvPr>
          <p:cNvSpPr txBox="1"/>
          <p:nvPr/>
        </p:nvSpPr>
        <p:spPr>
          <a:xfrm>
            <a:off x="5464562" y="318814"/>
            <a:ext cx="36193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1012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vial and label edges</a:t>
            </a:r>
          </a:p>
          <a:p>
            <a:r>
              <a:rPr lang="en-US" sz="2400" dirty="0">
                <a:solidFill>
                  <a:srgbClr val="1012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collected by Lab Tech AS</a:t>
            </a:r>
          </a:p>
          <a:p>
            <a:r>
              <a:rPr lang="en-US" sz="2400" dirty="0">
                <a:solidFill>
                  <a:srgbClr val="1012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February 2019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C040968-079E-CDCC-1167-2DCEB1FA09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6766008"/>
              </p:ext>
            </p:extLst>
          </p:nvPr>
        </p:nvGraphicFramePr>
        <p:xfrm>
          <a:off x="51030" y="1748981"/>
          <a:ext cx="1579228" cy="563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79228">
                  <a:extLst>
                    <a:ext uri="{9D8B030D-6E8A-4147-A177-3AD203B41FA5}">
                      <a16:colId xmlns:a16="http://schemas.microsoft.com/office/drawing/2014/main" val="1453606187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Manufacturer</a:t>
                      </a:r>
                      <a:r>
                        <a:rPr lang="en-US" sz="1400" i="1" dirty="0"/>
                        <a:t> Case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557691033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Case 5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707549477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3425EC7A-8AD2-064C-263D-1C5DA95EC2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704" y="0"/>
            <a:ext cx="1694697" cy="1685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84835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79E27D9-03C7-44E2-9FF8-15D0C8506A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EBF1590-3B36-48EE-A89D-3B6F3CB256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4800600"/>
            <a:ext cx="9144000" cy="342580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C8F6C8C-AB5A-4548-942D-E3FD40ACBC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028950" y="4800599"/>
            <a:ext cx="6115049" cy="342579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E1CBB68-6129-C28D-B3CB-DAF80C4A7A8F}"/>
              </a:ext>
            </a:extLst>
          </p:cNvPr>
          <p:cNvSpPr txBox="1"/>
          <p:nvPr/>
        </p:nvSpPr>
        <p:spPr>
          <a:xfrm>
            <a:off x="124786" y="3667267"/>
            <a:ext cx="90522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Laboratory: Both items are “Not Searchable Mixtures”</a:t>
            </a:r>
          </a:p>
          <a:p>
            <a:r>
              <a:rPr lang="en-US" sz="2400" dirty="0">
                <a:solidFill>
                  <a:srgbClr val="1012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TrueAllele: Finds match statistic association of a </a:t>
            </a:r>
            <a:r>
              <a:rPr lang="en-US" sz="2400" b="1" dirty="0">
                <a:solidFill>
                  <a:srgbClr val="1012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nonillion</a:t>
            </a:r>
            <a:r>
              <a:rPr lang="en-US" sz="2400" dirty="0">
                <a:solidFill>
                  <a:srgbClr val="1012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(10</a:t>
            </a:r>
            <a:r>
              <a:rPr lang="en-US" sz="2400" baseline="30000" dirty="0">
                <a:solidFill>
                  <a:srgbClr val="1012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r>
              <a:rPr lang="en-US" sz="2400" dirty="0">
                <a:solidFill>
                  <a:srgbClr val="1012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01A465D-9395-6A10-B48C-BA1F51DD21A4}"/>
              </a:ext>
            </a:extLst>
          </p:cNvPr>
          <p:cNvSpPr/>
          <p:nvPr/>
        </p:nvSpPr>
        <p:spPr>
          <a:xfrm>
            <a:off x="5352818" y="205908"/>
            <a:ext cx="223489" cy="2258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EAE11695-6AD0-D845-365E-00F4FC4E6814}"/>
              </a:ext>
            </a:extLst>
          </p:cNvPr>
          <p:cNvCxnSpPr/>
          <p:nvPr/>
        </p:nvCxnSpPr>
        <p:spPr>
          <a:xfrm>
            <a:off x="5464562" y="318814"/>
            <a:ext cx="1790797" cy="1038095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al 3">
            <a:extLst>
              <a:ext uri="{FF2B5EF4-FFF2-40B4-BE49-F238E27FC236}">
                <a16:creationId xmlns:a16="http://schemas.microsoft.com/office/drawing/2014/main" id="{EFB66C52-6C05-6459-8739-1EFBA4074F5D}"/>
              </a:ext>
            </a:extLst>
          </p:cNvPr>
          <p:cNvSpPr/>
          <p:nvPr/>
        </p:nvSpPr>
        <p:spPr>
          <a:xfrm>
            <a:off x="7186770" y="1282264"/>
            <a:ext cx="223489" cy="2258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350942D-0F5F-0C50-42DA-119039742FD9}"/>
              </a:ext>
            </a:extLst>
          </p:cNvPr>
          <p:cNvSpPr txBox="1"/>
          <p:nvPr/>
        </p:nvSpPr>
        <p:spPr>
          <a:xfrm>
            <a:off x="6359960" y="441850"/>
            <a:ext cx="15744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1012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nonillion</a:t>
            </a:r>
            <a:endParaRPr lang="en-US" sz="2400" dirty="0">
              <a:solidFill>
                <a:srgbClr val="1012C6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D00A6A0-D2F8-A10D-01DF-CA6793DC0907}"/>
              </a:ext>
            </a:extLst>
          </p:cNvPr>
          <p:cNvSpPr txBox="1"/>
          <p:nvPr/>
        </p:nvSpPr>
        <p:spPr>
          <a:xfrm>
            <a:off x="2230809" y="1632692"/>
            <a:ext cx="624401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1012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metal seal, vial label, flip cap and bottom rim</a:t>
            </a:r>
          </a:p>
          <a:p>
            <a:r>
              <a:rPr lang="en-US" sz="2400" dirty="0">
                <a:solidFill>
                  <a:srgbClr val="1012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collected by Lab Tech JD</a:t>
            </a:r>
          </a:p>
          <a:p>
            <a:r>
              <a:rPr lang="en-US" sz="2400" dirty="0">
                <a:solidFill>
                  <a:srgbClr val="1012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 2019</a:t>
            </a: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CAE2A9A4-886A-3D9A-AC4C-2093BA1627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8927811"/>
              </p:ext>
            </p:extLst>
          </p:nvPr>
        </p:nvGraphicFramePr>
        <p:xfrm>
          <a:off x="51030" y="1748981"/>
          <a:ext cx="1579228" cy="8458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79228">
                  <a:extLst>
                    <a:ext uri="{9D8B030D-6E8A-4147-A177-3AD203B41FA5}">
                      <a16:colId xmlns:a16="http://schemas.microsoft.com/office/drawing/2014/main" val="1453606187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Manufacturer</a:t>
                      </a:r>
                      <a:r>
                        <a:rPr lang="en-US" sz="1400" i="1" dirty="0"/>
                        <a:t> Case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557691033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Case 5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707549477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Case 8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399042463"/>
                  </a:ext>
                </a:extLst>
              </a:tr>
            </a:tbl>
          </a:graphicData>
        </a:graphic>
      </p:graphicFrame>
      <p:pic>
        <p:nvPicPr>
          <p:cNvPr id="16" name="Picture 15">
            <a:extLst>
              <a:ext uri="{FF2B5EF4-FFF2-40B4-BE49-F238E27FC236}">
                <a16:creationId xmlns:a16="http://schemas.microsoft.com/office/drawing/2014/main" id="{6AC0F982-D1FC-DC0C-2648-30DF426C61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704" y="0"/>
            <a:ext cx="1694697" cy="1685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8340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79E27D9-03C7-44E2-9FF8-15D0C8506A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EBF1590-3B36-48EE-A89D-3B6F3CB256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4800600"/>
            <a:ext cx="9144000" cy="342580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C8F6C8C-AB5A-4548-942D-E3FD40ACBC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028950" y="4800599"/>
            <a:ext cx="6115049" cy="342579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6432DAB-9412-9772-0DAA-D0939A1D1E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6598701"/>
              </p:ext>
            </p:extLst>
          </p:nvPr>
        </p:nvGraphicFramePr>
        <p:xfrm>
          <a:off x="51030" y="1748981"/>
          <a:ext cx="1579228" cy="1127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79228">
                  <a:extLst>
                    <a:ext uri="{9D8B030D-6E8A-4147-A177-3AD203B41FA5}">
                      <a16:colId xmlns:a16="http://schemas.microsoft.com/office/drawing/2014/main" val="1453606187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Manufacturer</a:t>
                      </a:r>
                      <a:r>
                        <a:rPr lang="en-US" sz="1400" i="1" dirty="0"/>
                        <a:t> Case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557691033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Case 5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707549477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Case 8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951445242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Case 19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902016266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9E1CBB68-6129-C28D-B3CB-DAF80C4A7A8F}"/>
              </a:ext>
            </a:extLst>
          </p:cNvPr>
          <p:cNvSpPr txBox="1"/>
          <p:nvPr/>
        </p:nvSpPr>
        <p:spPr>
          <a:xfrm>
            <a:off x="124786" y="3184875"/>
            <a:ext cx="499585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Laboratory: All items are “Not Searchable Mixtures”</a:t>
            </a:r>
          </a:p>
          <a:p>
            <a:r>
              <a:rPr lang="en-US" sz="2400" dirty="0">
                <a:solidFill>
                  <a:srgbClr val="1012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TrueAllele: Finds a cluster of matches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01A465D-9395-6A10-B48C-BA1F51DD21A4}"/>
              </a:ext>
            </a:extLst>
          </p:cNvPr>
          <p:cNvSpPr/>
          <p:nvPr/>
        </p:nvSpPr>
        <p:spPr>
          <a:xfrm>
            <a:off x="5352818" y="205908"/>
            <a:ext cx="223489" cy="2258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EAE11695-6AD0-D845-365E-00F4FC4E6814}"/>
              </a:ext>
            </a:extLst>
          </p:cNvPr>
          <p:cNvCxnSpPr/>
          <p:nvPr/>
        </p:nvCxnSpPr>
        <p:spPr>
          <a:xfrm>
            <a:off x="5464562" y="318814"/>
            <a:ext cx="1790797" cy="1038095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al 3">
            <a:extLst>
              <a:ext uri="{FF2B5EF4-FFF2-40B4-BE49-F238E27FC236}">
                <a16:creationId xmlns:a16="http://schemas.microsoft.com/office/drawing/2014/main" id="{EFB66C52-6C05-6459-8739-1EFBA4074F5D}"/>
              </a:ext>
            </a:extLst>
          </p:cNvPr>
          <p:cNvSpPr/>
          <p:nvPr/>
        </p:nvSpPr>
        <p:spPr>
          <a:xfrm>
            <a:off x="7186770" y="1282264"/>
            <a:ext cx="223489" cy="2258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350942D-0F5F-0C50-42DA-119039742FD9}"/>
              </a:ext>
            </a:extLst>
          </p:cNvPr>
          <p:cNvSpPr txBox="1"/>
          <p:nvPr/>
        </p:nvSpPr>
        <p:spPr>
          <a:xfrm>
            <a:off x="6359960" y="441850"/>
            <a:ext cx="15744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1012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nonillion</a:t>
            </a:r>
            <a:endParaRPr lang="en-US" sz="2400" dirty="0">
              <a:solidFill>
                <a:srgbClr val="1012C6"/>
              </a:solidFill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FA4A530D-12F1-35E6-4209-5775FD0BAD57}"/>
              </a:ext>
            </a:extLst>
          </p:cNvPr>
          <p:cNvCxnSpPr>
            <a:cxnSpLocks/>
          </p:cNvCxnSpPr>
          <p:nvPr/>
        </p:nvCxnSpPr>
        <p:spPr>
          <a:xfrm>
            <a:off x="5464562" y="318814"/>
            <a:ext cx="1782114" cy="311348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>
            <a:extLst>
              <a:ext uri="{FF2B5EF4-FFF2-40B4-BE49-F238E27FC236}">
                <a16:creationId xmlns:a16="http://schemas.microsoft.com/office/drawing/2014/main" id="{29B72556-51A6-5CE2-B2DB-3B54FF1FE5BA}"/>
              </a:ext>
            </a:extLst>
          </p:cNvPr>
          <p:cNvSpPr/>
          <p:nvPr/>
        </p:nvSpPr>
        <p:spPr>
          <a:xfrm>
            <a:off x="7147195" y="3301149"/>
            <a:ext cx="223489" cy="2258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3ABCB7B-1E40-7B4E-3F10-7A6FAF8AFDD4}"/>
              </a:ext>
            </a:extLst>
          </p:cNvPr>
          <p:cNvCxnSpPr>
            <a:cxnSpLocks/>
          </p:cNvCxnSpPr>
          <p:nvPr/>
        </p:nvCxnSpPr>
        <p:spPr>
          <a:xfrm flipH="1">
            <a:off x="7268674" y="1342356"/>
            <a:ext cx="8684" cy="218829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A93AACD3-CDDB-074A-3566-9E080E3EA5A5}"/>
              </a:ext>
            </a:extLst>
          </p:cNvPr>
          <p:cNvSpPr txBox="1"/>
          <p:nvPr/>
        </p:nvSpPr>
        <p:spPr>
          <a:xfrm>
            <a:off x="7246675" y="2023482"/>
            <a:ext cx="19672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1012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 sextillion</a:t>
            </a:r>
            <a:endParaRPr lang="en-US" sz="2400" dirty="0">
              <a:solidFill>
                <a:srgbClr val="1012C6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E2FAA08-AE74-865E-F4B0-F9ECB83BF9A8}"/>
              </a:ext>
            </a:extLst>
          </p:cNvPr>
          <p:cNvSpPr txBox="1"/>
          <p:nvPr/>
        </p:nvSpPr>
        <p:spPr>
          <a:xfrm>
            <a:off x="4606493" y="1797627"/>
            <a:ext cx="16417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1012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octillion</a:t>
            </a:r>
            <a:endParaRPr lang="en-US" sz="2400" dirty="0">
              <a:solidFill>
                <a:srgbClr val="1012C6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834DB28-D731-F6B6-53AA-D2B308BF4A7C}"/>
              </a:ext>
            </a:extLst>
          </p:cNvPr>
          <p:cNvSpPr txBox="1"/>
          <p:nvPr/>
        </p:nvSpPr>
        <p:spPr>
          <a:xfrm>
            <a:off x="5464562" y="3621612"/>
            <a:ext cx="365394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1012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carton, vial, patient insert</a:t>
            </a:r>
          </a:p>
          <a:p>
            <a:r>
              <a:rPr lang="en-US" sz="2400" dirty="0">
                <a:solidFill>
                  <a:srgbClr val="1012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collected by Lab Tech PN</a:t>
            </a:r>
          </a:p>
          <a:p>
            <a:r>
              <a:rPr lang="en-US" sz="2400" dirty="0">
                <a:solidFill>
                  <a:srgbClr val="1012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January 2020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5542F8EF-C6D8-7703-FC16-04EF8DF248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704" y="0"/>
            <a:ext cx="1694697" cy="1685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5013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79E27D9-03C7-44E2-9FF8-15D0C8506A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EBF1590-3B36-48EE-A89D-3B6F3CB256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4800600"/>
            <a:ext cx="9144000" cy="342580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C8F6C8C-AB5A-4548-942D-E3FD40ACBC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028950" y="4800599"/>
            <a:ext cx="6115049" cy="342579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89AD9ED-5AA8-AA39-C55E-6B5D5656F7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704" y="0"/>
            <a:ext cx="1694697" cy="1685586"/>
          </a:xfrm>
          <a:prstGeom prst="rect">
            <a:avLst/>
          </a:prstGeom>
        </p:spPr>
      </p:pic>
      <p:sp>
        <p:nvSpPr>
          <p:cNvPr id="13" name="Freeform 12">
            <a:extLst>
              <a:ext uri="{FF2B5EF4-FFF2-40B4-BE49-F238E27FC236}">
                <a16:creationId xmlns:a16="http://schemas.microsoft.com/office/drawing/2014/main" id="{15B967C4-24D9-1746-66E4-924FBC30C1C6}"/>
              </a:ext>
            </a:extLst>
          </p:cNvPr>
          <p:cNvSpPr/>
          <p:nvPr/>
        </p:nvSpPr>
        <p:spPr>
          <a:xfrm>
            <a:off x="4233420" y="358622"/>
            <a:ext cx="4127384" cy="4114800"/>
          </a:xfrm>
          <a:custGeom>
            <a:avLst/>
            <a:gdLst>
              <a:gd name="connsiteX0" fmla="*/ 2021746 w 5503178"/>
              <a:gd name="connsiteY0" fmla="*/ 33555 h 5486400"/>
              <a:gd name="connsiteX1" fmla="*/ 4681057 w 5503178"/>
              <a:gd name="connsiteY1" fmla="*/ 4681056 h 5486400"/>
              <a:gd name="connsiteX2" fmla="*/ 5117284 w 5503178"/>
              <a:gd name="connsiteY2" fmla="*/ 4102216 h 5486400"/>
              <a:gd name="connsiteX3" fmla="*/ 5402510 w 5503178"/>
              <a:gd name="connsiteY3" fmla="*/ 3439486 h 5486400"/>
              <a:gd name="connsiteX4" fmla="*/ 5503178 w 5503178"/>
              <a:gd name="connsiteY4" fmla="*/ 2692866 h 5486400"/>
              <a:gd name="connsiteX5" fmla="*/ 100668 w 5503178"/>
              <a:gd name="connsiteY5" fmla="*/ 2743200 h 5486400"/>
              <a:gd name="connsiteX6" fmla="*/ 3431097 w 5503178"/>
              <a:gd name="connsiteY6" fmla="*/ 5410899 h 5486400"/>
              <a:gd name="connsiteX7" fmla="*/ 5134062 w 5503178"/>
              <a:gd name="connsiteY7" fmla="*/ 1375794 h 5486400"/>
              <a:gd name="connsiteX8" fmla="*/ 377504 w 5503178"/>
              <a:gd name="connsiteY8" fmla="*/ 1350627 h 5486400"/>
              <a:gd name="connsiteX9" fmla="*/ 721453 w 5503178"/>
              <a:gd name="connsiteY9" fmla="*/ 4681056 h 5486400"/>
              <a:gd name="connsiteX10" fmla="*/ 5343787 w 5503178"/>
              <a:gd name="connsiteY10" fmla="*/ 3414319 h 5486400"/>
              <a:gd name="connsiteX11" fmla="*/ 4706224 w 5503178"/>
              <a:gd name="connsiteY11" fmla="*/ 729842 h 5486400"/>
              <a:gd name="connsiteX12" fmla="*/ 788565 w 5503178"/>
              <a:gd name="connsiteY12" fmla="*/ 738231 h 5486400"/>
              <a:gd name="connsiteX13" fmla="*/ 1996580 w 5503178"/>
              <a:gd name="connsiteY13" fmla="*/ 5452844 h 5486400"/>
              <a:gd name="connsiteX14" fmla="*/ 4077049 w 5503178"/>
              <a:gd name="connsiteY14" fmla="*/ 369115 h 5486400"/>
              <a:gd name="connsiteX15" fmla="*/ 3422708 w 5503178"/>
              <a:gd name="connsiteY15" fmla="*/ 75500 h 5486400"/>
              <a:gd name="connsiteX16" fmla="*/ 2692866 w 5503178"/>
              <a:gd name="connsiteY16" fmla="*/ 0 h 5486400"/>
              <a:gd name="connsiteX17" fmla="*/ 4093827 w 5503178"/>
              <a:gd name="connsiteY17" fmla="*/ 5083728 h 5486400"/>
              <a:gd name="connsiteX18" fmla="*/ 3439486 w 5503178"/>
              <a:gd name="connsiteY18" fmla="*/ 5452844 h 5486400"/>
              <a:gd name="connsiteX19" fmla="*/ 2734811 w 5503178"/>
              <a:gd name="connsiteY19" fmla="*/ 5486400 h 5486400"/>
              <a:gd name="connsiteX20" fmla="*/ 2097247 w 5503178"/>
              <a:gd name="connsiteY20" fmla="*/ 5410899 h 5486400"/>
              <a:gd name="connsiteX21" fmla="*/ 1342238 w 5503178"/>
              <a:gd name="connsiteY21" fmla="*/ 5134062 h 5486400"/>
              <a:gd name="connsiteX22" fmla="*/ 75501 w 5503178"/>
              <a:gd name="connsiteY22" fmla="*/ 1988190 h 5486400"/>
              <a:gd name="connsiteX23" fmla="*/ 5343787 w 5503178"/>
              <a:gd name="connsiteY23" fmla="*/ 1988190 h 5486400"/>
              <a:gd name="connsiteX24" fmla="*/ 1375794 w 5503178"/>
              <a:gd name="connsiteY24" fmla="*/ 385893 h 5486400"/>
              <a:gd name="connsiteX25" fmla="*/ 109057 w 5503178"/>
              <a:gd name="connsiteY25" fmla="*/ 3456264 h 5486400"/>
              <a:gd name="connsiteX26" fmla="*/ 377504 w 5503178"/>
              <a:gd name="connsiteY26" fmla="*/ 4135772 h 5486400"/>
              <a:gd name="connsiteX27" fmla="*/ 5394121 w 5503178"/>
              <a:gd name="connsiteY27" fmla="*/ 2004968 h 5486400"/>
              <a:gd name="connsiteX28" fmla="*/ 780176 w 5503178"/>
              <a:gd name="connsiteY28" fmla="*/ 771787 h 5486400"/>
              <a:gd name="connsiteX29" fmla="*/ 1392572 w 5503178"/>
              <a:gd name="connsiteY29" fmla="*/ 5100506 h 5486400"/>
              <a:gd name="connsiteX30" fmla="*/ 4731391 w 5503178"/>
              <a:gd name="connsiteY30" fmla="*/ 738231 h 5486400"/>
              <a:gd name="connsiteX31" fmla="*/ 302003 w 5503178"/>
              <a:gd name="connsiteY31" fmla="*/ 1367405 h 5486400"/>
              <a:gd name="connsiteX32" fmla="*/ 2743200 w 5503178"/>
              <a:gd name="connsiteY32" fmla="*/ 5469622 h 5486400"/>
              <a:gd name="connsiteX33" fmla="*/ 4127383 w 5503178"/>
              <a:gd name="connsiteY33" fmla="*/ 369115 h 5486400"/>
              <a:gd name="connsiteX34" fmla="*/ 4127383 w 5503178"/>
              <a:gd name="connsiteY34" fmla="*/ 5108895 h 5486400"/>
              <a:gd name="connsiteX35" fmla="*/ 1308682 w 5503178"/>
              <a:gd name="connsiteY35" fmla="*/ 327170 h 5486400"/>
              <a:gd name="connsiteX36" fmla="*/ 830510 w 5503178"/>
              <a:gd name="connsiteY36" fmla="*/ 704675 h 5486400"/>
              <a:gd name="connsiteX37" fmla="*/ 302003 w 5503178"/>
              <a:gd name="connsiteY37" fmla="*/ 1317071 h 5486400"/>
              <a:gd name="connsiteX38" fmla="*/ 0 w 5503178"/>
              <a:gd name="connsiteY38" fmla="*/ 1979801 h 5486400"/>
              <a:gd name="connsiteX39" fmla="*/ 4135772 w 5503178"/>
              <a:gd name="connsiteY39" fmla="*/ 5184396 h 5486400"/>
              <a:gd name="connsiteX40" fmla="*/ 3489820 w 5503178"/>
              <a:gd name="connsiteY40" fmla="*/ 33555 h 5486400"/>
              <a:gd name="connsiteX41" fmla="*/ 2718033 w 5503178"/>
              <a:gd name="connsiteY41" fmla="*/ 5478011 h 5486400"/>
              <a:gd name="connsiteX42" fmla="*/ 2021746 w 5503178"/>
              <a:gd name="connsiteY42" fmla="*/ 33555 h 548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5503178" h="5486400">
                <a:moveTo>
                  <a:pt x="2021746" y="33555"/>
                </a:moveTo>
                <a:lnTo>
                  <a:pt x="4681057" y="4681056"/>
                </a:lnTo>
                <a:lnTo>
                  <a:pt x="5117284" y="4102216"/>
                </a:lnTo>
                <a:lnTo>
                  <a:pt x="5402510" y="3439486"/>
                </a:lnTo>
                <a:lnTo>
                  <a:pt x="5503178" y="2692866"/>
                </a:lnTo>
                <a:lnTo>
                  <a:pt x="100668" y="2743200"/>
                </a:lnTo>
                <a:lnTo>
                  <a:pt x="3431097" y="5410899"/>
                </a:lnTo>
                <a:lnTo>
                  <a:pt x="5134062" y="1375794"/>
                </a:lnTo>
                <a:lnTo>
                  <a:pt x="377504" y="1350627"/>
                </a:lnTo>
                <a:lnTo>
                  <a:pt x="721453" y="4681056"/>
                </a:lnTo>
                <a:lnTo>
                  <a:pt x="5343787" y="3414319"/>
                </a:lnTo>
                <a:lnTo>
                  <a:pt x="4706224" y="729842"/>
                </a:lnTo>
                <a:lnTo>
                  <a:pt x="788565" y="738231"/>
                </a:lnTo>
                <a:lnTo>
                  <a:pt x="1996580" y="5452844"/>
                </a:lnTo>
                <a:lnTo>
                  <a:pt x="4077049" y="369115"/>
                </a:lnTo>
                <a:lnTo>
                  <a:pt x="3422708" y="75500"/>
                </a:lnTo>
                <a:lnTo>
                  <a:pt x="2692866" y="0"/>
                </a:lnTo>
                <a:lnTo>
                  <a:pt x="4093827" y="5083728"/>
                </a:lnTo>
                <a:lnTo>
                  <a:pt x="3439486" y="5452844"/>
                </a:lnTo>
                <a:lnTo>
                  <a:pt x="2734811" y="5486400"/>
                </a:lnTo>
                <a:lnTo>
                  <a:pt x="2097247" y="5410899"/>
                </a:lnTo>
                <a:lnTo>
                  <a:pt x="1342238" y="5134062"/>
                </a:lnTo>
                <a:lnTo>
                  <a:pt x="75501" y="1988190"/>
                </a:lnTo>
                <a:lnTo>
                  <a:pt x="5343787" y="1988190"/>
                </a:lnTo>
                <a:lnTo>
                  <a:pt x="1375794" y="385893"/>
                </a:lnTo>
                <a:lnTo>
                  <a:pt x="109057" y="3456264"/>
                </a:lnTo>
                <a:lnTo>
                  <a:pt x="377504" y="4135772"/>
                </a:lnTo>
                <a:lnTo>
                  <a:pt x="5394121" y="2004968"/>
                </a:lnTo>
                <a:lnTo>
                  <a:pt x="780176" y="771787"/>
                </a:lnTo>
                <a:lnTo>
                  <a:pt x="1392572" y="5100506"/>
                </a:lnTo>
                <a:lnTo>
                  <a:pt x="4731391" y="738231"/>
                </a:lnTo>
                <a:lnTo>
                  <a:pt x="302003" y="1367405"/>
                </a:lnTo>
                <a:lnTo>
                  <a:pt x="2743200" y="5469622"/>
                </a:lnTo>
                <a:lnTo>
                  <a:pt x="4127383" y="369115"/>
                </a:lnTo>
                <a:lnTo>
                  <a:pt x="4127383" y="5108895"/>
                </a:lnTo>
                <a:lnTo>
                  <a:pt x="1308682" y="327170"/>
                </a:lnTo>
                <a:lnTo>
                  <a:pt x="830510" y="704675"/>
                </a:lnTo>
                <a:lnTo>
                  <a:pt x="302003" y="1317071"/>
                </a:lnTo>
                <a:lnTo>
                  <a:pt x="0" y="1979801"/>
                </a:lnTo>
                <a:lnTo>
                  <a:pt x="4135772" y="5184396"/>
                </a:lnTo>
                <a:lnTo>
                  <a:pt x="3489820" y="33555"/>
                </a:lnTo>
                <a:lnTo>
                  <a:pt x="2718033" y="5478011"/>
                </a:lnTo>
                <a:lnTo>
                  <a:pt x="2021746" y="33555"/>
                </a:lnTo>
                <a:close/>
              </a:path>
            </a:pathLst>
          </a:cu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F8E6AF4E-1D95-316C-4124-5E3716E2375D}"/>
              </a:ext>
            </a:extLst>
          </p:cNvPr>
          <p:cNvSpPr/>
          <p:nvPr/>
        </p:nvSpPr>
        <p:spPr>
          <a:xfrm>
            <a:off x="6184502" y="224775"/>
            <a:ext cx="223489" cy="2258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CE6B0290-BB56-B22F-0EEF-25E95B1A1988}"/>
              </a:ext>
            </a:extLst>
          </p:cNvPr>
          <p:cNvSpPr/>
          <p:nvPr/>
        </p:nvSpPr>
        <p:spPr>
          <a:xfrm>
            <a:off x="7975300" y="1262869"/>
            <a:ext cx="223489" cy="2258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1A39DB86-0E37-7ED4-9C14-D64627FB8BA4}"/>
              </a:ext>
            </a:extLst>
          </p:cNvPr>
          <p:cNvSpPr/>
          <p:nvPr/>
        </p:nvSpPr>
        <p:spPr>
          <a:xfrm>
            <a:off x="7966617" y="3338261"/>
            <a:ext cx="223489" cy="2258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2B64B689-496F-6EBB-76E1-1A2E31900516}"/>
              </a:ext>
            </a:extLst>
          </p:cNvPr>
          <p:cNvSpPr/>
          <p:nvPr/>
        </p:nvSpPr>
        <p:spPr>
          <a:xfrm>
            <a:off x="7202687" y="493357"/>
            <a:ext cx="223489" cy="2258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546005B7-EB36-8BF7-4D4B-5C350A9E1E08}"/>
              </a:ext>
            </a:extLst>
          </p:cNvPr>
          <p:cNvSpPr/>
          <p:nvPr/>
        </p:nvSpPr>
        <p:spPr>
          <a:xfrm>
            <a:off x="8250022" y="2282566"/>
            <a:ext cx="223489" cy="2258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59800CAF-4E71-ACDD-98BF-484DB92868BE}"/>
              </a:ext>
            </a:extLst>
          </p:cNvPr>
          <p:cNvSpPr/>
          <p:nvPr/>
        </p:nvSpPr>
        <p:spPr>
          <a:xfrm>
            <a:off x="7211369" y="4066833"/>
            <a:ext cx="223489" cy="2258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39BDECB-CC42-CEAE-7820-7BA06068D5B5}"/>
              </a:ext>
            </a:extLst>
          </p:cNvPr>
          <p:cNvSpPr/>
          <p:nvPr/>
        </p:nvSpPr>
        <p:spPr>
          <a:xfrm>
            <a:off x="6184503" y="4350012"/>
            <a:ext cx="223489" cy="2258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44382183-1E90-4133-A677-10F192304A1B}"/>
              </a:ext>
            </a:extLst>
          </p:cNvPr>
          <p:cNvSpPr/>
          <p:nvPr/>
        </p:nvSpPr>
        <p:spPr>
          <a:xfrm>
            <a:off x="4138818" y="2282566"/>
            <a:ext cx="223489" cy="2258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F41425C1-E1A5-D9C2-57D5-9CB7350471D7}"/>
              </a:ext>
            </a:extLst>
          </p:cNvPr>
          <p:cNvSpPr/>
          <p:nvPr/>
        </p:nvSpPr>
        <p:spPr>
          <a:xfrm>
            <a:off x="5155808" y="502040"/>
            <a:ext cx="223489" cy="2258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930483C7-1082-4A97-3892-B2E8CF288D10}"/>
              </a:ext>
            </a:extLst>
          </p:cNvPr>
          <p:cNvSpPr/>
          <p:nvPr/>
        </p:nvSpPr>
        <p:spPr>
          <a:xfrm>
            <a:off x="4405713" y="1270597"/>
            <a:ext cx="223489" cy="2258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E7788434-E8C6-D491-391A-B3A181711865}"/>
              </a:ext>
            </a:extLst>
          </p:cNvPr>
          <p:cNvSpPr/>
          <p:nvPr/>
        </p:nvSpPr>
        <p:spPr>
          <a:xfrm>
            <a:off x="4406409" y="3320900"/>
            <a:ext cx="223489" cy="2258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E200F2CF-5F95-942C-8695-31C8C96DD237}"/>
              </a:ext>
            </a:extLst>
          </p:cNvPr>
          <p:cNvSpPr/>
          <p:nvPr/>
        </p:nvSpPr>
        <p:spPr>
          <a:xfrm>
            <a:off x="5164490" y="4066832"/>
            <a:ext cx="223489" cy="2258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4F5D39FA-3492-DD8F-9AAE-F00CA8A14DBF}"/>
              </a:ext>
            </a:extLst>
          </p:cNvPr>
          <p:cNvSpPr/>
          <p:nvPr/>
        </p:nvSpPr>
        <p:spPr>
          <a:xfrm>
            <a:off x="4743844" y="823027"/>
            <a:ext cx="223489" cy="2258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F8A8DAC3-DC74-59D6-F899-555EA64114D0}"/>
              </a:ext>
            </a:extLst>
          </p:cNvPr>
          <p:cNvSpPr/>
          <p:nvPr/>
        </p:nvSpPr>
        <p:spPr>
          <a:xfrm>
            <a:off x="5656098" y="293590"/>
            <a:ext cx="223489" cy="2258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6AB631B8-DEFC-DF4F-A4F4-59CC952EADFB}"/>
              </a:ext>
            </a:extLst>
          </p:cNvPr>
          <p:cNvSpPr/>
          <p:nvPr/>
        </p:nvSpPr>
        <p:spPr>
          <a:xfrm>
            <a:off x="6709275" y="293590"/>
            <a:ext cx="223489" cy="2258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85897684-817E-3878-A2C1-B2C5FEFBDEC7}"/>
              </a:ext>
            </a:extLst>
          </p:cNvPr>
          <p:cNvSpPr/>
          <p:nvPr/>
        </p:nvSpPr>
        <p:spPr>
          <a:xfrm>
            <a:off x="7647538" y="831073"/>
            <a:ext cx="223489" cy="2258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2D8A02F4-F5E2-2BFE-E2C8-3D9B48A1B3E9}"/>
              </a:ext>
            </a:extLst>
          </p:cNvPr>
          <p:cNvSpPr/>
          <p:nvPr/>
        </p:nvSpPr>
        <p:spPr>
          <a:xfrm>
            <a:off x="8171890" y="1729465"/>
            <a:ext cx="223489" cy="2258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D5DCE818-9745-9EC8-DD91-2A650A7C5BD4}"/>
              </a:ext>
            </a:extLst>
          </p:cNvPr>
          <p:cNvSpPr/>
          <p:nvPr/>
        </p:nvSpPr>
        <p:spPr>
          <a:xfrm>
            <a:off x="8180571" y="2818623"/>
            <a:ext cx="223489" cy="2258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C8001D03-6DD9-338A-9A77-B202B1D2791B}"/>
              </a:ext>
            </a:extLst>
          </p:cNvPr>
          <p:cNvSpPr/>
          <p:nvPr/>
        </p:nvSpPr>
        <p:spPr>
          <a:xfrm>
            <a:off x="7658298" y="3736847"/>
            <a:ext cx="223489" cy="2258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DB02DAB9-E05A-24A5-9A75-721B6E82196D}"/>
              </a:ext>
            </a:extLst>
          </p:cNvPr>
          <p:cNvSpPr/>
          <p:nvPr/>
        </p:nvSpPr>
        <p:spPr>
          <a:xfrm>
            <a:off x="6714329" y="4282470"/>
            <a:ext cx="223489" cy="2258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48C80AAD-09E6-56CA-0B7C-03F69360E118}"/>
              </a:ext>
            </a:extLst>
          </p:cNvPr>
          <p:cNvSpPr/>
          <p:nvPr/>
        </p:nvSpPr>
        <p:spPr>
          <a:xfrm>
            <a:off x="5652117" y="4281835"/>
            <a:ext cx="223489" cy="2258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3398D570-292C-FE26-8F79-0FE5FEE674FD}"/>
              </a:ext>
            </a:extLst>
          </p:cNvPr>
          <p:cNvSpPr/>
          <p:nvPr/>
        </p:nvSpPr>
        <p:spPr>
          <a:xfrm>
            <a:off x="4717562" y="3736846"/>
            <a:ext cx="223489" cy="2258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31637CA0-27AE-9F34-930E-0929FC4DDCD0}"/>
              </a:ext>
            </a:extLst>
          </p:cNvPr>
          <p:cNvSpPr/>
          <p:nvPr/>
        </p:nvSpPr>
        <p:spPr>
          <a:xfrm>
            <a:off x="4199586" y="2817589"/>
            <a:ext cx="223489" cy="2258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9E2FA42F-3EB0-87F2-6FA5-03905728A33D}"/>
              </a:ext>
            </a:extLst>
          </p:cNvPr>
          <p:cNvSpPr/>
          <p:nvPr/>
        </p:nvSpPr>
        <p:spPr>
          <a:xfrm>
            <a:off x="4199586" y="1754555"/>
            <a:ext cx="223489" cy="2258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71B49543-289C-BCE6-2B08-E11F19CC7BBC}"/>
              </a:ext>
            </a:extLst>
          </p:cNvPr>
          <p:cNvSpPr/>
          <p:nvPr/>
        </p:nvSpPr>
        <p:spPr>
          <a:xfrm>
            <a:off x="4505805" y="1762000"/>
            <a:ext cx="3549217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1012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TrueAllele Database found</a:t>
            </a:r>
          </a:p>
          <a:p>
            <a:pPr algn="ctr"/>
            <a:r>
              <a:rPr lang="en-US" sz="2000" b="1" dirty="0">
                <a:solidFill>
                  <a:srgbClr val="1012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150 DNA matches </a:t>
            </a:r>
            <a:r>
              <a:rPr lang="en-US" sz="2000" dirty="0">
                <a:solidFill>
                  <a:srgbClr val="1012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within this</a:t>
            </a:r>
          </a:p>
          <a:p>
            <a:pPr algn="ctr"/>
            <a:r>
              <a:rPr lang="en-US" sz="2000" dirty="0">
                <a:solidFill>
                  <a:srgbClr val="1012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counterfeit drug cluster</a:t>
            </a:r>
          </a:p>
          <a:p>
            <a:pPr algn="ctr"/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(the laboratory found none)</a:t>
            </a:r>
            <a:endParaRPr lang="en-US" sz="2000" dirty="0">
              <a:solidFill>
                <a:srgbClr val="FF0000"/>
              </a:solidFill>
            </a:endParaRPr>
          </a:p>
        </p:txBody>
      </p:sp>
      <p:graphicFrame>
        <p:nvGraphicFramePr>
          <p:cNvPr id="44" name="Table 43">
            <a:extLst>
              <a:ext uri="{FF2B5EF4-FFF2-40B4-BE49-F238E27FC236}">
                <a16:creationId xmlns:a16="http://schemas.microsoft.com/office/drawing/2014/main" id="{8F508FD9-0AD7-41BE-615B-CA221C1078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6288404"/>
              </p:ext>
            </p:extLst>
          </p:nvPr>
        </p:nvGraphicFramePr>
        <p:xfrm>
          <a:off x="0" y="1704355"/>
          <a:ext cx="2179886" cy="30959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67941">
                  <a:extLst>
                    <a:ext uri="{9D8B030D-6E8A-4147-A177-3AD203B41FA5}">
                      <a16:colId xmlns:a16="http://schemas.microsoft.com/office/drawing/2014/main" val="1453606187"/>
                    </a:ext>
                  </a:extLst>
                </a:gridCol>
                <a:gridCol w="1111945">
                  <a:extLst>
                    <a:ext uri="{9D8B030D-6E8A-4147-A177-3AD203B41FA5}">
                      <a16:colId xmlns:a16="http://schemas.microsoft.com/office/drawing/2014/main" val="502459104"/>
                    </a:ext>
                  </a:extLst>
                </a:gridCol>
              </a:tblGrid>
              <a:tr h="286373"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Manufacturer</a:t>
                      </a:r>
                      <a:r>
                        <a:rPr lang="en-US" sz="1400" i="1" dirty="0"/>
                        <a:t> Case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n-US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7691033"/>
                  </a:ext>
                </a:extLst>
              </a:tr>
              <a:tr h="25541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Case 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Case 12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707549477"/>
                  </a:ext>
                </a:extLst>
              </a:tr>
              <a:tr h="25541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Case 2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Case 13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897007439"/>
                  </a:ext>
                </a:extLst>
              </a:tr>
              <a:tr h="25541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Case 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Case 14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184490963"/>
                  </a:ext>
                </a:extLst>
              </a:tr>
              <a:tr h="25541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Case 4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Case 15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997624427"/>
                  </a:ext>
                </a:extLst>
              </a:tr>
              <a:tr h="255414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Case 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Case 16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096041063"/>
                  </a:ext>
                </a:extLst>
              </a:tr>
              <a:tr h="25541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Case 6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Case 17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117460984"/>
                  </a:ext>
                </a:extLst>
              </a:tr>
              <a:tr h="25541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Case 7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Case 18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567219620"/>
                  </a:ext>
                </a:extLst>
              </a:tr>
              <a:tr h="255414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Case 8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Case 19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703315431"/>
                  </a:ext>
                </a:extLst>
              </a:tr>
              <a:tr h="25541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Case 9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Case 20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21304917"/>
                  </a:ext>
                </a:extLst>
              </a:tr>
              <a:tr h="25541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Case 10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Case 21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725022425"/>
                  </a:ext>
                </a:extLst>
              </a:tr>
              <a:tr h="25541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Case 11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67421354"/>
                  </a:ext>
                </a:extLst>
              </a:tr>
            </a:tbl>
          </a:graphicData>
        </a:graphic>
      </p:graphicFrame>
      <p:sp>
        <p:nvSpPr>
          <p:cNvPr id="45" name="TextBox 44">
            <a:extLst>
              <a:ext uri="{FF2B5EF4-FFF2-40B4-BE49-F238E27FC236}">
                <a16:creationId xmlns:a16="http://schemas.microsoft.com/office/drawing/2014/main" id="{B81F86B3-47BB-E71E-FC7B-FDE05F44D61B}"/>
              </a:ext>
            </a:extLst>
          </p:cNvPr>
          <p:cNvSpPr txBox="1"/>
          <p:nvPr/>
        </p:nvSpPr>
        <p:spPr>
          <a:xfrm>
            <a:off x="1792507" y="477130"/>
            <a:ext cx="11757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Nov 2018</a:t>
            </a:r>
          </a:p>
          <a:p>
            <a:r>
              <a:rPr lang="en-US" sz="2000" dirty="0"/>
              <a:t>Feb 2020</a:t>
            </a:r>
          </a:p>
        </p:txBody>
      </p:sp>
    </p:spTree>
    <p:extLst>
      <p:ext uri="{BB962C8B-B14F-4D97-AF65-F5344CB8AC3E}">
        <p14:creationId xmlns:p14="http://schemas.microsoft.com/office/powerpoint/2010/main" val="21813095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79E27D9-03C7-44E2-9FF8-15D0C8506A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EBF1590-3B36-48EE-A89D-3B6F3CB256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4800600"/>
            <a:ext cx="9144000" cy="342580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C8F6C8C-AB5A-4548-942D-E3FD40ACBC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028950" y="4800599"/>
            <a:ext cx="6115049" cy="342579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6432DAB-9412-9772-0DAA-D0939A1D1E7A}"/>
              </a:ext>
            </a:extLst>
          </p:cNvPr>
          <p:cNvGraphicFramePr>
            <a:graphicFrameLocks noGrp="1"/>
          </p:cNvGraphicFramePr>
          <p:nvPr/>
        </p:nvGraphicFramePr>
        <p:xfrm>
          <a:off x="51030" y="1748981"/>
          <a:ext cx="1579228" cy="563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79228">
                  <a:extLst>
                    <a:ext uri="{9D8B030D-6E8A-4147-A177-3AD203B41FA5}">
                      <a16:colId xmlns:a16="http://schemas.microsoft.com/office/drawing/2014/main" val="1453606187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Manufacturer</a:t>
                      </a:r>
                      <a:r>
                        <a:rPr lang="en-US" sz="1400" i="1" dirty="0"/>
                        <a:t> Case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557691033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Case 5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707549477"/>
                  </a:ext>
                </a:extLst>
              </a:tr>
            </a:tbl>
          </a:graphicData>
        </a:graphic>
      </p:graphicFrame>
      <p:pic>
        <p:nvPicPr>
          <p:cNvPr id="19" name="Picture 18">
            <a:extLst>
              <a:ext uri="{FF2B5EF4-FFF2-40B4-BE49-F238E27FC236}">
                <a16:creationId xmlns:a16="http://schemas.microsoft.com/office/drawing/2014/main" id="{5542F8EF-C6D8-7703-FC16-04EF8DF248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704" y="0"/>
            <a:ext cx="1694697" cy="1685586"/>
          </a:xfrm>
          <a:prstGeom prst="rect">
            <a:avLst/>
          </a:prstGeom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F350FDD-87B2-F01D-377A-94E735A32F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0311475"/>
              </p:ext>
            </p:extLst>
          </p:nvPr>
        </p:nvGraphicFramePr>
        <p:xfrm>
          <a:off x="6330396" y="215023"/>
          <a:ext cx="2640145" cy="4370552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885111">
                  <a:extLst>
                    <a:ext uri="{9D8B030D-6E8A-4147-A177-3AD203B41FA5}">
                      <a16:colId xmlns:a16="http://schemas.microsoft.com/office/drawing/2014/main" val="1155538459"/>
                    </a:ext>
                  </a:extLst>
                </a:gridCol>
                <a:gridCol w="603258">
                  <a:extLst>
                    <a:ext uri="{9D8B030D-6E8A-4147-A177-3AD203B41FA5}">
                      <a16:colId xmlns:a16="http://schemas.microsoft.com/office/drawing/2014/main" val="793337519"/>
                    </a:ext>
                  </a:extLst>
                </a:gridCol>
                <a:gridCol w="602093">
                  <a:extLst>
                    <a:ext uri="{9D8B030D-6E8A-4147-A177-3AD203B41FA5}">
                      <a16:colId xmlns:a16="http://schemas.microsoft.com/office/drawing/2014/main" val="4096465810"/>
                    </a:ext>
                  </a:extLst>
                </a:gridCol>
                <a:gridCol w="549683">
                  <a:extLst>
                    <a:ext uri="{9D8B030D-6E8A-4147-A177-3AD203B41FA5}">
                      <a16:colId xmlns:a16="http://schemas.microsoft.com/office/drawing/2014/main" val="1152978386"/>
                    </a:ext>
                  </a:extLst>
                </a:gridCol>
              </a:tblGrid>
              <a:tr h="17112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Marker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Allele 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Allele 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Allele 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val="3426667273"/>
                  </a:ext>
                </a:extLst>
              </a:tr>
              <a:tr h="17112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AMELO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X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Y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val="981981874"/>
                  </a:ext>
                </a:extLst>
              </a:tr>
              <a:tr h="17112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CSF1PO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11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val="3369913577"/>
                  </a:ext>
                </a:extLst>
              </a:tr>
              <a:tr h="17112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D10S1248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val="3580152201"/>
                  </a:ext>
                </a:extLst>
              </a:tr>
              <a:tr h="17112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D12S391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17.3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20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val="2913194399"/>
                  </a:ext>
                </a:extLst>
              </a:tr>
              <a:tr h="17112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D13S317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val="151842409"/>
                  </a:ext>
                </a:extLst>
              </a:tr>
              <a:tr h="17112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D16S539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val="217304387"/>
                  </a:ext>
                </a:extLst>
              </a:tr>
              <a:tr h="17112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D18S51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14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val="1894868512"/>
                  </a:ext>
                </a:extLst>
              </a:tr>
              <a:tr h="17112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D19S433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val="3604536016"/>
                  </a:ext>
                </a:extLst>
              </a:tr>
              <a:tr h="17112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D1S1656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17.3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val="2483349496"/>
                  </a:ext>
                </a:extLst>
              </a:tr>
              <a:tr h="17112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D21S11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27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29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val="260886776"/>
                  </a:ext>
                </a:extLst>
              </a:tr>
              <a:tr h="17112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D22S1045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11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val="710939537"/>
                  </a:ext>
                </a:extLst>
              </a:tr>
              <a:tr h="17112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D2S1338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20+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val="2494969771"/>
                  </a:ext>
                </a:extLst>
              </a:tr>
              <a:tr h="17112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D2S441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val="1921666284"/>
                  </a:ext>
                </a:extLst>
              </a:tr>
              <a:tr h="17112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D3S1358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val="160979702"/>
                  </a:ext>
                </a:extLst>
              </a:tr>
              <a:tr h="17112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D5S818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13+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val="412705212"/>
                  </a:ext>
                </a:extLst>
              </a:tr>
              <a:tr h="17112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D7S820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val="2415184382"/>
                  </a:ext>
                </a:extLst>
              </a:tr>
              <a:tr h="17112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D8S1179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val="4129707023"/>
                  </a:ext>
                </a:extLst>
              </a:tr>
              <a:tr h="17112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FGA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22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val="3228503185"/>
                  </a:ext>
                </a:extLst>
              </a:tr>
              <a:tr h="17112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SE33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13.2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27.2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val="3290929108"/>
                  </a:ext>
                </a:extLst>
              </a:tr>
              <a:tr h="17112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TH01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9.3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val="3414239663"/>
                  </a:ext>
                </a:extLst>
              </a:tr>
              <a:tr h="17112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TPOX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val="3958802059"/>
                  </a:ext>
                </a:extLst>
              </a:tr>
              <a:tr h="17112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vWA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16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b"/>
                </a:tc>
                <a:extLst>
                  <a:ext uri="{0D108BD9-81ED-4DB2-BD59-A6C34878D82A}">
                    <a16:rowId xmlns:a16="http://schemas.microsoft.com/office/drawing/2014/main" val="1638330100"/>
                  </a:ext>
                </a:extLst>
              </a:tr>
            </a:tbl>
          </a:graphicData>
        </a:graphic>
      </p:graphicFrame>
      <p:sp>
        <p:nvSpPr>
          <p:cNvPr id="13" name="Oval 12">
            <a:extLst>
              <a:ext uri="{FF2B5EF4-FFF2-40B4-BE49-F238E27FC236}">
                <a16:creationId xmlns:a16="http://schemas.microsoft.com/office/drawing/2014/main" id="{69C0F8BA-4528-010D-5EAA-A492EEAC93B5}"/>
              </a:ext>
            </a:extLst>
          </p:cNvPr>
          <p:cNvSpPr/>
          <p:nvPr/>
        </p:nvSpPr>
        <p:spPr>
          <a:xfrm>
            <a:off x="5352818" y="205908"/>
            <a:ext cx="223489" cy="2258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6625537-5901-F587-5104-C9BE26651ECC}"/>
              </a:ext>
            </a:extLst>
          </p:cNvPr>
          <p:cNvSpPr txBox="1"/>
          <p:nvPr/>
        </p:nvSpPr>
        <p:spPr>
          <a:xfrm>
            <a:off x="2268522" y="97536"/>
            <a:ext cx="304532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1012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vial and label edges</a:t>
            </a:r>
          </a:p>
          <a:p>
            <a:r>
              <a:rPr lang="en-US" sz="2000" dirty="0">
                <a:solidFill>
                  <a:srgbClr val="1012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collected by Lab Tech AS</a:t>
            </a:r>
          </a:p>
          <a:p>
            <a:r>
              <a:rPr lang="en-US" sz="2000" dirty="0">
                <a:solidFill>
                  <a:srgbClr val="1012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February 2019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BAA314B-7BBC-767C-E693-6BC01E7F3966}"/>
              </a:ext>
            </a:extLst>
          </p:cNvPr>
          <p:cNvSpPr txBox="1"/>
          <p:nvPr/>
        </p:nvSpPr>
        <p:spPr>
          <a:xfrm>
            <a:off x="1876880" y="1454957"/>
            <a:ext cx="4264629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1012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CODIS database searchable profile</a:t>
            </a:r>
          </a:p>
          <a:p>
            <a:r>
              <a:rPr lang="en-US" sz="2000" dirty="0">
                <a:solidFill>
                  <a:srgbClr val="1012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Generated by TrueAllele Database</a:t>
            </a:r>
          </a:p>
          <a:p>
            <a:endParaRPr lang="en-US" sz="2000" dirty="0">
              <a:solidFill>
                <a:srgbClr val="1012C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solidFill>
                  <a:srgbClr val="1012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Expected database match statistic</a:t>
            </a:r>
          </a:p>
          <a:p>
            <a:r>
              <a:rPr lang="en-US" sz="2000" dirty="0">
                <a:solidFill>
                  <a:srgbClr val="1012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2000" b="1" dirty="0">
                <a:solidFill>
                  <a:srgbClr val="1012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billion</a:t>
            </a:r>
            <a:r>
              <a:rPr lang="en-US" sz="2000" dirty="0">
                <a:solidFill>
                  <a:srgbClr val="1012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(10</a:t>
            </a:r>
            <a:r>
              <a:rPr lang="en-US" sz="2000" baseline="30000" dirty="0">
                <a:solidFill>
                  <a:srgbClr val="1012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US" sz="2000" dirty="0">
                <a:solidFill>
                  <a:srgbClr val="1012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en-US" sz="2000" dirty="0">
              <a:solidFill>
                <a:srgbClr val="1012C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solidFill>
                  <a:srgbClr val="1012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Expected </a:t>
            </a:r>
            <a:r>
              <a:rPr lang="en-US" sz="2000" dirty="0" err="1">
                <a:solidFill>
                  <a:srgbClr val="1012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TrueAllele</a:t>
            </a:r>
            <a:r>
              <a:rPr lang="en-US" sz="2000" baseline="30000" dirty="0">
                <a:solidFill>
                  <a:srgbClr val="1012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® </a:t>
            </a:r>
            <a:r>
              <a:rPr lang="en-US" sz="2000" dirty="0">
                <a:solidFill>
                  <a:srgbClr val="1012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match statistic</a:t>
            </a:r>
          </a:p>
          <a:p>
            <a:r>
              <a:rPr lang="en-US" sz="2000" dirty="0">
                <a:solidFill>
                  <a:srgbClr val="1012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a </a:t>
            </a:r>
            <a:r>
              <a:rPr lang="en-US" sz="2000" b="1" dirty="0">
                <a:solidFill>
                  <a:srgbClr val="1012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nonillion</a:t>
            </a:r>
            <a:r>
              <a:rPr lang="en-US" sz="2000" dirty="0">
                <a:solidFill>
                  <a:srgbClr val="1012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(10</a:t>
            </a:r>
            <a:r>
              <a:rPr lang="en-US" sz="2000" baseline="30000" dirty="0">
                <a:solidFill>
                  <a:srgbClr val="1012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r>
              <a:rPr lang="en-US" sz="2000" dirty="0">
                <a:solidFill>
                  <a:srgbClr val="1012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US" sz="2000" dirty="0">
                <a:solidFill>
                  <a:srgbClr val="1012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the true perpetrator</a:t>
            </a:r>
          </a:p>
        </p:txBody>
      </p:sp>
    </p:spTree>
    <p:extLst>
      <p:ext uri="{BB962C8B-B14F-4D97-AF65-F5344CB8AC3E}">
        <p14:creationId xmlns:p14="http://schemas.microsoft.com/office/powerpoint/2010/main" val="16882958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57F4C278-FB78-FA44-A044-D733845341F0}" vid="{23EBC24D-9D95-474D-9687-5503B89CD7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110</TotalTime>
  <Words>845</Words>
  <Application>Microsoft Macintosh PowerPoint</Application>
  <PresentationFormat>On-screen Show (16:9)</PresentationFormat>
  <Paragraphs>219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ArialMT</vt:lpstr>
      <vt:lpstr>Calibri</vt:lpstr>
      <vt:lpstr>Calibri Light</vt:lpstr>
      <vt:lpstr>Courier New</vt:lpstr>
      <vt:lpstr>Office Theme</vt:lpstr>
      <vt:lpstr>An Automated Genotype Database for Associating Counterfeit Drug Evidence</vt:lpstr>
      <vt:lpstr>Background Counterfeit pharmaceuticals</vt:lpstr>
      <vt:lpstr>Counterfeit drug project</vt:lpstr>
      <vt:lpstr>Cybergenetics processing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Results – The Numbers</vt:lpstr>
      <vt:lpstr>Probabilistic databases overcome allele database obstacles</vt:lpstr>
      <vt:lpstr>Probabilistic databases overcome allele database obstacles</vt:lpstr>
      <vt:lpstr>Information prediction: MME vs KL</vt:lpstr>
      <vt:lpstr>Database as investigative tool Drug distribution sites</vt:lpstr>
      <vt:lpstr>Database as investigative tool Organized retail crime</vt:lpstr>
      <vt:lpstr>Conclusions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Cybergenetics Presentation Template</dc:title>
  <dc:creator>Erin Estus</dc:creator>
  <cp:lastModifiedBy>Matt Legler</cp:lastModifiedBy>
  <cp:revision>10</cp:revision>
  <dcterms:created xsi:type="dcterms:W3CDTF">2023-01-17T16:09:29Z</dcterms:created>
  <dcterms:modified xsi:type="dcterms:W3CDTF">2023-02-10T15:34:22Z</dcterms:modified>
</cp:coreProperties>
</file>