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17" r:id="rId2"/>
    <p:sldId id="616" r:id="rId3"/>
    <p:sldId id="618" r:id="rId4"/>
    <p:sldId id="610" r:id="rId5"/>
    <p:sldId id="429" r:id="rId6"/>
    <p:sldId id="404" r:id="rId7"/>
    <p:sldId id="604" r:id="rId8"/>
    <p:sldId id="387" r:id="rId9"/>
    <p:sldId id="393" r:id="rId10"/>
    <p:sldId id="390" r:id="rId11"/>
    <p:sldId id="401" r:id="rId12"/>
    <p:sldId id="386" r:id="rId13"/>
    <p:sldId id="371" r:id="rId14"/>
    <p:sldId id="56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2">
          <p15:clr>
            <a:srgbClr val="A4A3A4"/>
          </p15:clr>
        </p15:guide>
        <p15:guide id="2" orient="horz" pos="1368">
          <p15:clr>
            <a:srgbClr val="A4A3A4"/>
          </p15:clr>
        </p15:guide>
        <p15:guide id="3" pos="5100">
          <p15:clr>
            <a:srgbClr val="A4A3A4"/>
          </p15:clr>
        </p15:guide>
        <p15:guide id="4" pos="2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9051"/>
    <a:srgbClr val="6B65FF"/>
    <a:srgbClr val="5B73FF"/>
    <a:srgbClr val="7A81FF"/>
    <a:srgbClr val="FF93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/>
    <p:restoredTop sz="94881"/>
  </p:normalViewPr>
  <p:slideViewPr>
    <p:cSldViewPr snapToGrid="0">
      <p:cViewPr varScale="1">
        <p:scale>
          <a:sx n="110" d="100"/>
          <a:sy n="110" d="100"/>
        </p:scale>
        <p:origin x="1632" y="184"/>
      </p:cViewPr>
      <p:guideLst>
        <p:guide orient="horz" pos="3912"/>
        <p:guide orient="horz" pos="1368"/>
        <p:guide pos="5100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7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9676C623-6453-274D-98D1-79BBD77FB9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5904D3D7-A27F-124C-BA45-8F784BBCB5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3F5B06A4-636A-C745-8B15-C2A56ED196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/>
              <a:t>Cybergenetics © 2007-2022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8455D53B-BE39-EC42-95DA-D06C426997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81E68-E9D5-0F45-AC69-AAE90CD31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DFD6688-3F1E-D94E-8359-3190743125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A05D8AEE-0948-2346-9FD3-00B7D83D3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67DCBAA-C167-F040-9847-8FCD652E94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C4CD2405-751E-714C-8AF2-D948940089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EED80BB6-D97F-E842-8269-708FD27FF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2B3CA3A8-99F0-874F-9BF5-0267C9B5F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DDA2AF-4861-1E41-8B12-CA306B1BF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764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53FB3D08-8A48-8247-8898-EDF6E7FB0C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2007-2018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F336EBDC-EA8D-044E-84FC-F62E018E2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066505-CF88-724D-953F-00EAC08CDD53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A523312-227E-FE4B-AFD9-CCCBEA128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E982845-6079-B64A-AF6D-A73571CBB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95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53FB3D08-8A48-8247-8898-EDF6E7FB0C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2007-2018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F336EBDC-EA8D-044E-84FC-F62E018E29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066505-CF88-724D-953F-00EAC08CDD5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A523312-227E-FE4B-AFD9-CCCBEA1280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E982845-6079-B64A-AF6D-A73571CBB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01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09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DA2AF-4861-1E41-8B12-CA306B1BF16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89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F9AEAA76-3EAD-CA45-AF01-D2B42843D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F59C3A41-AD56-B544-A37A-9CABB0BF6E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Footer Placeholder 3">
            <a:extLst>
              <a:ext uri="{FF2B5EF4-FFF2-40B4-BE49-F238E27FC236}">
                <a16:creationId xmlns:a16="http://schemas.microsoft.com/office/drawing/2014/main" id="{19F05F03-0073-A24A-B3A8-5C0FB312B3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2007-2012</a:t>
            </a:r>
          </a:p>
        </p:txBody>
      </p:sp>
      <p:sp>
        <p:nvSpPr>
          <p:cNvPr id="37892" name="Slide Number Placeholder 4">
            <a:extLst>
              <a:ext uri="{FF2B5EF4-FFF2-40B4-BE49-F238E27FC236}">
                <a16:creationId xmlns:a16="http://schemas.microsoft.com/office/drawing/2014/main" id="{C1F528A3-2FD3-BE41-A864-7E512B4D9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78B2CA-0228-284B-B524-90E1FD61670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F3CC8-D627-ED4C-90D5-02C7FA1CC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73A427-1976-7D44-980A-865581FD2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A99689-6181-BB47-B22C-765DB4AEB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4D9C-63E0-1940-8001-FABF4DE7F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04E5D9-8CA7-2C4C-B586-C213E39AB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7D772-7704-3840-84DC-A961B6822D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2F1CF6-62E9-E349-B0B6-B4147DD802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936-0A67-E141-9C95-CC6B5D6A5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01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5D801-261D-5840-BBB6-F0DD647C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E77363-92FF-6146-9D3A-9335357CC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65413-567C-DF47-8411-C3077A2D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2B77-3076-C64E-8324-2BF47C928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21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04B8F8-7717-D248-AFD5-EBD148A56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0F0C89-C09F-C24E-927C-96D193744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14F3A2-0F9A-C64A-A79F-B5E156620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91A8-0501-244F-B993-0A01CE54A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4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DE5760-BED8-1D4E-9D44-910E966B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B86E48-495D-B646-9591-3F928B5A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46BE-347D-3546-A75E-A241A103E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8D3D-528F-9C40-8D9E-EF8F40FE6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0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223605-B96E-B442-B5C1-A550E1164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17C71C-6FFC-9F44-B98F-7B39F3F6D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A465B-81A0-3F41-A7C8-E784983A8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0DDB-0293-E64D-9AAC-D4526A25D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2B0C94-2FF3-AD4B-8A2A-F14EA3F61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79E37D9-9B8B-3242-B95D-7A3393991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91250C-F23A-2341-B87D-541CE0F3F4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998EC-738B-8744-85A2-DFAE1CC16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68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A6C3C3-F726-1F49-9ED4-73E10447A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F1F3DE-EFBE-8C49-9486-49A3B084D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2B5708-85B8-A448-AAF4-104AA2394F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B62F-DA37-F143-A184-847C53580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1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B25F1F-43D2-6C4C-B0CB-8BA61BB47F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AFA05B-269E-9043-9A5A-32D9F210C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83DA18-90D7-AC40-ABDB-343631746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F82E4-6981-8D40-A9EF-CCBA76E7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1AA60-00F0-9647-A2A2-22C826148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5658BE-AC6D-AC4A-832C-085A7C501D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B2601-F27F-0B4B-8233-C9CFA75BA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E56F-8AB4-3C4B-B84E-69ACAA2EC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2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D07D8-E276-EE43-ABD9-FA07CB6AF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F7A692-F258-674F-BBF0-6D3002294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AD0A26-48E4-B043-A80E-3B99DA734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CFBE-9008-8941-B169-C643BFCD7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7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36FF3-8AA2-7B43-8C94-8C61C20A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1BEDB-3838-A240-A9F8-B2F7DE2F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B685A1-52CF-9F45-827E-B4FF0DAD5C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41AABC-76E4-F742-AA38-9A7F3A691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9B6F4F-FC3A-0D46-A370-88379BF59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C881F506-44BE-704C-9BE6-FB2BD4B8A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Innovation and Transparency</a:t>
            </a:r>
            <a:br>
              <a:rPr lang="en-US" sz="36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for Reliable Forensic Software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5002952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 algn="ctr">
              <a:defRPr/>
            </a:pP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Pittsburgh, PA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73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2003-2022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78969" y="2964598"/>
            <a:ext cx="653576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Santa Clara High Tech Law Journal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Santa Clara University School of Law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March, 2022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Santa Clara, CA</a:t>
            </a:r>
          </a:p>
        </p:txBody>
      </p:sp>
      <p:pic>
        <p:nvPicPr>
          <p:cNvPr id="10" name="Picture 9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1" y="5586797"/>
            <a:ext cx="2970747" cy="1142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76486-3FF3-8146-AB9D-FAA1E16A9FC1}"/>
              </a:ext>
            </a:extLst>
          </p:cNvPr>
          <p:cNvSpPr txBox="1"/>
          <p:nvPr/>
        </p:nvSpPr>
        <p:spPr>
          <a:xfrm>
            <a:off x="1760363" y="2043302"/>
            <a:ext cx="5880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" charset="0"/>
              </a:rPr>
              <a:t>The New Abnormal: </a:t>
            </a:r>
            <a:br>
              <a:rPr lang="en-US" b="1" dirty="0">
                <a:solidFill>
                  <a:srgbClr val="7030A0"/>
                </a:solidFill>
                <a:latin typeface="Arial" charset="0"/>
              </a:rPr>
            </a:br>
            <a:r>
              <a:rPr lang="en-US" b="1" dirty="0">
                <a:solidFill>
                  <a:srgbClr val="7030A0"/>
                </a:solidFill>
                <a:latin typeface="Arial" charset="0"/>
              </a:rPr>
              <a:t>Data Protection in a More Virtual World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3CCD253-ADB7-6548-BA32-41F7037D0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6061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Other source code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88ACB2-8B90-1445-BE0E-4902210908A4}"/>
              </a:ext>
            </a:extLst>
          </p:cNvPr>
          <p:cNvSpPr txBox="1"/>
          <p:nvPr/>
        </p:nvSpPr>
        <p:spPr>
          <a:xfrm>
            <a:off x="381000" y="1323979"/>
            <a:ext cx="48985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Hearing with expert testimony 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Pennsylvania v. Kevin Foley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Virginia v. Matthew Brady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Ohio v. Maurice Shaw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New York v. John Wakefield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Pennsylvania v. Michael Robinson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Washington v. Emanuel Fair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Missouri v. Reginald Clemons 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Nebraska v. Charles Simmer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Tennessee v. </a:t>
            </a:r>
            <a:r>
              <a:rPr lang="en-US" sz="1800" dirty="0" err="1">
                <a:solidFill>
                  <a:srgbClr val="0432FF"/>
                </a:solidFill>
              </a:rPr>
              <a:t>Demontez</a:t>
            </a:r>
            <a:r>
              <a:rPr lang="en-US" sz="1800" dirty="0">
                <a:solidFill>
                  <a:srgbClr val="0432FF"/>
                </a:solidFill>
              </a:rPr>
              <a:t> Watkins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Georgia v. </a:t>
            </a:r>
            <a:r>
              <a:rPr lang="en-US" sz="1800" dirty="0" err="1">
                <a:solidFill>
                  <a:srgbClr val="0432FF"/>
                </a:solidFill>
              </a:rPr>
              <a:t>Thaddus</a:t>
            </a:r>
            <a:r>
              <a:rPr lang="en-US" sz="1800" dirty="0">
                <a:solidFill>
                  <a:srgbClr val="0432FF"/>
                </a:solidFill>
              </a:rPr>
              <a:t> </a:t>
            </a:r>
            <a:r>
              <a:rPr lang="en-US" sz="1800" dirty="0" err="1">
                <a:solidFill>
                  <a:srgbClr val="0432FF"/>
                </a:solidFill>
              </a:rPr>
              <a:t>Nundra</a:t>
            </a:r>
            <a:endParaRPr lang="en-US" sz="1800" dirty="0">
              <a:solidFill>
                <a:srgbClr val="0432FF"/>
              </a:solidFill>
            </a:endParaRPr>
          </a:p>
          <a:p>
            <a:r>
              <a:rPr lang="en-US" sz="1800" dirty="0">
                <a:solidFill>
                  <a:srgbClr val="0432FF"/>
                </a:solidFill>
              </a:rPr>
              <a:t>• Georgia v. Monte Baugh </a:t>
            </a:r>
          </a:p>
          <a:p>
            <a:r>
              <a:rPr lang="en-US" sz="1800" dirty="0">
                <a:solidFill>
                  <a:srgbClr val="0432FF"/>
                </a:solidFill>
              </a:rPr>
              <a:t>      and Thaddeus Howell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Georgia v. Alexander Battle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Georgia v. </a:t>
            </a:r>
            <a:r>
              <a:rPr lang="en-US" sz="1800" dirty="0" err="1">
                <a:solidFill>
                  <a:srgbClr val="0432FF"/>
                </a:solidFill>
              </a:rPr>
              <a:t>Adedoja</a:t>
            </a:r>
            <a:r>
              <a:rPr lang="en-US" sz="1800" dirty="0">
                <a:solidFill>
                  <a:srgbClr val="0432FF"/>
                </a:solidFill>
              </a:rPr>
              <a:t> Bah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Pennsylvania v. Anthony </a:t>
            </a:r>
            <a:r>
              <a:rPr lang="en-US" sz="1800" dirty="0" err="1">
                <a:solidFill>
                  <a:srgbClr val="0432FF"/>
                </a:solidFill>
              </a:rPr>
              <a:t>Spudis</a:t>
            </a:r>
            <a:endParaRPr lang="en-US" sz="1800" dirty="0">
              <a:solidFill>
                <a:srgbClr val="0432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1E830-781C-B043-B1D8-140D80C79BF0}"/>
              </a:ext>
            </a:extLst>
          </p:cNvPr>
          <p:cNvSpPr txBox="1"/>
          <p:nvPr/>
        </p:nvSpPr>
        <p:spPr>
          <a:xfrm>
            <a:off x="4824717" y="1323979"/>
            <a:ext cx="39382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No hearing or expert testimony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Virginia v. Darwin Bowman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Maryland v. Adan Espinoza </a:t>
            </a:r>
            <a:r>
              <a:rPr lang="en-US" sz="1800" dirty="0" err="1">
                <a:solidFill>
                  <a:srgbClr val="0432FF"/>
                </a:solidFill>
              </a:rPr>
              <a:t>Canela</a:t>
            </a:r>
            <a:r>
              <a:rPr lang="en-US" sz="1800" dirty="0">
                <a:solidFill>
                  <a:srgbClr val="0432FF"/>
                </a:solidFill>
              </a:rPr>
              <a:t> 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California v. Martell </a:t>
            </a:r>
            <a:r>
              <a:rPr lang="en-US" sz="1800" dirty="0" err="1">
                <a:solidFill>
                  <a:srgbClr val="0432FF"/>
                </a:solidFill>
              </a:rPr>
              <a:t>Chubbs</a:t>
            </a:r>
            <a:endParaRPr lang="en-US" sz="1800" dirty="0">
              <a:solidFill>
                <a:srgbClr val="0432FF"/>
              </a:solidFill>
            </a:endParaRPr>
          </a:p>
          <a:p>
            <a:r>
              <a:rPr lang="en-US" sz="1800" dirty="0">
                <a:solidFill>
                  <a:srgbClr val="0432FF"/>
                </a:solidFill>
              </a:rPr>
              <a:t>• Pennsylvania v. Allen Wade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Pennsylvania v. Jake Knight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Pennsylvania v. Chelsea </a:t>
            </a:r>
            <a:r>
              <a:rPr lang="en-US" sz="1800" dirty="0" err="1">
                <a:solidFill>
                  <a:srgbClr val="0432FF"/>
                </a:solidFill>
              </a:rPr>
              <a:t>Arganda</a:t>
            </a:r>
            <a:endParaRPr lang="en-US" sz="1800" dirty="0">
              <a:solidFill>
                <a:srgbClr val="0432FF"/>
              </a:solidFill>
            </a:endParaRPr>
          </a:p>
          <a:p>
            <a:r>
              <a:rPr lang="en-US" sz="1800" dirty="0">
                <a:solidFill>
                  <a:srgbClr val="0432FF"/>
                </a:solidFill>
              </a:rPr>
              <a:t>      and Chester White </a:t>
            </a:r>
          </a:p>
          <a:p>
            <a:r>
              <a:rPr lang="en-US" sz="1800" dirty="0">
                <a:solidFill>
                  <a:srgbClr val="0432FF"/>
                </a:solidFill>
              </a:rPr>
              <a:t>• California v. Billy Ray Johnson</a:t>
            </a:r>
          </a:p>
          <a:p>
            <a:r>
              <a:rPr lang="en-US" sz="1800" dirty="0">
                <a:solidFill>
                  <a:srgbClr val="FF0000"/>
                </a:solidFill>
              </a:rPr>
              <a:t>• New Jersey v. Corey Pickett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• United States v. Lafon Ellis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402B8-805D-F947-ACDC-D5057328E641}"/>
              </a:ext>
            </a:extLst>
          </p:cNvPr>
          <p:cNvSpPr txBox="1"/>
          <p:nvPr/>
        </p:nvSpPr>
        <p:spPr>
          <a:xfrm>
            <a:off x="950709" y="6012607"/>
            <a:ext cx="7748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7030A0"/>
                </a:solidFill>
              </a:rPr>
              <a:t>Under suitable protective orders, Cybergenetics has provided its </a:t>
            </a:r>
            <a:r>
              <a:rPr lang="en-US" sz="2200" dirty="0" err="1">
                <a:solidFill>
                  <a:srgbClr val="7030A0"/>
                </a:solidFill>
              </a:rPr>
              <a:t>TrueAllele</a:t>
            </a:r>
            <a:r>
              <a:rPr lang="en-US" sz="2200" dirty="0">
                <a:solidFill>
                  <a:srgbClr val="7030A0"/>
                </a:solidFill>
              </a:rPr>
              <a:t> source code to defendants.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1CA680AF-FE38-4541-805C-166AB9F15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Gambit feeds on false facts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CD75A-36B7-6E44-8BB9-6FA29E8EB0AC}"/>
              </a:ext>
            </a:extLst>
          </p:cNvPr>
          <p:cNvSpPr txBox="1"/>
          <p:nvPr/>
        </p:nvSpPr>
        <p:spPr>
          <a:xfrm>
            <a:off x="265177" y="1801448"/>
            <a:ext cx="86410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California v. </a:t>
            </a:r>
            <a:r>
              <a:rPr lang="en-US" b="1" dirty="0" err="1">
                <a:solidFill>
                  <a:srgbClr val="7030A0"/>
                </a:solidFill>
              </a:rPr>
              <a:t>Chubbs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“access to this code is </a:t>
            </a:r>
            <a:r>
              <a:rPr lang="en-US" dirty="0">
                <a:solidFill>
                  <a:srgbClr val="FF0000"/>
                </a:solidFill>
              </a:rPr>
              <a:t>the only </a:t>
            </a:r>
            <a:r>
              <a:rPr lang="en-US" dirty="0">
                <a:solidFill>
                  <a:srgbClr val="0432FF"/>
                </a:solidFill>
              </a:rPr>
              <a:t>satisfactory and professionally recommended </a:t>
            </a:r>
            <a:r>
              <a:rPr lang="en-US" dirty="0">
                <a:solidFill>
                  <a:srgbClr val="FF0000"/>
                </a:solidFill>
              </a:rPr>
              <a:t>way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>
                <a:solidFill>
                  <a:srgbClr val="0432FF"/>
                </a:solidFill>
              </a:rPr>
              <a:t> fully </a:t>
            </a:r>
            <a:r>
              <a:rPr lang="en-US" dirty="0">
                <a:solidFill>
                  <a:srgbClr val="FF0000"/>
                </a:solidFill>
              </a:rPr>
              <a:t>consider the validity </a:t>
            </a:r>
            <a:r>
              <a:rPr lang="en-US" dirty="0">
                <a:solidFill>
                  <a:srgbClr val="0432FF"/>
                </a:solidFill>
              </a:rPr>
              <a:t>of the </a:t>
            </a:r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 analysis” – Expert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New Jersey v. Pickett </a:t>
            </a:r>
            <a:r>
              <a:rPr lang="en-US" dirty="0">
                <a:solidFill>
                  <a:srgbClr val="0432FF"/>
                </a:solidFill>
              </a:rPr>
              <a:t>“[source code access] would </a:t>
            </a:r>
            <a:r>
              <a:rPr lang="en-US" dirty="0">
                <a:solidFill>
                  <a:srgbClr val="FF0000"/>
                </a:solidFill>
              </a:rPr>
              <a:t>allow </a:t>
            </a:r>
            <a:r>
              <a:rPr lang="en-US" dirty="0">
                <a:solidFill>
                  <a:srgbClr val="0432FF"/>
                </a:solidFill>
              </a:rPr>
              <a:t>that</a:t>
            </a:r>
            <a:r>
              <a:rPr lang="en-US" dirty="0">
                <a:solidFill>
                  <a:srgbClr val="FF0000"/>
                </a:solidFill>
              </a:rPr>
              <a:t> expert to independently test</a:t>
            </a:r>
            <a:r>
              <a:rPr lang="en-US" dirty="0">
                <a:solidFill>
                  <a:srgbClr val="0432FF"/>
                </a:solidFill>
              </a:rPr>
              <a:t> whether the evidentiary software operates as intended” – Court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Harvard Data Science Review </a:t>
            </a:r>
            <a:r>
              <a:rPr lang="en-US" b="1" dirty="0">
                <a:solidFill>
                  <a:srgbClr val="0432FF"/>
                </a:solidFill>
              </a:rPr>
              <a:t>“</a:t>
            </a:r>
            <a:r>
              <a:rPr lang="en-US" dirty="0">
                <a:solidFill>
                  <a:srgbClr val="0432FF"/>
                </a:solidFill>
              </a:rPr>
              <a:t>In a criminal trial in New York, the judge ultimately </a:t>
            </a:r>
            <a:r>
              <a:rPr lang="en-US" dirty="0">
                <a:solidFill>
                  <a:srgbClr val="FF0000"/>
                </a:solidFill>
              </a:rPr>
              <a:t>excluded results from two competing DNA mixture algorithms</a:t>
            </a:r>
            <a:r>
              <a:rPr lang="en-US" dirty="0">
                <a:solidFill>
                  <a:srgbClr val="0432FF"/>
                </a:solidFill>
              </a:rPr>
              <a:t>, </a:t>
            </a:r>
            <a:r>
              <a:rPr lang="en-US" dirty="0" err="1">
                <a:solidFill>
                  <a:srgbClr val="0432FF"/>
                </a:solidFill>
              </a:rPr>
              <a:t>STRMix</a:t>
            </a:r>
            <a:r>
              <a:rPr lang="en-US" dirty="0">
                <a:solidFill>
                  <a:srgbClr val="0432FF"/>
                </a:solidFill>
              </a:rPr>
              <a:t>,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which was </a:t>
            </a:r>
            <a:r>
              <a:rPr lang="en-US" dirty="0">
                <a:solidFill>
                  <a:srgbClr val="FF0000"/>
                </a:solidFill>
              </a:rPr>
              <a:t>developed by the FBI</a:t>
            </a:r>
            <a:r>
              <a:rPr lang="en-US" dirty="0">
                <a:solidFill>
                  <a:srgbClr val="0432FF"/>
                </a:solidFill>
              </a:rPr>
              <a:t>, and </a:t>
            </a:r>
            <a:r>
              <a:rPr lang="en-US" b="1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, created by a commercial developer, </a:t>
            </a:r>
            <a:r>
              <a:rPr lang="en-US" dirty="0">
                <a:solidFill>
                  <a:srgbClr val="FF0000"/>
                </a:solidFill>
              </a:rPr>
              <a:t>which reached opposite results</a:t>
            </a:r>
            <a:r>
              <a:rPr lang="en-US" dirty="0">
                <a:solidFill>
                  <a:srgbClr val="0432FF"/>
                </a:solidFill>
              </a:rPr>
              <a:t>.” – Law Professor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DC308BD-AF34-1246-B3F6-A9F44EF96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Escalating demands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E0123-3AF3-534E-8628-EE67B9BFB501}"/>
              </a:ext>
            </a:extLst>
          </p:cNvPr>
          <p:cNvSpPr txBox="1"/>
          <p:nvPr/>
        </p:nvSpPr>
        <p:spPr>
          <a:xfrm>
            <a:off x="1156840" y="2116916"/>
            <a:ext cx="68303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Read</a:t>
            </a:r>
            <a:r>
              <a:rPr lang="en-US" dirty="0">
                <a:solidFill>
                  <a:srgbClr val="0432FF"/>
                </a:solidFill>
              </a:rPr>
              <a:t> the source code.  (170,000 lines)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Get </a:t>
            </a:r>
            <a:r>
              <a:rPr lang="en-US" b="1" dirty="0">
                <a:solidFill>
                  <a:srgbClr val="0432FF"/>
                </a:solidFill>
              </a:rPr>
              <a:t>electronic</a:t>
            </a:r>
            <a:r>
              <a:rPr lang="en-US" dirty="0">
                <a:solidFill>
                  <a:srgbClr val="0432FF"/>
                </a:solidFill>
              </a:rPr>
              <a:t> source code.  (If they lose it?)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Run</a:t>
            </a:r>
            <a:r>
              <a:rPr lang="en-US" dirty="0">
                <a:solidFill>
                  <a:srgbClr val="0432FF"/>
                </a:solidFill>
              </a:rPr>
              <a:t> source code in development environment.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Obtain the full software </a:t>
            </a:r>
            <a:r>
              <a:rPr lang="en-US" b="1" dirty="0">
                <a:solidFill>
                  <a:srgbClr val="0432FF"/>
                </a:solidFill>
              </a:rPr>
              <a:t>build</a:t>
            </a:r>
            <a:r>
              <a:rPr lang="en-US" dirty="0">
                <a:solidFill>
                  <a:srgbClr val="0432FF"/>
                </a:solidFill>
              </a:rPr>
              <a:t> environment. 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Rebuild</a:t>
            </a:r>
            <a:r>
              <a:rPr lang="en-US" dirty="0">
                <a:solidFill>
                  <a:srgbClr val="0432FF"/>
                </a:solidFill>
              </a:rPr>
              <a:t> the entire software system themselves.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EA2232-AB51-1F4F-98DA-031167D26CB9}"/>
              </a:ext>
            </a:extLst>
          </p:cNvPr>
          <p:cNvSpPr txBox="1"/>
          <p:nvPr/>
        </p:nvSpPr>
        <p:spPr>
          <a:xfrm>
            <a:off x="928213" y="5897552"/>
            <a:ext cx="7287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Never mention </a:t>
            </a:r>
            <a:r>
              <a:rPr lang="en-US" b="1" dirty="0">
                <a:solidFill>
                  <a:srgbClr val="FF0000"/>
                </a:solidFill>
              </a:rPr>
              <a:t>testing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</a:rPr>
              <a:t>software application </a:t>
            </a:r>
            <a:r>
              <a:rPr lang="en-US" dirty="0">
                <a:solidFill>
                  <a:srgbClr val="FF0000"/>
                </a:solidFill>
              </a:rPr>
              <a:t>on data,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which is how real scientists assess </a:t>
            </a:r>
            <a:r>
              <a:rPr lang="en-US" b="1" dirty="0">
                <a:solidFill>
                  <a:srgbClr val="FF0000"/>
                </a:solidFill>
              </a:rPr>
              <a:t>reliability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C6209292-53F2-1C45-A1FC-BD91DB71E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Goals &amp; consequences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5E46EC-1FEB-5F43-947C-1AF9B6F4B185}"/>
              </a:ext>
            </a:extLst>
          </p:cNvPr>
          <p:cNvSpPr txBox="1"/>
          <p:nvPr/>
        </p:nvSpPr>
        <p:spPr>
          <a:xfrm>
            <a:off x="685800" y="1947752"/>
            <a:ext cx="77724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Goal 1</a:t>
            </a:r>
            <a:r>
              <a:rPr lang="en-US" dirty="0">
                <a:solidFill>
                  <a:srgbClr val="0432FF"/>
                </a:solidFill>
              </a:rPr>
              <a:t>: suppress reliable scientific evidence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Goal 2</a:t>
            </a:r>
            <a:r>
              <a:rPr lang="en-US" dirty="0">
                <a:solidFill>
                  <a:srgbClr val="0432FF"/>
                </a:solidFill>
              </a:rPr>
              <a:t>: eliminate forensic science innovation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Impact</a:t>
            </a:r>
            <a:r>
              <a:rPr lang="en-US" dirty="0">
                <a:solidFill>
                  <a:srgbClr val="0432FF"/>
                </a:solidFill>
              </a:rPr>
              <a:t>: </a:t>
            </a:r>
            <a:r>
              <a:rPr lang="en-US" u="sng" dirty="0">
                <a:solidFill>
                  <a:srgbClr val="0432FF"/>
                </a:solidFill>
              </a:rPr>
              <a:t>blocking scientific truth leads to injustice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Goal 3</a:t>
            </a:r>
            <a:r>
              <a:rPr lang="en-US" dirty="0">
                <a:solidFill>
                  <a:srgbClr val="7030A0"/>
                </a:solidFill>
              </a:rPr>
              <a:t>: eliminate trade secret protection for all software</a:t>
            </a:r>
          </a:p>
          <a:p>
            <a:r>
              <a:rPr lang="en-US" dirty="0">
                <a:solidFill>
                  <a:srgbClr val="7030A0"/>
                </a:solidFill>
              </a:rPr>
              <a:t>      (little patent protection: </a:t>
            </a:r>
            <a:r>
              <a:rPr lang="en-US" i="1" dirty="0">
                <a:solidFill>
                  <a:srgbClr val="7030A0"/>
                </a:solidFill>
              </a:rPr>
              <a:t>Alice Corp. v. CLS Bank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Impact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u="sng" dirty="0">
                <a:solidFill>
                  <a:srgbClr val="7030A0"/>
                </a:solidFill>
              </a:rPr>
              <a:t>reducing Silicon Valley competitiveness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  <a:endParaRPr lang="en-US" dirty="0">
              <a:latin typeface="Arial" charset="0"/>
            </a:endParaRPr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39" y="5586797"/>
            <a:ext cx="2970747" cy="1142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7D63EF-F348-B24C-8162-43AD964537C3}"/>
              </a:ext>
            </a:extLst>
          </p:cNvPr>
          <p:cNvSpPr txBox="1"/>
          <p:nvPr/>
        </p:nvSpPr>
        <p:spPr>
          <a:xfrm>
            <a:off x="375157" y="2167208"/>
            <a:ext cx="83936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science and law, reliability is based on </a:t>
            </a:r>
            <a:r>
              <a:rPr lang="en-US" b="1" dirty="0">
                <a:solidFill>
                  <a:srgbClr val="0432FF"/>
                </a:solidFill>
              </a:rPr>
              <a:t>empirical testing</a:t>
            </a:r>
            <a:r>
              <a:rPr lang="en-US" dirty="0">
                <a:solidFill>
                  <a:srgbClr val="0432FF"/>
                </a:solidFill>
              </a:rPr>
              <a:t>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Source code doesn’t provide empirical testing.  Demands are </a:t>
            </a:r>
            <a:r>
              <a:rPr lang="en-US" b="1" dirty="0">
                <a:solidFill>
                  <a:srgbClr val="0432FF"/>
                </a:solidFill>
              </a:rPr>
              <a:t>irrelevant to reliability</a:t>
            </a:r>
            <a:r>
              <a:rPr lang="en-US" dirty="0">
                <a:solidFill>
                  <a:srgbClr val="0432FF"/>
                </a:solidFill>
              </a:rPr>
              <a:t>, and </a:t>
            </a:r>
            <a:r>
              <a:rPr lang="en-US" b="1" dirty="0">
                <a:solidFill>
                  <a:srgbClr val="0432FF"/>
                </a:solidFill>
              </a:rPr>
              <a:t>destructive to innovation</a:t>
            </a:r>
            <a:r>
              <a:rPr lang="en-US" dirty="0">
                <a:solidFill>
                  <a:srgbClr val="0432FF"/>
                </a:solidFill>
              </a:rPr>
              <a:t>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b="1" dirty="0">
                <a:solidFill>
                  <a:srgbClr val="0432FF"/>
                </a:solidFill>
              </a:rPr>
              <a:t>Transparency</a:t>
            </a:r>
            <a:r>
              <a:rPr lang="en-US" dirty="0">
                <a:solidFill>
                  <a:srgbClr val="0432FF"/>
                </a:solidFill>
              </a:rPr>
              <a:t> requires software </a:t>
            </a:r>
            <a:r>
              <a:rPr lang="en-US" b="1" dirty="0">
                <a:solidFill>
                  <a:srgbClr val="0432FF"/>
                </a:solidFill>
              </a:rPr>
              <a:t>testing access</a:t>
            </a:r>
            <a:r>
              <a:rPr lang="en-US" dirty="0">
                <a:solidFill>
                  <a:srgbClr val="0432FF"/>
                </a:solidFill>
              </a:rPr>
              <a:t>.</a:t>
            </a:r>
          </a:p>
          <a:p>
            <a:r>
              <a:rPr lang="en-US" dirty="0">
                <a:solidFill>
                  <a:srgbClr val="0432FF"/>
                </a:solidFill>
              </a:rPr>
              <a:t>Trade secrets are </a:t>
            </a:r>
            <a:r>
              <a:rPr lang="en-US" b="1" dirty="0">
                <a:solidFill>
                  <a:srgbClr val="0432FF"/>
                </a:solidFill>
              </a:rPr>
              <a:t>not material </a:t>
            </a:r>
            <a:r>
              <a:rPr lang="en-US" dirty="0">
                <a:solidFill>
                  <a:srgbClr val="0432FF"/>
                </a:solidFill>
              </a:rPr>
              <a:t>and can ruin companies.</a:t>
            </a:r>
          </a:p>
        </p:txBody>
      </p:sp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8F21CA4-24DA-8D43-B667-6E8C75D2E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California v. Martell </a:t>
            </a:r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Chubbs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F89BA1-7900-2947-97BD-D8A8867237B9}"/>
              </a:ext>
            </a:extLst>
          </p:cNvPr>
          <p:cNvSpPr txBox="1"/>
          <p:nvPr/>
        </p:nvSpPr>
        <p:spPr>
          <a:xfrm>
            <a:off x="338581" y="2167208"/>
            <a:ext cx="84579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In December 1977, a 17-year-old Long Beach mother was found raped and murdered in her home, toddler at her feet.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In June 2011, a DNA lab tested the vaginal swabs, and found a three-person mixture – victim, elimination &amp; unknown.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In September 2012, the major sperm-fraction profile was found to match </a:t>
            </a:r>
            <a:r>
              <a:rPr lang="en-US" dirty="0" err="1">
                <a:solidFill>
                  <a:srgbClr val="0432FF"/>
                </a:solidFill>
              </a:rPr>
              <a:t>Chubbs</a:t>
            </a:r>
            <a:r>
              <a:rPr lang="en-US" dirty="0">
                <a:solidFill>
                  <a:srgbClr val="0432FF"/>
                </a:solidFill>
              </a:rPr>
              <a:t> with a CPI statistic of 1 in 10,000.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September 2013, Pittsburgh-based Cybergenetics found a </a:t>
            </a:r>
            <a:r>
              <a:rPr lang="en-US" dirty="0" err="1">
                <a:solidFill>
                  <a:srgbClr val="7030A0"/>
                </a:solidFill>
              </a:rPr>
              <a:t>TrueAllele</a:t>
            </a:r>
            <a:r>
              <a:rPr lang="en-US" baseline="30000" dirty="0">
                <a:solidFill>
                  <a:srgbClr val="7030A0"/>
                </a:solidFill>
              </a:rPr>
              <a:t>®</a:t>
            </a:r>
            <a:r>
              <a:rPr lang="en-US" dirty="0">
                <a:solidFill>
                  <a:srgbClr val="7030A0"/>
                </a:solidFill>
              </a:rPr>
              <a:t> LR statistic to </a:t>
            </a:r>
            <a:r>
              <a:rPr lang="en-US" dirty="0" err="1">
                <a:solidFill>
                  <a:srgbClr val="7030A0"/>
                </a:solidFill>
              </a:rPr>
              <a:t>Chubbs</a:t>
            </a:r>
            <a:r>
              <a:rPr lang="en-US" dirty="0">
                <a:solidFill>
                  <a:srgbClr val="7030A0"/>
                </a:solidFill>
              </a:rPr>
              <a:t> of 1.62 quintillion. </a:t>
            </a:r>
          </a:p>
        </p:txBody>
      </p:sp>
    </p:spTree>
    <p:extLst>
      <p:ext uri="{BB962C8B-B14F-4D97-AF65-F5344CB8AC3E}">
        <p14:creationId xmlns:p14="http://schemas.microsoft.com/office/powerpoint/2010/main" val="381053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8F21CA4-24DA-8D43-B667-6E8C75D2E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Chubbs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approach to DNA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F0BAD5-E7CC-EE4F-9867-CBD6CA2576E1}"/>
              </a:ext>
            </a:extLst>
          </p:cNvPr>
          <p:cNvSpPr txBox="1"/>
          <p:nvPr/>
        </p:nvSpPr>
        <p:spPr>
          <a:xfrm>
            <a:off x="267747" y="2171700"/>
            <a:ext cx="8608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Hard to attack </a:t>
            </a:r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 reliability.  Extensively validated probabilistic genotyping software.  Kelly-Frye admitted.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How to suppress the incriminatory DNA evidence? 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Demand irrelevant trade secrets that a company can’t release. 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The</a:t>
            </a:r>
            <a:r>
              <a:rPr lang="en-US" b="1" dirty="0">
                <a:solidFill>
                  <a:srgbClr val="0432FF"/>
                </a:solidFill>
              </a:rPr>
              <a:t> “source code” gambit.</a:t>
            </a:r>
            <a:r>
              <a:rPr lang="en-US" dirty="0">
                <a:solidFill>
                  <a:srgbClr val="0432FF"/>
                </a:solidFill>
              </a:rPr>
              <a:t>  Hire an expert.  Falsely claim that source code is needed to assess software reliability.  </a:t>
            </a:r>
          </a:p>
        </p:txBody>
      </p:sp>
    </p:spTree>
    <p:extLst>
      <p:ext uri="{BB962C8B-B14F-4D97-AF65-F5344CB8AC3E}">
        <p14:creationId xmlns:p14="http://schemas.microsoft.com/office/powerpoint/2010/main" val="273815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8BE304AE-ACF9-FB43-9DCE-02B46E192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source code?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150FB46-25C2-BA4E-B119-9FF85B7C1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924" y="3548308"/>
            <a:ext cx="276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Source code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E524266A-9B7E-7441-9CA4-97E057F4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467" y="4954145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Compiler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A18B182-B25F-A445-92BB-25699B6A8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855" y="5592318"/>
            <a:ext cx="319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Software application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6933164-31A8-994A-9CB5-E984A7D80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95" y="5592318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800000"/>
                </a:solidFill>
                <a:latin typeface="Apple Chancery" charset="0"/>
                <a:cs typeface="Apple Chancery" charset="0"/>
              </a:rPr>
              <a:t>Input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94801FF-955A-C844-9BBB-F088F9BA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380" y="5592318"/>
            <a:ext cx="171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8000"/>
                </a:solidFill>
                <a:latin typeface="Apple Chancery" charset="0"/>
                <a:cs typeface="Apple Chancery" charset="0"/>
              </a:rPr>
              <a:t>Output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5B7EB44-2822-C34A-89EB-81B7FD02A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924" y="3972171"/>
            <a:ext cx="6043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Courier" charset="0"/>
                <a:cs typeface="Courier" charset="0"/>
              </a:rPr>
              <a:t>computer instructions written in a human-readable computer language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13D02EC-B7EB-054B-9A11-1DFD9D5B8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234" y="6054281"/>
            <a:ext cx="4690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432FF"/>
                </a:solidFill>
                <a:latin typeface="Bank Gothic" charset="0"/>
                <a:cs typeface="Bank Gothic" charset="0"/>
              </a:rPr>
              <a:t>What users have and test</a:t>
            </a:r>
          </a:p>
        </p:txBody>
      </p:sp>
      <p:sp>
        <p:nvSpPr>
          <p:cNvPr id="12" name="Down Arrow 9">
            <a:extLst>
              <a:ext uri="{FF2B5EF4-FFF2-40B4-BE49-F238E27FC236}">
                <a16:creationId xmlns:a16="http://schemas.microsoft.com/office/drawing/2014/main" id="{4271A3F1-47FA-F64F-BBEC-06ED27CE0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905" y="2777778"/>
            <a:ext cx="247650" cy="741363"/>
          </a:xfrm>
          <a:prstGeom prst="downArrow">
            <a:avLst>
              <a:gd name="adj1" fmla="val 50000"/>
              <a:gd name="adj2" fmla="val 4989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3" name="Down Arrow 10">
            <a:extLst>
              <a:ext uri="{FF2B5EF4-FFF2-40B4-BE49-F238E27FC236}">
                <a16:creationId xmlns:a16="http://schemas.microsoft.com/office/drawing/2014/main" id="{346760D6-EBD0-B240-91CC-C1F4A9FEA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080" y="4836668"/>
            <a:ext cx="247650" cy="7429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cxnSp>
        <p:nvCxnSpPr>
          <p:cNvPr id="14" name="Straight Arrow Connector 12">
            <a:extLst>
              <a:ext uri="{FF2B5EF4-FFF2-40B4-BE49-F238E27FC236}">
                <a16:creationId xmlns:a16="http://schemas.microsoft.com/office/drawing/2014/main" id="{53E9C6ED-0350-C24E-B961-01BC9C6D43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83377" y="5838628"/>
            <a:ext cx="788988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3">
            <a:extLst>
              <a:ext uri="{FF2B5EF4-FFF2-40B4-BE49-F238E27FC236}">
                <a16:creationId xmlns:a16="http://schemas.microsoft.com/office/drawing/2014/main" id="{5E44951A-E458-824B-86E3-F10D19C775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09252" y="5841803"/>
            <a:ext cx="788988" cy="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16" name="TextBox 3">
            <a:extLst>
              <a:ext uri="{FF2B5EF4-FFF2-40B4-BE49-F238E27FC236}">
                <a16:creationId xmlns:a16="http://schemas.microsoft.com/office/drawing/2014/main" id="{8F9CCBD2-1E34-CA47-AF80-058AB253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555" y="2888490"/>
            <a:ext cx="2155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Programmer</a:t>
            </a: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D0ADFE8F-1238-3D41-B85C-71C932A1E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737" y="1737927"/>
            <a:ext cx="276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7030A0"/>
                </a:solidFill>
              </a:rPr>
              <a:t>Algorithm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B54A67C6-1657-D040-8139-5CD06415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84" y="2143535"/>
            <a:ext cx="4690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7030A0"/>
                </a:solidFill>
                <a:latin typeface="Bank Gothic" charset="0"/>
                <a:cs typeface="Bank Gothic" charset="0"/>
              </a:rPr>
              <a:t>A procedure for solving a problem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BE3F8ED4-485D-5645-AEFF-72E31B89A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7" y="1752600"/>
            <a:ext cx="2767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7030A0"/>
                </a:solidFill>
              </a:rPr>
              <a:t>Patent &amp; publish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i="1" dirty="0">
                <a:solidFill>
                  <a:srgbClr val="7030A0"/>
                </a:solidFill>
              </a:rPr>
              <a:t>Alice v. CLS</a:t>
            </a:r>
            <a:r>
              <a:rPr lang="en-US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6AE18107-C831-B742-A47F-AA7CF5B1E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844" y="3555717"/>
            <a:ext cx="225734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/>
              <a:t>Trade secret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B2107B8A-FC82-3C4E-B232-6C4A69A2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3" y="5579618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</a:rPr>
              <a:t>Release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F25635A-359F-6E42-853B-436E28EB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Scientific reliability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E092C-3D75-304C-90EB-6857E6995CF1}"/>
              </a:ext>
            </a:extLst>
          </p:cNvPr>
          <p:cNvSpPr txBox="1"/>
          <p:nvPr/>
        </p:nvSpPr>
        <p:spPr>
          <a:xfrm>
            <a:off x="375157" y="2167208"/>
            <a:ext cx="8393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Science is based on </a:t>
            </a:r>
            <a:r>
              <a:rPr lang="en-US" b="1" dirty="0">
                <a:solidFill>
                  <a:srgbClr val="0432FF"/>
                </a:solidFill>
              </a:rPr>
              <a:t>empirical testing </a:t>
            </a:r>
            <a:r>
              <a:rPr lang="en-US" dirty="0">
                <a:solidFill>
                  <a:srgbClr val="0432FF"/>
                </a:solidFill>
              </a:rPr>
              <a:t>of hypotheses.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There are </a:t>
            </a:r>
            <a:r>
              <a:rPr lang="en-US" b="1" dirty="0">
                <a:solidFill>
                  <a:srgbClr val="0432FF"/>
                </a:solidFill>
              </a:rPr>
              <a:t>national standards </a:t>
            </a:r>
            <a:r>
              <a:rPr lang="en-US" dirty="0">
                <a:solidFill>
                  <a:srgbClr val="0432FF"/>
                </a:solidFill>
              </a:rPr>
              <a:t>and guidelines for testing probabilistic genotyping software (PGS).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Computer source code is </a:t>
            </a:r>
            <a:r>
              <a:rPr lang="en-US" b="1" dirty="0">
                <a:solidFill>
                  <a:srgbClr val="7030A0"/>
                </a:solidFill>
              </a:rPr>
              <a:t>entirely irrelevant </a:t>
            </a:r>
            <a:r>
              <a:rPr lang="en-US" dirty="0">
                <a:solidFill>
                  <a:srgbClr val="7030A0"/>
                </a:solidFill>
              </a:rPr>
              <a:t>to scientific testing, national standards, or admissibility standards.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dirty="0">
                <a:solidFill>
                  <a:srgbClr val="0432FF"/>
                </a:solidFill>
              </a:rPr>
              <a:t>Cybergenetics makes its </a:t>
            </a:r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dirty="0">
                <a:solidFill>
                  <a:srgbClr val="0432FF"/>
                </a:solidFill>
              </a:rPr>
              <a:t> software application program </a:t>
            </a:r>
            <a:r>
              <a:rPr lang="en-US" b="1" dirty="0">
                <a:solidFill>
                  <a:srgbClr val="0432FF"/>
                </a:solidFill>
              </a:rPr>
              <a:t>available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b="1" dirty="0">
                <a:solidFill>
                  <a:srgbClr val="0432FF"/>
                </a:solidFill>
              </a:rPr>
              <a:t>for</a:t>
            </a:r>
            <a:r>
              <a:rPr lang="en-US" dirty="0">
                <a:solidFill>
                  <a:srgbClr val="0432FF"/>
                </a:solidFill>
              </a:rPr>
              <a:t> (free) </a:t>
            </a:r>
            <a:r>
              <a:rPr lang="en-US" b="1" dirty="0">
                <a:solidFill>
                  <a:srgbClr val="0432FF"/>
                </a:solidFill>
              </a:rPr>
              <a:t>testing </a:t>
            </a:r>
            <a:r>
              <a:rPr lang="en-US" dirty="0">
                <a:solidFill>
                  <a:srgbClr val="0432FF"/>
                </a:solidFill>
              </a:rPr>
              <a:t>by</a:t>
            </a:r>
            <a:r>
              <a:rPr lang="en-US" b="1" dirty="0">
                <a:solidFill>
                  <a:srgbClr val="0432FF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defense experts.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FA4ED-CD54-174F-AE29-B37699826383}"/>
              </a:ext>
            </a:extLst>
          </p:cNvPr>
          <p:cNvSpPr txBox="1"/>
          <p:nvPr/>
        </p:nvSpPr>
        <p:spPr>
          <a:xfrm>
            <a:off x="3543608" y="5952860"/>
            <a:ext cx="2056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Transparency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713FEE8-6B19-F84F-8C54-5C89D4B4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42 validations, 8 peer-reviewed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2" name="TextBox 4">
            <a:extLst>
              <a:ext uri="{FF2B5EF4-FFF2-40B4-BE49-F238E27FC236}">
                <a16:creationId xmlns:a16="http://schemas.microsoft.com/office/drawing/2014/main" id="{C4C22D5E-2D08-6A4C-B5CA-1934EED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68338"/>
            <a:ext cx="89154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Sinelnikov</a:t>
            </a:r>
            <a:r>
              <a:rPr lang="en-US" alt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altLang="en-US" sz="1600" i="1" dirty="0" err="1">
                <a:solidFill>
                  <a:srgbClr val="0000FF"/>
                </a:solidFill>
              </a:rPr>
              <a:t>PLoS</a:t>
            </a:r>
            <a:r>
              <a:rPr lang="en-US" altLang="en-US" sz="1600" i="1" dirty="0">
                <a:solidFill>
                  <a:srgbClr val="0000FF"/>
                </a:solidFill>
              </a:rPr>
              <a:t> ONE</a:t>
            </a:r>
            <a:r>
              <a:rPr lang="en-US" altLang="en-US" sz="1600" dirty="0">
                <a:solidFill>
                  <a:srgbClr val="0000FF"/>
                </a:solidFill>
              </a:rPr>
              <a:t>. 2009;4(12):e8327.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Ballantyne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alt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altLang="en-US" sz="1600" dirty="0">
                <a:solidFill>
                  <a:srgbClr val="0000FF"/>
                </a:solidFill>
              </a:rPr>
              <a:t>. 2013;53(2):103-114.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Perlin MW,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2015;60(4):857-868.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Greenspoon SA, </a:t>
            </a:r>
            <a:r>
              <a:rPr lang="en-US" altLang="en-US" sz="1600" dirty="0" err="1">
                <a:solidFill>
                  <a:srgbClr val="0000FF"/>
                </a:solidFill>
              </a:rPr>
              <a:t>Schiermeier</a:t>
            </a:r>
            <a:r>
              <a:rPr lang="en-US" alt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2015;60(5):1263-1276.</a:t>
            </a:r>
            <a:r>
              <a:rPr lang="en-US" altLang="en-US" sz="16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</a:rPr>
              <a:t>Bauer DW, Butt N, </a:t>
            </a:r>
            <a:r>
              <a:rPr lang="en-US" altLang="en-US" sz="1600" dirty="0" err="1">
                <a:solidFill>
                  <a:srgbClr val="0000FF"/>
                </a:solidFill>
              </a:rPr>
              <a:t>Hornyak</a:t>
            </a:r>
            <a:r>
              <a:rPr lang="en-US" altLang="en-US" sz="1600" dirty="0">
                <a:solidFill>
                  <a:srgbClr val="0000FF"/>
                </a:solidFill>
              </a:rPr>
              <a:t> JM, Perlin MW. Validating </a:t>
            </a:r>
            <a:r>
              <a:rPr lang="en-US" altLang="en-US" sz="1600" dirty="0" err="1">
                <a:solidFill>
                  <a:srgbClr val="0000FF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FF"/>
                </a:solidFill>
              </a:rPr>
              <a:t>®</a:t>
            </a:r>
            <a:r>
              <a:rPr lang="en-US" altLang="en-US" sz="1600" dirty="0">
                <a:solidFill>
                  <a:srgbClr val="0000FF"/>
                </a:solidFill>
              </a:rPr>
              <a:t> interpretation of DNA mixtures containing up to ten unknown contributors. </a:t>
            </a:r>
            <a:r>
              <a:rPr lang="en-US" alt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FF"/>
                </a:solidFill>
              </a:rPr>
              <a:t>. 2020; 65(2):380-398.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Legler MM, Spencer CE, Smith JL, Allan WP,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Validating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2011;56(6):1430-1447.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Belrose JL, </a:t>
            </a:r>
            <a:r>
              <a:rPr lang="en-US" altLang="en-US" sz="1600" dirty="0" err="1">
                <a:solidFill>
                  <a:srgbClr val="000090"/>
                </a:solidFill>
              </a:rPr>
              <a:t>Duceman</a:t>
            </a:r>
            <a:r>
              <a:rPr lang="en-US" altLang="en-US" sz="1600" dirty="0">
                <a:solidFill>
                  <a:srgbClr val="000090"/>
                </a:solidFill>
              </a:rPr>
              <a:t> BW. New York State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alt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altLang="en-US" sz="1600" dirty="0">
                <a:solidFill>
                  <a:srgbClr val="000090"/>
                </a:solidFill>
              </a:rPr>
              <a:t>. 2013;58(6):1458-1466.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altLang="en-US" sz="1600" dirty="0" err="1">
                <a:solidFill>
                  <a:srgbClr val="000090"/>
                </a:solidFill>
              </a:rPr>
              <a:t>Hornyak</a:t>
            </a:r>
            <a:r>
              <a:rPr lang="en-US" altLang="en-US" sz="1600" dirty="0">
                <a:solidFill>
                  <a:srgbClr val="000090"/>
                </a:solidFill>
              </a:rPr>
              <a:t> J, </a:t>
            </a:r>
            <a:r>
              <a:rPr lang="en-US" altLang="en-US" sz="1600" dirty="0" err="1">
                <a:solidFill>
                  <a:srgbClr val="000090"/>
                </a:solidFill>
              </a:rPr>
              <a:t>Schiermeier</a:t>
            </a:r>
            <a:r>
              <a:rPr lang="en-US" altLang="en-US" sz="1600" dirty="0">
                <a:solidFill>
                  <a:srgbClr val="000090"/>
                </a:solidFill>
              </a:rPr>
              <a:t>-Wood L, Greenspoon S. </a:t>
            </a:r>
            <a:r>
              <a:rPr lang="en-US" altLang="en-US" sz="1600" dirty="0" err="1">
                <a:solidFill>
                  <a:srgbClr val="000090"/>
                </a:solidFill>
              </a:rPr>
              <a:t>TrueAllele</a:t>
            </a:r>
            <a:r>
              <a:rPr lang="en-US" altLang="en-US" sz="1600" baseline="30000" dirty="0">
                <a:solidFill>
                  <a:srgbClr val="000090"/>
                </a:solidFill>
              </a:rPr>
              <a:t>®</a:t>
            </a:r>
            <a:r>
              <a:rPr lang="en-US" alt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altLang="en-US" sz="1600" i="1" dirty="0">
                <a:solidFill>
                  <a:srgbClr val="000090"/>
                </a:solidFill>
              </a:rPr>
              <a:t>PLOS ONE</a:t>
            </a:r>
            <a:r>
              <a:rPr lang="en-US" altLang="en-US" sz="1600" dirty="0">
                <a:solidFill>
                  <a:srgbClr val="000090"/>
                </a:solidFill>
              </a:rPr>
              <a:t>. 2014;(9)3:e92837.  </a:t>
            </a:r>
          </a:p>
        </p:txBody>
      </p:sp>
      <p:sp>
        <p:nvSpPr>
          <p:cNvPr id="30723" name="Slide Number Placeholder 1">
            <a:extLst>
              <a:ext uri="{FF2B5EF4-FFF2-40B4-BE49-F238E27FC236}">
                <a16:creationId xmlns:a16="http://schemas.microsoft.com/office/drawing/2014/main" id="{5AF740A0-7C8A-C044-9BC2-4A9B1DED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9BEC7F7C-2C53-3E4F-A54A-B2B7CCE52553}" type="slidenum">
              <a:rPr lang="en-US" altLang="en-US" sz="2400"/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2110C8-05F3-2B40-BBAC-8D7D0C093D74}"/>
              </a:ext>
            </a:extLst>
          </p:cNvPr>
          <p:cNvSpPr txBox="1">
            <a:spLocks/>
          </p:cNvSpPr>
          <p:nvPr/>
        </p:nvSpPr>
        <p:spPr bwMode="auto">
          <a:xfrm>
            <a:off x="7858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kern="0" dirty="0">
              <a:ea typeface="ＭＳ Ｐゴシック" panose="020B0600070205080204" pitchFamily="34" charset="-12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CA827-4293-FC47-AC73-7DA1A5B9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Test other PGS on </a:t>
            </a:r>
            <a:r>
              <a:rPr lang="en-US" altLang="en-US" dirty="0" err="1">
                <a:ea typeface="ＭＳ Ｐゴシック" panose="020B0600070205080204" pitchFamily="34" charset="-128"/>
              </a:rPr>
              <a:t>Chubbs</a:t>
            </a:r>
            <a:r>
              <a:rPr lang="en-US" altLang="en-US" dirty="0">
                <a:ea typeface="ＭＳ Ｐゴシック" panose="020B0600070205080204" pitchFamily="34" charset="-128"/>
              </a:rPr>
              <a:t> data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6829275-7BE6-FB4D-B12A-587200A36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587638"/>
              </p:ext>
            </p:extLst>
          </p:nvPr>
        </p:nvGraphicFramePr>
        <p:xfrm>
          <a:off x="1833372" y="2129681"/>
          <a:ext cx="3429000" cy="3752850"/>
        </p:xfrm>
        <a:graphic>
          <a:graphicData uri="http://schemas.openxmlformats.org/drawingml/2006/table">
            <a:tbl>
              <a:tblPr/>
              <a:tblGrid>
                <a:gridCol w="2191465">
                  <a:extLst>
                    <a:ext uri="{9D8B030D-6E8A-4147-A177-3AD203B41FA5}">
                      <a16:colId xmlns:a16="http://schemas.microsoft.com/office/drawing/2014/main" val="3771031082"/>
                    </a:ext>
                  </a:extLst>
                </a:gridCol>
                <a:gridCol w="1237535">
                  <a:extLst>
                    <a:ext uri="{9D8B030D-6E8A-4147-A177-3AD203B41FA5}">
                      <a16:colId xmlns:a16="http://schemas.microsoft.com/office/drawing/2014/main" val="561867763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Software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</a:rPr>
                        <a:t>log(LR)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64163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mCPI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95375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9.68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323247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LRmix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9.73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570149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LabRetriever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12.21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75300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LikeLTD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(v4)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14.86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08990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STRmix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16.39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12288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EuroForMix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16.98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01928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LikeLTD</a:t>
                      </a:r>
                      <a:r>
                        <a:rPr 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(v6)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18.08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08583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TrueAllele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0" i="0" u="none" strike="noStrike" dirty="0">
                          <a:solidFill>
                            <a:srgbClr val="0432FF"/>
                          </a:solidFill>
                          <a:effectLst/>
                          <a:latin typeface="Arial" panose="020B0604020202020204" pitchFamily="34" charset="0"/>
                        </a:rPr>
                        <a:t>18.21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25338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075C14-1FC0-A348-A2B2-ADBA83050E11}"/>
              </a:ext>
            </a:extLst>
          </p:cNvPr>
          <p:cNvSpPr txBox="1"/>
          <p:nvPr/>
        </p:nvSpPr>
        <p:spPr>
          <a:xfrm>
            <a:off x="5669280" y="2102249"/>
            <a:ext cx="1688283" cy="38625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50" b="1" dirty="0">
                <a:solidFill>
                  <a:srgbClr val="7030A0"/>
                </a:solidFill>
              </a:rPr>
              <a:t>LR</a:t>
            </a:r>
          </a:p>
          <a:p>
            <a:r>
              <a:rPr lang="en-US" sz="2450" dirty="0">
                <a:solidFill>
                  <a:srgbClr val="0070C0"/>
                </a:solidFill>
              </a:rPr>
              <a:t>Thousand</a:t>
            </a:r>
          </a:p>
          <a:p>
            <a:r>
              <a:rPr lang="en-US" sz="2450" dirty="0">
                <a:solidFill>
                  <a:srgbClr val="0070C0"/>
                </a:solidFill>
              </a:rPr>
              <a:t>Billion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Billion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Trillion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Trillion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Quadrillion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Quadrillion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Quintillion</a:t>
            </a:r>
          </a:p>
          <a:p>
            <a:r>
              <a:rPr lang="en-US" sz="2450" dirty="0">
                <a:solidFill>
                  <a:srgbClr val="0070C0"/>
                </a:solidFill>
              </a:rPr>
              <a:t>Quintillion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6A7DFF4-23E3-B04E-AEDE-8EC1E007E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Broad </a:t>
            </a:r>
            <a:r>
              <a:rPr lang="en-US" altLang="en-US" dirty="0" err="1">
                <a:ea typeface="ＭＳ Ｐゴシック" panose="020B0600070205080204" pitchFamily="34" charset="-128"/>
              </a:rPr>
              <a:t>TrueAllele</a:t>
            </a:r>
            <a:r>
              <a:rPr lang="en-US" altLang="en-US" dirty="0">
                <a:ea typeface="ＭＳ Ｐゴシック" panose="020B0600070205080204" pitchFamily="34" charset="-128"/>
              </a:rPr>
              <a:t>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42DE1-3AE1-2343-B7F9-6525905E8FD0}"/>
              </a:ext>
            </a:extLst>
          </p:cNvPr>
          <p:cNvSpPr txBox="1"/>
          <p:nvPr/>
        </p:nvSpPr>
        <p:spPr>
          <a:xfrm>
            <a:off x="1920152" y="2258568"/>
            <a:ext cx="530369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Post-conviction. </a:t>
            </a:r>
            <a:r>
              <a:rPr lang="en-US" dirty="0">
                <a:solidFill>
                  <a:srgbClr val="0432FF"/>
                </a:solidFill>
              </a:rPr>
              <a:t>10 exonerations</a:t>
            </a:r>
          </a:p>
          <a:p>
            <a:r>
              <a:rPr lang="en-US" dirty="0"/>
              <a:t>Defendants.  </a:t>
            </a:r>
            <a:r>
              <a:rPr lang="en-US" dirty="0">
                <a:solidFill>
                  <a:srgbClr val="0432FF"/>
                </a:solidFill>
              </a:rPr>
              <a:t>200 cases; acquittals</a:t>
            </a:r>
          </a:p>
          <a:p>
            <a:r>
              <a:rPr lang="en-US" dirty="0"/>
              <a:t>Crime labs.  </a:t>
            </a:r>
            <a:r>
              <a:rPr lang="en-US" dirty="0">
                <a:solidFill>
                  <a:srgbClr val="0432FF"/>
                </a:solidFill>
              </a:rPr>
              <a:t>10,000 criminal cases</a:t>
            </a:r>
          </a:p>
          <a:p>
            <a:r>
              <a:rPr lang="en-US" dirty="0"/>
              <a:t>WTC disaster.  </a:t>
            </a:r>
            <a:r>
              <a:rPr lang="en-US" dirty="0">
                <a:solidFill>
                  <a:srgbClr val="0432FF"/>
                </a:solidFill>
              </a:rPr>
              <a:t>18,000 victim remains</a:t>
            </a:r>
          </a:p>
          <a:p>
            <a:r>
              <a:rPr lang="en-US" dirty="0"/>
              <a:t>DNA scientists </a:t>
            </a:r>
            <a:r>
              <a:rPr lang="en-US" dirty="0">
                <a:solidFill>
                  <a:srgbClr val="0432FF"/>
                </a:solidFill>
              </a:rPr>
              <a:t>measuring information</a:t>
            </a:r>
          </a:p>
          <a:p>
            <a:r>
              <a:rPr lang="en-US" dirty="0"/>
              <a:t>Police &amp; prosecutors</a:t>
            </a:r>
          </a:p>
          <a:p>
            <a:r>
              <a:rPr lang="en-US" dirty="0"/>
              <a:t>Civil &amp; parentage disputes</a:t>
            </a:r>
          </a:p>
          <a:p>
            <a:r>
              <a:rPr lang="en-US" dirty="0"/>
              <a:t>Automated DNA databases</a:t>
            </a:r>
          </a:p>
          <a:p>
            <a:r>
              <a:rPr lang="en-US" dirty="0"/>
              <a:t>Exact error rate determination</a:t>
            </a:r>
          </a:p>
          <a:p>
            <a:r>
              <a:rPr lang="en-US" dirty="0"/>
              <a:t>Removing human bias from forensics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7AAC315-D80C-1345-A09B-8CCAA848B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Chubbs</a:t>
            </a:r>
            <a:r>
              <a:rPr lang="en-US" altLang="en-US" dirty="0">
                <a:ea typeface="ＭＳ Ｐゴシック" panose="020B0600070205080204" pitchFamily="34" charset="-128"/>
              </a:rPr>
              <a:t> appellate opinion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0B8C8-CCEE-AF47-91ED-851BD199971D}"/>
              </a:ext>
            </a:extLst>
          </p:cNvPr>
          <p:cNvSpPr txBox="1"/>
          <p:nvPr/>
        </p:nvSpPr>
        <p:spPr>
          <a:xfrm>
            <a:off x="541709" y="6128658"/>
            <a:ext cx="797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2016: </a:t>
            </a:r>
            <a:r>
              <a:rPr lang="en-US" dirty="0" err="1">
                <a:solidFill>
                  <a:srgbClr val="7030A0"/>
                </a:solidFill>
              </a:rPr>
              <a:t>Chubbs</a:t>
            </a:r>
            <a:r>
              <a:rPr lang="en-US" dirty="0">
                <a:solidFill>
                  <a:srgbClr val="7030A0"/>
                </a:solidFill>
              </a:rPr>
              <a:t> pleaded “no contest”, for 7 years 8 months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6C3A2-2CDA-1147-A12B-0008A4A9F3C3}"/>
              </a:ext>
            </a:extLst>
          </p:cNvPr>
          <p:cNvSpPr txBox="1"/>
          <p:nvPr/>
        </p:nvSpPr>
        <p:spPr>
          <a:xfrm>
            <a:off x="250371" y="1752600"/>
            <a:ext cx="86432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432FF"/>
                </a:solidFill>
              </a:rPr>
              <a:t>Trade Secret Privilege</a:t>
            </a:r>
          </a:p>
          <a:p>
            <a:r>
              <a:rPr lang="en-US" dirty="0">
                <a:solidFill>
                  <a:srgbClr val="0432FF"/>
                </a:solidFill>
              </a:rPr>
              <a:t>Defense requires a prima facie, particularized showing that the source code is relevant and necessary. 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u="sng" dirty="0">
                <a:solidFill>
                  <a:srgbClr val="0432FF"/>
                </a:solidFill>
              </a:rPr>
              <a:t>Necessity of Source Code</a:t>
            </a:r>
          </a:p>
          <a:p>
            <a:r>
              <a:rPr lang="en-US" dirty="0" err="1">
                <a:solidFill>
                  <a:srgbClr val="0432FF"/>
                </a:solidFill>
              </a:rPr>
              <a:t>Chubbs</a:t>
            </a:r>
            <a:r>
              <a:rPr lang="en-US" dirty="0">
                <a:solidFill>
                  <a:srgbClr val="0432FF"/>
                </a:solidFill>
              </a:rPr>
              <a:t> has not demonstrated how </a:t>
            </a:r>
            <a:r>
              <a:rPr lang="en-US" dirty="0" err="1">
                <a:solidFill>
                  <a:srgbClr val="0432FF"/>
                </a:solidFill>
              </a:rPr>
              <a:t>TrueAllele’s</a:t>
            </a:r>
            <a:r>
              <a:rPr lang="en-US" dirty="0">
                <a:solidFill>
                  <a:srgbClr val="0432FF"/>
                </a:solidFill>
              </a:rPr>
              <a:t> source code is necessary to his ability to test the reliability of its results.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r>
              <a:rPr lang="en-US" u="sng" dirty="0">
                <a:solidFill>
                  <a:srgbClr val="0432FF"/>
                </a:solidFill>
              </a:rPr>
              <a:t>Confrontation Clause</a:t>
            </a:r>
          </a:p>
          <a:p>
            <a:r>
              <a:rPr lang="en-US" dirty="0">
                <a:solidFill>
                  <a:srgbClr val="0432FF"/>
                </a:solidFill>
              </a:rPr>
              <a:t>The Sixth Amendment right to confrontation does not confer a right to discover privileged information before trial.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56464</TotalTime>
  <Words>1242</Words>
  <Application>Microsoft Macintosh PowerPoint</Application>
  <PresentationFormat>On-screen Show (4:3)</PresentationFormat>
  <Paragraphs>196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Apple Chancery</vt:lpstr>
      <vt:lpstr>Arial</vt:lpstr>
      <vt:lpstr>Bank Gothic</vt:lpstr>
      <vt:lpstr>Courier</vt:lpstr>
      <vt:lpstr>Times</vt:lpstr>
      <vt:lpstr>Blank Presentation</vt:lpstr>
      <vt:lpstr>Innovation and Transparency for Reliable Forensic Software</vt:lpstr>
      <vt:lpstr>California v. Martell Chubbs</vt:lpstr>
      <vt:lpstr>Chubbs approach to DNA</vt:lpstr>
      <vt:lpstr>What is source code?</vt:lpstr>
      <vt:lpstr>Scientific reliability</vt:lpstr>
      <vt:lpstr>42 validations, 8 peer-reviewed</vt:lpstr>
      <vt:lpstr>Test other PGS on Chubbs data</vt:lpstr>
      <vt:lpstr>Broad TrueAllele community</vt:lpstr>
      <vt:lpstr>Chubbs appellate opinion</vt:lpstr>
      <vt:lpstr>Other source code decisions</vt:lpstr>
      <vt:lpstr>Gambit feeds on false facts</vt:lpstr>
      <vt:lpstr>Escalating demands</vt:lpstr>
      <vt:lpstr>Goals &amp; consequences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2572</cp:revision>
  <cp:lastPrinted>2021-02-12T17:21:08Z</cp:lastPrinted>
  <dcterms:modified xsi:type="dcterms:W3CDTF">2022-04-21T16:11:29Z</dcterms:modified>
</cp:coreProperties>
</file>