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9" r:id="rId2"/>
    <p:sldId id="495" r:id="rId3"/>
    <p:sldId id="496" r:id="rId4"/>
    <p:sldId id="479" r:id="rId5"/>
    <p:sldId id="480" r:id="rId6"/>
    <p:sldId id="494" r:id="rId7"/>
    <p:sldId id="497" r:id="rId8"/>
    <p:sldId id="498" r:id="rId9"/>
    <p:sldId id="499" r:id="rId10"/>
    <p:sldId id="500" r:id="rId11"/>
    <p:sldId id="487" r:id="rId12"/>
    <p:sldId id="501" r:id="rId13"/>
    <p:sldId id="489" r:id="rId14"/>
    <p:sldId id="490" r:id="rId15"/>
    <p:sldId id="491" r:id="rId16"/>
    <p:sldId id="4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/>
    <p:restoredTop sz="94659"/>
  </p:normalViewPr>
  <p:slideViewPr>
    <p:cSldViewPr snapToGrid="0">
      <p:cViewPr varScale="1">
        <p:scale>
          <a:sx n="110" d="100"/>
          <a:sy n="110" d="100"/>
        </p:scale>
        <p:origin x="1424" y="184"/>
      </p:cViewPr>
      <p:guideLst>
        <p:guide orient="horz" pos="24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8699F-0414-41F2-8441-93194886AB0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14E12FC-0557-4A2E-9A9D-A1C937A42ACE}">
      <dgm:prSet phldrT="[Text]"/>
      <dgm:spPr/>
      <dgm:t>
        <a:bodyPr/>
        <a:lstStyle/>
        <a:p>
          <a:r>
            <a:rPr lang="en-US" dirty="0"/>
            <a:t>Inconclusive</a:t>
          </a:r>
        </a:p>
      </dgm:t>
    </dgm:pt>
    <dgm:pt modelId="{529E38EA-745F-430D-AAD2-E16A1ED22946}" type="parTrans" cxnId="{6F841D79-BC12-4C99-B6B6-5D99644B07FC}">
      <dgm:prSet/>
      <dgm:spPr/>
      <dgm:t>
        <a:bodyPr/>
        <a:lstStyle/>
        <a:p>
          <a:endParaRPr lang="en-US"/>
        </a:p>
      </dgm:t>
    </dgm:pt>
    <dgm:pt modelId="{B500A9B4-F0EB-4B9A-8F6A-03296DFE0C37}" type="sibTrans" cxnId="{6F841D79-BC12-4C99-B6B6-5D99644B07FC}">
      <dgm:prSet/>
      <dgm:spPr/>
      <dgm:t>
        <a:bodyPr/>
        <a:lstStyle/>
        <a:p>
          <a:endParaRPr lang="en-US"/>
        </a:p>
      </dgm:t>
    </dgm:pt>
    <dgm:pt modelId="{C2E3336E-7634-4EDD-B6EC-775B31876076}">
      <dgm:prSet phldrT="[Text]"/>
      <dgm:spPr/>
      <dgm:t>
        <a:bodyPr/>
        <a:lstStyle/>
        <a:p>
          <a:r>
            <a:rPr lang="en-US" dirty="0"/>
            <a:t>Not Excluded</a:t>
          </a:r>
        </a:p>
      </dgm:t>
    </dgm:pt>
    <dgm:pt modelId="{4631E06D-307C-482B-AC60-C1D25F96E536}" type="parTrans" cxnId="{75EC9594-EB41-464A-A44F-74D882EDE754}">
      <dgm:prSet/>
      <dgm:spPr/>
      <dgm:t>
        <a:bodyPr/>
        <a:lstStyle/>
        <a:p>
          <a:endParaRPr lang="en-US"/>
        </a:p>
      </dgm:t>
    </dgm:pt>
    <dgm:pt modelId="{13C205E8-1BFB-415A-AA89-5DCA37E16D87}" type="sibTrans" cxnId="{75EC9594-EB41-464A-A44F-74D882EDE754}">
      <dgm:prSet/>
      <dgm:spPr/>
      <dgm:t>
        <a:bodyPr/>
        <a:lstStyle/>
        <a:p>
          <a:endParaRPr lang="en-US"/>
        </a:p>
      </dgm:t>
    </dgm:pt>
    <dgm:pt modelId="{995CEB7F-5644-4060-B41E-2E8D21A8141A}">
      <dgm:prSet phldrT="[Text]"/>
      <dgm:spPr/>
      <dgm:t>
        <a:bodyPr/>
        <a:lstStyle/>
        <a:p>
          <a:r>
            <a:rPr lang="en-US" dirty="0"/>
            <a:t>Guilty</a:t>
          </a:r>
        </a:p>
      </dgm:t>
    </dgm:pt>
    <dgm:pt modelId="{14027D0B-4EB8-4D66-B976-FE5DF8409388}" type="parTrans" cxnId="{E156D8EC-62C1-4DF3-84A2-4C70B017166D}">
      <dgm:prSet/>
      <dgm:spPr/>
      <dgm:t>
        <a:bodyPr/>
        <a:lstStyle/>
        <a:p>
          <a:endParaRPr lang="en-US"/>
        </a:p>
      </dgm:t>
    </dgm:pt>
    <dgm:pt modelId="{83B63B6A-5004-4741-8233-8E0429C8A3AE}" type="sibTrans" cxnId="{E156D8EC-62C1-4DF3-84A2-4C70B017166D}">
      <dgm:prSet/>
      <dgm:spPr/>
      <dgm:t>
        <a:bodyPr/>
        <a:lstStyle/>
        <a:p>
          <a:endParaRPr lang="en-US"/>
        </a:p>
      </dgm:t>
    </dgm:pt>
    <dgm:pt modelId="{ED1BD3CE-9D39-476A-8273-1C85E592B2E7}" type="pres">
      <dgm:prSet presAssocID="{B958699F-0414-41F2-8441-93194886AB07}" presName="CompostProcess" presStyleCnt="0">
        <dgm:presLayoutVars>
          <dgm:dir/>
          <dgm:resizeHandles val="exact"/>
        </dgm:presLayoutVars>
      </dgm:prSet>
      <dgm:spPr/>
    </dgm:pt>
    <dgm:pt modelId="{D1EB8AA5-484D-41A4-9945-8D294F7968F3}" type="pres">
      <dgm:prSet presAssocID="{B958699F-0414-41F2-8441-93194886AB07}" presName="arrow" presStyleLbl="bgShp" presStyleIdx="0" presStyleCnt="1"/>
      <dgm:spPr/>
    </dgm:pt>
    <dgm:pt modelId="{4FE5721F-D824-4567-8A82-FB0F8B2CB3CE}" type="pres">
      <dgm:prSet presAssocID="{B958699F-0414-41F2-8441-93194886AB07}" presName="linearProcess" presStyleCnt="0"/>
      <dgm:spPr/>
    </dgm:pt>
    <dgm:pt modelId="{87F415C3-90B3-4284-8C69-D07D817B8EEF}" type="pres">
      <dgm:prSet presAssocID="{F14E12FC-0557-4A2E-9A9D-A1C937A42ACE}" presName="textNode" presStyleLbl="node1" presStyleIdx="0" presStyleCnt="3">
        <dgm:presLayoutVars>
          <dgm:bulletEnabled val="1"/>
        </dgm:presLayoutVars>
      </dgm:prSet>
      <dgm:spPr/>
    </dgm:pt>
    <dgm:pt modelId="{11139660-66B5-4C58-ACE1-32FFF76B584B}" type="pres">
      <dgm:prSet presAssocID="{B500A9B4-F0EB-4B9A-8F6A-03296DFE0C37}" presName="sibTrans" presStyleCnt="0"/>
      <dgm:spPr/>
    </dgm:pt>
    <dgm:pt modelId="{DC006319-27E6-42B1-B4C6-745FB76EB818}" type="pres">
      <dgm:prSet presAssocID="{C2E3336E-7634-4EDD-B6EC-775B31876076}" presName="textNode" presStyleLbl="node1" presStyleIdx="1" presStyleCnt="3">
        <dgm:presLayoutVars>
          <dgm:bulletEnabled val="1"/>
        </dgm:presLayoutVars>
      </dgm:prSet>
      <dgm:spPr/>
    </dgm:pt>
    <dgm:pt modelId="{6CA603CB-62D6-4578-A45B-E2BADFD3D412}" type="pres">
      <dgm:prSet presAssocID="{13C205E8-1BFB-415A-AA89-5DCA37E16D87}" presName="sibTrans" presStyleCnt="0"/>
      <dgm:spPr/>
    </dgm:pt>
    <dgm:pt modelId="{5E048D46-41AF-4B71-83F3-43A8BE59FB88}" type="pres">
      <dgm:prSet presAssocID="{995CEB7F-5644-4060-B41E-2E8D21A8141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7A91A3C-EFB7-4DAF-9A34-471A7EBD9462}" type="presOf" srcId="{B958699F-0414-41F2-8441-93194886AB07}" destId="{ED1BD3CE-9D39-476A-8273-1C85E592B2E7}" srcOrd="0" destOrd="0" presId="urn:microsoft.com/office/officeart/2005/8/layout/hProcess9"/>
    <dgm:cxn modelId="{22153255-A036-4F15-BBA0-823E21D6578B}" type="presOf" srcId="{995CEB7F-5644-4060-B41E-2E8D21A8141A}" destId="{5E048D46-41AF-4B71-83F3-43A8BE59FB88}" srcOrd="0" destOrd="0" presId="urn:microsoft.com/office/officeart/2005/8/layout/hProcess9"/>
    <dgm:cxn modelId="{6F841D79-BC12-4C99-B6B6-5D99644B07FC}" srcId="{B958699F-0414-41F2-8441-93194886AB07}" destId="{F14E12FC-0557-4A2E-9A9D-A1C937A42ACE}" srcOrd="0" destOrd="0" parTransId="{529E38EA-745F-430D-AAD2-E16A1ED22946}" sibTransId="{B500A9B4-F0EB-4B9A-8F6A-03296DFE0C37}"/>
    <dgm:cxn modelId="{75EC9594-EB41-464A-A44F-74D882EDE754}" srcId="{B958699F-0414-41F2-8441-93194886AB07}" destId="{C2E3336E-7634-4EDD-B6EC-775B31876076}" srcOrd="1" destOrd="0" parTransId="{4631E06D-307C-482B-AC60-C1D25F96E536}" sibTransId="{13C205E8-1BFB-415A-AA89-5DCA37E16D87}"/>
    <dgm:cxn modelId="{8D93F0B3-835B-4109-9FD5-28EA544E15A5}" type="presOf" srcId="{F14E12FC-0557-4A2E-9A9D-A1C937A42ACE}" destId="{87F415C3-90B3-4284-8C69-D07D817B8EEF}" srcOrd="0" destOrd="0" presId="urn:microsoft.com/office/officeart/2005/8/layout/hProcess9"/>
    <dgm:cxn modelId="{8B92BFD6-3F28-4295-975C-E65DA9358780}" type="presOf" srcId="{C2E3336E-7634-4EDD-B6EC-775B31876076}" destId="{DC006319-27E6-42B1-B4C6-745FB76EB818}" srcOrd="0" destOrd="0" presId="urn:microsoft.com/office/officeart/2005/8/layout/hProcess9"/>
    <dgm:cxn modelId="{E156D8EC-62C1-4DF3-84A2-4C70B017166D}" srcId="{B958699F-0414-41F2-8441-93194886AB07}" destId="{995CEB7F-5644-4060-B41E-2E8D21A8141A}" srcOrd="2" destOrd="0" parTransId="{14027D0B-4EB8-4D66-B976-FE5DF8409388}" sibTransId="{83B63B6A-5004-4741-8233-8E0429C8A3AE}"/>
    <dgm:cxn modelId="{AEFEE3D2-99DC-43BF-9E77-2561A54DD315}" type="presParOf" srcId="{ED1BD3CE-9D39-476A-8273-1C85E592B2E7}" destId="{D1EB8AA5-484D-41A4-9945-8D294F7968F3}" srcOrd="0" destOrd="0" presId="urn:microsoft.com/office/officeart/2005/8/layout/hProcess9"/>
    <dgm:cxn modelId="{389F7686-A74B-43C8-A135-1E0A0804DA7A}" type="presParOf" srcId="{ED1BD3CE-9D39-476A-8273-1C85E592B2E7}" destId="{4FE5721F-D824-4567-8A82-FB0F8B2CB3CE}" srcOrd="1" destOrd="0" presId="urn:microsoft.com/office/officeart/2005/8/layout/hProcess9"/>
    <dgm:cxn modelId="{64058A9E-1CDC-4526-BCE5-19E8619670C5}" type="presParOf" srcId="{4FE5721F-D824-4567-8A82-FB0F8B2CB3CE}" destId="{87F415C3-90B3-4284-8C69-D07D817B8EEF}" srcOrd="0" destOrd="0" presId="urn:microsoft.com/office/officeart/2005/8/layout/hProcess9"/>
    <dgm:cxn modelId="{B70CA522-79B1-4D73-AE15-6327AD4FE609}" type="presParOf" srcId="{4FE5721F-D824-4567-8A82-FB0F8B2CB3CE}" destId="{11139660-66B5-4C58-ACE1-32FFF76B584B}" srcOrd="1" destOrd="0" presId="urn:microsoft.com/office/officeart/2005/8/layout/hProcess9"/>
    <dgm:cxn modelId="{C35C1D9A-096C-4F14-B71E-E2B4436508D5}" type="presParOf" srcId="{4FE5721F-D824-4567-8A82-FB0F8B2CB3CE}" destId="{DC006319-27E6-42B1-B4C6-745FB76EB818}" srcOrd="2" destOrd="0" presId="urn:microsoft.com/office/officeart/2005/8/layout/hProcess9"/>
    <dgm:cxn modelId="{59B317C9-DA27-4DDD-82BC-B6F7F23401A6}" type="presParOf" srcId="{4FE5721F-D824-4567-8A82-FB0F8B2CB3CE}" destId="{6CA603CB-62D6-4578-A45B-E2BADFD3D412}" srcOrd="3" destOrd="0" presId="urn:microsoft.com/office/officeart/2005/8/layout/hProcess9"/>
    <dgm:cxn modelId="{6EE4309E-CB72-4E8B-A4EE-69108B01C556}" type="presParOf" srcId="{4FE5721F-D824-4567-8A82-FB0F8B2CB3CE}" destId="{5E048D46-41AF-4B71-83F3-43A8BE59FB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89E3A-D757-4E86-BB40-661DC3B2A114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3BDF3A-AB79-4DE3-952E-F5E9E559B06B}">
      <dgm:prSet phldrT="[Text]"/>
      <dgm:spPr/>
      <dgm:t>
        <a:bodyPr/>
        <a:lstStyle/>
        <a:p>
          <a:r>
            <a:rPr lang="en-US" dirty="0"/>
            <a:t>Included </a:t>
          </a:r>
        </a:p>
      </dgm:t>
    </dgm:pt>
    <dgm:pt modelId="{326058D1-D089-4625-8D49-CE58405AC847}" type="parTrans" cxnId="{4CB925BA-6365-4008-B625-855DCCAA0F02}">
      <dgm:prSet/>
      <dgm:spPr/>
      <dgm:t>
        <a:bodyPr/>
        <a:lstStyle/>
        <a:p>
          <a:endParaRPr lang="en-US"/>
        </a:p>
      </dgm:t>
    </dgm:pt>
    <dgm:pt modelId="{E35A643E-86C7-4E58-B5A7-342D9C319EED}" type="sibTrans" cxnId="{4CB925BA-6365-4008-B625-855DCCAA0F02}">
      <dgm:prSet/>
      <dgm:spPr/>
      <dgm:t>
        <a:bodyPr/>
        <a:lstStyle/>
        <a:p>
          <a:endParaRPr lang="en-US"/>
        </a:p>
      </dgm:t>
    </dgm:pt>
    <dgm:pt modelId="{2F0C8758-0B20-49D6-8A11-4936171AE3FF}">
      <dgm:prSet phldrT="[Text]"/>
      <dgm:spPr>
        <a:gradFill rotWithShape="0">
          <a:gsLst>
            <a:gs pos="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Inconclusive</a:t>
          </a:r>
        </a:p>
      </dgm:t>
    </dgm:pt>
    <dgm:pt modelId="{EB6BA0E5-B9CE-422A-B4AE-B45075E4C04A}" type="parTrans" cxnId="{4F1B5256-2FE8-4138-AA65-0C11B0FD02EE}">
      <dgm:prSet/>
      <dgm:spPr/>
      <dgm:t>
        <a:bodyPr/>
        <a:lstStyle/>
        <a:p>
          <a:endParaRPr lang="en-US"/>
        </a:p>
      </dgm:t>
    </dgm:pt>
    <dgm:pt modelId="{1F0BB1A7-5268-4406-A1BB-FC95CC88562B}" type="sibTrans" cxnId="{4F1B5256-2FE8-4138-AA65-0C11B0FD02EE}">
      <dgm:prSet/>
      <dgm:spPr/>
      <dgm:t>
        <a:bodyPr/>
        <a:lstStyle/>
        <a:p>
          <a:endParaRPr lang="en-US"/>
        </a:p>
      </dgm:t>
    </dgm:pt>
    <dgm:pt modelId="{3AB67DF2-8B45-4B5B-A015-B2F41C1C5495}">
      <dgm:prSet phldrT="[Text]"/>
      <dgm:spPr/>
      <dgm:t>
        <a:bodyPr/>
        <a:lstStyle/>
        <a:p>
          <a:r>
            <a:rPr lang="en-US" dirty="0"/>
            <a:t>Excluded</a:t>
          </a:r>
        </a:p>
      </dgm:t>
    </dgm:pt>
    <dgm:pt modelId="{C401C667-663A-4BF5-B8E8-4BE19B715031}" type="parTrans" cxnId="{0F0A3B89-AF3A-4734-BA94-24298DDFF7DD}">
      <dgm:prSet/>
      <dgm:spPr/>
      <dgm:t>
        <a:bodyPr/>
        <a:lstStyle/>
        <a:p>
          <a:endParaRPr lang="en-US"/>
        </a:p>
      </dgm:t>
    </dgm:pt>
    <dgm:pt modelId="{A9271B14-C8C5-4EA6-B37E-FC4F4A0DB1CA}" type="sibTrans" cxnId="{0F0A3B89-AF3A-4734-BA94-24298DDFF7DD}">
      <dgm:prSet/>
      <dgm:spPr/>
      <dgm:t>
        <a:bodyPr/>
        <a:lstStyle/>
        <a:p>
          <a:endParaRPr lang="en-US"/>
        </a:p>
      </dgm:t>
    </dgm:pt>
    <dgm:pt modelId="{AEEF6C5D-4292-49A8-B643-2D07682B2ED3}" type="pres">
      <dgm:prSet presAssocID="{C7389E3A-D757-4E86-BB40-661DC3B2A114}" presName="linear" presStyleCnt="0">
        <dgm:presLayoutVars>
          <dgm:dir/>
          <dgm:animLvl val="lvl"/>
          <dgm:resizeHandles val="exact"/>
        </dgm:presLayoutVars>
      </dgm:prSet>
      <dgm:spPr/>
    </dgm:pt>
    <dgm:pt modelId="{B6370B21-4E5D-426C-9815-C91BA0C6F90D}" type="pres">
      <dgm:prSet presAssocID="{4C3BDF3A-AB79-4DE3-952E-F5E9E559B06B}" presName="parentLin" presStyleCnt="0"/>
      <dgm:spPr/>
    </dgm:pt>
    <dgm:pt modelId="{DF9E8B20-A1BD-4A15-8D8B-00F7423D4614}" type="pres">
      <dgm:prSet presAssocID="{4C3BDF3A-AB79-4DE3-952E-F5E9E559B06B}" presName="parentLeftMargin" presStyleLbl="node1" presStyleIdx="0" presStyleCnt="3"/>
      <dgm:spPr/>
    </dgm:pt>
    <dgm:pt modelId="{A3D8ED2C-9AD9-4665-8ED4-B803C94A5F7A}" type="pres">
      <dgm:prSet presAssocID="{4C3BDF3A-AB79-4DE3-952E-F5E9E559B0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B8788B-778B-4959-8C40-E4EC38305F13}" type="pres">
      <dgm:prSet presAssocID="{4C3BDF3A-AB79-4DE3-952E-F5E9E559B06B}" presName="negativeSpace" presStyleCnt="0"/>
      <dgm:spPr/>
    </dgm:pt>
    <dgm:pt modelId="{E18F9490-571B-4627-87FE-5325F4D695B7}" type="pres">
      <dgm:prSet presAssocID="{4C3BDF3A-AB79-4DE3-952E-F5E9E559B06B}" presName="childText" presStyleLbl="conFgAcc1" presStyleIdx="0" presStyleCnt="3">
        <dgm:presLayoutVars>
          <dgm:bulletEnabled val="1"/>
        </dgm:presLayoutVars>
      </dgm:prSet>
      <dgm:spPr/>
    </dgm:pt>
    <dgm:pt modelId="{4C1F6400-A1EB-4102-A28A-20BEC6EFFCC9}" type="pres">
      <dgm:prSet presAssocID="{E35A643E-86C7-4E58-B5A7-342D9C319EED}" presName="spaceBetweenRectangles" presStyleCnt="0"/>
      <dgm:spPr/>
    </dgm:pt>
    <dgm:pt modelId="{E5AF7D53-A660-4587-8000-762AFCA46269}" type="pres">
      <dgm:prSet presAssocID="{2F0C8758-0B20-49D6-8A11-4936171AE3FF}" presName="parentLin" presStyleCnt="0"/>
      <dgm:spPr/>
    </dgm:pt>
    <dgm:pt modelId="{BB04F016-7720-49C7-B85D-BA87C381F59F}" type="pres">
      <dgm:prSet presAssocID="{2F0C8758-0B20-49D6-8A11-4936171AE3FF}" presName="parentLeftMargin" presStyleLbl="node1" presStyleIdx="0" presStyleCnt="3"/>
      <dgm:spPr/>
    </dgm:pt>
    <dgm:pt modelId="{3F44FE83-1A2C-4021-A29A-16D13985325F}" type="pres">
      <dgm:prSet presAssocID="{2F0C8758-0B20-49D6-8A11-4936171AE3FF}" presName="parentText" presStyleLbl="node1" presStyleIdx="1" presStyleCnt="3" custLinFactX="30436" custLinFactNeighborX="100000" custLinFactNeighborY="1069">
        <dgm:presLayoutVars>
          <dgm:chMax val="0"/>
          <dgm:bulletEnabled val="1"/>
        </dgm:presLayoutVars>
      </dgm:prSet>
      <dgm:spPr/>
    </dgm:pt>
    <dgm:pt modelId="{9E7F2A35-E021-473C-ACE4-947F37065B35}" type="pres">
      <dgm:prSet presAssocID="{2F0C8758-0B20-49D6-8A11-4936171AE3FF}" presName="negativeSpace" presStyleCnt="0"/>
      <dgm:spPr/>
    </dgm:pt>
    <dgm:pt modelId="{BF3797A7-E5B7-4677-965C-A700BE3A9A42}" type="pres">
      <dgm:prSet presAssocID="{2F0C8758-0B20-49D6-8A11-4936171AE3FF}" presName="childText" presStyleLbl="conFgAcc1" presStyleIdx="1" presStyleCnt="3" custLinFactY="-20657" custLinFactNeighborX="20357" custLinFactNeighborY="-100000">
        <dgm:presLayoutVars>
          <dgm:bulletEnabled val="1"/>
        </dgm:presLayoutVars>
      </dgm:prSet>
      <dgm:spPr/>
    </dgm:pt>
    <dgm:pt modelId="{1306773F-A394-40CF-BF47-DBF6CED24671}" type="pres">
      <dgm:prSet presAssocID="{1F0BB1A7-5268-4406-A1BB-FC95CC88562B}" presName="spaceBetweenRectangles" presStyleCnt="0"/>
      <dgm:spPr/>
    </dgm:pt>
    <dgm:pt modelId="{4368CDF0-40EE-4424-9EEA-40EFF7B7C59F}" type="pres">
      <dgm:prSet presAssocID="{3AB67DF2-8B45-4B5B-A015-B2F41C1C5495}" presName="parentLin" presStyleCnt="0"/>
      <dgm:spPr/>
    </dgm:pt>
    <dgm:pt modelId="{E4C73160-D1C8-4C09-9972-23C6940E6FD0}" type="pres">
      <dgm:prSet presAssocID="{3AB67DF2-8B45-4B5B-A015-B2F41C1C5495}" presName="parentLeftMargin" presStyleLbl="node1" presStyleIdx="1" presStyleCnt="3"/>
      <dgm:spPr/>
    </dgm:pt>
    <dgm:pt modelId="{6318F34F-B32C-4FF9-A194-A5B7405C6A2A}" type="pres">
      <dgm:prSet presAssocID="{3AB67DF2-8B45-4B5B-A015-B2F41C1C54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D8D6B1-7B87-4174-AB7A-A6F436E7959D}" type="pres">
      <dgm:prSet presAssocID="{3AB67DF2-8B45-4B5B-A015-B2F41C1C5495}" presName="negativeSpace" presStyleCnt="0"/>
      <dgm:spPr/>
    </dgm:pt>
    <dgm:pt modelId="{A774B5EC-8BC1-435E-A0AC-D6620BE791D4}" type="pres">
      <dgm:prSet presAssocID="{3AB67DF2-8B45-4B5B-A015-B2F41C1C54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2AE220-4691-4415-84DE-94C2CAEA4B91}" type="presOf" srcId="{2F0C8758-0B20-49D6-8A11-4936171AE3FF}" destId="{BB04F016-7720-49C7-B85D-BA87C381F59F}" srcOrd="0" destOrd="0" presId="urn:microsoft.com/office/officeart/2005/8/layout/list1"/>
    <dgm:cxn modelId="{3D33E729-8F73-4D9B-85EA-9926771D0B08}" type="presOf" srcId="{4C3BDF3A-AB79-4DE3-952E-F5E9E559B06B}" destId="{DF9E8B20-A1BD-4A15-8D8B-00F7423D4614}" srcOrd="0" destOrd="0" presId="urn:microsoft.com/office/officeart/2005/8/layout/list1"/>
    <dgm:cxn modelId="{A2A5CD2B-7758-4A73-AFC8-4F6903F98E3D}" type="presOf" srcId="{2F0C8758-0B20-49D6-8A11-4936171AE3FF}" destId="{3F44FE83-1A2C-4021-A29A-16D13985325F}" srcOrd="1" destOrd="0" presId="urn:microsoft.com/office/officeart/2005/8/layout/list1"/>
    <dgm:cxn modelId="{4F1B5256-2FE8-4138-AA65-0C11B0FD02EE}" srcId="{C7389E3A-D757-4E86-BB40-661DC3B2A114}" destId="{2F0C8758-0B20-49D6-8A11-4936171AE3FF}" srcOrd="1" destOrd="0" parTransId="{EB6BA0E5-B9CE-422A-B4AE-B45075E4C04A}" sibTransId="{1F0BB1A7-5268-4406-A1BB-FC95CC88562B}"/>
    <dgm:cxn modelId="{856A1C73-FECE-4CF5-B9BB-B9F5EC336C1D}" type="presOf" srcId="{3AB67DF2-8B45-4B5B-A015-B2F41C1C5495}" destId="{E4C73160-D1C8-4C09-9972-23C6940E6FD0}" srcOrd="0" destOrd="0" presId="urn:microsoft.com/office/officeart/2005/8/layout/list1"/>
    <dgm:cxn modelId="{C9462879-6CD8-4D16-B103-44E5531E0E70}" type="presOf" srcId="{C7389E3A-D757-4E86-BB40-661DC3B2A114}" destId="{AEEF6C5D-4292-49A8-B643-2D07682B2ED3}" srcOrd="0" destOrd="0" presId="urn:microsoft.com/office/officeart/2005/8/layout/list1"/>
    <dgm:cxn modelId="{0F0A3B89-AF3A-4734-BA94-24298DDFF7DD}" srcId="{C7389E3A-D757-4E86-BB40-661DC3B2A114}" destId="{3AB67DF2-8B45-4B5B-A015-B2F41C1C5495}" srcOrd="2" destOrd="0" parTransId="{C401C667-663A-4BF5-B8E8-4BE19B715031}" sibTransId="{A9271B14-C8C5-4EA6-B37E-FC4F4A0DB1CA}"/>
    <dgm:cxn modelId="{33DD8C9B-7607-4A2A-9091-E7BBF0C93B15}" type="presOf" srcId="{3AB67DF2-8B45-4B5B-A015-B2F41C1C5495}" destId="{6318F34F-B32C-4FF9-A194-A5B7405C6A2A}" srcOrd="1" destOrd="0" presId="urn:microsoft.com/office/officeart/2005/8/layout/list1"/>
    <dgm:cxn modelId="{4CB925BA-6365-4008-B625-855DCCAA0F02}" srcId="{C7389E3A-D757-4E86-BB40-661DC3B2A114}" destId="{4C3BDF3A-AB79-4DE3-952E-F5E9E559B06B}" srcOrd="0" destOrd="0" parTransId="{326058D1-D089-4625-8D49-CE58405AC847}" sibTransId="{E35A643E-86C7-4E58-B5A7-342D9C319EED}"/>
    <dgm:cxn modelId="{5AB317D6-6F8C-45E3-8902-3EBEF1F05B63}" type="presOf" srcId="{4C3BDF3A-AB79-4DE3-952E-F5E9E559B06B}" destId="{A3D8ED2C-9AD9-4665-8ED4-B803C94A5F7A}" srcOrd="1" destOrd="0" presId="urn:microsoft.com/office/officeart/2005/8/layout/list1"/>
    <dgm:cxn modelId="{504CB439-D423-4A8F-99A2-ED4C0654A906}" type="presParOf" srcId="{AEEF6C5D-4292-49A8-B643-2D07682B2ED3}" destId="{B6370B21-4E5D-426C-9815-C91BA0C6F90D}" srcOrd="0" destOrd="0" presId="urn:microsoft.com/office/officeart/2005/8/layout/list1"/>
    <dgm:cxn modelId="{B9D7888B-819E-4632-81F3-29DD89834C82}" type="presParOf" srcId="{B6370B21-4E5D-426C-9815-C91BA0C6F90D}" destId="{DF9E8B20-A1BD-4A15-8D8B-00F7423D4614}" srcOrd="0" destOrd="0" presId="urn:microsoft.com/office/officeart/2005/8/layout/list1"/>
    <dgm:cxn modelId="{C8C38660-DAB0-4CF1-BBDA-000B6D78A6D2}" type="presParOf" srcId="{B6370B21-4E5D-426C-9815-C91BA0C6F90D}" destId="{A3D8ED2C-9AD9-4665-8ED4-B803C94A5F7A}" srcOrd="1" destOrd="0" presId="urn:microsoft.com/office/officeart/2005/8/layout/list1"/>
    <dgm:cxn modelId="{AD472FC9-BD9A-4D89-9D0F-14E695987517}" type="presParOf" srcId="{AEEF6C5D-4292-49A8-B643-2D07682B2ED3}" destId="{02B8788B-778B-4959-8C40-E4EC38305F13}" srcOrd="1" destOrd="0" presId="urn:microsoft.com/office/officeart/2005/8/layout/list1"/>
    <dgm:cxn modelId="{6001095E-481A-48BF-9D1D-2EC7BA038B51}" type="presParOf" srcId="{AEEF6C5D-4292-49A8-B643-2D07682B2ED3}" destId="{E18F9490-571B-4627-87FE-5325F4D695B7}" srcOrd="2" destOrd="0" presId="urn:microsoft.com/office/officeart/2005/8/layout/list1"/>
    <dgm:cxn modelId="{03F1A74C-E3F5-4E7E-99E2-0B8B66E1126A}" type="presParOf" srcId="{AEEF6C5D-4292-49A8-B643-2D07682B2ED3}" destId="{4C1F6400-A1EB-4102-A28A-20BEC6EFFCC9}" srcOrd="3" destOrd="0" presId="urn:microsoft.com/office/officeart/2005/8/layout/list1"/>
    <dgm:cxn modelId="{249FF4C1-590C-407B-A9D6-67B69955CC5F}" type="presParOf" srcId="{AEEF6C5D-4292-49A8-B643-2D07682B2ED3}" destId="{E5AF7D53-A660-4587-8000-762AFCA46269}" srcOrd="4" destOrd="0" presId="urn:microsoft.com/office/officeart/2005/8/layout/list1"/>
    <dgm:cxn modelId="{6838F184-E53A-4933-9A44-5616E49F8C3C}" type="presParOf" srcId="{E5AF7D53-A660-4587-8000-762AFCA46269}" destId="{BB04F016-7720-49C7-B85D-BA87C381F59F}" srcOrd="0" destOrd="0" presId="urn:microsoft.com/office/officeart/2005/8/layout/list1"/>
    <dgm:cxn modelId="{765E75A1-B0FB-49ED-99B5-100E86E67991}" type="presParOf" srcId="{E5AF7D53-A660-4587-8000-762AFCA46269}" destId="{3F44FE83-1A2C-4021-A29A-16D13985325F}" srcOrd="1" destOrd="0" presId="urn:microsoft.com/office/officeart/2005/8/layout/list1"/>
    <dgm:cxn modelId="{3554C4FA-D881-4170-9200-9D5BB4CC5AF3}" type="presParOf" srcId="{AEEF6C5D-4292-49A8-B643-2D07682B2ED3}" destId="{9E7F2A35-E021-473C-ACE4-947F37065B35}" srcOrd="5" destOrd="0" presId="urn:microsoft.com/office/officeart/2005/8/layout/list1"/>
    <dgm:cxn modelId="{F43CDFD3-D991-4596-8A1F-6EA220D51D77}" type="presParOf" srcId="{AEEF6C5D-4292-49A8-B643-2D07682B2ED3}" destId="{BF3797A7-E5B7-4677-965C-A700BE3A9A42}" srcOrd="6" destOrd="0" presId="urn:microsoft.com/office/officeart/2005/8/layout/list1"/>
    <dgm:cxn modelId="{7BF801E8-A333-4949-B239-13ACD9683E3C}" type="presParOf" srcId="{AEEF6C5D-4292-49A8-B643-2D07682B2ED3}" destId="{1306773F-A394-40CF-BF47-DBF6CED24671}" srcOrd="7" destOrd="0" presId="urn:microsoft.com/office/officeart/2005/8/layout/list1"/>
    <dgm:cxn modelId="{4AF65B91-9E5A-476A-8F60-79FB42B6ECFF}" type="presParOf" srcId="{AEEF6C5D-4292-49A8-B643-2D07682B2ED3}" destId="{4368CDF0-40EE-4424-9EEA-40EFF7B7C59F}" srcOrd="8" destOrd="0" presId="urn:microsoft.com/office/officeart/2005/8/layout/list1"/>
    <dgm:cxn modelId="{4872B5E2-C615-4309-BAA7-5271E4B5A3AB}" type="presParOf" srcId="{4368CDF0-40EE-4424-9EEA-40EFF7B7C59F}" destId="{E4C73160-D1C8-4C09-9972-23C6940E6FD0}" srcOrd="0" destOrd="0" presId="urn:microsoft.com/office/officeart/2005/8/layout/list1"/>
    <dgm:cxn modelId="{DB305E7F-A335-44CA-BC80-DC9F3C647219}" type="presParOf" srcId="{4368CDF0-40EE-4424-9EEA-40EFF7B7C59F}" destId="{6318F34F-B32C-4FF9-A194-A5B7405C6A2A}" srcOrd="1" destOrd="0" presId="urn:microsoft.com/office/officeart/2005/8/layout/list1"/>
    <dgm:cxn modelId="{A0227383-01BF-46A5-B0A3-FD5B5D3163F5}" type="presParOf" srcId="{AEEF6C5D-4292-49A8-B643-2D07682B2ED3}" destId="{F7D8D6B1-7B87-4174-AB7A-A6F436E7959D}" srcOrd="9" destOrd="0" presId="urn:microsoft.com/office/officeart/2005/8/layout/list1"/>
    <dgm:cxn modelId="{68D492B3-E2C3-4469-9B48-BD5436D02CAA}" type="presParOf" srcId="{AEEF6C5D-4292-49A8-B643-2D07682B2ED3}" destId="{A774B5EC-8BC1-435E-A0AC-D6620BE791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B8AA5-484D-41A4-9945-8D294F7968F3}">
      <dsp:nvSpPr>
        <dsp:cNvPr id="0" name=""/>
        <dsp:cNvSpPr/>
      </dsp:nvSpPr>
      <dsp:spPr>
        <a:xfrm>
          <a:off x="582929" y="0"/>
          <a:ext cx="6606540" cy="4114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415C3-90B3-4284-8C69-D07D817B8EEF}">
      <dsp:nvSpPr>
        <dsp:cNvPr id="0" name=""/>
        <dsp:cNvSpPr/>
      </dsp:nvSpPr>
      <dsp:spPr>
        <a:xfrm>
          <a:off x="1842" y="1234440"/>
          <a:ext cx="2475465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Inconclusive</a:t>
          </a:r>
        </a:p>
      </dsp:txBody>
      <dsp:txXfrm>
        <a:off x="82189" y="1314787"/>
        <a:ext cx="2314771" cy="1485226"/>
      </dsp:txXfrm>
    </dsp:sp>
    <dsp:sp modelId="{DC006319-27E6-42B1-B4C6-745FB76EB818}">
      <dsp:nvSpPr>
        <dsp:cNvPr id="0" name=""/>
        <dsp:cNvSpPr/>
      </dsp:nvSpPr>
      <dsp:spPr>
        <a:xfrm>
          <a:off x="2648467" y="1234440"/>
          <a:ext cx="2475465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Not Excluded</a:t>
          </a:r>
        </a:p>
      </dsp:txBody>
      <dsp:txXfrm>
        <a:off x="2728814" y="1314787"/>
        <a:ext cx="2314771" cy="1485226"/>
      </dsp:txXfrm>
    </dsp:sp>
    <dsp:sp modelId="{5E048D46-41AF-4B71-83F3-43A8BE59FB88}">
      <dsp:nvSpPr>
        <dsp:cNvPr id="0" name=""/>
        <dsp:cNvSpPr/>
      </dsp:nvSpPr>
      <dsp:spPr>
        <a:xfrm>
          <a:off x="5295092" y="1234440"/>
          <a:ext cx="2475465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Guilty</a:t>
          </a:r>
        </a:p>
      </dsp:txBody>
      <dsp:txXfrm>
        <a:off x="5375439" y="1314787"/>
        <a:ext cx="2314771" cy="1485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F9490-571B-4627-87FE-5325F4D695B7}">
      <dsp:nvSpPr>
        <dsp:cNvPr id="0" name=""/>
        <dsp:cNvSpPr/>
      </dsp:nvSpPr>
      <dsp:spPr>
        <a:xfrm>
          <a:off x="0" y="419409"/>
          <a:ext cx="7307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ED2C-9AD9-4665-8ED4-B803C94A5F7A}">
      <dsp:nvSpPr>
        <dsp:cNvPr id="0" name=""/>
        <dsp:cNvSpPr/>
      </dsp:nvSpPr>
      <dsp:spPr>
        <a:xfrm>
          <a:off x="365374" y="6129"/>
          <a:ext cx="511524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44" tIns="0" rIns="1933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Included </a:t>
          </a:r>
        </a:p>
      </dsp:txBody>
      <dsp:txXfrm>
        <a:off x="405723" y="46478"/>
        <a:ext cx="5034547" cy="745862"/>
      </dsp:txXfrm>
    </dsp:sp>
    <dsp:sp modelId="{BF3797A7-E5B7-4677-965C-A700BE3A9A42}">
      <dsp:nvSpPr>
        <dsp:cNvPr id="0" name=""/>
        <dsp:cNvSpPr/>
      </dsp:nvSpPr>
      <dsp:spPr>
        <a:xfrm>
          <a:off x="0" y="1392533"/>
          <a:ext cx="7307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4FE83-1A2C-4021-A29A-16D13985325F}">
      <dsp:nvSpPr>
        <dsp:cNvPr id="0" name=""/>
        <dsp:cNvSpPr/>
      </dsp:nvSpPr>
      <dsp:spPr>
        <a:xfrm>
          <a:off x="2192248" y="1285045"/>
          <a:ext cx="5115245" cy="826560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44" tIns="0" rIns="1933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Inconclusive</a:t>
          </a:r>
        </a:p>
      </dsp:txBody>
      <dsp:txXfrm>
        <a:off x="2232597" y="1325394"/>
        <a:ext cx="5034547" cy="745862"/>
      </dsp:txXfrm>
    </dsp:sp>
    <dsp:sp modelId="{A774B5EC-8BC1-435E-A0AC-D6620BE791D4}">
      <dsp:nvSpPr>
        <dsp:cNvPr id="0" name=""/>
        <dsp:cNvSpPr/>
      </dsp:nvSpPr>
      <dsp:spPr>
        <a:xfrm>
          <a:off x="0" y="2959569"/>
          <a:ext cx="7307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F34F-B32C-4FF9-A194-A5B7405C6A2A}">
      <dsp:nvSpPr>
        <dsp:cNvPr id="0" name=""/>
        <dsp:cNvSpPr/>
      </dsp:nvSpPr>
      <dsp:spPr>
        <a:xfrm>
          <a:off x="365374" y="2546289"/>
          <a:ext cx="511524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344" tIns="0" rIns="1933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Excluded</a:t>
          </a:r>
        </a:p>
      </dsp:txBody>
      <dsp:txXfrm>
        <a:off x="405723" y="2586638"/>
        <a:ext cx="5034547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D8CE19C7-477B-4ECE-A5A3-3C4FEC8CE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D5246C5F-541A-41A8-B75C-878EC92D87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1BFE4BD8-947B-4144-9A4E-2071701EF0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Cybergenetics © 2003-2016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E1A743FC-97A9-4CD2-8626-A70126179D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1C4CB0-E45F-4288-B638-95FB8280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B18A898-42C3-4386-B99B-25554D8AF5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DF01D2A-03A1-4626-B44B-753D424DA1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BDF454-D37B-4F2E-B56A-C65646DB60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A6D07B7C-2BCB-4D9D-BBDE-A8B18B5589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F8FAD8F1-DE05-4A92-9C9F-C3E6A44A94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1A85A22E-19E2-4BC0-B474-69E81C9D5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999AC6-92D1-4EAE-BFA1-850EAF8ED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1A581D8D-838C-41CC-85FE-4FFB2A819E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888D3C14-38FD-4C71-981C-F5D03A8F7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D19079-544C-4659-84D4-E7190C9A906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6249D5D-AB75-461B-8725-D0D26A93C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2CC4074-1442-43BF-9F69-44736C8DE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99AC6-92D1-4EAE-BFA1-850EAF8ED1A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7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392B6-3F6A-4EC6-8909-44DEE15AF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ADB82D-4A2B-4C4E-99B5-9818E29A1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76DBA-B007-468C-AA5B-82F7A9065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316C-0FF3-4EE3-BE7B-D2BBFE5B1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3249F-0951-44AC-8001-BA6750537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9FA93-01F2-4B36-89A4-7FB471EC4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34DABF-EEE1-4222-8E3D-CC3BAA5AB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E106-559F-4078-8460-C1A6C1855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10A3C-2B59-4F0C-AB2A-15E55B717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E95FA-D593-497F-9499-9B089E29F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3A0101-28AB-4E4E-9C5C-FCE6B2C17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89BB-A3BD-47FC-B331-CF1584E54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CFFA9-7D65-4DC7-A839-27E8FBC4B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8D1969-6060-4F0B-9FD6-CA7B136CA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A516-C94B-45EA-8E99-3F7823FC4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8C04-BE5D-4504-8CD2-45526F778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58AF1-0D2F-4666-8107-AD02DD0B3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BD57E-1EBB-483E-8C64-16C0AA582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F3E5C0-8A11-485C-AE27-2D9EA661F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66A4-89CC-4D30-B5F5-26E2F17F4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9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D5A31-5E2F-4B9F-B218-E6AA933E7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13A43-4FA4-445A-93A0-C9CD9D8CE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1491-7308-491C-BAC0-9E0E8D6CA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AFBD-38C7-4E5D-8C8E-BD848B49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2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252998-12A7-4431-9D13-AEF432097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540D7B-65C9-495D-B45A-0F59D81A8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F010E2-36F4-4EAF-82A9-1C7BE2F0C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FE67-D4A8-4C03-A5F0-18B9817F4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2FBCE6-AE8A-4775-8EED-823CAAC7B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DCF64D-5BDF-4628-AC0D-7ECA07436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1A469B-CA03-4C97-B711-3151EFF2D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D181-3099-47C7-96BF-A4E493299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5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43D3F8-ED75-4D1E-9630-9C0F43EBF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41E6C-3C0C-4D4B-9E95-6BD43F0F3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A82F56-10BE-4205-B60A-2C9554AAD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2BEC-D439-4092-8C0A-3282A42C5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5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89487-2235-4B57-A204-0B8CBEC8E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A785D-614B-4568-95F3-D43B1BACA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223F9-47D7-4902-AABB-88C252F18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6658-4338-4A12-828F-165807A90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9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B28B6-1716-4186-B7B1-D5DB58196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48A5D-5214-4085-9B78-23625169C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45206-D4F2-485E-A689-EC99B5432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0A111-3019-4FAC-968A-1897C1719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0BC8A1-892E-44DE-B79B-FBC27A24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6133CB-77B3-4C8F-998E-4717519C8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4022A3-9CE2-4177-B4F3-86F00C5C71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E01825-B454-41EE-BDE2-5D4500D181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2B2248-3336-43B3-BABC-4F4FA73BD6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A329B5B-6094-42F1-BB5E-0617EBB91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B59ED5D9-A356-46E1-8981-4356CAA2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A4B66F08-F8CC-4BC2-B560-D091C3F9E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Making Something Out of Nothing: </a:t>
            </a:r>
            <a:br>
              <a:rPr lang="en-US" altLang="en-US" sz="3600" b="1"/>
            </a:br>
            <a:r>
              <a:rPr lang="en-US" altLang="en-US" sz="3600" b="1"/>
              <a:t>the “Inconclusive” Fallacy</a:t>
            </a:r>
            <a:endParaRPr lang="en-US" altLang="en-US" sz="3600" b="1">
              <a:solidFill>
                <a:schemeClr val="tx1"/>
              </a:solidFill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C7F36539-E982-4CB8-A8C4-EA8F02F8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4179888"/>
            <a:ext cx="582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Kelley Kulick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JD; Mark Perlin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PhD, MD, PhD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FE3CDD33-8CBE-4A8C-B793-E6B7D8D9A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477000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2003-2022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28336CE-3817-442F-9E60-DD6CFEF05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2308225"/>
            <a:ext cx="6194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Academy of Forensic Sciences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Jurisprudence Section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February, 2022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Seattle, WA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6FC1285-E824-4F61-B557-905B0F99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4668838"/>
            <a:ext cx="597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Santa Clara County Public Defender, California</a:t>
            </a:r>
          </a:p>
          <a:p>
            <a:pPr algn="ctr">
              <a:defRPr/>
            </a:pPr>
            <a:r>
              <a:rPr lang="en-US" alt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Corp, Pennsylvania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74A6FF6-A081-FE41-9CD1-A5F00C60B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Error rates enable reporting</a:t>
            </a:r>
          </a:p>
        </p:txBody>
      </p:sp>
      <p:sp>
        <p:nvSpPr>
          <p:cNvPr id="25602" name="TextBox 1">
            <a:extLst>
              <a:ext uri="{FF2B5EF4-FFF2-40B4-BE49-F238E27FC236}">
                <a16:creationId xmlns:a16="http://schemas.microsoft.com/office/drawing/2014/main" id="{04270CDE-2473-7643-92B3-EFB01B18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051050"/>
            <a:ext cx="762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Report an error rate that provides a frequency context*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587E16C5-EFB9-DA47-8567-01F99C04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778125"/>
            <a:ext cx="5659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“What’s the chance that someone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who didn’t leave their DNA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would have a match statistic as strong?”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679599CC-766C-A044-995C-2DB07D26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244975"/>
            <a:ext cx="7748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Error rates help prevent the unscientific transformation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of informative DNA evidence into inconclusive results. 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D270E994-247D-CD47-93D1-F362A563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341938"/>
            <a:ext cx="721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* Perlin, M.W. </a:t>
            </a:r>
            <a:r>
              <a:rPr lang="en-US" altLang="en-US" sz="2400" i="1">
                <a:solidFill>
                  <a:srgbClr val="0070C0"/>
                </a:solidFill>
              </a:rPr>
              <a:t>Heliyon</a:t>
            </a:r>
            <a:r>
              <a:rPr lang="en-US" altLang="en-US" sz="2400">
                <a:solidFill>
                  <a:srgbClr val="0070C0"/>
                </a:solidFill>
              </a:rPr>
              <a:t>, 4(10):e00824, 2018.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Efficient construction of match strength distributions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for uncertain multi-locus genotypes</a:t>
            </a:r>
          </a:p>
        </p:txBody>
      </p:sp>
    </p:spTree>
    <p:extLst>
      <p:ext uri="{BB962C8B-B14F-4D97-AF65-F5344CB8AC3E}">
        <p14:creationId xmlns:p14="http://schemas.microsoft.com/office/powerpoint/2010/main" val="112272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2097D87-D293-45FA-ADF6-2FB609376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“Inconclusive” isn’t admissible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C2F09-78FB-4E71-BEC7-39E10EAC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 Rule 401 – 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is relevant if: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any tendency to make a fact more or less probable 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it would be without the evidence; and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 is of consequence in determining the action.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 Rule 403 – 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The court may exclude relevant evidence if its probative value is substantially outweighed by a danger of one or more of the following: unfair prejudice,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confusing the issues, misleading the jury</a:t>
            </a:r>
            <a:r>
              <a:rPr lang="en-US" sz="2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, undue delay, wasting time, or needlessly presenting cumulative evidence.</a:t>
            </a:r>
            <a:r>
              <a:rPr lang="en-US" sz="2400" b="0" i="0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EC9B3F1-161C-5741-A6A2-F3BBADDDB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“Inconclusive” fallacy</a:t>
            </a:r>
          </a:p>
        </p:txBody>
      </p:sp>
      <p:sp>
        <p:nvSpPr>
          <p:cNvPr id="27650" name="TextBox 1">
            <a:extLst>
              <a:ext uri="{FF2B5EF4-FFF2-40B4-BE49-F238E27FC236}">
                <a16:creationId xmlns:a16="http://schemas.microsoft.com/office/drawing/2014/main" id="{2245FB0E-6DDD-4C43-A894-7EA52E00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771650"/>
            <a:ext cx="52466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Unreported forensic evidence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No scientific information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If not “included” then “excluded”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Nothing </a:t>
            </a:r>
            <a:r>
              <a:rPr lang="en-US" altLang="en-US" sz="2800">
                <a:solidFill>
                  <a:srgbClr val="002060"/>
                </a:solidFill>
              </a:rPr>
              <a:t>forensical</a:t>
            </a:r>
            <a:r>
              <a:rPr lang="en-US" altLang="en-US" sz="2800">
                <a:solidFill>
                  <a:srgbClr val="0070C0"/>
                </a:solidFill>
              </a:rPr>
              <a:t> implies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something </a:t>
            </a:r>
            <a:r>
              <a:rPr lang="en-US" altLang="en-US" sz="2800">
                <a:solidFill>
                  <a:srgbClr val="FF0000"/>
                </a:solidFill>
              </a:rPr>
              <a:t>nonsensical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Defendants convicted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nonexistent “forensic evidence”</a:t>
            </a:r>
          </a:p>
        </p:txBody>
      </p:sp>
      <p:sp>
        <p:nvSpPr>
          <p:cNvPr id="27651" name="Down Arrow 2">
            <a:extLst>
              <a:ext uri="{FF2B5EF4-FFF2-40B4-BE49-F238E27FC236}">
                <a16:creationId xmlns:a16="http://schemas.microsoft.com/office/drawing/2014/main" id="{CBB32744-BD57-B746-A124-61E96E17F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2292350"/>
            <a:ext cx="201613" cy="4032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Down Arrow 5">
            <a:extLst>
              <a:ext uri="{FF2B5EF4-FFF2-40B4-BE49-F238E27FC236}">
                <a16:creationId xmlns:a16="http://schemas.microsoft.com/office/drawing/2014/main" id="{F36A45FB-8245-6C42-97E9-FB82371D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3136900"/>
            <a:ext cx="201613" cy="4032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3" name="Down Arrow 6">
            <a:extLst>
              <a:ext uri="{FF2B5EF4-FFF2-40B4-BE49-F238E27FC236}">
                <a16:creationId xmlns:a16="http://schemas.microsoft.com/office/drawing/2014/main" id="{E3BCF249-E8F2-D34F-8489-353E005CC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017963"/>
            <a:ext cx="201613" cy="4032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4" name="Down Arrow 7">
            <a:extLst>
              <a:ext uri="{FF2B5EF4-FFF2-40B4-BE49-F238E27FC236}">
                <a16:creationId xmlns:a16="http://schemas.microsoft.com/office/drawing/2014/main" id="{056E99CF-7A71-5C45-9AE7-74222826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5268913"/>
            <a:ext cx="201613" cy="4032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7655" name="Graphic 4" descr="Surprised face outline with solid fill">
            <a:extLst>
              <a:ext uri="{FF2B5EF4-FFF2-40B4-BE49-F238E27FC236}">
                <a16:creationId xmlns:a16="http://schemas.microsoft.com/office/drawing/2014/main" id="{8D902453-2126-5D41-9D1D-176E6D2D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370263"/>
            <a:ext cx="7159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8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7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Scientist working in a laboratory">
            <a:extLst>
              <a:ext uri="{FF2B5EF4-FFF2-40B4-BE49-F238E27FC236}">
                <a16:creationId xmlns:a16="http://schemas.microsoft.com/office/drawing/2014/main" id="{9EB0EF8A-073A-4F73-A5AD-A04609E22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2403" b="1"/>
          <a:stretch/>
        </p:blipFill>
        <p:spPr>
          <a:xfrm>
            <a:off x="3410952" y="-5"/>
            <a:ext cx="5733047" cy="3681406"/>
          </a:xfrm>
          <a:prstGeom prst="rect">
            <a:avLst/>
          </a:prstGeom>
        </p:spPr>
      </p:pic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EE3F5B42-721A-4445-9829-953F36A0A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97" r="3" b="12797"/>
          <a:stretch/>
        </p:blipFill>
        <p:spPr>
          <a:xfrm>
            <a:off x="3410953" y="3681409"/>
            <a:ext cx="5733047" cy="3176595"/>
          </a:xfrm>
          <a:prstGeom prst="rect">
            <a:avLst/>
          </a:prstGeom>
        </p:spPr>
      </p:pic>
      <p:sp>
        <p:nvSpPr>
          <p:cNvPr id="17421" name="Rectangle 7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A73D26BB-CB3D-416D-9CA5-A79D7489D1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115219"/>
            <a:ext cx="40469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Criminal Cases</a:t>
            </a:r>
          </a:p>
        </p:txBody>
      </p:sp>
      <p:cxnSp>
        <p:nvCxnSpPr>
          <p:cNvPr id="17424" name="Straight Connector 7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7CD026E-E148-4A77-B7F3-A7CD72274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Ethical implications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1ECC9-1D61-44C1-8C2C-655AD391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General Electric Company v. Joiner </a:t>
            </a:r>
            <a:r>
              <a:rPr lang="en-US" dirty="0">
                <a:solidFill>
                  <a:schemeClr val="accent2"/>
                </a:solidFill>
              </a:rPr>
              <a:t>(1997) 522 U.S. 136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Kumho Tire Company, Ltd. v. Carmichael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(1999) 526 US 137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BF969-85A4-4E83-AA86-DD2D62DF5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How to counter the fallacy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DA87AE-A9A9-49FD-9230-87A666D5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Motions to exclude the presentation of inconclusive results (FRE 401, 403, 702)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Motions to limit expert testimony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Presentation of expert testimony to counter fallacy and/or admit LRs with error rates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Motions to preclude fallacious arguments during closings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11E2C96-4E45-404F-93C4-BD7195F30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346462F6-86CC-482F-A2BC-8CA65D5B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1874838"/>
            <a:ext cx="67087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Nothing comes of nothing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Zero information means zero evidence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Trying to make something from nothing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No scientific basis for argument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Always report DNA match statistics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“Inconclusive” evidence is inadmissible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Better science leads to better justice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F289F724-ACF0-45C6-9506-61755B9B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326063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Counter the “inconclusive” fallacy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96507C4-84EA-BD47-A06B-950D20802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6096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comes of nothing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98FF12A2-80A2-0D4A-94E9-282A738D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263775"/>
            <a:ext cx="6521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"You can’t get something for nothing"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– First Law of Thermodynamics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"0 + 0 = 0"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– Peano Postulates of Natural Numbers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"Nothing will come of nothing"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– King Lear, Act I, 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65311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CEB7A47-3ABA-F440-852B-771517955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6096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evidence implies guilt?</a:t>
            </a:r>
          </a:p>
        </p:txBody>
      </p:sp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E46650E4-8CFB-6A46-B5DB-0054DF8F40B2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72F68DDF-19C9-724B-944C-3FC3F8E4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090738"/>
            <a:ext cx="75326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Some lawyers argue: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1. Absence of forensic evidence implies guilt.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2. “Inconclusive” DNA evidence means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defendant is included in the DNA evidence.</a:t>
            </a:r>
          </a:p>
        </p:txBody>
      </p:sp>
      <p:sp>
        <p:nvSpPr>
          <p:cNvPr id="18436" name="TextBox 2">
            <a:extLst>
              <a:ext uri="{FF2B5EF4-FFF2-40B4-BE49-F238E27FC236}">
                <a16:creationId xmlns:a16="http://schemas.microsoft.com/office/drawing/2014/main" id="{7E844C4A-D898-394A-AB2D-8EC9CB3E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5367338"/>
            <a:ext cx="522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Fallacious, wrong &amp; dangerous!</a:t>
            </a:r>
          </a:p>
        </p:txBody>
      </p:sp>
    </p:spTree>
    <p:extLst>
      <p:ext uri="{BB962C8B-B14F-4D97-AF65-F5344CB8AC3E}">
        <p14:creationId xmlns:p14="http://schemas.microsoft.com/office/powerpoint/2010/main" val="298591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FE3C8F2-CB30-4F1A-9D14-350EDD6E0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Inconclusive, so not excluded…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634A9-00FE-4F5C-B0AF-EDC62BAF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“Due to the potential number of contributors and low-level results, </a:t>
            </a:r>
            <a:r>
              <a:rPr lang="en-US" sz="2800" dirty="0">
                <a:solidFill>
                  <a:srgbClr val="FF0000"/>
                </a:solidFill>
              </a:rPr>
              <a:t>no conclusions </a:t>
            </a:r>
            <a:r>
              <a:rPr lang="en-US" sz="2800" dirty="0">
                <a:solidFill>
                  <a:schemeClr val="accent2"/>
                </a:solidFill>
              </a:rPr>
              <a:t>will be made regarding this DNA profile.”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“Due to the limited amount of information obtained, the comparison between defendant and this DNA mixture is </a:t>
            </a:r>
            <a:r>
              <a:rPr lang="en-US" sz="2800" dirty="0">
                <a:solidFill>
                  <a:srgbClr val="FF0000"/>
                </a:solidFill>
              </a:rPr>
              <a:t>inconclusive</a:t>
            </a:r>
            <a:r>
              <a:rPr lang="en-US" sz="2800" dirty="0">
                <a:solidFill>
                  <a:schemeClr val="accent2"/>
                </a:solidFill>
              </a:rPr>
              <a:t>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6930902-2F1A-4B10-851D-BD89C0F19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Defendant must be included!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B43E7F0-D93A-4998-884B-301C09A8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58847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4B8D-2B04-4949-8946-6DD61B86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Must “include” or “exclude”?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18AF75-7EEF-4FB9-B94A-F558742532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424700"/>
          <a:ext cx="7307494" cy="367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3FA996-A46E-4C86-A78B-CDB955E0319E}"/>
              </a:ext>
            </a:extLst>
          </p:cNvPr>
          <p:cNvSpPr txBox="1"/>
          <p:nvPr/>
        </p:nvSpPr>
        <p:spPr>
          <a:xfrm>
            <a:off x="846333" y="1857817"/>
            <a:ext cx="698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Misapplication of The Law of the Excluded Middle </a:t>
            </a:r>
          </a:p>
        </p:txBody>
      </p:sp>
    </p:spTree>
    <p:extLst>
      <p:ext uri="{BB962C8B-B14F-4D97-AF65-F5344CB8AC3E}">
        <p14:creationId xmlns:p14="http://schemas.microsoft.com/office/powerpoint/2010/main" val="8601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23874EE-0492-1842-AA90-6611702FA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609600"/>
            <a:ext cx="85979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Information from DNA evidence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F5BEA01B-3367-6842-9823-F8544FD0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752600"/>
            <a:ext cx="7599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Hypothesis</a:t>
            </a:r>
            <a:r>
              <a:rPr lang="en-US" altLang="en-US" sz="2800">
                <a:solidFill>
                  <a:srgbClr val="0070C0"/>
                </a:solidFill>
              </a:rPr>
              <a:t>: Defendant is </a:t>
            </a:r>
            <a:r>
              <a:rPr lang="en-US" altLang="en-US" sz="2800" b="1">
                <a:solidFill>
                  <a:srgbClr val="0070C0"/>
                </a:solidFill>
              </a:rPr>
              <a:t>included</a:t>
            </a:r>
            <a:r>
              <a:rPr lang="en-US" altLang="en-US" sz="2800">
                <a:solidFill>
                  <a:srgbClr val="0070C0"/>
                </a:solidFill>
              </a:rPr>
              <a:t> in DNA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Alternative</a:t>
            </a:r>
            <a:r>
              <a:rPr lang="en-US" altLang="en-US" sz="2800">
                <a:solidFill>
                  <a:srgbClr val="C00000"/>
                </a:solidFill>
              </a:rPr>
              <a:t>: Defendant is </a:t>
            </a:r>
            <a:r>
              <a:rPr lang="en-US" altLang="en-US" sz="2800" b="1">
                <a:solidFill>
                  <a:srgbClr val="C00000"/>
                </a:solidFill>
              </a:rPr>
              <a:t>excluded</a:t>
            </a:r>
            <a:r>
              <a:rPr lang="en-US" altLang="en-US" sz="2800">
                <a:solidFill>
                  <a:srgbClr val="C00000"/>
                </a:solidFill>
              </a:rPr>
              <a:t> from DNA</a:t>
            </a:r>
          </a:p>
        </p:txBody>
      </p:sp>
      <p:pic>
        <p:nvPicPr>
          <p:cNvPr id="22531" name="Picture 3" descr="Diagram&#10;&#10;Description automatically generated">
            <a:extLst>
              <a:ext uri="{FF2B5EF4-FFF2-40B4-BE49-F238E27FC236}">
                <a16:creationId xmlns:a16="http://schemas.microsoft.com/office/drawing/2014/main" id="{F494CAC7-41ED-BF49-A44C-AC28532A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659063"/>
            <a:ext cx="2955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>
            <a:extLst>
              <a:ext uri="{FF2B5EF4-FFF2-40B4-BE49-F238E27FC236}">
                <a16:creationId xmlns:a16="http://schemas.microsoft.com/office/drawing/2014/main" id="{2A69360B-AC1A-BF44-AB92-224D1114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201988"/>
            <a:ext cx="256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Evidence support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for </a:t>
            </a:r>
            <a:r>
              <a:rPr lang="en-US" altLang="en-US" sz="2400" b="1">
                <a:solidFill>
                  <a:srgbClr val="0070C0"/>
                </a:solidFill>
              </a:rPr>
              <a:t>included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hypothesis</a:t>
            </a: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25FDF7A3-A4C9-E14E-9CAB-9EF0C279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3168650"/>
            <a:ext cx="2563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Evidence support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for </a:t>
            </a:r>
            <a:r>
              <a:rPr lang="en-US" altLang="en-US" sz="2400" b="1">
                <a:solidFill>
                  <a:srgbClr val="C00000"/>
                </a:solidFill>
              </a:rPr>
              <a:t>excluded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alternative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7CAE1183-27DA-4E4F-BB1A-BC978329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3086100"/>
            <a:ext cx="72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/>
              <a:t>=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B2290575-A388-834E-AAD9-DD045325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872038"/>
            <a:ext cx="7326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</a:rPr>
              <a:t>Data support for ”included” and “excluded” are equal</a:t>
            </a:r>
          </a:p>
        </p:txBody>
      </p:sp>
      <p:sp>
        <p:nvSpPr>
          <p:cNvPr id="22536" name="TextBox 8">
            <a:extLst>
              <a:ext uri="{FF2B5EF4-FFF2-40B4-BE49-F238E27FC236}">
                <a16:creationId xmlns:a16="http://schemas.microsoft.com/office/drawing/2014/main" id="{48FBFE11-588E-344D-9569-BFC5B548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5651500"/>
            <a:ext cx="443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likelihood ratio (LR) equals one</a:t>
            </a:r>
          </a:p>
        </p:txBody>
      </p:sp>
    </p:spTree>
    <p:extLst>
      <p:ext uri="{BB962C8B-B14F-4D97-AF65-F5344CB8AC3E}">
        <p14:creationId xmlns:p14="http://schemas.microsoft.com/office/powerpoint/2010/main" val="415283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1D24DAA-5703-EC45-8778-000710482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Zero stat, zero information</a:t>
            </a:r>
          </a:p>
        </p:txBody>
      </p:sp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7995A683-A8D4-6F45-BB12-D2E3C598239F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8ED21A8C-3D5E-A445-9F43-E5B653FD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1685925"/>
            <a:ext cx="5757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logarithm of LR measures information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8BF7CAFF-4CA3-7941-9E31-0E285F6C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2309813"/>
            <a:ext cx="46116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likelihood ratio (LR) equals 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log(one) equals zero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evidence has zero information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F78E32E4-89D7-1345-A974-A72866D2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186238"/>
            <a:ext cx="7831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There is </a:t>
            </a:r>
            <a:r>
              <a:rPr lang="en-US" altLang="en-US" sz="2400" b="1">
                <a:solidFill>
                  <a:srgbClr val="FF0000"/>
                </a:solidFill>
              </a:rPr>
              <a:t>zero information </a:t>
            </a:r>
            <a:r>
              <a:rPr lang="en-US" altLang="en-US" sz="2400"/>
              <a:t>about inclusion or exclusion.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Zero is </a:t>
            </a:r>
            <a:r>
              <a:rPr lang="en-US" altLang="en-US" sz="2400" b="1"/>
              <a:t>NOT a positive log(LR) </a:t>
            </a:r>
            <a:r>
              <a:rPr lang="en-US" altLang="en-US" sz="2400"/>
              <a:t>supporting </a:t>
            </a:r>
            <a:r>
              <a:rPr lang="en-US" altLang="en-US" sz="2400" b="1"/>
              <a:t>inclusion.</a:t>
            </a:r>
            <a:r>
              <a:rPr lang="en-US" altLang="en-US" sz="240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Zero is </a:t>
            </a:r>
            <a:r>
              <a:rPr lang="en-US" altLang="en-US" sz="2400" b="1"/>
              <a:t>NOT a negative log(LR)</a:t>
            </a:r>
            <a:r>
              <a:rPr lang="en-US" altLang="en-US" sz="2400"/>
              <a:t> supporting </a:t>
            </a:r>
            <a:r>
              <a:rPr lang="en-US" altLang="en-US" sz="2400" b="1"/>
              <a:t>exclusion</a:t>
            </a:r>
            <a:r>
              <a:rPr lang="en-US" altLang="en-US" sz="2400"/>
              <a:t>.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</a:t>
            </a:r>
            <a:r>
              <a:rPr lang="en-US" altLang="en-US" sz="2400" b="1"/>
              <a:t>zero log(LR) </a:t>
            </a:r>
            <a:r>
              <a:rPr lang="en-US" altLang="en-US" sz="2400"/>
              <a:t>means </a:t>
            </a:r>
            <a:r>
              <a:rPr lang="en-US" altLang="en-US" sz="2400" b="1">
                <a:solidFill>
                  <a:srgbClr val="FF0000"/>
                </a:solidFill>
              </a:rPr>
              <a:t>zero information</a:t>
            </a:r>
            <a:r>
              <a:rPr lang="en-US" altLang="en-US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24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C2300C0-EC36-3046-9BE7-FD07B5A62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21713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Informative DNA goes unreported</a:t>
            </a:r>
          </a:p>
        </p:txBody>
      </p:sp>
      <p:sp>
        <p:nvSpPr>
          <p:cNvPr id="24578" name="TextBox 1">
            <a:extLst>
              <a:ext uri="{FF2B5EF4-FFF2-40B4-BE49-F238E27FC236}">
                <a16:creationId xmlns:a16="http://schemas.microsoft.com/office/drawing/2014/main" id="{74EE22D2-C6CD-2748-A224-0BB41992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52600"/>
            <a:ext cx="7821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Many crime labs apply thresholds to LR values. 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7824E10-BB1E-AC4A-ABE7-6076A4E6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921000"/>
            <a:ext cx="49609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Inclusionary</a:t>
            </a:r>
            <a:r>
              <a:rPr lang="en-US" altLang="en-US" sz="2800">
                <a:solidFill>
                  <a:srgbClr val="0070C0"/>
                </a:solidFill>
              </a:rPr>
              <a:t> LR of 1000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Exclusionary</a:t>
            </a:r>
            <a:r>
              <a:rPr lang="en-US" altLang="en-US" sz="2800">
                <a:solidFill>
                  <a:srgbClr val="7030A0"/>
                </a:solidFill>
              </a:rPr>
              <a:t> LR of 1 in 1000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C4379A97-E628-ED44-84CD-E71DC5AC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3005138"/>
            <a:ext cx="23637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Inconclusive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81" name="Straight Arrow Connector 4">
            <a:extLst>
              <a:ext uri="{FF2B5EF4-FFF2-40B4-BE49-F238E27FC236}">
                <a16:creationId xmlns:a16="http://schemas.microsoft.com/office/drawing/2014/main" id="{A120A617-C481-BF43-8DA4-C2A2DCC3FFB7}"/>
              </a:ext>
            </a:extLst>
          </p:cNvPr>
          <p:cNvCxnSpPr>
            <a:cxnSpLocks/>
          </p:cNvCxnSpPr>
          <p:nvPr/>
        </p:nvCxnSpPr>
        <p:spPr bwMode="auto">
          <a:xfrm>
            <a:off x="4903788" y="3241675"/>
            <a:ext cx="1443037" cy="3571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9">
            <a:extLst>
              <a:ext uri="{FF2B5EF4-FFF2-40B4-BE49-F238E27FC236}">
                <a16:creationId xmlns:a16="http://schemas.microsoft.com/office/drawing/2014/main" id="{3D14EED0-3306-A849-8E3F-92452E6CCA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7000" y="3717925"/>
            <a:ext cx="1171575" cy="23653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1">
            <a:extLst>
              <a:ext uri="{FF2B5EF4-FFF2-40B4-BE49-F238E27FC236}">
                <a16:creationId xmlns:a16="http://schemas.microsoft.com/office/drawing/2014/main" id="{21F9E970-1104-8A48-9952-2A645BE2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5170488"/>
            <a:ext cx="548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Discarding scientific information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opens the door for legal mischief.</a:t>
            </a:r>
          </a:p>
        </p:txBody>
      </p:sp>
    </p:spTree>
    <p:extLst>
      <p:ext uri="{BB962C8B-B14F-4D97-AF65-F5344CB8AC3E}">
        <p14:creationId xmlns:p14="http://schemas.microsoft.com/office/powerpoint/2010/main" val="485454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29854</TotalTime>
  <Words>712</Words>
  <Application>Microsoft Macintosh PowerPoint</Application>
  <PresentationFormat>On-screen Show (4:3)</PresentationFormat>
  <Paragraphs>123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Source Sans Pro</vt:lpstr>
      <vt:lpstr>Times</vt:lpstr>
      <vt:lpstr>Times New Roman</vt:lpstr>
      <vt:lpstr>Blank Presentation</vt:lpstr>
      <vt:lpstr>Making Something Out of Nothing:  the “Inconclusive” Fallacy</vt:lpstr>
      <vt:lpstr>Nothing comes of nothing</vt:lpstr>
      <vt:lpstr>No evidence implies guilt?</vt:lpstr>
      <vt:lpstr>Inconclusive, so not excluded…</vt:lpstr>
      <vt:lpstr>Defendant must be included!</vt:lpstr>
      <vt:lpstr>Must “include” or “exclude”?</vt:lpstr>
      <vt:lpstr>Information from DNA evidence</vt:lpstr>
      <vt:lpstr>Zero stat, zero information</vt:lpstr>
      <vt:lpstr>Informative DNA goes unreported</vt:lpstr>
      <vt:lpstr>Error rates enable reporting</vt:lpstr>
      <vt:lpstr>“Inconclusive” isn’t admissible</vt:lpstr>
      <vt:lpstr>“Inconclusive” fallacy</vt:lpstr>
      <vt:lpstr>Criminal Cases</vt:lpstr>
      <vt:lpstr>Ethical implications</vt:lpstr>
      <vt:lpstr>How to counter the fallacy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dc:creator>Kulick, Kelley (She/Her/Hers)</dc:creator>
  <cp:lastModifiedBy>Matt Legler</cp:lastModifiedBy>
  <cp:revision>2489</cp:revision>
  <cp:lastPrinted>2016-02-18T21:31:26Z</cp:lastPrinted>
  <dcterms:modified xsi:type="dcterms:W3CDTF">2022-02-21T17:08:27Z</dcterms:modified>
</cp:coreProperties>
</file>