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9" r:id="rId2"/>
    <p:sldId id="617" r:id="rId3"/>
    <p:sldId id="634" r:id="rId4"/>
    <p:sldId id="635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9" r:id="rId16"/>
    <p:sldId id="646" r:id="rId17"/>
    <p:sldId id="647" r:id="rId18"/>
    <p:sldId id="648" r:id="rId19"/>
    <p:sldId id="650" r:id="rId20"/>
    <p:sldId id="651" r:id="rId21"/>
    <p:sldId id="652" r:id="rId22"/>
    <p:sldId id="653" r:id="rId23"/>
    <p:sldId id="654" r:id="rId24"/>
    <p:sldId id="655" r:id="rId25"/>
    <p:sldId id="656" r:id="rId26"/>
    <p:sldId id="657" r:id="rId27"/>
    <p:sldId id="658" r:id="rId28"/>
    <p:sldId id="664" r:id="rId29"/>
    <p:sldId id="660" r:id="rId30"/>
    <p:sldId id="661" r:id="rId31"/>
    <p:sldId id="662" r:id="rId32"/>
    <p:sldId id="663" r:id="rId33"/>
    <p:sldId id="560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96633"/>
    <a:srgbClr val="800080"/>
    <a:srgbClr val="FF0000"/>
    <a:srgbClr val="85D134"/>
    <a:srgbClr val="667BC8"/>
    <a:srgbClr val="FFFF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1"/>
    <p:restoredTop sz="92160"/>
  </p:normalViewPr>
  <p:slideViewPr>
    <p:cSldViewPr snapToGrid="0">
      <p:cViewPr varScale="1">
        <p:scale>
          <a:sx n="107" d="100"/>
          <a:sy n="107" d="100"/>
        </p:scale>
        <p:origin x="2096" y="176"/>
      </p:cViewPr>
      <p:guideLst>
        <p:guide orient="horz" pos="25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4" d="100"/>
          <a:sy n="144" d="100"/>
        </p:scale>
        <p:origin x="3576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2003-2021</a:t>
            </a:r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39E01-0663-BD42-A841-A6EB9BDDB8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6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39E01-0663-BD42-A841-A6EB9BDDB8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39E01-0663-BD42-A841-A6EB9BDDB8F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7.wdp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microsoft.com/office/2007/relationships/hdphoto" Target="../media/hdphoto10.wdp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tiff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/>
              <a:t>How </a:t>
            </a:r>
            <a:r>
              <a:rPr lang="en-US" b="1" dirty="0" err="1"/>
              <a:t>TrueAllele</a:t>
            </a:r>
            <a:r>
              <a:rPr lang="en-US" b="1" baseline="30000" dirty="0"/>
              <a:t>®</a:t>
            </a:r>
            <a:r>
              <a:rPr lang="en-US" b="1" dirty="0"/>
              <a:t> Computing Automates DNA Analysis and Databasing for Mass Disasters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81789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2003-2021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63158" y="2646530"/>
            <a:ext cx="74093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Wecht Institute of Forensic Science &amp; Law</a:t>
            </a:r>
          </a:p>
          <a:p>
            <a:pPr>
              <a:defRPr/>
            </a:pP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Duquesne University</a:t>
            </a:r>
          </a:p>
          <a:p>
            <a:pP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September, 2021</a:t>
            </a:r>
          </a:p>
          <a:p>
            <a:pP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genotypes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C1DF3A5-E720-0A4E-BBB4-5D236454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colorTemperature colorTemp="9037"/>
                    </a14:imgEffect>
                    <a14:imgEffect>
                      <a14:saturation sat="40000"/>
                    </a14:imgEffect>
                    <a14:imgEffect>
                      <a14:brightnessContrast bright="1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270" y="3378200"/>
            <a:ext cx="1808480" cy="22606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4F5706F-5024-7E42-A4B5-26A2A6C8C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250" y="3378200"/>
            <a:ext cx="1808480" cy="226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2382A-8A9C-374C-9E07-80717AB2F54E}"/>
              </a:ext>
            </a:extLst>
          </p:cNvPr>
          <p:cNvSpPr txBox="1"/>
          <p:nvPr/>
        </p:nvSpPr>
        <p:spPr>
          <a:xfrm>
            <a:off x="1581458" y="1747103"/>
            <a:ext cx="5816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genotype vs. reference genotype</a:t>
            </a:r>
          </a:p>
          <a:p>
            <a:r>
              <a:rPr lang="en-US" dirty="0">
                <a:solidFill>
                  <a:srgbClr val="0070C0"/>
                </a:solidFill>
              </a:rPr>
              <a:t>provides match strength (LR statistic)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F891C8FF-4211-2144-BFC5-0F97929B0D50}"/>
              </a:ext>
            </a:extLst>
          </p:cNvPr>
          <p:cNvSpPr/>
          <p:nvPr/>
        </p:nvSpPr>
        <p:spPr bwMode="auto">
          <a:xfrm>
            <a:off x="3949700" y="4305300"/>
            <a:ext cx="1244600" cy="406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ECA2-29EC-4C44-823D-3A1F0C5017AB}"/>
              </a:ext>
            </a:extLst>
          </p:cNvPr>
          <p:cNvSpPr txBox="1"/>
          <p:nvPr/>
        </p:nvSpPr>
        <p:spPr>
          <a:xfrm>
            <a:off x="1304107" y="5638800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genotype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81AFA-6DD1-2845-9863-B579D7AC2601}"/>
              </a:ext>
            </a:extLst>
          </p:cNvPr>
          <p:cNvSpPr txBox="1"/>
          <p:nvPr/>
        </p:nvSpPr>
        <p:spPr>
          <a:xfrm>
            <a:off x="5041719" y="563880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Reference genotype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1F60AC-F442-9547-93ED-7C2D22ADC301}"/>
                  </a:ext>
                </a:extLst>
              </p:cNvPr>
              <p:cNvSpPr txBox="1"/>
              <p:nvPr/>
            </p:nvSpPr>
            <p:spPr>
              <a:xfrm>
                <a:off x="3985062" y="3765550"/>
                <a:ext cx="1072281" cy="62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1F60AC-F442-9547-93ED-7C2D22AD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62" y="3765550"/>
                <a:ext cx="1072281" cy="627159"/>
              </a:xfrm>
              <a:prstGeom prst="rect">
                <a:avLst/>
              </a:prstGeom>
              <a:blipFill>
                <a:blip r:embed="rId5"/>
                <a:stretch>
                  <a:fillRect l="-8140" t="-19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84E544C3-F3CC-9948-92C2-585406E1B2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63" t="6731" r="36101" b="78721"/>
          <a:stretch/>
        </p:blipFill>
        <p:spPr>
          <a:xfrm>
            <a:off x="2980921" y="5106785"/>
            <a:ext cx="606829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5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WTC victim remains</a:t>
            </a:r>
          </a:p>
        </p:txBody>
      </p:sp>
      <p:pic>
        <p:nvPicPr>
          <p:cNvPr id="4" name="Picture 3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E2FA0CA6-2D97-3245-9ACC-1F19909555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0575" y="2455565"/>
            <a:ext cx="2571750" cy="180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54CD6-12A0-F646-A920-ED415D34BFD4}"/>
              </a:ext>
            </a:extLst>
          </p:cNvPr>
          <p:cNvSpPr txBox="1"/>
          <p:nvPr/>
        </p:nvSpPr>
        <p:spPr>
          <a:xfrm>
            <a:off x="1672007" y="1752600"/>
            <a:ext cx="579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Which charred pebble came from Sarah?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7D198A-E22C-444D-BDE3-8A8F9B7DD56F}"/>
              </a:ext>
            </a:extLst>
          </p:cNvPr>
          <p:cNvCxnSpPr/>
          <p:nvPr/>
        </p:nvCxnSpPr>
        <p:spPr bwMode="auto">
          <a:xfrm flipV="1">
            <a:off x="2736850" y="2971800"/>
            <a:ext cx="793750" cy="260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71F6A4-6386-8C4E-9C76-140A47A83F65}"/>
              </a:ext>
            </a:extLst>
          </p:cNvPr>
          <p:cNvSpPr txBox="1"/>
          <p:nvPr/>
        </p:nvSpPr>
        <p:spPr>
          <a:xfrm>
            <a:off x="2438107" y="300131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9F8057-1F61-0840-B79B-F42138B5C6F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22925" y="2905125"/>
            <a:ext cx="558800" cy="393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886D5E-4BF5-8A4F-A36F-1B37E4163F79}"/>
              </a:ext>
            </a:extLst>
          </p:cNvPr>
          <p:cNvSpPr txBox="1"/>
          <p:nvPr/>
        </p:nvSpPr>
        <p:spPr>
          <a:xfrm>
            <a:off x="6139862" y="3067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B0C5F6-D86D-C149-8A91-AAB2DF90FAE5}"/>
              </a:ext>
            </a:extLst>
          </p:cNvPr>
          <p:cNvCxnSpPr>
            <a:cxnSpLocks/>
          </p:cNvCxnSpPr>
          <p:nvPr/>
        </p:nvCxnSpPr>
        <p:spPr bwMode="auto">
          <a:xfrm flipH="1">
            <a:off x="5402968" y="3725564"/>
            <a:ext cx="736894" cy="263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128A5C-5CA6-D74F-90B0-3AA1B74A4FD2}"/>
              </a:ext>
            </a:extLst>
          </p:cNvPr>
          <p:cNvSpPr txBox="1"/>
          <p:nvPr/>
        </p:nvSpPr>
        <p:spPr>
          <a:xfrm>
            <a:off x="6082417" y="34662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43FDA-6CD4-EE49-A510-96C15C67D262}"/>
              </a:ext>
            </a:extLst>
          </p:cNvPr>
          <p:cNvSpPr txBox="1"/>
          <p:nvPr/>
        </p:nvSpPr>
        <p:spPr>
          <a:xfrm>
            <a:off x="3018577" y="4568824"/>
            <a:ext cx="3195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18,000 victim remains</a:t>
            </a:r>
          </a:p>
          <a:p>
            <a:r>
              <a:rPr lang="en-US" dirty="0">
                <a:solidFill>
                  <a:srgbClr val="7030A0"/>
                </a:solidFill>
              </a:rPr>
              <a:t>100,000 DNA tests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310A-8C7A-1D4D-A133-A760ECEDBD6D}"/>
              </a:ext>
            </a:extLst>
          </p:cNvPr>
          <p:cNvSpPr txBox="1"/>
          <p:nvPr/>
        </p:nvSpPr>
        <p:spPr>
          <a:xfrm>
            <a:off x="2654302" y="5399821"/>
            <a:ext cx="388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(multiple tests on one item)</a:t>
            </a:r>
          </a:p>
        </p:txBody>
      </p:sp>
    </p:spTree>
    <p:extLst>
      <p:ext uri="{BB962C8B-B14F-4D97-AF65-F5344CB8AC3E}">
        <p14:creationId xmlns:p14="http://schemas.microsoft.com/office/powerpoint/2010/main" val="202587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genotype inference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3F97E7-4387-4A40-807A-DB72C5D7D2A1}"/>
              </a:ext>
            </a:extLst>
          </p:cNvPr>
          <p:cNvSpPr txBox="1"/>
          <p:nvPr/>
        </p:nvSpPr>
        <p:spPr>
          <a:xfrm>
            <a:off x="851273" y="1752600"/>
            <a:ext cx="7441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Older absolute methods can’t interpret imperfect data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37F087-0133-CF46-99AA-18F6A220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99245"/>
              </p:ext>
            </p:extLst>
          </p:nvPr>
        </p:nvGraphicFramePr>
        <p:xfrm>
          <a:off x="1600200" y="2686050"/>
          <a:ext cx="3733800" cy="2926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145123628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470835001"/>
                    </a:ext>
                  </a:extLst>
                </a:gridCol>
              </a:tblGrid>
              <a:tr h="304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Absolute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45490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Discard low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89976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49619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Make choices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18321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DNA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73353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or 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75042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None, inaccurate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52025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at a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3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99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genotype inference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0F68D-E5FF-9B4C-8368-E93ECAB32FE6}"/>
              </a:ext>
            </a:extLst>
          </p:cNvPr>
          <p:cNvSpPr txBox="1"/>
          <p:nvPr/>
        </p:nvSpPr>
        <p:spPr>
          <a:xfrm>
            <a:off x="1012376" y="1752600"/>
            <a:ext cx="711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Newer probabilistic methods can interpret any data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838BB103-A123-894C-8485-520A7FD93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0441"/>
              </p:ext>
            </p:extLst>
          </p:nvPr>
        </p:nvGraphicFramePr>
        <p:xfrm>
          <a:off x="1600200" y="2686050"/>
          <a:ext cx="6096000" cy="2926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145123628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470835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614642000"/>
                    </a:ext>
                  </a:extLst>
                </a:gridCol>
              </a:tblGrid>
              <a:tr h="3049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45490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Discard low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all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89976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749619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Make choices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Consider everything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18321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DNA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Preserve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73353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 or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Shades of gray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75042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None, inaccurate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Accurate 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52025"/>
                  </a:ext>
                </a:extLst>
              </a:tr>
              <a:tr h="304910">
                <a:tc>
                  <a:txBody>
                    <a:bodyPr/>
                    <a:lstStyle/>
                    <a:p>
                      <a:r>
                        <a:rPr lang="en-US" b="1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at a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3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86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data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2F8EB-7F34-EF49-8B39-845CF5A56770}"/>
              </a:ext>
            </a:extLst>
          </p:cNvPr>
          <p:cNvSpPr txBox="1"/>
          <p:nvPr/>
        </p:nvSpPr>
        <p:spPr>
          <a:xfrm>
            <a:off x="3592586" y="2552700"/>
            <a:ext cx="2085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/>
              <a:t>Multiple tests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Profiler Plus</a:t>
            </a:r>
          </a:p>
          <a:p>
            <a:pPr algn="l"/>
            <a:r>
              <a:rPr lang="en-US" dirty="0" err="1">
                <a:solidFill>
                  <a:srgbClr val="0070C0"/>
                </a:solidFill>
              </a:rPr>
              <a:t>Cofiler</a:t>
            </a:r>
            <a:endParaRPr lang="en-US" dirty="0">
              <a:solidFill>
                <a:srgbClr val="0070C0"/>
              </a:solidFill>
            </a:endParaRPr>
          </a:p>
          <a:p>
            <a:pPr algn="l"/>
            <a:r>
              <a:rPr lang="en-US" dirty="0" err="1">
                <a:solidFill>
                  <a:srgbClr val="0070C0"/>
                </a:solidFill>
              </a:rPr>
              <a:t>PowerPlex</a:t>
            </a:r>
            <a:r>
              <a:rPr lang="en-US" dirty="0">
                <a:solidFill>
                  <a:srgbClr val="0070C0"/>
                </a:solidFill>
              </a:rPr>
              <a:t> 16</a:t>
            </a:r>
          </a:p>
          <a:p>
            <a:pPr algn="l"/>
            <a:r>
              <a:rPr lang="en-US" dirty="0" err="1">
                <a:solidFill>
                  <a:srgbClr val="0070C0"/>
                </a:solidFill>
              </a:rPr>
              <a:t>BodePlex</a:t>
            </a:r>
            <a:r>
              <a:rPr lang="en-US" dirty="0">
                <a:solidFill>
                  <a:srgbClr val="0070C0"/>
                </a:solidFill>
              </a:rPr>
              <a:t> 1</a:t>
            </a:r>
          </a:p>
          <a:p>
            <a:pPr algn="l"/>
            <a:r>
              <a:rPr lang="en-US" dirty="0" err="1">
                <a:solidFill>
                  <a:srgbClr val="0070C0"/>
                </a:solidFill>
              </a:rPr>
              <a:t>BodePlex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Big Mini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35C80-79B1-E94C-B7F6-EAD8C391F57A}"/>
              </a:ext>
            </a:extLst>
          </p:cNvPr>
          <p:cNvSpPr txBox="1"/>
          <p:nvPr/>
        </p:nvSpPr>
        <p:spPr>
          <a:xfrm>
            <a:off x="461342" y="1752600"/>
            <a:ext cx="822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Combine DNA data from different tests for more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065E0-C3FD-FD42-A87E-B465E82D0F77}"/>
              </a:ext>
            </a:extLst>
          </p:cNvPr>
          <p:cNvSpPr txBox="1"/>
          <p:nvPr/>
        </p:nvSpPr>
        <p:spPr>
          <a:xfrm>
            <a:off x="665510" y="5429250"/>
            <a:ext cx="793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Produces more definite genotypes, stronger associations</a:t>
            </a:r>
          </a:p>
        </p:txBody>
      </p:sp>
    </p:spTree>
    <p:extLst>
      <p:ext uri="{BB962C8B-B14F-4D97-AF65-F5344CB8AC3E}">
        <p14:creationId xmlns:p14="http://schemas.microsoft.com/office/powerpoint/2010/main" val="125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testing, more information</a:t>
            </a:r>
          </a:p>
        </p:txBody>
      </p:sp>
      <p:pic>
        <p:nvPicPr>
          <p:cNvPr id="39" name="Picture 3" descr="Glock_300dpi.jpg">
            <a:extLst>
              <a:ext uri="{FF2B5EF4-FFF2-40B4-BE49-F238E27FC236}">
                <a16:creationId xmlns:a16="http://schemas.microsoft.com/office/drawing/2014/main" id="{AECE92CB-ACD0-0049-8462-481D6DCC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695450"/>
            <a:ext cx="6769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4">
            <a:extLst>
              <a:ext uri="{FF2B5EF4-FFF2-40B4-BE49-F238E27FC236}">
                <a16:creationId xmlns:a16="http://schemas.microsoft.com/office/drawing/2014/main" id="{6E1E0C28-5FB7-B74A-B1A6-11D9CC8C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50292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Text Box 5">
            <a:extLst>
              <a:ext uri="{FF2B5EF4-FFF2-40B4-BE49-F238E27FC236}">
                <a16:creationId xmlns:a16="http://schemas.microsoft.com/office/drawing/2014/main" id="{0D5084BF-B74E-954D-8F64-644B6385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52578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3</a:t>
            </a:r>
          </a:p>
        </p:txBody>
      </p:sp>
      <p:sp>
        <p:nvSpPr>
          <p:cNvPr id="42" name="Oval 6">
            <a:extLst>
              <a:ext uri="{FF2B5EF4-FFF2-40B4-BE49-F238E27FC236}">
                <a16:creationId xmlns:a16="http://schemas.microsoft.com/office/drawing/2014/main" id="{85C14349-37D6-D747-92CB-F6FACC4C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38862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B569EB76-AA20-5A44-9C55-13959183F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41148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4</a:t>
            </a:r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B62DF3FA-F1C2-8449-A7E1-9B806AF9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33528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DCE8EC88-592B-8443-8BEF-C58FCA6A9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5814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5</a:t>
            </a:r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E0A8A80C-899B-E349-9EEC-53789CAB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2286000"/>
            <a:ext cx="10668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BD2821E8-FCB5-5A45-889F-27D717C30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5146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6</a:t>
            </a:r>
          </a:p>
        </p:txBody>
      </p:sp>
      <p:sp>
        <p:nvSpPr>
          <p:cNvPr id="48" name="AutoShape 12">
            <a:extLst>
              <a:ext uri="{FF2B5EF4-FFF2-40B4-BE49-F238E27FC236}">
                <a16:creationId xmlns:a16="http://schemas.microsoft.com/office/drawing/2014/main" id="{488E4994-A74C-A244-8B46-EE14D693A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198755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" name="AutoShape 13">
            <a:extLst>
              <a:ext uri="{FF2B5EF4-FFF2-40B4-BE49-F238E27FC236}">
                <a16:creationId xmlns:a16="http://schemas.microsoft.com/office/drawing/2014/main" id="{736FC60F-F037-5B4D-B8D4-FA75807B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2860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" name="AutoShape 14">
            <a:extLst>
              <a:ext uri="{FF2B5EF4-FFF2-40B4-BE49-F238E27FC236}">
                <a16:creationId xmlns:a16="http://schemas.microsoft.com/office/drawing/2014/main" id="{56D4A82F-696F-C242-BBD8-2175602C7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" name="AutoShape 15">
            <a:extLst>
              <a:ext uri="{FF2B5EF4-FFF2-40B4-BE49-F238E27FC236}">
                <a16:creationId xmlns:a16="http://schemas.microsoft.com/office/drawing/2014/main" id="{A8D77C53-5A1D-B14E-9D72-20993A5CD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41910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" name="AutoShape 16">
            <a:extLst>
              <a:ext uri="{FF2B5EF4-FFF2-40B4-BE49-F238E27FC236}">
                <a16:creationId xmlns:a16="http://schemas.microsoft.com/office/drawing/2014/main" id="{320503B7-5C20-C34E-B9D4-66DC170A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36576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3" name="AutoShape 17">
            <a:extLst>
              <a:ext uri="{FF2B5EF4-FFF2-40B4-BE49-F238E27FC236}">
                <a16:creationId xmlns:a16="http://schemas.microsoft.com/office/drawing/2014/main" id="{229B4AA1-D8B8-DE41-BD01-5E252DE5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44958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" name="AutoShape 18">
            <a:extLst>
              <a:ext uri="{FF2B5EF4-FFF2-40B4-BE49-F238E27FC236}">
                <a16:creationId xmlns:a16="http://schemas.microsoft.com/office/drawing/2014/main" id="{12D68C0A-C140-574D-834D-17515B37D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56388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5" name="AutoShape 19">
            <a:extLst>
              <a:ext uri="{FF2B5EF4-FFF2-40B4-BE49-F238E27FC236}">
                <a16:creationId xmlns:a16="http://schemas.microsoft.com/office/drawing/2014/main" id="{FFA7196D-1942-D843-9CF9-6652B1E2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5715000"/>
            <a:ext cx="533400" cy="5334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29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WTC missing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FB06E-3F4A-6B4F-88D9-12488C479A6A}"/>
              </a:ext>
            </a:extLst>
          </p:cNvPr>
          <p:cNvSpPr txBox="1"/>
          <p:nvPr/>
        </p:nvSpPr>
        <p:spPr>
          <a:xfrm>
            <a:off x="2214580" y="1835150"/>
            <a:ext cx="5073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solidFill>
                  <a:srgbClr val="0070C0"/>
                </a:solidFill>
              </a:rPr>
              <a:t>Relatives</a:t>
            </a:r>
            <a:r>
              <a:rPr lang="en-US" dirty="0">
                <a:solidFill>
                  <a:srgbClr val="0070C0"/>
                </a:solidFill>
              </a:rPr>
              <a:t>: share inherited DNA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why spouse is important</a:t>
            </a:r>
          </a:p>
          <a:p>
            <a:pPr algn="l"/>
            <a:r>
              <a:rPr lang="en-US" u="sng" dirty="0">
                <a:solidFill>
                  <a:srgbClr val="0070C0"/>
                </a:solidFill>
              </a:rPr>
              <a:t>Personal effects</a:t>
            </a:r>
            <a:r>
              <a:rPr lang="en-US" dirty="0">
                <a:solidFill>
                  <a:srgbClr val="0070C0"/>
                </a:solidFill>
              </a:rPr>
              <a:t>: mixtures, low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D33AC-2461-A545-9619-DC2F02C845C1}"/>
              </a:ext>
            </a:extLst>
          </p:cNvPr>
          <p:cNvSpPr txBox="1"/>
          <p:nvPr/>
        </p:nvSpPr>
        <p:spPr>
          <a:xfrm>
            <a:off x="1176387" y="3656568"/>
            <a:ext cx="668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Reconstruct genotypes from the missing people</a:t>
            </a:r>
          </a:p>
          <a:p>
            <a:r>
              <a:rPr lang="en-US" dirty="0">
                <a:solidFill>
                  <a:srgbClr val="002060"/>
                </a:solidFill>
              </a:rPr>
              <a:t>For comparison with victim remains genotypes</a:t>
            </a:r>
          </a:p>
        </p:txBody>
      </p:sp>
    </p:spTree>
    <p:extLst>
      <p:ext uri="{BB962C8B-B14F-4D97-AF65-F5344CB8AC3E}">
        <p14:creationId xmlns:p14="http://schemas.microsoft.com/office/powerpoint/2010/main" val="340336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Genotypes from family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8CD846-3FB6-7040-A0F5-AA2D3BA3B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0" y="1955800"/>
            <a:ext cx="6477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More relatives, more information</a:t>
            </a:r>
          </a:p>
        </p:txBody>
      </p:sp>
      <p:pic>
        <p:nvPicPr>
          <p:cNvPr id="4" name="Picture 53">
            <a:extLst>
              <a:ext uri="{FF2B5EF4-FFF2-40B4-BE49-F238E27FC236}">
                <a16:creationId xmlns:a16="http://schemas.microsoft.com/office/drawing/2014/main" id="{C5447EBD-4F10-2846-8CEB-1FEC0C66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850" y="2049463"/>
            <a:ext cx="4572000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62E56-A336-6044-83CA-613556BE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3044825"/>
            <a:ext cx="25146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FB83D-F324-DC44-A593-17F4B9447A73}"/>
              </a:ext>
            </a:extLst>
          </p:cNvPr>
          <p:cNvSpPr txBox="1"/>
          <p:nvPr/>
        </p:nvSpPr>
        <p:spPr>
          <a:xfrm>
            <a:off x="4457406" y="22733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0BFB7-0C5A-C842-9216-639451759CB3}"/>
              </a:ext>
            </a:extLst>
          </p:cNvPr>
          <p:cNvSpPr txBox="1"/>
          <p:nvPr/>
        </p:nvSpPr>
        <p:spPr>
          <a:xfrm>
            <a:off x="5101931" y="22732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39342-216B-BA4B-9395-C2155281EE3D}"/>
              </a:ext>
            </a:extLst>
          </p:cNvPr>
          <p:cNvSpPr txBox="1"/>
          <p:nvPr/>
        </p:nvSpPr>
        <p:spPr>
          <a:xfrm>
            <a:off x="5740106" y="22732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33A87-DABA-174C-B067-0368AA692230}"/>
              </a:ext>
            </a:extLst>
          </p:cNvPr>
          <p:cNvSpPr txBox="1"/>
          <p:nvPr/>
        </p:nvSpPr>
        <p:spPr>
          <a:xfrm>
            <a:off x="6384631" y="22732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45B7F-8A42-344A-A81E-A374F98CC2E7}"/>
              </a:ext>
            </a:extLst>
          </p:cNvPr>
          <p:cNvSpPr txBox="1"/>
          <p:nvPr/>
        </p:nvSpPr>
        <p:spPr>
          <a:xfrm>
            <a:off x="7029156" y="227329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227A3-91A7-6247-B117-AF4534578574}"/>
              </a:ext>
            </a:extLst>
          </p:cNvPr>
          <p:cNvSpPr txBox="1"/>
          <p:nvPr/>
        </p:nvSpPr>
        <p:spPr>
          <a:xfrm>
            <a:off x="7485579" y="227329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</a:t>
            </a:r>
          </a:p>
        </p:txBody>
      </p:sp>
    </p:spTree>
    <p:extLst>
      <p:ext uri="{BB962C8B-B14F-4D97-AF65-F5344CB8AC3E}">
        <p14:creationId xmlns:p14="http://schemas.microsoft.com/office/powerpoint/2010/main" val="374551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Genotypes from personal effects</a:t>
            </a:r>
          </a:p>
        </p:txBody>
      </p:sp>
      <p:pic>
        <p:nvPicPr>
          <p:cNvPr id="4" name="Picture 3" descr="Toothbrushes in a holder&#10;&#10;Description automatically generated with medium confidence">
            <a:extLst>
              <a:ext uri="{FF2B5EF4-FFF2-40B4-BE49-F238E27FC236}">
                <a16:creationId xmlns:a16="http://schemas.microsoft.com/office/drawing/2014/main" id="{62F002D7-63B2-5249-AA98-9A5BB0CEE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50" y="1993900"/>
            <a:ext cx="6527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Sarah</a:t>
            </a:r>
          </a:p>
        </p:txBody>
      </p:sp>
      <p:pic>
        <p:nvPicPr>
          <p:cNvPr id="7" name="Picture 6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F0E97347-04EA-374F-B180-996E14BAE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2495550" y="1968500"/>
            <a:ext cx="415290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Unmixing mixtures</a:t>
            </a:r>
          </a:p>
        </p:txBody>
      </p:sp>
      <p:pic>
        <p:nvPicPr>
          <p:cNvPr id="4" name="Picture 3" descr="Female interior designers browsing fabric swatches">
            <a:extLst>
              <a:ext uri="{FF2B5EF4-FFF2-40B4-BE49-F238E27FC236}">
                <a16:creationId xmlns:a16="http://schemas.microsoft.com/office/drawing/2014/main" id="{FA5447B0-8A32-2143-B8FA-F9DA576D3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675" y="2468561"/>
            <a:ext cx="2825750" cy="1143000"/>
          </a:xfrm>
          <a:prstGeom prst="rect">
            <a:avLst/>
          </a:prstGeom>
        </p:spPr>
      </p:pic>
      <p:pic>
        <p:nvPicPr>
          <p:cNvPr id="5" name="Picture 4" descr="Female interior designers browsing fabric swatches">
            <a:extLst>
              <a:ext uri="{FF2B5EF4-FFF2-40B4-BE49-F238E27FC236}">
                <a16:creationId xmlns:a16="http://schemas.microsoft.com/office/drawing/2014/main" id="{1A1A6F2E-8424-4148-8623-C488D8338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0" y="4667980"/>
            <a:ext cx="1409700" cy="1662723"/>
          </a:xfrm>
          <a:prstGeom prst="rect">
            <a:avLst/>
          </a:prstGeom>
        </p:spPr>
      </p:pic>
      <p:pic>
        <p:nvPicPr>
          <p:cNvPr id="7" name="Picture 6" descr="Female interior designers browsing fabric swatches">
            <a:extLst>
              <a:ext uri="{FF2B5EF4-FFF2-40B4-BE49-F238E27FC236}">
                <a16:creationId xmlns:a16="http://schemas.microsoft.com/office/drawing/2014/main" id="{27A3926A-D419-5C47-9AFC-8B68F39A4F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170" y="4667980"/>
            <a:ext cx="1257640" cy="1555842"/>
          </a:xfrm>
          <a:prstGeom prst="rect">
            <a:avLst/>
          </a:prstGeom>
        </p:spPr>
      </p:pic>
      <p:pic>
        <p:nvPicPr>
          <p:cNvPr id="8" name="Picture 7" descr="Female interior designers browsing fabric swatches">
            <a:extLst>
              <a:ext uri="{FF2B5EF4-FFF2-40B4-BE49-F238E27FC236}">
                <a16:creationId xmlns:a16="http://schemas.microsoft.com/office/drawing/2014/main" id="{C9475DD8-9071-4143-8540-9719FDB58F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038" y="4667981"/>
            <a:ext cx="1665712" cy="146196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E6F9B9-0B09-AF41-B9E8-6E5F8269E5EE}"/>
              </a:ext>
            </a:extLst>
          </p:cNvPr>
          <p:cNvCxnSpPr/>
          <p:nvPr/>
        </p:nvCxnSpPr>
        <p:spPr bwMode="auto">
          <a:xfrm flipH="1">
            <a:off x="2692400" y="3708400"/>
            <a:ext cx="131377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23EC20-D7AC-904C-87E4-0E21D4F4B405}"/>
              </a:ext>
            </a:extLst>
          </p:cNvPr>
          <p:cNvCxnSpPr>
            <a:cxnSpLocks/>
          </p:cNvCxnSpPr>
          <p:nvPr/>
        </p:nvCxnSpPr>
        <p:spPr bwMode="auto">
          <a:xfrm>
            <a:off x="5676220" y="3708400"/>
            <a:ext cx="1269674" cy="895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7C31F3-E2F3-6145-AA7F-163A1A7BC1FB}"/>
              </a:ext>
            </a:extLst>
          </p:cNvPr>
          <p:cNvCxnSpPr>
            <a:cxnSpLocks/>
          </p:cNvCxnSpPr>
          <p:nvPr/>
        </p:nvCxnSpPr>
        <p:spPr bwMode="auto">
          <a:xfrm>
            <a:off x="4717370" y="3708400"/>
            <a:ext cx="0" cy="8981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80008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5FD602-35F4-4647-9D9C-E8D9AB17B2C7}"/>
              </a:ext>
            </a:extLst>
          </p:cNvPr>
          <p:cNvSpPr txBox="1"/>
          <p:nvPr/>
        </p:nvSpPr>
        <p:spPr>
          <a:xfrm>
            <a:off x="1324660" y="1747103"/>
            <a:ext cx="632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Separating genotypes from mixed DNA items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AB145-8C57-2A4B-BB97-F309BAAB41B3}"/>
              </a:ext>
            </a:extLst>
          </p:cNvPr>
          <p:cNvSpPr txBox="1"/>
          <p:nvPr/>
        </p:nvSpPr>
        <p:spPr>
          <a:xfrm>
            <a:off x="2759235" y="4643439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Probabilistic genotypes</a:t>
            </a:r>
          </a:p>
        </p:txBody>
      </p:sp>
    </p:spTree>
    <p:extLst>
      <p:ext uri="{BB962C8B-B14F-4D97-AF65-F5344CB8AC3E}">
        <p14:creationId xmlns:p14="http://schemas.microsoft.com/office/powerpoint/2010/main" val="144576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Relatives + Effects =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53423-B2B5-EF40-8156-C39A3C7092A5}"/>
              </a:ext>
            </a:extLst>
          </p:cNvPr>
          <p:cNvSpPr txBox="1"/>
          <p:nvPr/>
        </p:nvSpPr>
        <p:spPr>
          <a:xfrm>
            <a:off x="1282700" y="1822450"/>
            <a:ext cx="638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Reconstructing the missing: Sarah</a:t>
            </a:r>
          </a:p>
        </p:txBody>
      </p:sp>
      <p:pic>
        <p:nvPicPr>
          <p:cNvPr id="5" name="Picture 4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236DB28A-8483-224A-97E1-4B2AFA7B6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colorTemperature colorTemp="7538"/>
                    </a14:imgEffect>
                    <a14:imgEffect>
                      <a14:saturation sat="194000"/>
                    </a14:imgEffect>
                    <a14:imgEffect>
                      <a14:brightnessContrast bright="-27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00" y="2844800"/>
            <a:ext cx="1955800" cy="226060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15CDA9-D129-A847-8F2C-3052B53F9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94100" y="4595032"/>
            <a:ext cx="770082" cy="510368"/>
          </a:xfrm>
          <a:prstGeom prst="rect">
            <a:avLst/>
          </a:prstGeom>
        </p:spPr>
      </p:pic>
      <p:pic>
        <p:nvPicPr>
          <p:cNvPr id="8" name="Picture 7" descr="Toothbrushes in a holder&#10;&#10;Description automatically generated with medium confidence">
            <a:extLst>
              <a:ext uri="{FF2B5EF4-FFF2-40B4-BE49-F238E27FC236}">
                <a16:creationId xmlns:a16="http://schemas.microsoft.com/office/drawing/2014/main" id="{00278088-C8B7-814A-AA26-9BC953FA9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27" t="29335" r="46054"/>
          <a:stretch/>
        </p:blipFill>
        <p:spPr>
          <a:xfrm>
            <a:off x="5248631" y="4364182"/>
            <a:ext cx="301269" cy="7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Comparing uncertain genotypes</a:t>
            </a:r>
          </a:p>
        </p:txBody>
      </p:sp>
      <p:pic>
        <p:nvPicPr>
          <p:cNvPr id="4" name="Picture 3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CF380934-B2FF-2146-9593-99B0CDF6F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colorTemperature colorTemp="7538"/>
                    </a14:imgEffect>
                    <a14:imgEffect>
                      <a14:saturation sat="194000"/>
                    </a14:imgEffect>
                    <a14:imgEffect>
                      <a14:brightnessContrast bright="-27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400" y="2736850"/>
            <a:ext cx="1955800" cy="22606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0EBA9EB-C730-B347-9DC1-42DF5205D3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9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colorTemperature colorTemp="9037"/>
                    </a14:imgEffect>
                    <a14:imgEffect>
                      <a14:saturation sat="40000"/>
                    </a14:imgEffect>
                    <a14:imgEffect>
                      <a14:brightnessContrast bright="1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600" y="2736850"/>
            <a:ext cx="1808480" cy="2260600"/>
          </a:xfrm>
          <a:prstGeom prst="rect">
            <a:avLst/>
          </a:prstGeom>
        </p:spPr>
      </p:pic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B79553A7-ACEA-E440-8D2C-E8C5A0E83B5E}"/>
              </a:ext>
            </a:extLst>
          </p:cNvPr>
          <p:cNvSpPr/>
          <p:nvPr/>
        </p:nvSpPr>
        <p:spPr bwMode="auto">
          <a:xfrm>
            <a:off x="3727450" y="4185493"/>
            <a:ext cx="1244600" cy="406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64F40-8EF2-7040-A31F-BB7A8F9D8ACC}"/>
                  </a:ext>
                </a:extLst>
              </p:cNvPr>
              <p:cNvSpPr txBox="1"/>
              <p:nvPr/>
            </p:nvSpPr>
            <p:spPr>
              <a:xfrm>
                <a:off x="3569912" y="3499497"/>
                <a:ext cx="1529138" cy="62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LR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664F40-8EF2-7040-A31F-BB7A8F9D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12" y="3499497"/>
                <a:ext cx="1529138" cy="627159"/>
              </a:xfrm>
              <a:prstGeom prst="rect">
                <a:avLst/>
              </a:prstGeom>
              <a:blipFill>
                <a:blip r:embed="rId6"/>
                <a:stretch>
                  <a:fillRect l="-5785" t="-88000" b="-1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8C76C8-4F63-3848-AF51-A10AEF5838AE}"/>
              </a:ext>
            </a:extLst>
          </p:cNvPr>
          <p:cNvSpPr txBox="1"/>
          <p:nvPr/>
        </p:nvSpPr>
        <p:spPr>
          <a:xfrm>
            <a:off x="814157" y="5068988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genotype from</a:t>
            </a:r>
          </a:p>
          <a:p>
            <a:r>
              <a:rPr lang="en-US" dirty="0">
                <a:solidFill>
                  <a:srgbClr val="0070C0"/>
                </a:solidFill>
              </a:rPr>
              <a:t>victim remains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B8D-C63C-034A-988C-8B635E97F97F}"/>
              </a:ext>
            </a:extLst>
          </p:cNvPr>
          <p:cNvSpPr txBox="1"/>
          <p:nvPr/>
        </p:nvSpPr>
        <p:spPr>
          <a:xfrm>
            <a:off x="4603752" y="5068987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genotype from</a:t>
            </a:r>
          </a:p>
          <a:p>
            <a:r>
              <a:rPr lang="en-US" dirty="0">
                <a:solidFill>
                  <a:srgbClr val="0070C0"/>
                </a:solidFill>
              </a:rPr>
              <a:t>relatives &amp; effects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BEA25-69BF-4242-B351-0E10BB737116}"/>
              </a:ext>
            </a:extLst>
          </p:cNvPr>
          <p:cNvSpPr txBox="1"/>
          <p:nvPr/>
        </p:nvSpPr>
        <p:spPr>
          <a:xfrm>
            <a:off x="1182698" y="1747103"/>
            <a:ext cx="6613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VR genotype vs. inferred MP genotype</a:t>
            </a:r>
          </a:p>
          <a:p>
            <a:r>
              <a:rPr lang="en-US" dirty="0">
                <a:solidFill>
                  <a:srgbClr val="0070C0"/>
                </a:solidFill>
              </a:rPr>
              <a:t>provides match strength (LR statistic)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835AA-5C82-304E-BB0F-86A7A5081605}"/>
              </a:ext>
            </a:extLst>
          </p:cNvPr>
          <p:cNvSpPr txBox="1"/>
          <p:nvPr/>
        </p:nvSpPr>
        <p:spPr>
          <a:xfrm>
            <a:off x="1862792" y="6081067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Just probability: no reference needed</a:t>
            </a:r>
          </a:p>
        </p:txBody>
      </p:sp>
      <p:pic>
        <p:nvPicPr>
          <p:cNvPr id="12" name="Picture 11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2D51FBB3-4364-6E4A-A45C-0C63FD7B9C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63" t="6731" r="36101" b="78721"/>
          <a:stretch/>
        </p:blipFill>
        <p:spPr>
          <a:xfrm>
            <a:off x="2697654" y="4465435"/>
            <a:ext cx="606829" cy="532015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7BFEBF-A107-7746-B2D9-C896007E29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59400" y="4487082"/>
            <a:ext cx="770082" cy="510368"/>
          </a:xfrm>
          <a:prstGeom prst="rect">
            <a:avLst/>
          </a:prstGeom>
        </p:spPr>
      </p:pic>
      <p:pic>
        <p:nvPicPr>
          <p:cNvPr id="14" name="Picture 13" descr="Toothbrushes in a holder&#10;&#10;Description automatically generated with medium confidence">
            <a:extLst>
              <a:ext uri="{FF2B5EF4-FFF2-40B4-BE49-F238E27FC236}">
                <a16:creationId xmlns:a16="http://schemas.microsoft.com/office/drawing/2014/main" id="{EF786D66-5F6F-2D46-A2B2-957A2D03A4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27" t="29335" r="46054"/>
          <a:stretch/>
        </p:blipFill>
        <p:spPr>
          <a:xfrm>
            <a:off x="7013931" y="4256232"/>
            <a:ext cx="301269" cy="7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/>
              <a:t>TrueAllele</a:t>
            </a:r>
            <a:r>
              <a:rPr lang="en-US" baseline="30000" dirty="0"/>
              <a:t>®</a:t>
            </a:r>
            <a:r>
              <a:rPr lang="en-US" dirty="0"/>
              <a:t> System</a:t>
            </a:r>
          </a:p>
        </p:txBody>
      </p:sp>
      <p:pic>
        <p:nvPicPr>
          <p:cNvPr id="4" name="Picture 3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AE14FA3E-A2BC-FE4C-987B-2CB57E902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550" y="2001699"/>
            <a:ext cx="2514600" cy="1427301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22A565E-8EC0-C94C-9C2E-E9C48E9C3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799" y="3971642"/>
            <a:ext cx="2528876" cy="2190940"/>
          </a:xfrm>
          <a:prstGeom prst="rect">
            <a:avLst/>
          </a:prstGeom>
        </p:spPr>
      </p:pic>
      <p:pic>
        <p:nvPicPr>
          <p:cNvPr id="9" name="Picture 8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8B757EB-7309-0D4F-9DE8-B22FCED6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4114800"/>
            <a:ext cx="1285593" cy="857062"/>
          </a:xfrm>
          <a:prstGeom prst="rect">
            <a:avLst/>
          </a:prstGeom>
        </p:spPr>
      </p:pic>
      <p:pic>
        <p:nvPicPr>
          <p:cNvPr id="10" name="Picture 9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1DF395A-7A42-A148-A0F6-6A71263AEC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4114800"/>
            <a:ext cx="1285593" cy="857062"/>
          </a:xfrm>
          <a:prstGeom prst="rect">
            <a:avLst/>
          </a:prstGeom>
        </p:spPr>
      </p:pic>
      <p:pic>
        <p:nvPicPr>
          <p:cNvPr id="11" name="Picture 10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30BDBA1-ECF0-124A-8408-D565D7CF0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5073462"/>
            <a:ext cx="1285593" cy="857062"/>
          </a:xfrm>
          <a:prstGeom prst="rect">
            <a:avLst/>
          </a:prstGeom>
        </p:spPr>
      </p:pic>
      <p:pic>
        <p:nvPicPr>
          <p:cNvPr id="12" name="Picture 11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C7627FD-33D4-2845-9B93-538633A5B7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5073462"/>
            <a:ext cx="1285593" cy="857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B16F9D-EB7C-974C-AAFE-E0DB8299D025}"/>
              </a:ext>
            </a:extLst>
          </p:cNvPr>
          <p:cNvSpPr txBox="1"/>
          <p:nvPr/>
        </p:nvSpPr>
        <p:spPr>
          <a:xfrm>
            <a:off x="956901" y="6032124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6633"/>
                </a:solidFill>
              </a:rPr>
              <a:t>User Interface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5AADD-1316-BA4F-8EB3-B585131B3A6C}"/>
              </a:ext>
            </a:extLst>
          </p:cNvPr>
          <p:cNvSpPr txBox="1"/>
          <p:nvPr/>
        </p:nvSpPr>
        <p:spPr>
          <a:xfrm>
            <a:off x="3222230" y="34290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Matching Database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884E6-6610-6F46-A7EB-765166EA10E5}"/>
              </a:ext>
            </a:extLst>
          </p:cNvPr>
          <p:cNvSpPr txBox="1"/>
          <p:nvPr/>
        </p:nvSpPr>
        <p:spPr>
          <a:xfrm>
            <a:off x="5610543" y="6162582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Inference</a:t>
            </a:r>
          </a:p>
        </p:txBody>
      </p:sp>
    </p:spTree>
    <p:extLst>
      <p:ext uri="{BB962C8B-B14F-4D97-AF65-F5344CB8AC3E}">
        <p14:creationId xmlns:p14="http://schemas.microsoft.com/office/powerpoint/2010/main" val="160927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Entering DNA data</a:t>
            </a:r>
          </a:p>
        </p:txBody>
      </p:sp>
      <p:pic>
        <p:nvPicPr>
          <p:cNvPr id="4" name="Picture 3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939E913-5652-C644-B914-2E13EADE7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4114800"/>
            <a:ext cx="1285593" cy="857062"/>
          </a:xfrm>
          <a:prstGeom prst="rect">
            <a:avLst/>
          </a:prstGeom>
        </p:spPr>
      </p:pic>
      <p:pic>
        <p:nvPicPr>
          <p:cNvPr id="5" name="Picture 4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CF36EE9-15F5-9D42-A803-1B4742A8C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4114800"/>
            <a:ext cx="1285593" cy="857062"/>
          </a:xfrm>
          <a:prstGeom prst="rect">
            <a:avLst/>
          </a:prstGeom>
        </p:spPr>
      </p:pic>
      <p:pic>
        <p:nvPicPr>
          <p:cNvPr id="7" name="Picture 6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88A46AC-C19E-6047-B7CF-9EC14E132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5073462"/>
            <a:ext cx="1285593" cy="857062"/>
          </a:xfrm>
          <a:prstGeom prst="rect">
            <a:avLst/>
          </a:prstGeom>
        </p:spPr>
      </p:pic>
      <p:pic>
        <p:nvPicPr>
          <p:cNvPr id="8" name="Picture 7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4D07AFB-F61E-E840-B6C2-F331240FB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5073462"/>
            <a:ext cx="1285593" cy="85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CEF2E-EF74-1D4E-9DA1-A1C038E06563}"/>
              </a:ext>
            </a:extLst>
          </p:cNvPr>
          <p:cNvSpPr txBox="1"/>
          <p:nvPr/>
        </p:nvSpPr>
        <p:spPr>
          <a:xfrm>
            <a:off x="956901" y="6032124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6633"/>
                </a:solidFill>
              </a:rPr>
              <a:t>User Interface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7185E-6BA7-C246-ACE1-AB1D1CD02A7F}"/>
              </a:ext>
            </a:extLst>
          </p:cNvPr>
          <p:cNvSpPr txBox="1"/>
          <p:nvPr/>
        </p:nvSpPr>
        <p:spPr>
          <a:xfrm>
            <a:off x="3301438" y="1752600"/>
            <a:ext cx="2428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Upload data</a:t>
            </a:r>
          </a:p>
          <a:p>
            <a:r>
              <a:rPr lang="en-US" dirty="0">
                <a:solidFill>
                  <a:srgbClr val="0070C0"/>
                </a:solidFill>
              </a:rPr>
              <a:t>Upload requests</a:t>
            </a:r>
          </a:p>
          <a:p>
            <a:r>
              <a:rPr lang="en-US" dirty="0">
                <a:solidFill>
                  <a:srgbClr val="0070C0"/>
                </a:solidFill>
              </a:rPr>
              <a:t>(visual check)</a:t>
            </a:r>
          </a:p>
        </p:txBody>
      </p:sp>
    </p:spTree>
    <p:extLst>
      <p:ext uri="{BB962C8B-B14F-4D97-AF65-F5344CB8AC3E}">
        <p14:creationId xmlns:p14="http://schemas.microsoft.com/office/powerpoint/2010/main" val="682500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Coordinating computing</a:t>
            </a:r>
          </a:p>
        </p:txBody>
      </p:sp>
      <p:pic>
        <p:nvPicPr>
          <p:cNvPr id="4" name="Picture 3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13B7160A-89E4-F645-9959-3C97E227C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550" y="2001699"/>
            <a:ext cx="2514600" cy="1427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9CBF0B-4560-804F-8CCD-F1046C04B0B0}"/>
              </a:ext>
            </a:extLst>
          </p:cNvPr>
          <p:cNvSpPr txBox="1"/>
          <p:nvPr/>
        </p:nvSpPr>
        <p:spPr>
          <a:xfrm>
            <a:off x="3222230" y="34290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Matching Database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A94F3-8A83-1E41-8AE6-ED34B804DB14}"/>
              </a:ext>
            </a:extLst>
          </p:cNvPr>
          <p:cNvSpPr txBox="1"/>
          <p:nvPr/>
        </p:nvSpPr>
        <p:spPr>
          <a:xfrm>
            <a:off x="3163752" y="4856301"/>
            <a:ext cx="3161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Store data &amp; requests</a:t>
            </a:r>
          </a:p>
          <a:p>
            <a:r>
              <a:rPr lang="en-US" dirty="0">
                <a:solidFill>
                  <a:srgbClr val="002060"/>
                </a:solidFill>
              </a:rPr>
              <a:t>Store genotypes</a:t>
            </a:r>
          </a:p>
          <a:p>
            <a:r>
              <a:rPr lang="en-US" dirty="0">
                <a:solidFill>
                  <a:srgbClr val="002060"/>
                </a:solidFill>
              </a:rPr>
              <a:t>Compare genotypes</a:t>
            </a:r>
          </a:p>
        </p:txBody>
      </p:sp>
    </p:spTree>
    <p:extLst>
      <p:ext uri="{BB962C8B-B14F-4D97-AF65-F5344CB8AC3E}">
        <p14:creationId xmlns:p14="http://schemas.microsoft.com/office/powerpoint/2010/main" val="337021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Inferring genotypes</a:t>
            </a:r>
          </a:p>
        </p:txBody>
      </p:sp>
      <p:pic>
        <p:nvPicPr>
          <p:cNvPr id="4" name="Picture 3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B2216D1A-DF4B-FE46-BFEA-CB0D862034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colorTemperature colorTemp="7538"/>
                    </a14:imgEffect>
                    <a14:imgEffect>
                      <a14:saturation sat="194000"/>
                    </a14:imgEffect>
                    <a14:imgEffect>
                      <a14:brightnessContrast bright="-27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190" y="4381500"/>
            <a:ext cx="1955800" cy="22606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394F036-9EC1-7B47-A47D-41CB81DB8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9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colorTemperature colorTemp="9037"/>
                    </a14:imgEffect>
                    <a14:imgEffect>
                      <a14:saturation sat="40000"/>
                    </a14:imgEffect>
                    <a14:imgEffect>
                      <a14:brightnessContrast bright="1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850" y="1993900"/>
            <a:ext cx="1808480" cy="2260600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4AE512B-0459-434B-AA2F-00C4E869E0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799" y="3971642"/>
            <a:ext cx="2528876" cy="219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FDB10-3519-8E40-8201-C89366C3E683}"/>
              </a:ext>
            </a:extLst>
          </p:cNvPr>
          <p:cNvSpPr txBox="1"/>
          <p:nvPr/>
        </p:nvSpPr>
        <p:spPr>
          <a:xfrm>
            <a:off x="5610543" y="6162582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Inference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74901CA9-06CA-7647-824C-7EB8488230CB}"/>
              </a:ext>
            </a:extLst>
          </p:cNvPr>
          <p:cNvSpPr/>
          <p:nvPr/>
        </p:nvSpPr>
        <p:spPr bwMode="auto">
          <a:xfrm>
            <a:off x="4568666" y="4114800"/>
            <a:ext cx="711200" cy="40005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CEA31-45C6-7D43-AFF0-FC36C77939FD}"/>
              </a:ext>
            </a:extLst>
          </p:cNvPr>
          <p:cNvSpPr txBox="1"/>
          <p:nvPr/>
        </p:nvSpPr>
        <p:spPr>
          <a:xfrm>
            <a:off x="50795" y="2313632"/>
            <a:ext cx="21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 remains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611DE-007C-4E42-9B11-3FD674EA3BC6}"/>
              </a:ext>
            </a:extLst>
          </p:cNvPr>
          <p:cNvSpPr txBox="1"/>
          <p:nvPr/>
        </p:nvSpPr>
        <p:spPr>
          <a:xfrm>
            <a:off x="-55388" y="4747567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persons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8A95E-5FBF-D142-95C8-03E31AE6CFE5}"/>
              </a:ext>
            </a:extLst>
          </p:cNvPr>
          <p:cNvSpPr txBox="1"/>
          <p:nvPr/>
        </p:nvSpPr>
        <p:spPr>
          <a:xfrm>
            <a:off x="4216549" y="2128965"/>
            <a:ext cx="487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Probabilistic genotypes</a:t>
            </a:r>
          </a:p>
          <a:p>
            <a:r>
              <a:rPr lang="en-US" dirty="0">
                <a:solidFill>
                  <a:srgbClr val="0070C0"/>
                </a:solidFill>
              </a:rPr>
              <a:t>preserve identification information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B1D09-76E7-D045-BC4C-48B094F80ED0}"/>
              </a:ext>
            </a:extLst>
          </p:cNvPr>
          <p:cNvSpPr txBox="1"/>
          <p:nvPr/>
        </p:nvSpPr>
        <p:spPr>
          <a:xfrm>
            <a:off x="5694700" y="3509977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Parallel computing</a:t>
            </a:r>
          </a:p>
        </p:txBody>
      </p:sp>
      <p:pic>
        <p:nvPicPr>
          <p:cNvPr id="13" name="Picture 12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29CA0186-897E-B647-9B82-955F1E4B52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63" t="6731" r="36101" b="78721"/>
          <a:stretch/>
        </p:blipFill>
        <p:spPr>
          <a:xfrm>
            <a:off x="3557501" y="3722485"/>
            <a:ext cx="606829" cy="532015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4BD4AB-25DC-6147-BFB6-C3B0F8EDB7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2190" y="6131732"/>
            <a:ext cx="770082" cy="510368"/>
          </a:xfrm>
          <a:prstGeom prst="rect">
            <a:avLst/>
          </a:prstGeom>
        </p:spPr>
      </p:pic>
      <p:pic>
        <p:nvPicPr>
          <p:cNvPr id="15" name="Picture 14" descr="Toothbrushes in a holder&#10;&#10;Description automatically generated with medium confidence">
            <a:extLst>
              <a:ext uri="{FF2B5EF4-FFF2-40B4-BE49-F238E27FC236}">
                <a16:creationId xmlns:a16="http://schemas.microsoft.com/office/drawing/2014/main" id="{8B1E2996-6911-0E42-9BE9-E4B47D931B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27" t="29335" r="46054"/>
          <a:stretch/>
        </p:blipFill>
        <p:spPr>
          <a:xfrm>
            <a:off x="3936721" y="5900882"/>
            <a:ext cx="301269" cy="7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Matching genotypes</a:t>
            </a:r>
          </a:p>
        </p:txBody>
      </p:sp>
      <p:pic>
        <p:nvPicPr>
          <p:cNvPr id="4" name="Picture 3" descr="A person holding a cup&#10;&#10;Description automatically generated with low confidence">
            <a:extLst>
              <a:ext uri="{FF2B5EF4-FFF2-40B4-BE49-F238E27FC236}">
                <a16:creationId xmlns:a16="http://schemas.microsoft.com/office/drawing/2014/main" id="{777650D8-3944-5648-AD6C-7C7F1D82E5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colorTemperature colorTemp="7538"/>
                    </a14:imgEffect>
                    <a14:imgEffect>
                      <a14:saturation sat="194000"/>
                    </a14:imgEffect>
                    <a14:imgEffect>
                      <a14:brightnessContrast bright="-27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3975101"/>
            <a:ext cx="1955800" cy="2260600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643E725-1B5B-7844-9A6F-CC4ED963C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9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000"/>
                    </a14:imgEffect>
                    <a14:imgEffect>
                      <a14:colorTemperature colorTemp="9037"/>
                    </a14:imgEffect>
                    <a14:imgEffect>
                      <a14:saturation sat="40000"/>
                    </a14:imgEffect>
                    <a14:imgEffect>
                      <a14:brightnessContrast bright="1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50" y="3975101"/>
            <a:ext cx="1808480" cy="2260600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21C1CF2F-BA3D-EF4A-97BC-537BDA0512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550" y="2001699"/>
            <a:ext cx="2514600" cy="1427301"/>
          </a:xfrm>
          <a:prstGeom prst="rect">
            <a:avLst/>
          </a:prstGeom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550E0B27-905A-7C49-A0F5-A07098579489}"/>
              </a:ext>
            </a:extLst>
          </p:cNvPr>
          <p:cNvSpPr/>
          <p:nvPr/>
        </p:nvSpPr>
        <p:spPr bwMode="auto">
          <a:xfrm>
            <a:off x="4123084" y="5195143"/>
            <a:ext cx="1244600" cy="406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D0DAEB-73D5-3842-BDD4-C4BE77614D2A}"/>
                  </a:ext>
                </a:extLst>
              </p:cNvPr>
              <p:cNvSpPr txBox="1"/>
              <p:nvPr/>
            </p:nvSpPr>
            <p:spPr>
              <a:xfrm>
                <a:off x="3965546" y="4509147"/>
                <a:ext cx="1529138" cy="627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LR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D0DAEB-73D5-3842-BDD4-C4BE7761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46" y="4509147"/>
                <a:ext cx="1529138" cy="627159"/>
              </a:xfrm>
              <a:prstGeom prst="rect">
                <a:avLst/>
              </a:prstGeom>
              <a:blipFill>
                <a:blip r:embed="rId7"/>
                <a:stretch>
                  <a:fillRect l="-5785" t="-88000" b="-1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2E086E-6335-7A4D-A354-EB2DE478DFD7}"/>
              </a:ext>
            </a:extLst>
          </p:cNvPr>
          <p:cNvSpPr txBox="1"/>
          <p:nvPr/>
        </p:nvSpPr>
        <p:spPr>
          <a:xfrm>
            <a:off x="6094312" y="2001699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Automated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Incremental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Informative</a:t>
            </a:r>
          </a:p>
        </p:txBody>
      </p:sp>
      <p:pic>
        <p:nvPicPr>
          <p:cNvPr id="10" name="Picture 9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927FD491-036B-B948-8B64-FADB909AC1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63" t="6731" r="36101" b="78721"/>
          <a:stretch/>
        </p:blipFill>
        <p:spPr>
          <a:xfrm>
            <a:off x="3138401" y="5703686"/>
            <a:ext cx="606829" cy="532015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DC826F-E657-8B48-8E60-0D2FABB53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5000" y="5725333"/>
            <a:ext cx="770082" cy="510368"/>
          </a:xfrm>
          <a:prstGeom prst="rect">
            <a:avLst/>
          </a:prstGeom>
        </p:spPr>
      </p:pic>
      <p:pic>
        <p:nvPicPr>
          <p:cNvPr id="12" name="Picture 11" descr="Toothbrushes in a holder&#10;&#10;Description automatically generated with medium confidence">
            <a:extLst>
              <a:ext uri="{FF2B5EF4-FFF2-40B4-BE49-F238E27FC236}">
                <a16:creationId xmlns:a16="http://schemas.microsoft.com/office/drawing/2014/main" id="{A27394FF-9C1B-5746-979F-CCA22025CF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27" t="29335" r="46054"/>
          <a:stretch/>
        </p:blipFill>
        <p:spPr>
          <a:xfrm>
            <a:off x="7369531" y="5494483"/>
            <a:ext cx="301269" cy="741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76275B-41F6-3B4B-B7CA-E4AE5757FAFA}"/>
              </a:ext>
            </a:extLst>
          </p:cNvPr>
          <p:cNvSpPr txBox="1"/>
          <p:nvPr/>
        </p:nvSpPr>
        <p:spPr>
          <a:xfrm>
            <a:off x="3222230" y="34290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Matching Database</a:t>
            </a:r>
          </a:p>
        </p:txBody>
      </p:sp>
    </p:spTree>
    <p:extLst>
      <p:ext uri="{BB962C8B-B14F-4D97-AF65-F5344CB8AC3E}">
        <p14:creationId xmlns:p14="http://schemas.microsoft.com/office/powerpoint/2010/main" val="1489299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Returning Sarah to her family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535D27-B9DB-294B-A690-74069774F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51150"/>
            <a:ext cx="3238500" cy="2146300"/>
          </a:xfrm>
          <a:prstGeom prst="rect">
            <a:avLst/>
          </a:prstGeom>
        </p:spPr>
      </p:pic>
      <p:pic>
        <p:nvPicPr>
          <p:cNvPr id="8" name="Picture 7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1FAD009B-1484-F34A-B4CF-DCFC934EE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575" y="3022600"/>
            <a:ext cx="2571750" cy="1803400"/>
          </a:xfrm>
          <a:prstGeom prst="rect">
            <a:avLst/>
          </a:prstGeom>
        </p:spPr>
      </p:pic>
      <p:sp>
        <p:nvSpPr>
          <p:cNvPr id="9" name="Donut 8">
            <a:extLst>
              <a:ext uri="{FF2B5EF4-FFF2-40B4-BE49-F238E27FC236}">
                <a16:creationId xmlns:a16="http://schemas.microsoft.com/office/drawing/2014/main" id="{03CBB2B4-55E2-D345-9A2D-E22F4AEB8CF5}"/>
              </a:ext>
            </a:extLst>
          </p:cNvPr>
          <p:cNvSpPr/>
          <p:nvPr/>
        </p:nvSpPr>
        <p:spPr bwMode="auto">
          <a:xfrm>
            <a:off x="2492375" y="2978150"/>
            <a:ext cx="571500" cy="571500"/>
          </a:xfrm>
          <a:prstGeom prst="donut">
            <a:avLst>
              <a:gd name="adj" fmla="val 1189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886CB-DC5E-3147-B4AB-366D2DA34DB0}"/>
              </a:ext>
            </a:extLst>
          </p:cNvPr>
          <p:cNvSpPr txBox="1"/>
          <p:nvPr/>
        </p:nvSpPr>
        <p:spPr>
          <a:xfrm>
            <a:off x="748147" y="2263428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Identified victim remains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A3A472-9627-A649-ADBF-F5AD401386DC}"/>
              </a:ext>
            </a:extLst>
          </p:cNvPr>
          <p:cNvCxnSpPr>
            <a:cxnSpLocks/>
          </p:cNvCxnSpPr>
          <p:nvPr/>
        </p:nvCxnSpPr>
        <p:spPr bwMode="auto">
          <a:xfrm>
            <a:off x="1733550" y="2662238"/>
            <a:ext cx="895350" cy="315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DA30FB4-0E42-644A-934D-330EAA56278F}"/>
              </a:ext>
            </a:extLst>
          </p:cNvPr>
          <p:cNvSpPr/>
          <p:nvPr/>
        </p:nvSpPr>
        <p:spPr bwMode="auto">
          <a:xfrm>
            <a:off x="4056062" y="3114675"/>
            <a:ext cx="635000" cy="2984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1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Validating </a:t>
            </a:r>
            <a:r>
              <a:rPr lang="en-US" dirty="0" err="1"/>
              <a:t>TrueAllele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A24E8-BAF8-CD40-B228-D42B2EAD73F3}"/>
              </a:ext>
            </a:extLst>
          </p:cNvPr>
          <p:cNvSpPr txBox="1"/>
          <p:nvPr/>
        </p:nvSpPr>
        <p:spPr>
          <a:xfrm>
            <a:off x="798858" y="3206750"/>
            <a:ext cx="739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Dickerson TM, </a:t>
            </a:r>
            <a:r>
              <a:rPr lang="en-US" sz="2000" dirty="0" err="1">
                <a:solidFill>
                  <a:srgbClr val="002060"/>
                </a:solidFill>
              </a:rPr>
              <a:t>Gajewski</a:t>
            </a:r>
            <a:r>
              <a:rPr lang="en-US" sz="2000" dirty="0">
                <a:solidFill>
                  <a:srgbClr val="002060"/>
                </a:solidFill>
              </a:rPr>
              <a:t> C, Ishii A, Desire M, Prinz MK.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“Renewed efforts to identify the victims of the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World Trade Center disaster via DNA testing” (A81).  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American Academy of Forensic Sciences 64th Annual Meeting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Atlanta, GA: AAFS; 2012. p. 73.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C5905-AB0E-434B-8843-DF3BDFC21F12}"/>
              </a:ext>
            </a:extLst>
          </p:cNvPr>
          <p:cNvSpPr txBox="1"/>
          <p:nvPr/>
        </p:nvSpPr>
        <p:spPr>
          <a:xfrm>
            <a:off x="903310" y="1708150"/>
            <a:ext cx="7184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Concordance on a set of 150 comparisons</a:t>
            </a:r>
          </a:p>
          <a:p>
            <a:r>
              <a:rPr lang="en-US" dirty="0">
                <a:solidFill>
                  <a:srgbClr val="0070C0"/>
                </a:solidFill>
              </a:rPr>
              <a:t>between WTC victim remains and missing persons,</a:t>
            </a:r>
          </a:p>
          <a:p>
            <a:r>
              <a:rPr lang="en-US" dirty="0">
                <a:solidFill>
                  <a:srgbClr val="0070C0"/>
                </a:solidFill>
              </a:rPr>
              <a:t>using both </a:t>
            </a:r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and NYC lab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4E9D3-E289-DB4B-8578-C570C53928BE}"/>
              </a:ext>
            </a:extLst>
          </p:cNvPr>
          <p:cNvSpPr txBox="1"/>
          <p:nvPr/>
        </p:nvSpPr>
        <p:spPr>
          <a:xfrm>
            <a:off x="222552" y="5251450"/>
            <a:ext cx="8279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Cybergenetics then filed the full WTC comparison results of</a:t>
            </a:r>
          </a:p>
          <a:p>
            <a:r>
              <a:rPr lang="en-US" dirty="0"/>
              <a:t>18,000 victim remains versus 2,700 missing persons</a:t>
            </a:r>
          </a:p>
        </p:txBody>
      </p:sp>
    </p:spTree>
    <p:extLst>
      <p:ext uri="{BB962C8B-B14F-4D97-AF65-F5344CB8AC3E}">
        <p14:creationId xmlns:p14="http://schemas.microsoft.com/office/powerpoint/2010/main" val="362202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Trade Center attack</a:t>
            </a:r>
          </a:p>
        </p:txBody>
      </p:sp>
      <p:pic>
        <p:nvPicPr>
          <p:cNvPr id="4" name="Picture 3" descr="Traffic lights on a street&#10;&#10;Description automatically generated with medium confidence">
            <a:extLst>
              <a:ext uri="{FF2B5EF4-FFF2-40B4-BE49-F238E27FC236}">
                <a16:creationId xmlns:a16="http://schemas.microsoft.com/office/drawing/2014/main" id="{D24A5323-BA7C-6B4A-9E89-7BEFD80E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52600"/>
            <a:ext cx="3619500" cy="241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E6C09-006A-B846-B5CE-CAB63C7BF875}"/>
              </a:ext>
            </a:extLst>
          </p:cNvPr>
          <p:cNvSpPr txBox="1"/>
          <p:nvPr/>
        </p:nvSpPr>
        <p:spPr>
          <a:xfrm>
            <a:off x="2197500" y="4559300"/>
            <a:ext cx="448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18,000 victim remains collected</a:t>
            </a:r>
          </a:p>
          <a:p>
            <a:r>
              <a:rPr lang="en-US" dirty="0">
                <a:solidFill>
                  <a:srgbClr val="0070C0"/>
                </a:solidFill>
              </a:rPr>
              <a:t>2,700 missing people</a:t>
            </a:r>
          </a:p>
        </p:txBody>
      </p:sp>
    </p:spTree>
    <p:extLst>
      <p:ext uri="{BB962C8B-B14F-4D97-AF65-F5344CB8AC3E}">
        <p14:creationId xmlns:p14="http://schemas.microsoft.com/office/powerpoint/2010/main" val="438667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Scalable database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48A66-BFFE-944A-AA6E-3529F3802529}"/>
              </a:ext>
            </a:extLst>
          </p:cNvPr>
          <p:cNvSpPr txBox="1"/>
          <p:nvPr/>
        </p:nvSpPr>
        <p:spPr>
          <a:xfrm>
            <a:off x="1425946" y="2673350"/>
            <a:ext cx="62921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Rack system, to desktop, to cloud computing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Scalable to any size problem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Can use any DNA marker test (NGS)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Automated computer operation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Genotype matching database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Designed for probabilistic genotypes</a:t>
            </a:r>
          </a:p>
        </p:txBody>
      </p:sp>
    </p:spTree>
    <p:extLst>
      <p:ext uri="{BB962C8B-B14F-4D97-AF65-F5344CB8AC3E}">
        <p14:creationId xmlns:p14="http://schemas.microsoft.com/office/powerpoint/2010/main" val="394082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Use in criminal justice</a:t>
            </a:r>
          </a:p>
        </p:txBody>
      </p:sp>
      <p:pic>
        <p:nvPicPr>
          <p:cNvPr id="4" name="Picture 3" descr="A picture containing indoor, wall, floor, room&#10;&#10;Description automatically generated">
            <a:extLst>
              <a:ext uri="{FF2B5EF4-FFF2-40B4-BE49-F238E27FC236}">
                <a16:creationId xmlns:a16="http://schemas.microsoft.com/office/drawing/2014/main" id="{B6F4F73F-C62A-1840-BE3B-BC9D2EC6D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08" y="2089151"/>
            <a:ext cx="3361265" cy="252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6A0C5-39FC-1D4A-BC7A-7ED26D7D1939}"/>
              </a:ext>
            </a:extLst>
          </p:cNvPr>
          <p:cNvSpPr txBox="1"/>
          <p:nvPr/>
        </p:nvSpPr>
        <p:spPr>
          <a:xfrm>
            <a:off x="1299218" y="5086352"/>
            <a:ext cx="6682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J. </a:t>
            </a:r>
            <a:r>
              <a:rPr lang="en-US" sz="1800" dirty="0" err="1">
                <a:solidFill>
                  <a:srgbClr val="0070C0"/>
                </a:solidFill>
              </a:rPr>
              <a:t>Oblock</a:t>
            </a:r>
            <a:r>
              <a:rPr lang="en-US" sz="1800" dirty="0">
                <a:solidFill>
                  <a:srgbClr val="0070C0"/>
                </a:solidFill>
              </a:rPr>
              <a:t> and N. Butt,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"The use of a database feature in the </a:t>
            </a:r>
            <a:r>
              <a:rPr lang="en-US" sz="1800" dirty="0" err="1">
                <a:solidFill>
                  <a:srgbClr val="0070C0"/>
                </a:solidFill>
              </a:rPr>
              <a:t>TrueAllele</a:t>
            </a:r>
            <a:r>
              <a:rPr lang="en-US" sz="1800" baseline="30000" dirty="0">
                <a:solidFill>
                  <a:srgbClr val="0070C0"/>
                </a:solidFill>
              </a:rPr>
              <a:t>®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Casework system to cross-reference DNA cases", </a:t>
            </a:r>
          </a:p>
          <a:p>
            <a:r>
              <a:rPr lang="en-US" sz="1800" i="1" dirty="0">
                <a:solidFill>
                  <a:srgbClr val="0070C0"/>
                </a:solidFill>
              </a:rPr>
              <a:t>American Academy of Forensic Sciences 71th Annual Meeting,</a:t>
            </a:r>
            <a:r>
              <a:rPr lang="en-US" sz="1800" dirty="0">
                <a:solidFill>
                  <a:srgbClr val="0070C0"/>
                </a:solidFill>
              </a:rPr>
              <a:t> </a:t>
            </a:r>
          </a:p>
          <a:p>
            <a:r>
              <a:rPr lang="en-US" sz="1800" dirty="0">
                <a:solidFill>
                  <a:srgbClr val="0070C0"/>
                </a:solidFill>
              </a:rPr>
              <a:t>Baltimore, MD, 23-Feb-2019.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8A05F-FE4A-4D43-8AE9-8B94B5C160D8}"/>
              </a:ext>
            </a:extLst>
          </p:cNvPr>
          <p:cNvSpPr txBox="1"/>
          <p:nvPr/>
        </p:nvSpPr>
        <p:spPr>
          <a:xfrm>
            <a:off x="3918341" y="2279650"/>
            <a:ext cx="48125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• prosecution, defense, innocence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reported in 45 states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over 40 validation studies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     (8 peer reviewed)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over 30 admissibility decisions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used in 10,000’s of cases</a:t>
            </a:r>
          </a:p>
        </p:txBody>
      </p:sp>
    </p:spTree>
    <p:extLst>
      <p:ext uri="{BB962C8B-B14F-4D97-AF65-F5344CB8AC3E}">
        <p14:creationId xmlns:p14="http://schemas.microsoft.com/office/powerpoint/2010/main" val="865901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/>
              <a:t>TrueAllele</a:t>
            </a:r>
            <a:r>
              <a:rPr lang="en-US" baseline="30000" dirty="0"/>
              <a:t>®</a:t>
            </a:r>
            <a:r>
              <a:rPr lang="en-US" dirty="0"/>
              <a:t> for mass disasters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6F2FCAC-0354-AA47-A1BB-58CF90143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475" y="104775"/>
            <a:ext cx="6445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C5C49-1494-BD48-B9B0-3510AAD408AE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2400" dirty="0"/>
          </a:p>
        </p:txBody>
      </p:sp>
      <p:pic>
        <p:nvPicPr>
          <p:cNvPr id="5" name="Picture 4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7767B9F4-E156-E148-88FC-DF4944E1A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4550" y="2001699"/>
            <a:ext cx="2514600" cy="1427301"/>
          </a:xfrm>
          <a:prstGeom prst="rect">
            <a:avLst/>
          </a:prstGeom>
        </p:spPr>
      </p:pic>
      <p:pic>
        <p:nvPicPr>
          <p:cNvPr id="7" name="Picture 6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C8BFC60E-AFBE-E648-AA2F-E92AF8E7D9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799" y="3971642"/>
            <a:ext cx="2528876" cy="2190940"/>
          </a:xfrm>
          <a:prstGeom prst="rect">
            <a:avLst/>
          </a:prstGeom>
        </p:spPr>
      </p:pic>
      <p:pic>
        <p:nvPicPr>
          <p:cNvPr id="8" name="Picture 7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B87A076-36A9-F84F-B454-F5803095D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4114800"/>
            <a:ext cx="1285593" cy="857062"/>
          </a:xfrm>
          <a:prstGeom prst="rect">
            <a:avLst/>
          </a:prstGeom>
        </p:spPr>
      </p:pic>
      <p:pic>
        <p:nvPicPr>
          <p:cNvPr id="9" name="Picture 8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5BF83A9-E0D6-2C46-A362-0394439B5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4114800"/>
            <a:ext cx="1285593" cy="857062"/>
          </a:xfrm>
          <a:prstGeom prst="rect">
            <a:avLst/>
          </a:prstGeom>
        </p:spPr>
      </p:pic>
      <p:pic>
        <p:nvPicPr>
          <p:cNvPr id="10" name="Picture 9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E454EE1-CEE7-8246-B7AA-826830521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" y="5073462"/>
            <a:ext cx="1285593" cy="857062"/>
          </a:xfrm>
          <a:prstGeom prst="rect">
            <a:avLst/>
          </a:prstGeom>
        </p:spPr>
      </p:pic>
      <p:pic>
        <p:nvPicPr>
          <p:cNvPr id="11" name="Picture 10" descr="A computer monito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4887849-FD73-DF4E-A776-F9E7CE747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845" y="5073462"/>
            <a:ext cx="1285593" cy="857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01FAF2-E5CC-E44B-AF05-7F5B36CDE5E3}"/>
              </a:ext>
            </a:extLst>
          </p:cNvPr>
          <p:cNvSpPr txBox="1"/>
          <p:nvPr/>
        </p:nvSpPr>
        <p:spPr>
          <a:xfrm>
            <a:off x="956901" y="6032124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6633"/>
                </a:solidFill>
              </a:rPr>
              <a:t>User Interface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EA942-F3DE-E44C-8CCB-9E619C168C1A}"/>
              </a:ext>
            </a:extLst>
          </p:cNvPr>
          <p:cNvSpPr txBox="1"/>
          <p:nvPr/>
        </p:nvSpPr>
        <p:spPr>
          <a:xfrm>
            <a:off x="3222230" y="34290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Matching Database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2B8E3-FBBC-3648-AFD3-0B6876137280}"/>
              </a:ext>
            </a:extLst>
          </p:cNvPr>
          <p:cNvSpPr txBox="1"/>
          <p:nvPr/>
        </p:nvSpPr>
        <p:spPr>
          <a:xfrm>
            <a:off x="5610543" y="6162582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Inference</a:t>
            </a:r>
          </a:p>
        </p:txBody>
      </p:sp>
    </p:spTree>
    <p:extLst>
      <p:ext uri="{BB962C8B-B14F-4D97-AF65-F5344CB8AC3E}">
        <p14:creationId xmlns:p14="http://schemas.microsoft.com/office/powerpoint/2010/main" val="437285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9288" y="615695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logo.t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victim remains</a:t>
            </a:r>
          </a:p>
        </p:txBody>
      </p:sp>
      <p:pic>
        <p:nvPicPr>
          <p:cNvPr id="7" name="Picture 6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5C1882F4-6255-2241-8C92-04D18C155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25" y="2455565"/>
            <a:ext cx="2571750" cy="180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87D6F-1D74-E447-8A79-746E4884FFA4}"/>
              </a:ext>
            </a:extLst>
          </p:cNvPr>
          <p:cNvSpPr txBox="1"/>
          <p:nvPr/>
        </p:nvSpPr>
        <p:spPr>
          <a:xfrm>
            <a:off x="969101" y="1752600"/>
            <a:ext cx="720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Sarah and others’ remains became charred pebbles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8D19B-47DD-6D43-8D4F-95C905C09022}"/>
              </a:ext>
            </a:extLst>
          </p:cNvPr>
          <p:cNvSpPr txBox="1"/>
          <p:nvPr/>
        </p:nvSpPr>
        <p:spPr>
          <a:xfrm>
            <a:off x="367099" y="4559300"/>
            <a:ext cx="814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Task: associate the victim remains with the missing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1B6DF-783D-1E40-9B53-EB3BE22B7EEC}"/>
              </a:ext>
            </a:extLst>
          </p:cNvPr>
          <p:cNvSpPr txBox="1"/>
          <p:nvPr/>
        </p:nvSpPr>
        <p:spPr>
          <a:xfrm>
            <a:off x="2307413" y="5270500"/>
            <a:ext cx="4897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Closure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Medical examiner confirms death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• Returns victim remains to family</a:t>
            </a:r>
          </a:p>
        </p:txBody>
      </p:sp>
    </p:spTree>
    <p:extLst>
      <p:ext uri="{BB962C8B-B14F-4D97-AF65-F5344CB8AC3E}">
        <p14:creationId xmlns:p14="http://schemas.microsoft.com/office/powerpoint/2010/main" val="310810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from biological evidence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E1A5BCA-F9B0-2245-B58B-DE084760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99" y="2216150"/>
            <a:ext cx="2152651" cy="387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DBD85-18DB-2445-9452-8A3CB8AD7F44}"/>
              </a:ext>
            </a:extLst>
          </p:cNvPr>
          <p:cNvSpPr txBox="1"/>
          <p:nvPr/>
        </p:nvSpPr>
        <p:spPr>
          <a:xfrm>
            <a:off x="3665152" y="2349500"/>
            <a:ext cx="408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Same DNA in </a:t>
            </a:r>
            <a:r>
              <a:rPr lang="en-US" u="sng" dirty="0">
                <a:solidFill>
                  <a:srgbClr val="FF0000"/>
                </a:solidFill>
              </a:rPr>
              <a:t>victim remains</a:t>
            </a:r>
          </a:p>
          <a:p>
            <a:r>
              <a:rPr lang="en-US" dirty="0">
                <a:solidFill>
                  <a:srgbClr val="FF0000"/>
                </a:solidFill>
              </a:rPr>
              <a:t>as DNA from </a:t>
            </a:r>
            <a:r>
              <a:rPr lang="en-US" u="sng" dirty="0">
                <a:solidFill>
                  <a:srgbClr val="FF0000"/>
                </a:solidFill>
              </a:rPr>
              <a:t>missing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7E13B-07BC-CB4F-AAF4-D18D8FD46792}"/>
              </a:ext>
            </a:extLst>
          </p:cNvPr>
          <p:cNvSpPr txBox="1"/>
          <p:nvPr/>
        </p:nvSpPr>
        <p:spPr>
          <a:xfrm>
            <a:off x="3169344" y="4006850"/>
            <a:ext cx="5078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Approach</a:t>
            </a:r>
          </a:p>
          <a:p>
            <a:r>
              <a:rPr lang="en-US" dirty="0">
                <a:solidFill>
                  <a:srgbClr val="0070C0"/>
                </a:solidFill>
              </a:rPr>
              <a:t>Compare victim remains DNA</a:t>
            </a:r>
          </a:p>
          <a:p>
            <a:r>
              <a:rPr lang="en-US" dirty="0">
                <a:solidFill>
                  <a:srgbClr val="0070C0"/>
                </a:solidFill>
              </a:rPr>
              <a:t>with missing people DNA</a:t>
            </a:r>
          </a:p>
          <a:p>
            <a:r>
              <a:rPr lang="en-US" dirty="0">
                <a:solidFill>
                  <a:srgbClr val="0070C0"/>
                </a:solidFill>
              </a:rPr>
              <a:t>to connect them through same DNA</a:t>
            </a:r>
          </a:p>
        </p:txBody>
      </p:sp>
      <p:pic>
        <p:nvPicPr>
          <p:cNvPr id="11" name="Graphic 10" descr="Lights On outline">
            <a:extLst>
              <a:ext uri="{FF2B5EF4-FFF2-40B4-BE49-F238E27FC236}">
                <a16:creationId xmlns:a16="http://schemas.microsoft.com/office/drawing/2014/main" id="{3FA7A0A7-0D50-0545-831E-95ADAD1D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1750" y="18505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5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 usual DNA problem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D43535E-5091-3549-B460-DFDA65B68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6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colorTemperature colorTemp="10169"/>
                    </a14:imgEffect>
                    <a14:imgEffect>
                      <a14:saturation sat="90000"/>
                    </a14:imgEffect>
                    <a14:imgEffect>
                      <a14:brightnessContrast bright="-21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499" y="2216150"/>
            <a:ext cx="2152651" cy="387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CA2211-0A90-9945-A75E-12E1E404A376}"/>
              </a:ext>
            </a:extLst>
          </p:cNvPr>
          <p:cNvSpPr txBox="1"/>
          <p:nvPr/>
        </p:nvSpPr>
        <p:spPr>
          <a:xfrm>
            <a:off x="3021751" y="2328773"/>
            <a:ext cx="5799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Victim remains</a:t>
            </a:r>
          </a:p>
          <a:p>
            <a:r>
              <a:rPr lang="en-US" dirty="0">
                <a:solidFill>
                  <a:srgbClr val="0070C0"/>
                </a:solidFill>
              </a:rPr>
              <a:t>Small amounts of damaged charred 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F4920-4CAF-D142-86B3-46C06E2C9002}"/>
              </a:ext>
            </a:extLst>
          </p:cNvPr>
          <p:cNvSpPr txBox="1"/>
          <p:nvPr/>
        </p:nvSpPr>
        <p:spPr>
          <a:xfrm>
            <a:off x="3478671" y="3552735"/>
            <a:ext cx="4886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Missing people</a:t>
            </a:r>
          </a:p>
          <a:p>
            <a:r>
              <a:rPr lang="en-US" dirty="0">
                <a:solidFill>
                  <a:srgbClr val="0070C0"/>
                </a:solidFill>
              </a:rPr>
              <a:t>No person’s DNA to compare with,</a:t>
            </a:r>
          </a:p>
          <a:p>
            <a:r>
              <a:rPr lang="en-US" dirty="0">
                <a:solidFill>
                  <a:srgbClr val="0070C0"/>
                </a:solidFill>
              </a:rPr>
              <a:t>just relatives &amp; personal effects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4D61E-60D6-9746-900D-D108C35900D7}"/>
              </a:ext>
            </a:extLst>
          </p:cNvPr>
          <p:cNvSpPr txBox="1"/>
          <p:nvPr/>
        </p:nvSpPr>
        <p:spPr>
          <a:xfrm>
            <a:off x="3306789" y="5146029"/>
            <a:ext cx="5151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a sophisticated DNA approach</a:t>
            </a:r>
          </a:p>
          <a:p>
            <a:r>
              <a:rPr lang="en-US" dirty="0">
                <a:solidFill>
                  <a:srgbClr val="FF0000"/>
                </a:solidFill>
              </a:rPr>
              <a:t>to associate remains with missing</a:t>
            </a:r>
          </a:p>
        </p:txBody>
      </p:sp>
    </p:spTree>
    <p:extLst>
      <p:ext uri="{BB962C8B-B14F-4D97-AF65-F5344CB8AC3E}">
        <p14:creationId xmlns:p14="http://schemas.microsoft.com/office/powerpoint/2010/main" val="162425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Sarah’s genotype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365C4F-6595-0A43-BE8F-AEE48D47B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10" y="2654300"/>
            <a:ext cx="1808480" cy="226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2BB13-976C-CA45-BAD6-09EA97A46B9E}"/>
              </a:ext>
            </a:extLst>
          </p:cNvPr>
          <p:cNvSpPr txBox="1"/>
          <p:nvPr/>
        </p:nvSpPr>
        <p:spPr>
          <a:xfrm>
            <a:off x="2960288" y="2598003"/>
            <a:ext cx="4976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 nature, we inherit two genomes, </a:t>
            </a:r>
          </a:p>
          <a:p>
            <a:r>
              <a:rPr lang="en-US" dirty="0">
                <a:solidFill>
                  <a:srgbClr val="0070C0"/>
                </a:solidFill>
              </a:rPr>
              <a:t>one from Mom and one from 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0BD0E-4ADD-8146-BF03-6A96AE875600}"/>
              </a:ext>
            </a:extLst>
          </p:cNvPr>
          <p:cNvSpPr txBox="1"/>
          <p:nvPr/>
        </p:nvSpPr>
        <p:spPr>
          <a:xfrm>
            <a:off x="2763919" y="3784600"/>
            <a:ext cx="5368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 science, we test a dozen locations, </a:t>
            </a:r>
          </a:p>
          <a:p>
            <a:r>
              <a:rPr lang="en-US" dirty="0">
                <a:solidFill>
                  <a:srgbClr val="0070C0"/>
                </a:solidFill>
              </a:rPr>
              <a:t>to find out the pair of inherited alleles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4647B-EA65-3F49-95F1-371DE6B5FCB2}"/>
              </a:ext>
            </a:extLst>
          </p:cNvPr>
          <p:cNvSpPr txBox="1"/>
          <p:nvPr/>
        </p:nvSpPr>
        <p:spPr>
          <a:xfrm>
            <a:off x="2600418" y="4971197"/>
            <a:ext cx="5695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At each genetic locus, that pair of alleles</a:t>
            </a:r>
          </a:p>
          <a:p>
            <a:r>
              <a:rPr lang="en-US" dirty="0">
                <a:solidFill>
                  <a:srgbClr val="0070C0"/>
                </a:solidFill>
              </a:rPr>
              <a:t>is the person’s </a:t>
            </a:r>
            <a:r>
              <a:rPr lang="en-US" b="1" dirty="0">
                <a:solidFill>
                  <a:srgbClr val="0070C0"/>
                </a:solidFill>
              </a:rPr>
              <a:t>genotype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0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Amplifying the DNA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9DBDD-5934-1A48-8BAD-5B85587257A9}"/>
              </a:ext>
            </a:extLst>
          </p:cNvPr>
          <p:cNvSpPr txBox="1"/>
          <p:nvPr/>
        </p:nvSpPr>
        <p:spPr>
          <a:xfrm>
            <a:off x="1809065" y="1752600"/>
            <a:ext cx="5525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We can’t detect just dozens of cells, </a:t>
            </a:r>
          </a:p>
          <a:p>
            <a:r>
              <a:rPr lang="en-US" dirty="0">
                <a:solidFill>
                  <a:srgbClr val="0070C0"/>
                </a:solidFill>
              </a:rPr>
              <a:t>but PCR can make us billions of copies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05B6C-5D87-F14B-9A3B-010CCE2F6631}"/>
              </a:ext>
            </a:extLst>
          </p:cNvPr>
          <p:cNvSpPr txBox="1"/>
          <p:nvPr/>
        </p:nvSpPr>
        <p:spPr>
          <a:xfrm>
            <a:off x="1641318" y="275409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a+b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4845B-2943-FB4A-B7E9-7A9FB852DD56}"/>
              </a:ext>
            </a:extLst>
          </p:cNvPr>
          <p:cNvSpPr txBox="1"/>
          <p:nvPr/>
        </p:nvSpPr>
        <p:spPr>
          <a:xfrm>
            <a:off x="2348563" y="2754092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2a+2b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3CBAD-5A15-2140-B3A0-E5136A7F4C32}"/>
              </a:ext>
            </a:extLst>
          </p:cNvPr>
          <p:cNvSpPr txBox="1"/>
          <p:nvPr/>
        </p:nvSpPr>
        <p:spPr>
          <a:xfrm>
            <a:off x="3398852" y="2754092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4a+4b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21EC0-B95A-6C4B-9621-091BE9E29E37}"/>
              </a:ext>
            </a:extLst>
          </p:cNvPr>
          <p:cNvSpPr txBox="1"/>
          <p:nvPr/>
        </p:nvSpPr>
        <p:spPr>
          <a:xfrm>
            <a:off x="4393998" y="2754091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8a+8b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7C139-4BE6-B048-A6B3-68563DC1E19F}"/>
              </a:ext>
            </a:extLst>
          </p:cNvPr>
          <p:cNvSpPr txBox="1"/>
          <p:nvPr/>
        </p:nvSpPr>
        <p:spPr>
          <a:xfrm>
            <a:off x="5422771" y="275409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16a+16b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FF04B-3F2A-824A-817F-F6C481C523A7}"/>
              </a:ext>
            </a:extLst>
          </p:cNvPr>
          <p:cNvSpPr txBox="1"/>
          <p:nvPr/>
        </p:nvSpPr>
        <p:spPr>
          <a:xfrm>
            <a:off x="6816101" y="2754090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etc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5D241-3D68-7945-AABA-2717D93DE9EB}"/>
              </a:ext>
            </a:extLst>
          </p:cNvPr>
          <p:cNvSpPr txBox="1"/>
          <p:nvPr/>
        </p:nvSpPr>
        <p:spPr>
          <a:xfrm>
            <a:off x="2272363" y="4075664"/>
            <a:ext cx="4787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PCR is an imperfect amplifier,</a:t>
            </a:r>
          </a:p>
          <a:p>
            <a:r>
              <a:rPr lang="en-US" dirty="0">
                <a:solidFill>
                  <a:srgbClr val="FF0000"/>
                </a:solidFill>
              </a:rPr>
              <a:t>and so introduces </a:t>
            </a:r>
            <a:r>
              <a:rPr lang="en-US" b="1" dirty="0">
                <a:solidFill>
                  <a:srgbClr val="FF0000"/>
                </a:solidFill>
              </a:rPr>
              <a:t>randomness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2EB8A7-AD63-6649-B53F-EAB151D2997F}"/>
              </a:ext>
            </a:extLst>
          </p:cNvPr>
          <p:cNvSpPr txBox="1"/>
          <p:nvPr/>
        </p:nvSpPr>
        <p:spPr>
          <a:xfrm>
            <a:off x="1565118" y="504824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a+b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5A94E-055E-6146-B278-675EE66CC851}"/>
              </a:ext>
            </a:extLst>
          </p:cNvPr>
          <p:cNvSpPr txBox="1"/>
          <p:nvPr/>
        </p:nvSpPr>
        <p:spPr>
          <a:xfrm>
            <a:off x="2272363" y="5048250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2a+2b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CE631-C602-9649-9987-8584B1E2D9D3}"/>
              </a:ext>
            </a:extLst>
          </p:cNvPr>
          <p:cNvSpPr txBox="1"/>
          <p:nvPr/>
        </p:nvSpPr>
        <p:spPr>
          <a:xfrm>
            <a:off x="3322652" y="5048250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3a+4b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3A416-8382-9841-9CC4-C16CA5390BB3}"/>
              </a:ext>
            </a:extLst>
          </p:cNvPr>
          <p:cNvSpPr txBox="1"/>
          <p:nvPr/>
        </p:nvSpPr>
        <p:spPr>
          <a:xfrm>
            <a:off x="4317798" y="5048249"/>
            <a:ext cx="105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5a+7b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717E89-0B3E-E04B-98A8-F183F47F3DAC}"/>
              </a:ext>
            </a:extLst>
          </p:cNvPr>
          <p:cNvSpPr txBox="1"/>
          <p:nvPr/>
        </p:nvSpPr>
        <p:spPr>
          <a:xfrm>
            <a:off x="5432332" y="504824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9a+13b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6ED996-1EE0-FA4E-B537-6FB1D0C45C3D}"/>
              </a:ext>
            </a:extLst>
          </p:cNvPr>
          <p:cNvSpPr txBox="1"/>
          <p:nvPr/>
        </p:nvSpPr>
        <p:spPr>
          <a:xfrm>
            <a:off x="6739901" y="5048248"/>
            <a:ext cx="59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73D0-C452-7E4D-B432-AB309338D43F}"/>
              </a:ext>
            </a:extLst>
          </p:cNvPr>
          <p:cNvSpPr/>
          <p:nvPr/>
        </p:nvSpPr>
        <p:spPr bwMode="auto">
          <a:xfrm>
            <a:off x="7887110" y="2283676"/>
            <a:ext cx="184150" cy="83099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0C762-7D53-AD4D-8805-E42689AC6C3B}"/>
              </a:ext>
            </a:extLst>
          </p:cNvPr>
          <p:cNvSpPr/>
          <p:nvPr/>
        </p:nvSpPr>
        <p:spPr bwMode="auto">
          <a:xfrm>
            <a:off x="8274050" y="2283676"/>
            <a:ext cx="184150" cy="83099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79959B-9A15-6C46-BC68-6658DAEA4A7A}"/>
              </a:ext>
            </a:extLst>
          </p:cNvPr>
          <p:cNvSpPr txBox="1"/>
          <p:nvPr/>
        </p:nvSpPr>
        <p:spPr>
          <a:xfrm>
            <a:off x="7816467" y="30818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5B87B-31C5-AE43-8887-69EB3C9EF562}"/>
              </a:ext>
            </a:extLst>
          </p:cNvPr>
          <p:cNvSpPr txBox="1"/>
          <p:nvPr/>
        </p:nvSpPr>
        <p:spPr>
          <a:xfrm>
            <a:off x="8191705" y="30956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6744E2-5A65-F246-A6D0-2CDFB0116991}"/>
              </a:ext>
            </a:extLst>
          </p:cNvPr>
          <p:cNvSpPr/>
          <p:nvPr/>
        </p:nvSpPr>
        <p:spPr bwMode="auto">
          <a:xfrm>
            <a:off x="7887110" y="4872839"/>
            <a:ext cx="184150" cy="54053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5A75E-402C-7241-B791-336415BF3B2A}"/>
              </a:ext>
            </a:extLst>
          </p:cNvPr>
          <p:cNvSpPr/>
          <p:nvPr/>
        </p:nvSpPr>
        <p:spPr bwMode="auto">
          <a:xfrm>
            <a:off x="8274050" y="4457696"/>
            <a:ext cx="184150" cy="955677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80947-4894-6D42-9301-5383D5328D74}"/>
              </a:ext>
            </a:extLst>
          </p:cNvPr>
          <p:cNvSpPr txBox="1"/>
          <p:nvPr/>
        </p:nvSpPr>
        <p:spPr>
          <a:xfrm>
            <a:off x="7816467" y="53805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231E13-8E93-B24B-88E8-A958CC216F8A}"/>
              </a:ext>
            </a:extLst>
          </p:cNvPr>
          <p:cNvSpPr txBox="1"/>
          <p:nvPr/>
        </p:nvSpPr>
        <p:spPr>
          <a:xfrm>
            <a:off x="8191705" y="539432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2645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E773-3E93-3D45-94B3-9ABA2795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genotypes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50006F1-55F6-0D4F-AD3D-AA8F88D979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  <a14:imgEffect>
                      <a14:colorTemperature colorTemp="9037"/>
                    </a14:imgEffect>
                    <a14:imgEffect>
                      <a14:saturation sat="40000"/>
                    </a14:imgEffect>
                    <a14:imgEffect>
                      <a14:brightnessContrast bright="1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32" y="4451351"/>
            <a:ext cx="1808480" cy="2260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2F5F7-8089-B848-8DD2-7030033E8F24}"/>
              </a:ext>
            </a:extLst>
          </p:cNvPr>
          <p:cNvSpPr txBox="1"/>
          <p:nvPr/>
        </p:nvSpPr>
        <p:spPr>
          <a:xfrm>
            <a:off x="1061472" y="1747103"/>
            <a:ext cx="6855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Inferred genotype is only known up to probability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A829F-B1E5-F948-8947-43805FEB1540}"/>
              </a:ext>
            </a:extLst>
          </p:cNvPr>
          <p:cNvSpPr txBox="1"/>
          <p:nvPr/>
        </p:nvSpPr>
        <p:spPr>
          <a:xfrm>
            <a:off x="1343083" y="2420024"/>
            <a:ext cx="662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Absolute genotyping</a:t>
            </a:r>
          </a:p>
          <a:p>
            <a:r>
              <a:rPr lang="en-US" dirty="0">
                <a:solidFill>
                  <a:srgbClr val="FF0000"/>
                </a:solidFill>
              </a:rPr>
              <a:t>Human review fails when not one clear answer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42F7A-2B82-C14F-8149-6293C6C32302}"/>
              </a:ext>
            </a:extLst>
          </p:cNvPr>
          <p:cNvSpPr txBox="1"/>
          <p:nvPr/>
        </p:nvSpPr>
        <p:spPr>
          <a:xfrm>
            <a:off x="2297740" y="5397501"/>
            <a:ext cx="5339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Probabilistic genotyping</a:t>
            </a:r>
          </a:p>
          <a:p>
            <a:r>
              <a:rPr lang="en-US" dirty="0">
                <a:solidFill>
                  <a:srgbClr val="002060"/>
                </a:solidFill>
              </a:rPr>
              <a:t>Assigns probability to every allele pair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FE15B-939D-4548-8B78-A3CF5C4F22FE}"/>
              </a:ext>
            </a:extLst>
          </p:cNvPr>
          <p:cNvSpPr txBox="1"/>
          <p:nvPr/>
        </p:nvSpPr>
        <p:spPr>
          <a:xfrm>
            <a:off x="1796090" y="3724097"/>
            <a:ext cx="622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Determine PCR randomness from DNA data</a:t>
            </a:r>
          </a:p>
          <a:p>
            <a:r>
              <a:rPr lang="en-US" dirty="0">
                <a:solidFill>
                  <a:srgbClr val="7030A0"/>
                </a:solidFill>
              </a:rPr>
              <a:t>to produce accurate genotype probability</a:t>
            </a:r>
          </a:p>
          <a:p>
            <a:r>
              <a:rPr lang="en-US" dirty="0">
                <a:solidFill>
                  <a:srgbClr val="7030A0"/>
                </a:solidFill>
              </a:rPr>
              <a:t>(Perlin filed patent in 2001)</a:t>
            </a:r>
          </a:p>
        </p:txBody>
      </p:sp>
      <p:pic>
        <p:nvPicPr>
          <p:cNvPr id="9" name="Picture 8" descr="A picture containing ground, rock, outdoor, rocky&#10;&#10;Description automatically generated">
            <a:extLst>
              <a:ext uri="{FF2B5EF4-FFF2-40B4-BE49-F238E27FC236}">
                <a16:creationId xmlns:a16="http://schemas.microsoft.com/office/drawing/2014/main" id="{147778D0-7E04-AF40-B5D3-24C0BEA1EE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63" t="6731" r="36101" b="78721"/>
          <a:stretch/>
        </p:blipFill>
        <p:spPr>
          <a:xfrm>
            <a:off x="1358883" y="6179936"/>
            <a:ext cx="606829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28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22458</TotalTime>
  <Words>950</Words>
  <Application>Microsoft Macintosh PowerPoint</Application>
  <PresentationFormat>On-screen Show (4:3)</PresentationFormat>
  <Paragraphs>253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Cambria Math</vt:lpstr>
      <vt:lpstr>Times</vt:lpstr>
      <vt:lpstr>Blank Presentation</vt:lpstr>
      <vt:lpstr>How TrueAllele® Computing Automates DNA Analysis and Databasing for Mass Disasters</vt:lpstr>
      <vt:lpstr>Meet Sarah</vt:lpstr>
      <vt:lpstr>World Trade Center attack</vt:lpstr>
      <vt:lpstr>Identifying victim remains</vt:lpstr>
      <vt:lpstr>DNA from biological evidence</vt:lpstr>
      <vt:lpstr>Not the usual DNA problem</vt:lpstr>
      <vt:lpstr>Sarah’s genotype</vt:lpstr>
      <vt:lpstr>Amplifying the DNA</vt:lpstr>
      <vt:lpstr>Inferring genotypes</vt:lpstr>
      <vt:lpstr>Comparing genotypes</vt:lpstr>
      <vt:lpstr>WTC victim remains</vt:lpstr>
      <vt:lpstr>Limited genotype inference</vt:lpstr>
      <vt:lpstr>Modern genotype inference</vt:lpstr>
      <vt:lpstr>Joint data analysis</vt:lpstr>
      <vt:lpstr>More testing, more information</vt:lpstr>
      <vt:lpstr>WTC missing people</vt:lpstr>
      <vt:lpstr>Genotypes from family</vt:lpstr>
      <vt:lpstr>More relatives, more information</vt:lpstr>
      <vt:lpstr>Genotypes from personal effects</vt:lpstr>
      <vt:lpstr>Unmixing mixtures</vt:lpstr>
      <vt:lpstr>Relatives + Effects = Information</vt:lpstr>
      <vt:lpstr>Comparing uncertain genotypes</vt:lpstr>
      <vt:lpstr>TrueAllele® System</vt:lpstr>
      <vt:lpstr>Entering DNA data</vt:lpstr>
      <vt:lpstr>Coordinating computing</vt:lpstr>
      <vt:lpstr>Inferring genotypes</vt:lpstr>
      <vt:lpstr>Matching genotypes</vt:lpstr>
      <vt:lpstr>Returning Sarah to her family</vt:lpstr>
      <vt:lpstr>Validating TrueAllele</vt:lpstr>
      <vt:lpstr>Scalable database</vt:lpstr>
      <vt:lpstr>Use in criminal justice</vt:lpstr>
      <vt:lpstr>TrueAllele® for mass disasters</vt:lpstr>
      <vt:lpstr>More information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2455</cp:revision>
  <cp:lastPrinted>2017-04-07T13:21:34Z</cp:lastPrinted>
  <dcterms:modified xsi:type="dcterms:W3CDTF">2021-09-10T16:59:24Z</dcterms:modified>
</cp:coreProperties>
</file>