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handoutMasterIdLst>
    <p:handoutMasterId r:id="rId70"/>
  </p:handoutMasterIdLst>
  <p:sldIdLst>
    <p:sldId id="257" r:id="rId2"/>
    <p:sldId id="417" r:id="rId3"/>
    <p:sldId id="454" r:id="rId4"/>
    <p:sldId id="455" r:id="rId5"/>
    <p:sldId id="611" r:id="rId6"/>
    <p:sldId id="612" r:id="rId7"/>
    <p:sldId id="457" r:id="rId8"/>
    <p:sldId id="458" r:id="rId9"/>
    <p:sldId id="459" r:id="rId10"/>
    <p:sldId id="460" r:id="rId11"/>
    <p:sldId id="461" r:id="rId12"/>
    <p:sldId id="462" r:id="rId13"/>
    <p:sldId id="520" r:id="rId14"/>
    <p:sldId id="463" r:id="rId15"/>
    <p:sldId id="515" r:id="rId16"/>
    <p:sldId id="516" r:id="rId17"/>
    <p:sldId id="517" r:id="rId18"/>
    <p:sldId id="518" r:id="rId19"/>
    <p:sldId id="519" r:id="rId20"/>
    <p:sldId id="464" r:id="rId21"/>
    <p:sldId id="465" r:id="rId22"/>
    <p:sldId id="521" r:id="rId23"/>
    <p:sldId id="466" r:id="rId24"/>
    <p:sldId id="468" r:id="rId25"/>
    <p:sldId id="469" r:id="rId26"/>
    <p:sldId id="470" r:id="rId27"/>
    <p:sldId id="523" r:id="rId28"/>
    <p:sldId id="524" r:id="rId29"/>
    <p:sldId id="475" r:id="rId30"/>
    <p:sldId id="522" r:id="rId31"/>
    <p:sldId id="472" r:id="rId32"/>
    <p:sldId id="471" r:id="rId33"/>
    <p:sldId id="473" r:id="rId34"/>
    <p:sldId id="480" r:id="rId35"/>
    <p:sldId id="489" r:id="rId36"/>
    <p:sldId id="488" r:id="rId37"/>
    <p:sldId id="604" r:id="rId38"/>
    <p:sldId id="491" r:id="rId39"/>
    <p:sldId id="593" r:id="rId40"/>
    <p:sldId id="492" r:id="rId41"/>
    <p:sldId id="594" r:id="rId42"/>
    <p:sldId id="562" r:id="rId43"/>
    <p:sldId id="493" r:id="rId44"/>
    <p:sldId id="558" r:id="rId45"/>
    <p:sldId id="605" r:id="rId46"/>
    <p:sldId id="597" r:id="rId47"/>
    <p:sldId id="601" r:id="rId48"/>
    <p:sldId id="476" r:id="rId49"/>
    <p:sldId id="477" r:id="rId50"/>
    <p:sldId id="479" r:id="rId51"/>
    <p:sldId id="481" r:id="rId52"/>
    <p:sldId id="478" r:id="rId53"/>
    <p:sldId id="595" r:id="rId54"/>
    <p:sldId id="482" r:id="rId55"/>
    <p:sldId id="498" r:id="rId56"/>
    <p:sldId id="606" r:id="rId57"/>
    <p:sldId id="607" r:id="rId58"/>
    <p:sldId id="608" r:id="rId59"/>
    <p:sldId id="506" r:id="rId60"/>
    <p:sldId id="609" r:id="rId61"/>
    <p:sldId id="507" r:id="rId62"/>
    <p:sldId id="610" r:id="rId63"/>
    <p:sldId id="509" r:id="rId64"/>
    <p:sldId id="510" r:id="rId65"/>
    <p:sldId id="511" r:id="rId66"/>
    <p:sldId id="514" r:id="rId67"/>
    <p:sldId id="613"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7">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0432FF"/>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1"/>
    <p:restoredTop sz="97455"/>
  </p:normalViewPr>
  <p:slideViewPr>
    <p:cSldViewPr snapToGrid="0">
      <p:cViewPr varScale="1">
        <p:scale>
          <a:sx n="124" d="100"/>
          <a:sy n="124" d="100"/>
        </p:scale>
        <p:origin x="696" y="168"/>
      </p:cViewPr>
      <p:guideLst>
        <p:guide orient="horz" pos="216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40" d="100"/>
          <a:sy n="140" d="100"/>
        </p:scale>
        <p:origin x="357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1026">
            <a:extLst>
              <a:ext uri="{FF2B5EF4-FFF2-40B4-BE49-F238E27FC236}">
                <a16:creationId xmlns:a16="http://schemas.microsoft.com/office/drawing/2014/main" id="{DDE8945D-4867-5D49-9D40-25282D52997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161795" name="Rectangle 1027">
            <a:extLst>
              <a:ext uri="{FF2B5EF4-FFF2-40B4-BE49-F238E27FC236}">
                <a16:creationId xmlns:a16="http://schemas.microsoft.com/office/drawing/2014/main" id="{6F307F5A-83D4-2D40-B101-49024BD608D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61796" name="Rectangle 1028">
            <a:extLst>
              <a:ext uri="{FF2B5EF4-FFF2-40B4-BE49-F238E27FC236}">
                <a16:creationId xmlns:a16="http://schemas.microsoft.com/office/drawing/2014/main" id="{C28E2FC4-C44E-F242-9C5A-FF30755448AA}"/>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altLang="en-US" dirty="0"/>
              <a:t>Cybergenetics © 2007-2021</a:t>
            </a:r>
          </a:p>
        </p:txBody>
      </p:sp>
      <p:sp>
        <p:nvSpPr>
          <p:cNvPr id="161797" name="Rectangle 1029">
            <a:extLst>
              <a:ext uri="{FF2B5EF4-FFF2-40B4-BE49-F238E27FC236}">
                <a16:creationId xmlns:a16="http://schemas.microsoft.com/office/drawing/2014/main" id="{4EF1B5F3-7511-DD41-98EE-2EA737386F89}"/>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8C64F97-C030-5245-A67B-3AE6248A5A0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2078C39-516D-B344-8C4B-87F2392B816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93187" name="Rectangle 3">
            <a:extLst>
              <a:ext uri="{FF2B5EF4-FFF2-40B4-BE49-F238E27FC236}">
                <a16:creationId xmlns:a16="http://schemas.microsoft.com/office/drawing/2014/main" id="{DE3B0D1C-1DFC-C544-B5C6-5571E6CFF09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4340" name="Rectangle 4">
            <a:extLst>
              <a:ext uri="{FF2B5EF4-FFF2-40B4-BE49-F238E27FC236}">
                <a16:creationId xmlns:a16="http://schemas.microsoft.com/office/drawing/2014/main" id="{7EA47CFE-4DB8-9D4A-A76F-2158E4CFBAF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9" name="Rectangle 5">
            <a:extLst>
              <a:ext uri="{FF2B5EF4-FFF2-40B4-BE49-F238E27FC236}">
                <a16:creationId xmlns:a16="http://schemas.microsoft.com/office/drawing/2014/main" id="{96A13D0C-8CE3-524C-AACE-652C4490ABC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3190" name="Rectangle 6">
            <a:extLst>
              <a:ext uri="{FF2B5EF4-FFF2-40B4-BE49-F238E27FC236}">
                <a16:creationId xmlns:a16="http://schemas.microsoft.com/office/drawing/2014/main" id="{5CEC5E44-73AD-5841-97FE-E374004BB52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altLang="en-US"/>
              <a:t>Cybergenetics © 2007-2020</a:t>
            </a:r>
          </a:p>
        </p:txBody>
      </p:sp>
      <p:sp>
        <p:nvSpPr>
          <p:cNvPr id="93191" name="Rectangle 7">
            <a:extLst>
              <a:ext uri="{FF2B5EF4-FFF2-40B4-BE49-F238E27FC236}">
                <a16:creationId xmlns:a16="http://schemas.microsoft.com/office/drawing/2014/main" id="{4DD54573-0C80-1646-9B2C-B4D1033F1AE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9EB63D5-25E1-8B44-9535-86FEBB003EDD}"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B6C552FD-D52A-774E-8EB9-8113E3C7E874}"/>
              </a:ext>
            </a:extLst>
          </p:cNvPr>
          <p:cNvSpPr>
            <a:spLocks noGrp="1" noRot="1" noChangeAspect="1" noChangeArrowheads="1" noTextEdit="1"/>
          </p:cNvSpPr>
          <p:nvPr>
            <p:ph type="sldImg"/>
          </p:nvPr>
        </p:nvSpPr>
        <p:spPr>
          <a:ln/>
        </p:spPr>
      </p:sp>
      <p:sp>
        <p:nvSpPr>
          <p:cNvPr id="28674" name="Rectangle 3">
            <a:extLst>
              <a:ext uri="{FF2B5EF4-FFF2-40B4-BE49-F238E27FC236}">
                <a16:creationId xmlns:a16="http://schemas.microsoft.com/office/drawing/2014/main" id="{40D0DFE3-7A16-6B42-B72D-632190A93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8675" name="Footer Placeholder 1">
            <a:extLst>
              <a:ext uri="{FF2B5EF4-FFF2-40B4-BE49-F238E27FC236}">
                <a16:creationId xmlns:a16="http://schemas.microsoft.com/office/drawing/2014/main" id="{A7FEBEF9-200F-E444-B263-D15F86CB08D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ltLang="en-US"/>
              <a:t>Cybergenetics © 2007-2020</a:t>
            </a:r>
          </a:p>
        </p:txBody>
      </p:sp>
      <p:sp>
        <p:nvSpPr>
          <p:cNvPr id="5" name="Slide Number Placeholder 4"/>
          <p:cNvSpPr>
            <a:spLocks noGrp="1"/>
          </p:cNvSpPr>
          <p:nvPr>
            <p:ph type="sldNum" sz="quarter" idx="5"/>
          </p:nvPr>
        </p:nvSpPr>
        <p:spPr/>
        <p:txBody>
          <a:bodyPr/>
          <a:lstStyle/>
          <a:p>
            <a:fld id="{A9EB63D5-25E1-8B44-9535-86FEBB003EDD}" type="slidenum">
              <a:rPr lang="en-US" altLang="en-US" smtClean="0"/>
              <a:pPr/>
              <a:t>14</a:t>
            </a:fld>
            <a:endParaRPr lang="en-US" altLang="en-US"/>
          </a:p>
        </p:txBody>
      </p:sp>
    </p:spTree>
    <p:extLst>
      <p:ext uri="{BB962C8B-B14F-4D97-AF65-F5344CB8AC3E}">
        <p14:creationId xmlns:p14="http://schemas.microsoft.com/office/powerpoint/2010/main" val="267456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ltLang="en-US"/>
              <a:t>Cybergenetics © 2007-2020</a:t>
            </a:r>
          </a:p>
        </p:txBody>
      </p:sp>
      <p:sp>
        <p:nvSpPr>
          <p:cNvPr id="5" name="Slide Number Placeholder 4"/>
          <p:cNvSpPr>
            <a:spLocks noGrp="1"/>
          </p:cNvSpPr>
          <p:nvPr>
            <p:ph type="sldNum" sz="quarter" idx="5"/>
          </p:nvPr>
        </p:nvSpPr>
        <p:spPr/>
        <p:txBody>
          <a:bodyPr/>
          <a:lstStyle/>
          <a:p>
            <a:fld id="{A9EB63D5-25E1-8B44-9535-86FEBB003EDD}" type="slidenum">
              <a:rPr lang="en-US" altLang="en-US" smtClean="0"/>
              <a:pPr/>
              <a:t>18</a:t>
            </a:fld>
            <a:endParaRPr lang="en-US" altLang="en-US"/>
          </a:p>
        </p:txBody>
      </p:sp>
    </p:spTree>
    <p:extLst>
      <p:ext uri="{BB962C8B-B14F-4D97-AF65-F5344CB8AC3E}">
        <p14:creationId xmlns:p14="http://schemas.microsoft.com/office/powerpoint/2010/main" val="35063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ltLang="en-US"/>
              <a:t>Cybergenetics © 2007-2020</a:t>
            </a:r>
          </a:p>
        </p:txBody>
      </p:sp>
      <p:sp>
        <p:nvSpPr>
          <p:cNvPr id="5" name="Slide Number Placeholder 4"/>
          <p:cNvSpPr>
            <a:spLocks noGrp="1"/>
          </p:cNvSpPr>
          <p:nvPr>
            <p:ph type="sldNum" sz="quarter" idx="5"/>
          </p:nvPr>
        </p:nvSpPr>
        <p:spPr/>
        <p:txBody>
          <a:bodyPr/>
          <a:lstStyle/>
          <a:p>
            <a:fld id="{A9EB63D5-25E1-8B44-9535-86FEBB003EDD}" type="slidenum">
              <a:rPr lang="en-US" altLang="en-US" smtClean="0"/>
              <a:pPr/>
              <a:t>19</a:t>
            </a:fld>
            <a:endParaRPr lang="en-US" altLang="en-US"/>
          </a:p>
        </p:txBody>
      </p:sp>
    </p:spTree>
    <p:extLst>
      <p:ext uri="{BB962C8B-B14F-4D97-AF65-F5344CB8AC3E}">
        <p14:creationId xmlns:p14="http://schemas.microsoft.com/office/powerpoint/2010/main" val="233386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a:extLst>
              <a:ext uri="{FF2B5EF4-FFF2-40B4-BE49-F238E27FC236}">
                <a16:creationId xmlns:a16="http://schemas.microsoft.com/office/drawing/2014/main" id="{EAA6FE97-CF60-514B-B0F4-D793FD9E5DC1}"/>
              </a:ext>
            </a:extLst>
          </p:cNvPr>
          <p:cNvSpPr>
            <a:spLocks noGrp="1" noRot="1" noChangeAspect="1" noChangeArrowheads="1" noTextEdit="1"/>
          </p:cNvSpPr>
          <p:nvPr>
            <p:ph type="sldImg"/>
          </p:nvPr>
        </p:nvSpPr>
        <p:spPr>
          <a:solidFill>
            <a:srgbClr val="FFFFFF"/>
          </a:solidFill>
          <a:ln/>
        </p:spPr>
      </p:sp>
      <p:sp>
        <p:nvSpPr>
          <p:cNvPr id="356354" name="Rectangle 3">
            <a:extLst>
              <a:ext uri="{FF2B5EF4-FFF2-40B4-BE49-F238E27FC236}">
                <a16:creationId xmlns:a16="http://schemas.microsoft.com/office/drawing/2014/main" id="{5C7757BE-DCBF-1A4C-912E-821377F38A60}"/>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pitchFamily="2" charset="0"/>
              <a:ea typeface="ＭＳ Ｐゴシック" panose="020B0600070205080204" pitchFamily="34" charset="-128"/>
            </a:endParaRPr>
          </a:p>
        </p:txBody>
      </p:sp>
      <p:sp>
        <p:nvSpPr>
          <p:cNvPr id="356355" name="Footer Placeholder 1">
            <a:extLst>
              <a:ext uri="{FF2B5EF4-FFF2-40B4-BE49-F238E27FC236}">
                <a16:creationId xmlns:a16="http://schemas.microsoft.com/office/drawing/2014/main" id="{9E85CED6-B4DC-E74E-80BA-17C80E1FD7B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225127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095B0415-2418-044B-A34B-A3AEDA80E2EF}"/>
              </a:ext>
            </a:extLst>
          </p:cNvPr>
          <p:cNvSpPr>
            <a:spLocks noGrp="1" noRot="1" noChangeAspect="1" noChangeArrowheads="1" noTextEdit="1"/>
          </p:cNvSpPr>
          <p:nvPr>
            <p:ph type="sldImg"/>
          </p:nvPr>
        </p:nvSpPr>
        <p:spPr>
          <a:solidFill>
            <a:srgbClr val="FFFFFF"/>
          </a:solidFill>
          <a:ln/>
        </p:spPr>
      </p:sp>
      <p:sp>
        <p:nvSpPr>
          <p:cNvPr id="143362" name="Rectangle 3">
            <a:extLst>
              <a:ext uri="{FF2B5EF4-FFF2-40B4-BE49-F238E27FC236}">
                <a16:creationId xmlns:a16="http://schemas.microsoft.com/office/drawing/2014/main" id="{7EC1FBAA-CE02-384D-AB63-89F34F76ED3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143363" name="Footer Placeholder 1">
            <a:extLst>
              <a:ext uri="{FF2B5EF4-FFF2-40B4-BE49-F238E27FC236}">
                <a16:creationId xmlns:a16="http://schemas.microsoft.com/office/drawing/2014/main" id="{4031BE4D-5EFD-B64F-A357-EAE30028F65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367312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07E7B859-2083-E943-8979-B08DF2132E78}"/>
              </a:ext>
            </a:extLst>
          </p:cNvPr>
          <p:cNvSpPr>
            <a:spLocks noGrp="1" noRot="1" noChangeAspect="1" noChangeArrowheads="1" noTextEdit="1"/>
          </p:cNvSpPr>
          <p:nvPr>
            <p:ph type="sldImg"/>
          </p:nvPr>
        </p:nvSpPr>
        <p:spPr>
          <a:solidFill>
            <a:srgbClr val="FFFFFF"/>
          </a:solidFill>
          <a:ln/>
        </p:spPr>
      </p:sp>
      <p:sp>
        <p:nvSpPr>
          <p:cNvPr id="245762" name="Rectangle 3">
            <a:extLst>
              <a:ext uri="{FF2B5EF4-FFF2-40B4-BE49-F238E27FC236}">
                <a16:creationId xmlns:a16="http://schemas.microsoft.com/office/drawing/2014/main" id="{A8C1AFDB-6505-6645-9924-BFF1ACF9186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
        <p:nvSpPr>
          <p:cNvPr id="245763" name="Footer Placeholder 1">
            <a:extLst>
              <a:ext uri="{FF2B5EF4-FFF2-40B4-BE49-F238E27FC236}">
                <a16:creationId xmlns:a16="http://schemas.microsoft.com/office/drawing/2014/main" id="{DEA6B11E-888B-DE46-B712-3C071A2D8AA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43595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0DB66FCE-DB27-D548-9310-C7A429FA4B10}"/>
              </a:ext>
            </a:extLst>
          </p:cNvPr>
          <p:cNvSpPr>
            <a:spLocks noGrp="1" noRot="1" noChangeAspect="1" noChangeArrowheads="1" noTextEdit="1"/>
          </p:cNvSpPr>
          <p:nvPr>
            <p:ph type="sldImg"/>
          </p:nvPr>
        </p:nvSpPr>
        <p:spPr>
          <a:solidFill>
            <a:srgbClr val="FFFFFF"/>
          </a:solidFill>
          <a:ln/>
        </p:spPr>
      </p:sp>
      <p:sp>
        <p:nvSpPr>
          <p:cNvPr id="237570" name="Rectangle 3">
            <a:extLst>
              <a:ext uri="{FF2B5EF4-FFF2-40B4-BE49-F238E27FC236}">
                <a16:creationId xmlns:a16="http://schemas.microsoft.com/office/drawing/2014/main" id="{9234A991-B9C0-C045-BEB1-FA24C10EE593}"/>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pitchFamily="2" charset="0"/>
              <a:ea typeface="ＭＳ Ｐゴシック" panose="020B0600070205080204" pitchFamily="34" charset="-128"/>
            </a:endParaRPr>
          </a:p>
        </p:txBody>
      </p:sp>
      <p:sp>
        <p:nvSpPr>
          <p:cNvPr id="237571" name="Footer Placeholder 1">
            <a:extLst>
              <a:ext uri="{FF2B5EF4-FFF2-40B4-BE49-F238E27FC236}">
                <a16:creationId xmlns:a16="http://schemas.microsoft.com/office/drawing/2014/main" id="{BAA97A82-09D8-F746-B22D-54636DEC71B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2007-2020</a:t>
            </a:r>
          </a:p>
        </p:txBody>
      </p:sp>
    </p:spTree>
    <p:extLst>
      <p:ext uri="{BB962C8B-B14F-4D97-AF65-F5344CB8AC3E}">
        <p14:creationId xmlns:p14="http://schemas.microsoft.com/office/powerpoint/2010/main" val="110426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157AC9-49F3-6A4B-9C44-A975C13D76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109E13-CE39-4245-AC58-E5F2AFDF6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22CC69-9C6C-A342-8480-D81F678EBF36}"/>
              </a:ext>
            </a:extLst>
          </p:cNvPr>
          <p:cNvSpPr>
            <a:spLocks noGrp="1" noChangeArrowheads="1"/>
          </p:cNvSpPr>
          <p:nvPr>
            <p:ph type="sldNum" sz="quarter" idx="12"/>
          </p:nvPr>
        </p:nvSpPr>
        <p:spPr>
          <a:ln/>
        </p:spPr>
        <p:txBody>
          <a:bodyPr/>
          <a:lstStyle>
            <a:lvl1pPr>
              <a:defRPr/>
            </a:lvl1pPr>
          </a:lstStyle>
          <a:p>
            <a:fld id="{5CDD4E12-5A86-EA43-A4DD-7DC9DA4207C2}" type="slidenum">
              <a:rPr lang="en-US" altLang="en-US"/>
              <a:pPr/>
              <a:t>‹#›</a:t>
            </a:fld>
            <a:endParaRPr lang="en-US" altLang="en-US"/>
          </a:p>
        </p:txBody>
      </p:sp>
    </p:spTree>
    <p:extLst>
      <p:ext uri="{BB962C8B-B14F-4D97-AF65-F5344CB8AC3E}">
        <p14:creationId xmlns:p14="http://schemas.microsoft.com/office/powerpoint/2010/main" val="1630332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76916D-674B-AF4B-8D4B-54F4C7A56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759796-09CC-D749-8170-B095E52A6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C2D8C0-753E-8D4A-8C2E-05DCFCE3783C}"/>
              </a:ext>
            </a:extLst>
          </p:cNvPr>
          <p:cNvSpPr>
            <a:spLocks noGrp="1" noChangeArrowheads="1"/>
          </p:cNvSpPr>
          <p:nvPr>
            <p:ph type="sldNum" sz="quarter" idx="12"/>
          </p:nvPr>
        </p:nvSpPr>
        <p:spPr>
          <a:ln/>
        </p:spPr>
        <p:txBody>
          <a:bodyPr/>
          <a:lstStyle>
            <a:lvl1pPr>
              <a:defRPr/>
            </a:lvl1pPr>
          </a:lstStyle>
          <a:p>
            <a:fld id="{3A61F224-11F5-3A42-9416-8F1279D82C61}" type="slidenum">
              <a:rPr lang="en-US" altLang="en-US"/>
              <a:pPr/>
              <a:t>‹#›</a:t>
            </a:fld>
            <a:endParaRPr lang="en-US" altLang="en-US"/>
          </a:p>
        </p:txBody>
      </p:sp>
    </p:spTree>
    <p:extLst>
      <p:ext uri="{BB962C8B-B14F-4D97-AF65-F5344CB8AC3E}">
        <p14:creationId xmlns:p14="http://schemas.microsoft.com/office/powerpoint/2010/main" val="324705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79D4EB-7C97-834E-9A31-3D4594F4F6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C50354-AC80-8346-80B9-F65920F5F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D9E5E1-C733-304C-9AF9-8DE8F1D52935}"/>
              </a:ext>
            </a:extLst>
          </p:cNvPr>
          <p:cNvSpPr>
            <a:spLocks noGrp="1" noChangeArrowheads="1"/>
          </p:cNvSpPr>
          <p:nvPr>
            <p:ph type="sldNum" sz="quarter" idx="12"/>
          </p:nvPr>
        </p:nvSpPr>
        <p:spPr>
          <a:ln/>
        </p:spPr>
        <p:txBody>
          <a:bodyPr/>
          <a:lstStyle>
            <a:lvl1pPr>
              <a:defRPr/>
            </a:lvl1pPr>
          </a:lstStyle>
          <a:p>
            <a:fld id="{A33FF9B3-483E-C342-AF6D-40C2D4D3606E}" type="slidenum">
              <a:rPr lang="en-US" altLang="en-US"/>
              <a:pPr/>
              <a:t>‹#›</a:t>
            </a:fld>
            <a:endParaRPr lang="en-US" altLang="en-US"/>
          </a:p>
        </p:txBody>
      </p:sp>
    </p:spTree>
    <p:extLst>
      <p:ext uri="{BB962C8B-B14F-4D97-AF65-F5344CB8AC3E}">
        <p14:creationId xmlns:p14="http://schemas.microsoft.com/office/powerpoint/2010/main" val="424760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69DAD3-86E1-C848-B7C8-22978ED879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9D3AE5-87DC-BE4E-B1D9-56B573D095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3062CD-F007-EE4C-ADD9-38CF90E96BCB}"/>
              </a:ext>
            </a:extLst>
          </p:cNvPr>
          <p:cNvSpPr>
            <a:spLocks noGrp="1" noChangeArrowheads="1"/>
          </p:cNvSpPr>
          <p:nvPr>
            <p:ph type="sldNum" sz="quarter" idx="12"/>
          </p:nvPr>
        </p:nvSpPr>
        <p:spPr>
          <a:ln/>
        </p:spPr>
        <p:txBody>
          <a:bodyPr/>
          <a:lstStyle>
            <a:lvl1pPr>
              <a:defRPr/>
            </a:lvl1pPr>
          </a:lstStyle>
          <a:p>
            <a:fld id="{4FA730C2-D6BD-6A4D-B45E-7B2408FA2ADD}" type="slidenum">
              <a:rPr lang="en-US" altLang="en-US"/>
              <a:pPr/>
              <a:t>‹#›</a:t>
            </a:fld>
            <a:endParaRPr lang="en-US" altLang="en-US"/>
          </a:p>
        </p:txBody>
      </p:sp>
    </p:spTree>
    <p:extLst>
      <p:ext uri="{BB962C8B-B14F-4D97-AF65-F5344CB8AC3E}">
        <p14:creationId xmlns:p14="http://schemas.microsoft.com/office/powerpoint/2010/main" val="96326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C57319-4338-4D44-B961-FE73261303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E0AC93-8BA7-FB46-92DC-1F0FD2C7BF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AEEE2-D65D-2743-91DA-DF8EC0A154AE}"/>
              </a:ext>
            </a:extLst>
          </p:cNvPr>
          <p:cNvSpPr>
            <a:spLocks noGrp="1" noChangeArrowheads="1"/>
          </p:cNvSpPr>
          <p:nvPr>
            <p:ph type="sldNum" sz="quarter" idx="12"/>
          </p:nvPr>
        </p:nvSpPr>
        <p:spPr>
          <a:ln/>
        </p:spPr>
        <p:txBody>
          <a:bodyPr/>
          <a:lstStyle>
            <a:lvl1pPr>
              <a:defRPr/>
            </a:lvl1pPr>
          </a:lstStyle>
          <a:p>
            <a:fld id="{348F123C-76FD-E248-B8DE-7A5B5C5755C4}" type="slidenum">
              <a:rPr lang="en-US" altLang="en-US"/>
              <a:pPr/>
              <a:t>‹#›</a:t>
            </a:fld>
            <a:endParaRPr lang="en-US" altLang="en-US"/>
          </a:p>
        </p:txBody>
      </p:sp>
    </p:spTree>
    <p:extLst>
      <p:ext uri="{BB962C8B-B14F-4D97-AF65-F5344CB8AC3E}">
        <p14:creationId xmlns:p14="http://schemas.microsoft.com/office/powerpoint/2010/main" val="3288379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7ECF67-815B-4345-8EE2-2772A2CABB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CAAEC9-8F62-374C-B431-887818F812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4B8F3A-2370-7044-A0C1-FECA3E4E674D}"/>
              </a:ext>
            </a:extLst>
          </p:cNvPr>
          <p:cNvSpPr>
            <a:spLocks noGrp="1" noChangeArrowheads="1"/>
          </p:cNvSpPr>
          <p:nvPr>
            <p:ph type="sldNum" sz="quarter" idx="12"/>
          </p:nvPr>
        </p:nvSpPr>
        <p:spPr>
          <a:ln/>
        </p:spPr>
        <p:txBody>
          <a:bodyPr/>
          <a:lstStyle>
            <a:lvl1pPr>
              <a:defRPr/>
            </a:lvl1pPr>
          </a:lstStyle>
          <a:p>
            <a:fld id="{9C412700-E1D1-BA4B-8C68-95CDD1D02897}" type="slidenum">
              <a:rPr lang="en-US" altLang="en-US"/>
              <a:pPr/>
              <a:t>‹#›</a:t>
            </a:fld>
            <a:endParaRPr lang="en-US" altLang="en-US"/>
          </a:p>
        </p:txBody>
      </p:sp>
    </p:spTree>
    <p:extLst>
      <p:ext uri="{BB962C8B-B14F-4D97-AF65-F5344CB8AC3E}">
        <p14:creationId xmlns:p14="http://schemas.microsoft.com/office/powerpoint/2010/main" val="105016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B85898-9759-2847-9B1E-D2C018632F8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C7DA323-F57C-0240-9B52-FB98643BD5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822196-98B1-6D43-8C96-2EF389930A0A}"/>
              </a:ext>
            </a:extLst>
          </p:cNvPr>
          <p:cNvSpPr>
            <a:spLocks noGrp="1" noChangeArrowheads="1"/>
          </p:cNvSpPr>
          <p:nvPr>
            <p:ph type="sldNum" sz="quarter" idx="12"/>
          </p:nvPr>
        </p:nvSpPr>
        <p:spPr>
          <a:ln/>
        </p:spPr>
        <p:txBody>
          <a:bodyPr/>
          <a:lstStyle>
            <a:lvl1pPr>
              <a:defRPr/>
            </a:lvl1pPr>
          </a:lstStyle>
          <a:p>
            <a:fld id="{55F99C7B-88D8-5242-9E2A-FCC3A387D62E}" type="slidenum">
              <a:rPr lang="en-US" altLang="en-US"/>
              <a:pPr/>
              <a:t>‹#›</a:t>
            </a:fld>
            <a:endParaRPr lang="en-US" altLang="en-US"/>
          </a:p>
        </p:txBody>
      </p:sp>
    </p:spTree>
    <p:extLst>
      <p:ext uri="{BB962C8B-B14F-4D97-AF65-F5344CB8AC3E}">
        <p14:creationId xmlns:p14="http://schemas.microsoft.com/office/powerpoint/2010/main" val="379178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95E8E9-80BE-4144-BE2E-5C35D9A5A7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749F5D-7545-DC47-98C2-2A8B5F738C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6BC8710-717D-E84E-A917-36C6D87F79BB}"/>
              </a:ext>
            </a:extLst>
          </p:cNvPr>
          <p:cNvSpPr>
            <a:spLocks noGrp="1" noChangeArrowheads="1"/>
          </p:cNvSpPr>
          <p:nvPr>
            <p:ph type="sldNum" sz="quarter" idx="12"/>
          </p:nvPr>
        </p:nvSpPr>
        <p:spPr>
          <a:ln/>
        </p:spPr>
        <p:txBody>
          <a:bodyPr/>
          <a:lstStyle>
            <a:lvl1pPr>
              <a:defRPr/>
            </a:lvl1pPr>
          </a:lstStyle>
          <a:p>
            <a:fld id="{1DD67615-0252-C145-AC16-9923C0CA544C}" type="slidenum">
              <a:rPr lang="en-US" altLang="en-US"/>
              <a:pPr/>
              <a:t>‹#›</a:t>
            </a:fld>
            <a:endParaRPr lang="en-US" altLang="en-US"/>
          </a:p>
        </p:txBody>
      </p:sp>
    </p:spTree>
    <p:extLst>
      <p:ext uri="{BB962C8B-B14F-4D97-AF65-F5344CB8AC3E}">
        <p14:creationId xmlns:p14="http://schemas.microsoft.com/office/powerpoint/2010/main" val="20809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94233C-CA8E-8E4E-95DD-AC0AC3F482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67AE63E-F821-414A-9880-29D449B8EC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69C7611-BB99-9D4E-A6C0-7C07C8DE7939}"/>
              </a:ext>
            </a:extLst>
          </p:cNvPr>
          <p:cNvSpPr>
            <a:spLocks noGrp="1" noChangeArrowheads="1"/>
          </p:cNvSpPr>
          <p:nvPr>
            <p:ph type="sldNum" sz="quarter" idx="12"/>
          </p:nvPr>
        </p:nvSpPr>
        <p:spPr>
          <a:ln/>
        </p:spPr>
        <p:txBody>
          <a:bodyPr/>
          <a:lstStyle>
            <a:lvl1pPr>
              <a:defRPr/>
            </a:lvl1pPr>
          </a:lstStyle>
          <a:p>
            <a:fld id="{8479191A-7FCA-2B4D-BA05-48FDAA985D25}" type="slidenum">
              <a:rPr lang="en-US" altLang="en-US"/>
              <a:pPr/>
              <a:t>‹#›</a:t>
            </a:fld>
            <a:endParaRPr lang="en-US" altLang="en-US"/>
          </a:p>
        </p:txBody>
      </p:sp>
    </p:spTree>
    <p:extLst>
      <p:ext uri="{BB962C8B-B14F-4D97-AF65-F5344CB8AC3E}">
        <p14:creationId xmlns:p14="http://schemas.microsoft.com/office/powerpoint/2010/main" val="2220379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8A0FB-5899-E444-8F3C-8F6E4171CA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5D8A31-43FA-CB4C-85FA-5AF465CD8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20E5FC-6574-3C4A-ADD2-4149C938FA31}"/>
              </a:ext>
            </a:extLst>
          </p:cNvPr>
          <p:cNvSpPr>
            <a:spLocks noGrp="1" noChangeArrowheads="1"/>
          </p:cNvSpPr>
          <p:nvPr>
            <p:ph type="sldNum" sz="quarter" idx="12"/>
          </p:nvPr>
        </p:nvSpPr>
        <p:spPr>
          <a:ln/>
        </p:spPr>
        <p:txBody>
          <a:bodyPr/>
          <a:lstStyle>
            <a:lvl1pPr>
              <a:defRPr/>
            </a:lvl1pPr>
          </a:lstStyle>
          <a:p>
            <a:fld id="{1FC2BF54-7936-C34A-9755-04FBE6022815}" type="slidenum">
              <a:rPr lang="en-US" altLang="en-US"/>
              <a:pPr/>
              <a:t>‹#›</a:t>
            </a:fld>
            <a:endParaRPr lang="en-US" altLang="en-US"/>
          </a:p>
        </p:txBody>
      </p:sp>
    </p:spTree>
    <p:extLst>
      <p:ext uri="{BB962C8B-B14F-4D97-AF65-F5344CB8AC3E}">
        <p14:creationId xmlns:p14="http://schemas.microsoft.com/office/powerpoint/2010/main" val="981462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D9A6A0-AA87-DA4D-9E86-8864C0DE5D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11E635-CE48-3849-94DE-59FF8465B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081E73-D9C8-0140-BAC5-4ED65D278F5C}"/>
              </a:ext>
            </a:extLst>
          </p:cNvPr>
          <p:cNvSpPr>
            <a:spLocks noGrp="1" noChangeArrowheads="1"/>
          </p:cNvSpPr>
          <p:nvPr>
            <p:ph type="sldNum" sz="quarter" idx="12"/>
          </p:nvPr>
        </p:nvSpPr>
        <p:spPr>
          <a:ln/>
        </p:spPr>
        <p:txBody>
          <a:bodyPr/>
          <a:lstStyle>
            <a:lvl1pPr>
              <a:defRPr/>
            </a:lvl1pPr>
          </a:lstStyle>
          <a:p>
            <a:fld id="{A60F7206-25BA-684E-AEFC-45C7FE41BCE9}" type="slidenum">
              <a:rPr lang="en-US" altLang="en-US"/>
              <a:pPr/>
              <a:t>‹#›</a:t>
            </a:fld>
            <a:endParaRPr lang="en-US" altLang="en-US"/>
          </a:p>
        </p:txBody>
      </p:sp>
    </p:spTree>
    <p:extLst>
      <p:ext uri="{BB962C8B-B14F-4D97-AF65-F5344CB8AC3E}">
        <p14:creationId xmlns:p14="http://schemas.microsoft.com/office/powerpoint/2010/main" val="4113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E88009-C183-B544-A359-A70AB508FC1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3DAC10-5671-9347-A059-1482B07E0C9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33A7BF-FA10-A646-9B40-8E8A8A07723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FFBCD6A-8578-F442-AA4F-8462DA40E4F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9D8CC63-3DBB-E94E-BB1E-454E6F20F38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2" charset="0"/>
              </a:defRPr>
            </a:lvl1pPr>
          </a:lstStyle>
          <a:p>
            <a:fld id="{696FAB10-E80C-F749-9E75-D8767CFBEB3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03724"/>
            <a:ext cx="6858000" cy="1088627"/>
          </a:xfrm>
        </p:spPr>
        <p:txBody>
          <a:bodyPr>
            <a:normAutofit fontScale="90000"/>
          </a:bodyPr>
          <a:lstStyle/>
          <a:p>
            <a:r>
              <a:rPr lang="en-US" sz="2400" b="1" dirty="0"/>
              <a:t>Interdisciplinary Symposium - #S01</a:t>
            </a:r>
            <a:br>
              <a:rPr lang="en-US" sz="2400" b="1" dirty="0"/>
            </a:br>
            <a:r>
              <a:rPr lang="en-US" sz="2400" b="1" i="1" dirty="0"/>
              <a:t>To See or Not to See: </a:t>
            </a:r>
            <a:br>
              <a:rPr lang="en-US" sz="2400" b="1" i="1" dirty="0"/>
            </a:br>
            <a:r>
              <a:rPr lang="en-US" sz="2400" b="1" i="1" dirty="0"/>
              <a:t>Unbiased Answers to Forensic Questions</a:t>
            </a:r>
            <a:endParaRPr lang="en-US" sz="2400" b="1" dirty="0"/>
          </a:p>
        </p:txBody>
      </p:sp>
      <p:sp>
        <p:nvSpPr>
          <p:cNvPr id="3" name="Subtitle 2"/>
          <p:cNvSpPr>
            <a:spLocks noGrp="1"/>
          </p:cNvSpPr>
          <p:nvPr>
            <p:ph type="subTitle" idx="1"/>
          </p:nvPr>
        </p:nvSpPr>
        <p:spPr>
          <a:xfrm>
            <a:off x="1143000" y="4942439"/>
            <a:ext cx="6858000" cy="778272"/>
          </a:xfrm>
        </p:spPr>
        <p:txBody>
          <a:bodyPr>
            <a:noAutofit/>
          </a:bodyPr>
          <a:lstStyle/>
          <a:p>
            <a:r>
              <a:rPr lang="en-US" sz="2800" b="1" dirty="0">
                <a:solidFill>
                  <a:srgbClr val="0070C0"/>
                </a:solidFill>
              </a:rPr>
              <a:t>Mark W. Perlin, PhD, MD, PhD </a:t>
            </a:r>
          </a:p>
          <a:p>
            <a:r>
              <a:rPr lang="en-US" sz="2800" b="1" dirty="0">
                <a:solidFill>
                  <a:srgbClr val="0070C0"/>
                </a:solidFill>
              </a:rPr>
              <a:t>Pittsburgh, PA</a:t>
            </a:r>
          </a:p>
        </p:txBody>
      </p:sp>
      <p:sp>
        <p:nvSpPr>
          <p:cNvPr id="5" name="Rectangle 4"/>
          <p:cNvSpPr/>
          <p:nvPr/>
        </p:nvSpPr>
        <p:spPr>
          <a:xfrm>
            <a:off x="152400" y="2811324"/>
            <a:ext cx="8775639" cy="1200329"/>
          </a:xfrm>
          <a:prstGeom prst="rect">
            <a:avLst/>
          </a:prstGeom>
        </p:spPr>
        <p:txBody>
          <a:bodyPr wrap="square">
            <a:spAutoFit/>
          </a:bodyPr>
          <a:lstStyle/>
          <a:p>
            <a:pPr lvl="0" algn="ctr">
              <a:defRPr/>
            </a:pPr>
            <a:r>
              <a:rPr lang="en-US" sz="3600" b="1" dirty="0">
                <a:solidFill>
                  <a:srgbClr val="002060"/>
                </a:solidFill>
              </a:rPr>
              <a:t>Eliminating Bias in </a:t>
            </a:r>
          </a:p>
          <a:p>
            <a:pPr lvl="0" algn="ctr">
              <a:defRPr/>
            </a:pPr>
            <a:r>
              <a:rPr lang="en-US" sz="3600" b="1" dirty="0">
                <a:solidFill>
                  <a:srgbClr val="002060"/>
                </a:solidFill>
              </a:rPr>
              <a:t>Forensic Algorithms and Statistics</a:t>
            </a:r>
            <a:endParaRPr lang="en-US" sz="3600" b="1" dirty="0">
              <a:solidFill>
                <a:srgbClr val="002060"/>
              </a:solidFill>
              <a:latin typeface="Calibri" panose="020F0502020204030204"/>
            </a:endParaRPr>
          </a:p>
        </p:txBody>
      </p:sp>
      <p:sp>
        <p:nvSpPr>
          <p:cNvPr id="6" name="Rectangle 5"/>
          <p:cNvSpPr/>
          <p:nvPr/>
        </p:nvSpPr>
        <p:spPr>
          <a:xfrm>
            <a:off x="3488304" y="4181503"/>
            <a:ext cx="2167388" cy="507831"/>
          </a:xfrm>
          <a:prstGeom prst="rect">
            <a:avLst/>
          </a:prstGeom>
        </p:spPr>
        <p:txBody>
          <a:bodyPr wrap="none">
            <a:spAutoFit/>
          </a:bodyPr>
          <a:lstStyle/>
          <a:p>
            <a:pPr algn="ctr" defTabSz="685800">
              <a:defRPr/>
            </a:pPr>
            <a:r>
              <a:rPr lang="en-US" sz="1350" b="1" dirty="0">
                <a:solidFill>
                  <a:prstClr val="black"/>
                </a:solidFill>
                <a:latin typeface="Calibri" panose="020F0502020204030204"/>
              </a:rPr>
              <a:t>Tuesday, February 16, 2021 </a:t>
            </a:r>
          </a:p>
          <a:p>
            <a:pPr algn="ctr" defTabSz="685800">
              <a:defRPr/>
            </a:pPr>
            <a:r>
              <a:rPr lang="en-US" sz="1350" dirty="0">
                <a:solidFill>
                  <a:prstClr val="black"/>
                </a:solidFill>
                <a:latin typeface="Calibri" panose="020F0502020204030204"/>
              </a:rPr>
              <a:t>1:35 - 2:30 pm Central Time</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11" name="Picture 10"/>
          <p:cNvPicPr>
            <a:picLocks noChangeAspect="1"/>
          </p:cNvPicPr>
          <p:nvPr/>
        </p:nvPicPr>
        <p:blipFill>
          <a:blip r:embed="rId3"/>
          <a:stretch>
            <a:fillRect/>
          </a:stretch>
        </p:blipFill>
        <p:spPr>
          <a:xfrm>
            <a:off x="157956" y="991101"/>
            <a:ext cx="1607344" cy="1607344"/>
          </a:xfrm>
          <a:prstGeom prst="rect">
            <a:avLst/>
          </a:prstGeom>
        </p:spPr>
      </p:pic>
      <p:pic>
        <p:nvPicPr>
          <p:cNvPr id="8" name="Picture 6">
            <a:extLst>
              <a:ext uri="{FF2B5EF4-FFF2-40B4-BE49-F238E27FC236}">
                <a16:creationId xmlns:a16="http://schemas.microsoft.com/office/drawing/2014/main" id="{14D1487C-4648-0F44-9050-627DFC9BBE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8B56CCB5-9086-6645-A416-1570C15C6F5F}"/>
              </a:ext>
            </a:extLst>
          </p:cNvPr>
          <p:cNvSpPr txBox="1">
            <a:spLocks noChangeArrowheads="1"/>
          </p:cNvSpPr>
          <p:nvPr/>
        </p:nvSpPr>
        <p:spPr bwMode="auto">
          <a:xfrm>
            <a:off x="6970007" y="6513254"/>
            <a:ext cx="2173993" cy="276999"/>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dirty="0">
                <a:effectLst>
                  <a:outerShdw blurRad="38100" dist="38100" dir="2700000" algn="tl">
                    <a:srgbClr val="C0C0C0"/>
                  </a:outerShdw>
                </a:effectLst>
              </a:rPr>
              <a:t>Cybergenetics © 2003-2021</a:t>
            </a:r>
          </a:p>
        </p:txBody>
      </p:sp>
    </p:spTree>
    <p:extLst>
      <p:ext uri="{BB962C8B-B14F-4D97-AF65-F5344CB8AC3E}">
        <p14:creationId xmlns:p14="http://schemas.microsoft.com/office/powerpoint/2010/main" val="4140704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7406-E441-8D42-9009-FEA465089745}"/>
              </a:ext>
            </a:extLst>
          </p:cNvPr>
          <p:cNvSpPr>
            <a:spLocks noGrp="1"/>
          </p:cNvSpPr>
          <p:nvPr>
            <p:ph type="title"/>
          </p:nvPr>
        </p:nvSpPr>
        <p:spPr/>
        <p:txBody>
          <a:bodyPr/>
          <a:lstStyle/>
          <a:p>
            <a:r>
              <a:rPr lang="en-US" dirty="0"/>
              <a:t>Confirmation bias</a:t>
            </a:r>
          </a:p>
        </p:txBody>
      </p:sp>
      <p:sp>
        <p:nvSpPr>
          <p:cNvPr id="4" name="TextBox 3">
            <a:extLst>
              <a:ext uri="{FF2B5EF4-FFF2-40B4-BE49-F238E27FC236}">
                <a16:creationId xmlns:a16="http://schemas.microsoft.com/office/drawing/2014/main" id="{AFE827A6-2047-364F-8932-13647B396947}"/>
              </a:ext>
            </a:extLst>
          </p:cNvPr>
          <p:cNvSpPr txBox="1"/>
          <p:nvPr/>
        </p:nvSpPr>
        <p:spPr>
          <a:xfrm>
            <a:off x="1194312" y="1752600"/>
            <a:ext cx="6755375" cy="461665"/>
          </a:xfrm>
          <a:prstGeom prst="rect">
            <a:avLst/>
          </a:prstGeom>
          <a:noFill/>
        </p:spPr>
        <p:txBody>
          <a:bodyPr wrap="none" rtlCol="0">
            <a:spAutoFit/>
          </a:bodyPr>
          <a:lstStyle/>
          <a:p>
            <a:r>
              <a:rPr lang="en-US" dirty="0">
                <a:solidFill>
                  <a:srgbClr val="0070C0"/>
                </a:solidFill>
              </a:rPr>
              <a:t>With choices comes the risk of confirmation bias</a:t>
            </a:r>
          </a:p>
        </p:txBody>
      </p:sp>
      <p:sp>
        <p:nvSpPr>
          <p:cNvPr id="5" name="TextBox 4">
            <a:extLst>
              <a:ext uri="{FF2B5EF4-FFF2-40B4-BE49-F238E27FC236}">
                <a16:creationId xmlns:a16="http://schemas.microsoft.com/office/drawing/2014/main" id="{BB4C78D5-4BB4-074A-AB62-C4411DF6B1FB}"/>
              </a:ext>
            </a:extLst>
          </p:cNvPr>
          <p:cNvSpPr txBox="1"/>
          <p:nvPr/>
        </p:nvSpPr>
        <p:spPr>
          <a:xfrm>
            <a:off x="2275537" y="2598003"/>
            <a:ext cx="4592924" cy="830997"/>
          </a:xfrm>
          <a:prstGeom prst="rect">
            <a:avLst/>
          </a:prstGeom>
          <a:noFill/>
        </p:spPr>
        <p:txBody>
          <a:bodyPr wrap="none" rtlCol="0">
            <a:spAutoFit/>
          </a:bodyPr>
          <a:lstStyle/>
          <a:p>
            <a:pPr algn="ctr"/>
            <a:r>
              <a:rPr lang="en-US" dirty="0">
                <a:solidFill>
                  <a:srgbClr val="FF0000"/>
                </a:solidFill>
              </a:rPr>
              <a:t>“unwitting selectivity in the</a:t>
            </a:r>
          </a:p>
          <a:p>
            <a:pPr algn="ctr"/>
            <a:r>
              <a:rPr lang="en-US" dirty="0">
                <a:solidFill>
                  <a:srgbClr val="FF0000"/>
                </a:solidFill>
              </a:rPr>
              <a:t>acquisition and use of evidence”</a:t>
            </a:r>
          </a:p>
        </p:txBody>
      </p:sp>
      <p:sp>
        <p:nvSpPr>
          <p:cNvPr id="6" name="TextBox 5">
            <a:extLst>
              <a:ext uri="{FF2B5EF4-FFF2-40B4-BE49-F238E27FC236}">
                <a16:creationId xmlns:a16="http://schemas.microsoft.com/office/drawing/2014/main" id="{5425CD74-BC41-A447-AE03-2D462B58AFE1}"/>
              </a:ext>
            </a:extLst>
          </p:cNvPr>
          <p:cNvSpPr txBox="1"/>
          <p:nvPr/>
        </p:nvSpPr>
        <p:spPr>
          <a:xfrm>
            <a:off x="203655" y="4343400"/>
            <a:ext cx="8736687" cy="1569660"/>
          </a:xfrm>
          <a:prstGeom prst="rect">
            <a:avLst/>
          </a:prstGeom>
          <a:noFill/>
        </p:spPr>
        <p:txBody>
          <a:bodyPr wrap="square" rtlCol="0">
            <a:spAutoFit/>
          </a:bodyPr>
          <a:lstStyle/>
          <a:p>
            <a:pPr algn="ctr"/>
            <a:r>
              <a:rPr lang="en-US" dirty="0">
                <a:solidFill>
                  <a:schemeClr val="bg2">
                    <a:lumMod val="50000"/>
                  </a:schemeClr>
                </a:solidFill>
              </a:rPr>
              <a:t>Dr. Raymond Nickerson</a:t>
            </a:r>
          </a:p>
          <a:p>
            <a:pPr algn="ctr"/>
            <a:r>
              <a:rPr lang="en-US" dirty="0">
                <a:solidFill>
                  <a:schemeClr val="bg2">
                    <a:lumMod val="50000"/>
                  </a:schemeClr>
                </a:solidFill>
              </a:rPr>
              <a:t>Tufts University, Psychology Department</a:t>
            </a:r>
          </a:p>
          <a:p>
            <a:pPr algn="ctr"/>
            <a:r>
              <a:rPr lang="en-US" dirty="0">
                <a:solidFill>
                  <a:schemeClr val="bg2">
                    <a:lumMod val="50000"/>
                  </a:schemeClr>
                </a:solidFill>
              </a:rPr>
              <a:t>“Confirmation bias: a ubiquitous phenomenon in many guises” </a:t>
            </a:r>
          </a:p>
          <a:p>
            <a:pPr algn="ctr"/>
            <a:r>
              <a:rPr lang="en-US" i="1" dirty="0">
                <a:solidFill>
                  <a:schemeClr val="bg2">
                    <a:lumMod val="50000"/>
                  </a:schemeClr>
                </a:solidFill>
              </a:rPr>
              <a:t>Review of General Psychology, </a:t>
            </a:r>
            <a:r>
              <a:rPr lang="en-US" dirty="0">
                <a:solidFill>
                  <a:schemeClr val="bg2">
                    <a:lumMod val="50000"/>
                  </a:schemeClr>
                </a:solidFill>
              </a:rPr>
              <a:t>1998; 2(2):175-220</a:t>
            </a:r>
          </a:p>
        </p:txBody>
      </p:sp>
    </p:spTree>
    <p:extLst>
      <p:ext uri="{BB962C8B-B14F-4D97-AF65-F5344CB8AC3E}">
        <p14:creationId xmlns:p14="http://schemas.microsoft.com/office/powerpoint/2010/main" val="2585251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D12A-02D2-F145-BED0-7491C11E2CE8}"/>
              </a:ext>
            </a:extLst>
          </p:cNvPr>
          <p:cNvSpPr>
            <a:spLocks noGrp="1"/>
          </p:cNvSpPr>
          <p:nvPr>
            <p:ph type="title"/>
          </p:nvPr>
        </p:nvSpPr>
        <p:spPr/>
        <p:txBody>
          <a:bodyPr/>
          <a:lstStyle/>
          <a:p>
            <a:r>
              <a:rPr lang="en-US" dirty="0"/>
              <a:t>Hypothesis-driven thought</a:t>
            </a:r>
          </a:p>
        </p:txBody>
      </p:sp>
      <p:sp>
        <p:nvSpPr>
          <p:cNvPr id="4" name="TextBox 3">
            <a:extLst>
              <a:ext uri="{FF2B5EF4-FFF2-40B4-BE49-F238E27FC236}">
                <a16:creationId xmlns:a16="http://schemas.microsoft.com/office/drawing/2014/main" id="{A88F836E-2A06-294B-AABD-54316FF08A47}"/>
              </a:ext>
            </a:extLst>
          </p:cNvPr>
          <p:cNvSpPr txBox="1"/>
          <p:nvPr/>
        </p:nvSpPr>
        <p:spPr>
          <a:xfrm>
            <a:off x="1119225" y="3021178"/>
            <a:ext cx="6905549" cy="2308324"/>
          </a:xfrm>
          <a:prstGeom prst="rect">
            <a:avLst/>
          </a:prstGeom>
          <a:noFill/>
        </p:spPr>
        <p:txBody>
          <a:bodyPr wrap="square" rtlCol="0">
            <a:spAutoFit/>
          </a:bodyPr>
          <a:lstStyle/>
          <a:p>
            <a:r>
              <a:rPr lang="en-US" dirty="0">
                <a:solidFill>
                  <a:srgbClr val="0070C0"/>
                </a:solidFill>
              </a:rPr>
              <a:t>• </a:t>
            </a:r>
            <a:r>
              <a:rPr lang="en-US" i="1" dirty="0">
                <a:solidFill>
                  <a:srgbClr val="0070C0"/>
                </a:solidFill>
              </a:rPr>
              <a:t>Restriction of attention to a favored hypothesis</a:t>
            </a:r>
          </a:p>
          <a:p>
            <a:r>
              <a:rPr lang="en-US" dirty="0">
                <a:solidFill>
                  <a:srgbClr val="0070C0"/>
                </a:solidFill>
              </a:rPr>
              <a:t>• </a:t>
            </a:r>
            <a:r>
              <a:rPr lang="en-US" i="1" dirty="0">
                <a:solidFill>
                  <a:srgbClr val="0070C0"/>
                </a:solidFill>
              </a:rPr>
              <a:t>Preferential treatment of </a:t>
            </a:r>
          </a:p>
          <a:p>
            <a:r>
              <a:rPr lang="en-US" i="1" dirty="0">
                <a:solidFill>
                  <a:srgbClr val="0070C0"/>
                </a:solidFill>
              </a:rPr>
              <a:t>      evidence supporting existing beliefs</a:t>
            </a:r>
          </a:p>
          <a:p>
            <a:r>
              <a:rPr lang="en-US" dirty="0">
                <a:solidFill>
                  <a:srgbClr val="0070C0"/>
                </a:solidFill>
              </a:rPr>
              <a:t>• </a:t>
            </a:r>
            <a:r>
              <a:rPr lang="en-US" i="1" dirty="0">
                <a:solidFill>
                  <a:srgbClr val="0070C0"/>
                </a:solidFill>
              </a:rPr>
              <a:t>Looking only or primarily for positive cases</a:t>
            </a:r>
          </a:p>
          <a:p>
            <a:r>
              <a:rPr lang="en-US" dirty="0">
                <a:solidFill>
                  <a:srgbClr val="0070C0"/>
                </a:solidFill>
              </a:rPr>
              <a:t>• </a:t>
            </a:r>
            <a:r>
              <a:rPr lang="en-US" i="1" dirty="0">
                <a:solidFill>
                  <a:srgbClr val="0070C0"/>
                </a:solidFill>
              </a:rPr>
              <a:t>Overweighting positive confirmatory instances</a:t>
            </a:r>
          </a:p>
          <a:p>
            <a:r>
              <a:rPr lang="en-US" i="1" dirty="0">
                <a:solidFill>
                  <a:srgbClr val="0070C0"/>
                </a:solidFill>
              </a:rPr>
              <a:t>• Seeing what one is looking for</a:t>
            </a:r>
          </a:p>
        </p:txBody>
      </p:sp>
      <p:sp>
        <p:nvSpPr>
          <p:cNvPr id="5" name="TextBox 4">
            <a:extLst>
              <a:ext uri="{FF2B5EF4-FFF2-40B4-BE49-F238E27FC236}">
                <a16:creationId xmlns:a16="http://schemas.microsoft.com/office/drawing/2014/main" id="{1260C339-6758-0941-B748-62FB54318268}"/>
              </a:ext>
            </a:extLst>
          </p:cNvPr>
          <p:cNvSpPr txBox="1"/>
          <p:nvPr/>
        </p:nvSpPr>
        <p:spPr>
          <a:xfrm>
            <a:off x="165183" y="2099462"/>
            <a:ext cx="8813631" cy="461665"/>
          </a:xfrm>
          <a:prstGeom prst="rect">
            <a:avLst/>
          </a:prstGeom>
          <a:noFill/>
        </p:spPr>
        <p:txBody>
          <a:bodyPr wrap="none" rtlCol="0">
            <a:spAutoFit/>
          </a:bodyPr>
          <a:lstStyle/>
          <a:p>
            <a:pPr algn="ctr"/>
            <a:r>
              <a:rPr lang="en-US" i="1" dirty="0">
                <a:solidFill>
                  <a:srgbClr val="7030A0"/>
                </a:solidFill>
              </a:rPr>
              <a:t>Hypothesis-Determined Information Seeking and Interpretation</a:t>
            </a:r>
            <a:endParaRPr lang="en-US" dirty="0">
              <a:solidFill>
                <a:srgbClr val="7030A0"/>
              </a:solidFill>
            </a:endParaRPr>
          </a:p>
        </p:txBody>
      </p:sp>
    </p:spTree>
    <p:extLst>
      <p:ext uri="{BB962C8B-B14F-4D97-AF65-F5344CB8AC3E}">
        <p14:creationId xmlns:p14="http://schemas.microsoft.com/office/powerpoint/2010/main" val="1138665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8380-EB1A-9A4E-A74F-08BAC40C5ABF}"/>
              </a:ext>
            </a:extLst>
          </p:cNvPr>
          <p:cNvSpPr>
            <a:spLocks noGrp="1"/>
          </p:cNvSpPr>
          <p:nvPr>
            <p:ph type="title"/>
          </p:nvPr>
        </p:nvSpPr>
        <p:spPr/>
        <p:txBody>
          <a:bodyPr/>
          <a:lstStyle/>
          <a:p>
            <a:r>
              <a:rPr lang="en-US" dirty="0"/>
              <a:t>Focus on target: </a:t>
            </a:r>
            <a:r>
              <a:rPr lang="en-US" dirty="0" err="1"/>
              <a:t>Pr</a:t>
            </a:r>
            <a:r>
              <a:rPr lang="en-US" dirty="0"/>
              <a:t>(D|</a:t>
            </a:r>
            <a:r>
              <a:rPr lang="en-US" b="1" dirty="0">
                <a:solidFill>
                  <a:srgbClr val="7030A0"/>
                </a:solidFill>
              </a:rPr>
              <a:t>H</a:t>
            </a:r>
            <a:r>
              <a:rPr lang="en-US" dirty="0"/>
              <a:t>)</a:t>
            </a:r>
          </a:p>
        </p:txBody>
      </p:sp>
      <p:pic>
        <p:nvPicPr>
          <p:cNvPr id="4" name="Picture 3">
            <a:extLst>
              <a:ext uri="{FF2B5EF4-FFF2-40B4-BE49-F238E27FC236}">
                <a16:creationId xmlns:a16="http://schemas.microsoft.com/office/drawing/2014/main" id="{1D816C0B-B209-754B-BC9A-A4AEE283D6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1761309" y="2170387"/>
            <a:ext cx="5621382" cy="4447289"/>
          </a:xfrm>
          <a:prstGeom prst="rect">
            <a:avLst/>
          </a:prstGeom>
        </p:spPr>
      </p:pic>
      <p:sp>
        <p:nvSpPr>
          <p:cNvPr id="5" name="TextBox 4">
            <a:extLst>
              <a:ext uri="{FF2B5EF4-FFF2-40B4-BE49-F238E27FC236}">
                <a16:creationId xmlns:a16="http://schemas.microsoft.com/office/drawing/2014/main" id="{E9F17498-6AD8-CB4C-A4A5-AA3893B9CB6F}"/>
              </a:ext>
            </a:extLst>
          </p:cNvPr>
          <p:cNvSpPr txBox="1"/>
          <p:nvPr/>
        </p:nvSpPr>
        <p:spPr>
          <a:xfrm>
            <a:off x="1217556" y="1571295"/>
            <a:ext cx="6708888" cy="461665"/>
          </a:xfrm>
          <a:prstGeom prst="rect">
            <a:avLst/>
          </a:prstGeom>
          <a:noFill/>
        </p:spPr>
        <p:txBody>
          <a:bodyPr wrap="none" rtlCol="0">
            <a:spAutoFit/>
          </a:bodyPr>
          <a:lstStyle/>
          <a:p>
            <a:r>
              <a:rPr lang="en-US" i="1" dirty="0">
                <a:solidFill>
                  <a:schemeClr val="bg2">
                    <a:lumMod val="50000"/>
                  </a:schemeClr>
                </a:solidFill>
              </a:rPr>
              <a:t>Restriction of attention to a favored </a:t>
            </a:r>
            <a:r>
              <a:rPr lang="en-US" i="1" dirty="0">
                <a:solidFill>
                  <a:srgbClr val="7030A0"/>
                </a:solidFill>
              </a:rPr>
              <a:t>hypothesis</a:t>
            </a:r>
          </a:p>
        </p:txBody>
      </p:sp>
      <p:sp>
        <p:nvSpPr>
          <p:cNvPr id="6" name="TextBox 5">
            <a:extLst>
              <a:ext uri="{FF2B5EF4-FFF2-40B4-BE49-F238E27FC236}">
                <a16:creationId xmlns:a16="http://schemas.microsoft.com/office/drawing/2014/main" id="{F1D045F7-ACC2-0A47-885D-DB02E77AD632}"/>
              </a:ext>
            </a:extLst>
          </p:cNvPr>
          <p:cNvSpPr txBox="1"/>
          <p:nvPr/>
        </p:nvSpPr>
        <p:spPr>
          <a:xfrm>
            <a:off x="2869325" y="5624871"/>
            <a:ext cx="1040221" cy="461665"/>
          </a:xfrm>
          <a:prstGeom prst="rect">
            <a:avLst/>
          </a:prstGeom>
          <a:noFill/>
        </p:spPr>
        <p:txBody>
          <a:bodyPr wrap="none" rtlCol="0">
            <a:spAutoFit/>
          </a:bodyPr>
          <a:lstStyle/>
          <a:p>
            <a:r>
              <a:rPr lang="en-US" dirty="0">
                <a:solidFill>
                  <a:srgbClr val="7030A0"/>
                </a:solidFill>
              </a:rPr>
              <a:t>Target</a:t>
            </a:r>
          </a:p>
        </p:txBody>
      </p:sp>
      <p:sp>
        <p:nvSpPr>
          <p:cNvPr id="7" name="TextBox 6">
            <a:extLst>
              <a:ext uri="{FF2B5EF4-FFF2-40B4-BE49-F238E27FC236}">
                <a16:creationId xmlns:a16="http://schemas.microsoft.com/office/drawing/2014/main" id="{FAB894D3-210B-1042-9864-FD134AA462C7}"/>
              </a:ext>
            </a:extLst>
          </p:cNvPr>
          <p:cNvSpPr txBox="1"/>
          <p:nvPr/>
        </p:nvSpPr>
        <p:spPr>
          <a:xfrm>
            <a:off x="5520558" y="5624872"/>
            <a:ext cx="1452642" cy="461665"/>
          </a:xfrm>
          <a:prstGeom prst="rect">
            <a:avLst/>
          </a:prstGeom>
          <a:noFill/>
        </p:spPr>
        <p:txBody>
          <a:bodyPr wrap="none" rtlCol="0">
            <a:spAutoFit/>
          </a:bodyPr>
          <a:lstStyle/>
          <a:p>
            <a:r>
              <a:rPr lang="en-US" dirty="0">
                <a:solidFill>
                  <a:srgbClr val="945200"/>
                </a:solidFill>
              </a:rPr>
              <a:t>Evidence</a:t>
            </a:r>
          </a:p>
        </p:txBody>
      </p:sp>
      <p:sp>
        <p:nvSpPr>
          <p:cNvPr id="8" name="TextBox 7">
            <a:extLst>
              <a:ext uri="{FF2B5EF4-FFF2-40B4-BE49-F238E27FC236}">
                <a16:creationId xmlns:a16="http://schemas.microsoft.com/office/drawing/2014/main" id="{B4AD1190-E225-A045-90B8-57CA6F624899}"/>
              </a:ext>
            </a:extLst>
          </p:cNvPr>
          <p:cNvSpPr txBox="1"/>
          <p:nvPr/>
        </p:nvSpPr>
        <p:spPr>
          <a:xfrm>
            <a:off x="2680138" y="2298796"/>
            <a:ext cx="3783724" cy="830997"/>
          </a:xfrm>
          <a:prstGeom prst="rect">
            <a:avLst/>
          </a:prstGeom>
          <a:noFill/>
        </p:spPr>
        <p:txBody>
          <a:bodyPr wrap="square" rtlCol="0">
            <a:spAutoFit/>
          </a:bodyPr>
          <a:lstStyle/>
          <a:p>
            <a:pPr algn="ctr"/>
            <a:r>
              <a:rPr lang="en-US" dirty="0"/>
              <a:t>Comparing strands of hair</a:t>
            </a:r>
          </a:p>
          <a:p>
            <a:pPr algn="ctr"/>
            <a:r>
              <a:rPr lang="en-US" dirty="0"/>
              <a:t>under a microscope</a:t>
            </a:r>
          </a:p>
        </p:txBody>
      </p:sp>
    </p:spTree>
    <p:extLst>
      <p:ext uri="{BB962C8B-B14F-4D97-AF65-F5344CB8AC3E}">
        <p14:creationId xmlns:p14="http://schemas.microsoft.com/office/powerpoint/2010/main" val="1544776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8380-EB1A-9A4E-A74F-08BAC40C5ABF}"/>
              </a:ext>
            </a:extLst>
          </p:cNvPr>
          <p:cNvSpPr>
            <a:spLocks noGrp="1"/>
          </p:cNvSpPr>
          <p:nvPr>
            <p:ph type="title"/>
          </p:nvPr>
        </p:nvSpPr>
        <p:spPr/>
        <p:txBody>
          <a:bodyPr/>
          <a:lstStyle/>
          <a:p>
            <a:r>
              <a:rPr lang="en-US" dirty="0"/>
              <a:t>Focus on target</a:t>
            </a:r>
          </a:p>
        </p:txBody>
      </p:sp>
      <p:pic>
        <p:nvPicPr>
          <p:cNvPr id="4" name="Picture 3">
            <a:extLst>
              <a:ext uri="{FF2B5EF4-FFF2-40B4-BE49-F238E27FC236}">
                <a16:creationId xmlns:a16="http://schemas.microsoft.com/office/drawing/2014/main" id="{1D816C0B-B209-754B-BC9A-A4AEE283D6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1761309" y="2170387"/>
            <a:ext cx="5621382" cy="4447289"/>
          </a:xfrm>
          <a:prstGeom prst="rect">
            <a:avLst/>
          </a:prstGeom>
        </p:spPr>
      </p:pic>
      <p:sp>
        <p:nvSpPr>
          <p:cNvPr id="7" name="TextBox 6">
            <a:extLst>
              <a:ext uri="{FF2B5EF4-FFF2-40B4-BE49-F238E27FC236}">
                <a16:creationId xmlns:a16="http://schemas.microsoft.com/office/drawing/2014/main" id="{FAB894D3-210B-1042-9864-FD134AA462C7}"/>
              </a:ext>
            </a:extLst>
          </p:cNvPr>
          <p:cNvSpPr txBox="1"/>
          <p:nvPr/>
        </p:nvSpPr>
        <p:spPr>
          <a:xfrm>
            <a:off x="5520558" y="5624872"/>
            <a:ext cx="1452642" cy="461665"/>
          </a:xfrm>
          <a:prstGeom prst="rect">
            <a:avLst/>
          </a:prstGeom>
          <a:noFill/>
        </p:spPr>
        <p:txBody>
          <a:bodyPr wrap="none" rtlCol="0">
            <a:spAutoFit/>
          </a:bodyPr>
          <a:lstStyle/>
          <a:p>
            <a:r>
              <a:rPr lang="en-US" dirty="0">
                <a:solidFill>
                  <a:srgbClr val="945200"/>
                </a:solidFill>
              </a:rPr>
              <a:t>Evidence</a:t>
            </a:r>
          </a:p>
        </p:txBody>
      </p:sp>
      <p:sp>
        <p:nvSpPr>
          <p:cNvPr id="8" name="TextBox 7">
            <a:extLst>
              <a:ext uri="{FF2B5EF4-FFF2-40B4-BE49-F238E27FC236}">
                <a16:creationId xmlns:a16="http://schemas.microsoft.com/office/drawing/2014/main" id="{72F0E1F5-E9ED-D14F-BA1A-9BEECE29B074}"/>
              </a:ext>
            </a:extLst>
          </p:cNvPr>
          <p:cNvSpPr txBox="1"/>
          <p:nvPr/>
        </p:nvSpPr>
        <p:spPr>
          <a:xfrm>
            <a:off x="2680138" y="2298796"/>
            <a:ext cx="3783724" cy="830997"/>
          </a:xfrm>
          <a:prstGeom prst="rect">
            <a:avLst/>
          </a:prstGeom>
          <a:noFill/>
        </p:spPr>
        <p:txBody>
          <a:bodyPr wrap="square" rtlCol="0">
            <a:spAutoFit/>
          </a:bodyPr>
          <a:lstStyle/>
          <a:p>
            <a:pPr algn="ctr"/>
            <a:r>
              <a:rPr lang="en-US" dirty="0"/>
              <a:t>What does </a:t>
            </a:r>
            <a:r>
              <a:rPr lang="en-US" dirty="0">
                <a:solidFill>
                  <a:srgbClr val="0070C0"/>
                </a:solidFill>
              </a:rPr>
              <a:t>non-target</a:t>
            </a:r>
          </a:p>
          <a:p>
            <a:pPr algn="ctr"/>
            <a:r>
              <a:rPr lang="en-US" dirty="0"/>
              <a:t>hair look like?</a:t>
            </a:r>
          </a:p>
        </p:txBody>
      </p:sp>
      <p:sp>
        <p:nvSpPr>
          <p:cNvPr id="9" name="TextBox 8">
            <a:extLst>
              <a:ext uri="{FF2B5EF4-FFF2-40B4-BE49-F238E27FC236}">
                <a16:creationId xmlns:a16="http://schemas.microsoft.com/office/drawing/2014/main" id="{15C0569D-7024-C044-B824-4E2A7F49033C}"/>
              </a:ext>
            </a:extLst>
          </p:cNvPr>
          <p:cNvSpPr txBox="1"/>
          <p:nvPr/>
        </p:nvSpPr>
        <p:spPr>
          <a:xfrm>
            <a:off x="2475187" y="5624871"/>
            <a:ext cx="1811714" cy="461665"/>
          </a:xfrm>
          <a:prstGeom prst="rect">
            <a:avLst/>
          </a:prstGeom>
          <a:noFill/>
        </p:spPr>
        <p:txBody>
          <a:bodyPr wrap="none" rtlCol="0">
            <a:spAutoFit/>
          </a:bodyPr>
          <a:lstStyle/>
          <a:p>
            <a:r>
              <a:rPr lang="en-US" dirty="0">
                <a:solidFill>
                  <a:srgbClr val="0070C0"/>
                </a:solidFill>
              </a:rPr>
              <a:t>Non-target?</a:t>
            </a:r>
          </a:p>
        </p:txBody>
      </p:sp>
      <p:sp>
        <p:nvSpPr>
          <p:cNvPr id="10" name="TextBox 9">
            <a:extLst>
              <a:ext uri="{FF2B5EF4-FFF2-40B4-BE49-F238E27FC236}">
                <a16:creationId xmlns:a16="http://schemas.microsoft.com/office/drawing/2014/main" id="{04AD71B6-CE7E-2C47-84E6-9560213125DC}"/>
              </a:ext>
            </a:extLst>
          </p:cNvPr>
          <p:cNvSpPr txBox="1"/>
          <p:nvPr/>
        </p:nvSpPr>
        <p:spPr>
          <a:xfrm>
            <a:off x="1217556" y="1571295"/>
            <a:ext cx="6708888" cy="461665"/>
          </a:xfrm>
          <a:prstGeom prst="rect">
            <a:avLst/>
          </a:prstGeom>
          <a:noFill/>
        </p:spPr>
        <p:txBody>
          <a:bodyPr wrap="none" rtlCol="0">
            <a:spAutoFit/>
          </a:bodyPr>
          <a:lstStyle/>
          <a:p>
            <a:r>
              <a:rPr lang="en-US" i="1" dirty="0">
                <a:solidFill>
                  <a:schemeClr val="bg2">
                    <a:lumMod val="50000"/>
                  </a:schemeClr>
                </a:solidFill>
              </a:rPr>
              <a:t>Restriction of attention to a favored hypothesis</a:t>
            </a:r>
          </a:p>
        </p:txBody>
      </p:sp>
    </p:spTree>
    <p:extLst>
      <p:ext uri="{BB962C8B-B14F-4D97-AF65-F5344CB8AC3E}">
        <p14:creationId xmlns:p14="http://schemas.microsoft.com/office/powerpoint/2010/main" val="1113090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2B18-B694-DA4D-8379-2394562852C4}"/>
              </a:ext>
            </a:extLst>
          </p:cNvPr>
          <p:cNvSpPr>
            <a:spLocks noGrp="1"/>
          </p:cNvSpPr>
          <p:nvPr>
            <p:ph type="title"/>
          </p:nvPr>
        </p:nvSpPr>
        <p:spPr>
          <a:xfrm>
            <a:off x="21275" y="609600"/>
            <a:ext cx="9122725" cy="1143000"/>
          </a:xfrm>
        </p:spPr>
        <p:txBody>
          <a:bodyPr/>
          <a:lstStyle/>
          <a:p>
            <a:r>
              <a:rPr lang="en-US" dirty="0"/>
              <a:t>Change data for target: </a:t>
            </a:r>
            <a:r>
              <a:rPr lang="en-US" dirty="0" err="1"/>
              <a:t>Pr</a:t>
            </a:r>
            <a:r>
              <a:rPr lang="en-US" dirty="0"/>
              <a:t>(</a:t>
            </a:r>
            <a:r>
              <a:rPr lang="en-US" b="1" dirty="0">
                <a:solidFill>
                  <a:srgbClr val="7030A0"/>
                </a:solidFill>
              </a:rPr>
              <a:t>D</a:t>
            </a:r>
            <a:r>
              <a:rPr lang="en-US" dirty="0"/>
              <a:t>|</a:t>
            </a:r>
            <a:r>
              <a:rPr lang="en-US" dirty="0">
                <a:solidFill>
                  <a:schemeClr val="tx1"/>
                </a:solidFill>
              </a:rPr>
              <a:t>H</a:t>
            </a:r>
            <a:r>
              <a:rPr lang="en-US" dirty="0"/>
              <a:t>)</a:t>
            </a:r>
          </a:p>
        </p:txBody>
      </p:sp>
      <p:pic>
        <p:nvPicPr>
          <p:cNvPr id="4" name="Picture 1" descr="Screen Shot 2020-02-28 at 12.54.34 PM.png">
            <a:extLst>
              <a:ext uri="{FF2B5EF4-FFF2-40B4-BE49-F238E27FC236}">
                <a16:creationId xmlns:a16="http://schemas.microsoft.com/office/drawing/2014/main" id="{B5B4FC71-9181-3E4C-87C2-CD93B383C4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238" y="2255783"/>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6A7DCF-9C7A-E648-B5C6-FC6BD8A6823C}"/>
              </a:ext>
            </a:extLst>
          </p:cNvPr>
          <p:cNvSpPr txBox="1"/>
          <p:nvPr/>
        </p:nvSpPr>
        <p:spPr>
          <a:xfrm>
            <a:off x="353537" y="1788467"/>
            <a:ext cx="8436925" cy="461665"/>
          </a:xfrm>
          <a:prstGeom prst="rect">
            <a:avLst/>
          </a:prstGeom>
          <a:noFill/>
        </p:spPr>
        <p:txBody>
          <a:bodyPr wrap="none" rtlCol="0">
            <a:spAutoFit/>
          </a:bodyPr>
          <a:lstStyle/>
          <a:p>
            <a:pPr algn="ctr"/>
            <a:r>
              <a:rPr lang="en-US" i="1" dirty="0">
                <a:solidFill>
                  <a:schemeClr val="bg2">
                    <a:lumMod val="50000"/>
                  </a:schemeClr>
                </a:solidFill>
              </a:rPr>
              <a:t>Preferential treatment of </a:t>
            </a:r>
            <a:r>
              <a:rPr lang="en-US" i="1" dirty="0">
                <a:solidFill>
                  <a:srgbClr val="7030A0"/>
                </a:solidFill>
              </a:rPr>
              <a:t>evidence</a:t>
            </a:r>
            <a:r>
              <a:rPr lang="en-US" i="1" dirty="0">
                <a:solidFill>
                  <a:schemeClr val="bg2">
                    <a:lumMod val="50000"/>
                  </a:schemeClr>
                </a:solidFill>
              </a:rPr>
              <a:t> supporting existing beliefs</a:t>
            </a:r>
          </a:p>
        </p:txBody>
      </p:sp>
      <p:sp>
        <p:nvSpPr>
          <p:cNvPr id="14" name="TextBox 13">
            <a:extLst>
              <a:ext uri="{FF2B5EF4-FFF2-40B4-BE49-F238E27FC236}">
                <a16:creationId xmlns:a16="http://schemas.microsoft.com/office/drawing/2014/main" id="{99C8D095-818F-B943-AAFD-BDAE82D63300}"/>
              </a:ext>
            </a:extLst>
          </p:cNvPr>
          <p:cNvSpPr txBox="1"/>
          <p:nvPr/>
        </p:nvSpPr>
        <p:spPr>
          <a:xfrm>
            <a:off x="1505607" y="5508734"/>
            <a:ext cx="1316386" cy="461665"/>
          </a:xfrm>
          <a:prstGeom prst="rect">
            <a:avLst/>
          </a:prstGeom>
          <a:noFill/>
        </p:spPr>
        <p:txBody>
          <a:bodyPr wrap="none" rtlCol="0">
            <a:spAutoFit/>
          </a:bodyPr>
          <a:lstStyle/>
          <a:p>
            <a:r>
              <a:rPr lang="en-US" dirty="0">
                <a:solidFill>
                  <a:srgbClr val="0070C0"/>
                </a:solidFill>
              </a:rPr>
              <a:t>4 alleles</a:t>
            </a:r>
          </a:p>
        </p:txBody>
      </p:sp>
      <p:sp>
        <p:nvSpPr>
          <p:cNvPr id="19" name="TextBox 18">
            <a:extLst>
              <a:ext uri="{FF2B5EF4-FFF2-40B4-BE49-F238E27FC236}">
                <a16:creationId xmlns:a16="http://schemas.microsoft.com/office/drawing/2014/main" id="{696CCEB9-BEB4-5E43-B90E-190D82516382}"/>
              </a:ext>
            </a:extLst>
          </p:cNvPr>
          <p:cNvSpPr txBox="1"/>
          <p:nvPr/>
        </p:nvSpPr>
        <p:spPr>
          <a:xfrm>
            <a:off x="8188289" y="2517929"/>
            <a:ext cx="955711" cy="3785652"/>
          </a:xfrm>
          <a:prstGeom prst="rect">
            <a:avLst/>
          </a:prstGeom>
          <a:noFill/>
        </p:spPr>
        <p:txBody>
          <a:bodyPr wrap="none" rtlCol="0">
            <a:spAutoFit/>
          </a:bodyPr>
          <a:lstStyle/>
          <a:p>
            <a:r>
              <a:rPr lang="en-US" dirty="0">
                <a:solidFill>
                  <a:srgbClr val="0070C0"/>
                </a:solidFill>
              </a:rPr>
              <a:t>15,15</a:t>
            </a:r>
          </a:p>
          <a:p>
            <a:r>
              <a:rPr lang="en-US" dirty="0">
                <a:solidFill>
                  <a:srgbClr val="0070C0"/>
                </a:solidFill>
              </a:rPr>
              <a:t>15,16</a:t>
            </a:r>
          </a:p>
          <a:p>
            <a:r>
              <a:rPr lang="en-US" dirty="0">
                <a:solidFill>
                  <a:srgbClr val="0070C0"/>
                </a:solidFill>
              </a:rPr>
              <a:t>15,17</a:t>
            </a:r>
          </a:p>
          <a:p>
            <a:r>
              <a:rPr lang="en-US" dirty="0">
                <a:solidFill>
                  <a:srgbClr val="0070C0"/>
                </a:solidFill>
              </a:rPr>
              <a:t>15,18</a:t>
            </a:r>
          </a:p>
          <a:p>
            <a:r>
              <a:rPr lang="en-US" dirty="0">
                <a:solidFill>
                  <a:srgbClr val="0070C0"/>
                </a:solidFill>
              </a:rPr>
              <a:t>16,16</a:t>
            </a:r>
          </a:p>
          <a:p>
            <a:r>
              <a:rPr lang="en-US" dirty="0">
                <a:solidFill>
                  <a:srgbClr val="0070C0"/>
                </a:solidFill>
              </a:rPr>
              <a:t>16,17</a:t>
            </a:r>
          </a:p>
          <a:p>
            <a:r>
              <a:rPr lang="en-US" dirty="0">
                <a:solidFill>
                  <a:srgbClr val="0070C0"/>
                </a:solidFill>
              </a:rPr>
              <a:t>16,18</a:t>
            </a:r>
          </a:p>
          <a:p>
            <a:r>
              <a:rPr lang="en-US" b="1" dirty="0">
                <a:solidFill>
                  <a:srgbClr val="0070C0"/>
                </a:solidFill>
              </a:rPr>
              <a:t>17,17</a:t>
            </a:r>
          </a:p>
          <a:p>
            <a:r>
              <a:rPr lang="en-US" dirty="0">
                <a:solidFill>
                  <a:srgbClr val="0070C0"/>
                </a:solidFill>
              </a:rPr>
              <a:t>17,18</a:t>
            </a:r>
          </a:p>
          <a:p>
            <a:r>
              <a:rPr lang="en-US" dirty="0">
                <a:solidFill>
                  <a:srgbClr val="0070C0"/>
                </a:solidFill>
              </a:rPr>
              <a:t>18,18</a:t>
            </a:r>
          </a:p>
        </p:txBody>
      </p:sp>
      <p:sp>
        <p:nvSpPr>
          <p:cNvPr id="21" name="TextBox 20">
            <a:extLst>
              <a:ext uri="{FF2B5EF4-FFF2-40B4-BE49-F238E27FC236}">
                <a16:creationId xmlns:a16="http://schemas.microsoft.com/office/drawing/2014/main" id="{9809B338-6781-0045-B0AC-128904AAE3FE}"/>
              </a:ext>
            </a:extLst>
          </p:cNvPr>
          <p:cNvSpPr txBox="1"/>
          <p:nvPr/>
        </p:nvSpPr>
        <p:spPr>
          <a:xfrm>
            <a:off x="6484266" y="3318920"/>
            <a:ext cx="1744388" cy="1200329"/>
          </a:xfrm>
          <a:prstGeom prst="rect">
            <a:avLst/>
          </a:prstGeom>
          <a:noFill/>
        </p:spPr>
        <p:txBody>
          <a:bodyPr wrap="none" rtlCol="0">
            <a:spAutoFit/>
          </a:bodyPr>
          <a:lstStyle/>
          <a:p>
            <a:pPr algn="r"/>
            <a:r>
              <a:rPr lang="en-US" dirty="0">
                <a:solidFill>
                  <a:srgbClr val="0070C0"/>
                </a:solidFill>
              </a:rPr>
              <a:t>10 possible</a:t>
            </a:r>
          </a:p>
          <a:p>
            <a:pPr algn="r"/>
            <a:r>
              <a:rPr lang="en-US" dirty="0">
                <a:solidFill>
                  <a:srgbClr val="0070C0"/>
                </a:solidFill>
              </a:rPr>
              <a:t>genotype</a:t>
            </a:r>
          </a:p>
          <a:p>
            <a:pPr algn="r"/>
            <a:r>
              <a:rPr lang="en-US" dirty="0">
                <a:solidFill>
                  <a:srgbClr val="0070C0"/>
                </a:solidFill>
              </a:rPr>
              <a:t>values</a:t>
            </a:r>
          </a:p>
        </p:txBody>
      </p:sp>
      <p:sp>
        <p:nvSpPr>
          <p:cNvPr id="22" name="Right Arrow 21">
            <a:extLst>
              <a:ext uri="{FF2B5EF4-FFF2-40B4-BE49-F238E27FC236}">
                <a16:creationId xmlns:a16="http://schemas.microsoft.com/office/drawing/2014/main" id="{6CB6D67F-3E01-CC45-937D-245984BE73ED}"/>
              </a:ext>
            </a:extLst>
          </p:cNvPr>
          <p:cNvSpPr/>
          <p:nvPr/>
        </p:nvSpPr>
        <p:spPr bwMode="auto">
          <a:xfrm rot="20700000">
            <a:off x="4508623" y="2689931"/>
            <a:ext cx="646386" cy="18918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7030A0"/>
              </a:solidFill>
              <a:effectLst/>
              <a:latin typeface="Arial" charset="0"/>
            </a:endParaRPr>
          </a:p>
        </p:txBody>
      </p:sp>
      <p:sp>
        <p:nvSpPr>
          <p:cNvPr id="23" name="TextBox 22">
            <a:extLst>
              <a:ext uri="{FF2B5EF4-FFF2-40B4-BE49-F238E27FC236}">
                <a16:creationId xmlns:a16="http://schemas.microsoft.com/office/drawing/2014/main" id="{08CD4838-E1FD-6141-839A-C5AE557A65B6}"/>
              </a:ext>
            </a:extLst>
          </p:cNvPr>
          <p:cNvSpPr txBox="1"/>
          <p:nvPr/>
        </p:nvSpPr>
        <p:spPr>
          <a:xfrm>
            <a:off x="3356040" y="2784524"/>
            <a:ext cx="1852448" cy="461665"/>
          </a:xfrm>
          <a:prstGeom prst="rect">
            <a:avLst/>
          </a:prstGeom>
          <a:noFill/>
        </p:spPr>
        <p:txBody>
          <a:bodyPr wrap="square" rtlCol="0">
            <a:spAutoFit/>
          </a:bodyPr>
          <a:lstStyle/>
          <a:p>
            <a:r>
              <a:rPr lang="en-US" dirty="0">
                <a:solidFill>
                  <a:srgbClr val="FF0000"/>
                </a:solidFill>
              </a:rPr>
              <a:t>17,17 target</a:t>
            </a:r>
          </a:p>
        </p:txBody>
      </p:sp>
    </p:spTree>
    <p:extLst>
      <p:ext uri="{BB962C8B-B14F-4D97-AF65-F5344CB8AC3E}">
        <p14:creationId xmlns:p14="http://schemas.microsoft.com/office/powerpoint/2010/main" val="331142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2B18-B694-DA4D-8379-2394562852C4}"/>
              </a:ext>
            </a:extLst>
          </p:cNvPr>
          <p:cNvSpPr>
            <a:spLocks noGrp="1"/>
          </p:cNvSpPr>
          <p:nvPr>
            <p:ph type="title"/>
          </p:nvPr>
        </p:nvSpPr>
        <p:spPr/>
        <p:txBody>
          <a:bodyPr/>
          <a:lstStyle/>
          <a:p>
            <a:r>
              <a:rPr lang="en-US" dirty="0"/>
              <a:t>Change data for target</a:t>
            </a:r>
          </a:p>
        </p:txBody>
      </p:sp>
      <p:pic>
        <p:nvPicPr>
          <p:cNvPr id="4" name="Picture 1" descr="Screen Shot 2020-02-28 at 12.54.34 PM.png">
            <a:extLst>
              <a:ext uri="{FF2B5EF4-FFF2-40B4-BE49-F238E27FC236}">
                <a16:creationId xmlns:a16="http://schemas.microsoft.com/office/drawing/2014/main" id="{B5B4FC71-9181-3E4C-87C2-CD93B383C44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6A7DCF-9C7A-E648-B5C6-FC6BD8A6823C}"/>
              </a:ext>
            </a:extLst>
          </p:cNvPr>
          <p:cNvSpPr txBox="1"/>
          <p:nvPr/>
        </p:nvSpPr>
        <p:spPr>
          <a:xfrm>
            <a:off x="353537" y="1788467"/>
            <a:ext cx="8436925" cy="461665"/>
          </a:xfrm>
          <a:prstGeom prst="rect">
            <a:avLst/>
          </a:prstGeom>
          <a:noFill/>
        </p:spPr>
        <p:txBody>
          <a:bodyPr wrap="none" rtlCol="0">
            <a:spAutoFit/>
          </a:bodyPr>
          <a:lstStyle/>
          <a:p>
            <a:pPr algn="ctr"/>
            <a:r>
              <a:rPr lang="en-US" i="1" dirty="0">
                <a:solidFill>
                  <a:schemeClr val="bg2">
                    <a:lumMod val="50000"/>
                  </a:schemeClr>
                </a:solidFill>
              </a:rPr>
              <a:t>Preferential treatment of evidence supporting existing beliefs</a:t>
            </a:r>
          </a:p>
        </p:txBody>
      </p:sp>
      <p:cxnSp>
        <p:nvCxnSpPr>
          <p:cNvPr id="7" name="Straight Connector 6">
            <a:extLst>
              <a:ext uri="{FF2B5EF4-FFF2-40B4-BE49-F238E27FC236}">
                <a16:creationId xmlns:a16="http://schemas.microsoft.com/office/drawing/2014/main" id="{480A6DEE-A2B3-BC46-A5CA-2235A0F3E20F}"/>
              </a:ext>
            </a:extLst>
          </p:cNvPr>
          <p:cNvCxnSpPr>
            <a:cxnSpLocks/>
          </p:cNvCxnSpPr>
          <p:nvPr/>
        </p:nvCxnSpPr>
        <p:spPr bwMode="auto">
          <a:xfrm>
            <a:off x="1363718" y="5328745"/>
            <a:ext cx="6840337"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9" name="&quot;No&quot; Symbol 8">
            <a:extLst>
              <a:ext uri="{FF2B5EF4-FFF2-40B4-BE49-F238E27FC236}">
                <a16:creationId xmlns:a16="http://schemas.microsoft.com/office/drawing/2014/main" id="{794B2AD0-8D35-5740-A833-975CAF1C383A}"/>
              </a:ext>
            </a:extLst>
          </p:cNvPr>
          <p:cNvSpPr/>
          <p:nvPr/>
        </p:nvSpPr>
        <p:spPr bwMode="auto">
          <a:xfrm>
            <a:off x="6069724" y="5069927"/>
            <a:ext cx="438807" cy="438807"/>
          </a:xfrm>
          <a:prstGeom prst="noSmoking">
            <a:avLst>
              <a:gd name="adj" fmla="val 584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9C5B8FE3-AE2B-A448-9C88-9A51445871CC}"/>
              </a:ext>
            </a:extLst>
          </p:cNvPr>
          <p:cNvSpPr txBox="1"/>
          <p:nvPr/>
        </p:nvSpPr>
        <p:spPr>
          <a:xfrm>
            <a:off x="1505607" y="4630761"/>
            <a:ext cx="1316386" cy="461665"/>
          </a:xfrm>
          <a:prstGeom prst="rect">
            <a:avLst/>
          </a:prstGeom>
          <a:noFill/>
        </p:spPr>
        <p:txBody>
          <a:bodyPr wrap="none" rtlCol="0">
            <a:spAutoFit/>
          </a:bodyPr>
          <a:lstStyle/>
          <a:p>
            <a:r>
              <a:rPr lang="en-US" dirty="0">
                <a:solidFill>
                  <a:srgbClr val="FF0000"/>
                </a:solidFill>
              </a:rPr>
              <a:t>3 alleles</a:t>
            </a:r>
          </a:p>
        </p:txBody>
      </p:sp>
      <p:sp>
        <p:nvSpPr>
          <p:cNvPr id="18" name="TextBox 17">
            <a:extLst>
              <a:ext uri="{FF2B5EF4-FFF2-40B4-BE49-F238E27FC236}">
                <a16:creationId xmlns:a16="http://schemas.microsoft.com/office/drawing/2014/main" id="{1645464D-38E6-384B-A803-A691553124C9}"/>
              </a:ext>
            </a:extLst>
          </p:cNvPr>
          <p:cNvSpPr txBox="1"/>
          <p:nvPr/>
        </p:nvSpPr>
        <p:spPr>
          <a:xfrm>
            <a:off x="1300653" y="2530801"/>
            <a:ext cx="4390696" cy="830997"/>
          </a:xfrm>
          <a:prstGeom prst="rect">
            <a:avLst/>
          </a:prstGeom>
          <a:noFill/>
        </p:spPr>
        <p:txBody>
          <a:bodyPr wrap="square" rtlCol="0">
            <a:spAutoFit/>
          </a:bodyPr>
          <a:lstStyle/>
          <a:p>
            <a:r>
              <a:rPr lang="en-US" dirty="0">
                <a:solidFill>
                  <a:srgbClr val="FF0000"/>
                </a:solidFill>
              </a:rPr>
              <a:t>Data thresholds artificially discard exculpatory evidence</a:t>
            </a:r>
          </a:p>
        </p:txBody>
      </p:sp>
      <p:sp>
        <p:nvSpPr>
          <p:cNvPr id="19" name="TextBox 18">
            <a:extLst>
              <a:ext uri="{FF2B5EF4-FFF2-40B4-BE49-F238E27FC236}">
                <a16:creationId xmlns:a16="http://schemas.microsoft.com/office/drawing/2014/main" id="{0D407467-FEDD-9640-AD59-BE10E99BF5C8}"/>
              </a:ext>
            </a:extLst>
          </p:cNvPr>
          <p:cNvSpPr txBox="1"/>
          <p:nvPr/>
        </p:nvSpPr>
        <p:spPr>
          <a:xfrm>
            <a:off x="8188289" y="2517929"/>
            <a:ext cx="955711" cy="3785652"/>
          </a:xfrm>
          <a:prstGeom prst="rect">
            <a:avLst/>
          </a:prstGeom>
          <a:noFill/>
        </p:spPr>
        <p:txBody>
          <a:bodyPr wrap="none" rtlCol="0">
            <a:spAutoFit/>
          </a:bodyPr>
          <a:lstStyle/>
          <a:p>
            <a:r>
              <a:rPr lang="en-US" dirty="0">
                <a:solidFill>
                  <a:srgbClr val="FF0000"/>
                </a:solidFill>
              </a:rPr>
              <a:t>15,15</a:t>
            </a:r>
          </a:p>
          <a:p>
            <a:r>
              <a:rPr lang="en-US" dirty="0">
                <a:solidFill>
                  <a:srgbClr val="FF0000"/>
                </a:solidFill>
              </a:rPr>
              <a:t>15,16</a:t>
            </a:r>
          </a:p>
          <a:p>
            <a:r>
              <a:rPr lang="en-US" dirty="0">
                <a:solidFill>
                  <a:srgbClr val="FF0000"/>
                </a:solidFill>
              </a:rPr>
              <a:t>15,17</a:t>
            </a:r>
          </a:p>
          <a:p>
            <a:r>
              <a:rPr lang="en-US" dirty="0">
                <a:solidFill>
                  <a:srgbClr val="FF0000"/>
                </a:solidFill>
              </a:rPr>
              <a:t> </a:t>
            </a:r>
          </a:p>
          <a:p>
            <a:r>
              <a:rPr lang="en-US" dirty="0">
                <a:solidFill>
                  <a:srgbClr val="FF0000"/>
                </a:solidFill>
              </a:rPr>
              <a:t>16,16</a:t>
            </a:r>
          </a:p>
          <a:p>
            <a:r>
              <a:rPr lang="en-US" dirty="0">
                <a:solidFill>
                  <a:srgbClr val="FF0000"/>
                </a:solidFill>
              </a:rPr>
              <a:t>16,17</a:t>
            </a:r>
          </a:p>
          <a:p>
            <a:r>
              <a:rPr lang="en-US" dirty="0">
                <a:solidFill>
                  <a:srgbClr val="FF0000"/>
                </a:solidFill>
              </a:rPr>
              <a:t> </a:t>
            </a:r>
          </a:p>
          <a:p>
            <a:r>
              <a:rPr lang="en-US" b="1" dirty="0">
                <a:solidFill>
                  <a:srgbClr val="FF0000"/>
                </a:solidFill>
              </a:rPr>
              <a:t>17,17</a:t>
            </a:r>
          </a:p>
          <a:p>
            <a:r>
              <a:rPr lang="en-US" dirty="0">
                <a:solidFill>
                  <a:srgbClr val="FF0000"/>
                </a:solidFill>
              </a:rPr>
              <a:t> </a:t>
            </a:r>
          </a:p>
          <a:p>
            <a:r>
              <a:rPr lang="en-US" dirty="0">
                <a:solidFill>
                  <a:srgbClr val="FF0000"/>
                </a:solidFill>
              </a:rPr>
              <a:t> </a:t>
            </a:r>
          </a:p>
        </p:txBody>
      </p:sp>
      <p:sp>
        <p:nvSpPr>
          <p:cNvPr id="20" name="TextBox 19">
            <a:extLst>
              <a:ext uri="{FF2B5EF4-FFF2-40B4-BE49-F238E27FC236}">
                <a16:creationId xmlns:a16="http://schemas.microsoft.com/office/drawing/2014/main" id="{0C4D2DD7-5DF8-6C47-ACC8-7DBFBE239651}"/>
              </a:ext>
            </a:extLst>
          </p:cNvPr>
          <p:cNvSpPr txBox="1"/>
          <p:nvPr/>
        </p:nvSpPr>
        <p:spPr>
          <a:xfrm>
            <a:off x="6655788" y="3318920"/>
            <a:ext cx="1572866" cy="1200329"/>
          </a:xfrm>
          <a:prstGeom prst="rect">
            <a:avLst/>
          </a:prstGeom>
          <a:noFill/>
        </p:spPr>
        <p:txBody>
          <a:bodyPr wrap="none" rtlCol="0">
            <a:spAutoFit/>
          </a:bodyPr>
          <a:lstStyle/>
          <a:p>
            <a:pPr algn="r"/>
            <a:r>
              <a:rPr lang="en-US" dirty="0">
                <a:solidFill>
                  <a:srgbClr val="FF0000"/>
                </a:solidFill>
              </a:rPr>
              <a:t>6 possible</a:t>
            </a:r>
          </a:p>
          <a:p>
            <a:pPr algn="r"/>
            <a:r>
              <a:rPr lang="en-US" dirty="0">
                <a:solidFill>
                  <a:srgbClr val="FF0000"/>
                </a:solidFill>
              </a:rPr>
              <a:t>genotype</a:t>
            </a:r>
          </a:p>
          <a:p>
            <a:pPr algn="r"/>
            <a:r>
              <a:rPr lang="en-US" dirty="0">
                <a:solidFill>
                  <a:srgbClr val="FF0000"/>
                </a:solidFill>
              </a:rPr>
              <a:t>values</a:t>
            </a:r>
          </a:p>
        </p:txBody>
      </p:sp>
    </p:spTree>
    <p:extLst>
      <p:ext uri="{BB962C8B-B14F-4D97-AF65-F5344CB8AC3E}">
        <p14:creationId xmlns:p14="http://schemas.microsoft.com/office/powerpoint/2010/main" val="244169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2B18-B694-DA4D-8379-2394562852C4}"/>
              </a:ext>
            </a:extLst>
          </p:cNvPr>
          <p:cNvSpPr>
            <a:spLocks noGrp="1"/>
          </p:cNvSpPr>
          <p:nvPr>
            <p:ph type="title"/>
          </p:nvPr>
        </p:nvSpPr>
        <p:spPr>
          <a:xfrm>
            <a:off x="685800" y="601717"/>
            <a:ext cx="7772400" cy="1143000"/>
          </a:xfrm>
        </p:spPr>
        <p:txBody>
          <a:bodyPr/>
          <a:lstStyle/>
          <a:p>
            <a:r>
              <a:rPr lang="en-US" dirty="0"/>
              <a:t>Change data for target</a:t>
            </a:r>
          </a:p>
        </p:txBody>
      </p:sp>
      <p:pic>
        <p:nvPicPr>
          <p:cNvPr id="4" name="Picture 1" descr="Screen Shot 2020-02-28 at 12.54.34 PM.png">
            <a:extLst>
              <a:ext uri="{FF2B5EF4-FFF2-40B4-BE49-F238E27FC236}">
                <a16:creationId xmlns:a16="http://schemas.microsoft.com/office/drawing/2014/main" id="{B5B4FC71-9181-3E4C-87C2-CD93B383C44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6A7DCF-9C7A-E648-B5C6-FC6BD8A6823C}"/>
              </a:ext>
            </a:extLst>
          </p:cNvPr>
          <p:cNvSpPr txBox="1"/>
          <p:nvPr/>
        </p:nvSpPr>
        <p:spPr>
          <a:xfrm>
            <a:off x="353537" y="1788467"/>
            <a:ext cx="8436925" cy="461665"/>
          </a:xfrm>
          <a:prstGeom prst="rect">
            <a:avLst/>
          </a:prstGeom>
          <a:noFill/>
        </p:spPr>
        <p:txBody>
          <a:bodyPr wrap="none" rtlCol="0">
            <a:spAutoFit/>
          </a:bodyPr>
          <a:lstStyle/>
          <a:p>
            <a:pPr algn="ctr"/>
            <a:r>
              <a:rPr lang="en-US" i="1" dirty="0">
                <a:solidFill>
                  <a:schemeClr val="bg2">
                    <a:lumMod val="50000"/>
                  </a:schemeClr>
                </a:solidFill>
              </a:rPr>
              <a:t>Preferential treatment of evidence supporting existing beliefs</a:t>
            </a:r>
          </a:p>
        </p:txBody>
      </p:sp>
      <p:sp>
        <p:nvSpPr>
          <p:cNvPr id="9" name="&quot;No&quot; Symbol 8">
            <a:extLst>
              <a:ext uri="{FF2B5EF4-FFF2-40B4-BE49-F238E27FC236}">
                <a16:creationId xmlns:a16="http://schemas.microsoft.com/office/drawing/2014/main" id="{794B2AD0-8D35-5740-A833-975CAF1C383A}"/>
              </a:ext>
            </a:extLst>
          </p:cNvPr>
          <p:cNvSpPr/>
          <p:nvPr/>
        </p:nvSpPr>
        <p:spPr bwMode="auto">
          <a:xfrm>
            <a:off x="6069724" y="5069927"/>
            <a:ext cx="438807" cy="438807"/>
          </a:xfrm>
          <a:prstGeom prst="noSmoking">
            <a:avLst>
              <a:gd name="adj" fmla="val 584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0" name="Straight Connector 9">
            <a:extLst>
              <a:ext uri="{FF2B5EF4-FFF2-40B4-BE49-F238E27FC236}">
                <a16:creationId xmlns:a16="http://schemas.microsoft.com/office/drawing/2014/main" id="{FFDFE9E0-7CF5-4D45-B289-896A200385BA}"/>
              </a:ext>
            </a:extLst>
          </p:cNvPr>
          <p:cNvCxnSpPr>
            <a:cxnSpLocks/>
          </p:cNvCxnSpPr>
          <p:nvPr/>
        </p:nvCxnSpPr>
        <p:spPr bwMode="auto">
          <a:xfrm>
            <a:off x="1371601" y="4402325"/>
            <a:ext cx="6840337" cy="8430"/>
          </a:xfrm>
          <a:prstGeom prst="line">
            <a:avLst/>
          </a:prstGeom>
          <a:solidFill>
            <a:schemeClr val="accent1"/>
          </a:solidFill>
          <a:ln w="25400" cap="flat" cmpd="sng" algn="ctr">
            <a:solidFill>
              <a:srgbClr val="7030A0"/>
            </a:solidFill>
            <a:prstDash val="solid"/>
            <a:round/>
            <a:headEnd type="none" w="med" len="med"/>
            <a:tailEnd type="none" w="med" len="med"/>
          </a:ln>
          <a:effectLst/>
        </p:spPr>
      </p:cxnSp>
      <p:sp>
        <p:nvSpPr>
          <p:cNvPr id="11" name="&quot;No&quot; Symbol 10">
            <a:extLst>
              <a:ext uri="{FF2B5EF4-FFF2-40B4-BE49-F238E27FC236}">
                <a16:creationId xmlns:a16="http://schemas.microsoft.com/office/drawing/2014/main" id="{6D6F8411-4C35-6649-829F-123111F683A0}"/>
              </a:ext>
            </a:extLst>
          </p:cNvPr>
          <p:cNvSpPr/>
          <p:nvPr/>
        </p:nvSpPr>
        <p:spPr bwMode="auto">
          <a:xfrm>
            <a:off x="4233041" y="4449623"/>
            <a:ext cx="438807" cy="438807"/>
          </a:xfrm>
          <a:prstGeom prst="noSmoking">
            <a:avLst>
              <a:gd name="adj" fmla="val 5845"/>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BFCBB07D-5FA3-D64B-B036-BB6CC7450BC0}"/>
              </a:ext>
            </a:extLst>
          </p:cNvPr>
          <p:cNvSpPr txBox="1"/>
          <p:nvPr/>
        </p:nvSpPr>
        <p:spPr>
          <a:xfrm>
            <a:off x="1505607" y="3701454"/>
            <a:ext cx="1316386" cy="461665"/>
          </a:xfrm>
          <a:prstGeom prst="rect">
            <a:avLst/>
          </a:prstGeom>
          <a:noFill/>
        </p:spPr>
        <p:txBody>
          <a:bodyPr wrap="none" rtlCol="0">
            <a:spAutoFit/>
          </a:bodyPr>
          <a:lstStyle/>
          <a:p>
            <a:r>
              <a:rPr lang="en-US" dirty="0">
                <a:solidFill>
                  <a:srgbClr val="7030A0"/>
                </a:solidFill>
              </a:rPr>
              <a:t>2 alleles</a:t>
            </a:r>
          </a:p>
        </p:txBody>
      </p:sp>
      <p:sp>
        <p:nvSpPr>
          <p:cNvPr id="19" name="TextBox 18">
            <a:extLst>
              <a:ext uri="{FF2B5EF4-FFF2-40B4-BE49-F238E27FC236}">
                <a16:creationId xmlns:a16="http://schemas.microsoft.com/office/drawing/2014/main" id="{2C2D10A2-1CF8-DB4E-8524-E94FCF37D453}"/>
              </a:ext>
            </a:extLst>
          </p:cNvPr>
          <p:cNvSpPr txBox="1"/>
          <p:nvPr/>
        </p:nvSpPr>
        <p:spPr>
          <a:xfrm>
            <a:off x="8188289" y="2517929"/>
            <a:ext cx="955711" cy="3785652"/>
          </a:xfrm>
          <a:prstGeom prst="rect">
            <a:avLst/>
          </a:prstGeom>
          <a:noFill/>
        </p:spPr>
        <p:txBody>
          <a:bodyPr wrap="none" rtlCol="0">
            <a:spAutoFit/>
          </a:bodyPr>
          <a:lstStyle/>
          <a:p>
            <a:r>
              <a:rPr lang="en-US" dirty="0">
                <a:solidFill>
                  <a:srgbClr val="7030A0"/>
                </a:solidFill>
              </a:rPr>
              <a:t>15,15</a:t>
            </a:r>
          </a:p>
          <a:p>
            <a:r>
              <a:rPr lang="en-US" dirty="0">
                <a:solidFill>
                  <a:srgbClr val="7030A0"/>
                </a:solidFill>
              </a:rPr>
              <a:t> </a:t>
            </a:r>
          </a:p>
          <a:p>
            <a:r>
              <a:rPr lang="en-US" dirty="0">
                <a:solidFill>
                  <a:srgbClr val="7030A0"/>
                </a:solidFill>
              </a:rPr>
              <a:t>15,17</a:t>
            </a:r>
          </a:p>
          <a:p>
            <a:r>
              <a:rPr lang="en-US" dirty="0">
                <a:solidFill>
                  <a:srgbClr val="7030A0"/>
                </a:solidFill>
              </a:rPr>
              <a:t> </a:t>
            </a:r>
          </a:p>
          <a:p>
            <a:r>
              <a:rPr lang="en-US" dirty="0">
                <a:solidFill>
                  <a:srgbClr val="7030A0"/>
                </a:solidFill>
              </a:rPr>
              <a:t> </a:t>
            </a:r>
          </a:p>
          <a:p>
            <a:r>
              <a:rPr lang="en-US" dirty="0">
                <a:solidFill>
                  <a:srgbClr val="7030A0"/>
                </a:solidFill>
              </a:rPr>
              <a:t> </a:t>
            </a:r>
          </a:p>
          <a:p>
            <a:r>
              <a:rPr lang="en-US" dirty="0">
                <a:solidFill>
                  <a:srgbClr val="7030A0"/>
                </a:solidFill>
              </a:rPr>
              <a:t> </a:t>
            </a:r>
          </a:p>
          <a:p>
            <a:r>
              <a:rPr lang="en-US" b="1" dirty="0">
                <a:solidFill>
                  <a:srgbClr val="7030A0"/>
                </a:solidFill>
              </a:rPr>
              <a:t>17,17</a:t>
            </a:r>
          </a:p>
          <a:p>
            <a:r>
              <a:rPr lang="en-US" dirty="0">
                <a:solidFill>
                  <a:srgbClr val="7030A0"/>
                </a:solidFill>
              </a:rPr>
              <a:t> </a:t>
            </a:r>
          </a:p>
          <a:p>
            <a:r>
              <a:rPr lang="en-US" dirty="0">
                <a:solidFill>
                  <a:srgbClr val="7030A0"/>
                </a:solidFill>
              </a:rPr>
              <a:t> </a:t>
            </a:r>
          </a:p>
        </p:txBody>
      </p:sp>
      <p:sp>
        <p:nvSpPr>
          <p:cNvPr id="20" name="TextBox 19">
            <a:extLst>
              <a:ext uri="{FF2B5EF4-FFF2-40B4-BE49-F238E27FC236}">
                <a16:creationId xmlns:a16="http://schemas.microsoft.com/office/drawing/2014/main" id="{A23DCE6C-C1C8-AA4E-B4C5-4996430B7802}"/>
              </a:ext>
            </a:extLst>
          </p:cNvPr>
          <p:cNvSpPr txBox="1"/>
          <p:nvPr/>
        </p:nvSpPr>
        <p:spPr>
          <a:xfrm>
            <a:off x="1300653" y="2530801"/>
            <a:ext cx="4390696" cy="830997"/>
          </a:xfrm>
          <a:prstGeom prst="rect">
            <a:avLst/>
          </a:prstGeom>
          <a:noFill/>
        </p:spPr>
        <p:txBody>
          <a:bodyPr wrap="square" rtlCol="0">
            <a:spAutoFit/>
          </a:bodyPr>
          <a:lstStyle/>
          <a:p>
            <a:r>
              <a:rPr lang="en-US" dirty="0">
                <a:solidFill>
                  <a:srgbClr val="7030A0"/>
                </a:solidFill>
              </a:rPr>
              <a:t>Higher threshold, less data that points away from target</a:t>
            </a:r>
          </a:p>
        </p:txBody>
      </p:sp>
      <p:sp>
        <p:nvSpPr>
          <p:cNvPr id="21" name="TextBox 20">
            <a:extLst>
              <a:ext uri="{FF2B5EF4-FFF2-40B4-BE49-F238E27FC236}">
                <a16:creationId xmlns:a16="http://schemas.microsoft.com/office/drawing/2014/main" id="{ED3DEC89-0CE4-3541-B22C-57533AB2676C}"/>
              </a:ext>
            </a:extLst>
          </p:cNvPr>
          <p:cNvSpPr txBox="1"/>
          <p:nvPr/>
        </p:nvSpPr>
        <p:spPr>
          <a:xfrm>
            <a:off x="6655788" y="3318920"/>
            <a:ext cx="1572866" cy="1200329"/>
          </a:xfrm>
          <a:prstGeom prst="rect">
            <a:avLst/>
          </a:prstGeom>
          <a:noFill/>
        </p:spPr>
        <p:txBody>
          <a:bodyPr wrap="none" rtlCol="0">
            <a:spAutoFit/>
          </a:bodyPr>
          <a:lstStyle/>
          <a:p>
            <a:pPr algn="r"/>
            <a:r>
              <a:rPr lang="en-US" dirty="0">
                <a:solidFill>
                  <a:srgbClr val="7030A0"/>
                </a:solidFill>
              </a:rPr>
              <a:t>3 possible</a:t>
            </a:r>
          </a:p>
          <a:p>
            <a:pPr algn="r"/>
            <a:r>
              <a:rPr lang="en-US" dirty="0">
                <a:solidFill>
                  <a:srgbClr val="7030A0"/>
                </a:solidFill>
              </a:rPr>
              <a:t>genotype</a:t>
            </a:r>
          </a:p>
          <a:p>
            <a:pPr algn="r"/>
            <a:r>
              <a:rPr lang="en-US" dirty="0">
                <a:solidFill>
                  <a:srgbClr val="7030A0"/>
                </a:solidFill>
              </a:rPr>
              <a:t>values</a:t>
            </a:r>
          </a:p>
        </p:txBody>
      </p:sp>
    </p:spTree>
    <p:extLst>
      <p:ext uri="{BB962C8B-B14F-4D97-AF65-F5344CB8AC3E}">
        <p14:creationId xmlns:p14="http://schemas.microsoft.com/office/powerpoint/2010/main" val="109261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2B18-B694-DA4D-8379-2394562852C4}"/>
              </a:ext>
            </a:extLst>
          </p:cNvPr>
          <p:cNvSpPr>
            <a:spLocks noGrp="1"/>
          </p:cNvSpPr>
          <p:nvPr>
            <p:ph type="title"/>
          </p:nvPr>
        </p:nvSpPr>
        <p:spPr/>
        <p:txBody>
          <a:bodyPr/>
          <a:lstStyle/>
          <a:p>
            <a:r>
              <a:rPr lang="en-US" dirty="0"/>
              <a:t>Change data for target</a:t>
            </a:r>
          </a:p>
        </p:txBody>
      </p:sp>
      <p:pic>
        <p:nvPicPr>
          <p:cNvPr id="4" name="Picture 1" descr="Screen Shot 2020-02-28 at 12.54.34 PM.png">
            <a:extLst>
              <a:ext uri="{FF2B5EF4-FFF2-40B4-BE49-F238E27FC236}">
                <a16:creationId xmlns:a16="http://schemas.microsoft.com/office/drawing/2014/main" id="{B5B4FC71-9181-3E4C-87C2-CD93B383C44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6A7DCF-9C7A-E648-B5C6-FC6BD8A6823C}"/>
              </a:ext>
            </a:extLst>
          </p:cNvPr>
          <p:cNvSpPr txBox="1"/>
          <p:nvPr/>
        </p:nvSpPr>
        <p:spPr>
          <a:xfrm>
            <a:off x="353537" y="1788467"/>
            <a:ext cx="8436925" cy="461665"/>
          </a:xfrm>
          <a:prstGeom prst="rect">
            <a:avLst/>
          </a:prstGeom>
          <a:noFill/>
        </p:spPr>
        <p:txBody>
          <a:bodyPr wrap="none" rtlCol="0">
            <a:spAutoFit/>
          </a:bodyPr>
          <a:lstStyle/>
          <a:p>
            <a:pPr algn="ctr"/>
            <a:r>
              <a:rPr lang="en-US" i="1" dirty="0">
                <a:solidFill>
                  <a:schemeClr val="bg2">
                    <a:lumMod val="50000"/>
                  </a:schemeClr>
                </a:solidFill>
              </a:rPr>
              <a:t>Preferential treatment of evidence supporting existing beliefs</a:t>
            </a:r>
          </a:p>
        </p:txBody>
      </p:sp>
      <p:sp>
        <p:nvSpPr>
          <p:cNvPr id="9" name="&quot;No&quot; Symbol 8">
            <a:extLst>
              <a:ext uri="{FF2B5EF4-FFF2-40B4-BE49-F238E27FC236}">
                <a16:creationId xmlns:a16="http://schemas.microsoft.com/office/drawing/2014/main" id="{794B2AD0-8D35-5740-A833-975CAF1C383A}"/>
              </a:ext>
            </a:extLst>
          </p:cNvPr>
          <p:cNvSpPr/>
          <p:nvPr/>
        </p:nvSpPr>
        <p:spPr bwMode="auto">
          <a:xfrm>
            <a:off x="6069724" y="5069927"/>
            <a:ext cx="438807" cy="438807"/>
          </a:xfrm>
          <a:prstGeom prst="noSmoking">
            <a:avLst>
              <a:gd name="adj" fmla="val 584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 name="&quot;No&quot; Symbol 10">
            <a:extLst>
              <a:ext uri="{FF2B5EF4-FFF2-40B4-BE49-F238E27FC236}">
                <a16:creationId xmlns:a16="http://schemas.microsoft.com/office/drawing/2014/main" id="{6D6F8411-4C35-6649-829F-123111F683A0}"/>
              </a:ext>
            </a:extLst>
          </p:cNvPr>
          <p:cNvSpPr/>
          <p:nvPr/>
        </p:nvSpPr>
        <p:spPr bwMode="auto">
          <a:xfrm>
            <a:off x="4233041" y="4449623"/>
            <a:ext cx="438807" cy="438807"/>
          </a:xfrm>
          <a:prstGeom prst="noSmoking">
            <a:avLst>
              <a:gd name="adj" fmla="val 5845"/>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1EC204C2-28BC-4A45-9D5C-AE4BD0F4F2A7}"/>
              </a:ext>
            </a:extLst>
          </p:cNvPr>
          <p:cNvCxnSpPr>
            <a:cxnSpLocks/>
          </p:cNvCxnSpPr>
          <p:nvPr/>
        </p:nvCxnSpPr>
        <p:spPr bwMode="auto">
          <a:xfrm>
            <a:off x="1371601" y="3484181"/>
            <a:ext cx="6832454" cy="0"/>
          </a:xfrm>
          <a:prstGeom prst="line">
            <a:avLst/>
          </a:prstGeom>
          <a:solidFill>
            <a:schemeClr val="accent1"/>
          </a:solidFill>
          <a:ln w="25400" cap="flat" cmpd="sng" algn="ctr">
            <a:solidFill>
              <a:schemeClr val="accent2">
                <a:lumMod val="75000"/>
              </a:schemeClr>
            </a:solidFill>
            <a:prstDash val="solid"/>
            <a:round/>
            <a:headEnd type="none" w="med" len="med"/>
            <a:tailEnd type="none" w="med" len="med"/>
          </a:ln>
          <a:effectLst/>
        </p:spPr>
      </p:cxnSp>
      <p:sp>
        <p:nvSpPr>
          <p:cNvPr id="13" name="&quot;No&quot; Symbol 12">
            <a:extLst>
              <a:ext uri="{FF2B5EF4-FFF2-40B4-BE49-F238E27FC236}">
                <a16:creationId xmlns:a16="http://schemas.microsoft.com/office/drawing/2014/main" id="{2F1D7030-B332-AD4A-A0E8-F1C0A320A9E6}"/>
              </a:ext>
            </a:extLst>
          </p:cNvPr>
          <p:cNvSpPr/>
          <p:nvPr/>
        </p:nvSpPr>
        <p:spPr bwMode="auto">
          <a:xfrm>
            <a:off x="3318641" y="3346689"/>
            <a:ext cx="438807" cy="438807"/>
          </a:xfrm>
          <a:prstGeom prst="noSmoking">
            <a:avLst>
              <a:gd name="adj" fmla="val 5845"/>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83B14303-E0A9-9543-B593-582794881805}"/>
              </a:ext>
            </a:extLst>
          </p:cNvPr>
          <p:cNvSpPr txBox="1"/>
          <p:nvPr/>
        </p:nvSpPr>
        <p:spPr>
          <a:xfrm>
            <a:off x="1505607" y="2724849"/>
            <a:ext cx="1162498" cy="461665"/>
          </a:xfrm>
          <a:prstGeom prst="rect">
            <a:avLst/>
          </a:prstGeom>
          <a:noFill/>
        </p:spPr>
        <p:txBody>
          <a:bodyPr wrap="none" rtlCol="0">
            <a:spAutoFit/>
          </a:bodyPr>
          <a:lstStyle/>
          <a:p>
            <a:r>
              <a:rPr lang="en-US" dirty="0">
                <a:solidFill>
                  <a:schemeClr val="accent2">
                    <a:lumMod val="75000"/>
                  </a:schemeClr>
                </a:solidFill>
              </a:rPr>
              <a:t>1 allele</a:t>
            </a:r>
          </a:p>
        </p:txBody>
      </p:sp>
      <p:sp>
        <p:nvSpPr>
          <p:cNvPr id="18" name="TextBox 17">
            <a:extLst>
              <a:ext uri="{FF2B5EF4-FFF2-40B4-BE49-F238E27FC236}">
                <a16:creationId xmlns:a16="http://schemas.microsoft.com/office/drawing/2014/main" id="{1645464D-38E6-384B-A803-A691553124C9}"/>
              </a:ext>
            </a:extLst>
          </p:cNvPr>
          <p:cNvSpPr txBox="1"/>
          <p:nvPr/>
        </p:nvSpPr>
        <p:spPr>
          <a:xfrm>
            <a:off x="5480891" y="3640997"/>
            <a:ext cx="2701382" cy="1200329"/>
          </a:xfrm>
          <a:prstGeom prst="rect">
            <a:avLst/>
          </a:prstGeom>
          <a:noFill/>
        </p:spPr>
        <p:txBody>
          <a:bodyPr wrap="none" rtlCol="0">
            <a:spAutoFit/>
          </a:bodyPr>
          <a:lstStyle/>
          <a:p>
            <a:pPr algn="r"/>
            <a:r>
              <a:rPr lang="en-US" dirty="0">
                <a:solidFill>
                  <a:schemeClr val="accent2">
                    <a:lumMod val="75000"/>
                  </a:schemeClr>
                </a:solidFill>
              </a:rPr>
              <a:t>Fewer alternatives</a:t>
            </a:r>
          </a:p>
          <a:p>
            <a:pPr algn="r"/>
            <a:r>
              <a:rPr lang="en-US" dirty="0">
                <a:solidFill>
                  <a:schemeClr val="accent2">
                    <a:lumMod val="75000"/>
                  </a:schemeClr>
                </a:solidFill>
              </a:rPr>
              <a:t>inflates target’s</a:t>
            </a:r>
          </a:p>
          <a:p>
            <a:pPr algn="r"/>
            <a:r>
              <a:rPr lang="en-US" dirty="0">
                <a:solidFill>
                  <a:schemeClr val="accent2">
                    <a:lumMod val="75000"/>
                  </a:schemeClr>
                </a:solidFill>
              </a:rPr>
              <a:t>match statistic</a:t>
            </a:r>
          </a:p>
        </p:txBody>
      </p:sp>
      <p:sp>
        <p:nvSpPr>
          <p:cNvPr id="19" name="TextBox 18">
            <a:extLst>
              <a:ext uri="{FF2B5EF4-FFF2-40B4-BE49-F238E27FC236}">
                <a16:creationId xmlns:a16="http://schemas.microsoft.com/office/drawing/2014/main" id="{E84697B7-9E22-594D-B909-8F1EB6BF8B32}"/>
              </a:ext>
            </a:extLst>
          </p:cNvPr>
          <p:cNvSpPr txBox="1"/>
          <p:nvPr/>
        </p:nvSpPr>
        <p:spPr>
          <a:xfrm>
            <a:off x="8188289" y="2517929"/>
            <a:ext cx="955711" cy="3785652"/>
          </a:xfrm>
          <a:prstGeom prst="rect">
            <a:avLst/>
          </a:prstGeom>
          <a:noFill/>
        </p:spPr>
        <p:txBody>
          <a:bodyPr wrap="none" rtlCol="0">
            <a:spAutoFit/>
          </a:bodyPr>
          <a:lstStyle/>
          <a:p>
            <a:r>
              <a:rPr lang="en-US" dirty="0">
                <a:solidFill>
                  <a:schemeClr val="accent2">
                    <a:lumMod val="75000"/>
                  </a:schemeClr>
                </a:solidFill>
              </a:rPr>
              <a:t> </a:t>
            </a:r>
          </a:p>
          <a:p>
            <a:r>
              <a:rPr lang="en-US" dirty="0">
                <a:solidFill>
                  <a:schemeClr val="accent2">
                    <a:lumMod val="75000"/>
                  </a:schemeClr>
                </a:solidFill>
              </a:rPr>
              <a:t> </a:t>
            </a:r>
          </a:p>
          <a:p>
            <a:r>
              <a:rPr lang="en-US" dirty="0">
                <a:solidFill>
                  <a:schemeClr val="accent2">
                    <a:lumMod val="75000"/>
                  </a:schemeClr>
                </a:solidFill>
              </a:rPr>
              <a:t> </a:t>
            </a:r>
          </a:p>
          <a:p>
            <a:r>
              <a:rPr lang="en-US" dirty="0">
                <a:solidFill>
                  <a:schemeClr val="accent2">
                    <a:lumMod val="75000"/>
                  </a:schemeClr>
                </a:solidFill>
              </a:rPr>
              <a:t> </a:t>
            </a:r>
          </a:p>
          <a:p>
            <a:r>
              <a:rPr lang="en-US" dirty="0">
                <a:solidFill>
                  <a:schemeClr val="accent2">
                    <a:lumMod val="75000"/>
                  </a:schemeClr>
                </a:solidFill>
              </a:rPr>
              <a:t> </a:t>
            </a:r>
          </a:p>
          <a:p>
            <a:r>
              <a:rPr lang="en-US" dirty="0">
                <a:solidFill>
                  <a:schemeClr val="accent2">
                    <a:lumMod val="75000"/>
                  </a:schemeClr>
                </a:solidFill>
              </a:rPr>
              <a:t> </a:t>
            </a:r>
          </a:p>
          <a:p>
            <a:r>
              <a:rPr lang="en-US" dirty="0">
                <a:solidFill>
                  <a:schemeClr val="accent2">
                    <a:lumMod val="75000"/>
                  </a:schemeClr>
                </a:solidFill>
              </a:rPr>
              <a:t> </a:t>
            </a:r>
          </a:p>
          <a:p>
            <a:r>
              <a:rPr lang="en-US" b="1" dirty="0">
                <a:solidFill>
                  <a:schemeClr val="accent2">
                    <a:lumMod val="75000"/>
                  </a:schemeClr>
                </a:solidFill>
              </a:rPr>
              <a:t>17,17</a:t>
            </a:r>
          </a:p>
          <a:p>
            <a:r>
              <a:rPr lang="en-US" dirty="0">
                <a:solidFill>
                  <a:schemeClr val="accent2">
                    <a:lumMod val="75000"/>
                  </a:schemeClr>
                </a:solidFill>
              </a:rPr>
              <a:t> </a:t>
            </a:r>
          </a:p>
          <a:p>
            <a:r>
              <a:rPr lang="en-US" dirty="0">
                <a:solidFill>
                  <a:schemeClr val="accent2">
                    <a:lumMod val="75000"/>
                  </a:schemeClr>
                </a:solidFill>
              </a:rPr>
              <a:t> </a:t>
            </a:r>
          </a:p>
        </p:txBody>
      </p:sp>
      <p:sp>
        <p:nvSpPr>
          <p:cNvPr id="14" name="Right Arrow 13">
            <a:extLst>
              <a:ext uri="{FF2B5EF4-FFF2-40B4-BE49-F238E27FC236}">
                <a16:creationId xmlns:a16="http://schemas.microsoft.com/office/drawing/2014/main" id="{7A9449B7-5F59-A046-8E6C-1C79F564DCA2}"/>
              </a:ext>
            </a:extLst>
          </p:cNvPr>
          <p:cNvSpPr/>
          <p:nvPr/>
        </p:nvSpPr>
        <p:spPr bwMode="auto">
          <a:xfrm rot="20700000">
            <a:off x="4508623" y="2689931"/>
            <a:ext cx="646386" cy="18918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7030A0"/>
              </a:solidFill>
              <a:effectLst/>
              <a:latin typeface="Arial" charset="0"/>
            </a:endParaRPr>
          </a:p>
        </p:txBody>
      </p:sp>
      <p:sp>
        <p:nvSpPr>
          <p:cNvPr id="15" name="TextBox 14">
            <a:extLst>
              <a:ext uri="{FF2B5EF4-FFF2-40B4-BE49-F238E27FC236}">
                <a16:creationId xmlns:a16="http://schemas.microsoft.com/office/drawing/2014/main" id="{203E1926-FEAE-DF4F-B07C-F0FE3A8E06F5}"/>
              </a:ext>
            </a:extLst>
          </p:cNvPr>
          <p:cNvSpPr txBox="1"/>
          <p:nvPr/>
        </p:nvSpPr>
        <p:spPr>
          <a:xfrm>
            <a:off x="3356040" y="2784524"/>
            <a:ext cx="1852448" cy="461665"/>
          </a:xfrm>
          <a:prstGeom prst="rect">
            <a:avLst/>
          </a:prstGeom>
          <a:noFill/>
        </p:spPr>
        <p:txBody>
          <a:bodyPr wrap="square" rtlCol="0">
            <a:spAutoFit/>
          </a:bodyPr>
          <a:lstStyle/>
          <a:p>
            <a:r>
              <a:rPr lang="en-US" dirty="0">
                <a:solidFill>
                  <a:srgbClr val="FF0000"/>
                </a:solidFill>
              </a:rPr>
              <a:t>17,17 target</a:t>
            </a:r>
          </a:p>
        </p:txBody>
      </p:sp>
    </p:spTree>
    <p:extLst>
      <p:ext uri="{BB962C8B-B14F-4D97-AF65-F5344CB8AC3E}">
        <p14:creationId xmlns:p14="http://schemas.microsoft.com/office/powerpoint/2010/main" val="211207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1FA8-C1E4-DE47-AF12-8AF501384615}"/>
              </a:ext>
            </a:extLst>
          </p:cNvPr>
          <p:cNvSpPr>
            <a:spLocks noGrp="1"/>
          </p:cNvSpPr>
          <p:nvPr>
            <p:ph type="title"/>
          </p:nvPr>
        </p:nvSpPr>
        <p:spPr/>
        <p:txBody>
          <a:bodyPr/>
          <a:lstStyle/>
          <a:p>
            <a:r>
              <a:rPr lang="en-US" dirty="0"/>
              <a:t>Only the positive: </a:t>
            </a:r>
            <a:r>
              <a:rPr lang="en-US" dirty="0" err="1"/>
              <a:t>Pr</a:t>
            </a:r>
            <a:r>
              <a:rPr lang="en-US" dirty="0"/>
              <a:t>(</a:t>
            </a:r>
            <a:r>
              <a:rPr lang="en-US" b="1" dirty="0">
                <a:solidFill>
                  <a:srgbClr val="7030A0"/>
                </a:solidFill>
              </a:rPr>
              <a:t>D+</a:t>
            </a:r>
            <a:r>
              <a:rPr lang="en-US" dirty="0"/>
              <a:t>|</a:t>
            </a:r>
            <a:r>
              <a:rPr lang="en-US" dirty="0">
                <a:solidFill>
                  <a:schemeClr val="tx1"/>
                </a:solidFill>
              </a:rPr>
              <a:t>H</a:t>
            </a:r>
            <a:r>
              <a:rPr lang="en-US" dirty="0"/>
              <a:t>)</a:t>
            </a:r>
          </a:p>
        </p:txBody>
      </p:sp>
      <p:pic>
        <p:nvPicPr>
          <p:cNvPr id="4" name="Picture 3">
            <a:extLst>
              <a:ext uri="{FF2B5EF4-FFF2-40B4-BE49-F238E27FC236}">
                <a16:creationId xmlns:a16="http://schemas.microsoft.com/office/drawing/2014/main" id="{C5DFFD29-05B6-4F4D-93CD-4F5F22D356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7351" y="2689092"/>
            <a:ext cx="2306457" cy="2306457"/>
          </a:xfrm>
          <a:prstGeom prst="rect">
            <a:avLst/>
          </a:prstGeom>
        </p:spPr>
      </p:pic>
      <p:sp>
        <p:nvSpPr>
          <p:cNvPr id="5" name="TextBox 4">
            <a:extLst>
              <a:ext uri="{FF2B5EF4-FFF2-40B4-BE49-F238E27FC236}">
                <a16:creationId xmlns:a16="http://schemas.microsoft.com/office/drawing/2014/main" id="{B64F3CD6-ADA8-8140-89C8-AECD0D63AC38}"/>
              </a:ext>
            </a:extLst>
          </p:cNvPr>
          <p:cNvSpPr txBox="1"/>
          <p:nvPr/>
        </p:nvSpPr>
        <p:spPr>
          <a:xfrm>
            <a:off x="1657351" y="1518557"/>
            <a:ext cx="5989140" cy="461665"/>
          </a:xfrm>
          <a:prstGeom prst="rect">
            <a:avLst/>
          </a:prstGeom>
          <a:noFill/>
        </p:spPr>
        <p:txBody>
          <a:bodyPr wrap="none" rtlCol="0">
            <a:spAutoFit/>
          </a:bodyPr>
          <a:lstStyle/>
          <a:p>
            <a:pPr algn="ctr"/>
            <a:r>
              <a:rPr lang="en-US" i="1" dirty="0">
                <a:solidFill>
                  <a:schemeClr val="bg2">
                    <a:lumMod val="50000"/>
                  </a:schemeClr>
                </a:solidFill>
              </a:rPr>
              <a:t>Looking only or primarily for </a:t>
            </a:r>
            <a:r>
              <a:rPr lang="en-US" i="1" dirty="0">
                <a:solidFill>
                  <a:srgbClr val="7030A0"/>
                </a:solidFill>
              </a:rPr>
              <a:t>positive</a:t>
            </a:r>
            <a:r>
              <a:rPr lang="en-US" i="1" dirty="0">
                <a:solidFill>
                  <a:schemeClr val="bg2">
                    <a:lumMod val="50000"/>
                  </a:schemeClr>
                </a:solidFill>
              </a:rPr>
              <a:t> cases</a:t>
            </a:r>
            <a:endParaRPr lang="en-US" dirty="0">
              <a:solidFill>
                <a:schemeClr val="bg2">
                  <a:lumMod val="50000"/>
                </a:schemeClr>
              </a:solidFill>
            </a:endParaRPr>
          </a:p>
        </p:txBody>
      </p:sp>
      <p:sp>
        <p:nvSpPr>
          <p:cNvPr id="7" name="TextBox 6">
            <a:extLst>
              <a:ext uri="{FF2B5EF4-FFF2-40B4-BE49-F238E27FC236}">
                <a16:creationId xmlns:a16="http://schemas.microsoft.com/office/drawing/2014/main" id="{8F1EEA5E-732A-584F-816E-DB381E70FB60}"/>
              </a:ext>
            </a:extLst>
          </p:cNvPr>
          <p:cNvSpPr txBox="1"/>
          <p:nvPr/>
        </p:nvSpPr>
        <p:spPr>
          <a:xfrm>
            <a:off x="1617936" y="5473586"/>
            <a:ext cx="2353529" cy="461665"/>
          </a:xfrm>
          <a:prstGeom prst="rect">
            <a:avLst/>
          </a:prstGeom>
          <a:noFill/>
        </p:spPr>
        <p:txBody>
          <a:bodyPr wrap="none" rtlCol="0">
            <a:spAutoFit/>
          </a:bodyPr>
          <a:lstStyle/>
          <a:p>
            <a:r>
              <a:rPr lang="en-US" dirty="0"/>
              <a:t>First set of tests</a:t>
            </a:r>
          </a:p>
        </p:txBody>
      </p:sp>
      <p:sp>
        <p:nvSpPr>
          <p:cNvPr id="16" name="TextBox 15">
            <a:extLst>
              <a:ext uri="{FF2B5EF4-FFF2-40B4-BE49-F238E27FC236}">
                <a16:creationId xmlns:a16="http://schemas.microsoft.com/office/drawing/2014/main" id="{CC3430EE-F8E6-FC42-B4D3-707FE3E4DDF1}"/>
              </a:ext>
            </a:extLst>
          </p:cNvPr>
          <p:cNvSpPr txBox="1"/>
          <p:nvPr/>
        </p:nvSpPr>
        <p:spPr>
          <a:xfrm>
            <a:off x="1549391" y="2216122"/>
            <a:ext cx="2490618" cy="461665"/>
          </a:xfrm>
          <a:prstGeom prst="rect">
            <a:avLst/>
          </a:prstGeom>
          <a:noFill/>
        </p:spPr>
        <p:txBody>
          <a:bodyPr wrap="none" rtlCol="0">
            <a:spAutoFit/>
          </a:bodyPr>
          <a:lstStyle/>
          <a:p>
            <a:pPr algn="ctr"/>
            <a:r>
              <a:rPr lang="en-US" dirty="0">
                <a:solidFill>
                  <a:srgbClr val="00B050"/>
                </a:solidFill>
              </a:rPr>
              <a:t>Weakly positive?</a:t>
            </a:r>
          </a:p>
        </p:txBody>
      </p:sp>
      <p:pic>
        <p:nvPicPr>
          <p:cNvPr id="17" name="Picture 16">
            <a:extLst>
              <a:ext uri="{FF2B5EF4-FFF2-40B4-BE49-F238E27FC236}">
                <a16:creationId xmlns:a16="http://schemas.microsoft.com/office/drawing/2014/main" id="{7D671111-DD58-0943-83BE-F9CE639F5C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0194" y="2625228"/>
            <a:ext cx="2516115" cy="2370321"/>
          </a:xfrm>
          <a:prstGeom prst="rect">
            <a:avLst/>
          </a:prstGeom>
        </p:spPr>
      </p:pic>
      <p:sp>
        <p:nvSpPr>
          <p:cNvPr id="18" name="TextBox 17">
            <a:extLst>
              <a:ext uri="{FF2B5EF4-FFF2-40B4-BE49-F238E27FC236}">
                <a16:creationId xmlns:a16="http://schemas.microsoft.com/office/drawing/2014/main" id="{C8225BF5-1B78-FB4F-A6CD-18808D181109}"/>
              </a:ext>
            </a:extLst>
          </p:cNvPr>
          <p:cNvSpPr txBox="1"/>
          <p:nvPr/>
        </p:nvSpPr>
        <p:spPr>
          <a:xfrm>
            <a:off x="7631589" y="3397468"/>
            <a:ext cx="1178528" cy="830997"/>
          </a:xfrm>
          <a:prstGeom prst="rect">
            <a:avLst/>
          </a:prstGeom>
          <a:noFill/>
        </p:spPr>
        <p:txBody>
          <a:bodyPr wrap="none" rtlCol="0">
            <a:spAutoFit/>
          </a:bodyPr>
          <a:lstStyle/>
          <a:p>
            <a:r>
              <a:rPr lang="en-US" b="1" dirty="0"/>
              <a:t>C</a:t>
            </a:r>
            <a:r>
              <a:rPr lang="en-US" dirty="0"/>
              <a:t>ontrol</a:t>
            </a:r>
          </a:p>
          <a:p>
            <a:r>
              <a:rPr lang="en-US" b="1" dirty="0"/>
              <a:t>T</a:t>
            </a:r>
            <a:r>
              <a:rPr lang="en-US" dirty="0"/>
              <a:t>est</a:t>
            </a:r>
          </a:p>
        </p:txBody>
      </p:sp>
      <p:sp>
        <p:nvSpPr>
          <p:cNvPr id="20" name="TextBox 19">
            <a:extLst>
              <a:ext uri="{FF2B5EF4-FFF2-40B4-BE49-F238E27FC236}">
                <a16:creationId xmlns:a16="http://schemas.microsoft.com/office/drawing/2014/main" id="{C0CCF589-A089-034A-A128-4236336AF77A}"/>
              </a:ext>
            </a:extLst>
          </p:cNvPr>
          <p:cNvSpPr txBox="1"/>
          <p:nvPr/>
        </p:nvSpPr>
        <p:spPr>
          <a:xfrm>
            <a:off x="4964175" y="5473585"/>
            <a:ext cx="2948151" cy="461665"/>
          </a:xfrm>
          <a:prstGeom prst="rect">
            <a:avLst/>
          </a:prstGeom>
          <a:noFill/>
        </p:spPr>
        <p:txBody>
          <a:bodyPr wrap="square" rtlCol="0">
            <a:spAutoFit/>
          </a:bodyPr>
          <a:lstStyle/>
          <a:p>
            <a:pPr algn="ctr"/>
            <a:r>
              <a:rPr lang="en-US" dirty="0">
                <a:solidFill>
                  <a:srgbClr val="945200"/>
                </a:solidFill>
              </a:rPr>
              <a:t>p30 test for semen</a:t>
            </a:r>
          </a:p>
        </p:txBody>
      </p:sp>
    </p:spTree>
    <p:extLst>
      <p:ext uri="{BB962C8B-B14F-4D97-AF65-F5344CB8AC3E}">
        <p14:creationId xmlns:p14="http://schemas.microsoft.com/office/powerpoint/2010/main" val="3010561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1FA8-C1E4-DE47-AF12-8AF501384615}"/>
              </a:ext>
            </a:extLst>
          </p:cNvPr>
          <p:cNvSpPr>
            <a:spLocks noGrp="1"/>
          </p:cNvSpPr>
          <p:nvPr>
            <p:ph type="title"/>
          </p:nvPr>
        </p:nvSpPr>
        <p:spPr/>
        <p:txBody>
          <a:bodyPr/>
          <a:lstStyle/>
          <a:p>
            <a:r>
              <a:rPr lang="en-US" dirty="0"/>
              <a:t>Only the positive</a:t>
            </a:r>
          </a:p>
        </p:txBody>
      </p:sp>
      <p:pic>
        <p:nvPicPr>
          <p:cNvPr id="4" name="Picture 3">
            <a:extLst>
              <a:ext uri="{FF2B5EF4-FFF2-40B4-BE49-F238E27FC236}">
                <a16:creationId xmlns:a16="http://schemas.microsoft.com/office/drawing/2014/main" id="{C5DFFD29-05B6-4F4D-93CD-4F5F22D356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7351" y="2689092"/>
            <a:ext cx="2306457" cy="2306457"/>
          </a:xfrm>
          <a:prstGeom prst="rect">
            <a:avLst/>
          </a:prstGeom>
        </p:spPr>
      </p:pic>
      <p:sp>
        <p:nvSpPr>
          <p:cNvPr id="5" name="TextBox 4">
            <a:extLst>
              <a:ext uri="{FF2B5EF4-FFF2-40B4-BE49-F238E27FC236}">
                <a16:creationId xmlns:a16="http://schemas.microsoft.com/office/drawing/2014/main" id="{B64F3CD6-ADA8-8140-89C8-AECD0D63AC38}"/>
              </a:ext>
            </a:extLst>
          </p:cNvPr>
          <p:cNvSpPr txBox="1"/>
          <p:nvPr/>
        </p:nvSpPr>
        <p:spPr>
          <a:xfrm>
            <a:off x="1657351" y="1518557"/>
            <a:ext cx="5989140" cy="461665"/>
          </a:xfrm>
          <a:prstGeom prst="rect">
            <a:avLst/>
          </a:prstGeom>
          <a:noFill/>
        </p:spPr>
        <p:txBody>
          <a:bodyPr wrap="none" rtlCol="0">
            <a:spAutoFit/>
          </a:bodyPr>
          <a:lstStyle/>
          <a:p>
            <a:pPr algn="ctr"/>
            <a:r>
              <a:rPr lang="en-US" i="1" dirty="0">
                <a:solidFill>
                  <a:schemeClr val="bg2">
                    <a:lumMod val="50000"/>
                  </a:schemeClr>
                </a:solidFill>
              </a:rPr>
              <a:t>Looking only or primarily for positive cases</a:t>
            </a:r>
            <a:endParaRPr lang="en-US" dirty="0">
              <a:solidFill>
                <a:schemeClr val="bg2">
                  <a:lumMod val="50000"/>
                </a:schemeClr>
              </a:solidFill>
            </a:endParaRPr>
          </a:p>
        </p:txBody>
      </p:sp>
      <p:sp>
        <p:nvSpPr>
          <p:cNvPr id="7" name="TextBox 6">
            <a:extLst>
              <a:ext uri="{FF2B5EF4-FFF2-40B4-BE49-F238E27FC236}">
                <a16:creationId xmlns:a16="http://schemas.microsoft.com/office/drawing/2014/main" id="{8F1EEA5E-732A-584F-816E-DB381E70FB60}"/>
              </a:ext>
            </a:extLst>
          </p:cNvPr>
          <p:cNvSpPr txBox="1"/>
          <p:nvPr/>
        </p:nvSpPr>
        <p:spPr>
          <a:xfrm>
            <a:off x="1617936" y="5473586"/>
            <a:ext cx="2353529" cy="461665"/>
          </a:xfrm>
          <a:prstGeom prst="rect">
            <a:avLst/>
          </a:prstGeom>
          <a:noFill/>
        </p:spPr>
        <p:txBody>
          <a:bodyPr wrap="none" rtlCol="0">
            <a:spAutoFit/>
          </a:bodyPr>
          <a:lstStyle/>
          <a:p>
            <a:r>
              <a:rPr lang="en-US" dirty="0"/>
              <a:t>First set of tests</a:t>
            </a:r>
          </a:p>
        </p:txBody>
      </p:sp>
      <p:pic>
        <p:nvPicPr>
          <p:cNvPr id="10" name="Picture 9">
            <a:extLst>
              <a:ext uri="{FF2B5EF4-FFF2-40B4-BE49-F238E27FC236}">
                <a16:creationId xmlns:a16="http://schemas.microsoft.com/office/drawing/2014/main" id="{4077674A-2A0C-FE4E-883B-04337FA523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00844" y="2425587"/>
            <a:ext cx="2353528" cy="3047999"/>
          </a:xfrm>
          <a:prstGeom prst="rect">
            <a:avLst/>
          </a:prstGeom>
        </p:spPr>
      </p:pic>
      <p:cxnSp>
        <p:nvCxnSpPr>
          <p:cNvPr id="11" name="Straight Arrow Connector 10">
            <a:extLst>
              <a:ext uri="{FF2B5EF4-FFF2-40B4-BE49-F238E27FC236}">
                <a16:creationId xmlns:a16="http://schemas.microsoft.com/office/drawing/2014/main" id="{C442A710-0A88-4846-8C65-1AC3C105211A}"/>
              </a:ext>
            </a:extLst>
          </p:cNvPr>
          <p:cNvCxnSpPr/>
          <p:nvPr/>
        </p:nvCxnSpPr>
        <p:spPr bwMode="auto">
          <a:xfrm flipH="1">
            <a:off x="7173308" y="4412041"/>
            <a:ext cx="733097" cy="0"/>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sp>
        <p:nvSpPr>
          <p:cNvPr id="13" name="TextBox 12">
            <a:extLst>
              <a:ext uri="{FF2B5EF4-FFF2-40B4-BE49-F238E27FC236}">
                <a16:creationId xmlns:a16="http://schemas.microsoft.com/office/drawing/2014/main" id="{5D0B9D8F-76AE-324E-951D-D67029FBA8EF}"/>
              </a:ext>
            </a:extLst>
          </p:cNvPr>
          <p:cNvSpPr txBox="1"/>
          <p:nvPr/>
        </p:nvSpPr>
        <p:spPr>
          <a:xfrm>
            <a:off x="5383399" y="5475816"/>
            <a:ext cx="2188420" cy="1200329"/>
          </a:xfrm>
          <a:prstGeom prst="rect">
            <a:avLst/>
          </a:prstGeom>
          <a:noFill/>
        </p:spPr>
        <p:txBody>
          <a:bodyPr wrap="none" rtlCol="0">
            <a:spAutoFit/>
          </a:bodyPr>
          <a:lstStyle/>
          <a:p>
            <a:pPr algn="ctr"/>
            <a:r>
              <a:rPr lang="en-US" dirty="0">
                <a:solidFill>
                  <a:srgbClr val="0070C0"/>
                </a:solidFill>
              </a:rPr>
              <a:t>See the band?</a:t>
            </a:r>
          </a:p>
          <a:p>
            <a:pPr algn="ctr"/>
            <a:r>
              <a:rPr lang="en-US" dirty="0">
                <a:solidFill>
                  <a:schemeClr val="accent6">
                    <a:lumMod val="40000"/>
                    <a:lumOff val="60000"/>
                  </a:schemeClr>
                </a:solidFill>
              </a:rPr>
              <a:t>Faintly?</a:t>
            </a:r>
          </a:p>
          <a:p>
            <a:pPr algn="ctr"/>
            <a:r>
              <a:rPr lang="en-US" dirty="0">
                <a:solidFill>
                  <a:schemeClr val="accent6">
                    <a:lumMod val="60000"/>
                    <a:lumOff val="40000"/>
                  </a:schemeClr>
                </a:solidFill>
              </a:rPr>
              <a:t>Not at all?</a:t>
            </a:r>
          </a:p>
        </p:txBody>
      </p:sp>
      <p:sp>
        <p:nvSpPr>
          <p:cNvPr id="15" name="Frame 14">
            <a:extLst>
              <a:ext uri="{FF2B5EF4-FFF2-40B4-BE49-F238E27FC236}">
                <a16:creationId xmlns:a16="http://schemas.microsoft.com/office/drawing/2014/main" id="{8A98ACB4-2756-EF43-9791-778294646478}"/>
              </a:ext>
            </a:extLst>
          </p:cNvPr>
          <p:cNvSpPr/>
          <p:nvPr/>
        </p:nvSpPr>
        <p:spPr bwMode="auto">
          <a:xfrm>
            <a:off x="2593428" y="2920711"/>
            <a:ext cx="551792" cy="713241"/>
          </a:xfrm>
          <a:prstGeom prst="frame">
            <a:avLst>
              <a:gd name="adj1" fmla="val 635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6C4178BE-07B2-024E-B260-82F8B2ED0D07}"/>
              </a:ext>
            </a:extLst>
          </p:cNvPr>
          <p:cNvSpPr txBox="1"/>
          <p:nvPr/>
        </p:nvSpPr>
        <p:spPr>
          <a:xfrm>
            <a:off x="1549391" y="2216122"/>
            <a:ext cx="2490618" cy="461665"/>
          </a:xfrm>
          <a:prstGeom prst="rect">
            <a:avLst/>
          </a:prstGeom>
          <a:noFill/>
        </p:spPr>
        <p:txBody>
          <a:bodyPr wrap="none" rtlCol="0">
            <a:spAutoFit/>
          </a:bodyPr>
          <a:lstStyle/>
          <a:p>
            <a:pPr algn="ctr"/>
            <a:r>
              <a:rPr lang="en-US" dirty="0">
                <a:solidFill>
                  <a:srgbClr val="00B050"/>
                </a:solidFill>
              </a:rPr>
              <a:t>Weakly positive?</a:t>
            </a:r>
          </a:p>
        </p:txBody>
      </p:sp>
    </p:spTree>
    <p:extLst>
      <p:ext uri="{BB962C8B-B14F-4D97-AF65-F5344CB8AC3E}">
        <p14:creationId xmlns:p14="http://schemas.microsoft.com/office/powerpoint/2010/main" val="295015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21003A0-FE5B-D24D-91D9-36247916B74A}"/>
              </a:ext>
            </a:extLst>
          </p:cNvPr>
          <p:cNvSpPr>
            <a:spLocks noGrp="1" noChangeArrowheads="1"/>
          </p:cNvSpPr>
          <p:nvPr>
            <p:ph type="title"/>
          </p:nvPr>
        </p:nvSpPr>
        <p:spPr>
          <a:xfrm>
            <a:off x="0" y="2857500"/>
            <a:ext cx="9144000" cy="1143000"/>
          </a:xfrm>
        </p:spPr>
        <p:txBody>
          <a:bodyPr/>
          <a:lstStyle/>
          <a:p>
            <a:r>
              <a:rPr lang="en-US" altLang="en-US" dirty="0">
                <a:ea typeface="ＭＳ Ｐゴシック" panose="020B0600070205080204" pitchFamily="34" charset="-128"/>
              </a:rPr>
              <a:t>1. Targeted approaches</a:t>
            </a:r>
            <a:br>
              <a:rPr lang="en-US" altLang="en-US" dirty="0">
                <a:ea typeface="ＭＳ Ｐゴシック" panose="020B0600070205080204" pitchFamily="34" charset="-128"/>
              </a:rPr>
            </a:br>
            <a:r>
              <a:rPr lang="en-US" altLang="en-US" dirty="0">
                <a:ea typeface="ＭＳ Ｐゴシック" panose="020B0600070205080204" pitchFamily="34" charset="-128"/>
              </a:rPr>
              <a:t>in Forensic Science</a:t>
            </a:r>
          </a:p>
        </p:txBody>
      </p:sp>
      <p:pic>
        <p:nvPicPr>
          <p:cNvPr id="10" name="Picture 9">
            <a:extLst>
              <a:ext uri="{FF2B5EF4-FFF2-40B4-BE49-F238E27FC236}">
                <a16:creationId xmlns:a16="http://schemas.microsoft.com/office/drawing/2014/main" id="{02A48507-10F9-2447-97CD-D894C4ADFD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11" name="Picture 10">
            <a:extLst>
              <a:ext uri="{FF2B5EF4-FFF2-40B4-BE49-F238E27FC236}">
                <a16:creationId xmlns:a16="http://schemas.microsoft.com/office/drawing/2014/main" id="{EE240917-4D41-DB4B-B4DA-FD30E0697D68}"/>
              </a:ext>
            </a:extLst>
          </p:cNvPr>
          <p:cNvPicPr>
            <a:picLocks noChangeAspect="1"/>
          </p:cNvPicPr>
          <p:nvPr/>
        </p:nvPicPr>
        <p:blipFill>
          <a:blip r:embed="rId4"/>
          <a:stretch>
            <a:fillRect/>
          </a:stretch>
        </p:blipFill>
        <p:spPr>
          <a:xfrm>
            <a:off x="157956" y="991101"/>
            <a:ext cx="1607344" cy="1607344"/>
          </a:xfrm>
          <a:prstGeom prst="rect">
            <a:avLst/>
          </a:prstGeom>
        </p:spPr>
      </p:pic>
      <p:pic>
        <p:nvPicPr>
          <p:cNvPr id="12" name="Picture 6">
            <a:extLst>
              <a:ext uri="{FF2B5EF4-FFF2-40B4-BE49-F238E27FC236}">
                <a16:creationId xmlns:a16="http://schemas.microsoft.com/office/drawing/2014/main" id="{7F0BD4A1-A81E-7E41-A68F-8AD67A9DE9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1FA8-C1E4-DE47-AF12-8AF501384615}"/>
              </a:ext>
            </a:extLst>
          </p:cNvPr>
          <p:cNvSpPr>
            <a:spLocks noGrp="1"/>
          </p:cNvSpPr>
          <p:nvPr>
            <p:ph type="title"/>
          </p:nvPr>
        </p:nvSpPr>
        <p:spPr/>
        <p:txBody>
          <a:bodyPr/>
          <a:lstStyle/>
          <a:p>
            <a:r>
              <a:rPr lang="en-US" dirty="0"/>
              <a:t>Only the positive</a:t>
            </a:r>
          </a:p>
        </p:txBody>
      </p:sp>
      <p:pic>
        <p:nvPicPr>
          <p:cNvPr id="4" name="Picture 3">
            <a:extLst>
              <a:ext uri="{FF2B5EF4-FFF2-40B4-BE49-F238E27FC236}">
                <a16:creationId xmlns:a16="http://schemas.microsoft.com/office/drawing/2014/main" id="{C5DFFD29-05B6-4F4D-93CD-4F5F22D3565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57351" y="2689092"/>
            <a:ext cx="2306457" cy="2306457"/>
          </a:xfrm>
          <a:prstGeom prst="rect">
            <a:avLst/>
          </a:prstGeom>
        </p:spPr>
      </p:pic>
      <p:sp>
        <p:nvSpPr>
          <p:cNvPr id="5" name="TextBox 4">
            <a:extLst>
              <a:ext uri="{FF2B5EF4-FFF2-40B4-BE49-F238E27FC236}">
                <a16:creationId xmlns:a16="http://schemas.microsoft.com/office/drawing/2014/main" id="{B64F3CD6-ADA8-8140-89C8-AECD0D63AC38}"/>
              </a:ext>
            </a:extLst>
          </p:cNvPr>
          <p:cNvSpPr txBox="1"/>
          <p:nvPr/>
        </p:nvSpPr>
        <p:spPr>
          <a:xfrm>
            <a:off x="1657351" y="1518557"/>
            <a:ext cx="5989140" cy="461665"/>
          </a:xfrm>
          <a:prstGeom prst="rect">
            <a:avLst/>
          </a:prstGeom>
          <a:noFill/>
        </p:spPr>
        <p:txBody>
          <a:bodyPr wrap="none" rtlCol="0">
            <a:spAutoFit/>
          </a:bodyPr>
          <a:lstStyle/>
          <a:p>
            <a:pPr algn="ctr"/>
            <a:r>
              <a:rPr lang="en-US" i="1" dirty="0">
                <a:solidFill>
                  <a:schemeClr val="bg2">
                    <a:lumMod val="50000"/>
                  </a:schemeClr>
                </a:solidFill>
              </a:rPr>
              <a:t>Looking only or primarily for positive cases</a:t>
            </a:r>
            <a:endParaRPr lang="en-US" dirty="0">
              <a:solidFill>
                <a:schemeClr val="bg2">
                  <a:lumMod val="50000"/>
                </a:schemeClr>
              </a:solidFill>
            </a:endParaRPr>
          </a:p>
        </p:txBody>
      </p:sp>
      <p:sp>
        <p:nvSpPr>
          <p:cNvPr id="6" name="Rectangle 5">
            <a:extLst>
              <a:ext uri="{FF2B5EF4-FFF2-40B4-BE49-F238E27FC236}">
                <a16:creationId xmlns:a16="http://schemas.microsoft.com/office/drawing/2014/main" id="{32E2824D-2824-1345-B739-EE7DBE6842F6}"/>
              </a:ext>
            </a:extLst>
          </p:cNvPr>
          <p:cNvSpPr/>
          <p:nvPr/>
        </p:nvSpPr>
        <p:spPr bwMode="auto">
          <a:xfrm>
            <a:off x="5326402" y="2689092"/>
            <a:ext cx="2306457" cy="230645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8F1EEA5E-732A-584F-816E-DB381E70FB60}"/>
              </a:ext>
            </a:extLst>
          </p:cNvPr>
          <p:cNvSpPr txBox="1"/>
          <p:nvPr/>
        </p:nvSpPr>
        <p:spPr>
          <a:xfrm>
            <a:off x="1617936" y="5473586"/>
            <a:ext cx="2353528" cy="830997"/>
          </a:xfrm>
          <a:prstGeom prst="rect">
            <a:avLst/>
          </a:prstGeom>
          <a:noFill/>
        </p:spPr>
        <p:txBody>
          <a:bodyPr wrap="none" rtlCol="0">
            <a:spAutoFit/>
          </a:bodyPr>
          <a:lstStyle/>
          <a:p>
            <a:pPr algn="ctr"/>
            <a:r>
              <a:rPr lang="en-US" dirty="0"/>
              <a:t>First set of tests</a:t>
            </a:r>
          </a:p>
          <a:p>
            <a:pPr algn="ctr"/>
            <a:r>
              <a:rPr lang="en-US" dirty="0">
                <a:solidFill>
                  <a:srgbClr val="00B050"/>
                </a:solidFill>
              </a:rPr>
              <a:t>Hospital</a:t>
            </a:r>
          </a:p>
        </p:txBody>
      </p:sp>
      <p:sp>
        <p:nvSpPr>
          <p:cNvPr id="8" name="TextBox 7">
            <a:extLst>
              <a:ext uri="{FF2B5EF4-FFF2-40B4-BE49-F238E27FC236}">
                <a16:creationId xmlns:a16="http://schemas.microsoft.com/office/drawing/2014/main" id="{941A0823-42D1-D94B-B7AF-E7926E6EAE1C}"/>
              </a:ext>
            </a:extLst>
          </p:cNvPr>
          <p:cNvSpPr txBox="1"/>
          <p:nvPr/>
        </p:nvSpPr>
        <p:spPr>
          <a:xfrm>
            <a:off x="5093707" y="5473586"/>
            <a:ext cx="2800767" cy="830997"/>
          </a:xfrm>
          <a:prstGeom prst="rect">
            <a:avLst/>
          </a:prstGeom>
          <a:noFill/>
        </p:spPr>
        <p:txBody>
          <a:bodyPr wrap="none" rtlCol="0">
            <a:spAutoFit/>
          </a:bodyPr>
          <a:lstStyle/>
          <a:p>
            <a:pPr algn="ctr"/>
            <a:r>
              <a:rPr lang="en-US" dirty="0"/>
              <a:t>Second set of tests</a:t>
            </a:r>
          </a:p>
          <a:p>
            <a:pPr algn="ctr"/>
            <a:r>
              <a:rPr lang="en-US" dirty="0">
                <a:solidFill>
                  <a:srgbClr val="FF0000"/>
                </a:solidFill>
              </a:rPr>
              <a:t>Autopsy</a:t>
            </a:r>
          </a:p>
        </p:txBody>
      </p:sp>
      <p:sp>
        <p:nvSpPr>
          <p:cNvPr id="9" name="TextBox 8">
            <a:extLst>
              <a:ext uri="{FF2B5EF4-FFF2-40B4-BE49-F238E27FC236}">
                <a16:creationId xmlns:a16="http://schemas.microsoft.com/office/drawing/2014/main" id="{A15F422D-3247-E149-AE3C-2F3991999A46}"/>
              </a:ext>
            </a:extLst>
          </p:cNvPr>
          <p:cNvSpPr txBox="1"/>
          <p:nvPr/>
        </p:nvSpPr>
        <p:spPr>
          <a:xfrm>
            <a:off x="5242753" y="3428427"/>
            <a:ext cx="2473754" cy="830997"/>
          </a:xfrm>
          <a:prstGeom prst="rect">
            <a:avLst/>
          </a:prstGeom>
          <a:noFill/>
        </p:spPr>
        <p:txBody>
          <a:bodyPr wrap="none" rtlCol="0">
            <a:spAutoFit/>
          </a:bodyPr>
          <a:lstStyle/>
          <a:p>
            <a:pPr algn="ctr"/>
            <a:r>
              <a:rPr lang="en-US" b="1" dirty="0">
                <a:ln>
                  <a:solidFill>
                    <a:schemeClr val="tx1"/>
                  </a:solidFill>
                </a:ln>
                <a:solidFill>
                  <a:srgbClr val="FF0000">
                    <a:alpha val="99000"/>
                  </a:srgbClr>
                </a:solidFill>
              </a:rPr>
              <a:t>Data not shown</a:t>
            </a:r>
          </a:p>
          <a:p>
            <a:pPr algn="ctr"/>
            <a:r>
              <a:rPr lang="en-US" b="1" dirty="0">
                <a:ln>
                  <a:solidFill>
                    <a:schemeClr val="tx1"/>
                  </a:solidFill>
                </a:ln>
                <a:solidFill>
                  <a:srgbClr val="FF0000">
                    <a:alpha val="99000"/>
                  </a:srgbClr>
                </a:solidFill>
              </a:rPr>
              <a:t>to jury at trial</a:t>
            </a:r>
          </a:p>
        </p:txBody>
      </p:sp>
      <p:sp>
        <p:nvSpPr>
          <p:cNvPr id="11" name="TextBox 10">
            <a:extLst>
              <a:ext uri="{FF2B5EF4-FFF2-40B4-BE49-F238E27FC236}">
                <a16:creationId xmlns:a16="http://schemas.microsoft.com/office/drawing/2014/main" id="{24734012-4D4E-E94F-8B92-12816654D9CD}"/>
              </a:ext>
            </a:extLst>
          </p:cNvPr>
          <p:cNvSpPr txBox="1"/>
          <p:nvPr/>
        </p:nvSpPr>
        <p:spPr>
          <a:xfrm>
            <a:off x="5262823" y="2230637"/>
            <a:ext cx="2462534" cy="461665"/>
          </a:xfrm>
          <a:prstGeom prst="rect">
            <a:avLst/>
          </a:prstGeom>
          <a:noFill/>
        </p:spPr>
        <p:txBody>
          <a:bodyPr wrap="none" rtlCol="0">
            <a:spAutoFit/>
          </a:bodyPr>
          <a:lstStyle/>
          <a:p>
            <a:r>
              <a:rPr lang="en-US" dirty="0">
                <a:solidFill>
                  <a:srgbClr val="FF0000"/>
                </a:solidFill>
              </a:rPr>
              <a:t>Entirely negative</a:t>
            </a:r>
          </a:p>
        </p:txBody>
      </p:sp>
      <p:sp>
        <p:nvSpPr>
          <p:cNvPr id="12" name="TextBox 11">
            <a:extLst>
              <a:ext uri="{FF2B5EF4-FFF2-40B4-BE49-F238E27FC236}">
                <a16:creationId xmlns:a16="http://schemas.microsoft.com/office/drawing/2014/main" id="{2641EEE2-046A-E340-8C08-1875BE5D295B}"/>
              </a:ext>
            </a:extLst>
          </p:cNvPr>
          <p:cNvSpPr txBox="1"/>
          <p:nvPr/>
        </p:nvSpPr>
        <p:spPr>
          <a:xfrm>
            <a:off x="1549391" y="2216122"/>
            <a:ext cx="2490618" cy="461665"/>
          </a:xfrm>
          <a:prstGeom prst="rect">
            <a:avLst/>
          </a:prstGeom>
          <a:noFill/>
        </p:spPr>
        <p:txBody>
          <a:bodyPr wrap="none" rtlCol="0">
            <a:spAutoFit/>
          </a:bodyPr>
          <a:lstStyle/>
          <a:p>
            <a:pPr algn="ctr"/>
            <a:r>
              <a:rPr lang="en-US" dirty="0">
                <a:solidFill>
                  <a:srgbClr val="00B050"/>
                </a:solidFill>
              </a:rPr>
              <a:t>Weakly positive?</a:t>
            </a:r>
          </a:p>
        </p:txBody>
      </p:sp>
    </p:spTree>
    <p:extLst>
      <p:ext uri="{BB962C8B-B14F-4D97-AF65-F5344CB8AC3E}">
        <p14:creationId xmlns:p14="http://schemas.microsoft.com/office/powerpoint/2010/main" val="3646581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0F74-18A9-4C43-BF36-5A222766E7B0}"/>
              </a:ext>
            </a:extLst>
          </p:cNvPr>
          <p:cNvSpPr>
            <a:spLocks noGrp="1"/>
          </p:cNvSpPr>
          <p:nvPr>
            <p:ph type="title"/>
          </p:nvPr>
        </p:nvSpPr>
        <p:spPr>
          <a:xfrm>
            <a:off x="0" y="609600"/>
            <a:ext cx="9144000" cy="1143000"/>
          </a:xfrm>
        </p:spPr>
        <p:txBody>
          <a:bodyPr/>
          <a:lstStyle/>
          <a:p>
            <a:r>
              <a:rPr lang="en-US" dirty="0"/>
              <a:t>Positive over negative: </a:t>
            </a:r>
            <a:r>
              <a:rPr lang="en-US" b="1" dirty="0" err="1">
                <a:solidFill>
                  <a:srgbClr val="7030A0"/>
                </a:solidFill>
              </a:rPr>
              <a:t>Pr</a:t>
            </a:r>
            <a:r>
              <a:rPr lang="en-US" dirty="0"/>
              <a:t>(</a:t>
            </a:r>
            <a:r>
              <a:rPr lang="en-US" dirty="0">
                <a:solidFill>
                  <a:schemeClr val="tx1"/>
                </a:solidFill>
              </a:rPr>
              <a:t>D</a:t>
            </a:r>
            <a:r>
              <a:rPr lang="en-US" dirty="0"/>
              <a:t>|</a:t>
            </a:r>
            <a:r>
              <a:rPr lang="en-US" dirty="0">
                <a:solidFill>
                  <a:schemeClr val="tx1"/>
                </a:solidFill>
              </a:rPr>
              <a:t>H</a:t>
            </a:r>
            <a:r>
              <a:rPr lang="en-US" dirty="0"/>
              <a:t>)</a:t>
            </a:r>
          </a:p>
        </p:txBody>
      </p:sp>
      <p:pic>
        <p:nvPicPr>
          <p:cNvPr id="5" name="Picture 4">
            <a:extLst>
              <a:ext uri="{FF2B5EF4-FFF2-40B4-BE49-F238E27FC236}">
                <a16:creationId xmlns:a16="http://schemas.microsoft.com/office/drawing/2014/main" id="{988FD19B-D7CE-1146-9DE3-A29DECBE5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4778" y="2147926"/>
            <a:ext cx="5974443" cy="4476030"/>
          </a:xfrm>
          <a:prstGeom prst="rect">
            <a:avLst/>
          </a:prstGeom>
        </p:spPr>
      </p:pic>
      <p:sp>
        <p:nvSpPr>
          <p:cNvPr id="6" name="TextBox 5">
            <a:extLst>
              <a:ext uri="{FF2B5EF4-FFF2-40B4-BE49-F238E27FC236}">
                <a16:creationId xmlns:a16="http://schemas.microsoft.com/office/drawing/2014/main" id="{447941D1-758B-3D4B-86FD-AC7BF53AB03D}"/>
              </a:ext>
            </a:extLst>
          </p:cNvPr>
          <p:cNvSpPr txBox="1"/>
          <p:nvPr/>
        </p:nvSpPr>
        <p:spPr>
          <a:xfrm>
            <a:off x="1346596" y="1583872"/>
            <a:ext cx="6450805" cy="461665"/>
          </a:xfrm>
          <a:prstGeom prst="rect">
            <a:avLst/>
          </a:prstGeom>
          <a:noFill/>
        </p:spPr>
        <p:txBody>
          <a:bodyPr wrap="none" rtlCol="0">
            <a:spAutoFit/>
          </a:bodyPr>
          <a:lstStyle/>
          <a:p>
            <a:pPr algn="ctr"/>
            <a:r>
              <a:rPr lang="en-US" i="1" dirty="0">
                <a:solidFill>
                  <a:srgbClr val="7030A0"/>
                </a:solidFill>
              </a:rPr>
              <a:t>Overweighting</a:t>
            </a:r>
            <a:r>
              <a:rPr lang="en-US" i="1" dirty="0">
                <a:solidFill>
                  <a:schemeClr val="bg2">
                    <a:lumMod val="50000"/>
                  </a:schemeClr>
                </a:solidFill>
              </a:rPr>
              <a:t> positive </a:t>
            </a:r>
            <a:r>
              <a:rPr lang="en-US" i="1" dirty="0">
                <a:solidFill>
                  <a:srgbClr val="7030A0"/>
                </a:solidFill>
              </a:rPr>
              <a:t>confirmatory</a:t>
            </a:r>
            <a:r>
              <a:rPr lang="en-US" i="1" dirty="0">
                <a:solidFill>
                  <a:schemeClr val="bg2">
                    <a:lumMod val="50000"/>
                  </a:schemeClr>
                </a:solidFill>
              </a:rPr>
              <a:t> instances</a:t>
            </a:r>
            <a:endParaRPr lang="en-US" dirty="0">
              <a:solidFill>
                <a:schemeClr val="bg2">
                  <a:lumMod val="50000"/>
                </a:schemeClr>
              </a:solidFill>
            </a:endParaRPr>
          </a:p>
        </p:txBody>
      </p:sp>
      <p:cxnSp>
        <p:nvCxnSpPr>
          <p:cNvPr id="8" name="Straight Arrow Connector 7">
            <a:extLst>
              <a:ext uri="{FF2B5EF4-FFF2-40B4-BE49-F238E27FC236}">
                <a16:creationId xmlns:a16="http://schemas.microsoft.com/office/drawing/2014/main" id="{31521045-1452-3548-9B87-E8F74D816343}"/>
              </a:ext>
            </a:extLst>
          </p:cNvPr>
          <p:cNvCxnSpPr>
            <a:cxnSpLocks/>
          </p:cNvCxnSpPr>
          <p:nvPr/>
        </p:nvCxnSpPr>
        <p:spPr bwMode="auto">
          <a:xfrm flipH="1">
            <a:off x="4508938" y="3618186"/>
            <a:ext cx="323193" cy="268015"/>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
        <p:nvSpPr>
          <p:cNvPr id="12" name="TextBox 11">
            <a:extLst>
              <a:ext uri="{FF2B5EF4-FFF2-40B4-BE49-F238E27FC236}">
                <a16:creationId xmlns:a16="http://schemas.microsoft.com/office/drawing/2014/main" id="{BCC9768C-5237-F94D-BE1A-968750DC77F6}"/>
              </a:ext>
            </a:extLst>
          </p:cNvPr>
          <p:cNvSpPr txBox="1"/>
          <p:nvPr/>
        </p:nvSpPr>
        <p:spPr>
          <a:xfrm>
            <a:off x="1906571" y="4839580"/>
            <a:ext cx="5267789" cy="830997"/>
          </a:xfrm>
          <a:prstGeom prst="rect">
            <a:avLst/>
          </a:prstGeom>
          <a:noFill/>
        </p:spPr>
        <p:txBody>
          <a:bodyPr wrap="none" rtlCol="0">
            <a:spAutoFit/>
          </a:bodyPr>
          <a:lstStyle/>
          <a:p>
            <a:pPr algn="ctr"/>
            <a:r>
              <a:rPr lang="en-US" dirty="0"/>
              <a:t>“How many cells must an analyst see</a:t>
            </a:r>
          </a:p>
          <a:p>
            <a:pPr algn="ctr"/>
            <a:r>
              <a:rPr lang="en-US" dirty="0"/>
              <a:t>before they can call it semen?”</a:t>
            </a:r>
          </a:p>
        </p:txBody>
      </p:sp>
    </p:spTree>
    <p:extLst>
      <p:ext uri="{BB962C8B-B14F-4D97-AF65-F5344CB8AC3E}">
        <p14:creationId xmlns:p14="http://schemas.microsoft.com/office/powerpoint/2010/main" val="1677979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4003-6FB6-C847-969B-29996E5C3155}"/>
              </a:ext>
            </a:extLst>
          </p:cNvPr>
          <p:cNvSpPr>
            <a:spLocks noGrp="1"/>
          </p:cNvSpPr>
          <p:nvPr>
            <p:ph type="title"/>
          </p:nvPr>
        </p:nvSpPr>
        <p:spPr/>
        <p:txBody>
          <a:bodyPr/>
          <a:lstStyle/>
          <a:p>
            <a:r>
              <a:rPr lang="en-US" dirty="0"/>
              <a:t>Seeing the target: </a:t>
            </a:r>
            <a:r>
              <a:rPr lang="en-US" dirty="0" err="1">
                <a:solidFill>
                  <a:schemeClr val="tx1"/>
                </a:solidFill>
              </a:rPr>
              <a:t>Pr</a:t>
            </a:r>
            <a:r>
              <a:rPr lang="en-US" dirty="0"/>
              <a:t>(</a:t>
            </a:r>
            <a:r>
              <a:rPr lang="en-US" dirty="0">
                <a:solidFill>
                  <a:schemeClr val="tx1"/>
                </a:solidFill>
              </a:rPr>
              <a:t>D</a:t>
            </a:r>
            <a:r>
              <a:rPr lang="en-US" b="1" dirty="0">
                <a:solidFill>
                  <a:srgbClr val="7030A0"/>
                </a:solidFill>
              </a:rPr>
              <a:t>|</a:t>
            </a:r>
            <a:r>
              <a:rPr lang="en-US" dirty="0">
                <a:solidFill>
                  <a:schemeClr val="tx1"/>
                </a:solidFill>
              </a:rPr>
              <a:t>H</a:t>
            </a:r>
            <a:r>
              <a:rPr lang="en-US" dirty="0"/>
              <a:t>)</a:t>
            </a:r>
          </a:p>
        </p:txBody>
      </p:sp>
      <p:sp>
        <p:nvSpPr>
          <p:cNvPr id="4" name="TextBox 3">
            <a:extLst>
              <a:ext uri="{FF2B5EF4-FFF2-40B4-BE49-F238E27FC236}">
                <a16:creationId xmlns:a16="http://schemas.microsoft.com/office/drawing/2014/main" id="{3FEA5935-096F-494D-95E1-5B1DE8943B31}"/>
              </a:ext>
            </a:extLst>
          </p:cNvPr>
          <p:cNvSpPr txBox="1"/>
          <p:nvPr/>
        </p:nvSpPr>
        <p:spPr>
          <a:xfrm>
            <a:off x="2424617" y="1521767"/>
            <a:ext cx="4294765" cy="461665"/>
          </a:xfrm>
          <a:prstGeom prst="rect">
            <a:avLst/>
          </a:prstGeom>
          <a:noFill/>
        </p:spPr>
        <p:txBody>
          <a:bodyPr wrap="none" rtlCol="0">
            <a:spAutoFit/>
          </a:bodyPr>
          <a:lstStyle/>
          <a:p>
            <a:pPr algn="ctr"/>
            <a:r>
              <a:rPr lang="en-US" i="1" dirty="0">
                <a:solidFill>
                  <a:srgbClr val="7030A0"/>
                </a:solidFill>
              </a:rPr>
              <a:t>Seeing</a:t>
            </a:r>
            <a:r>
              <a:rPr lang="en-US" i="1" dirty="0">
                <a:solidFill>
                  <a:schemeClr val="bg2">
                    <a:lumMod val="50000"/>
                  </a:schemeClr>
                </a:solidFill>
              </a:rPr>
              <a:t> what one is </a:t>
            </a:r>
            <a:r>
              <a:rPr lang="en-US" i="1" dirty="0">
                <a:solidFill>
                  <a:srgbClr val="7030A0"/>
                </a:solidFill>
              </a:rPr>
              <a:t>looking for</a:t>
            </a:r>
            <a:endParaRPr lang="en-US" dirty="0">
              <a:solidFill>
                <a:srgbClr val="7030A0"/>
              </a:solidFill>
            </a:endParaRPr>
          </a:p>
        </p:txBody>
      </p:sp>
      <p:sp>
        <p:nvSpPr>
          <p:cNvPr id="5" name="TextBox 4">
            <a:extLst>
              <a:ext uri="{FF2B5EF4-FFF2-40B4-BE49-F238E27FC236}">
                <a16:creationId xmlns:a16="http://schemas.microsoft.com/office/drawing/2014/main" id="{CE93C07A-977E-A64E-9494-5602FDDB4A18}"/>
              </a:ext>
            </a:extLst>
          </p:cNvPr>
          <p:cNvSpPr txBox="1"/>
          <p:nvPr/>
        </p:nvSpPr>
        <p:spPr>
          <a:xfrm>
            <a:off x="3251636" y="2167759"/>
            <a:ext cx="2120462" cy="3046988"/>
          </a:xfrm>
          <a:prstGeom prst="rect">
            <a:avLst/>
          </a:prstGeom>
          <a:noFill/>
        </p:spPr>
        <p:txBody>
          <a:bodyPr wrap="square" rtlCol="0">
            <a:spAutoFit/>
          </a:bodyPr>
          <a:lstStyle/>
          <a:p>
            <a:pPr algn="ctr"/>
            <a:r>
              <a:rPr lang="en-US" dirty="0">
                <a:solidFill>
                  <a:srgbClr val="945200"/>
                </a:solidFill>
              </a:rPr>
              <a:t>DNA from victim’s body</a:t>
            </a:r>
          </a:p>
          <a:p>
            <a:pPr algn="ctr"/>
            <a:endParaRPr lang="en-US" dirty="0">
              <a:solidFill>
                <a:srgbClr val="945200"/>
              </a:solidFill>
            </a:endParaRPr>
          </a:p>
          <a:p>
            <a:pPr algn="ctr"/>
            <a:endParaRPr lang="en-US" dirty="0">
              <a:solidFill>
                <a:srgbClr val="945200"/>
              </a:solidFill>
            </a:endParaRPr>
          </a:p>
          <a:p>
            <a:pPr algn="ctr"/>
            <a:r>
              <a:rPr lang="en-US" dirty="0">
                <a:solidFill>
                  <a:srgbClr val="945200"/>
                </a:solidFill>
              </a:rPr>
              <a:t>Face</a:t>
            </a:r>
          </a:p>
          <a:p>
            <a:pPr algn="ctr"/>
            <a:r>
              <a:rPr lang="en-US" dirty="0">
                <a:solidFill>
                  <a:srgbClr val="945200"/>
                </a:solidFill>
              </a:rPr>
              <a:t>Scrotum</a:t>
            </a:r>
          </a:p>
          <a:p>
            <a:pPr algn="ctr"/>
            <a:r>
              <a:rPr lang="en-US" dirty="0">
                <a:solidFill>
                  <a:srgbClr val="945200"/>
                </a:solidFill>
              </a:rPr>
              <a:t>Rectum</a:t>
            </a:r>
          </a:p>
          <a:p>
            <a:pPr algn="ctr"/>
            <a:r>
              <a:rPr lang="en-US" dirty="0">
                <a:solidFill>
                  <a:srgbClr val="945200"/>
                </a:solidFill>
              </a:rPr>
              <a:t>Fingernails</a:t>
            </a:r>
          </a:p>
        </p:txBody>
      </p:sp>
      <p:sp>
        <p:nvSpPr>
          <p:cNvPr id="6" name="TextBox 5">
            <a:extLst>
              <a:ext uri="{FF2B5EF4-FFF2-40B4-BE49-F238E27FC236}">
                <a16:creationId xmlns:a16="http://schemas.microsoft.com/office/drawing/2014/main" id="{A1D32125-DE1A-0345-B958-FC3ADDAF645D}"/>
              </a:ext>
            </a:extLst>
          </p:cNvPr>
          <p:cNvSpPr txBox="1"/>
          <p:nvPr/>
        </p:nvSpPr>
        <p:spPr>
          <a:xfrm>
            <a:off x="5847690" y="2167759"/>
            <a:ext cx="2752397" cy="3046988"/>
          </a:xfrm>
          <a:prstGeom prst="rect">
            <a:avLst/>
          </a:prstGeom>
          <a:noFill/>
        </p:spPr>
        <p:txBody>
          <a:bodyPr wrap="square" rtlCol="0">
            <a:spAutoFit/>
          </a:bodyPr>
          <a:lstStyle/>
          <a:p>
            <a:pPr algn="ctr"/>
            <a:r>
              <a:rPr lang="en-US" dirty="0">
                <a:solidFill>
                  <a:srgbClr val="002060"/>
                </a:solidFill>
              </a:rPr>
              <a:t>Prosecution</a:t>
            </a:r>
          </a:p>
          <a:p>
            <a:pPr algn="ctr"/>
            <a:r>
              <a:rPr lang="en-US" dirty="0">
                <a:solidFill>
                  <a:srgbClr val="002060"/>
                </a:solidFill>
              </a:rPr>
              <a:t>theory</a:t>
            </a:r>
          </a:p>
          <a:p>
            <a:pPr algn="ctr"/>
            <a:endParaRPr lang="en-US" dirty="0"/>
          </a:p>
          <a:p>
            <a:pPr algn="ctr"/>
            <a:endParaRPr lang="en-US" dirty="0"/>
          </a:p>
          <a:p>
            <a:pPr algn="ctr"/>
            <a:r>
              <a:rPr lang="en-US" dirty="0">
                <a:solidFill>
                  <a:srgbClr val="0070C0"/>
                </a:solidFill>
              </a:rPr>
              <a:t>Facial bruising</a:t>
            </a:r>
          </a:p>
          <a:p>
            <a:pPr algn="ctr"/>
            <a:r>
              <a:rPr lang="en-US" dirty="0">
                <a:solidFill>
                  <a:srgbClr val="0070C0"/>
                </a:solidFill>
              </a:rPr>
              <a:t>Scrotal bruising</a:t>
            </a:r>
          </a:p>
          <a:p>
            <a:pPr algn="ctr"/>
            <a:r>
              <a:rPr lang="en-US" dirty="0">
                <a:solidFill>
                  <a:srgbClr val="0070C0"/>
                </a:solidFill>
              </a:rPr>
              <a:t>Anal-rectal injuries</a:t>
            </a:r>
          </a:p>
          <a:p>
            <a:pPr algn="ctr"/>
            <a:r>
              <a:rPr lang="en-US" dirty="0">
                <a:solidFill>
                  <a:srgbClr val="0070C0"/>
                </a:solidFill>
              </a:rPr>
              <a:t>Victim fought back</a:t>
            </a:r>
          </a:p>
        </p:txBody>
      </p:sp>
      <p:sp>
        <p:nvSpPr>
          <p:cNvPr id="8" name="TextBox 7">
            <a:extLst>
              <a:ext uri="{FF2B5EF4-FFF2-40B4-BE49-F238E27FC236}">
                <a16:creationId xmlns:a16="http://schemas.microsoft.com/office/drawing/2014/main" id="{90E7041B-E97F-6E4D-92E7-26B84CD16A59}"/>
              </a:ext>
            </a:extLst>
          </p:cNvPr>
          <p:cNvSpPr txBox="1"/>
          <p:nvPr/>
        </p:nvSpPr>
        <p:spPr>
          <a:xfrm>
            <a:off x="747546" y="2167759"/>
            <a:ext cx="2120462" cy="3046988"/>
          </a:xfrm>
          <a:prstGeom prst="rect">
            <a:avLst/>
          </a:prstGeom>
          <a:noFill/>
        </p:spPr>
        <p:txBody>
          <a:bodyPr wrap="square" rtlCol="0">
            <a:spAutoFit/>
          </a:bodyPr>
          <a:lstStyle/>
          <a:p>
            <a:pPr algn="ctr"/>
            <a:r>
              <a:rPr lang="en-US" dirty="0">
                <a:solidFill>
                  <a:srgbClr val="7030A0"/>
                </a:solidFill>
              </a:rPr>
              <a:t>DNA from</a:t>
            </a:r>
          </a:p>
          <a:p>
            <a:pPr algn="ctr"/>
            <a:r>
              <a:rPr lang="en-US" dirty="0">
                <a:solidFill>
                  <a:srgbClr val="7030A0"/>
                </a:solidFill>
              </a:rPr>
              <a:t>target defendant</a:t>
            </a:r>
          </a:p>
          <a:p>
            <a:pPr algn="ctr"/>
            <a:r>
              <a:rPr lang="en-US" dirty="0">
                <a:solidFill>
                  <a:srgbClr val="7030A0"/>
                </a:solidFill>
              </a:rPr>
              <a:t> </a:t>
            </a:r>
            <a:endParaRPr lang="en-US" dirty="0"/>
          </a:p>
          <a:p>
            <a:pPr algn="ctr"/>
            <a:r>
              <a:rPr lang="en-US" dirty="0">
                <a:solidFill>
                  <a:srgbClr val="FF0000"/>
                </a:solidFill>
              </a:rPr>
              <a:t>No</a:t>
            </a:r>
          </a:p>
          <a:p>
            <a:pPr algn="ctr"/>
            <a:r>
              <a:rPr lang="en-US" dirty="0">
                <a:solidFill>
                  <a:srgbClr val="FF0000"/>
                </a:solidFill>
              </a:rPr>
              <a:t>No</a:t>
            </a:r>
          </a:p>
          <a:p>
            <a:pPr algn="ctr"/>
            <a:r>
              <a:rPr lang="en-US" dirty="0">
                <a:solidFill>
                  <a:srgbClr val="00B050"/>
                </a:solidFill>
              </a:rPr>
              <a:t>Yes</a:t>
            </a:r>
          </a:p>
          <a:p>
            <a:pPr algn="ctr"/>
            <a:r>
              <a:rPr lang="en-US" dirty="0">
                <a:solidFill>
                  <a:srgbClr val="00B050"/>
                </a:solidFill>
              </a:rPr>
              <a:t>Yes</a:t>
            </a:r>
          </a:p>
        </p:txBody>
      </p:sp>
    </p:spTree>
    <p:extLst>
      <p:ext uri="{BB962C8B-B14F-4D97-AF65-F5344CB8AC3E}">
        <p14:creationId xmlns:p14="http://schemas.microsoft.com/office/powerpoint/2010/main" val="1119277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4003-6FB6-C847-969B-29996E5C3155}"/>
              </a:ext>
            </a:extLst>
          </p:cNvPr>
          <p:cNvSpPr>
            <a:spLocks noGrp="1"/>
          </p:cNvSpPr>
          <p:nvPr>
            <p:ph type="title"/>
          </p:nvPr>
        </p:nvSpPr>
        <p:spPr/>
        <p:txBody>
          <a:bodyPr/>
          <a:lstStyle/>
          <a:p>
            <a:r>
              <a:rPr lang="en-US" dirty="0"/>
              <a:t>Seeing the target</a:t>
            </a:r>
          </a:p>
        </p:txBody>
      </p:sp>
      <p:sp>
        <p:nvSpPr>
          <p:cNvPr id="4" name="TextBox 3">
            <a:extLst>
              <a:ext uri="{FF2B5EF4-FFF2-40B4-BE49-F238E27FC236}">
                <a16:creationId xmlns:a16="http://schemas.microsoft.com/office/drawing/2014/main" id="{3FEA5935-096F-494D-95E1-5B1DE8943B31}"/>
              </a:ext>
            </a:extLst>
          </p:cNvPr>
          <p:cNvSpPr txBox="1"/>
          <p:nvPr/>
        </p:nvSpPr>
        <p:spPr>
          <a:xfrm>
            <a:off x="2424617" y="1521767"/>
            <a:ext cx="4294765" cy="461665"/>
          </a:xfrm>
          <a:prstGeom prst="rect">
            <a:avLst/>
          </a:prstGeom>
          <a:noFill/>
        </p:spPr>
        <p:txBody>
          <a:bodyPr wrap="none" rtlCol="0">
            <a:spAutoFit/>
          </a:bodyPr>
          <a:lstStyle/>
          <a:p>
            <a:pPr algn="ctr"/>
            <a:r>
              <a:rPr lang="en-US" i="1" dirty="0">
                <a:solidFill>
                  <a:schemeClr val="bg2">
                    <a:lumMod val="50000"/>
                  </a:schemeClr>
                </a:solidFill>
              </a:rPr>
              <a:t>Seeing what one is looking for</a:t>
            </a:r>
            <a:endParaRPr lang="en-US" dirty="0">
              <a:solidFill>
                <a:schemeClr val="bg2">
                  <a:lumMod val="50000"/>
                </a:schemeClr>
              </a:solidFill>
            </a:endParaRPr>
          </a:p>
        </p:txBody>
      </p:sp>
      <p:sp>
        <p:nvSpPr>
          <p:cNvPr id="7" name="TextBox 6">
            <a:extLst>
              <a:ext uri="{FF2B5EF4-FFF2-40B4-BE49-F238E27FC236}">
                <a16:creationId xmlns:a16="http://schemas.microsoft.com/office/drawing/2014/main" id="{F2BADC2F-6DF9-4441-9955-1DBD1F59607D}"/>
              </a:ext>
            </a:extLst>
          </p:cNvPr>
          <p:cNvSpPr txBox="1"/>
          <p:nvPr/>
        </p:nvSpPr>
        <p:spPr>
          <a:xfrm>
            <a:off x="747546" y="2167759"/>
            <a:ext cx="2120462" cy="3046988"/>
          </a:xfrm>
          <a:prstGeom prst="rect">
            <a:avLst/>
          </a:prstGeom>
          <a:noFill/>
        </p:spPr>
        <p:txBody>
          <a:bodyPr wrap="square" rtlCol="0">
            <a:spAutoFit/>
          </a:bodyPr>
          <a:lstStyle/>
          <a:p>
            <a:pPr algn="ctr"/>
            <a:r>
              <a:rPr lang="en-US" dirty="0">
                <a:solidFill>
                  <a:srgbClr val="7030A0"/>
                </a:solidFill>
              </a:rPr>
              <a:t>DNA from</a:t>
            </a:r>
          </a:p>
          <a:p>
            <a:pPr algn="ctr"/>
            <a:r>
              <a:rPr lang="en-US" dirty="0">
                <a:solidFill>
                  <a:srgbClr val="7030A0"/>
                </a:solidFill>
              </a:rPr>
              <a:t>target defendant</a:t>
            </a:r>
          </a:p>
          <a:p>
            <a:pPr algn="ctr"/>
            <a:r>
              <a:rPr lang="en-US" dirty="0">
                <a:solidFill>
                  <a:srgbClr val="7030A0"/>
                </a:solidFill>
              </a:rPr>
              <a:t> </a:t>
            </a:r>
            <a:endParaRPr lang="en-US" dirty="0"/>
          </a:p>
          <a:p>
            <a:pPr algn="ctr"/>
            <a:r>
              <a:rPr lang="en-US" dirty="0">
                <a:solidFill>
                  <a:srgbClr val="FF0000"/>
                </a:solidFill>
              </a:rPr>
              <a:t>No</a:t>
            </a:r>
          </a:p>
          <a:p>
            <a:pPr algn="ctr"/>
            <a:r>
              <a:rPr lang="en-US" dirty="0">
                <a:solidFill>
                  <a:srgbClr val="FF0000"/>
                </a:solidFill>
              </a:rPr>
              <a:t>No</a:t>
            </a:r>
          </a:p>
          <a:p>
            <a:pPr algn="ctr"/>
            <a:r>
              <a:rPr lang="en-US" dirty="0">
                <a:solidFill>
                  <a:srgbClr val="00B050"/>
                </a:solidFill>
              </a:rPr>
              <a:t>Yes</a:t>
            </a:r>
          </a:p>
          <a:p>
            <a:pPr algn="ctr"/>
            <a:r>
              <a:rPr lang="en-US" dirty="0">
                <a:solidFill>
                  <a:srgbClr val="00B050"/>
                </a:solidFill>
              </a:rPr>
              <a:t>Yes</a:t>
            </a:r>
          </a:p>
        </p:txBody>
      </p:sp>
      <p:sp>
        <p:nvSpPr>
          <p:cNvPr id="8" name="TextBox 7">
            <a:extLst>
              <a:ext uri="{FF2B5EF4-FFF2-40B4-BE49-F238E27FC236}">
                <a16:creationId xmlns:a16="http://schemas.microsoft.com/office/drawing/2014/main" id="{E69968E3-C720-354C-ABBC-F09390B44F31}"/>
              </a:ext>
            </a:extLst>
          </p:cNvPr>
          <p:cNvSpPr txBox="1"/>
          <p:nvPr/>
        </p:nvSpPr>
        <p:spPr>
          <a:xfrm>
            <a:off x="6078919" y="2167759"/>
            <a:ext cx="2120462" cy="3046988"/>
          </a:xfrm>
          <a:prstGeom prst="rect">
            <a:avLst/>
          </a:prstGeom>
          <a:noFill/>
        </p:spPr>
        <p:txBody>
          <a:bodyPr wrap="square" rtlCol="0">
            <a:spAutoFit/>
          </a:bodyPr>
          <a:lstStyle/>
          <a:p>
            <a:pPr algn="ctr"/>
            <a:r>
              <a:rPr lang="en-US" dirty="0">
                <a:solidFill>
                  <a:srgbClr val="002060"/>
                </a:solidFill>
              </a:rPr>
              <a:t>DNA from</a:t>
            </a:r>
          </a:p>
          <a:p>
            <a:pPr algn="ctr"/>
            <a:r>
              <a:rPr lang="en-US" dirty="0">
                <a:solidFill>
                  <a:srgbClr val="002060"/>
                </a:solidFill>
              </a:rPr>
              <a:t>unknown</a:t>
            </a:r>
          </a:p>
          <a:p>
            <a:pPr algn="ctr"/>
            <a:r>
              <a:rPr lang="en-US" dirty="0">
                <a:solidFill>
                  <a:srgbClr val="002060"/>
                </a:solidFill>
              </a:rPr>
              <a:t>person </a:t>
            </a:r>
          </a:p>
          <a:p>
            <a:pPr algn="ctr"/>
            <a:endParaRPr lang="en-US" dirty="0"/>
          </a:p>
          <a:p>
            <a:pPr algn="ctr"/>
            <a:r>
              <a:rPr lang="en-US" dirty="0">
                <a:solidFill>
                  <a:srgbClr val="00B050"/>
                </a:solidFill>
              </a:rPr>
              <a:t>Yes</a:t>
            </a:r>
            <a:endParaRPr lang="en-US" dirty="0">
              <a:solidFill>
                <a:srgbClr val="FF0000"/>
              </a:solidFill>
            </a:endParaRPr>
          </a:p>
          <a:p>
            <a:pPr algn="ctr"/>
            <a:r>
              <a:rPr lang="en-US" dirty="0">
                <a:solidFill>
                  <a:srgbClr val="00B050"/>
                </a:solidFill>
              </a:rPr>
              <a:t>Yes</a:t>
            </a:r>
            <a:endParaRPr lang="en-US" dirty="0">
              <a:solidFill>
                <a:srgbClr val="FF0000"/>
              </a:solidFill>
            </a:endParaRPr>
          </a:p>
          <a:p>
            <a:pPr algn="ctr"/>
            <a:r>
              <a:rPr lang="en-US" dirty="0">
                <a:solidFill>
                  <a:srgbClr val="00B050"/>
                </a:solidFill>
              </a:rPr>
              <a:t>Yes</a:t>
            </a:r>
          </a:p>
          <a:p>
            <a:pPr algn="ctr"/>
            <a:r>
              <a:rPr lang="en-US" dirty="0">
                <a:solidFill>
                  <a:srgbClr val="00B050"/>
                </a:solidFill>
              </a:rPr>
              <a:t>Yes</a:t>
            </a:r>
          </a:p>
        </p:txBody>
      </p:sp>
      <p:sp>
        <p:nvSpPr>
          <p:cNvPr id="9" name="TextBox 8">
            <a:extLst>
              <a:ext uri="{FF2B5EF4-FFF2-40B4-BE49-F238E27FC236}">
                <a16:creationId xmlns:a16="http://schemas.microsoft.com/office/drawing/2014/main" id="{5F6BF483-70DA-B740-8CE3-13ABDC8EEAFC}"/>
              </a:ext>
            </a:extLst>
          </p:cNvPr>
          <p:cNvSpPr txBox="1"/>
          <p:nvPr/>
        </p:nvSpPr>
        <p:spPr>
          <a:xfrm>
            <a:off x="3251636" y="2167759"/>
            <a:ext cx="2120462" cy="3046988"/>
          </a:xfrm>
          <a:prstGeom prst="rect">
            <a:avLst/>
          </a:prstGeom>
          <a:noFill/>
        </p:spPr>
        <p:txBody>
          <a:bodyPr wrap="square" rtlCol="0">
            <a:spAutoFit/>
          </a:bodyPr>
          <a:lstStyle/>
          <a:p>
            <a:pPr algn="ctr"/>
            <a:r>
              <a:rPr lang="en-US" dirty="0">
                <a:solidFill>
                  <a:srgbClr val="945200"/>
                </a:solidFill>
              </a:rPr>
              <a:t>DNA from victim’s body</a:t>
            </a:r>
          </a:p>
          <a:p>
            <a:pPr algn="ctr"/>
            <a:endParaRPr lang="en-US" dirty="0">
              <a:solidFill>
                <a:srgbClr val="945200"/>
              </a:solidFill>
            </a:endParaRPr>
          </a:p>
          <a:p>
            <a:pPr algn="ctr"/>
            <a:endParaRPr lang="en-US" dirty="0">
              <a:solidFill>
                <a:srgbClr val="945200"/>
              </a:solidFill>
            </a:endParaRPr>
          </a:p>
          <a:p>
            <a:pPr algn="ctr"/>
            <a:r>
              <a:rPr lang="en-US" dirty="0">
                <a:solidFill>
                  <a:srgbClr val="945200"/>
                </a:solidFill>
              </a:rPr>
              <a:t>Face</a:t>
            </a:r>
          </a:p>
          <a:p>
            <a:pPr algn="ctr"/>
            <a:r>
              <a:rPr lang="en-US" dirty="0">
                <a:solidFill>
                  <a:srgbClr val="945200"/>
                </a:solidFill>
              </a:rPr>
              <a:t>Scrotum</a:t>
            </a:r>
          </a:p>
          <a:p>
            <a:pPr algn="ctr"/>
            <a:r>
              <a:rPr lang="en-US" dirty="0">
                <a:solidFill>
                  <a:srgbClr val="945200"/>
                </a:solidFill>
              </a:rPr>
              <a:t>Rectum</a:t>
            </a:r>
          </a:p>
          <a:p>
            <a:pPr algn="ctr"/>
            <a:r>
              <a:rPr lang="en-US" dirty="0">
                <a:solidFill>
                  <a:srgbClr val="945200"/>
                </a:solidFill>
              </a:rPr>
              <a:t>Fingernails</a:t>
            </a:r>
          </a:p>
        </p:txBody>
      </p:sp>
      <p:sp>
        <p:nvSpPr>
          <p:cNvPr id="10" name="TextBox 9">
            <a:extLst>
              <a:ext uri="{FF2B5EF4-FFF2-40B4-BE49-F238E27FC236}">
                <a16:creationId xmlns:a16="http://schemas.microsoft.com/office/drawing/2014/main" id="{8C53F0C9-410F-334C-81F3-20B01BBC7350}"/>
              </a:ext>
            </a:extLst>
          </p:cNvPr>
          <p:cNvSpPr txBox="1"/>
          <p:nvPr/>
        </p:nvSpPr>
        <p:spPr>
          <a:xfrm>
            <a:off x="1170588" y="5786735"/>
            <a:ext cx="6802821" cy="461665"/>
          </a:xfrm>
          <a:prstGeom prst="rect">
            <a:avLst/>
          </a:prstGeom>
          <a:noFill/>
        </p:spPr>
        <p:txBody>
          <a:bodyPr wrap="square" rtlCol="0">
            <a:spAutoFit/>
          </a:bodyPr>
          <a:lstStyle/>
          <a:p>
            <a:r>
              <a:rPr lang="en-US" dirty="0">
                <a:solidFill>
                  <a:srgbClr val="002060"/>
                </a:solidFill>
              </a:rPr>
              <a:t>Non-target alternative better explains the theory</a:t>
            </a:r>
          </a:p>
        </p:txBody>
      </p:sp>
    </p:spTree>
    <p:extLst>
      <p:ext uri="{BB962C8B-B14F-4D97-AF65-F5344CB8AC3E}">
        <p14:creationId xmlns:p14="http://schemas.microsoft.com/office/powerpoint/2010/main" val="3576679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C090-64A0-C348-B828-A32582067778}"/>
              </a:ext>
            </a:extLst>
          </p:cNvPr>
          <p:cNvSpPr>
            <a:spLocks noGrp="1"/>
          </p:cNvSpPr>
          <p:nvPr>
            <p:ph type="title"/>
          </p:nvPr>
        </p:nvSpPr>
        <p:spPr>
          <a:xfrm>
            <a:off x="685800" y="2857500"/>
            <a:ext cx="7772400" cy="1143000"/>
          </a:xfrm>
        </p:spPr>
        <p:txBody>
          <a:bodyPr/>
          <a:lstStyle/>
          <a:p>
            <a:r>
              <a:rPr lang="en-US" dirty="0"/>
              <a:t>3. Non-targeted approaches</a:t>
            </a:r>
            <a:br>
              <a:rPr lang="en-US" dirty="0"/>
            </a:br>
            <a:r>
              <a:rPr lang="en-US" dirty="0"/>
              <a:t>to Forensic Science</a:t>
            </a:r>
          </a:p>
        </p:txBody>
      </p:sp>
      <p:pic>
        <p:nvPicPr>
          <p:cNvPr id="4" name="Picture 3">
            <a:extLst>
              <a:ext uri="{FF2B5EF4-FFF2-40B4-BE49-F238E27FC236}">
                <a16:creationId xmlns:a16="http://schemas.microsoft.com/office/drawing/2014/main" id="{2E6F163A-2F72-9948-8CA4-FC52CC0318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5" name="Picture 4">
            <a:extLst>
              <a:ext uri="{FF2B5EF4-FFF2-40B4-BE49-F238E27FC236}">
                <a16:creationId xmlns:a16="http://schemas.microsoft.com/office/drawing/2014/main" id="{4D3DA2CF-2AF1-DF4D-959E-28E7617AB947}"/>
              </a:ext>
            </a:extLst>
          </p:cNvPr>
          <p:cNvPicPr>
            <a:picLocks noChangeAspect="1"/>
          </p:cNvPicPr>
          <p:nvPr/>
        </p:nvPicPr>
        <p:blipFill>
          <a:blip r:embed="rId3"/>
          <a:stretch>
            <a:fillRect/>
          </a:stretch>
        </p:blipFill>
        <p:spPr>
          <a:xfrm>
            <a:off x="157956" y="991101"/>
            <a:ext cx="1607344" cy="1607344"/>
          </a:xfrm>
          <a:prstGeom prst="rect">
            <a:avLst/>
          </a:prstGeom>
        </p:spPr>
      </p:pic>
      <p:pic>
        <p:nvPicPr>
          <p:cNvPr id="6" name="Picture 6">
            <a:extLst>
              <a:ext uri="{FF2B5EF4-FFF2-40B4-BE49-F238E27FC236}">
                <a16:creationId xmlns:a16="http://schemas.microsoft.com/office/drawing/2014/main" id="{4B89EC7E-B318-A04C-9CB4-0D281E7165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52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EB64-B35C-FE4E-B883-1AF1088BD00D}"/>
              </a:ext>
            </a:extLst>
          </p:cNvPr>
          <p:cNvSpPr>
            <a:spLocks noGrp="1"/>
          </p:cNvSpPr>
          <p:nvPr>
            <p:ph type="title"/>
          </p:nvPr>
        </p:nvSpPr>
        <p:spPr/>
        <p:txBody>
          <a:bodyPr/>
          <a:lstStyle/>
          <a:p>
            <a:r>
              <a:rPr lang="en-US" dirty="0"/>
              <a:t>Consider all alternatives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80D8668-1CCF-5E44-8117-E38C671F0ABD}"/>
                  </a:ext>
                </a:extLst>
              </p:cNvPr>
              <p:cNvSpPr txBox="1"/>
              <p:nvPr/>
            </p:nvSpPr>
            <p:spPr>
              <a:xfrm>
                <a:off x="685799" y="1946160"/>
                <a:ext cx="7772399"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𝑃𝑟𝑜𝑏𝑎𝑏𝑖𝑙𝑖𝑡𝑦</m:t>
                      </m:r>
                      <m:d>
                        <m:dPr>
                          <m:ctrlPr>
                            <a:rPr lang="en-US" sz="3600" b="0" i="1" smtClean="0">
                              <a:latin typeface="Cambria Math" panose="02040503050406030204" pitchFamily="18" charset="0"/>
                            </a:rPr>
                          </m:ctrlPr>
                        </m:dPr>
                        <m:e>
                          <m:r>
                            <a:rPr lang="en-US" sz="3600" b="0" i="1" smtClean="0">
                              <a:solidFill>
                                <a:srgbClr val="945200"/>
                              </a:solidFill>
                              <a:latin typeface="Cambria Math" panose="02040503050406030204" pitchFamily="18" charset="0"/>
                            </a:rPr>
                            <m:t>𝐷𝑎𝑡𝑎</m:t>
                          </m:r>
                        </m:e>
                        <m:e>
                          <m:r>
                            <a:rPr lang="en-US" sz="3600" b="0" i="1" smtClean="0">
                              <a:solidFill>
                                <a:srgbClr val="0070C0"/>
                              </a:solidFill>
                              <a:latin typeface="Cambria Math" panose="02040503050406030204" pitchFamily="18" charset="0"/>
                            </a:rPr>
                            <m:t>𝐴𝑙𝑡𝑒𝑟𝑛𝑎𝑡𝑖𝑣𝑒</m:t>
                          </m:r>
                        </m:e>
                      </m:d>
                    </m:oMath>
                  </m:oMathPara>
                </a14:m>
                <a:endParaRPr lang="en-US" sz="3600" dirty="0"/>
              </a:p>
              <a:p>
                <a:pPr algn="ctr"/>
                <a:r>
                  <a:rPr lang="en-US" dirty="0"/>
                  <a:t>“Probability of the </a:t>
                </a:r>
                <a:r>
                  <a:rPr lang="en-US" dirty="0">
                    <a:solidFill>
                      <a:srgbClr val="945200"/>
                    </a:solidFill>
                  </a:rPr>
                  <a:t>data</a:t>
                </a:r>
                <a:r>
                  <a:rPr lang="en-US" dirty="0"/>
                  <a:t> given </a:t>
                </a:r>
                <a:r>
                  <a:rPr lang="en-US" dirty="0">
                    <a:solidFill>
                      <a:srgbClr val="0070C0"/>
                    </a:solidFill>
                  </a:rPr>
                  <a:t>alternative</a:t>
                </a:r>
                <a:r>
                  <a:rPr lang="en-US" dirty="0"/>
                  <a:t> </a:t>
                </a:r>
                <a:r>
                  <a:rPr lang="en-US" dirty="0">
                    <a:solidFill>
                      <a:srgbClr val="0070C0"/>
                    </a:solidFill>
                  </a:rPr>
                  <a:t>hypothesis</a:t>
                </a:r>
                <a:r>
                  <a:rPr lang="en-US" dirty="0"/>
                  <a:t>” </a:t>
                </a:r>
              </a:p>
            </p:txBody>
          </p:sp>
        </mc:Choice>
        <mc:Fallback xmlns="">
          <p:sp>
            <p:nvSpPr>
              <p:cNvPr id="4" name="TextBox 3">
                <a:extLst>
                  <a:ext uri="{FF2B5EF4-FFF2-40B4-BE49-F238E27FC236}">
                    <a16:creationId xmlns:a16="http://schemas.microsoft.com/office/drawing/2014/main" id="{380D8668-1CCF-5E44-8117-E38C671F0ABD}"/>
                  </a:ext>
                </a:extLst>
              </p:cNvPr>
              <p:cNvSpPr txBox="1">
                <a:spLocks noRot="1" noChangeAspect="1" noMove="1" noResize="1" noEditPoints="1" noAdjustHandles="1" noChangeArrowheads="1" noChangeShapeType="1" noTextEdit="1"/>
              </p:cNvSpPr>
              <p:nvPr/>
            </p:nvSpPr>
            <p:spPr>
              <a:xfrm>
                <a:off x="685799" y="1946160"/>
                <a:ext cx="7772399" cy="923330"/>
              </a:xfrm>
              <a:prstGeom prst="rect">
                <a:avLst/>
              </a:prstGeom>
              <a:blipFill>
                <a:blip r:embed="rId2"/>
                <a:stretch>
                  <a:fillRect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94B00A-8ECC-D54B-B1FE-F101DB1D8546}"/>
                  </a:ext>
                </a:extLst>
              </p:cNvPr>
              <p:cNvSpPr txBox="1"/>
              <p:nvPr/>
            </p:nvSpPr>
            <p:spPr>
              <a:xfrm>
                <a:off x="3593590" y="4069423"/>
                <a:ext cx="195681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𝑃𝑟</m:t>
                      </m:r>
                      <m:d>
                        <m:dPr>
                          <m:ctrlPr>
                            <a:rPr lang="en-US" sz="3600" b="0" i="1" smtClean="0">
                              <a:latin typeface="Cambria Math" panose="02040503050406030204" pitchFamily="18" charset="0"/>
                            </a:rPr>
                          </m:ctrlPr>
                        </m:dPr>
                        <m:e>
                          <m:r>
                            <a:rPr lang="en-US" sz="3600" b="0" i="1" smtClean="0">
                              <a:solidFill>
                                <a:srgbClr val="945200"/>
                              </a:solidFill>
                              <a:latin typeface="Cambria Math" panose="02040503050406030204" pitchFamily="18" charset="0"/>
                            </a:rPr>
                            <m:t>𝐷</m:t>
                          </m:r>
                        </m:e>
                        <m:e>
                          <m:r>
                            <a:rPr lang="en-US" sz="3600" b="0" i="1" smtClean="0">
                              <a:solidFill>
                                <a:srgbClr val="0070C0"/>
                              </a:solidFill>
                              <a:latin typeface="Cambria Math" panose="02040503050406030204" pitchFamily="18" charset="0"/>
                            </a:rPr>
                            <m:t>~</m:t>
                          </m:r>
                          <m:r>
                            <a:rPr lang="en-US" sz="3600" b="0" i="1" smtClean="0">
                              <a:solidFill>
                                <a:srgbClr val="0070C0"/>
                              </a:solidFill>
                              <a:latin typeface="Cambria Math" panose="02040503050406030204" pitchFamily="18" charset="0"/>
                            </a:rPr>
                            <m:t>𝐻</m:t>
                          </m:r>
                        </m:e>
                      </m:d>
                    </m:oMath>
                  </m:oMathPara>
                </a14:m>
                <a:endParaRPr lang="en-US" sz="3600" dirty="0"/>
              </a:p>
            </p:txBody>
          </p:sp>
        </mc:Choice>
        <mc:Fallback xmlns="">
          <p:sp>
            <p:nvSpPr>
              <p:cNvPr id="5" name="TextBox 4">
                <a:extLst>
                  <a:ext uri="{FF2B5EF4-FFF2-40B4-BE49-F238E27FC236}">
                    <a16:creationId xmlns:a16="http://schemas.microsoft.com/office/drawing/2014/main" id="{9794B00A-8ECC-D54B-B1FE-F101DB1D8546}"/>
                  </a:ext>
                </a:extLst>
              </p:cNvPr>
              <p:cNvSpPr txBox="1">
                <a:spLocks noRot="1" noChangeAspect="1" noMove="1" noResize="1" noEditPoints="1" noAdjustHandles="1" noChangeArrowheads="1" noChangeShapeType="1" noTextEdit="1"/>
              </p:cNvSpPr>
              <p:nvPr/>
            </p:nvSpPr>
            <p:spPr>
              <a:xfrm>
                <a:off x="3593590" y="4069423"/>
                <a:ext cx="1956816" cy="553998"/>
              </a:xfrm>
              <a:prstGeom prst="rect">
                <a:avLst/>
              </a:prstGeom>
              <a:blipFill>
                <a:blip r:embed="rId3"/>
                <a:stretch>
                  <a:fillRect l="-7742" r="-2581" b="-90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4F1FD0B-0C29-3B4D-A512-AA7EF4C80D46}"/>
              </a:ext>
            </a:extLst>
          </p:cNvPr>
          <p:cNvSpPr txBox="1"/>
          <p:nvPr/>
        </p:nvSpPr>
        <p:spPr>
          <a:xfrm>
            <a:off x="2589484" y="3120697"/>
            <a:ext cx="3965028" cy="830997"/>
          </a:xfrm>
          <a:prstGeom prst="rect">
            <a:avLst/>
          </a:prstGeom>
          <a:noFill/>
        </p:spPr>
        <p:txBody>
          <a:bodyPr wrap="square" rtlCol="0">
            <a:spAutoFit/>
          </a:bodyPr>
          <a:lstStyle/>
          <a:p>
            <a:pPr algn="ctr"/>
            <a:r>
              <a:rPr lang="en-US" dirty="0">
                <a:solidFill>
                  <a:srgbClr val="0070C0"/>
                </a:solidFill>
              </a:rPr>
              <a:t>Alternative hypothesis (~H)</a:t>
            </a:r>
          </a:p>
          <a:p>
            <a:pPr algn="ctr"/>
            <a:r>
              <a:rPr lang="en-US" dirty="0"/>
              <a:t>What if it’s someone else?</a:t>
            </a:r>
          </a:p>
        </p:txBody>
      </p:sp>
      <p:sp>
        <p:nvSpPr>
          <p:cNvPr id="9" name="TextBox 8">
            <a:extLst>
              <a:ext uri="{FF2B5EF4-FFF2-40B4-BE49-F238E27FC236}">
                <a16:creationId xmlns:a16="http://schemas.microsoft.com/office/drawing/2014/main" id="{65DCC7C0-2FC0-E744-8009-C80812EF8C06}"/>
              </a:ext>
            </a:extLst>
          </p:cNvPr>
          <p:cNvSpPr txBox="1"/>
          <p:nvPr/>
        </p:nvSpPr>
        <p:spPr>
          <a:xfrm>
            <a:off x="1807459" y="4868918"/>
            <a:ext cx="5529078" cy="830997"/>
          </a:xfrm>
          <a:prstGeom prst="rect">
            <a:avLst/>
          </a:prstGeom>
          <a:noFill/>
        </p:spPr>
        <p:txBody>
          <a:bodyPr wrap="none" rtlCol="0">
            <a:spAutoFit/>
          </a:bodyPr>
          <a:lstStyle/>
          <a:p>
            <a:pPr algn="ctr"/>
            <a:r>
              <a:rPr lang="en-US" dirty="0">
                <a:solidFill>
                  <a:srgbClr val="7030A0"/>
                </a:solidFill>
              </a:rPr>
              <a:t>Considering the non-targets, </a:t>
            </a:r>
          </a:p>
          <a:p>
            <a:pPr algn="ctr"/>
            <a:r>
              <a:rPr lang="en-US" dirty="0">
                <a:solidFill>
                  <a:srgbClr val="7030A0"/>
                </a:solidFill>
              </a:rPr>
              <a:t>how well do they explain the evidence?</a:t>
            </a:r>
          </a:p>
        </p:txBody>
      </p:sp>
    </p:spTree>
    <p:extLst>
      <p:ext uri="{BB962C8B-B14F-4D97-AF65-F5344CB8AC3E}">
        <p14:creationId xmlns:p14="http://schemas.microsoft.com/office/powerpoint/2010/main" val="1169008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96029FC-8B43-CC44-A489-92858F98FCF9}"/>
              </a:ext>
            </a:extLst>
          </p:cNvPr>
          <p:cNvGrpSpPr/>
          <p:nvPr/>
        </p:nvGrpSpPr>
        <p:grpSpPr>
          <a:xfrm>
            <a:off x="6689630" y="1380829"/>
            <a:ext cx="2249419" cy="2249419"/>
            <a:chOff x="6689630" y="1380829"/>
            <a:chExt cx="2249419" cy="2249419"/>
          </a:xfrm>
        </p:grpSpPr>
        <p:grpSp>
          <p:nvGrpSpPr>
            <p:cNvPr id="11" name="Group 10">
              <a:extLst>
                <a:ext uri="{FF2B5EF4-FFF2-40B4-BE49-F238E27FC236}">
                  <a16:creationId xmlns:a16="http://schemas.microsoft.com/office/drawing/2014/main" id="{DE65BF16-8E7B-B845-BC8C-B89A467FADBD}"/>
                </a:ext>
              </a:extLst>
            </p:cNvPr>
            <p:cNvGrpSpPr/>
            <p:nvPr/>
          </p:nvGrpSpPr>
          <p:grpSpPr>
            <a:xfrm>
              <a:off x="6689630" y="1380829"/>
              <a:ext cx="2249419" cy="2249419"/>
              <a:chOff x="7010448" y="1985982"/>
              <a:chExt cx="1607344" cy="1607344"/>
            </a:xfrm>
          </p:grpSpPr>
          <p:pic>
            <p:nvPicPr>
              <p:cNvPr id="9" name="Picture 8">
                <a:extLst>
                  <a:ext uri="{FF2B5EF4-FFF2-40B4-BE49-F238E27FC236}">
                    <a16:creationId xmlns:a16="http://schemas.microsoft.com/office/drawing/2014/main" id="{7F10745F-30D3-F942-81A6-5E5CD5650E90}"/>
                  </a:ext>
                </a:extLst>
              </p:cNvPr>
              <p:cNvPicPr>
                <a:picLocks noChangeAspect="1"/>
              </p:cNvPicPr>
              <p:nvPr/>
            </p:nvPicPr>
            <p:blipFill>
              <a:blip r:embed="rId2"/>
              <a:stretch>
                <a:fillRect/>
              </a:stretch>
            </p:blipFill>
            <p:spPr>
              <a:xfrm>
                <a:off x="7010448" y="1985982"/>
                <a:ext cx="1607344" cy="1607344"/>
              </a:xfrm>
              <a:prstGeom prst="rect">
                <a:avLst/>
              </a:prstGeom>
              <a:solidFill>
                <a:schemeClr val="bg1"/>
              </a:solidFill>
              <a:ln>
                <a:noFill/>
              </a:ln>
            </p:spPr>
          </p:pic>
          <p:sp>
            <p:nvSpPr>
              <p:cNvPr id="10" name="Donut 9">
                <a:extLst>
                  <a:ext uri="{FF2B5EF4-FFF2-40B4-BE49-F238E27FC236}">
                    <a16:creationId xmlns:a16="http://schemas.microsoft.com/office/drawing/2014/main" id="{63FEADC3-5CE4-A84B-A44C-82EA82400C87}"/>
                  </a:ext>
                </a:extLst>
              </p:cNvPr>
              <p:cNvSpPr/>
              <p:nvPr/>
            </p:nvSpPr>
            <p:spPr bwMode="auto">
              <a:xfrm>
                <a:off x="7047769" y="2023303"/>
                <a:ext cx="1532702" cy="1532702"/>
              </a:xfrm>
              <a:prstGeom prst="donut">
                <a:avLst>
                  <a:gd name="adj" fmla="val 990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12" name="TextBox 11">
              <a:extLst>
                <a:ext uri="{FF2B5EF4-FFF2-40B4-BE49-F238E27FC236}">
                  <a16:creationId xmlns:a16="http://schemas.microsoft.com/office/drawing/2014/main" id="{9584B210-3C6D-1D48-9B97-55B37D4D99BC}"/>
                </a:ext>
              </a:extLst>
            </p:cNvPr>
            <p:cNvSpPr txBox="1"/>
            <p:nvPr/>
          </p:nvSpPr>
          <p:spPr>
            <a:xfrm>
              <a:off x="6899513" y="2450242"/>
              <a:ext cx="407484" cy="461665"/>
            </a:xfrm>
            <a:prstGeom prst="rect">
              <a:avLst/>
            </a:prstGeom>
            <a:noFill/>
          </p:spPr>
          <p:txBody>
            <a:bodyPr wrap="none" rtlCol="0">
              <a:spAutoFit/>
            </a:bodyPr>
            <a:lstStyle/>
            <a:p>
              <a:r>
                <a:rPr lang="en-US" i="1" dirty="0">
                  <a:solidFill>
                    <a:srgbClr val="0070C0"/>
                  </a:solidFill>
                  <a:latin typeface="Cambria Math" panose="02040503050406030204" pitchFamily="18" charset="0"/>
                  <a:ea typeface="Cambria Math" panose="02040503050406030204" pitchFamily="18" charset="0"/>
                </a:rPr>
                <a:t>H</a:t>
              </a:r>
            </a:p>
          </p:txBody>
        </p:sp>
        <p:sp>
          <p:nvSpPr>
            <p:cNvPr id="13" name="TextBox 12">
              <a:extLst>
                <a:ext uri="{FF2B5EF4-FFF2-40B4-BE49-F238E27FC236}">
                  <a16:creationId xmlns:a16="http://schemas.microsoft.com/office/drawing/2014/main" id="{A57C6822-2126-DC40-B905-2D6999EDE117}"/>
                </a:ext>
              </a:extLst>
            </p:cNvPr>
            <p:cNvSpPr txBox="1"/>
            <p:nvPr/>
          </p:nvSpPr>
          <p:spPr>
            <a:xfrm>
              <a:off x="8054328" y="2450241"/>
              <a:ext cx="615874" cy="461665"/>
            </a:xfrm>
            <a:prstGeom prst="rect">
              <a:avLst/>
            </a:prstGeom>
            <a:noFill/>
          </p:spPr>
          <p:txBody>
            <a:bodyPr wrap="none" rtlCol="0">
              <a:spAutoFit/>
            </a:bodyPr>
            <a:lstStyle/>
            <a:p>
              <a:r>
                <a:rPr lang="en-US" i="1" dirty="0">
                  <a:solidFill>
                    <a:srgbClr val="0070C0"/>
                  </a:solidFill>
                  <a:latin typeface="Cambria Math" panose="02040503050406030204" pitchFamily="18" charset="0"/>
                  <a:ea typeface="Cambria Math" panose="02040503050406030204" pitchFamily="18" charset="0"/>
                </a:rPr>
                <a:t>~H</a:t>
              </a:r>
            </a:p>
          </p:txBody>
        </p:sp>
      </p:grpSp>
      <p:sp>
        <p:nvSpPr>
          <p:cNvPr id="2" name="Title 1">
            <a:extLst>
              <a:ext uri="{FF2B5EF4-FFF2-40B4-BE49-F238E27FC236}">
                <a16:creationId xmlns:a16="http://schemas.microsoft.com/office/drawing/2014/main" id="{8A0D2725-9156-1D4F-B4D4-E7FABA3F6EA3}"/>
              </a:ext>
            </a:extLst>
          </p:cNvPr>
          <p:cNvSpPr>
            <a:spLocks noGrp="1"/>
          </p:cNvSpPr>
          <p:nvPr>
            <p:ph type="title"/>
          </p:nvPr>
        </p:nvSpPr>
        <p:spPr/>
        <p:txBody>
          <a:bodyPr/>
          <a:lstStyle/>
          <a:p>
            <a:r>
              <a:rPr lang="en-US" dirty="0"/>
              <a:t>Likelihood ratio</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6530EF-B07A-E849-B05B-329D3212DBB9}"/>
                  </a:ext>
                </a:extLst>
              </p:cNvPr>
              <p:cNvSpPr txBox="1"/>
              <p:nvPr/>
            </p:nvSpPr>
            <p:spPr>
              <a:xfrm>
                <a:off x="3964551" y="1887077"/>
                <a:ext cx="2476134" cy="11668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𝑃𝑟</m:t>
                          </m:r>
                          <m:d>
                            <m:dPr>
                              <m:ctrlPr>
                                <a:rPr lang="en-US" sz="3600" b="0" i="1" smtClean="0">
                                  <a:latin typeface="Cambria Math" panose="02040503050406030204" pitchFamily="18" charset="0"/>
                                </a:rPr>
                              </m:ctrlPr>
                            </m:dPr>
                            <m:e>
                              <m:r>
                                <a:rPr lang="en-US" sz="3600" b="0" i="1" smtClean="0">
                                  <a:solidFill>
                                    <a:srgbClr val="945200"/>
                                  </a:solidFill>
                                  <a:latin typeface="Cambria Math" panose="02040503050406030204" pitchFamily="18" charset="0"/>
                                </a:rPr>
                                <m:t>𝐷</m:t>
                              </m:r>
                            </m:e>
                            <m:e>
                              <m:r>
                                <a:rPr lang="en-US" sz="3600" b="0" i="1" smtClean="0">
                                  <a:solidFill>
                                    <a:srgbClr val="0070C0"/>
                                  </a:solidFill>
                                  <a:latin typeface="Cambria Math" panose="02040503050406030204" pitchFamily="18" charset="0"/>
                                </a:rPr>
                                <m:t>𝐻</m:t>
                              </m:r>
                            </m:e>
                          </m:d>
                        </m:num>
                        <m:den>
                          <m:r>
                            <a:rPr lang="en-US" sz="3600" b="0" i="1" smtClean="0">
                              <a:latin typeface="Cambria Math" panose="02040503050406030204" pitchFamily="18" charset="0"/>
                            </a:rPr>
                            <m:t>𝑃𝑟</m:t>
                          </m:r>
                          <m:d>
                            <m:dPr>
                              <m:ctrlPr>
                                <a:rPr lang="en-US" sz="3600" b="0" i="1" smtClean="0">
                                  <a:latin typeface="Cambria Math" panose="02040503050406030204" pitchFamily="18" charset="0"/>
                                </a:rPr>
                              </m:ctrlPr>
                            </m:dPr>
                            <m:e>
                              <m:r>
                                <a:rPr lang="en-US" sz="3600" b="0" i="1" smtClean="0">
                                  <a:solidFill>
                                    <a:srgbClr val="945200"/>
                                  </a:solidFill>
                                  <a:latin typeface="Cambria Math" panose="02040503050406030204" pitchFamily="18" charset="0"/>
                                </a:rPr>
                                <m:t>𝐷</m:t>
                              </m:r>
                            </m:e>
                            <m:e>
                              <m:r>
                                <a:rPr lang="en-US" sz="3600" b="0" i="1" smtClean="0">
                                  <a:solidFill>
                                    <a:srgbClr val="0070C0"/>
                                  </a:solidFill>
                                  <a:latin typeface="Cambria Math" panose="02040503050406030204" pitchFamily="18" charset="0"/>
                                </a:rPr>
                                <m:t>~</m:t>
                              </m:r>
                              <m:r>
                                <a:rPr lang="en-US" sz="3600" b="0" i="1" smtClean="0">
                                  <a:solidFill>
                                    <a:srgbClr val="0070C0"/>
                                  </a:solidFill>
                                  <a:latin typeface="Cambria Math" panose="02040503050406030204" pitchFamily="18" charset="0"/>
                                </a:rPr>
                                <m:t>𝐻</m:t>
                              </m:r>
                            </m:e>
                          </m:d>
                        </m:den>
                      </m:f>
                    </m:oMath>
                  </m:oMathPara>
                </a14:m>
                <a:endParaRPr lang="en-US" sz="3600" dirty="0"/>
              </a:p>
            </p:txBody>
          </p:sp>
        </mc:Choice>
        <mc:Fallback xmlns="">
          <p:sp>
            <p:nvSpPr>
              <p:cNvPr id="5" name="TextBox 4">
                <a:extLst>
                  <a:ext uri="{FF2B5EF4-FFF2-40B4-BE49-F238E27FC236}">
                    <a16:creationId xmlns:a16="http://schemas.microsoft.com/office/drawing/2014/main" id="{EF6530EF-B07A-E849-B05B-329D3212DBB9}"/>
                  </a:ext>
                </a:extLst>
              </p:cNvPr>
              <p:cNvSpPr txBox="1">
                <a:spLocks noRot="1" noChangeAspect="1" noMove="1" noResize="1" noEditPoints="1" noAdjustHandles="1" noChangeArrowheads="1" noChangeShapeType="1" noTextEdit="1"/>
              </p:cNvSpPr>
              <p:nvPr/>
            </p:nvSpPr>
            <p:spPr>
              <a:xfrm>
                <a:off x="3964551" y="1887077"/>
                <a:ext cx="2476134" cy="1166858"/>
              </a:xfrm>
              <a:prstGeom prst="rect">
                <a:avLst/>
              </a:prstGeom>
              <a:blipFill>
                <a:blip r:embed="rId3"/>
                <a:stretch>
                  <a:fillRect b="-322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47C0D00-A2CC-FE44-8419-A0C70CC3B2EB}"/>
              </a:ext>
            </a:extLst>
          </p:cNvPr>
          <p:cNvSpPr txBox="1"/>
          <p:nvPr/>
        </p:nvSpPr>
        <p:spPr>
          <a:xfrm>
            <a:off x="473763" y="3530595"/>
            <a:ext cx="8196475" cy="830997"/>
          </a:xfrm>
          <a:prstGeom prst="rect">
            <a:avLst/>
          </a:prstGeom>
          <a:noFill/>
        </p:spPr>
        <p:txBody>
          <a:bodyPr wrap="none" rtlCol="0">
            <a:spAutoFit/>
          </a:bodyPr>
          <a:lstStyle/>
          <a:p>
            <a:pPr algn="ctr"/>
            <a:r>
              <a:rPr lang="en-US" dirty="0">
                <a:solidFill>
                  <a:srgbClr val="002060"/>
                </a:solidFill>
              </a:rPr>
              <a:t>Evaluate the </a:t>
            </a:r>
            <a:r>
              <a:rPr lang="en-US" dirty="0">
                <a:solidFill>
                  <a:srgbClr val="945200"/>
                </a:solidFill>
              </a:rPr>
              <a:t>evidence data </a:t>
            </a:r>
            <a:r>
              <a:rPr lang="en-US" dirty="0">
                <a:solidFill>
                  <a:srgbClr val="002060"/>
                </a:solidFill>
              </a:rPr>
              <a:t>under both </a:t>
            </a:r>
            <a:r>
              <a:rPr lang="en-US" dirty="0">
                <a:solidFill>
                  <a:srgbClr val="0070C0"/>
                </a:solidFill>
              </a:rPr>
              <a:t>target hypothesis H</a:t>
            </a:r>
          </a:p>
          <a:p>
            <a:pPr algn="ctr"/>
            <a:r>
              <a:rPr lang="en-US" dirty="0">
                <a:solidFill>
                  <a:srgbClr val="002060"/>
                </a:solidFill>
              </a:rPr>
              <a:t>and </a:t>
            </a:r>
            <a:r>
              <a:rPr lang="en-US" dirty="0">
                <a:solidFill>
                  <a:srgbClr val="FF0000"/>
                </a:solidFill>
              </a:rPr>
              <a:t>non-targeted complement </a:t>
            </a:r>
            <a:r>
              <a:rPr lang="en-US" dirty="0">
                <a:solidFill>
                  <a:srgbClr val="0070C0"/>
                </a:solidFill>
              </a:rPr>
              <a:t>alternative hypothesis ~H</a:t>
            </a:r>
            <a:r>
              <a:rPr lang="en-US" dirty="0">
                <a:solidFill>
                  <a:srgbClr val="002060"/>
                </a:solidFill>
              </a:rPr>
              <a:t>. </a:t>
            </a:r>
          </a:p>
        </p:txBody>
      </p:sp>
      <p:sp>
        <p:nvSpPr>
          <p:cNvPr id="8" name="TextBox 7">
            <a:extLst>
              <a:ext uri="{FF2B5EF4-FFF2-40B4-BE49-F238E27FC236}">
                <a16:creationId xmlns:a16="http://schemas.microsoft.com/office/drawing/2014/main" id="{4218C065-5BD6-4345-BAEA-AB9912B4E05F}"/>
              </a:ext>
            </a:extLst>
          </p:cNvPr>
          <p:cNvSpPr txBox="1"/>
          <p:nvPr/>
        </p:nvSpPr>
        <p:spPr>
          <a:xfrm>
            <a:off x="2863382" y="2186043"/>
            <a:ext cx="1172116" cy="646331"/>
          </a:xfrm>
          <a:prstGeom prst="rect">
            <a:avLst/>
          </a:prstGeom>
          <a:noFill/>
        </p:spPr>
        <p:txBody>
          <a:bodyPr wrap="none" rtlCol="0">
            <a:spAutoFit/>
          </a:bodyPr>
          <a:lstStyle/>
          <a:p>
            <a:r>
              <a:rPr lang="en-US" sz="3600" dirty="0"/>
              <a:t>LR =</a:t>
            </a:r>
          </a:p>
        </p:txBody>
      </p:sp>
      <p:sp>
        <p:nvSpPr>
          <p:cNvPr id="3" name="TextBox 2">
            <a:extLst>
              <a:ext uri="{FF2B5EF4-FFF2-40B4-BE49-F238E27FC236}">
                <a16:creationId xmlns:a16="http://schemas.microsoft.com/office/drawing/2014/main" id="{1B1E159F-BC1B-024B-B0CB-99268AE6AE1C}"/>
              </a:ext>
            </a:extLst>
          </p:cNvPr>
          <p:cNvSpPr txBox="1"/>
          <p:nvPr/>
        </p:nvSpPr>
        <p:spPr>
          <a:xfrm>
            <a:off x="216093" y="5059813"/>
            <a:ext cx="7772400" cy="1631216"/>
          </a:xfrm>
          <a:prstGeom prst="rect">
            <a:avLst/>
          </a:prstGeom>
          <a:noFill/>
        </p:spPr>
        <p:txBody>
          <a:bodyPr wrap="square" rtlCol="0">
            <a:spAutoFit/>
          </a:bodyPr>
          <a:lstStyle/>
          <a:p>
            <a:pPr algn="ctr"/>
            <a:r>
              <a:rPr lang="en-US" sz="2000" dirty="0"/>
              <a:t>“an </a:t>
            </a:r>
            <a:r>
              <a:rPr lang="en-US" sz="2000" b="1" dirty="0">
                <a:solidFill>
                  <a:srgbClr val="945200"/>
                </a:solidFill>
              </a:rPr>
              <a:t>observation</a:t>
            </a:r>
            <a:r>
              <a:rPr lang="en-US" sz="2000" dirty="0"/>
              <a:t> gives one little </a:t>
            </a:r>
            <a:r>
              <a:rPr lang="en-US" sz="2000" b="1" dirty="0"/>
              <a:t>evidence about the probability of the truth of a </a:t>
            </a:r>
            <a:r>
              <a:rPr lang="en-US" sz="2000" b="1" dirty="0">
                <a:solidFill>
                  <a:srgbClr val="0070C0"/>
                </a:solidFill>
              </a:rPr>
              <a:t>hypothesis</a:t>
            </a:r>
            <a:r>
              <a:rPr lang="en-US" sz="2000" dirty="0"/>
              <a:t> unless </a:t>
            </a:r>
            <a:r>
              <a:rPr lang="en-US" sz="2000" u="sng" dirty="0"/>
              <a:t>the probability of that observation, given that the hypothesis is true</a:t>
            </a:r>
            <a:r>
              <a:rPr lang="en-US" sz="2000" dirty="0"/>
              <a:t>, is either substantially larger or substantially smaller than </a:t>
            </a:r>
            <a:r>
              <a:rPr lang="en-US" sz="2000" u="sng" dirty="0"/>
              <a:t>the probability of that observation, given that the hypothesis is false</a:t>
            </a:r>
            <a:r>
              <a:rPr lang="en-US" sz="2000" dirty="0"/>
              <a:t>.” – Nickerson</a:t>
            </a:r>
          </a:p>
        </p:txBody>
      </p:sp>
      <p:sp>
        <p:nvSpPr>
          <p:cNvPr id="4" name="TextBox 3">
            <a:extLst>
              <a:ext uri="{FF2B5EF4-FFF2-40B4-BE49-F238E27FC236}">
                <a16:creationId xmlns:a16="http://schemas.microsoft.com/office/drawing/2014/main" id="{EEFBC804-1BEC-7142-A694-EE1F3AA7CAFB}"/>
              </a:ext>
            </a:extLst>
          </p:cNvPr>
          <p:cNvSpPr txBox="1"/>
          <p:nvPr/>
        </p:nvSpPr>
        <p:spPr>
          <a:xfrm>
            <a:off x="1603880" y="4474458"/>
            <a:ext cx="5936240" cy="430887"/>
          </a:xfrm>
          <a:prstGeom prst="rect">
            <a:avLst/>
          </a:prstGeom>
          <a:noFill/>
        </p:spPr>
        <p:txBody>
          <a:bodyPr wrap="none" rtlCol="0">
            <a:spAutoFit/>
          </a:bodyPr>
          <a:lstStyle/>
          <a:p>
            <a:r>
              <a:rPr lang="en-US" sz="2200" dirty="0">
                <a:solidFill>
                  <a:srgbClr val="0070C0"/>
                </a:solidFill>
              </a:rPr>
              <a:t>H &amp; ~H are</a:t>
            </a:r>
            <a:r>
              <a:rPr lang="en-US" sz="2200" dirty="0">
                <a:solidFill>
                  <a:srgbClr val="FF0000"/>
                </a:solidFill>
              </a:rPr>
              <a:t> mutually exclusive and exhaustive</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5F3BB80-F4C1-7B49-BEF6-8AFFB6AD0AEC}"/>
                  </a:ext>
                </a:extLst>
              </p:cNvPr>
              <p:cNvSpPr/>
              <p:nvPr/>
            </p:nvSpPr>
            <p:spPr>
              <a:xfrm>
                <a:off x="7814339" y="5314588"/>
                <a:ext cx="14215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𝑃𝑟</m:t>
                      </m:r>
                      <m:d>
                        <m:dPr>
                          <m:ctrlPr>
                            <a:rPr lang="en-US" i="1">
                              <a:latin typeface="Cambria Math" panose="02040503050406030204" pitchFamily="18" charset="0"/>
                            </a:rPr>
                          </m:ctrlPr>
                        </m:dPr>
                        <m:e>
                          <m:r>
                            <a:rPr lang="en-US" i="1">
                              <a:solidFill>
                                <a:srgbClr val="945200"/>
                              </a:solidFill>
                              <a:latin typeface="Cambria Math" panose="02040503050406030204" pitchFamily="18" charset="0"/>
                            </a:rPr>
                            <m:t>𝐷</m:t>
                          </m:r>
                        </m:e>
                        <m:e>
                          <m:r>
                            <a:rPr lang="en-US" i="1">
                              <a:solidFill>
                                <a:srgbClr val="0070C0"/>
                              </a:solidFill>
                              <a:latin typeface="Cambria Math" panose="02040503050406030204" pitchFamily="18" charset="0"/>
                            </a:rPr>
                            <m:t>𝐻</m:t>
                          </m:r>
                        </m:e>
                      </m:d>
                    </m:oMath>
                  </m:oMathPara>
                </a14:m>
                <a:endParaRPr lang="en-US" dirty="0"/>
              </a:p>
            </p:txBody>
          </p:sp>
        </mc:Choice>
        <mc:Fallback xmlns="">
          <p:sp>
            <p:nvSpPr>
              <p:cNvPr id="15" name="Rectangle 14">
                <a:extLst>
                  <a:ext uri="{FF2B5EF4-FFF2-40B4-BE49-F238E27FC236}">
                    <a16:creationId xmlns:a16="http://schemas.microsoft.com/office/drawing/2014/main" id="{C5F3BB80-F4C1-7B49-BEF6-8AFFB6AD0AEC}"/>
                  </a:ext>
                </a:extLst>
              </p:cNvPr>
              <p:cNvSpPr>
                <a:spLocks noRot="1" noChangeAspect="1" noMove="1" noResize="1" noEditPoints="1" noAdjustHandles="1" noChangeArrowheads="1" noChangeShapeType="1" noTextEdit="1"/>
              </p:cNvSpPr>
              <p:nvPr/>
            </p:nvSpPr>
            <p:spPr>
              <a:xfrm>
                <a:off x="7814339" y="5314588"/>
                <a:ext cx="1421543"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47B4EB1-7050-F243-B3CC-1D2BB1E3F7F7}"/>
                  </a:ext>
                </a:extLst>
              </p:cNvPr>
              <p:cNvSpPr/>
              <p:nvPr/>
            </p:nvSpPr>
            <p:spPr>
              <a:xfrm>
                <a:off x="7594728" y="6023521"/>
                <a:ext cx="164115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𝑃𝑟</m:t>
                      </m:r>
                      <m:d>
                        <m:dPr>
                          <m:ctrlPr>
                            <a:rPr lang="en-US" i="1">
                              <a:latin typeface="Cambria Math" panose="02040503050406030204" pitchFamily="18" charset="0"/>
                            </a:rPr>
                          </m:ctrlPr>
                        </m:dPr>
                        <m:e>
                          <m:r>
                            <a:rPr lang="en-US" i="1">
                              <a:solidFill>
                                <a:srgbClr val="945200"/>
                              </a:solidFill>
                              <a:latin typeface="Cambria Math" panose="02040503050406030204" pitchFamily="18" charset="0"/>
                            </a:rPr>
                            <m:t>𝐷</m:t>
                          </m:r>
                        </m:e>
                        <m:e>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𝐻</m:t>
                          </m:r>
                        </m:e>
                      </m:d>
                    </m:oMath>
                  </m:oMathPara>
                </a14:m>
                <a:endParaRPr lang="en-US" dirty="0"/>
              </a:p>
            </p:txBody>
          </p:sp>
        </mc:Choice>
        <mc:Fallback xmlns="">
          <p:sp>
            <p:nvSpPr>
              <p:cNvPr id="16" name="Rectangle 15">
                <a:extLst>
                  <a:ext uri="{FF2B5EF4-FFF2-40B4-BE49-F238E27FC236}">
                    <a16:creationId xmlns:a16="http://schemas.microsoft.com/office/drawing/2014/main" id="{A47B4EB1-7050-F243-B3CC-1D2BB1E3F7F7}"/>
                  </a:ext>
                </a:extLst>
              </p:cNvPr>
              <p:cNvSpPr>
                <a:spLocks noRot="1" noChangeAspect="1" noMove="1" noResize="1" noEditPoints="1" noAdjustHandles="1" noChangeArrowheads="1" noChangeShapeType="1" noTextEdit="1"/>
              </p:cNvSpPr>
              <p:nvPr/>
            </p:nvSpPr>
            <p:spPr>
              <a:xfrm>
                <a:off x="7594728" y="6023521"/>
                <a:ext cx="1641154" cy="46166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6107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2725-9156-1D4F-B4D4-E7FABA3F6EA3}"/>
              </a:ext>
            </a:extLst>
          </p:cNvPr>
          <p:cNvSpPr>
            <a:spLocks noGrp="1"/>
          </p:cNvSpPr>
          <p:nvPr>
            <p:ph type="title"/>
          </p:nvPr>
        </p:nvSpPr>
        <p:spPr>
          <a:xfrm>
            <a:off x="189185" y="609600"/>
            <a:ext cx="8650513" cy="1143000"/>
          </a:xfrm>
        </p:spPr>
        <p:txBody>
          <a:bodyPr/>
          <a:lstStyle/>
          <a:p>
            <a:r>
              <a:rPr lang="en-US" dirty="0"/>
              <a:t>Likelihood ratio forms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6530EF-B07A-E849-B05B-329D3212DBB9}"/>
                  </a:ext>
                </a:extLst>
              </p:cNvPr>
              <p:cNvSpPr txBox="1"/>
              <p:nvPr/>
            </p:nvSpPr>
            <p:spPr>
              <a:xfrm>
                <a:off x="5581752" y="4052204"/>
                <a:ext cx="2476134" cy="1173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𝑃𝑟</m:t>
                          </m:r>
                          <m:d>
                            <m:dPr>
                              <m:ctrlPr>
                                <a:rPr lang="en-US" sz="3600" b="0" i="1" smtClean="0">
                                  <a:latin typeface="Cambria Math" panose="02040503050406030204" pitchFamily="18" charset="0"/>
                                </a:rPr>
                              </m:ctrlPr>
                            </m:dPr>
                            <m:e>
                              <m:r>
                                <a:rPr lang="en-US" sz="3600" b="0" i="1" smtClean="0">
                                  <a:solidFill>
                                    <a:srgbClr val="7030A0"/>
                                  </a:solidFill>
                                  <a:latin typeface="Cambria Math" panose="02040503050406030204" pitchFamily="18" charset="0"/>
                                </a:rPr>
                                <m:t>𝑉</m:t>
                              </m:r>
                              <m:r>
                                <a:rPr lang="en-US" sz="3600" b="0" i="1" smtClean="0">
                                  <a:solidFill>
                                    <a:srgbClr val="7030A0"/>
                                  </a:solidFill>
                                  <a:latin typeface="Cambria Math" panose="02040503050406030204" pitchFamily="18" charset="0"/>
                                  <a:ea typeface="Cambria Math" panose="02040503050406030204" pitchFamily="18" charset="0"/>
                                </a:rPr>
                                <m:t>=</m:t>
                              </m:r>
                              <m:r>
                                <a:rPr lang="en-US" sz="3600" b="0" i="1" smtClean="0">
                                  <a:solidFill>
                                    <a:srgbClr val="7030A0"/>
                                  </a:solidFill>
                                  <a:latin typeface="Cambria Math" panose="02040503050406030204" pitchFamily="18" charset="0"/>
                                </a:rPr>
                                <m:t>𝑡</m:t>
                              </m:r>
                            </m:e>
                            <m:e>
                              <m:r>
                                <a:rPr lang="en-US" sz="3600" b="0" i="1" smtClean="0">
                                  <a:solidFill>
                                    <a:srgbClr val="C00000"/>
                                  </a:solidFill>
                                  <a:latin typeface="Cambria Math" panose="02040503050406030204" pitchFamily="18" charset="0"/>
                                </a:rPr>
                                <m:t> </m:t>
                              </m:r>
                              <m:r>
                                <a:rPr lang="en-US" sz="3600" b="0" i="1" smtClean="0">
                                  <a:solidFill>
                                    <a:srgbClr val="C00000"/>
                                  </a:solidFill>
                                  <a:latin typeface="Cambria Math" panose="02040503050406030204" pitchFamily="18" charset="0"/>
                                </a:rPr>
                                <m:t>𝐷</m:t>
                              </m:r>
                            </m:e>
                          </m:d>
                        </m:num>
                        <m:den>
                          <m:r>
                            <a:rPr lang="en-US" sz="3600" b="0" i="1" smtClean="0">
                              <a:latin typeface="Cambria Math" panose="02040503050406030204" pitchFamily="18" charset="0"/>
                            </a:rPr>
                            <m:t>𝑃𝑟</m:t>
                          </m:r>
                          <m:d>
                            <m:dPr>
                              <m:ctrlPr>
                                <a:rPr lang="en-US" sz="3600" b="0" i="1" smtClean="0">
                                  <a:latin typeface="Cambria Math" panose="02040503050406030204" pitchFamily="18" charset="0"/>
                                </a:rPr>
                              </m:ctrlPr>
                            </m:dPr>
                            <m:e>
                              <m:r>
                                <a:rPr lang="en-US" sz="3600" b="0" i="1" smtClean="0">
                                  <a:solidFill>
                                    <a:srgbClr val="7030A0"/>
                                  </a:solidFill>
                                  <a:latin typeface="Cambria Math" panose="02040503050406030204" pitchFamily="18" charset="0"/>
                                </a:rPr>
                                <m:t>𝑉</m:t>
                              </m:r>
                              <m:r>
                                <a:rPr lang="en-US" sz="3600" b="0" i="1" smtClean="0">
                                  <a:solidFill>
                                    <a:srgbClr val="7030A0"/>
                                  </a:solidFill>
                                  <a:latin typeface="Cambria Math" panose="02040503050406030204" pitchFamily="18" charset="0"/>
                                  <a:ea typeface="Cambria Math" panose="02040503050406030204" pitchFamily="18" charset="0"/>
                                </a:rPr>
                                <m:t>=</m:t>
                              </m:r>
                              <m:r>
                                <a:rPr lang="en-US" sz="3600" b="0" i="1" smtClean="0">
                                  <a:solidFill>
                                    <a:srgbClr val="7030A0"/>
                                  </a:solidFill>
                                  <a:latin typeface="Cambria Math" panose="02040503050406030204" pitchFamily="18" charset="0"/>
                                  <a:ea typeface="Cambria Math" panose="02040503050406030204" pitchFamily="18" charset="0"/>
                                </a:rPr>
                                <m:t>𝑡</m:t>
                              </m:r>
                            </m:e>
                          </m:d>
                        </m:den>
                      </m:f>
                    </m:oMath>
                  </m:oMathPara>
                </a14:m>
                <a:endParaRPr lang="en-US" sz="3600" dirty="0"/>
              </a:p>
            </p:txBody>
          </p:sp>
        </mc:Choice>
        <mc:Fallback xmlns="">
          <p:sp>
            <p:nvSpPr>
              <p:cNvPr id="5" name="TextBox 4">
                <a:extLst>
                  <a:ext uri="{FF2B5EF4-FFF2-40B4-BE49-F238E27FC236}">
                    <a16:creationId xmlns:a16="http://schemas.microsoft.com/office/drawing/2014/main" id="{EF6530EF-B07A-E849-B05B-329D3212DBB9}"/>
                  </a:ext>
                </a:extLst>
              </p:cNvPr>
              <p:cNvSpPr txBox="1">
                <a:spLocks noRot="1" noChangeAspect="1" noMove="1" noResize="1" noEditPoints="1" noAdjustHandles="1" noChangeArrowheads="1" noChangeShapeType="1" noTextEdit="1"/>
              </p:cNvSpPr>
              <p:nvPr/>
            </p:nvSpPr>
            <p:spPr>
              <a:xfrm>
                <a:off x="5581752" y="4052204"/>
                <a:ext cx="2476134" cy="1173398"/>
              </a:xfrm>
              <a:prstGeom prst="rect">
                <a:avLst/>
              </a:prstGeom>
              <a:blipFill>
                <a:blip r:embed="rId2"/>
                <a:stretch>
                  <a:fillRect l="-6122" t="-6452" r="-3061" b="-322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218C065-5BD6-4345-BAEA-AB9912B4E05F}"/>
              </a:ext>
            </a:extLst>
          </p:cNvPr>
          <p:cNvSpPr txBox="1"/>
          <p:nvPr/>
        </p:nvSpPr>
        <p:spPr>
          <a:xfrm>
            <a:off x="2555954" y="4383746"/>
            <a:ext cx="1172116" cy="646331"/>
          </a:xfrm>
          <a:prstGeom prst="rect">
            <a:avLst/>
          </a:prstGeom>
          <a:noFill/>
        </p:spPr>
        <p:txBody>
          <a:bodyPr wrap="none" rtlCol="0">
            <a:spAutoFit/>
          </a:bodyPr>
          <a:lstStyle/>
          <a:p>
            <a:r>
              <a:rPr lang="en-US" sz="3600" dirty="0"/>
              <a:t>LR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7D45EF-91DD-1343-B00F-B560196FAA8E}"/>
                  </a:ext>
                </a:extLst>
              </p:cNvPr>
              <p:cNvSpPr txBox="1"/>
              <p:nvPr/>
            </p:nvSpPr>
            <p:spPr>
              <a:xfrm>
                <a:off x="3760025" y="4068524"/>
                <a:ext cx="1135594" cy="1173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solidFill>
                                <a:srgbClr val="0432FF"/>
                              </a:solidFill>
                              <a:latin typeface="Cambria Math" panose="02040503050406030204" pitchFamily="18" charset="0"/>
                            </a:rPr>
                            <m:t>𝑞</m:t>
                          </m:r>
                          <m:d>
                            <m:dPr>
                              <m:ctrlPr>
                                <a:rPr lang="en-US" sz="3600" b="0" i="1" smtClean="0">
                                  <a:latin typeface="Cambria Math" panose="02040503050406030204" pitchFamily="18" charset="0"/>
                                </a:rPr>
                              </m:ctrlPr>
                            </m:dPr>
                            <m:e>
                              <m:r>
                                <a:rPr lang="en-US" sz="3600" b="0" i="1" smtClean="0">
                                  <a:solidFill>
                                    <a:srgbClr val="7030A0"/>
                                  </a:solidFill>
                                  <a:latin typeface="Cambria Math" panose="02040503050406030204" pitchFamily="18" charset="0"/>
                                </a:rPr>
                                <m:t>𝑡</m:t>
                              </m:r>
                            </m:e>
                          </m:d>
                        </m:num>
                        <m:den>
                          <m:r>
                            <a:rPr lang="en-US" sz="3600" b="0" i="1" smtClean="0">
                              <a:solidFill>
                                <a:srgbClr val="945200"/>
                              </a:solidFill>
                              <a:latin typeface="Cambria Math" panose="02040503050406030204" pitchFamily="18" charset="0"/>
                            </a:rPr>
                            <m:t>𝑝</m:t>
                          </m:r>
                          <m:d>
                            <m:dPr>
                              <m:ctrlPr>
                                <a:rPr lang="en-US" sz="3600" b="0" i="1" smtClean="0">
                                  <a:latin typeface="Cambria Math" panose="02040503050406030204" pitchFamily="18" charset="0"/>
                                </a:rPr>
                              </m:ctrlPr>
                            </m:dPr>
                            <m:e>
                              <m:r>
                                <a:rPr lang="en-US" sz="3600" b="0" i="1" smtClean="0">
                                  <a:solidFill>
                                    <a:srgbClr val="7030A0"/>
                                  </a:solidFill>
                                  <a:latin typeface="Cambria Math" panose="02040503050406030204" pitchFamily="18" charset="0"/>
                                </a:rPr>
                                <m:t>𝑡</m:t>
                              </m:r>
                            </m:e>
                          </m:d>
                        </m:den>
                      </m:f>
                    </m:oMath>
                  </m:oMathPara>
                </a14:m>
                <a:endParaRPr lang="en-US" sz="3600" dirty="0"/>
              </a:p>
            </p:txBody>
          </p:sp>
        </mc:Choice>
        <mc:Fallback xmlns="">
          <p:sp>
            <p:nvSpPr>
              <p:cNvPr id="10" name="TextBox 9">
                <a:extLst>
                  <a:ext uri="{FF2B5EF4-FFF2-40B4-BE49-F238E27FC236}">
                    <a16:creationId xmlns:a16="http://schemas.microsoft.com/office/drawing/2014/main" id="{1F7D45EF-91DD-1343-B00F-B560196FAA8E}"/>
                  </a:ext>
                </a:extLst>
              </p:cNvPr>
              <p:cNvSpPr txBox="1">
                <a:spLocks noRot="1" noChangeAspect="1" noMove="1" noResize="1" noEditPoints="1" noAdjustHandles="1" noChangeArrowheads="1" noChangeShapeType="1" noTextEdit="1"/>
              </p:cNvSpPr>
              <p:nvPr/>
            </p:nvSpPr>
            <p:spPr>
              <a:xfrm>
                <a:off x="3760025" y="4068524"/>
                <a:ext cx="1135594" cy="1173398"/>
              </a:xfrm>
              <a:prstGeom prst="rect">
                <a:avLst/>
              </a:prstGeom>
              <a:blipFill>
                <a:blip r:embed="rId3"/>
                <a:stretch>
                  <a:fillRect l="-1111" b="-107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4EBD056-D2A3-4141-8CC3-874D3A25CE4F}"/>
              </a:ext>
            </a:extLst>
          </p:cNvPr>
          <p:cNvSpPr txBox="1"/>
          <p:nvPr/>
        </p:nvSpPr>
        <p:spPr>
          <a:xfrm>
            <a:off x="4927574" y="4361112"/>
            <a:ext cx="453970" cy="646331"/>
          </a:xfrm>
          <a:prstGeom prst="rect">
            <a:avLst/>
          </a:prstGeom>
          <a:noFill/>
        </p:spPr>
        <p:txBody>
          <a:bodyPr wrap="none" rtlCol="0">
            <a:spAutoFit/>
          </a:bodyPr>
          <a:lstStyle/>
          <a:p>
            <a:r>
              <a:rPr lang="en-US" sz="3600" dirty="0"/>
              <a:t>=</a:t>
            </a:r>
          </a:p>
        </p:txBody>
      </p:sp>
      <p:sp>
        <p:nvSpPr>
          <p:cNvPr id="3" name="TextBox 2">
            <a:extLst>
              <a:ext uri="{FF2B5EF4-FFF2-40B4-BE49-F238E27FC236}">
                <a16:creationId xmlns:a16="http://schemas.microsoft.com/office/drawing/2014/main" id="{D6A641C7-96FD-CC40-A552-0E5C98F8D4DC}"/>
              </a:ext>
            </a:extLst>
          </p:cNvPr>
          <p:cNvSpPr txBox="1"/>
          <p:nvPr/>
        </p:nvSpPr>
        <p:spPr>
          <a:xfrm>
            <a:off x="495491" y="1859951"/>
            <a:ext cx="8344207" cy="1200329"/>
          </a:xfrm>
          <a:prstGeom prst="rect">
            <a:avLst/>
          </a:prstGeom>
          <a:noFill/>
        </p:spPr>
        <p:txBody>
          <a:bodyPr wrap="none" rtlCol="0">
            <a:spAutoFit/>
          </a:bodyPr>
          <a:lstStyle/>
          <a:p>
            <a:pPr algn="ctr"/>
            <a:r>
              <a:rPr lang="en-US" dirty="0">
                <a:solidFill>
                  <a:srgbClr val="002060"/>
                </a:solidFill>
              </a:rPr>
              <a:t>Likelihoods are computed from forensic model </a:t>
            </a:r>
            <a:r>
              <a:rPr lang="en-US" dirty="0">
                <a:solidFill>
                  <a:srgbClr val="7030A0"/>
                </a:solidFill>
              </a:rPr>
              <a:t>variables</a:t>
            </a:r>
            <a:r>
              <a:rPr lang="en-US" dirty="0">
                <a:solidFill>
                  <a:srgbClr val="002060"/>
                </a:solidFill>
              </a:rPr>
              <a:t>.</a:t>
            </a:r>
          </a:p>
          <a:p>
            <a:pPr algn="ctr"/>
            <a:r>
              <a:rPr lang="en-US" dirty="0">
                <a:solidFill>
                  <a:srgbClr val="002060"/>
                </a:solidFill>
              </a:rPr>
              <a:t>A </a:t>
            </a:r>
            <a:r>
              <a:rPr lang="en-US" dirty="0">
                <a:solidFill>
                  <a:srgbClr val="7030A0"/>
                </a:solidFill>
              </a:rPr>
              <a:t>variable V</a:t>
            </a:r>
            <a:r>
              <a:rPr lang="en-US" dirty="0">
                <a:solidFill>
                  <a:srgbClr val="002060"/>
                </a:solidFill>
              </a:rPr>
              <a:t> is an uncertain quantity, taking multiple values. </a:t>
            </a:r>
          </a:p>
          <a:p>
            <a:pPr algn="ctr"/>
            <a:r>
              <a:rPr lang="en-US" b="1" dirty="0">
                <a:solidFill>
                  <a:srgbClr val="002060"/>
                </a:solidFill>
              </a:rPr>
              <a:t>Probability form </a:t>
            </a:r>
            <a:r>
              <a:rPr lang="en-US" dirty="0">
                <a:solidFill>
                  <a:srgbClr val="002060"/>
                </a:solidFill>
              </a:rPr>
              <a:t>of the LR (from Bayes Theorem):</a:t>
            </a:r>
          </a:p>
        </p:txBody>
      </p:sp>
      <p:sp>
        <p:nvSpPr>
          <p:cNvPr id="4" name="TextBox 3">
            <a:extLst>
              <a:ext uri="{FF2B5EF4-FFF2-40B4-BE49-F238E27FC236}">
                <a16:creationId xmlns:a16="http://schemas.microsoft.com/office/drawing/2014/main" id="{6DE9B392-6F6D-0B4B-8E36-E7CC0F63F939}"/>
              </a:ext>
            </a:extLst>
          </p:cNvPr>
          <p:cNvSpPr txBox="1"/>
          <p:nvPr/>
        </p:nvSpPr>
        <p:spPr>
          <a:xfrm>
            <a:off x="-110093" y="3427655"/>
            <a:ext cx="9372333" cy="461665"/>
          </a:xfrm>
          <a:prstGeom prst="rect">
            <a:avLst/>
          </a:prstGeom>
          <a:noFill/>
        </p:spPr>
        <p:txBody>
          <a:bodyPr wrap="square" rtlCol="0">
            <a:spAutoFit/>
          </a:bodyPr>
          <a:lstStyle/>
          <a:p>
            <a:pPr algn="ctr"/>
            <a:r>
              <a:rPr lang="en-US" dirty="0">
                <a:solidFill>
                  <a:srgbClr val="0432FF"/>
                </a:solidFill>
              </a:rPr>
              <a:t>Posterior probability q </a:t>
            </a:r>
            <a:r>
              <a:rPr lang="en-US" dirty="0"/>
              <a:t>of </a:t>
            </a:r>
            <a:r>
              <a:rPr lang="en-US" dirty="0">
                <a:solidFill>
                  <a:srgbClr val="7030A0"/>
                </a:solidFill>
              </a:rPr>
              <a:t>target t</a:t>
            </a:r>
            <a:r>
              <a:rPr lang="en-US" dirty="0"/>
              <a:t>, </a:t>
            </a:r>
            <a:r>
              <a:rPr lang="en-US" b="1" dirty="0"/>
              <a:t>after</a:t>
            </a:r>
            <a:r>
              <a:rPr lang="en-US" dirty="0"/>
              <a:t> examining </a:t>
            </a:r>
            <a:r>
              <a:rPr lang="en-US" dirty="0">
                <a:solidFill>
                  <a:srgbClr val="C00000"/>
                </a:solidFill>
              </a:rPr>
              <a:t>evidence</a:t>
            </a:r>
            <a:r>
              <a:rPr lang="en-US" dirty="0"/>
              <a:t> </a:t>
            </a:r>
            <a:r>
              <a:rPr lang="en-US" dirty="0">
                <a:solidFill>
                  <a:srgbClr val="C00000"/>
                </a:solidFill>
              </a:rPr>
              <a:t>D</a:t>
            </a:r>
            <a:r>
              <a:rPr lang="en-US" dirty="0"/>
              <a:t>.</a:t>
            </a:r>
          </a:p>
        </p:txBody>
      </p:sp>
      <p:sp>
        <p:nvSpPr>
          <p:cNvPr id="12" name="TextBox 11">
            <a:extLst>
              <a:ext uri="{FF2B5EF4-FFF2-40B4-BE49-F238E27FC236}">
                <a16:creationId xmlns:a16="http://schemas.microsoft.com/office/drawing/2014/main" id="{2706034F-BCC6-904B-9E1B-EF4153E32BEA}"/>
              </a:ext>
            </a:extLst>
          </p:cNvPr>
          <p:cNvSpPr txBox="1"/>
          <p:nvPr/>
        </p:nvSpPr>
        <p:spPr>
          <a:xfrm>
            <a:off x="664520" y="5421127"/>
            <a:ext cx="7475123" cy="461665"/>
          </a:xfrm>
          <a:prstGeom prst="rect">
            <a:avLst/>
          </a:prstGeom>
          <a:noFill/>
        </p:spPr>
        <p:txBody>
          <a:bodyPr wrap="none" rtlCol="0">
            <a:spAutoFit/>
          </a:bodyPr>
          <a:lstStyle/>
          <a:p>
            <a:pPr algn="ctr"/>
            <a:r>
              <a:rPr lang="en-US" dirty="0">
                <a:solidFill>
                  <a:srgbClr val="945200"/>
                </a:solidFill>
              </a:rPr>
              <a:t>Prior probability p </a:t>
            </a:r>
            <a:r>
              <a:rPr lang="en-US" dirty="0"/>
              <a:t>of </a:t>
            </a:r>
            <a:r>
              <a:rPr lang="en-US" dirty="0">
                <a:solidFill>
                  <a:srgbClr val="7030A0"/>
                </a:solidFill>
              </a:rPr>
              <a:t>target t</a:t>
            </a:r>
            <a:r>
              <a:rPr lang="en-US" dirty="0"/>
              <a:t>, </a:t>
            </a:r>
            <a:r>
              <a:rPr lang="en-US" b="1" dirty="0"/>
              <a:t>before</a:t>
            </a:r>
            <a:r>
              <a:rPr lang="en-US" dirty="0"/>
              <a:t> seeing evidence.</a:t>
            </a:r>
          </a:p>
        </p:txBody>
      </p:sp>
      <p:sp>
        <p:nvSpPr>
          <p:cNvPr id="6" name="TextBox 5">
            <a:extLst>
              <a:ext uri="{FF2B5EF4-FFF2-40B4-BE49-F238E27FC236}">
                <a16:creationId xmlns:a16="http://schemas.microsoft.com/office/drawing/2014/main" id="{0533415B-855C-C14E-B0BB-4B5A8415FE70}"/>
              </a:ext>
            </a:extLst>
          </p:cNvPr>
          <p:cNvSpPr txBox="1"/>
          <p:nvPr/>
        </p:nvSpPr>
        <p:spPr>
          <a:xfrm>
            <a:off x="0" y="6208301"/>
            <a:ext cx="9144000" cy="646331"/>
          </a:xfrm>
          <a:prstGeom prst="rect">
            <a:avLst/>
          </a:prstGeom>
          <a:noFill/>
        </p:spPr>
        <p:txBody>
          <a:bodyPr wrap="square" rtlCol="0">
            <a:spAutoFit/>
          </a:bodyPr>
          <a:lstStyle/>
          <a:p>
            <a:pPr algn="ctr"/>
            <a:r>
              <a:rPr lang="en-US" sz="1800" dirty="0">
                <a:solidFill>
                  <a:schemeClr val="bg2">
                    <a:lumMod val="75000"/>
                  </a:schemeClr>
                </a:solidFill>
              </a:rPr>
              <a:t>Perlin MW. “Explaining the likelihood ratio in DNA mixture interpretation.”  </a:t>
            </a:r>
            <a:r>
              <a:rPr lang="en-US" sz="1800" i="1" dirty="0">
                <a:solidFill>
                  <a:schemeClr val="bg2">
                    <a:lumMod val="75000"/>
                  </a:schemeClr>
                </a:solidFill>
              </a:rPr>
              <a:t>Promega's Twenty First International Symposium on Human Identification</a:t>
            </a:r>
            <a:r>
              <a:rPr lang="en-US" sz="1800" dirty="0">
                <a:solidFill>
                  <a:schemeClr val="bg2">
                    <a:lumMod val="75000"/>
                  </a:schemeClr>
                </a:solidFill>
              </a:rPr>
              <a:t>; San Antonio, TX 2010.</a:t>
            </a:r>
          </a:p>
        </p:txBody>
      </p:sp>
    </p:spTree>
    <p:extLst>
      <p:ext uri="{BB962C8B-B14F-4D97-AF65-F5344CB8AC3E}">
        <p14:creationId xmlns:p14="http://schemas.microsoft.com/office/powerpoint/2010/main" val="536564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427-45C3-1044-9448-8B2DB83640E7}"/>
              </a:ext>
            </a:extLst>
          </p:cNvPr>
          <p:cNvSpPr>
            <a:spLocks noGrp="1"/>
          </p:cNvSpPr>
          <p:nvPr>
            <p:ph type="title"/>
          </p:nvPr>
        </p:nvSpPr>
        <p:spPr/>
        <p:txBody>
          <a:bodyPr/>
          <a:lstStyle/>
          <a:p>
            <a:r>
              <a:rPr lang="en-US" dirty="0"/>
              <a:t>Non-targeted approach</a:t>
            </a:r>
          </a:p>
        </p:txBody>
      </p:sp>
      <p:sp>
        <p:nvSpPr>
          <p:cNvPr id="4" name="TextBox 3">
            <a:extLst>
              <a:ext uri="{FF2B5EF4-FFF2-40B4-BE49-F238E27FC236}">
                <a16:creationId xmlns:a16="http://schemas.microsoft.com/office/drawing/2014/main" id="{46282844-887C-5646-A5FB-FE3ED581128C}"/>
              </a:ext>
            </a:extLst>
          </p:cNvPr>
          <p:cNvSpPr txBox="1"/>
          <p:nvPr/>
        </p:nvSpPr>
        <p:spPr>
          <a:xfrm>
            <a:off x="1888457" y="2167754"/>
            <a:ext cx="5752472" cy="1200329"/>
          </a:xfrm>
          <a:prstGeom prst="rect">
            <a:avLst/>
          </a:prstGeom>
          <a:noFill/>
        </p:spPr>
        <p:txBody>
          <a:bodyPr wrap="none" rtlCol="0">
            <a:spAutoFit/>
          </a:bodyPr>
          <a:lstStyle/>
          <a:p>
            <a:pPr algn="ctr"/>
            <a:r>
              <a:rPr lang="en-US" dirty="0">
                <a:solidFill>
                  <a:srgbClr val="945200"/>
                </a:solidFill>
              </a:rPr>
              <a:t>Prior probability p(</a:t>
            </a:r>
            <a:r>
              <a:rPr lang="en-US" dirty="0">
                <a:solidFill>
                  <a:srgbClr val="7030A0"/>
                </a:solidFill>
              </a:rPr>
              <a:t>v</a:t>
            </a:r>
            <a:r>
              <a:rPr lang="en-US" dirty="0">
                <a:solidFill>
                  <a:srgbClr val="945200"/>
                </a:solidFill>
              </a:rPr>
              <a:t>)</a:t>
            </a:r>
            <a:r>
              <a:rPr lang="en-US" dirty="0"/>
              <a:t>, for all </a:t>
            </a:r>
            <a:r>
              <a:rPr lang="en-US" dirty="0">
                <a:solidFill>
                  <a:srgbClr val="7030A0"/>
                </a:solidFill>
              </a:rPr>
              <a:t>values v in V</a:t>
            </a:r>
            <a:r>
              <a:rPr lang="en-US" dirty="0"/>
              <a:t>,</a:t>
            </a:r>
          </a:p>
          <a:p>
            <a:pPr algn="ctr"/>
            <a:r>
              <a:rPr lang="en-US" dirty="0"/>
              <a:t> </a:t>
            </a:r>
            <a:r>
              <a:rPr lang="en-US" b="1" dirty="0"/>
              <a:t>before</a:t>
            </a:r>
            <a:r>
              <a:rPr lang="en-US" dirty="0"/>
              <a:t> looking at the </a:t>
            </a:r>
            <a:r>
              <a:rPr lang="en-US" dirty="0">
                <a:solidFill>
                  <a:srgbClr val="C00000"/>
                </a:solidFill>
              </a:rPr>
              <a:t>evidence</a:t>
            </a:r>
            <a:r>
              <a:rPr lang="en-US" dirty="0"/>
              <a:t> </a:t>
            </a:r>
            <a:r>
              <a:rPr lang="en-US" dirty="0">
                <a:solidFill>
                  <a:srgbClr val="C00000"/>
                </a:solidFill>
              </a:rPr>
              <a:t>D</a:t>
            </a:r>
            <a:r>
              <a:rPr lang="en-US" dirty="0"/>
              <a:t>.</a:t>
            </a:r>
          </a:p>
          <a:p>
            <a:pPr algn="ctr"/>
            <a:r>
              <a:rPr lang="en-US" dirty="0">
                <a:solidFill>
                  <a:schemeClr val="bg2">
                    <a:lumMod val="75000"/>
                  </a:schemeClr>
                </a:solidFill>
              </a:rPr>
              <a:t>From population prevalence studies.   </a:t>
            </a:r>
          </a:p>
        </p:txBody>
      </p:sp>
      <p:sp>
        <p:nvSpPr>
          <p:cNvPr id="5" name="TextBox 4">
            <a:extLst>
              <a:ext uri="{FF2B5EF4-FFF2-40B4-BE49-F238E27FC236}">
                <a16:creationId xmlns:a16="http://schemas.microsoft.com/office/drawing/2014/main" id="{54EF396D-DF99-A846-9F43-6EF0479A2B52}"/>
              </a:ext>
            </a:extLst>
          </p:cNvPr>
          <p:cNvSpPr txBox="1"/>
          <p:nvPr/>
        </p:nvSpPr>
        <p:spPr>
          <a:xfrm>
            <a:off x="1512554" y="3660223"/>
            <a:ext cx="6504281" cy="1200329"/>
          </a:xfrm>
          <a:prstGeom prst="rect">
            <a:avLst/>
          </a:prstGeom>
          <a:noFill/>
        </p:spPr>
        <p:txBody>
          <a:bodyPr wrap="none" rtlCol="0">
            <a:spAutoFit/>
          </a:bodyPr>
          <a:lstStyle/>
          <a:p>
            <a:pPr algn="ctr"/>
            <a:r>
              <a:rPr lang="en-US" dirty="0">
                <a:solidFill>
                  <a:srgbClr val="0432FF"/>
                </a:solidFill>
              </a:rPr>
              <a:t>Posterior probability q(</a:t>
            </a:r>
            <a:r>
              <a:rPr lang="en-US" dirty="0">
                <a:solidFill>
                  <a:srgbClr val="7030A0"/>
                </a:solidFill>
              </a:rPr>
              <a:t>v</a:t>
            </a:r>
            <a:r>
              <a:rPr lang="en-US" dirty="0">
                <a:solidFill>
                  <a:srgbClr val="0432FF"/>
                </a:solidFill>
              </a:rPr>
              <a:t>)</a:t>
            </a:r>
            <a:r>
              <a:rPr lang="en-US" dirty="0"/>
              <a:t>,</a:t>
            </a:r>
            <a:r>
              <a:rPr lang="en-US" dirty="0">
                <a:solidFill>
                  <a:srgbClr val="00B050"/>
                </a:solidFill>
              </a:rPr>
              <a:t> </a:t>
            </a:r>
            <a:r>
              <a:rPr lang="en-US" dirty="0"/>
              <a:t>for all </a:t>
            </a:r>
            <a:r>
              <a:rPr lang="en-US" dirty="0">
                <a:solidFill>
                  <a:srgbClr val="7030A0"/>
                </a:solidFill>
              </a:rPr>
              <a:t>values v in V</a:t>
            </a:r>
            <a:r>
              <a:rPr lang="en-US" dirty="0"/>
              <a:t>,</a:t>
            </a:r>
          </a:p>
          <a:p>
            <a:pPr algn="ctr"/>
            <a:r>
              <a:rPr lang="en-US" dirty="0"/>
              <a:t> </a:t>
            </a:r>
            <a:r>
              <a:rPr lang="en-US" b="1" dirty="0"/>
              <a:t>after</a:t>
            </a:r>
            <a:r>
              <a:rPr lang="en-US" dirty="0"/>
              <a:t> analyzing the </a:t>
            </a:r>
            <a:r>
              <a:rPr lang="en-US" dirty="0">
                <a:solidFill>
                  <a:srgbClr val="C00000"/>
                </a:solidFill>
              </a:rPr>
              <a:t>evidence</a:t>
            </a:r>
            <a:r>
              <a:rPr lang="en-US" dirty="0"/>
              <a:t> </a:t>
            </a:r>
            <a:r>
              <a:rPr lang="en-US" dirty="0">
                <a:solidFill>
                  <a:srgbClr val="C00000"/>
                </a:solidFill>
              </a:rPr>
              <a:t>D</a:t>
            </a:r>
            <a:r>
              <a:rPr lang="en-US" dirty="0"/>
              <a:t>.</a:t>
            </a:r>
          </a:p>
          <a:p>
            <a:pPr algn="ctr"/>
            <a:r>
              <a:rPr lang="en-US" dirty="0">
                <a:solidFill>
                  <a:schemeClr val="bg2">
                    <a:lumMod val="75000"/>
                  </a:schemeClr>
                </a:solidFill>
              </a:rPr>
              <a:t>Usually involves statistical computing.   </a:t>
            </a:r>
          </a:p>
        </p:txBody>
      </p:sp>
      <p:sp>
        <p:nvSpPr>
          <p:cNvPr id="6" name="TextBox 5">
            <a:extLst>
              <a:ext uri="{FF2B5EF4-FFF2-40B4-BE49-F238E27FC236}">
                <a16:creationId xmlns:a16="http://schemas.microsoft.com/office/drawing/2014/main" id="{E2A4A98F-144A-E84F-B497-F776006057D4}"/>
              </a:ext>
            </a:extLst>
          </p:cNvPr>
          <p:cNvSpPr txBox="1"/>
          <p:nvPr/>
        </p:nvSpPr>
        <p:spPr>
          <a:xfrm>
            <a:off x="1463910" y="1624636"/>
            <a:ext cx="5280613" cy="461665"/>
          </a:xfrm>
          <a:prstGeom prst="rect">
            <a:avLst/>
          </a:prstGeom>
          <a:noFill/>
        </p:spPr>
        <p:txBody>
          <a:bodyPr wrap="none" rtlCol="0">
            <a:spAutoFit/>
          </a:bodyPr>
          <a:lstStyle/>
          <a:p>
            <a:r>
              <a:rPr lang="en-US" dirty="0"/>
              <a:t>1. Without looking at the </a:t>
            </a:r>
            <a:r>
              <a:rPr lang="en-US" dirty="0">
                <a:solidFill>
                  <a:srgbClr val="FF0000"/>
                </a:solidFill>
              </a:rPr>
              <a:t>target t</a:t>
            </a:r>
            <a:r>
              <a:rPr lang="en-US" dirty="0"/>
              <a:t>, find:</a:t>
            </a:r>
          </a:p>
        </p:txBody>
      </p:sp>
      <p:sp>
        <p:nvSpPr>
          <p:cNvPr id="7" name="TextBox 6">
            <a:extLst>
              <a:ext uri="{FF2B5EF4-FFF2-40B4-BE49-F238E27FC236}">
                <a16:creationId xmlns:a16="http://schemas.microsoft.com/office/drawing/2014/main" id="{AA3260C8-1A0D-1247-8B0A-E8F69CD380EE}"/>
              </a:ext>
            </a:extLst>
          </p:cNvPr>
          <p:cNvSpPr txBox="1"/>
          <p:nvPr/>
        </p:nvSpPr>
        <p:spPr>
          <a:xfrm>
            <a:off x="1463909" y="5171870"/>
            <a:ext cx="5521704" cy="461665"/>
          </a:xfrm>
          <a:prstGeom prst="rect">
            <a:avLst/>
          </a:prstGeom>
          <a:noFill/>
        </p:spPr>
        <p:txBody>
          <a:bodyPr wrap="none" rtlCol="0">
            <a:spAutoFit/>
          </a:bodyPr>
          <a:lstStyle/>
          <a:p>
            <a:r>
              <a:rPr lang="en-US" dirty="0"/>
              <a:t>2. Afterwards, plug in the </a:t>
            </a:r>
            <a:r>
              <a:rPr lang="en-US" dirty="0">
                <a:solidFill>
                  <a:srgbClr val="FF0000"/>
                </a:solidFill>
              </a:rPr>
              <a:t>target value t</a:t>
            </a:r>
            <a:r>
              <a:rPr lang="en-US" dirty="0"/>
              <a:t>:</a:t>
            </a:r>
          </a:p>
        </p:txBody>
      </p:sp>
      <p:sp>
        <p:nvSpPr>
          <p:cNvPr id="8" name="TextBox 7">
            <a:extLst>
              <a:ext uri="{FF2B5EF4-FFF2-40B4-BE49-F238E27FC236}">
                <a16:creationId xmlns:a16="http://schemas.microsoft.com/office/drawing/2014/main" id="{C3EF9146-FF19-1F42-8CA2-56C75BEE8955}"/>
              </a:ext>
            </a:extLst>
          </p:cNvPr>
          <p:cNvSpPr txBox="1"/>
          <p:nvPr/>
        </p:nvSpPr>
        <p:spPr>
          <a:xfrm>
            <a:off x="3430942" y="5878496"/>
            <a:ext cx="1608133" cy="646331"/>
          </a:xfrm>
          <a:prstGeom prst="rect">
            <a:avLst/>
          </a:prstGeom>
          <a:noFill/>
        </p:spPr>
        <p:txBody>
          <a:bodyPr wrap="none" rtlCol="0">
            <a:spAutoFit/>
          </a:bodyPr>
          <a:lstStyle/>
          <a:p>
            <a:r>
              <a:rPr lang="en-US" sz="3600" dirty="0"/>
              <a:t>LR(</a:t>
            </a:r>
            <a:r>
              <a:rPr lang="en-US" sz="3600" dirty="0">
                <a:solidFill>
                  <a:srgbClr val="FF0000"/>
                </a:solidFill>
              </a:rPr>
              <a:t>t</a:t>
            </a:r>
            <a:r>
              <a:rPr lang="en-US" sz="3600" dirty="0"/>
              <a:t>)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3EE396-4EB8-294E-B76F-2627008EBB67}"/>
                  </a:ext>
                </a:extLst>
              </p:cNvPr>
              <p:cNvSpPr txBox="1"/>
              <p:nvPr/>
            </p:nvSpPr>
            <p:spPr>
              <a:xfrm>
                <a:off x="5073798" y="5592450"/>
                <a:ext cx="1135594" cy="1173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solidFill>
                                <a:srgbClr val="0432FF"/>
                              </a:solidFill>
                              <a:latin typeface="Cambria Math" panose="02040503050406030204" pitchFamily="18" charset="0"/>
                            </a:rPr>
                            <m:t>𝑞</m:t>
                          </m:r>
                          <m:d>
                            <m:dPr>
                              <m:ctrlPr>
                                <a:rPr lang="en-US" sz="3600" b="0" i="1" smtClean="0">
                                  <a:latin typeface="Cambria Math" panose="02040503050406030204" pitchFamily="18" charset="0"/>
                                </a:rPr>
                              </m:ctrlPr>
                            </m:dPr>
                            <m:e>
                              <m:r>
                                <a:rPr lang="en-US" sz="3600" b="0" i="1" smtClean="0">
                                  <a:solidFill>
                                    <a:srgbClr val="FF0000"/>
                                  </a:solidFill>
                                  <a:latin typeface="Cambria Math" panose="02040503050406030204" pitchFamily="18" charset="0"/>
                                </a:rPr>
                                <m:t>𝑡</m:t>
                              </m:r>
                            </m:e>
                          </m:d>
                        </m:num>
                        <m:den>
                          <m:r>
                            <a:rPr lang="en-US" sz="3600" b="0" i="1" smtClean="0">
                              <a:solidFill>
                                <a:srgbClr val="945200"/>
                              </a:solidFill>
                              <a:latin typeface="Cambria Math" panose="02040503050406030204" pitchFamily="18" charset="0"/>
                            </a:rPr>
                            <m:t>𝑝</m:t>
                          </m:r>
                          <m:d>
                            <m:dPr>
                              <m:ctrlPr>
                                <a:rPr lang="en-US" sz="3600" i="1">
                                  <a:latin typeface="Cambria Math" panose="02040503050406030204" pitchFamily="18" charset="0"/>
                                </a:rPr>
                              </m:ctrlPr>
                            </m:dPr>
                            <m:e>
                              <m:r>
                                <a:rPr lang="en-US" sz="3600" i="1">
                                  <a:solidFill>
                                    <a:srgbClr val="FF0000"/>
                                  </a:solidFill>
                                  <a:latin typeface="Cambria Math" panose="02040503050406030204" pitchFamily="18" charset="0"/>
                                </a:rPr>
                                <m:t>𝑡</m:t>
                              </m:r>
                            </m:e>
                          </m:d>
                        </m:den>
                      </m:f>
                    </m:oMath>
                  </m:oMathPara>
                </a14:m>
                <a:endParaRPr lang="en-US" sz="3600" dirty="0"/>
              </a:p>
            </p:txBody>
          </p:sp>
        </mc:Choice>
        <mc:Fallback xmlns="">
          <p:sp>
            <p:nvSpPr>
              <p:cNvPr id="9" name="TextBox 8">
                <a:extLst>
                  <a:ext uri="{FF2B5EF4-FFF2-40B4-BE49-F238E27FC236}">
                    <a16:creationId xmlns:a16="http://schemas.microsoft.com/office/drawing/2014/main" id="{3A3EE396-4EB8-294E-B76F-2627008EBB67}"/>
                  </a:ext>
                </a:extLst>
              </p:cNvPr>
              <p:cNvSpPr txBox="1">
                <a:spLocks noRot="1" noChangeAspect="1" noMove="1" noResize="1" noEditPoints="1" noAdjustHandles="1" noChangeArrowheads="1" noChangeShapeType="1" noTextEdit="1"/>
              </p:cNvSpPr>
              <p:nvPr/>
            </p:nvSpPr>
            <p:spPr>
              <a:xfrm>
                <a:off x="5073798" y="5592450"/>
                <a:ext cx="1135594" cy="1173398"/>
              </a:xfrm>
              <a:prstGeom prst="rect">
                <a:avLst/>
              </a:prstGeom>
              <a:blipFill>
                <a:blip r:embed="rId2"/>
                <a:stretch>
                  <a:fillRect l="-1099" b="-10753"/>
                </a:stretch>
              </a:blipFill>
            </p:spPr>
            <p:txBody>
              <a:bodyPr/>
              <a:lstStyle/>
              <a:p>
                <a:r>
                  <a:rPr lang="en-US">
                    <a:noFill/>
                  </a:rPr>
                  <a:t> </a:t>
                </a:r>
              </a:p>
            </p:txBody>
          </p:sp>
        </mc:Fallback>
      </mc:AlternateContent>
    </p:spTree>
    <p:extLst>
      <p:ext uri="{BB962C8B-B14F-4D97-AF65-F5344CB8AC3E}">
        <p14:creationId xmlns:p14="http://schemas.microsoft.com/office/powerpoint/2010/main" val="4108294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C090-64A0-C348-B828-A32582067778}"/>
              </a:ext>
            </a:extLst>
          </p:cNvPr>
          <p:cNvSpPr>
            <a:spLocks noGrp="1"/>
          </p:cNvSpPr>
          <p:nvPr>
            <p:ph type="title"/>
          </p:nvPr>
        </p:nvSpPr>
        <p:spPr>
          <a:xfrm>
            <a:off x="685800" y="2857500"/>
            <a:ext cx="7772400" cy="1143000"/>
          </a:xfrm>
        </p:spPr>
        <p:txBody>
          <a:bodyPr/>
          <a:lstStyle/>
          <a:p>
            <a:r>
              <a:rPr lang="en-US" dirty="0"/>
              <a:t>4. Decoupling data analysis</a:t>
            </a:r>
            <a:br>
              <a:rPr lang="en-US" dirty="0"/>
            </a:br>
            <a:r>
              <a:rPr lang="en-US" dirty="0"/>
              <a:t>and comparison</a:t>
            </a:r>
          </a:p>
        </p:txBody>
      </p:sp>
      <p:pic>
        <p:nvPicPr>
          <p:cNvPr id="4" name="Picture 3">
            <a:extLst>
              <a:ext uri="{FF2B5EF4-FFF2-40B4-BE49-F238E27FC236}">
                <a16:creationId xmlns:a16="http://schemas.microsoft.com/office/drawing/2014/main" id="{2E6F163A-2F72-9948-8CA4-FC52CC0318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5" name="Picture 4">
            <a:extLst>
              <a:ext uri="{FF2B5EF4-FFF2-40B4-BE49-F238E27FC236}">
                <a16:creationId xmlns:a16="http://schemas.microsoft.com/office/drawing/2014/main" id="{4D3DA2CF-2AF1-DF4D-959E-28E7617AB947}"/>
              </a:ext>
            </a:extLst>
          </p:cNvPr>
          <p:cNvPicPr>
            <a:picLocks noChangeAspect="1"/>
          </p:cNvPicPr>
          <p:nvPr/>
        </p:nvPicPr>
        <p:blipFill>
          <a:blip r:embed="rId3"/>
          <a:stretch>
            <a:fillRect/>
          </a:stretch>
        </p:blipFill>
        <p:spPr>
          <a:xfrm>
            <a:off x="157956" y="991101"/>
            <a:ext cx="1607344" cy="1607344"/>
          </a:xfrm>
          <a:prstGeom prst="rect">
            <a:avLst/>
          </a:prstGeom>
        </p:spPr>
      </p:pic>
      <p:pic>
        <p:nvPicPr>
          <p:cNvPr id="6" name="Picture 6">
            <a:extLst>
              <a:ext uri="{FF2B5EF4-FFF2-40B4-BE49-F238E27FC236}">
                <a16:creationId xmlns:a16="http://schemas.microsoft.com/office/drawing/2014/main" id="{4B89EC7E-B318-A04C-9CB4-0D281E7165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47CD-9FA9-1745-8161-C52D134EECED}"/>
              </a:ext>
            </a:extLst>
          </p:cNvPr>
          <p:cNvSpPr>
            <a:spLocks noGrp="1"/>
          </p:cNvSpPr>
          <p:nvPr>
            <p:ph type="title"/>
          </p:nvPr>
        </p:nvSpPr>
        <p:spPr/>
        <p:txBody>
          <a:bodyPr/>
          <a:lstStyle/>
          <a:p>
            <a:r>
              <a:rPr lang="en-US" dirty="0"/>
              <a:t>Fingerprint pattern evidence</a:t>
            </a:r>
          </a:p>
        </p:txBody>
      </p:sp>
      <p:pic>
        <p:nvPicPr>
          <p:cNvPr id="5" name="Picture 4">
            <a:extLst>
              <a:ext uri="{FF2B5EF4-FFF2-40B4-BE49-F238E27FC236}">
                <a16:creationId xmlns:a16="http://schemas.microsoft.com/office/drawing/2014/main" id="{07A50B59-5852-0C44-9757-186CBBE5B212}"/>
              </a:ext>
            </a:extLst>
          </p:cNvPr>
          <p:cNvPicPr>
            <a:picLocks noChangeAspect="1"/>
          </p:cNvPicPr>
          <p:nvPr/>
        </p:nvPicPr>
        <p:blipFill>
          <a:blip r:embed="rId2"/>
          <a:stretch>
            <a:fillRect/>
          </a:stretch>
        </p:blipFill>
        <p:spPr>
          <a:xfrm>
            <a:off x="1016000" y="1721758"/>
            <a:ext cx="7112000" cy="3784600"/>
          </a:xfrm>
          <a:prstGeom prst="rect">
            <a:avLst/>
          </a:prstGeom>
        </p:spPr>
      </p:pic>
      <p:sp>
        <p:nvSpPr>
          <p:cNvPr id="6" name="TextBox 5">
            <a:extLst>
              <a:ext uri="{FF2B5EF4-FFF2-40B4-BE49-F238E27FC236}">
                <a16:creationId xmlns:a16="http://schemas.microsoft.com/office/drawing/2014/main" id="{E633191A-CE90-6849-9719-8C4518A6014A}"/>
              </a:ext>
            </a:extLst>
          </p:cNvPr>
          <p:cNvSpPr txBox="1"/>
          <p:nvPr/>
        </p:nvSpPr>
        <p:spPr>
          <a:xfrm>
            <a:off x="1393371" y="5649685"/>
            <a:ext cx="2545890" cy="830997"/>
          </a:xfrm>
          <a:prstGeom prst="rect">
            <a:avLst/>
          </a:prstGeom>
          <a:noFill/>
        </p:spPr>
        <p:txBody>
          <a:bodyPr wrap="none" rtlCol="0">
            <a:spAutoFit/>
          </a:bodyPr>
          <a:lstStyle/>
          <a:p>
            <a:pPr algn="ctr"/>
            <a:r>
              <a:rPr lang="en-US" dirty="0">
                <a:solidFill>
                  <a:srgbClr val="0070C0"/>
                </a:solidFill>
              </a:rPr>
              <a:t>Latent fingerprint</a:t>
            </a:r>
          </a:p>
          <a:p>
            <a:pPr algn="ctr"/>
            <a:r>
              <a:rPr lang="en-US" dirty="0">
                <a:solidFill>
                  <a:srgbClr val="0070C0"/>
                </a:solidFill>
              </a:rPr>
              <a:t>Madrid bombing</a:t>
            </a:r>
          </a:p>
        </p:txBody>
      </p:sp>
      <p:sp>
        <p:nvSpPr>
          <p:cNvPr id="7" name="TextBox 6">
            <a:extLst>
              <a:ext uri="{FF2B5EF4-FFF2-40B4-BE49-F238E27FC236}">
                <a16:creationId xmlns:a16="http://schemas.microsoft.com/office/drawing/2014/main" id="{9B53313E-C3B2-784E-BC5D-C0D8ADAFCEF5}"/>
              </a:ext>
            </a:extLst>
          </p:cNvPr>
          <p:cNvSpPr txBox="1"/>
          <p:nvPr/>
        </p:nvSpPr>
        <p:spPr>
          <a:xfrm>
            <a:off x="4942114" y="5649684"/>
            <a:ext cx="3185886" cy="830997"/>
          </a:xfrm>
          <a:prstGeom prst="rect">
            <a:avLst/>
          </a:prstGeom>
          <a:noFill/>
        </p:spPr>
        <p:txBody>
          <a:bodyPr wrap="square" rtlCol="0">
            <a:spAutoFit/>
          </a:bodyPr>
          <a:lstStyle/>
          <a:p>
            <a:pPr algn="ctr"/>
            <a:r>
              <a:rPr lang="en-US" dirty="0">
                <a:solidFill>
                  <a:srgbClr val="7030A0"/>
                </a:solidFill>
              </a:rPr>
              <a:t>Exemplar fingerprint</a:t>
            </a:r>
          </a:p>
          <a:p>
            <a:pPr algn="ctr"/>
            <a:r>
              <a:rPr lang="en-US" dirty="0">
                <a:solidFill>
                  <a:srgbClr val="7030A0"/>
                </a:solidFill>
              </a:rPr>
              <a:t>Brandon Mayfield</a:t>
            </a:r>
          </a:p>
        </p:txBody>
      </p:sp>
    </p:spTree>
    <p:extLst>
      <p:ext uri="{BB962C8B-B14F-4D97-AF65-F5344CB8AC3E}">
        <p14:creationId xmlns:p14="http://schemas.microsoft.com/office/powerpoint/2010/main" val="2488557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F61E-7CB7-7C46-80F8-C63BED2F2614}"/>
              </a:ext>
            </a:extLst>
          </p:cNvPr>
          <p:cNvSpPr>
            <a:spLocks noGrp="1"/>
          </p:cNvSpPr>
          <p:nvPr>
            <p:ph type="title"/>
          </p:nvPr>
        </p:nvSpPr>
        <p:spPr/>
        <p:txBody>
          <a:bodyPr/>
          <a:lstStyle/>
          <a:p>
            <a:r>
              <a:rPr lang="en-US" dirty="0"/>
              <a:t>Likelihood for DNA mixture</a:t>
            </a:r>
          </a:p>
        </p:txBody>
      </p:sp>
      <p:pic>
        <p:nvPicPr>
          <p:cNvPr id="4" name="Picture 23" descr="Screen Shot 2020-02-28 at 12.54.34 PM.png">
            <a:extLst>
              <a:ext uri="{FF2B5EF4-FFF2-40B4-BE49-F238E27FC236}">
                <a16:creationId xmlns:a16="http://schemas.microsoft.com/office/drawing/2014/main" id="{76B25F93-68AB-1843-96E7-99588C6A7B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47900"/>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2A6B71A2-A584-C74A-80DE-405608B6321C}"/>
              </a:ext>
            </a:extLst>
          </p:cNvPr>
          <p:cNvSpPr txBox="1">
            <a:spLocks noChangeArrowheads="1"/>
          </p:cNvSpPr>
          <p:nvPr/>
        </p:nvSpPr>
        <p:spPr bwMode="auto">
          <a:xfrm>
            <a:off x="1253303" y="1560205"/>
            <a:ext cx="66373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chemeClr val="accent2"/>
                </a:solidFill>
              </a:rPr>
              <a:t>A  four-genotype explanation at one STR locus.</a:t>
            </a:r>
          </a:p>
          <a:p>
            <a:pPr algn="ctr"/>
            <a:r>
              <a:rPr lang="en-US" altLang="en-US" dirty="0">
                <a:solidFill>
                  <a:schemeClr val="accent2"/>
                </a:solidFill>
              </a:rPr>
              <a:t>Consider all possible genotypes and amounts.</a:t>
            </a:r>
          </a:p>
        </p:txBody>
      </p:sp>
      <p:sp>
        <p:nvSpPr>
          <p:cNvPr id="6" name="Text Box 11">
            <a:extLst>
              <a:ext uri="{FF2B5EF4-FFF2-40B4-BE49-F238E27FC236}">
                <a16:creationId xmlns:a16="http://schemas.microsoft.com/office/drawing/2014/main" id="{832D36BD-2296-3D47-A4C1-734896669AD9}"/>
              </a:ext>
            </a:extLst>
          </p:cNvPr>
          <p:cNvSpPr txBox="1">
            <a:spLocks noChangeArrowheads="1"/>
          </p:cNvSpPr>
          <p:nvPr/>
        </p:nvSpPr>
        <p:spPr bwMode="auto">
          <a:xfrm>
            <a:off x="1587500" y="3001963"/>
            <a:ext cx="1690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chemeClr val="accent2"/>
                </a:solidFill>
              </a:rPr>
              <a:t>Explain the</a:t>
            </a:r>
          </a:p>
          <a:p>
            <a:pPr algn="ctr"/>
            <a:r>
              <a:rPr lang="en-US" altLang="en-US" dirty="0">
                <a:solidFill>
                  <a:schemeClr val="accent2"/>
                </a:solidFill>
              </a:rPr>
              <a:t>peak pattern</a:t>
            </a:r>
          </a:p>
        </p:txBody>
      </p:sp>
      <p:sp>
        <p:nvSpPr>
          <p:cNvPr id="7" name="Text Box 12">
            <a:extLst>
              <a:ext uri="{FF2B5EF4-FFF2-40B4-BE49-F238E27FC236}">
                <a16:creationId xmlns:a16="http://schemas.microsoft.com/office/drawing/2014/main" id="{D4A04118-2608-0140-BA6B-A6F7558BA729}"/>
              </a:ext>
            </a:extLst>
          </p:cNvPr>
          <p:cNvSpPr txBox="1">
            <a:spLocks noChangeArrowheads="1"/>
          </p:cNvSpPr>
          <p:nvPr/>
        </p:nvSpPr>
        <p:spPr bwMode="auto">
          <a:xfrm>
            <a:off x="6102350" y="2816225"/>
            <a:ext cx="187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hlink"/>
                </a:solidFill>
              </a:rPr>
              <a:t>Better </a:t>
            </a:r>
          </a:p>
          <a:p>
            <a:pPr algn="ctr"/>
            <a:r>
              <a:rPr lang="en-US" altLang="en-US">
                <a:solidFill>
                  <a:schemeClr val="hlink"/>
                </a:solidFill>
              </a:rPr>
              <a:t>explanation</a:t>
            </a:r>
          </a:p>
          <a:p>
            <a:pPr algn="ctr"/>
            <a:r>
              <a:rPr lang="en-US" altLang="en-US">
                <a:solidFill>
                  <a:schemeClr val="hlink"/>
                </a:solidFill>
              </a:rPr>
              <a:t>has a higher </a:t>
            </a:r>
          </a:p>
          <a:p>
            <a:pPr algn="ctr"/>
            <a:r>
              <a:rPr lang="en-US" altLang="en-US">
                <a:solidFill>
                  <a:schemeClr val="hlink"/>
                </a:solidFill>
              </a:rPr>
              <a:t>likelihood</a:t>
            </a:r>
          </a:p>
        </p:txBody>
      </p:sp>
      <p:sp>
        <p:nvSpPr>
          <p:cNvPr id="8" name="Rectangle 40">
            <a:extLst>
              <a:ext uri="{FF2B5EF4-FFF2-40B4-BE49-F238E27FC236}">
                <a16:creationId xmlns:a16="http://schemas.microsoft.com/office/drawing/2014/main" id="{478EC384-44E6-1C4D-A8D8-C073E365C593}"/>
              </a:ext>
            </a:extLst>
          </p:cNvPr>
          <p:cNvSpPr>
            <a:spLocks noChangeArrowheads="1"/>
          </p:cNvSpPr>
          <p:nvPr/>
        </p:nvSpPr>
        <p:spPr bwMode="auto">
          <a:xfrm>
            <a:off x="3368675"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Rectangle 40">
            <a:extLst>
              <a:ext uri="{FF2B5EF4-FFF2-40B4-BE49-F238E27FC236}">
                <a16:creationId xmlns:a16="http://schemas.microsoft.com/office/drawing/2014/main" id="{9DECEF74-A417-2F44-A126-78D6E4AEB26B}"/>
              </a:ext>
            </a:extLst>
          </p:cNvPr>
          <p:cNvSpPr>
            <a:spLocks noChangeArrowheads="1"/>
          </p:cNvSpPr>
          <p:nvPr/>
        </p:nvSpPr>
        <p:spPr bwMode="auto">
          <a:xfrm>
            <a:off x="4279900" y="5176838"/>
            <a:ext cx="346075" cy="1068387"/>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 name="Rectangle 40">
            <a:extLst>
              <a:ext uri="{FF2B5EF4-FFF2-40B4-BE49-F238E27FC236}">
                <a16:creationId xmlns:a16="http://schemas.microsoft.com/office/drawing/2014/main" id="{25931CCB-95EC-1745-876C-DC67112FE214}"/>
              </a:ext>
            </a:extLst>
          </p:cNvPr>
          <p:cNvSpPr>
            <a:spLocks noChangeArrowheads="1"/>
          </p:cNvSpPr>
          <p:nvPr/>
        </p:nvSpPr>
        <p:spPr bwMode="auto">
          <a:xfrm>
            <a:off x="4283075" y="4518025"/>
            <a:ext cx="342900" cy="639763"/>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11" name="Rectangle 40">
            <a:extLst>
              <a:ext uri="{FF2B5EF4-FFF2-40B4-BE49-F238E27FC236}">
                <a16:creationId xmlns:a16="http://schemas.microsoft.com/office/drawing/2014/main" id="{6119AE47-199B-184A-83DA-EA61703C92F7}"/>
              </a:ext>
            </a:extLst>
          </p:cNvPr>
          <p:cNvSpPr>
            <a:spLocks noChangeArrowheads="1"/>
          </p:cNvSpPr>
          <p:nvPr/>
        </p:nvSpPr>
        <p:spPr bwMode="auto">
          <a:xfrm>
            <a:off x="6121400" y="5124450"/>
            <a:ext cx="342900" cy="4508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12" name="Rectangle 40">
            <a:extLst>
              <a:ext uri="{FF2B5EF4-FFF2-40B4-BE49-F238E27FC236}">
                <a16:creationId xmlns:a16="http://schemas.microsoft.com/office/drawing/2014/main" id="{9C0B9225-AB76-5F40-AABC-BE1D14EE1307}"/>
              </a:ext>
            </a:extLst>
          </p:cNvPr>
          <p:cNvSpPr>
            <a:spLocks noChangeArrowheads="1"/>
          </p:cNvSpPr>
          <p:nvPr/>
        </p:nvSpPr>
        <p:spPr bwMode="auto">
          <a:xfrm>
            <a:off x="5197475" y="2746375"/>
            <a:ext cx="346075" cy="1069975"/>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 name="Rectangle 40">
            <a:extLst>
              <a:ext uri="{FF2B5EF4-FFF2-40B4-BE49-F238E27FC236}">
                <a16:creationId xmlns:a16="http://schemas.microsoft.com/office/drawing/2014/main" id="{5F7D07E7-88A7-CA46-9B06-404A41E024D6}"/>
              </a:ext>
            </a:extLst>
          </p:cNvPr>
          <p:cNvSpPr>
            <a:spLocks noChangeArrowheads="1"/>
          </p:cNvSpPr>
          <p:nvPr/>
        </p:nvSpPr>
        <p:spPr bwMode="auto">
          <a:xfrm>
            <a:off x="5200650" y="3841750"/>
            <a:ext cx="342900" cy="2403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Rectangle 40">
            <a:extLst>
              <a:ext uri="{FF2B5EF4-FFF2-40B4-BE49-F238E27FC236}">
                <a16:creationId xmlns:a16="http://schemas.microsoft.com/office/drawing/2014/main" id="{AECB5B47-FB0A-DE41-877C-FA60AF982E7B}"/>
              </a:ext>
            </a:extLst>
          </p:cNvPr>
          <p:cNvSpPr>
            <a:spLocks noChangeArrowheads="1"/>
          </p:cNvSpPr>
          <p:nvPr/>
        </p:nvSpPr>
        <p:spPr bwMode="auto">
          <a:xfrm>
            <a:off x="6121400" y="5603875"/>
            <a:ext cx="342900" cy="641350"/>
          </a:xfrm>
          <a:prstGeom prst="rect">
            <a:avLst/>
          </a:prstGeom>
          <a:noFill/>
          <a:ln w="28575">
            <a:solidFill>
              <a:srgbClr val="85D1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
        <p:nvSpPr>
          <p:cNvPr id="15" name="Rectangle 40">
            <a:extLst>
              <a:ext uri="{FF2B5EF4-FFF2-40B4-BE49-F238E27FC236}">
                <a16:creationId xmlns:a16="http://schemas.microsoft.com/office/drawing/2014/main" id="{400FF998-712A-094D-B737-0193B03C7A18}"/>
              </a:ext>
            </a:extLst>
          </p:cNvPr>
          <p:cNvSpPr>
            <a:spLocks noChangeArrowheads="1"/>
          </p:cNvSpPr>
          <p:nvPr/>
        </p:nvSpPr>
        <p:spPr bwMode="auto">
          <a:xfrm>
            <a:off x="3368675" y="3360738"/>
            <a:ext cx="342900" cy="4492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5D134"/>
              </a:solidFill>
            </a:endParaRPr>
          </a:p>
        </p:txBody>
      </p:sp>
    </p:spTree>
    <p:extLst>
      <p:ext uri="{BB962C8B-B14F-4D97-AF65-F5344CB8AC3E}">
        <p14:creationId xmlns:p14="http://schemas.microsoft.com/office/powerpoint/2010/main" val="4172756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5BD4-7A39-9C4F-B4E0-C61166B0A13C}"/>
              </a:ext>
            </a:extLst>
          </p:cNvPr>
          <p:cNvSpPr>
            <a:spLocks noGrp="1"/>
          </p:cNvSpPr>
          <p:nvPr>
            <p:ph type="title"/>
          </p:nvPr>
        </p:nvSpPr>
        <p:spPr/>
        <p:txBody>
          <a:bodyPr/>
          <a:lstStyle/>
          <a:p>
            <a:r>
              <a:rPr lang="en-US" dirty="0"/>
              <a:t>Posterior genotype probability</a:t>
            </a:r>
          </a:p>
        </p:txBody>
      </p:sp>
      <p:pic>
        <p:nvPicPr>
          <p:cNvPr id="4" name="Picture 1" descr="Screen Shot 2020-02-28 at 1.03.05 PM.png">
            <a:extLst>
              <a:ext uri="{FF2B5EF4-FFF2-40B4-BE49-F238E27FC236}">
                <a16:creationId xmlns:a16="http://schemas.microsoft.com/office/drawing/2014/main" id="{D07E9E42-B0E8-634D-91FA-E3E97B796F4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63775"/>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a:extLst>
              <a:ext uri="{FF2B5EF4-FFF2-40B4-BE49-F238E27FC236}">
                <a16:creationId xmlns:a16="http://schemas.microsoft.com/office/drawing/2014/main" id="{7020EB4A-4802-4B4B-AEFF-4F8A4F8D5987}"/>
              </a:ext>
            </a:extLst>
          </p:cNvPr>
          <p:cNvSpPr txBox="1">
            <a:spLocks noChangeArrowheads="1"/>
          </p:cNvSpPr>
          <p:nvPr/>
        </p:nvSpPr>
        <p:spPr bwMode="auto">
          <a:xfrm>
            <a:off x="72644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6" name="Text Box 12">
            <a:extLst>
              <a:ext uri="{FF2B5EF4-FFF2-40B4-BE49-F238E27FC236}">
                <a16:creationId xmlns:a16="http://schemas.microsoft.com/office/drawing/2014/main" id="{0A064716-547D-C948-BF84-61131B7134A2}"/>
              </a:ext>
            </a:extLst>
          </p:cNvPr>
          <p:cNvSpPr txBox="1">
            <a:spLocks noChangeArrowheads="1"/>
          </p:cNvSpPr>
          <p:nvPr/>
        </p:nvSpPr>
        <p:spPr bwMode="auto">
          <a:xfrm>
            <a:off x="3276600" y="52863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17%</a:t>
            </a:r>
          </a:p>
        </p:txBody>
      </p:sp>
      <p:sp>
        <p:nvSpPr>
          <p:cNvPr id="7" name="Text Box 12">
            <a:extLst>
              <a:ext uri="{FF2B5EF4-FFF2-40B4-BE49-F238E27FC236}">
                <a16:creationId xmlns:a16="http://schemas.microsoft.com/office/drawing/2014/main" id="{85144577-EBD8-CD4F-B79D-8F8DD7556C86}"/>
              </a:ext>
            </a:extLst>
          </p:cNvPr>
          <p:cNvSpPr txBox="1">
            <a:spLocks noChangeArrowheads="1"/>
          </p:cNvSpPr>
          <p:nvPr/>
        </p:nvSpPr>
        <p:spPr bwMode="auto">
          <a:xfrm>
            <a:off x="5649913" y="53244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16%</a:t>
            </a:r>
          </a:p>
        </p:txBody>
      </p:sp>
      <p:sp>
        <p:nvSpPr>
          <p:cNvPr id="8" name="Text Box 11">
            <a:extLst>
              <a:ext uri="{FF2B5EF4-FFF2-40B4-BE49-F238E27FC236}">
                <a16:creationId xmlns:a16="http://schemas.microsoft.com/office/drawing/2014/main" id="{136FF12F-D063-DF4F-863B-37E6DBEA5B9B}"/>
              </a:ext>
            </a:extLst>
          </p:cNvPr>
          <p:cNvSpPr txBox="1">
            <a:spLocks noChangeArrowheads="1"/>
          </p:cNvSpPr>
          <p:nvPr/>
        </p:nvSpPr>
        <p:spPr bwMode="auto">
          <a:xfrm>
            <a:off x="4848225" y="5761038"/>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9" name="Text Box 11">
            <a:extLst>
              <a:ext uri="{FF2B5EF4-FFF2-40B4-BE49-F238E27FC236}">
                <a16:creationId xmlns:a16="http://schemas.microsoft.com/office/drawing/2014/main" id="{FBF02BD0-784D-3D49-83DB-E639698D65FD}"/>
              </a:ext>
            </a:extLst>
          </p:cNvPr>
          <p:cNvSpPr txBox="1">
            <a:spLocks noChangeArrowheads="1"/>
          </p:cNvSpPr>
          <p:nvPr/>
        </p:nvSpPr>
        <p:spPr bwMode="auto">
          <a:xfrm>
            <a:off x="64135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10" name="Text Box 11">
            <a:extLst>
              <a:ext uri="{FF2B5EF4-FFF2-40B4-BE49-F238E27FC236}">
                <a16:creationId xmlns:a16="http://schemas.microsoft.com/office/drawing/2014/main" id="{B01BADAD-DE67-3C44-9061-BE0EE12B4EBA}"/>
              </a:ext>
            </a:extLst>
          </p:cNvPr>
          <p:cNvSpPr txBox="1">
            <a:spLocks noChangeArrowheads="1"/>
          </p:cNvSpPr>
          <p:nvPr/>
        </p:nvSpPr>
        <p:spPr bwMode="auto">
          <a:xfrm>
            <a:off x="4027488" y="5761038"/>
            <a:ext cx="5921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11" name="Text Box 11">
            <a:extLst>
              <a:ext uri="{FF2B5EF4-FFF2-40B4-BE49-F238E27FC236}">
                <a16:creationId xmlns:a16="http://schemas.microsoft.com/office/drawing/2014/main" id="{53B78D3B-9544-4242-BA6C-E697980AD04F}"/>
              </a:ext>
            </a:extLst>
          </p:cNvPr>
          <p:cNvSpPr txBox="1">
            <a:spLocks noChangeArrowheads="1"/>
          </p:cNvSpPr>
          <p:nvPr/>
        </p:nvSpPr>
        <p:spPr bwMode="auto">
          <a:xfrm>
            <a:off x="1677988" y="5776913"/>
            <a:ext cx="5921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2%</a:t>
            </a:r>
          </a:p>
        </p:txBody>
      </p:sp>
      <p:sp>
        <p:nvSpPr>
          <p:cNvPr id="12" name="Text Box 16">
            <a:extLst>
              <a:ext uri="{FF2B5EF4-FFF2-40B4-BE49-F238E27FC236}">
                <a16:creationId xmlns:a16="http://schemas.microsoft.com/office/drawing/2014/main" id="{4EEAFC91-F343-6D4A-BA9F-CF96F82C0BA9}"/>
              </a:ext>
            </a:extLst>
          </p:cNvPr>
          <p:cNvSpPr txBox="1">
            <a:spLocks noChangeArrowheads="1"/>
          </p:cNvSpPr>
          <p:nvPr/>
        </p:nvSpPr>
        <p:spPr bwMode="auto">
          <a:xfrm>
            <a:off x="2482850" y="4186238"/>
            <a:ext cx="749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48%</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4BFEA6-2F35-3F4F-89C9-76543CEAFA2D}"/>
                  </a:ext>
                </a:extLst>
              </p:cNvPr>
              <p:cNvSpPr txBox="1"/>
              <p:nvPr/>
            </p:nvSpPr>
            <p:spPr>
              <a:xfrm>
                <a:off x="6211106" y="2839009"/>
                <a:ext cx="113559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432FF"/>
                          </a:solidFill>
                          <a:latin typeface="Cambria Math" panose="02040503050406030204" pitchFamily="18" charset="0"/>
                        </a:rPr>
                        <m:t>𝑞</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𝑣</m:t>
                          </m:r>
                        </m:e>
                      </m:d>
                    </m:oMath>
                  </m:oMathPara>
                </a14:m>
                <a:endParaRPr lang="en-US" sz="3600" dirty="0"/>
              </a:p>
            </p:txBody>
          </p:sp>
        </mc:Choice>
        <mc:Fallback xmlns="">
          <p:sp>
            <p:nvSpPr>
              <p:cNvPr id="13" name="TextBox 12">
                <a:extLst>
                  <a:ext uri="{FF2B5EF4-FFF2-40B4-BE49-F238E27FC236}">
                    <a16:creationId xmlns:a16="http://schemas.microsoft.com/office/drawing/2014/main" id="{6F4BFEA6-2F35-3F4F-89C9-76543CEAFA2D}"/>
                  </a:ext>
                </a:extLst>
              </p:cNvPr>
              <p:cNvSpPr txBox="1">
                <a:spLocks noRot="1" noChangeAspect="1" noMove="1" noResize="1" noEditPoints="1" noAdjustHandles="1" noChangeArrowheads="1" noChangeShapeType="1" noTextEdit="1"/>
              </p:cNvSpPr>
              <p:nvPr/>
            </p:nvSpPr>
            <p:spPr>
              <a:xfrm>
                <a:off x="6211106" y="2839009"/>
                <a:ext cx="1135594" cy="553998"/>
              </a:xfrm>
              <a:prstGeom prst="rect">
                <a:avLst/>
              </a:prstGeom>
              <a:blipFill>
                <a:blip r:embed="rId3"/>
                <a:stretch>
                  <a:fillRect l="-4444" b="-266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0DAC36-6488-314C-B064-802D81CB978F}"/>
              </a:ext>
            </a:extLst>
          </p:cNvPr>
          <p:cNvSpPr txBox="1"/>
          <p:nvPr/>
        </p:nvSpPr>
        <p:spPr>
          <a:xfrm>
            <a:off x="1156980" y="1578544"/>
            <a:ext cx="6925294" cy="830997"/>
          </a:xfrm>
          <a:prstGeom prst="rect">
            <a:avLst/>
          </a:prstGeom>
          <a:noFill/>
        </p:spPr>
        <p:txBody>
          <a:bodyPr wrap="none" rtlCol="0">
            <a:spAutoFit/>
          </a:bodyPr>
          <a:lstStyle/>
          <a:p>
            <a:pPr algn="ctr"/>
            <a:r>
              <a:rPr lang="en-US" dirty="0">
                <a:solidFill>
                  <a:schemeClr val="accent2"/>
                </a:solidFill>
              </a:rPr>
              <a:t>Separate out an evidence genotype</a:t>
            </a:r>
          </a:p>
          <a:p>
            <a:pPr algn="ctr"/>
            <a:r>
              <a:rPr lang="en-US" dirty="0">
                <a:solidFill>
                  <a:schemeClr val="accent2"/>
                </a:solidFill>
              </a:rPr>
              <a:t>from the mixture data with statistical computation.</a:t>
            </a:r>
          </a:p>
        </p:txBody>
      </p:sp>
    </p:spTree>
    <p:extLst>
      <p:ext uri="{BB962C8B-B14F-4D97-AF65-F5344CB8AC3E}">
        <p14:creationId xmlns:p14="http://schemas.microsoft.com/office/powerpoint/2010/main" val="1778193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0A3A-67DD-634E-9617-6B4662F41F82}"/>
              </a:ext>
            </a:extLst>
          </p:cNvPr>
          <p:cNvSpPr>
            <a:spLocks noGrp="1"/>
          </p:cNvSpPr>
          <p:nvPr>
            <p:ph type="title"/>
          </p:nvPr>
        </p:nvSpPr>
        <p:spPr/>
        <p:txBody>
          <a:bodyPr/>
          <a:lstStyle/>
          <a:p>
            <a:r>
              <a:rPr lang="en-US" dirty="0"/>
              <a:t>Prior genotype probability</a:t>
            </a:r>
          </a:p>
        </p:txBody>
      </p:sp>
      <p:pic>
        <p:nvPicPr>
          <p:cNvPr id="4" name="Picture 9" descr="Screen Shot 2020-02-28 at 12.54.52 PM.png">
            <a:extLst>
              <a:ext uri="{FF2B5EF4-FFF2-40B4-BE49-F238E27FC236}">
                <a16:creationId xmlns:a16="http://schemas.microsoft.com/office/drawing/2014/main" id="{DFE6CD2B-FD46-7B49-B8C1-2080DD4CDB5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55892"/>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a:extLst>
              <a:ext uri="{FF2B5EF4-FFF2-40B4-BE49-F238E27FC236}">
                <a16:creationId xmlns:a16="http://schemas.microsoft.com/office/drawing/2014/main" id="{CCAFD33F-D289-CE4B-BF37-74BAFAFEBAF5}"/>
              </a:ext>
            </a:extLst>
          </p:cNvPr>
          <p:cNvSpPr txBox="1">
            <a:spLocks noChangeArrowheads="1"/>
          </p:cNvSpPr>
          <p:nvPr/>
        </p:nvSpPr>
        <p:spPr bwMode="auto">
          <a:xfrm>
            <a:off x="72644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10" name="Text Box 12">
            <a:extLst>
              <a:ext uri="{FF2B5EF4-FFF2-40B4-BE49-F238E27FC236}">
                <a16:creationId xmlns:a16="http://schemas.microsoft.com/office/drawing/2014/main" id="{E0C2A1DB-F326-4548-81E2-896516002189}"/>
              </a:ext>
            </a:extLst>
          </p:cNvPr>
          <p:cNvSpPr txBox="1">
            <a:spLocks noChangeArrowheads="1"/>
          </p:cNvSpPr>
          <p:nvPr/>
        </p:nvSpPr>
        <p:spPr bwMode="auto">
          <a:xfrm>
            <a:off x="3276600" y="52863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17%</a:t>
            </a:r>
          </a:p>
        </p:txBody>
      </p:sp>
      <p:sp>
        <p:nvSpPr>
          <p:cNvPr id="11" name="Text Box 12">
            <a:extLst>
              <a:ext uri="{FF2B5EF4-FFF2-40B4-BE49-F238E27FC236}">
                <a16:creationId xmlns:a16="http://schemas.microsoft.com/office/drawing/2014/main" id="{7C853A26-D8B5-4B40-BFC7-37D6B1802727}"/>
              </a:ext>
            </a:extLst>
          </p:cNvPr>
          <p:cNvSpPr txBox="1">
            <a:spLocks noChangeArrowheads="1"/>
          </p:cNvSpPr>
          <p:nvPr/>
        </p:nvSpPr>
        <p:spPr bwMode="auto">
          <a:xfrm>
            <a:off x="5649913" y="5324475"/>
            <a:ext cx="749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16%</a:t>
            </a:r>
          </a:p>
        </p:txBody>
      </p:sp>
      <p:sp>
        <p:nvSpPr>
          <p:cNvPr id="12" name="Text Box 11">
            <a:extLst>
              <a:ext uri="{FF2B5EF4-FFF2-40B4-BE49-F238E27FC236}">
                <a16:creationId xmlns:a16="http://schemas.microsoft.com/office/drawing/2014/main" id="{DFA58A51-F18A-954E-896C-7F2AFD933B64}"/>
              </a:ext>
            </a:extLst>
          </p:cNvPr>
          <p:cNvSpPr txBox="1">
            <a:spLocks noChangeArrowheads="1"/>
          </p:cNvSpPr>
          <p:nvPr/>
        </p:nvSpPr>
        <p:spPr bwMode="auto">
          <a:xfrm>
            <a:off x="4848225" y="5761038"/>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13" name="Text Box 11">
            <a:extLst>
              <a:ext uri="{FF2B5EF4-FFF2-40B4-BE49-F238E27FC236}">
                <a16:creationId xmlns:a16="http://schemas.microsoft.com/office/drawing/2014/main" id="{49DEE7ED-4357-7D4B-9C23-CBF11ADE89A7}"/>
              </a:ext>
            </a:extLst>
          </p:cNvPr>
          <p:cNvSpPr txBox="1">
            <a:spLocks noChangeArrowheads="1"/>
          </p:cNvSpPr>
          <p:nvPr/>
        </p:nvSpPr>
        <p:spPr bwMode="auto">
          <a:xfrm>
            <a:off x="6413500" y="5735638"/>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a:t>
            </a:r>
          </a:p>
        </p:txBody>
      </p:sp>
      <p:sp>
        <p:nvSpPr>
          <p:cNvPr id="14" name="Text Box 11">
            <a:extLst>
              <a:ext uri="{FF2B5EF4-FFF2-40B4-BE49-F238E27FC236}">
                <a16:creationId xmlns:a16="http://schemas.microsoft.com/office/drawing/2014/main" id="{877DB9E2-27A4-A042-99A7-84800357F686}"/>
              </a:ext>
            </a:extLst>
          </p:cNvPr>
          <p:cNvSpPr txBox="1">
            <a:spLocks noChangeArrowheads="1"/>
          </p:cNvSpPr>
          <p:nvPr/>
        </p:nvSpPr>
        <p:spPr bwMode="auto">
          <a:xfrm>
            <a:off x="4027488" y="5761038"/>
            <a:ext cx="5921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3%</a:t>
            </a:r>
          </a:p>
        </p:txBody>
      </p:sp>
      <p:sp>
        <p:nvSpPr>
          <p:cNvPr id="15" name="Text Box 11">
            <a:extLst>
              <a:ext uri="{FF2B5EF4-FFF2-40B4-BE49-F238E27FC236}">
                <a16:creationId xmlns:a16="http://schemas.microsoft.com/office/drawing/2014/main" id="{7CB1F19F-D927-D64D-AA87-39AE75AC81DA}"/>
              </a:ext>
            </a:extLst>
          </p:cNvPr>
          <p:cNvSpPr txBox="1">
            <a:spLocks noChangeArrowheads="1"/>
          </p:cNvSpPr>
          <p:nvPr/>
        </p:nvSpPr>
        <p:spPr bwMode="auto">
          <a:xfrm>
            <a:off x="1677988" y="5776913"/>
            <a:ext cx="5921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2%</a:t>
            </a:r>
          </a:p>
        </p:txBody>
      </p:sp>
      <p:sp>
        <p:nvSpPr>
          <p:cNvPr id="16" name="Text Box 16">
            <a:extLst>
              <a:ext uri="{FF2B5EF4-FFF2-40B4-BE49-F238E27FC236}">
                <a16:creationId xmlns:a16="http://schemas.microsoft.com/office/drawing/2014/main" id="{52C51086-2AFF-6445-998C-C1AEC1538C60}"/>
              </a:ext>
            </a:extLst>
          </p:cNvPr>
          <p:cNvSpPr txBox="1">
            <a:spLocks noChangeArrowheads="1"/>
          </p:cNvSpPr>
          <p:nvPr/>
        </p:nvSpPr>
        <p:spPr bwMode="auto">
          <a:xfrm>
            <a:off x="2482850" y="4186238"/>
            <a:ext cx="749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48%</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C28B50B-E043-8F43-A49E-73B462BDE5BA}"/>
                  </a:ext>
                </a:extLst>
              </p:cNvPr>
              <p:cNvSpPr txBox="1"/>
              <p:nvPr/>
            </p:nvSpPr>
            <p:spPr>
              <a:xfrm>
                <a:off x="7401881" y="2839009"/>
                <a:ext cx="113559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945200"/>
                          </a:solidFill>
                          <a:latin typeface="Cambria Math" panose="02040503050406030204" pitchFamily="18" charset="0"/>
                        </a:rPr>
                        <m:t>𝑝</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𝑣</m:t>
                          </m:r>
                        </m:e>
                      </m:d>
                    </m:oMath>
                  </m:oMathPara>
                </a14:m>
                <a:endParaRPr lang="en-US" sz="3600" dirty="0"/>
              </a:p>
            </p:txBody>
          </p:sp>
        </mc:Choice>
        <mc:Fallback xmlns="">
          <p:sp>
            <p:nvSpPr>
              <p:cNvPr id="19" name="TextBox 18">
                <a:extLst>
                  <a:ext uri="{FF2B5EF4-FFF2-40B4-BE49-F238E27FC236}">
                    <a16:creationId xmlns:a16="http://schemas.microsoft.com/office/drawing/2014/main" id="{FC28B50B-E043-8F43-A49E-73B462BDE5BA}"/>
                  </a:ext>
                </a:extLst>
              </p:cNvPr>
              <p:cNvSpPr txBox="1">
                <a:spLocks noRot="1" noChangeAspect="1" noMove="1" noResize="1" noEditPoints="1" noAdjustHandles="1" noChangeArrowheads="1" noChangeShapeType="1" noTextEdit="1"/>
              </p:cNvSpPr>
              <p:nvPr/>
            </p:nvSpPr>
            <p:spPr>
              <a:xfrm>
                <a:off x="7401881" y="2839009"/>
                <a:ext cx="1135594" cy="553998"/>
              </a:xfrm>
              <a:prstGeom prst="rect">
                <a:avLst/>
              </a:prstGeom>
              <a:blipFill>
                <a:blip r:embed="rId3"/>
                <a:stretch>
                  <a:fillRect l="-329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4FD1DA0-C811-AD49-82BE-D94763A2199D}"/>
                  </a:ext>
                </a:extLst>
              </p:cNvPr>
              <p:cNvSpPr txBox="1"/>
              <p:nvPr/>
            </p:nvSpPr>
            <p:spPr>
              <a:xfrm>
                <a:off x="6211106" y="2839009"/>
                <a:ext cx="113559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432FF"/>
                          </a:solidFill>
                          <a:latin typeface="Cambria Math" panose="02040503050406030204" pitchFamily="18" charset="0"/>
                        </a:rPr>
                        <m:t>𝑞</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𝑣</m:t>
                          </m:r>
                        </m:e>
                      </m:d>
                    </m:oMath>
                  </m:oMathPara>
                </a14:m>
                <a:endParaRPr lang="en-US" sz="3600" dirty="0"/>
              </a:p>
            </p:txBody>
          </p:sp>
        </mc:Choice>
        <mc:Fallback xmlns="">
          <p:sp>
            <p:nvSpPr>
              <p:cNvPr id="20" name="TextBox 19">
                <a:extLst>
                  <a:ext uri="{FF2B5EF4-FFF2-40B4-BE49-F238E27FC236}">
                    <a16:creationId xmlns:a16="http://schemas.microsoft.com/office/drawing/2014/main" id="{04FD1DA0-C811-AD49-82BE-D94763A2199D}"/>
                  </a:ext>
                </a:extLst>
              </p:cNvPr>
              <p:cNvSpPr txBox="1">
                <a:spLocks noRot="1" noChangeAspect="1" noMove="1" noResize="1" noEditPoints="1" noAdjustHandles="1" noChangeArrowheads="1" noChangeShapeType="1" noTextEdit="1"/>
              </p:cNvSpPr>
              <p:nvPr/>
            </p:nvSpPr>
            <p:spPr>
              <a:xfrm>
                <a:off x="6211106" y="2839009"/>
                <a:ext cx="1135594" cy="553998"/>
              </a:xfrm>
              <a:prstGeom prst="rect">
                <a:avLst/>
              </a:prstGeom>
              <a:blipFill>
                <a:blip r:embed="rId3"/>
                <a:stretch>
                  <a:fillRect l="-4444" b="-2666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4896AB9-13D6-EB45-8EAB-9DD9E406AC8F}"/>
              </a:ext>
            </a:extLst>
          </p:cNvPr>
          <p:cNvSpPr txBox="1"/>
          <p:nvPr/>
        </p:nvSpPr>
        <p:spPr>
          <a:xfrm>
            <a:off x="1110491" y="1577879"/>
            <a:ext cx="7018268" cy="830997"/>
          </a:xfrm>
          <a:prstGeom prst="rect">
            <a:avLst/>
          </a:prstGeom>
          <a:noFill/>
        </p:spPr>
        <p:txBody>
          <a:bodyPr wrap="none" rtlCol="0">
            <a:spAutoFit/>
          </a:bodyPr>
          <a:lstStyle/>
          <a:p>
            <a:pPr algn="ctr"/>
            <a:r>
              <a:rPr lang="en-US" dirty="0">
                <a:solidFill>
                  <a:schemeClr val="accent2"/>
                </a:solidFill>
              </a:rPr>
              <a:t>All genotype possibilities considered without bias. </a:t>
            </a:r>
          </a:p>
          <a:p>
            <a:pPr algn="ctr"/>
            <a:r>
              <a:rPr lang="en-US" dirty="0">
                <a:solidFill>
                  <a:schemeClr val="accent2"/>
                </a:solidFill>
              </a:rPr>
              <a:t>The target isn’t known yet.</a:t>
            </a:r>
          </a:p>
        </p:txBody>
      </p:sp>
      <p:sp>
        <p:nvSpPr>
          <p:cNvPr id="22" name="TextBox 21">
            <a:extLst>
              <a:ext uri="{FF2B5EF4-FFF2-40B4-BE49-F238E27FC236}">
                <a16:creationId xmlns:a16="http://schemas.microsoft.com/office/drawing/2014/main" id="{A58EF542-6D19-884A-912C-C904D147EEC0}"/>
              </a:ext>
            </a:extLst>
          </p:cNvPr>
          <p:cNvSpPr txBox="1"/>
          <p:nvPr/>
        </p:nvSpPr>
        <p:spPr>
          <a:xfrm>
            <a:off x="7151350" y="2931342"/>
            <a:ext cx="389850" cy="461665"/>
          </a:xfrm>
          <a:prstGeom prst="rect">
            <a:avLst/>
          </a:prstGeom>
          <a:noFill/>
        </p:spPr>
        <p:txBody>
          <a:bodyPr wrap="none" rtlCol="0">
            <a:spAutoFit/>
          </a:bodyPr>
          <a:lstStyle/>
          <a:p>
            <a:r>
              <a:rPr lang="en-US" dirty="0"/>
              <a:t>&amp;</a:t>
            </a:r>
          </a:p>
        </p:txBody>
      </p:sp>
    </p:spTree>
    <p:extLst>
      <p:ext uri="{BB962C8B-B14F-4D97-AF65-F5344CB8AC3E}">
        <p14:creationId xmlns:p14="http://schemas.microsoft.com/office/powerpoint/2010/main" val="3205909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E0D7-365C-B645-9209-09B69B078A96}"/>
              </a:ext>
            </a:extLst>
          </p:cNvPr>
          <p:cNvSpPr>
            <a:spLocks noGrp="1"/>
          </p:cNvSpPr>
          <p:nvPr>
            <p:ph type="title"/>
          </p:nvPr>
        </p:nvSpPr>
        <p:spPr/>
        <p:txBody>
          <a:bodyPr/>
          <a:lstStyle/>
          <a:p>
            <a:r>
              <a:rPr lang="en-US" dirty="0"/>
              <a:t>Likelihood ratio – at target</a:t>
            </a:r>
          </a:p>
        </p:txBody>
      </p:sp>
      <p:pic>
        <p:nvPicPr>
          <p:cNvPr id="4" name="Picture 1" descr="Screen Shot 2020-02-28 at 12.54.52 PM.png">
            <a:extLst>
              <a:ext uri="{FF2B5EF4-FFF2-40B4-BE49-F238E27FC236}">
                <a16:creationId xmlns:a16="http://schemas.microsoft.com/office/drawing/2014/main" id="{C143CB3F-482E-484D-9E10-89FA87ADF10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6238" y="2263775"/>
            <a:ext cx="839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1">
            <a:extLst>
              <a:ext uri="{FF2B5EF4-FFF2-40B4-BE49-F238E27FC236}">
                <a16:creationId xmlns:a16="http://schemas.microsoft.com/office/drawing/2014/main" id="{F4D5A7A8-CAD6-0445-B021-A251A08CF301}"/>
              </a:ext>
            </a:extLst>
          </p:cNvPr>
          <p:cNvSpPr>
            <a:spLocks noChangeArrowheads="1"/>
          </p:cNvSpPr>
          <p:nvPr/>
        </p:nvSpPr>
        <p:spPr bwMode="auto">
          <a:xfrm>
            <a:off x="2471738" y="4200525"/>
            <a:ext cx="979487" cy="24304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0" name="Text Box 12">
            <a:extLst>
              <a:ext uri="{FF2B5EF4-FFF2-40B4-BE49-F238E27FC236}">
                <a16:creationId xmlns:a16="http://schemas.microsoft.com/office/drawing/2014/main" id="{E458CDBF-C42F-574A-98E1-029B4F769BE4}"/>
              </a:ext>
            </a:extLst>
          </p:cNvPr>
          <p:cNvSpPr txBox="1">
            <a:spLocks noChangeArrowheads="1"/>
          </p:cNvSpPr>
          <p:nvPr/>
        </p:nvSpPr>
        <p:spPr bwMode="auto">
          <a:xfrm>
            <a:off x="2720975" y="3773488"/>
            <a:ext cx="482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rgbClr val="FF0000"/>
                </a:solidFill>
              </a:rPr>
              <a:t>8x</a:t>
            </a:r>
          </a:p>
        </p:txBody>
      </p:sp>
      <p:sp>
        <p:nvSpPr>
          <p:cNvPr id="11" name="Line 13">
            <a:extLst>
              <a:ext uri="{FF2B5EF4-FFF2-40B4-BE49-F238E27FC236}">
                <a16:creationId xmlns:a16="http://schemas.microsoft.com/office/drawing/2014/main" id="{586378BF-1B8E-9A4B-ADEF-C83A7B976AAB}"/>
              </a:ext>
            </a:extLst>
          </p:cNvPr>
          <p:cNvSpPr>
            <a:spLocks noChangeShapeType="1"/>
          </p:cNvSpPr>
          <p:nvPr/>
        </p:nvSpPr>
        <p:spPr bwMode="auto">
          <a:xfrm flipH="1">
            <a:off x="3163888" y="3733800"/>
            <a:ext cx="1316037" cy="646113"/>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4">
            <a:extLst>
              <a:ext uri="{FF2B5EF4-FFF2-40B4-BE49-F238E27FC236}">
                <a16:creationId xmlns:a16="http://schemas.microsoft.com/office/drawing/2014/main" id="{9095CD74-0AAC-D84D-93F8-C06C2A102888}"/>
              </a:ext>
            </a:extLst>
          </p:cNvPr>
          <p:cNvSpPr>
            <a:spLocks noChangeShapeType="1"/>
          </p:cNvSpPr>
          <p:nvPr/>
        </p:nvSpPr>
        <p:spPr bwMode="auto">
          <a:xfrm flipH="1">
            <a:off x="3194050" y="4379913"/>
            <a:ext cx="1330325" cy="1377950"/>
          </a:xfrm>
          <a:prstGeom prst="line">
            <a:avLst/>
          </a:prstGeom>
          <a:noFill/>
          <a:ln w="28575">
            <a:solidFill>
              <a:srgbClr val="996633"/>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16">
            <a:extLst>
              <a:ext uri="{FF2B5EF4-FFF2-40B4-BE49-F238E27FC236}">
                <a16:creationId xmlns:a16="http://schemas.microsoft.com/office/drawing/2014/main" id="{60EE874E-3E7B-2248-9C20-0A1030520F14}"/>
              </a:ext>
            </a:extLst>
          </p:cNvPr>
          <p:cNvSpPr txBox="1">
            <a:spLocks noChangeArrowheads="1"/>
          </p:cNvSpPr>
          <p:nvPr/>
        </p:nvSpPr>
        <p:spPr bwMode="auto">
          <a:xfrm>
            <a:off x="2482850" y="4186238"/>
            <a:ext cx="749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chemeClr val="accent2"/>
                </a:solidFill>
              </a:rPr>
              <a:t>48%</a:t>
            </a:r>
          </a:p>
        </p:txBody>
      </p:sp>
      <p:sp>
        <p:nvSpPr>
          <p:cNvPr id="14" name="Text Box 17">
            <a:extLst>
              <a:ext uri="{FF2B5EF4-FFF2-40B4-BE49-F238E27FC236}">
                <a16:creationId xmlns:a16="http://schemas.microsoft.com/office/drawing/2014/main" id="{9883031B-66A3-DE48-B738-B5DC993E5474}"/>
              </a:ext>
            </a:extLst>
          </p:cNvPr>
          <p:cNvSpPr txBox="1">
            <a:spLocks noChangeArrowheads="1"/>
          </p:cNvSpPr>
          <p:nvPr/>
        </p:nvSpPr>
        <p:spPr bwMode="auto">
          <a:xfrm>
            <a:off x="2905125" y="5672138"/>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a:solidFill>
                  <a:srgbClr val="996633"/>
                </a:solidFill>
              </a:rPr>
              <a:t>6%</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1097A3F-C8D6-174F-9B69-DD112B79A294}"/>
                  </a:ext>
                </a:extLst>
              </p:cNvPr>
              <p:cNvSpPr txBox="1"/>
              <p:nvPr/>
            </p:nvSpPr>
            <p:spPr>
              <a:xfrm>
                <a:off x="4519340" y="3338787"/>
                <a:ext cx="1873024" cy="1173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solidFill>
                                <a:srgbClr val="0432FF"/>
                              </a:solidFill>
                              <a:latin typeface="Cambria Math" panose="02040503050406030204" pitchFamily="18" charset="0"/>
                            </a:rPr>
                            <m:t>𝑞</m:t>
                          </m:r>
                          <m:d>
                            <m:dPr>
                              <m:ctrlPr>
                                <a:rPr lang="en-US" sz="3600" b="0" i="1" smtClean="0">
                                  <a:latin typeface="Cambria Math" panose="02040503050406030204" pitchFamily="18" charset="0"/>
                                </a:rPr>
                              </m:ctrlPr>
                            </m:dPr>
                            <m:e>
                              <m:r>
                                <a:rPr lang="en-US" sz="3600" b="0" i="1" smtClean="0">
                                  <a:solidFill>
                                    <a:srgbClr val="FF0000"/>
                                  </a:solidFill>
                                  <a:latin typeface="Cambria Math" panose="02040503050406030204" pitchFamily="18" charset="0"/>
                                </a:rPr>
                                <m:t>15,17</m:t>
                              </m:r>
                            </m:e>
                          </m:d>
                        </m:num>
                        <m:den>
                          <m:r>
                            <a:rPr lang="en-US" sz="3600" b="0" i="1" smtClean="0">
                              <a:solidFill>
                                <a:srgbClr val="945200"/>
                              </a:solidFill>
                              <a:latin typeface="Cambria Math" panose="02040503050406030204" pitchFamily="18" charset="0"/>
                            </a:rPr>
                            <m:t>𝑝</m:t>
                          </m:r>
                          <m:d>
                            <m:dPr>
                              <m:ctrlPr>
                                <a:rPr lang="en-US" sz="3600" i="1">
                                  <a:latin typeface="Cambria Math" panose="02040503050406030204" pitchFamily="18" charset="0"/>
                                </a:rPr>
                              </m:ctrlPr>
                            </m:dPr>
                            <m:e>
                              <m:r>
                                <a:rPr lang="en-US" sz="3600" i="1">
                                  <a:solidFill>
                                    <a:srgbClr val="FF0000"/>
                                  </a:solidFill>
                                  <a:latin typeface="Cambria Math" panose="02040503050406030204" pitchFamily="18" charset="0"/>
                                </a:rPr>
                                <m:t>15,17</m:t>
                              </m:r>
                            </m:e>
                          </m:d>
                        </m:den>
                      </m:f>
                    </m:oMath>
                  </m:oMathPara>
                </a14:m>
                <a:endParaRPr lang="en-US" sz="3600" dirty="0"/>
              </a:p>
            </p:txBody>
          </p:sp>
        </mc:Choice>
        <mc:Fallback xmlns="">
          <p:sp>
            <p:nvSpPr>
              <p:cNvPr id="16" name="TextBox 15">
                <a:extLst>
                  <a:ext uri="{FF2B5EF4-FFF2-40B4-BE49-F238E27FC236}">
                    <a16:creationId xmlns:a16="http://schemas.microsoft.com/office/drawing/2014/main" id="{01097A3F-C8D6-174F-9B69-DD112B79A294}"/>
                  </a:ext>
                </a:extLst>
              </p:cNvPr>
              <p:cNvSpPr txBox="1">
                <a:spLocks noRot="1" noChangeAspect="1" noMove="1" noResize="1" noEditPoints="1" noAdjustHandles="1" noChangeArrowheads="1" noChangeShapeType="1" noTextEdit="1"/>
              </p:cNvSpPr>
              <p:nvPr/>
            </p:nvSpPr>
            <p:spPr>
              <a:xfrm>
                <a:off x="4519340" y="3338787"/>
                <a:ext cx="1873024" cy="1173398"/>
              </a:xfrm>
              <a:prstGeom prst="rect">
                <a:avLst/>
              </a:prstGeom>
              <a:blipFill>
                <a:blip r:embed="rId3"/>
                <a:stretch>
                  <a:fillRect l="-4698" b="-1075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AE372B1-AF28-3445-ABAC-BFD432DCA762}"/>
              </a:ext>
            </a:extLst>
          </p:cNvPr>
          <p:cNvSpPr txBox="1"/>
          <p:nvPr/>
        </p:nvSpPr>
        <p:spPr>
          <a:xfrm>
            <a:off x="6262861" y="3677276"/>
            <a:ext cx="2473754" cy="1077218"/>
          </a:xfrm>
          <a:prstGeom prst="rect">
            <a:avLst/>
          </a:prstGeom>
          <a:noFill/>
        </p:spPr>
        <p:txBody>
          <a:bodyPr wrap="none" rtlCol="0">
            <a:spAutoFit/>
          </a:bodyPr>
          <a:lstStyle/>
          <a:p>
            <a:r>
              <a:rPr lang="en-US" sz="3200" dirty="0">
                <a:solidFill>
                  <a:srgbClr val="7030A0"/>
                </a:solidFill>
              </a:rPr>
              <a:t>= LR(</a:t>
            </a:r>
            <a:r>
              <a:rPr lang="en-US" sz="3200" dirty="0">
                <a:solidFill>
                  <a:srgbClr val="FF0000"/>
                </a:solidFill>
              </a:rPr>
              <a:t>15,17</a:t>
            </a:r>
            <a:r>
              <a:rPr lang="en-US" sz="3200" dirty="0">
                <a:solidFill>
                  <a:srgbClr val="7030A0"/>
                </a:solidFill>
              </a:rPr>
              <a:t>) </a:t>
            </a:r>
          </a:p>
          <a:p>
            <a:r>
              <a:rPr lang="en-US" sz="3200" dirty="0">
                <a:solidFill>
                  <a:srgbClr val="FF0000"/>
                </a:solidFill>
              </a:rPr>
              <a:t>       = 8</a:t>
            </a:r>
          </a:p>
        </p:txBody>
      </p:sp>
      <p:sp>
        <p:nvSpPr>
          <p:cNvPr id="18" name="TextBox 17">
            <a:extLst>
              <a:ext uri="{FF2B5EF4-FFF2-40B4-BE49-F238E27FC236}">
                <a16:creationId xmlns:a16="http://schemas.microsoft.com/office/drawing/2014/main" id="{96BF294F-912E-6442-9BEB-CA443AA44208}"/>
              </a:ext>
            </a:extLst>
          </p:cNvPr>
          <p:cNvSpPr txBox="1"/>
          <p:nvPr/>
        </p:nvSpPr>
        <p:spPr>
          <a:xfrm>
            <a:off x="1262656" y="1610578"/>
            <a:ext cx="6979796" cy="830997"/>
          </a:xfrm>
          <a:prstGeom prst="rect">
            <a:avLst/>
          </a:prstGeom>
          <a:noFill/>
        </p:spPr>
        <p:txBody>
          <a:bodyPr wrap="none" rtlCol="0">
            <a:spAutoFit/>
          </a:bodyPr>
          <a:lstStyle/>
          <a:p>
            <a:pPr algn="ctr"/>
            <a:r>
              <a:rPr lang="en-US" dirty="0">
                <a:solidFill>
                  <a:schemeClr val="accent2"/>
                </a:solidFill>
              </a:rPr>
              <a:t>Now set a </a:t>
            </a:r>
            <a:r>
              <a:rPr lang="en-US" dirty="0">
                <a:solidFill>
                  <a:srgbClr val="FF0000"/>
                </a:solidFill>
              </a:rPr>
              <a:t>target t</a:t>
            </a:r>
            <a:r>
              <a:rPr lang="en-US" dirty="0">
                <a:solidFill>
                  <a:schemeClr val="accent2"/>
                </a:solidFill>
              </a:rPr>
              <a:t>, say the </a:t>
            </a:r>
            <a:r>
              <a:rPr lang="en-US" dirty="0">
                <a:solidFill>
                  <a:srgbClr val="FF0000"/>
                </a:solidFill>
              </a:rPr>
              <a:t>15,17</a:t>
            </a:r>
            <a:r>
              <a:rPr lang="en-US" dirty="0">
                <a:solidFill>
                  <a:schemeClr val="accent2"/>
                </a:solidFill>
              </a:rPr>
              <a:t> allele pair.</a:t>
            </a:r>
          </a:p>
          <a:p>
            <a:pPr algn="ctr"/>
            <a:r>
              <a:rPr lang="en-US" dirty="0">
                <a:solidFill>
                  <a:schemeClr val="accent2"/>
                </a:solidFill>
              </a:rPr>
              <a:t>Focus on the </a:t>
            </a:r>
            <a:r>
              <a:rPr lang="en-US" dirty="0">
                <a:solidFill>
                  <a:srgbClr val="FF0000"/>
                </a:solidFill>
              </a:rPr>
              <a:t>target</a:t>
            </a:r>
            <a:r>
              <a:rPr lang="en-US" dirty="0">
                <a:solidFill>
                  <a:schemeClr val="accent2"/>
                </a:solidFill>
              </a:rPr>
              <a:t> only </a:t>
            </a:r>
            <a:r>
              <a:rPr lang="en-US" i="1" dirty="0"/>
              <a:t>after</a:t>
            </a:r>
            <a:r>
              <a:rPr lang="en-US" dirty="0">
                <a:solidFill>
                  <a:schemeClr val="accent2"/>
                </a:solidFill>
              </a:rPr>
              <a:t> analyzing evidence.</a:t>
            </a:r>
          </a:p>
        </p:txBody>
      </p:sp>
    </p:spTree>
    <p:extLst>
      <p:ext uri="{BB962C8B-B14F-4D97-AF65-F5344CB8AC3E}">
        <p14:creationId xmlns:p14="http://schemas.microsoft.com/office/powerpoint/2010/main" val="363734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ACE4-AE3D-5D4E-A025-9F09C65CC410}"/>
              </a:ext>
            </a:extLst>
          </p:cNvPr>
          <p:cNvSpPr>
            <a:spLocks noGrp="1"/>
          </p:cNvSpPr>
          <p:nvPr>
            <p:ph type="title"/>
          </p:nvPr>
        </p:nvSpPr>
        <p:spPr/>
        <p:txBody>
          <a:bodyPr/>
          <a:lstStyle/>
          <a:p>
            <a:r>
              <a:rPr lang="en-US" dirty="0"/>
              <a:t>Objective LR: two steps</a:t>
            </a:r>
          </a:p>
        </p:txBody>
      </p:sp>
      <p:sp>
        <p:nvSpPr>
          <p:cNvPr id="4" name="TextBox 3">
            <a:extLst>
              <a:ext uri="{FF2B5EF4-FFF2-40B4-BE49-F238E27FC236}">
                <a16:creationId xmlns:a16="http://schemas.microsoft.com/office/drawing/2014/main" id="{8B0C595B-D90D-6D43-B6B9-2D1E23FACEFB}"/>
              </a:ext>
            </a:extLst>
          </p:cNvPr>
          <p:cNvSpPr txBox="1"/>
          <p:nvPr/>
        </p:nvSpPr>
        <p:spPr>
          <a:xfrm>
            <a:off x="1860331" y="1752600"/>
            <a:ext cx="5702202" cy="2308324"/>
          </a:xfrm>
          <a:prstGeom prst="rect">
            <a:avLst/>
          </a:prstGeom>
          <a:noFill/>
        </p:spPr>
        <p:txBody>
          <a:bodyPr wrap="none" rtlCol="0">
            <a:spAutoFit/>
          </a:bodyPr>
          <a:lstStyle/>
          <a:p>
            <a:r>
              <a:rPr lang="en-US" dirty="0">
                <a:solidFill>
                  <a:srgbClr val="0070C0"/>
                </a:solidFill>
              </a:rPr>
              <a:t>• Objective, unbiased two-step approach</a:t>
            </a:r>
          </a:p>
          <a:p>
            <a:r>
              <a:rPr lang="en-US" dirty="0">
                <a:solidFill>
                  <a:srgbClr val="0070C0"/>
                </a:solidFill>
              </a:rPr>
              <a:t>• Split LR calculation into two parts</a:t>
            </a:r>
          </a:p>
          <a:p>
            <a:r>
              <a:rPr lang="en-US" dirty="0">
                <a:solidFill>
                  <a:srgbClr val="0070C0"/>
                </a:solidFill>
              </a:rPr>
              <a:t>• Eliminate direct pattern comparison</a:t>
            </a:r>
          </a:p>
          <a:p>
            <a:r>
              <a:rPr lang="en-US" dirty="0">
                <a:solidFill>
                  <a:srgbClr val="0070C0"/>
                </a:solidFill>
              </a:rPr>
              <a:t>• Work with data features instead</a:t>
            </a:r>
          </a:p>
          <a:p>
            <a:r>
              <a:rPr lang="en-US" dirty="0">
                <a:solidFill>
                  <a:srgbClr val="0070C0"/>
                </a:solidFill>
              </a:rPr>
              <a:t>• Use all the STR genotyping data</a:t>
            </a:r>
          </a:p>
          <a:p>
            <a:r>
              <a:rPr lang="en-US" dirty="0">
                <a:solidFill>
                  <a:srgbClr val="0070C0"/>
                </a:solidFill>
              </a:rPr>
              <a:t>• Consider all alternative genotypes</a:t>
            </a:r>
          </a:p>
        </p:txBody>
      </p:sp>
      <p:sp>
        <p:nvSpPr>
          <p:cNvPr id="5" name="TextBox 4">
            <a:extLst>
              <a:ext uri="{FF2B5EF4-FFF2-40B4-BE49-F238E27FC236}">
                <a16:creationId xmlns:a16="http://schemas.microsoft.com/office/drawing/2014/main" id="{60A36E3C-109A-0C49-ADE6-D8E2AE56C3C6}"/>
              </a:ext>
            </a:extLst>
          </p:cNvPr>
          <p:cNvSpPr txBox="1"/>
          <p:nvPr/>
        </p:nvSpPr>
        <p:spPr>
          <a:xfrm>
            <a:off x="990634" y="4209394"/>
            <a:ext cx="6984156" cy="830997"/>
          </a:xfrm>
          <a:prstGeom prst="rect">
            <a:avLst/>
          </a:prstGeom>
          <a:noFill/>
        </p:spPr>
        <p:txBody>
          <a:bodyPr wrap="none" rtlCol="0">
            <a:spAutoFit/>
          </a:bodyPr>
          <a:lstStyle/>
          <a:p>
            <a:pPr algn="ctr"/>
            <a:r>
              <a:rPr lang="en-US" dirty="0">
                <a:solidFill>
                  <a:srgbClr val="002060"/>
                </a:solidFill>
              </a:rPr>
              <a:t>Non-targeted probabilistic approach: </a:t>
            </a:r>
          </a:p>
          <a:p>
            <a:pPr algn="ctr"/>
            <a:r>
              <a:rPr lang="en-US" dirty="0">
                <a:solidFill>
                  <a:srgbClr val="002060"/>
                </a:solidFill>
              </a:rPr>
              <a:t>Target is unknown when examining evidence data</a:t>
            </a:r>
          </a:p>
        </p:txBody>
      </p:sp>
      <p:sp>
        <p:nvSpPr>
          <p:cNvPr id="7" name="TextBox 6">
            <a:extLst>
              <a:ext uri="{FF2B5EF4-FFF2-40B4-BE49-F238E27FC236}">
                <a16:creationId xmlns:a16="http://schemas.microsoft.com/office/drawing/2014/main" id="{957AB7A9-2B1D-544F-9343-BD0F3B759864}"/>
              </a:ext>
            </a:extLst>
          </p:cNvPr>
          <p:cNvSpPr txBox="1"/>
          <p:nvPr/>
        </p:nvSpPr>
        <p:spPr>
          <a:xfrm>
            <a:off x="403231" y="5254325"/>
            <a:ext cx="8337540" cy="461665"/>
          </a:xfrm>
          <a:prstGeom prst="rect">
            <a:avLst/>
          </a:prstGeom>
          <a:noFill/>
        </p:spPr>
        <p:txBody>
          <a:bodyPr wrap="none" rtlCol="0">
            <a:spAutoFit/>
          </a:bodyPr>
          <a:lstStyle/>
          <a:p>
            <a:pPr algn="ctr"/>
            <a:r>
              <a:rPr lang="en-US" dirty="0">
                <a:solidFill>
                  <a:srgbClr val="7030A0"/>
                </a:solidFill>
              </a:rPr>
              <a:t>Approach can eliminate bias in other forensic subdisciplines</a:t>
            </a:r>
          </a:p>
        </p:txBody>
      </p:sp>
      <p:sp>
        <p:nvSpPr>
          <p:cNvPr id="8" name="TextBox 7">
            <a:extLst>
              <a:ext uri="{FF2B5EF4-FFF2-40B4-BE49-F238E27FC236}">
                <a16:creationId xmlns:a16="http://schemas.microsoft.com/office/drawing/2014/main" id="{460C4B87-8645-BC4C-BDE4-F457CEE2904F}"/>
              </a:ext>
            </a:extLst>
          </p:cNvPr>
          <p:cNvSpPr txBox="1"/>
          <p:nvPr/>
        </p:nvSpPr>
        <p:spPr>
          <a:xfrm>
            <a:off x="2015050" y="5856890"/>
            <a:ext cx="5113900" cy="923330"/>
          </a:xfrm>
          <a:prstGeom prst="rect">
            <a:avLst/>
          </a:prstGeom>
          <a:noFill/>
        </p:spPr>
        <p:txBody>
          <a:bodyPr wrap="none" rtlCol="0">
            <a:spAutoFit/>
          </a:bodyPr>
          <a:lstStyle/>
          <a:p>
            <a:pPr algn="ctr"/>
            <a:r>
              <a:rPr lang="en-US" sz="1800" dirty="0">
                <a:solidFill>
                  <a:schemeClr val="bg2">
                    <a:lumMod val="50000"/>
                  </a:schemeClr>
                </a:solidFill>
              </a:rPr>
              <a:t>Perlin MW, </a:t>
            </a:r>
            <a:r>
              <a:rPr lang="en-US" sz="1800" dirty="0" err="1">
                <a:solidFill>
                  <a:schemeClr val="bg2">
                    <a:lumMod val="50000"/>
                  </a:schemeClr>
                </a:solidFill>
              </a:rPr>
              <a:t>Kadane</a:t>
            </a:r>
            <a:r>
              <a:rPr lang="en-US" sz="1800" dirty="0">
                <a:solidFill>
                  <a:schemeClr val="bg2">
                    <a:lumMod val="50000"/>
                  </a:schemeClr>
                </a:solidFill>
              </a:rPr>
              <a:t> JB, Cotton RW. </a:t>
            </a:r>
          </a:p>
          <a:p>
            <a:pPr algn="ctr"/>
            <a:r>
              <a:rPr lang="en-US" sz="1800" dirty="0">
                <a:solidFill>
                  <a:schemeClr val="bg2">
                    <a:lumMod val="50000"/>
                  </a:schemeClr>
                </a:solidFill>
              </a:rPr>
              <a:t>“Match likelihood ratio for uncertain genotypes.” </a:t>
            </a:r>
          </a:p>
          <a:p>
            <a:pPr algn="ctr"/>
            <a:r>
              <a:rPr lang="en-US" sz="1800" i="1" dirty="0">
                <a:solidFill>
                  <a:schemeClr val="bg2">
                    <a:lumMod val="50000"/>
                  </a:schemeClr>
                </a:solidFill>
              </a:rPr>
              <a:t>Law, Probability and Risk</a:t>
            </a:r>
            <a:r>
              <a:rPr lang="en-US" sz="1800" dirty="0">
                <a:solidFill>
                  <a:schemeClr val="bg2">
                    <a:lumMod val="50000"/>
                  </a:schemeClr>
                </a:solidFill>
              </a:rPr>
              <a:t>. 2009;8(3):289-302.</a:t>
            </a:r>
          </a:p>
        </p:txBody>
      </p:sp>
    </p:spTree>
    <p:extLst>
      <p:ext uri="{BB962C8B-B14F-4D97-AF65-F5344CB8AC3E}">
        <p14:creationId xmlns:p14="http://schemas.microsoft.com/office/powerpoint/2010/main" val="860525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C090-64A0-C348-B828-A32582067778}"/>
              </a:ext>
            </a:extLst>
          </p:cNvPr>
          <p:cNvSpPr>
            <a:spLocks noGrp="1"/>
          </p:cNvSpPr>
          <p:nvPr>
            <p:ph type="title"/>
          </p:nvPr>
        </p:nvSpPr>
        <p:spPr>
          <a:xfrm>
            <a:off x="685800" y="2857500"/>
            <a:ext cx="7772400" cy="1143000"/>
          </a:xfrm>
        </p:spPr>
        <p:txBody>
          <a:bodyPr/>
          <a:lstStyle/>
          <a:p>
            <a:r>
              <a:rPr lang="en-US" dirty="0"/>
              <a:t>5. DNA case example:</a:t>
            </a:r>
            <a:br>
              <a:rPr lang="en-US" dirty="0"/>
            </a:br>
            <a:r>
              <a:rPr lang="en-US" dirty="0"/>
              <a:t>targeted vs. non-targeted</a:t>
            </a:r>
          </a:p>
        </p:txBody>
      </p:sp>
      <p:pic>
        <p:nvPicPr>
          <p:cNvPr id="4" name="Picture 3">
            <a:extLst>
              <a:ext uri="{FF2B5EF4-FFF2-40B4-BE49-F238E27FC236}">
                <a16:creationId xmlns:a16="http://schemas.microsoft.com/office/drawing/2014/main" id="{2E6F163A-2F72-9948-8CA4-FC52CC0318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5" name="Picture 4">
            <a:extLst>
              <a:ext uri="{FF2B5EF4-FFF2-40B4-BE49-F238E27FC236}">
                <a16:creationId xmlns:a16="http://schemas.microsoft.com/office/drawing/2014/main" id="{4D3DA2CF-2AF1-DF4D-959E-28E7617AB947}"/>
              </a:ext>
            </a:extLst>
          </p:cNvPr>
          <p:cNvPicPr>
            <a:picLocks noChangeAspect="1"/>
          </p:cNvPicPr>
          <p:nvPr/>
        </p:nvPicPr>
        <p:blipFill>
          <a:blip r:embed="rId3"/>
          <a:stretch>
            <a:fillRect/>
          </a:stretch>
        </p:blipFill>
        <p:spPr>
          <a:xfrm>
            <a:off x="157956" y="991101"/>
            <a:ext cx="1607344" cy="1607344"/>
          </a:xfrm>
          <a:prstGeom prst="rect">
            <a:avLst/>
          </a:prstGeom>
        </p:spPr>
      </p:pic>
      <p:pic>
        <p:nvPicPr>
          <p:cNvPr id="6" name="Picture 6">
            <a:extLst>
              <a:ext uri="{FF2B5EF4-FFF2-40B4-BE49-F238E27FC236}">
                <a16:creationId xmlns:a16="http://schemas.microsoft.com/office/drawing/2014/main" id="{4B89EC7E-B318-A04C-9CB4-0D281E7165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840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ED6B-2ACE-E146-B391-C9A68D1F3206}"/>
              </a:ext>
            </a:extLst>
          </p:cNvPr>
          <p:cNvSpPr>
            <a:spLocks noGrp="1"/>
          </p:cNvSpPr>
          <p:nvPr>
            <p:ph type="title"/>
          </p:nvPr>
        </p:nvSpPr>
        <p:spPr/>
        <p:txBody>
          <a:bodyPr/>
          <a:lstStyle/>
          <a:p>
            <a:r>
              <a:rPr lang="en-US" dirty="0"/>
              <a:t>California v. Lopez</a:t>
            </a:r>
          </a:p>
        </p:txBody>
      </p:sp>
      <p:sp>
        <p:nvSpPr>
          <p:cNvPr id="5" name="TextBox 4">
            <a:extLst>
              <a:ext uri="{FF2B5EF4-FFF2-40B4-BE49-F238E27FC236}">
                <a16:creationId xmlns:a16="http://schemas.microsoft.com/office/drawing/2014/main" id="{CDA0822D-2F15-1842-A243-FF97E9645D8F}"/>
              </a:ext>
            </a:extLst>
          </p:cNvPr>
          <p:cNvSpPr txBox="1"/>
          <p:nvPr/>
        </p:nvSpPr>
        <p:spPr>
          <a:xfrm>
            <a:off x="786865" y="2668359"/>
            <a:ext cx="7512268" cy="2677656"/>
          </a:xfrm>
          <a:prstGeom prst="rect">
            <a:avLst/>
          </a:prstGeom>
          <a:noFill/>
        </p:spPr>
        <p:txBody>
          <a:bodyPr wrap="square" rtlCol="0">
            <a:spAutoFit/>
          </a:bodyPr>
          <a:lstStyle/>
          <a:p>
            <a:pPr marL="171450" indent="-165100"/>
            <a:r>
              <a:rPr lang="en-US" dirty="0">
                <a:solidFill>
                  <a:srgbClr val="0432FF"/>
                </a:solidFill>
              </a:rPr>
              <a:t>• Facing the death penalty, or life in prison. </a:t>
            </a:r>
          </a:p>
          <a:p>
            <a:pPr marL="171450" indent="-165100"/>
            <a:r>
              <a:rPr lang="en-US" dirty="0">
                <a:solidFill>
                  <a:srgbClr val="0432FF"/>
                </a:solidFill>
              </a:rPr>
              <a:t>• The child was 2 years and 10 months old.</a:t>
            </a:r>
          </a:p>
          <a:p>
            <a:pPr marL="171450" indent="-165100"/>
            <a:r>
              <a:rPr lang="en-US" dirty="0">
                <a:solidFill>
                  <a:srgbClr val="0432FF"/>
                </a:solidFill>
              </a:rPr>
              <a:t>• There were bruises to his face, genitals, and rectum.</a:t>
            </a:r>
          </a:p>
          <a:p>
            <a:pPr marL="171450" indent="-165100"/>
            <a:r>
              <a:rPr lang="en-US" dirty="0">
                <a:solidFill>
                  <a:srgbClr val="0432FF"/>
                </a:solidFill>
              </a:rPr>
              <a:t>• An autopsy showed brain swelling, skull fracture, cheek bruises, and asphyxia.</a:t>
            </a:r>
          </a:p>
          <a:p>
            <a:pPr marL="171450" indent="-165100"/>
            <a:r>
              <a:rPr lang="en-US" dirty="0">
                <a:solidFill>
                  <a:srgbClr val="0432FF"/>
                </a:solidFill>
              </a:rPr>
              <a:t>• A rectal swab from the boy showed semen. </a:t>
            </a:r>
          </a:p>
          <a:p>
            <a:pPr marL="171450" indent="-165100"/>
            <a:r>
              <a:rPr lang="en-US" dirty="0">
                <a:solidFill>
                  <a:srgbClr val="0432FF"/>
                </a:solidFill>
              </a:rPr>
              <a:t>• The swab matched the defendant’s DNA. </a:t>
            </a:r>
          </a:p>
        </p:txBody>
      </p:sp>
      <p:sp>
        <p:nvSpPr>
          <p:cNvPr id="6" name="TextBox 5">
            <a:extLst>
              <a:ext uri="{FF2B5EF4-FFF2-40B4-BE49-F238E27FC236}">
                <a16:creationId xmlns:a16="http://schemas.microsoft.com/office/drawing/2014/main" id="{D56ED79C-7599-6E45-B9D3-C1686F0EA8C3}"/>
              </a:ext>
            </a:extLst>
          </p:cNvPr>
          <p:cNvSpPr txBox="1"/>
          <p:nvPr/>
        </p:nvSpPr>
        <p:spPr>
          <a:xfrm>
            <a:off x="141890" y="1752600"/>
            <a:ext cx="8802218" cy="461665"/>
          </a:xfrm>
          <a:prstGeom prst="rect">
            <a:avLst/>
          </a:prstGeom>
          <a:noFill/>
        </p:spPr>
        <p:txBody>
          <a:bodyPr wrap="none" rtlCol="0">
            <a:spAutoFit/>
          </a:bodyPr>
          <a:lstStyle/>
          <a:p>
            <a:r>
              <a:rPr lang="en-US" b="1" dirty="0">
                <a:solidFill>
                  <a:srgbClr val="7030A0"/>
                </a:solidFill>
              </a:rPr>
              <a:t>Man accused of rape and murder of girlfriend’s toddler son</a:t>
            </a:r>
            <a:endParaRPr lang="en-US" dirty="0">
              <a:solidFill>
                <a:srgbClr val="7030A0"/>
              </a:solidFill>
            </a:endParaRPr>
          </a:p>
        </p:txBody>
      </p:sp>
    </p:spTree>
    <p:extLst>
      <p:ext uri="{BB962C8B-B14F-4D97-AF65-F5344CB8AC3E}">
        <p14:creationId xmlns:p14="http://schemas.microsoft.com/office/powerpoint/2010/main" val="2343653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28B-7FB1-2C49-8411-0B0378F812F9}"/>
              </a:ext>
            </a:extLst>
          </p:cNvPr>
          <p:cNvSpPr>
            <a:spLocks noGrp="1"/>
          </p:cNvSpPr>
          <p:nvPr>
            <p:ph type="title"/>
          </p:nvPr>
        </p:nvSpPr>
        <p:spPr/>
        <p:txBody>
          <a:bodyPr/>
          <a:lstStyle/>
          <a:p>
            <a:r>
              <a:rPr lang="en-US" dirty="0"/>
              <a:t>Two different views</a:t>
            </a:r>
          </a:p>
        </p:txBody>
      </p:sp>
      <p:sp>
        <p:nvSpPr>
          <p:cNvPr id="3" name="TextBox 2">
            <a:extLst>
              <a:ext uri="{FF2B5EF4-FFF2-40B4-BE49-F238E27FC236}">
                <a16:creationId xmlns:a16="http://schemas.microsoft.com/office/drawing/2014/main" id="{87BF9E0A-FAED-2740-A3CA-58CC677D1154}"/>
              </a:ext>
            </a:extLst>
          </p:cNvPr>
          <p:cNvSpPr txBox="1"/>
          <p:nvPr/>
        </p:nvSpPr>
        <p:spPr>
          <a:xfrm>
            <a:off x="1371600" y="2311597"/>
            <a:ext cx="6400800" cy="830997"/>
          </a:xfrm>
          <a:prstGeom prst="rect">
            <a:avLst/>
          </a:prstGeom>
          <a:noFill/>
        </p:spPr>
        <p:txBody>
          <a:bodyPr wrap="square" rtlCol="0">
            <a:spAutoFit/>
          </a:bodyPr>
          <a:lstStyle/>
          <a:p>
            <a:r>
              <a:rPr lang="en-US" b="1" dirty="0">
                <a:solidFill>
                  <a:srgbClr val="FF0000"/>
                </a:solidFill>
              </a:rPr>
              <a:t>Prosecution</a:t>
            </a:r>
            <a:r>
              <a:rPr lang="en-US" dirty="0">
                <a:solidFill>
                  <a:srgbClr val="FF0000"/>
                </a:solidFill>
              </a:rPr>
              <a:t>. The defendant raped and killed a two-year old boy who lived in his house. </a:t>
            </a:r>
          </a:p>
        </p:txBody>
      </p:sp>
      <p:sp>
        <p:nvSpPr>
          <p:cNvPr id="4" name="TextBox 3">
            <a:extLst>
              <a:ext uri="{FF2B5EF4-FFF2-40B4-BE49-F238E27FC236}">
                <a16:creationId xmlns:a16="http://schemas.microsoft.com/office/drawing/2014/main" id="{D60C88B0-462A-F741-AF88-1887DF0E1121}"/>
              </a:ext>
            </a:extLst>
          </p:cNvPr>
          <p:cNvSpPr txBox="1"/>
          <p:nvPr/>
        </p:nvSpPr>
        <p:spPr>
          <a:xfrm>
            <a:off x="1371600" y="3715407"/>
            <a:ext cx="6109139" cy="830997"/>
          </a:xfrm>
          <a:prstGeom prst="rect">
            <a:avLst/>
          </a:prstGeom>
          <a:noFill/>
        </p:spPr>
        <p:txBody>
          <a:bodyPr wrap="square" rtlCol="0">
            <a:spAutoFit/>
          </a:bodyPr>
          <a:lstStyle/>
          <a:p>
            <a:r>
              <a:rPr lang="en-US" b="1" dirty="0">
                <a:solidFill>
                  <a:srgbClr val="0432FF"/>
                </a:solidFill>
              </a:rPr>
              <a:t>Defense</a:t>
            </a:r>
            <a:r>
              <a:rPr lang="en-US" dirty="0">
                <a:solidFill>
                  <a:srgbClr val="0432FF"/>
                </a:solidFill>
              </a:rPr>
              <a:t>. An abused toddler died.  The defendant had nothing to do with his death.  </a:t>
            </a:r>
          </a:p>
        </p:txBody>
      </p:sp>
    </p:spTree>
    <p:extLst>
      <p:ext uri="{BB962C8B-B14F-4D97-AF65-F5344CB8AC3E}">
        <p14:creationId xmlns:p14="http://schemas.microsoft.com/office/powerpoint/2010/main" val="2519010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CFBC-F89D-534B-B3AA-00ED2D0946FD}"/>
              </a:ext>
            </a:extLst>
          </p:cNvPr>
          <p:cNvSpPr>
            <a:spLocks noGrp="1"/>
          </p:cNvSpPr>
          <p:nvPr>
            <p:ph type="title"/>
          </p:nvPr>
        </p:nvSpPr>
        <p:spPr>
          <a:xfrm>
            <a:off x="0" y="609600"/>
            <a:ext cx="9144000" cy="1143000"/>
          </a:xfrm>
        </p:spPr>
        <p:txBody>
          <a:bodyPr/>
          <a:lstStyle/>
          <a:p>
            <a:r>
              <a:rPr lang="en-US" dirty="0"/>
              <a:t>Defendant’s hair on clothes bag?</a:t>
            </a:r>
          </a:p>
        </p:txBody>
      </p:sp>
      <p:pic>
        <p:nvPicPr>
          <p:cNvPr id="5" name="Picture 4">
            <a:extLst>
              <a:ext uri="{FF2B5EF4-FFF2-40B4-BE49-F238E27FC236}">
                <a16:creationId xmlns:a16="http://schemas.microsoft.com/office/drawing/2014/main" id="{B61878D2-2DE7-6F4C-A4F2-75EFA11233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1761309" y="2170387"/>
            <a:ext cx="5621382" cy="4447289"/>
          </a:xfrm>
          <a:prstGeom prst="rect">
            <a:avLst/>
          </a:prstGeom>
        </p:spPr>
      </p:pic>
      <p:sp>
        <p:nvSpPr>
          <p:cNvPr id="6" name="TextBox 5">
            <a:extLst>
              <a:ext uri="{FF2B5EF4-FFF2-40B4-BE49-F238E27FC236}">
                <a16:creationId xmlns:a16="http://schemas.microsoft.com/office/drawing/2014/main" id="{C5A1D21C-0646-7946-BAC7-EBF57106F932}"/>
              </a:ext>
            </a:extLst>
          </p:cNvPr>
          <p:cNvSpPr txBox="1"/>
          <p:nvPr/>
        </p:nvSpPr>
        <p:spPr>
          <a:xfrm>
            <a:off x="2869325" y="5624871"/>
            <a:ext cx="1040221" cy="461665"/>
          </a:xfrm>
          <a:prstGeom prst="rect">
            <a:avLst/>
          </a:prstGeom>
          <a:noFill/>
        </p:spPr>
        <p:txBody>
          <a:bodyPr wrap="none" rtlCol="0">
            <a:spAutoFit/>
          </a:bodyPr>
          <a:lstStyle/>
          <a:p>
            <a:r>
              <a:rPr lang="en-US" dirty="0">
                <a:solidFill>
                  <a:srgbClr val="FF0000"/>
                </a:solidFill>
              </a:rPr>
              <a:t>Target</a:t>
            </a:r>
          </a:p>
        </p:txBody>
      </p:sp>
      <p:sp>
        <p:nvSpPr>
          <p:cNvPr id="7" name="TextBox 6">
            <a:extLst>
              <a:ext uri="{FF2B5EF4-FFF2-40B4-BE49-F238E27FC236}">
                <a16:creationId xmlns:a16="http://schemas.microsoft.com/office/drawing/2014/main" id="{8D9E4F0E-8802-7D4B-9289-5AF9532509D7}"/>
              </a:ext>
            </a:extLst>
          </p:cNvPr>
          <p:cNvSpPr txBox="1"/>
          <p:nvPr/>
        </p:nvSpPr>
        <p:spPr>
          <a:xfrm>
            <a:off x="5520558" y="5624872"/>
            <a:ext cx="1452642" cy="461665"/>
          </a:xfrm>
          <a:prstGeom prst="rect">
            <a:avLst/>
          </a:prstGeom>
          <a:noFill/>
        </p:spPr>
        <p:txBody>
          <a:bodyPr wrap="none" rtlCol="0">
            <a:spAutoFit/>
          </a:bodyPr>
          <a:lstStyle/>
          <a:p>
            <a:r>
              <a:rPr lang="en-US" dirty="0">
                <a:solidFill>
                  <a:srgbClr val="945200"/>
                </a:solidFill>
              </a:rPr>
              <a:t>Evidence</a:t>
            </a:r>
          </a:p>
        </p:txBody>
      </p:sp>
      <p:sp>
        <p:nvSpPr>
          <p:cNvPr id="8" name="TextBox 7">
            <a:extLst>
              <a:ext uri="{FF2B5EF4-FFF2-40B4-BE49-F238E27FC236}">
                <a16:creationId xmlns:a16="http://schemas.microsoft.com/office/drawing/2014/main" id="{D346DBDF-1AF5-794B-9289-F724969BFA47}"/>
              </a:ext>
            </a:extLst>
          </p:cNvPr>
          <p:cNvSpPr txBox="1"/>
          <p:nvPr/>
        </p:nvSpPr>
        <p:spPr>
          <a:xfrm>
            <a:off x="2680138" y="2298796"/>
            <a:ext cx="3783724" cy="830997"/>
          </a:xfrm>
          <a:prstGeom prst="rect">
            <a:avLst/>
          </a:prstGeom>
          <a:noFill/>
        </p:spPr>
        <p:txBody>
          <a:bodyPr wrap="square" rtlCol="0">
            <a:spAutoFit/>
          </a:bodyPr>
          <a:lstStyle/>
          <a:p>
            <a:pPr algn="ctr"/>
            <a:r>
              <a:rPr lang="en-US" dirty="0"/>
              <a:t>Comparing strands of hair</a:t>
            </a:r>
          </a:p>
          <a:p>
            <a:pPr algn="ctr"/>
            <a:r>
              <a:rPr lang="en-US" dirty="0"/>
              <a:t>under a microscope</a:t>
            </a:r>
          </a:p>
        </p:txBody>
      </p:sp>
    </p:spTree>
    <p:extLst>
      <p:ext uri="{BB962C8B-B14F-4D97-AF65-F5344CB8AC3E}">
        <p14:creationId xmlns:p14="http://schemas.microsoft.com/office/powerpoint/2010/main" val="2917493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a:extLst>
              <a:ext uri="{FF2B5EF4-FFF2-40B4-BE49-F238E27FC236}">
                <a16:creationId xmlns:a16="http://schemas.microsoft.com/office/drawing/2014/main" id="{8792BB3D-5915-8B4D-A3D2-5D0978FA9AFF}"/>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Hair match statistics (DNA,PG)</a:t>
            </a:r>
          </a:p>
        </p:txBody>
      </p:sp>
      <p:graphicFrame>
        <p:nvGraphicFramePr>
          <p:cNvPr id="3" name="Table 2">
            <a:extLst>
              <a:ext uri="{FF2B5EF4-FFF2-40B4-BE49-F238E27FC236}">
                <a16:creationId xmlns:a16="http://schemas.microsoft.com/office/drawing/2014/main" id="{F5B960F3-4E85-C840-A672-795D5D309347}"/>
              </a:ext>
            </a:extLst>
          </p:cNvPr>
          <p:cNvGraphicFramePr>
            <a:graphicFrameLocks noGrp="1"/>
          </p:cNvGraphicFramePr>
          <p:nvPr>
            <p:extLst>
              <p:ext uri="{D42A27DB-BD31-4B8C-83A1-F6EECF244321}">
                <p14:modId xmlns:p14="http://schemas.microsoft.com/office/powerpoint/2010/main" val="3112314680"/>
              </p:ext>
            </p:extLst>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H1</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hair root found on the bag</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FF000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55374" name="Picture 4" descr="M160108_H1_root.tif">
            <a:extLst>
              <a:ext uri="{FF2B5EF4-FFF2-40B4-BE49-F238E27FC236}">
                <a16:creationId xmlns:a16="http://schemas.microsoft.com/office/drawing/2014/main" id="{F31530CB-B360-964C-9AF4-0798BE4713C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3350" y="2705100"/>
            <a:ext cx="253206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68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EE47-E9B8-624D-ADF0-01617CACB9BB}"/>
              </a:ext>
            </a:extLst>
          </p:cNvPr>
          <p:cNvSpPr>
            <a:spLocks noGrp="1"/>
          </p:cNvSpPr>
          <p:nvPr>
            <p:ph type="title"/>
          </p:nvPr>
        </p:nvSpPr>
        <p:spPr/>
        <p:txBody>
          <a:bodyPr/>
          <a:lstStyle/>
          <a:p>
            <a:r>
              <a:rPr lang="en-US" dirty="0"/>
              <a:t>Making a comparison: issues</a:t>
            </a:r>
          </a:p>
        </p:txBody>
      </p:sp>
      <p:sp>
        <p:nvSpPr>
          <p:cNvPr id="7" name="TextBox 6">
            <a:extLst>
              <a:ext uri="{FF2B5EF4-FFF2-40B4-BE49-F238E27FC236}">
                <a16:creationId xmlns:a16="http://schemas.microsoft.com/office/drawing/2014/main" id="{59BE38A5-33AD-3C4B-96FD-45EEFE0020AF}"/>
              </a:ext>
            </a:extLst>
          </p:cNvPr>
          <p:cNvSpPr txBox="1"/>
          <p:nvPr/>
        </p:nvSpPr>
        <p:spPr>
          <a:xfrm>
            <a:off x="5349657" y="2431464"/>
            <a:ext cx="3108543" cy="646331"/>
          </a:xfrm>
          <a:prstGeom prst="rect">
            <a:avLst/>
          </a:prstGeom>
          <a:noFill/>
        </p:spPr>
        <p:txBody>
          <a:bodyPr wrap="none" rtlCol="0">
            <a:spAutoFit/>
          </a:bodyPr>
          <a:lstStyle/>
          <a:p>
            <a:r>
              <a:rPr lang="en-US" sz="3600" b="1" dirty="0">
                <a:solidFill>
                  <a:srgbClr val="0070C0"/>
                </a:solidFill>
              </a:rPr>
              <a:t>Alternatives?</a:t>
            </a:r>
          </a:p>
        </p:txBody>
      </p:sp>
      <p:sp>
        <p:nvSpPr>
          <p:cNvPr id="28" name="TextBox 27">
            <a:extLst>
              <a:ext uri="{FF2B5EF4-FFF2-40B4-BE49-F238E27FC236}">
                <a16:creationId xmlns:a16="http://schemas.microsoft.com/office/drawing/2014/main" id="{ACA64B0A-D654-164B-A189-950A345CA001}"/>
              </a:ext>
            </a:extLst>
          </p:cNvPr>
          <p:cNvSpPr txBox="1"/>
          <p:nvPr/>
        </p:nvSpPr>
        <p:spPr>
          <a:xfrm>
            <a:off x="1202806" y="1880760"/>
            <a:ext cx="2210862" cy="646331"/>
          </a:xfrm>
          <a:prstGeom prst="rect">
            <a:avLst/>
          </a:prstGeom>
          <a:noFill/>
        </p:spPr>
        <p:txBody>
          <a:bodyPr wrap="none" rtlCol="0">
            <a:spAutoFit/>
          </a:bodyPr>
          <a:lstStyle/>
          <a:p>
            <a:r>
              <a:rPr lang="en-US" sz="3600" b="1" dirty="0">
                <a:solidFill>
                  <a:srgbClr val="7030A0"/>
                </a:solidFill>
              </a:rPr>
              <a:t>Evidence</a:t>
            </a:r>
          </a:p>
        </p:txBody>
      </p:sp>
      <p:sp>
        <p:nvSpPr>
          <p:cNvPr id="29" name="TextBox 28">
            <a:extLst>
              <a:ext uri="{FF2B5EF4-FFF2-40B4-BE49-F238E27FC236}">
                <a16:creationId xmlns:a16="http://schemas.microsoft.com/office/drawing/2014/main" id="{C9C26F7D-43AE-F247-B863-B44DE160021C}"/>
              </a:ext>
            </a:extLst>
          </p:cNvPr>
          <p:cNvSpPr txBox="1"/>
          <p:nvPr/>
        </p:nvSpPr>
        <p:spPr>
          <a:xfrm>
            <a:off x="5926077" y="1882619"/>
            <a:ext cx="1561068" cy="646331"/>
          </a:xfrm>
          <a:prstGeom prst="rect">
            <a:avLst/>
          </a:prstGeom>
          <a:noFill/>
        </p:spPr>
        <p:txBody>
          <a:bodyPr wrap="none" rtlCol="0">
            <a:spAutoFit/>
          </a:bodyPr>
          <a:lstStyle/>
          <a:p>
            <a:r>
              <a:rPr lang="en-US" sz="3600" b="1" dirty="0">
                <a:solidFill>
                  <a:srgbClr val="FF0000"/>
                </a:solidFill>
              </a:rPr>
              <a:t>Target</a:t>
            </a:r>
          </a:p>
        </p:txBody>
      </p:sp>
      <p:sp>
        <p:nvSpPr>
          <p:cNvPr id="30" name="Left-Right Arrow 29">
            <a:extLst>
              <a:ext uri="{FF2B5EF4-FFF2-40B4-BE49-F238E27FC236}">
                <a16:creationId xmlns:a16="http://schemas.microsoft.com/office/drawing/2014/main" id="{86A37EAE-8DA2-F347-B731-17388F8B603F}"/>
              </a:ext>
            </a:extLst>
          </p:cNvPr>
          <p:cNvSpPr/>
          <p:nvPr/>
        </p:nvSpPr>
        <p:spPr bwMode="auto">
          <a:xfrm>
            <a:off x="3759917" y="2044132"/>
            <a:ext cx="1961424" cy="338959"/>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1" name="TextBox 30">
            <a:extLst>
              <a:ext uri="{FF2B5EF4-FFF2-40B4-BE49-F238E27FC236}">
                <a16:creationId xmlns:a16="http://schemas.microsoft.com/office/drawing/2014/main" id="{A0E0553C-E55F-9041-9907-BB431A0C2727}"/>
              </a:ext>
            </a:extLst>
          </p:cNvPr>
          <p:cNvSpPr txBox="1"/>
          <p:nvPr/>
        </p:nvSpPr>
        <p:spPr>
          <a:xfrm>
            <a:off x="4014308" y="1751946"/>
            <a:ext cx="1452642" cy="461665"/>
          </a:xfrm>
          <a:prstGeom prst="rect">
            <a:avLst/>
          </a:prstGeom>
          <a:noFill/>
        </p:spPr>
        <p:txBody>
          <a:bodyPr wrap="none" rtlCol="0">
            <a:spAutoFit/>
          </a:bodyPr>
          <a:lstStyle/>
          <a:p>
            <a:pPr algn="ctr"/>
            <a:r>
              <a:rPr lang="en-US" dirty="0">
                <a:solidFill>
                  <a:srgbClr val="0070C0"/>
                </a:solidFill>
              </a:rPr>
              <a:t>Compare</a:t>
            </a:r>
          </a:p>
        </p:txBody>
      </p:sp>
    </p:spTree>
    <p:extLst>
      <p:ext uri="{BB962C8B-B14F-4D97-AF65-F5344CB8AC3E}">
        <p14:creationId xmlns:p14="http://schemas.microsoft.com/office/powerpoint/2010/main" val="3486962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7A12-1B35-F641-90EC-1CC926C9DFDA}"/>
              </a:ext>
            </a:extLst>
          </p:cNvPr>
          <p:cNvSpPr>
            <a:spLocks noGrp="1"/>
          </p:cNvSpPr>
          <p:nvPr>
            <p:ph type="title"/>
          </p:nvPr>
        </p:nvSpPr>
        <p:spPr>
          <a:xfrm>
            <a:off x="409903" y="609600"/>
            <a:ext cx="8434552" cy="1143000"/>
          </a:xfrm>
        </p:spPr>
        <p:txBody>
          <a:bodyPr/>
          <a:lstStyle/>
          <a:p>
            <a:r>
              <a:rPr lang="en-US" dirty="0"/>
              <a:t>Def’s semen in victim’s rectum?</a:t>
            </a:r>
          </a:p>
        </p:txBody>
      </p:sp>
      <p:pic>
        <p:nvPicPr>
          <p:cNvPr id="4" name="Picture 3">
            <a:extLst>
              <a:ext uri="{FF2B5EF4-FFF2-40B4-BE49-F238E27FC236}">
                <a16:creationId xmlns:a16="http://schemas.microsoft.com/office/drawing/2014/main" id="{1953934E-97BE-9E4F-9401-E16FC37D17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57351" y="2689092"/>
            <a:ext cx="2306457" cy="2306457"/>
          </a:xfrm>
          <a:prstGeom prst="rect">
            <a:avLst/>
          </a:prstGeom>
        </p:spPr>
      </p:pic>
      <p:sp>
        <p:nvSpPr>
          <p:cNvPr id="5" name="Rectangle 4">
            <a:extLst>
              <a:ext uri="{FF2B5EF4-FFF2-40B4-BE49-F238E27FC236}">
                <a16:creationId xmlns:a16="http://schemas.microsoft.com/office/drawing/2014/main" id="{08B0C1DA-07B5-3F41-B7C7-FE4150B12699}"/>
              </a:ext>
            </a:extLst>
          </p:cNvPr>
          <p:cNvSpPr/>
          <p:nvPr/>
        </p:nvSpPr>
        <p:spPr bwMode="auto">
          <a:xfrm>
            <a:off x="5326402" y="2689092"/>
            <a:ext cx="2306457" cy="2306457"/>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78A70B0-DAA2-9E43-BA2B-4DB90F359434}"/>
              </a:ext>
            </a:extLst>
          </p:cNvPr>
          <p:cNvSpPr txBox="1"/>
          <p:nvPr/>
        </p:nvSpPr>
        <p:spPr>
          <a:xfrm>
            <a:off x="1696766" y="5473586"/>
            <a:ext cx="2255746" cy="461665"/>
          </a:xfrm>
          <a:prstGeom prst="rect">
            <a:avLst/>
          </a:prstGeom>
          <a:noFill/>
        </p:spPr>
        <p:txBody>
          <a:bodyPr wrap="none" rtlCol="0">
            <a:spAutoFit/>
          </a:bodyPr>
          <a:lstStyle/>
          <a:p>
            <a:r>
              <a:rPr lang="en-US" dirty="0"/>
              <a:t>First in hospital</a:t>
            </a:r>
          </a:p>
        </p:txBody>
      </p:sp>
      <p:sp>
        <p:nvSpPr>
          <p:cNvPr id="7" name="TextBox 6">
            <a:extLst>
              <a:ext uri="{FF2B5EF4-FFF2-40B4-BE49-F238E27FC236}">
                <a16:creationId xmlns:a16="http://schemas.microsoft.com/office/drawing/2014/main" id="{9A5E3879-05ED-D445-82A1-97785F953AD1}"/>
              </a:ext>
            </a:extLst>
          </p:cNvPr>
          <p:cNvSpPr txBox="1"/>
          <p:nvPr/>
        </p:nvSpPr>
        <p:spPr>
          <a:xfrm>
            <a:off x="5322308" y="5473586"/>
            <a:ext cx="2392001" cy="461665"/>
          </a:xfrm>
          <a:prstGeom prst="rect">
            <a:avLst/>
          </a:prstGeom>
          <a:noFill/>
        </p:spPr>
        <p:txBody>
          <a:bodyPr wrap="none" rtlCol="0">
            <a:spAutoFit/>
          </a:bodyPr>
          <a:lstStyle/>
          <a:p>
            <a:r>
              <a:rPr lang="en-US" dirty="0"/>
              <a:t>Later at autopsy</a:t>
            </a:r>
          </a:p>
        </p:txBody>
      </p:sp>
      <p:sp>
        <p:nvSpPr>
          <p:cNvPr id="8" name="TextBox 7">
            <a:extLst>
              <a:ext uri="{FF2B5EF4-FFF2-40B4-BE49-F238E27FC236}">
                <a16:creationId xmlns:a16="http://schemas.microsoft.com/office/drawing/2014/main" id="{BB90CD59-1A8A-9441-A2C2-DBB64689EC24}"/>
              </a:ext>
            </a:extLst>
          </p:cNvPr>
          <p:cNvSpPr txBox="1"/>
          <p:nvPr/>
        </p:nvSpPr>
        <p:spPr>
          <a:xfrm>
            <a:off x="5262823" y="2230637"/>
            <a:ext cx="2462534" cy="461665"/>
          </a:xfrm>
          <a:prstGeom prst="rect">
            <a:avLst/>
          </a:prstGeom>
          <a:noFill/>
        </p:spPr>
        <p:txBody>
          <a:bodyPr wrap="none" rtlCol="0">
            <a:spAutoFit/>
          </a:bodyPr>
          <a:lstStyle/>
          <a:p>
            <a:r>
              <a:rPr lang="en-US" dirty="0">
                <a:solidFill>
                  <a:srgbClr val="FF0000"/>
                </a:solidFill>
              </a:rPr>
              <a:t>Entirely negative</a:t>
            </a:r>
          </a:p>
        </p:txBody>
      </p:sp>
      <p:sp>
        <p:nvSpPr>
          <p:cNvPr id="9" name="TextBox 8">
            <a:extLst>
              <a:ext uri="{FF2B5EF4-FFF2-40B4-BE49-F238E27FC236}">
                <a16:creationId xmlns:a16="http://schemas.microsoft.com/office/drawing/2014/main" id="{7CBB7DFC-08A4-CB48-9525-5085E82C9926}"/>
              </a:ext>
            </a:extLst>
          </p:cNvPr>
          <p:cNvSpPr txBox="1"/>
          <p:nvPr/>
        </p:nvSpPr>
        <p:spPr>
          <a:xfrm>
            <a:off x="1549391" y="2216122"/>
            <a:ext cx="2490618" cy="461665"/>
          </a:xfrm>
          <a:prstGeom prst="rect">
            <a:avLst/>
          </a:prstGeom>
          <a:noFill/>
        </p:spPr>
        <p:txBody>
          <a:bodyPr wrap="none" rtlCol="0">
            <a:spAutoFit/>
          </a:bodyPr>
          <a:lstStyle/>
          <a:p>
            <a:pPr algn="ctr"/>
            <a:r>
              <a:rPr lang="en-US" dirty="0">
                <a:solidFill>
                  <a:srgbClr val="00B050"/>
                </a:solidFill>
              </a:rPr>
              <a:t>Weakly positive?</a:t>
            </a:r>
          </a:p>
        </p:txBody>
      </p:sp>
      <p:sp>
        <p:nvSpPr>
          <p:cNvPr id="10" name="TextBox 9">
            <a:extLst>
              <a:ext uri="{FF2B5EF4-FFF2-40B4-BE49-F238E27FC236}">
                <a16:creationId xmlns:a16="http://schemas.microsoft.com/office/drawing/2014/main" id="{3D31DA60-F1AE-9543-8D31-B12580E0A6F0}"/>
              </a:ext>
            </a:extLst>
          </p:cNvPr>
          <p:cNvSpPr txBox="1"/>
          <p:nvPr/>
        </p:nvSpPr>
        <p:spPr>
          <a:xfrm>
            <a:off x="6002576" y="3429000"/>
            <a:ext cx="954107" cy="646331"/>
          </a:xfrm>
          <a:prstGeom prst="rect">
            <a:avLst/>
          </a:prstGeom>
          <a:noFill/>
        </p:spPr>
        <p:txBody>
          <a:bodyPr wrap="none" rtlCol="0">
            <a:spAutoFit/>
          </a:bodyPr>
          <a:lstStyle/>
          <a:p>
            <a:r>
              <a:rPr lang="en-US" sz="3600" dirty="0">
                <a:solidFill>
                  <a:srgbClr val="7030A0"/>
                </a:solidFill>
              </a:rPr>
              <a:t>p30</a:t>
            </a:r>
          </a:p>
        </p:txBody>
      </p:sp>
    </p:spTree>
    <p:extLst>
      <p:ext uri="{BB962C8B-B14F-4D97-AF65-F5344CB8AC3E}">
        <p14:creationId xmlns:p14="http://schemas.microsoft.com/office/powerpoint/2010/main" val="4147057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16E81AF-3C69-424F-AF10-EB85523A381E}"/>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Rectal swabs at hospital (DNA)</a:t>
            </a:r>
          </a:p>
        </p:txBody>
      </p:sp>
      <p:graphicFrame>
        <p:nvGraphicFramePr>
          <p:cNvPr id="3" name="Table 2">
            <a:extLst>
              <a:ext uri="{FF2B5EF4-FFF2-40B4-BE49-F238E27FC236}">
                <a16:creationId xmlns:a16="http://schemas.microsoft.com/office/drawing/2014/main" id="{1A568BC2-635E-CF4C-A4B4-026CDC5B2D92}"/>
              </a:ext>
            </a:extLst>
          </p:cNvPr>
          <p:cNvGraphicFramePr>
            <a:graphicFrameLocks noGrp="1"/>
          </p:cNvGraphicFramePr>
          <p:nvPr>
            <p:extLst>
              <p:ext uri="{D42A27DB-BD31-4B8C-83A1-F6EECF244321}">
                <p14:modId xmlns:p14="http://schemas.microsoft.com/office/powerpoint/2010/main" val="870804655"/>
              </p:ext>
            </p:extLst>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16A/B SP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first set of rectal swabs sperm fraction</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3.81</a:t>
                      </a:r>
                      <a:endPar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00B0F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5363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98329CFF-E067-1942-B170-9CC681381D34}"/>
              </a:ext>
            </a:extLst>
          </p:cNvPr>
          <p:cNvSpPr>
            <a:spLocks noGrp="1" noChangeArrowheads="1"/>
          </p:cNvSpPr>
          <p:nvPr>
            <p:ph type="title"/>
          </p:nvPr>
        </p:nvSpPr>
        <p:spPr>
          <a:xfrm>
            <a:off x="47625" y="609600"/>
            <a:ext cx="9048750" cy="1143000"/>
          </a:xfrm>
        </p:spPr>
        <p:txBody>
          <a:bodyPr/>
          <a:lstStyle/>
          <a:p>
            <a:r>
              <a:rPr lang="en-US" altLang="en-US" dirty="0">
                <a:ea typeface="ＭＳ Ｐゴシック" panose="020B0600070205080204" pitchFamily="34" charset="-128"/>
              </a:rPr>
              <a:t>Rectal swabs at autopsy (DNA)</a:t>
            </a:r>
          </a:p>
        </p:txBody>
      </p:sp>
      <p:graphicFrame>
        <p:nvGraphicFramePr>
          <p:cNvPr id="3" name="Table 2">
            <a:extLst>
              <a:ext uri="{FF2B5EF4-FFF2-40B4-BE49-F238E27FC236}">
                <a16:creationId xmlns:a16="http://schemas.microsoft.com/office/drawing/2014/main" id="{E4E46A3A-D6A1-D649-84D0-FFF5117D58D4}"/>
              </a:ext>
            </a:extLst>
          </p:cNvPr>
          <p:cNvGraphicFramePr>
            <a:graphicFrameLocks noGrp="1"/>
          </p:cNvGraphicFramePr>
          <p:nvPr>
            <p:extLst>
              <p:ext uri="{D42A27DB-BD31-4B8C-83A1-F6EECF244321}">
                <p14:modId xmlns:p14="http://schemas.microsoft.com/office/powerpoint/2010/main" val="110198677"/>
              </p:ext>
            </p:extLst>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39A/B SP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second set of rectal swabs sperm fraction</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FF000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2.79</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12965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0C1-FE81-244A-A4B0-32D94E2AE837}"/>
              </a:ext>
            </a:extLst>
          </p:cNvPr>
          <p:cNvSpPr>
            <a:spLocks noGrp="1"/>
          </p:cNvSpPr>
          <p:nvPr>
            <p:ph type="title"/>
          </p:nvPr>
        </p:nvSpPr>
        <p:spPr/>
        <p:txBody>
          <a:bodyPr/>
          <a:lstStyle/>
          <a:p>
            <a:r>
              <a:rPr lang="en-US" dirty="0"/>
              <a:t>Def’s sperm on victim’s penis?</a:t>
            </a:r>
          </a:p>
        </p:txBody>
      </p:sp>
      <p:pic>
        <p:nvPicPr>
          <p:cNvPr id="4" name="Picture 3">
            <a:extLst>
              <a:ext uri="{FF2B5EF4-FFF2-40B4-BE49-F238E27FC236}">
                <a16:creationId xmlns:a16="http://schemas.microsoft.com/office/drawing/2014/main" id="{07E7B734-158F-8941-BAF9-6D958F64E2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4778" y="2147926"/>
            <a:ext cx="5974443" cy="4476030"/>
          </a:xfrm>
          <a:prstGeom prst="rect">
            <a:avLst/>
          </a:prstGeom>
        </p:spPr>
      </p:pic>
      <p:cxnSp>
        <p:nvCxnSpPr>
          <p:cNvPr id="5" name="Straight Arrow Connector 4">
            <a:extLst>
              <a:ext uri="{FF2B5EF4-FFF2-40B4-BE49-F238E27FC236}">
                <a16:creationId xmlns:a16="http://schemas.microsoft.com/office/drawing/2014/main" id="{380124B6-DC3F-CF4D-AE60-3728D2BFBC24}"/>
              </a:ext>
            </a:extLst>
          </p:cNvPr>
          <p:cNvCxnSpPr>
            <a:cxnSpLocks/>
          </p:cNvCxnSpPr>
          <p:nvPr/>
        </p:nvCxnSpPr>
        <p:spPr bwMode="auto">
          <a:xfrm flipH="1">
            <a:off x="4508938" y="3618186"/>
            <a:ext cx="323193" cy="268015"/>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
        <p:nvSpPr>
          <p:cNvPr id="6" name="TextBox 5">
            <a:extLst>
              <a:ext uri="{FF2B5EF4-FFF2-40B4-BE49-F238E27FC236}">
                <a16:creationId xmlns:a16="http://schemas.microsoft.com/office/drawing/2014/main" id="{DB546A1B-4770-B742-9544-1F8E4AC6244D}"/>
              </a:ext>
            </a:extLst>
          </p:cNvPr>
          <p:cNvSpPr txBox="1"/>
          <p:nvPr/>
        </p:nvSpPr>
        <p:spPr>
          <a:xfrm>
            <a:off x="1906571" y="4839580"/>
            <a:ext cx="5267789" cy="830997"/>
          </a:xfrm>
          <a:prstGeom prst="rect">
            <a:avLst/>
          </a:prstGeom>
          <a:noFill/>
        </p:spPr>
        <p:txBody>
          <a:bodyPr wrap="none" rtlCol="0">
            <a:spAutoFit/>
          </a:bodyPr>
          <a:lstStyle/>
          <a:p>
            <a:pPr algn="ctr"/>
            <a:r>
              <a:rPr lang="en-US" dirty="0"/>
              <a:t>“How many cells must an analyst see</a:t>
            </a:r>
          </a:p>
          <a:p>
            <a:pPr algn="ctr"/>
            <a:r>
              <a:rPr lang="en-US" dirty="0"/>
              <a:t>before they can call it semen?”</a:t>
            </a:r>
          </a:p>
        </p:txBody>
      </p:sp>
      <p:sp>
        <p:nvSpPr>
          <p:cNvPr id="7" name="TextBox 6">
            <a:extLst>
              <a:ext uri="{FF2B5EF4-FFF2-40B4-BE49-F238E27FC236}">
                <a16:creationId xmlns:a16="http://schemas.microsoft.com/office/drawing/2014/main" id="{EC53D76F-AFA2-B94E-83C9-B79571BB36AC}"/>
              </a:ext>
            </a:extLst>
          </p:cNvPr>
          <p:cNvSpPr txBox="1"/>
          <p:nvPr/>
        </p:nvSpPr>
        <p:spPr>
          <a:xfrm>
            <a:off x="3894082" y="3219585"/>
            <a:ext cx="2068195" cy="461665"/>
          </a:xfrm>
          <a:prstGeom prst="rect">
            <a:avLst/>
          </a:prstGeom>
          <a:noFill/>
        </p:spPr>
        <p:txBody>
          <a:bodyPr wrap="none" rtlCol="0">
            <a:spAutoFit/>
          </a:bodyPr>
          <a:lstStyle/>
          <a:p>
            <a:r>
              <a:rPr lang="en-US" dirty="0">
                <a:solidFill>
                  <a:srgbClr val="FF0000"/>
                </a:solidFill>
              </a:rPr>
              <a:t>One cell seen</a:t>
            </a:r>
          </a:p>
        </p:txBody>
      </p:sp>
    </p:spTree>
    <p:extLst>
      <p:ext uri="{BB962C8B-B14F-4D97-AF65-F5344CB8AC3E}">
        <p14:creationId xmlns:p14="http://schemas.microsoft.com/office/powerpoint/2010/main" val="3057139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7DAF616B-F49D-8B4A-A6A6-AC51A732B2F6}"/>
              </a:ext>
            </a:extLst>
          </p:cNvPr>
          <p:cNvSpPr>
            <a:spLocks noGrp="1" noChangeArrowheads="1"/>
          </p:cNvSpPr>
          <p:nvPr>
            <p:ph type="title"/>
          </p:nvPr>
        </p:nvSpPr>
        <p:spPr>
          <a:xfrm>
            <a:off x="0" y="609600"/>
            <a:ext cx="9143999" cy="1143000"/>
          </a:xfrm>
        </p:spPr>
        <p:txBody>
          <a:bodyPr/>
          <a:lstStyle/>
          <a:p>
            <a:r>
              <a:rPr lang="en-US" altLang="en-US" dirty="0">
                <a:ea typeface="ＭＳ Ｐゴシック" panose="020B0600070205080204" pitchFamily="34" charset="-128"/>
              </a:rPr>
              <a:t>Penile swabs (STR)</a:t>
            </a:r>
          </a:p>
        </p:txBody>
      </p:sp>
      <p:graphicFrame>
        <p:nvGraphicFramePr>
          <p:cNvPr id="3" name="Table 2">
            <a:extLst>
              <a:ext uri="{FF2B5EF4-FFF2-40B4-BE49-F238E27FC236}">
                <a16:creationId xmlns:a16="http://schemas.microsoft.com/office/drawing/2014/main" id="{66C229D3-35EE-B840-B9FF-F0170A96DAF7}"/>
              </a:ext>
            </a:extLst>
          </p:cNvPr>
          <p:cNvGraphicFramePr>
            <a:graphicFrameLocks noGrp="1"/>
          </p:cNvGraphicFramePr>
          <p:nvPr>
            <p:extLst>
              <p:ext uri="{D42A27DB-BD31-4B8C-83A1-F6EECF244321}">
                <p14:modId xmlns:p14="http://schemas.microsoft.com/office/powerpoint/2010/main" val="2884184521"/>
              </p:ext>
            </p:extLst>
          </p:nvPr>
        </p:nvGraphicFramePr>
        <p:xfrm>
          <a:off x="261938" y="1946275"/>
          <a:ext cx="8620126" cy="4645024"/>
        </p:xfrm>
        <a:graphic>
          <a:graphicData uri="http://schemas.openxmlformats.org/drawingml/2006/table">
            <a:tbl>
              <a:tblPr/>
              <a:tblGrid>
                <a:gridCol w="2557192">
                  <a:extLst>
                    <a:ext uri="{9D8B030D-6E8A-4147-A177-3AD203B41FA5}">
                      <a16:colId xmlns:a16="http://schemas.microsoft.com/office/drawing/2014/main" val="20000"/>
                    </a:ext>
                  </a:extLst>
                </a:gridCol>
                <a:gridCol w="1919701">
                  <a:extLst>
                    <a:ext uri="{9D8B030D-6E8A-4147-A177-3AD203B41FA5}">
                      <a16:colId xmlns:a16="http://schemas.microsoft.com/office/drawing/2014/main" val="20001"/>
                    </a:ext>
                  </a:extLst>
                </a:gridCol>
                <a:gridCol w="1338740">
                  <a:extLst>
                    <a:ext uri="{9D8B030D-6E8A-4147-A177-3AD203B41FA5}">
                      <a16:colId xmlns:a16="http://schemas.microsoft.com/office/drawing/2014/main" val="20002"/>
                    </a:ext>
                  </a:extLst>
                </a:gridCol>
                <a:gridCol w="1465753">
                  <a:extLst>
                    <a:ext uri="{9D8B030D-6E8A-4147-A177-3AD203B41FA5}">
                      <a16:colId xmlns:a16="http://schemas.microsoft.com/office/drawing/2014/main" val="20003"/>
                    </a:ext>
                  </a:extLst>
                </a:gridCol>
                <a:gridCol w="1338740">
                  <a:extLst>
                    <a:ext uri="{9D8B030D-6E8A-4147-A177-3AD203B41FA5}">
                      <a16:colId xmlns:a16="http://schemas.microsoft.com/office/drawing/2014/main" val="20004"/>
                    </a:ext>
                  </a:extLst>
                </a:gridCol>
              </a:tblGrid>
              <a:tr h="4386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Person in </a:t>
                      </a: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b" horzOverflow="overflow">
                    <a:lnL>
                      <a:noFill/>
                    </a:lnL>
                    <a:lnR>
                      <a:noFill/>
                    </a:lnR>
                    <a:lnT>
                      <a:noFill/>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60">
                <a:tc row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38A/B SP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second set of penile swabs sperm fraction</a:t>
                      </a:r>
                    </a:p>
                  </a:txBody>
                  <a:tcPr marL="91459" marR="91459" marT="45721" marB="45721" anchor="ctr" horzOverflow="overflow">
                    <a:lnL w="12700" cap="flat" cmpd="sng" algn="ctr">
                      <a:no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Sister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21A EC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17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 REF</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21D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7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6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Mother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7B-4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ＭＳ Ｐゴシック" charset="0"/>
                          <a:cs typeface="ＭＳ Ｐゴシック" charset="0"/>
                        </a:rPr>
                        <a:t>Defendant</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rgbClr val="FF0000">
                        <a:alpha val="25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8C SP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on 8 items</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Brother</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cap="none" normalizeH="0" baseline="0" dirty="0">
                          <a:ln>
                            <a:noFill/>
                          </a:ln>
                          <a:solidFill>
                            <a:srgbClr val="FF0000"/>
                          </a:solidFill>
                          <a:effectLst/>
                          <a:latin typeface="Arial" charset="0"/>
                          <a:ea typeface="ＭＳ Ｐゴシック" charset="0"/>
                          <a:cs typeface="ＭＳ Ｐゴシック" charset="0"/>
                        </a:rPr>
                        <a:t>X</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endParaRPr lang="en-US" sz="1800" dirty="0"/>
                    </a:p>
                  </a:txBody>
                  <a:tcPr marL="91459" marR="91459" marT="45721" marB="45721" anchor="ctr" horzOverflow="overflow">
                    <a:lnL>
                      <a:noFill/>
                    </a:lnL>
                    <a:lnR w="190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60">
                <a:tc v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a:noFill/>
                    </a:lnL>
                    <a:lnR w="190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Victim</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cap="none" normalizeH="0" baseline="0" dirty="0">
                          <a:ln>
                            <a:noFill/>
                          </a:ln>
                          <a:solidFill>
                            <a:srgbClr val="0000FF"/>
                          </a:solidFill>
                          <a:effectLst/>
                          <a:latin typeface="Arial" charset="0"/>
                          <a:ea typeface="ＭＳ Ｐゴシック" charset="0"/>
                          <a:cs typeface="ＭＳ Ｐゴシック" charset="0"/>
                        </a:rPr>
                        <a:t>7.57</a:t>
                      </a:r>
                    </a:p>
                  </a:txBody>
                  <a:tcPr marL="91459" marR="91459" marT="45721" marB="45721"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w="19050" cap="flat" cmpd="sng" algn="ctr">
                      <a:solidFill>
                        <a:scrgbClr r="0" g="0" b="0"/>
                      </a:solidFill>
                      <a:prstDash val="solid"/>
                      <a:round/>
                      <a:headEnd type="none" w="med" len="med"/>
                      <a:tailEnd type="none" w="med" len="med"/>
                    </a:lnL>
                    <a:lnR>
                      <a:noFill/>
                    </a:lnR>
                    <a:lnT w="1905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59" marR="91459" marT="45721" marB="45721" anchor="ctr" horzOverflow="overflow">
                    <a:lnL>
                      <a:noFill/>
                    </a:lnL>
                    <a:lnR>
                      <a:noFill/>
                    </a:lnR>
                    <a:lnT w="1905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D1FE6765-4F90-2A48-BC9B-2E8A07A9487A}"/>
              </a:ext>
            </a:extLst>
          </p:cNvPr>
          <p:cNvSpPr txBox="1"/>
          <p:nvPr/>
        </p:nvSpPr>
        <p:spPr>
          <a:xfrm>
            <a:off x="6473499" y="5617622"/>
            <a:ext cx="2209836" cy="461665"/>
          </a:xfrm>
          <a:prstGeom prst="rect">
            <a:avLst/>
          </a:prstGeom>
          <a:noFill/>
        </p:spPr>
        <p:txBody>
          <a:bodyPr wrap="none" rtlCol="0">
            <a:spAutoFit/>
          </a:bodyPr>
          <a:lstStyle/>
          <a:p>
            <a:r>
              <a:rPr lang="en-US" dirty="0">
                <a:solidFill>
                  <a:srgbClr val="00B050"/>
                </a:solidFill>
              </a:rPr>
              <a:t>Y-STR positive</a:t>
            </a:r>
          </a:p>
        </p:txBody>
      </p:sp>
    </p:spTree>
    <p:extLst>
      <p:ext uri="{BB962C8B-B14F-4D97-AF65-F5344CB8AC3E}">
        <p14:creationId xmlns:p14="http://schemas.microsoft.com/office/powerpoint/2010/main" val="3661037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D9EB-5D32-C94A-BC48-AD9A0E7FDDE5}"/>
              </a:ext>
            </a:extLst>
          </p:cNvPr>
          <p:cNvSpPr>
            <a:spLocks noGrp="1"/>
          </p:cNvSpPr>
          <p:nvPr>
            <p:ph type="title"/>
          </p:nvPr>
        </p:nvSpPr>
        <p:spPr/>
        <p:txBody>
          <a:bodyPr/>
          <a:lstStyle/>
          <a:p>
            <a:r>
              <a:rPr lang="en-US" dirty="0"/>
              <a:t>Forensic DNA evidence</a:t>
            </a:r>
          </a:p>
        </p:txBody>
      </p:sp>
      <p:sp>
        <p:nvSpPr>
          <p:cNvPr id="4" name="TextBox 3">
            <a:extLst>
              <a:ext uri="{FF2B5EF4-FFF2-40B4-BE49-F238E27FC236}">
                <a16:creationId xmlns:a16="http://schemas.microsoft.com/office/drawing/2014/main" id="{C926B46F-3BC6-2344-932C-B830274A7E7E}"/>
              </a:ext>
            </a:extLst>
          </p:cNvPr>
          <p:cNvSpPr txBox="1"/>
          <p:nvPr/>
        </p:nvSpPr>
        <p:spPr>
          <a:xfrm>
            <a:off x="1912940" y="2125038"/>
            <a:ext cx="5318123" cy="3416320"/>
          </a:xfrm>
          <a:prstGeom prst="rect">
            <a:avLst/>
          </a:prstGeom>
          <a:noFill/>
        </p:spPr>
        <p:txBody>
          <a:bodyPr wrap="none" rtlCol="0">
            <a:spAutoFit/>
          </a:bodyPr>
          <a:lstStyle/>
          <a:p>
            <a:pPr algn="ctr"/>
            <a:r>
              <a:rPr lang="en-US" b="1" dirty="0"/>
              <a:t>Crime Laboratory</a:t>
            </a:r>
          </a:p>
          <a:p>
            <a:r>
              <a:rPr lang="en-US" dirty="0">
                <a:solidFill>
                  <a:srgbClr val="945200"/>
                </a:solidFill>
              </a:rPr>
              <a:t>STR analyzed 97 evidence items</a:t>
            </a:r>
          </a:p>
          <a:p>
            <a:r>
              <a:rPr lang="en-US" dirty="0">
                <a:solidFill>
                  <a:srgbClr val="945200"/>
                </a:solidFill>
              </a:rPr>
              <a:t>Reported 43 matches</a:t>
            </a:r>
          </a:p>
          <a:p>
            <a:r>
              <a:rPr lang="en-US" dirty="0">
                <a:solidFill>
                  <a:srgbClr val="945200"/>
                </a:solidFill>
              </a:rPr>
              <a:t>Discovered 1 unknown person</a:t>
            </a:r>
          </a:p>
          <a:p>
            <a:endParaRPr lang="en-US" dirty="0"/>
          </a:p>
          <a:p>
            <a:pPr algn="ctr"/>
            <a:r>
              <a:rPr lang="en-US" b="1" dirty="0"/>
              <a:t>Cybergenetics</a:t>
            </a:r>
            <a:r>
              <a:rPr lang="en-US" dirty="0"/>
              <a:t> </a:t>
            </a:r>
          </a:p>
          <a:p>
            <a:r>
              <a:rPr lang="en-US" dirty="0">
                <a:solidFill>
                  <a:srgbClr val="0432FF"/>
                </a:solidFill>
              </a:rPr>
              <a:t>Processed 77 items using </a:t>
            </a:r>
            <a:r>
              <a:rPr lang="en-US" dirty="0" err="1">
                <a:solidFill>
                  <a:srgbClr val="0432FF"/>
                </a:solidFill>
              </a:rPr>
              <a:t>TrueAllele</a:t>
            </a:r>
            <a:r>
              <a:rPr lang="en-US" baseline="30000" dirty="0">
                <a:solidFill>
                  <a:srgbClr val="0432FF"/>
                </a:solidFill>
              </a:rPr>
              <a:t>®</a:t>
            </a:r>
          </a:p>
          <a:p>
            <a:r>
              <a:rPr lang="en-US" dirty="0">
                <a:solidFill>
                  <a:srgbClr val="0432FF"/>
                </a:solidFill>
              </a:rPr>
              <a:t>Reported 138 matches</a:t>
            </a:r>
          </a:p>
          <a:p>
            <a:r>
              <a:rPr lang="en-US" dirty="0">
                <a:solidFill>
                  <a:srgbClr val="0432FF"/>
                </a:solidFill>
              </a:rPr>
              <a:t>Discovered 5 unknown people</a:t>
            </a:r>
          </a:p>
        </p:txBody>
      </p:sp>
    </p:spTree>
    <p:extLst>
      <p:ext uri="{BB962C8B-B14F-4D97-AF65-F5344CB8AC3E}">
        <p14:creationId xmlns:p14="http://schemas.microsoft.com/office/powerpoint/2010/main" val="553564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98C5-E572-0044-B88C-0FA9E274C8A4}"/>
              </a:ext>
            </a:extLst>
          </p:cNvPr>
          <p:cNvSpPr>
            <a:spLocks noGrp="1"/>
          </p:cNvSpPr>
          <p:nvPr>
            <p:ph type="title"/>
          </p:nvPr>
        </p:nvSpPr>
        <p:spPr>
          <a:xfrm>
            <a:off x="291661" y="609600"/>
            <a:ext cx="8442435" cy="1143000"/>
          </a:xfrm>
        </p:spPr>
        <p:txBody>
          <a:bodyPr/>
          <a:lstStyle/>
          <a:p>
            <a:r>
              <a:rPr lang="en-US" dirty="0"/>
              <a:t>Targeted DNA – manual review</a:t>
            </a:r>
          </a:p>
        </p:txBody>
      </p:sp>
      <p:sp>
        <p:nvSpPr>
          <p:cNvPr id="3" name="TextBox 2">
            <a:extLst>
              <a:ext uri="{FF2B5EF4-FFF2-40B4-BE49-F238E27FC236}">
                <a16:creationId xmlns:a16="http://schemas.microsoft.com/office/drawing/2014/main" id="{66E6DB6F-D0C4-F840-A55E-559E0D48F0ED}"/>
              </a:ext>
            </a:extLst>
          </p:cNvPr>
          <p:cNvSpPr txBox="1">
            <a:spLocks noChangeArrowheads="1"/>
          </p:cNvSpPr>
          <p:nvPr/>
        </p:nvSpPr>
        <p:spPr bwMode="auto">
          <a:xfrm>
            <a:off x="569141" y="1668244"/>
            <a:ext cx="80057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CPI/RMNE just counts how many loci an analyst reported</a:t>
            </a:r>
          </a:p>
        </p:txBody>
      </p:sp>
      <p:pic>
        <p:nvPicPr>
          <p:cNvPr id="4" name="Picture 3" descr="JPI.tiff">
            <a:extLst>
              <a:ext uri="{FF2B5EF4-FFF2-40B4-BE49-F238E27FC236}">
                <a16:creationId xmlns:a16="http://schemas.microsoft.com/office/drawing/2014/main" id="{E1411B62-7FCD-674A-ABD5-0C553669569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4075" y="2682875"/>
            <a:ext cx="7521575" cy="319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327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3" name="Picture 2" descr="JFS2015.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1851" y="0"/>
            <a:ext cx="8387078" cy="3456492"/>
          </a:xfrm>
          <a:prstGeom prst="rect">
            <a:avLst/>
          </a:prstGeom>
        </p:spPr>
      </p:pic>
      <p:pic>
        <p:nvPicPr>
          <p:cNvPr id="4" name="Picture 3" descr="JFS2019.jpeg"/>
          <p:cNvPicPr>
            <a:picLocks noChangeAspect="1"/>
          </p:cNvPicPr>
          <p:nvPr/>
        </p:nvPicPr>
        <p:blipFill rotWithShape="1">
          <a:blip r:embed="rId3" cstate="print">
            <a:extLst>
              <a:ext uri="{28A0092B-C50C-407E-A947-70E740481C1C}">
                <a14:useLocalDpi xmlns:a14="http://schemas.microsoft.com/office/drawing/2010/main"/>
              </a:ext>
            </a:extLst>
          </a:blip>
          <a:srcRect l="-153"/>
          <a:stretch/>
        </p:blipFill>
        <p:spPr>
          <a:xfrm>
            <a:off x="423363" y="3655886"/>
            <a:ext cx="8387078" cy="2945557"/>
          </a:xfrm>
          <a:prstGeom prst="rect">
            <a:avLst/>
          </a:prstGeom>
        </p:spPr>
      </p:pic>
      <p:sp>
        <p:nvSpPr>
          <p:cNvPr id="6" name="Title 1">
            <a:extLst>
              <a:ext uri="{FF2B5EF4-FFF2-40B4-BE49-F238E27FC236}">
                <a16:creationId xmlns:a16="http://schemas.microsoft.com/office/drawing/2014/main" id="{A7CF97A2-AE6A-414B-9CDE-72CD05F13BC5}"/>
              </a:ext>
            </a:extLst>
          </p:cNvPr>
          <p:cNvSpPr txBox="1">
            <a:spLocks/>
          </p:cNvSpPr>
          <p:nvPr/>
        </p:nvSpPr>
        <p:spPr bwMode="auto">
          <a:xfrm>
            <a:off x="189182" y="609600"/>
            <a:ext cx="84424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solidFill>
                  <a:srgbClr val="0432FF"/>
                </a:solidFill>
              </a:rPr>
              <a:t>Untargeted DNA</a:t>
            </a:r>
          </a:p>
          <a:p>
            <a:r>
              <a:rPr lang="en-US" kern="0" dirty="0">
                <a:solidFill>
                  <a:srgbClr val="0432FF"/>
                </a:solidFill>
              </a:rPr>
              <a:t>computer review</a:t>
            </a:r>
          </a:p>
        </p:txBody>
      </p:sp>
      <p:cxnSp>
        <p:nvCxnSpPr>
          <p:cNvPr id="7" name="Straight Connector 6">
            <a:extLst>
              <a:ext uri="{FF2B5EF4-FFF2-40B4-BE49-F238E27FC236}">
                <a16:creationId xmlns:a16="http://schemas.microsoft.com/office/drawing/2014/main" id="{84C7A974-1657-A841-B481-E6EF08871453}"/>
              </a:ext>
            </a:extLst>
          </p:cNvPr>
          <p:cNvCxnSpPr>
            <a:cxnSpLocks/>
          </p:cNvCxnSpPr>
          <p:nvPr/>
        </p:nvCxnSpPr>
        <p:spPr bwMode="auto">
          <a:xfrm>
            <a:off x="563766" y="3489352"/>
            <a:ext cx="8153973" cy="0"/>
          </a:xfrm>
          <a:prstGeom prst="line">
            <a:avLst/>
          </a:prstGeom>
          <a:solidFill>
            <a:schemeClr val="accent1"/>
          </a:solidFill>
          <a:ln w="1905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2564027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20-03-06 at 10.55.14 AM.png">
            <a:extLst>
              <a:ext uri="{FF2B5EF4-FFF2-40B4-BE49-F238E27FC236}">
                <a16:creationId xmlns:a16="http://schemas.microsoft.com/office/drawing/2014/main" id="{CC8EAA6B-3A37-0F45-AF13-8934037159D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89550" y="2454275"/>
            <a:ext cx="26527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a:extLst>
              <a:ext uri="{FF2B5EF4-FFF2-40B4-BE49-F238E27FC236}">
                <a16:creationId xmlns:a16="http://schemas.microsoft.com/office/drawing/2014/main" id="{83D25CA9-7E7F-B147-8987-C057A00CFF07}"/>
              </a:ext>
            </a:extLst>
          </p:cNvPr>
          <p:cNvSpPr txBox="1">
            <a:spLocks noChangeArrowheads="1"/>
          </p:cNvSpPr>
          <p:nvPr/>
        </p:nvSpPr>
        <p:spPr bwMode="auto">
          <a:xfrm>
            <a:off x="47625" y="590550"/>
            <a:ext cx="904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400" dirty="0">
                <a:solidFill>
                  <a:schemeClr val="tx2"/>
                </a:solidFill>
              </a:rPr>
              <a:t>Crime lab vs. </a:t>
            </a:r>
            <a:r>
              <a:rPr lang="en-US" altLang="en-US" sz="4400" dirty="0" err="1">
                <a:solidFill>
                  <a:schemeClr val="tx2"/>
                </a:solidFill>
              </a:rPr>
              <a:t>TrueAllele</a:t>
            </a:r>
            <a:endParaRPr lang="en-US" altLang="en-US" sz="4400" dirty="0">
              <a:solidFill>
                <a:schemeClr val="tx2"/>
              </a:solidFill>
            </a:endParaRPr>
          </a:p>
          <a:p>
            <a:pPr algn="ctr"/>
            <a:r>
              <a:rPr lang="en-US" altLang="en-US" sz="4400" dirty="0">
                <a:solidFill>
                  <a:schemeClr val="tx2"/>
                </a:solidFill>
              </a:rPr>
              <a:t>information comparison</a:t>
            </a:r>
          </a:p>
        </p:txBody>
      </p:sp>
      <p:sp>
        <p:nvSpPr>
          <p:cNvPr id="27651" name="TextBox 1">
            <a:extLst>
              <a:ext uri="{FF2B5EF4-FFF2-40B4-BE49-F238E27FC236}">
                <a16:creationId xmlns:a16="http://schemas.microsoft.com/office/drawing/2014/main" id="{15C15035-B45A-F847-82C7-0E2BC81F120D}"/>
              </a:ext>
            </a:extLst>
          </p:cNvPr>
          <p:cNvSpPr txBox="1">
            <a:spLocks noChangeArrowheads="1"/>
          </p:cNvSpPr>
          <p:nvPr/>
        </p:nvSpPr>
        <p:spPr bwMode="auto">
          <a:xfrm>
            <a:off x="1098550" y="2881313"/>
            <a:ext cx="28765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u="sng" dirty="0"/>
              <a:t>First 3 charts</a:t>
            </a:r>
            <a:r>
              <a:rPr lang="en-US" altLang="en-US" dirty="0"/>
              <a:t> </a:t>
            </a:r>
          </a:p>
          <a:p>
            <a:pPr eaLnBrk="1" hangingPunct="1"/>
            <a:r>
              <a:rPr lang="en-US" altLang="en-US" dirty="0"/>
              <a:t>County Crime Lab</a:t>
            </a:r>
          </a:p>
          <a:p>
            <a:pPr eaLnBrk="1" hangingPunct="1"/>
            <a:r>
              <a:rPr lang="en-US" altLang="en-US" dirty="0"/>
              <a:t>Manual review</a:t>
            </a:r>
          </a:p>
          <a:p>
            <a:pPr eaLnBrk="1" hangingPunct="1"/>
            <a:endParaRPr lang="en-US" altLang="en-US" dirty="0"/>
          </a:p>
          <a:p>
            <a:pPr eaLnBrk="1" hangingPunct="1"/>
            <a:r>
              <a:rPr lang="en-US" altLang="en-US" u="sng" dirty="0"/>
              <a:t>Second 3 charts </a:t>
            </a:r>
            <a:r>
              <a:rPr lang="en-US" altLang="en-US" dirty="0"/>
              <a:t>Cybergenetics </a:t>
            </a:r>
            <a:r>
              <a:rPr lang="en-US" altLang="en-US" dirty="0" err="1"/>
              <a:t>TrueAllele</a:t>
            </a:r>
            <a:r>
              <a:rPr lang="en-US" altLang="en-US" dirty="0"/>
              <a:t> PG</a:t>
            </a:r>
          </a:p>
        </p:txBody>
      </p:sp>
    </p:spTree>
    <p:extLst>
      <p:ext uri="{BB962C8B-B14F-4D97-AF65-F5344CB8AC3E}">
        <p14:creationId xmlns:p14="http://schemas.microsoft.com/office/powerpoint/2010/main" val="19688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11724559-17E1-DA47-AF65-E41E12EF1AD2}"/>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County Crime Lab (1 of 3)</a:t>
            </a:r>
          </a:p>
        </p:txBody>
      </p:sp>
      <p:pic>
        <p:nvPicPr>
          <p:cNvPr id="28674" name="Picture 3" descr="Screen Shot 2020-03-06 at 10.58.21 AM.png">
            <a:extLst>
              <a:ext uri="{FF2B5EF4-FFF2-40B4-BE49-F238E27FC236}">
                <a16:creationId xmlns:a16="http://schemas.microsoft.com/office/drawing/2014/main" id="{5B69E1A6-9740-404B-8EEA-3482BF73374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a:extLst>
              <a:ext uri="{FF2B5EF4-FFF2-40B4-BE49-F238E27FC236}">
                <a16:creationId xmlns:a16="http://schemas.microsoft.com/office/drawing/2014/main" id="{9A599E57-7CF5-1844-832D-BF73588B726A}"/>
              </a:ext>
            </a:extLst>
          </p:cNvPr>
          <p:cNvSpPr txBox="1">
            <a:spLocks noChangeArrowheads="1"/>
          </p:cNvSpPr>
          <p:nvPr/>
        </p:nvSpPr>
        <p:spPr bwMode="auto">
          <a:xfrm>
            <a:off x="4633913" y="137636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8676" name="Text Box 9">
            <a:extLst>
              <a:ext uri="{FF2B5EF4-FFF2-40B4-BE49-F238E27FC236}">
                <a16:creationId xmlns:a16="http://schemas.microsoft.com/office/drawing/2014/main" id="{6937D880-C547-8241-9D8E-FA87903125D7}"/>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28678" name="Text Box 9">
            <a:extLst>
              <a:ext uri="{FF2B5EF4-FFF2-40B4-BE49-F238E27FC236}">
                <a16:creationId xmlns:a16="http://schemas.microsoft.com/office/drawing/2014/main" id="{183C0A89-D814-5140-93BC-A5DF5D6C222A}"/>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28679" name="Text Box 9">
            <a:extLst>
              <a:ext uri="{FF2B5EF4-FFF2-40B4-BE49-F238E27FC236}">
                <a16:creationId xmlns:a16="http://schemas.microsoft.com/office/drawing/2014/main" id="{FFA3783D-4217-5346-ABB0-C1C2EEB46480}"/>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28680" name="Text Box 9">
            <a:extLst>
              <a:ext uri="{FF2B5EF4-FFF2-40B4-BE49-F238E27FC236}">
                <a16:creationId xmlns:a16="http://schemas.microsoft.com/office/drawing/2014/main" id="{85FBE361-363E-BB46-8EFF-3B35AD5B46C5}"/>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28681" name="Text Box 9">
            <a:extLst>
              <a:ext uri="{FF2B5EF4-FFF2-40B4-BE49-F238E27FC236}">
                <a16:creationId xmlns:a16="http://schemas.microsoft.com/office/drawing/2014/main" id="{FE8CEB24-B22B-CF4F-8747-AB2559213227}"/>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1" name="Text Box 9">
            <a:extLst>
              <a:ext uri="{FF2B5EF4-FFF2-40B4-BE49-F238E27FC236}">
                <a16:creationId xmlns:a16="http://schemas.microsoft.com/office/drawing/2014/main" id="{8E36C93C-7120-3B49-BFE4-21EAC259059F}"/>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19202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EE47-E9B8-624D-ADF0-01617CACB9BB}"/>
              </a:ext>
            </a:extLst>
          </p:cNvPr>
          <p:cNvSpPr>
            <a:spLocks noGrp="1"/>
          </p:cNvSpPr>
          <p:nvPr>
            <p:ph type="title"/>
          </p:nvPr>
        </p:nvSpPr>
        <p:spPr/>
        <p:txBody>
          <a:bodyPr/>
          <a:lstStyle/>
          <a:p>
            <a:r>
              <a:rPr lang="en-US" dirty="0"/>
              <a:t>Making a comparison: issues</a:t>
            </a:r>
          </a:p>
        </p:txBody>
      </p:sp>
      <p:sp>
        <p:nvSpPr>
          <p:cNvPr id="7" name="TextBox 6">
            <a:extLst>
              <a:ext uri="{FF2B5EF4-FFF2-40B4-BE49-F238E27FC236}">
                <a16:creationId xmlns:a16="http://schemas.microsoft.com/office/drawing/2014/main" id="{59BE38A5-33AD-3C4B-96FD-45EEFE0020AF}"/>
              </a:ext>
            </a:extLst>
          </p:cNvPr>
          <p:cNvSpPr txBox="1"/>
          <p:nvPr/>
        </p:nvSpPr>
        <p:spPr>
          <a:xfrm>
            <a:off x="5349657" y="2431464"/>
            <a:ext cx="3108543" cy="646331"/>
          </a:xfrm>
          <a:prstGeom prst="rect">
            <a:avLst/>
          </a:prstGeom>
          <a:noFill/>
        </p:spPr>
        <p:txBody>
          <a:bodyPr wrap="none" rtlCol="0">
            <a:spAutoFit/>
          </a:bodyPr>
          <a:lstStyle/>
          <a:p>
            <a:r>
              <a:rPr lang="en-US" sz="3600" b="1" dirty="0">
                <a:solidFill>
                  <a:srgbClr val="0070C0"/>
                </a:solidFill>
              </a:rPr>
              <a:t>Alternatives?</a:t>
            </a:r>
          </a:p>
        </p:txBody>
      </p:sp>
      <p:sp>
        <p:nvSpPr>
          <p:cNvPr id="8" name="TextBox 7">
            <a:extLst>
              <a:ext uri="{FF2B5EF4-FFF2-40B4-BE49-F238E27FC236}">
                <a16:creationId xmlns:a16="http://schemas.microsoft.com/office/drawing/2014/main" id="{0266B0F1-95E0-504C-9E73-FE17022565C3}"/>
              </a:ext>
            </a:extLst>
          </p:cNvPr>
          <p:cNvSpPr txBox="1"/>
          <p:nvPr/>
        </p:nvSpPr>
        <p:spPr>
          <a:xfrm>
            <a:off x="856558" y="3699693"/>
            <a:ext cx="2903359" cy="646331"/>
          </a:xfrm>
          <a:prstGeom prst="rect">
            <a:avLst/>
          </a:prstGeom>
          <a:noFill/>
        </p:spPr>
        <p:txBody>
          <a:bodyPr wrap="none" rtlCol="0">
            <a:spAutoFit/>
          </a:bodyPr>
          <a:lstStyle/>
          <a:p>
            <a:r>
              <a:rPr lang="en-US" sz="3600" b="1" dirty="0">
                <a:solidFill>
                  <a:srgbClr val="7030A0"/>
                </a:solidFill>
              </a:rPr>
              <a:t>Data </a:t>
            </a:r>
            <a:r>
              <a:rPr lang="en-US" sz="3600" b="1" i="1" dirty="0">
                <a:solidFill>
                  <a:srgbClr val="7030A0"/>
                </a:solidFill>
              </a:rPr>
              <a:t>Pattern</a:t>
            </a:r>
          </a:p>
        </p:txBody>
      </p:sp>
      <p:sp>
        <p:nvSpPr>
          <p:cNvPr id="9" name="TextBox 8">
            <a:extLst>
              <a:ext uri="{FF2B5EF4-FFF2-40B4-BE49-F238E27FC236}">
                <a16:creationId xmlns:a16="http://schemas.microsoft.com/office/drawing/2014/main" id="{8533E650-9154-CC4F-BC77-A399FF3892AD}"/>
              </a:ext>
            </a:extLst>
          </p:cNvPr>
          <p:cNvSpPr txBox="1"/>
          <p:nvPr/>
        </p:nvSpPr>
        <p:spPr>
          <a:xfrm>
            <a:off x="5926077" y="3720659"/>
            <a:ext cx="1774845" cy="646331"/>
          </a:xfrm>
          <a:prstGeom prst="rect">
            <a:avLst/>
          </a:prstGeom>
          <a:noFill/>
        </p:spPr>
        <p:txBody>
          <a:bodyPr wrap="none" rtlCol="0">
            <a:spAutoFit/>
          </a:bodyPr>
          <a:lstStyle/>
          <a:p>
            <a:r>
              <a:rPr lang="en-US" sz="3600" b="1" i="1" dirty="0">
                <a:solidFill>
                  <a:srgbClr val="FF0000"/>
                </a:solidFill>
              </a:rPr>
              <a:t>Pattern</a:t>
            </a:r>
          </a:p>
        </p:txBody>
      </p:sp>
      <p:sp>
        <p:nvSpPr>
          <p:cNvPr id="10" name="Left-Right Arrow 9">
            <a:extLst>
              <a:ext uri="{FF2B5EF4-FFF2-40B4-BE49-F238E27FC236}">
                <a16:creationId xmlns:a16="http://schemas.microsoft.com/office/drawing/2014/main" id="{F31EBFBC-62BF-8143-A077-6EBF9C89D3F0}"/>
              </a:ext>
            </a:extLst>
          </p:cNvPr>
          <p:cNvSpPr/>
          <p:nvPr/>
        </p:nvSpPr>
        <p:spPr bwMode="auto">
          <a:xfrm>
            <a:off x="3820579" y="3874344"/>
            <a:ext cx="1961424" cy="338959"/>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47DB1483-36F3-EB40-900D-64DC4F46A077}"/>
              </a:ext>
            </a:extLst>
          </p:cNvPr>
          <p:cNvSpPr txBox="1"/>
          <p:nvPr/>
        </p:nvSpPr>
        <p:spPr>
          <a:xfrm>
            <a:off x="4074970" y="3582158"/>
            <a:ext cx="1452642" cy="461665"/>
          </a:xfrm>
          <a:prstGeom prst="rect">
            <a:avLst/>
          </a:prstGeom>
          <a:noFill/>
        </p:spPr>
        <p:txBody>
          <a:bodyPr wrap="none" rtlCol="0">
            <a:spAutoFit/>
          </a:bodyPr>
          <a:lstStyle/>
          <a:p>
            <a:pPr algn="ctr"/>
            <a:r>
              <a:rPr lang="en-US" dirty="0">
                <a:solidFill>
                  <a:srgbClr val="0070C0"/>
                </a:solidFill>
              </a:rPr>
              <a:t>Compare</a:t>
            </a:r>
          </a:p>
        </p:txBody>
      </p:sp>
      <p:sp>
        <p:nvSpPr>
          <p:cNvPr id="16" name="TextBox 15">
            <a:extLst>
              <a:ext uri="{FF2B5EF4-FFF2-40B4-BE49-F238E27FC236}">
                <a16:creationId xmlns:a16="http://schemas.microsoft.com/office/drawing/2014/main" id="{2E8CBDAA-95B7-DA4C-A4F4-0C04CC9F978C}"/>
              </a:ext>
            </a:extLst>
          </p:cNvPr>
          <p:cNvSpPr txBox="1"/>
          <p:nvPr/>
        </p:nvSpPr>
        <p:spPr>
          <a:xfrm>
            <a:off x="892819" y="4213303"/>
            <a:ext cx="2954655" cy="646331"/>
          </a:xfrm>
          <a:prstGeom prst="rect">
            <a:avLst/>
          </a:prstGeom>
          <a:noFill/>
        </p:spPr>
        <p:txBody>
          <a:bodyPr wrap="none" rtlCol="0">
            <a:spAutoFit/>
          </a:bodyPr>
          <a:lstStyle/>
          <a:p>
            <a:r>
              <a:rPr lang="en-US" sz="3600" b="1" dirty="0">
                <a:solidFill>
                  <a:srgbClr val="0070C0"/>
                </a:solidFill>
              </a:rPr>
              <a:t>Complexity?</a:t>
            </a:r>
          </a:p>
        </p:txBody>
      </p:sp>
      <p:sp>
        <p:nvSpPr>
          <p:cNvPr id="28" name="TextBox 27">
            <a:extLst>
              <a:ext uri="{FF2B5EF4-FFF2-40B4-BE49-F238E27FC236}">
                <a16:creationId xmlns:a16="http://schemas.microsoft.com/office/drawing/2014/main" id="{ACA64B0A-D654-164B-A189-950A345CA001}"/>
              </a:ext>
            </a:extLst>
          </p:cNvPr>
          <p:cNvSpPr txBox="1"/>
          <p:nvPr/>
        </p:nvSpPr>
        <p:spPr>
          <a:xfrm>
            <a:off x="1202806" y="1880760"/>
            <a:ext cx="2210862" cy="646331"/>
          </a:xfrm>
          <a:prstGeom prst="rect">
            <a:avLst/>
          </a:prstGeom>
          <a:noFill/>
        </p:spPr>
        <p:txBody>
          <a:bodyPr wrap="none" rtlCol="0">
            <a:spAutoFit/>
          </a:bodyPr>
          <a:lstStyle/>
          <a:p>
            <a:r>
              <a:rPr lang="en-US" sz="3600" b="1" u="sng" dirty="0">
                <a:solidFill>
                  <a:srgbClr val="7030A0"/>
                </a:solidFill>
              </a:rPr>
              <a:t>Evidence</a:t>
            </a:r>
          </a:p>
        </p:txBody>
      </p:sp>
      <p:sp>
        <p:nvSpPr>
          <p:cNvPr id="29" name="TextBox 28">
            <a:extLst>
              <a:ext uri="{FF2B5EF4-FFF2-40B4-BE49-F238E27FC236}">
                <a16:creationId xmlns:a16="http://schemas.microsoft.com/office/drawing/2014/main" id="{C9C26F7D-43AE-F247-B863-B44DE160021C}"/>
              </a:ext>
            </a:extLst>
          </p:cNvPr>
          <p:cNvSpPr txBox="1"/>
          <p:nvPr/>
        </p:nvSpPr>
        <p:spPr>
          <a:xfrm>
            <a:off x="5926077" y="1882619"/>
            <a:ext cx="1561068" cy="646331"/>
          </a:xfrm>
          <a:prstGeom prst="rect">
            <a:avLst/>
          </a:prstGeom>
          <a:noFill/>
        </p:spPr>
        <p:txBody>
          <a:bodyPr wrap="none" rtlCol="0">
            <a:spAutoFit/>
          </a:bodyPr>
          <a:lstStyle/>
          <a:p>
            <a:r>
              <a:rPr lang="en-US" sz="3600" b="1" u="sng" dirty="0">
                <a:solidFill>
                  <a:srgbClr val="FF0000"/>
                </a:solidFill>
              </a:rPr>
              <a:t>Target</a:t>
            </a:r>
          </a:p>
        </p:txBody>
      </p:sp>
      <p:sp>
        <p:nvSpPr>
          <p:cNvPr id="3" name="Down Arrow 2">
            <a:extLst>
              <a:ext uri="{FF2B5EF4-FFF2-40B4-BE49-F238E27FC236}">
                <a16:creationId xmlns:a16="http://schemas.microsoft.com/office/drawing/2014/main" id="{2966CF33-8807-B24D-BC6B-A675A0EF7C9E}"/>
              </a:ext>
            </a:extLst>
          </p:cNvPr>
          <p:cNvSpPr/>
          <p:nvPr/>
        </p:nvSpPr>
        <p:spPr bwMode="auto">
          <a:xfrm>
            <a:off x="2161933" y="2608643"/>
            <a:ext cx="146304" cy="100949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38266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Screen Shot 2020-03-06 at 11.03.01 AM.png">
            <a:extLst>
              <a:ext uri="{FF2B5EF4-FFF2-40B4-BE49-F238E27FC236}">
                <a16:creationId xmlns:a16="http://schemas.microsoft.com/office/drawing/2014/main" id="{72214A32-2E17-F14E-A3FB-D9A8BB8C971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a:extLst>
              <a:ext uri="{FF2B5EF4-FFF2-40B4-BE49-F238E27FC236}">
                <a16:creationId xmlns:a16="http://schemas.microsoft.com/office/drawing/2014/main" id="{0D1D7E68-3D63-914E-8CDB-B67AE6037D1B}"/>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County Crime Lab (2 of 3)</a:t>
            </a:r>
          </a:p>
        </p:txBody>
      </p:sp>
      <p:sp>
        <p:nvSpPr>
          <p:cNvPr id="10" name="Text Box 9">
            <a:extLst>
              <a:ext uri="{FF2B5EF4-FFF2-40B4-BE49-F238E27FC236}">
                <a16:creationId xmlns:a16="http://schemas.microsoft.com/office/drawing/2014/main" id="{C43614C7-A72C-F244-925E-62AFA51E6C99}"/>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3" name="Text Box 9">
            <a:extLst>
              <a:ext uri="{FF2B5EF4-FFF2-40B4-BE49-F238E27FC236}">
                <a16:creationId xmlns:a16="http://schemas.microsoft.com/office/drawing/2014/main" id="{79847193-1CF3-EA4F-A3AE-53179A5BBD39}"/>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93D1456E-0962-8D47-9BD6-825B2580844F}"/>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3641DC28-DC71-F849-815E-C83B8B24A3EF}"/>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AC288122-07C0-F94B-8DCE-03535542082F}"/>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17" name="Text Box 9">
            <a:extLst>
              <a:ext uri="{FF2B5EF4-FFF2-40B4-BE49-F238E27FC236}">
                <a16:creationId xmlns:a16="http://schemas.microsoft.com/office/drawing/2014/main" id="{E736605E-A3AE-EE43-90AE-08B7C1D2EB87}"/>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3500097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AF56C3A-7B96-5E41-8A7F-9CBBE220E44B}"/>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County Crime Lab (3 of 3)</a:t>
            </a:r>
          </a:p>
        </p:txBody>
      </p:sp>
      <p:pic>
        <p:nvPicPr>
          <p:cNvPr id="32770" name="Picture 2" descr="Screen Shot 2020-03-06 at 11.17.40 AM.png">
            <a:extLst>
              <a:ext uri="{FF2B5EF4-FFF2-40B4-BE49-F238E27FC236}">
                <a16:creationId xmlns:a16="http://schemas.microsoft.com/office/drawing/2014/main" id="{C109F5BD-0F99-D347-B2D0-ED9ED25EAF4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06E661CB-EDCA-D448-A04D-AB483162C679}"/>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3" name="Text Box 9">
            <a:extLst>
              <a:ext uri="{FF2B5EF4-FFF2-40B4-BE49-F238E27FC236}">
                <a16:creationId xmlns:a16="http://schemas.microsoft.com/office/drawing/2014/main" id="{ECACC19A-7660-B64C-80CD-46930ADB465C}"/>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15BDE36A-ED86-3648-91C7-BA8970DD2450}"/>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4B90B49C-6229-7749-B687-ABB7493BDB0D}"/>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F0FF8E17-69BD-0647-B38D-38776CF56EAD}"/>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17" name="Text Box 9">
            <a:extLst>
              <a:ext uri="{FF2B5EF4-FFF2-40B4-BE49-F238E27FC236}">
                <a16:creationId xmlns:a16="http://schemas.microsoft.com/office/drawing/2014/main" id="{1FBA45F8-2BCC-BF4F-AC03-884CBF79CAAA}"/>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1905616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Screen Shot 2020-03-06 at 10.58.58 AM.png">
            <a:extLst>
              <a:ext uri="{FF2B5EF4-FFF2-40B4-BE49-F238E27FC236}">
                <a16:creationId xmlns:a16="http://schemas.microsoft.com/office/drawing/2014/main" id="{F5F2AF3E-B090-244D-93A9-BB624FAF2CC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FE76855-8211-A644-8E99-4B5075D17A1F}"/>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Cybergenetics </a:t>
            </a:r>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(1 of 3)</a:t>
            </a:r>
          </a:p>
        </p:txBody>
      </p:sp>
      <p:sp>
        <p:nvSpPr>
          <p:cNvPr id="10" name="Text Box 9">
            <a:extLst>
              <a:ext uri="{FF2B5EF4-FFF2-40B4-BE49-F238E27FC236}">
                <a16:creationId xmlns:a16="http://schemas.microsoft.com/office/drawing/2014/main" id="{59EA3CB9-CF0C-EF44-9C11-5C33E88EDA73}"/>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3" name="Text Box 9">
            <a:extLst>
              <a:ext uri="{FF2B5EF4-FFF2-40B4-BE49-F238E27FC236}">
                <a16:creationId xmlns:a16="http://schemas.microsoft.com/office/drawing/2014/main" id="{FAF6C2BC-3354-1146-A5CD-89750C26CC4D}"/>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C4125503-EA01-A14B-AD4B-EEE7C2B94D8F}"/>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675C66B6-F072-9444-8ADD-0D63E6C94C7F}"/>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68800E44-2411-9C46-A6B1-BF2F368482A6}"/>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
        <p:nvSpPr>
          <p:cNvPr id="17" name="Text Box 9">
            <a:extLst>
              <a:ext uri="{FF2B5EF4-FFF2-40B4-BE49-F238E27FC236}">
                <a16:creationId xmlns:a16="http://schemas.microsoft.com/office/drawing/2014/main" id="{4937ED63-F7EF-A44B-BE78-E147E398E68D}"/>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Tree>
    <p:extLst>
      <p:ext uri="{BB962C8B-B14F-4D97-AF65-F5344CB8AC3E}">
        <p14:creationId xmlns:p14="http://schemas.microsoft.com/office/powerpoint/2010/main" val="68549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Screen Shot 2020-03-06 at 11.03.34 AM.png">
            <a:extLst>
              <a:ext uri="{FF2B5EF4-FFF2-40B4-BE49-F238E27FC236}">
                <a16:creationId xmlns:a16="http://schemas.microsoft.com/office/drawing/2014/main" id="{872DE8F0-48D2-3941-9C9F-E0C7F85FE7F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04925"/>
            <a:ext cx="91440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a:extLst>
              <a:ext uri="{FF2B5EF4-FFF2-40B4-BE49-F238E27FC236}">
                <a16:creationId xmlns:a16="http://schemas.microsoft.com/office/drawing/2014/main" id="{5269BDBB-9436-6648-AC62-E16D9EE6FF37}"/>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Cybergenetics </a:t>
            </a:r>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(2 of 3)</a:t>
            </a:r>
          </a:p>
        </p:txBody>
      </p:sp>
      <p:sp>
        <p:nvSpPr>
          <p:cNvPr id="10" name="Text Box 9">
            <a:extLst>
              <a:ext uri="{FF2B5EF4-FFF2-40B4-BE49-F238E27FC236}">
                <a16:creationId xmlns:a16="http://schemas.microsoft.com/office/drawing/2014/main" id="{B5A0CFC6-8C3A-4D4F-951C-F0671AF9956A}"/>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1" name="Text Box 9">
            <a:extLst>
              <a:ext uri="{FF2B5EF4-FFF2-40B4-BE49-F238E27FC236}">
                <a16:creationId xmlns:a16="http://schemas.microsoft.com/office/drawing/2014/main" id="{E57710E7-4C57-3B44-B78B-5C6E549544B3}"/>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3" name="Text Box 9">
            <a:extLst>
              <a:ext uri="{FF2B5EF4-FFF2-40B4-BE49-F238E27FC236}">
                <a16:creationId xmlns:a16="http://schemas.microsoft.com/office/drawing/2014/main" id="{E6E9C1A3-CDA7-EC4B-9722-4512C4FA608F}"/>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4" name="Text Box 9">
            <a:extLst>
              <a:ext uri="{FF2B5EF4-FFF2-40B4-BE49-F238E27FC236}">
                <a16:creationId xmlns:a16="http://schemas.microsoft.com/office/drawing/2014/main" id="{C595E6F4-6564-1445-A921-848DB6FF9909}"/>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5" name="Text Box 9">
            <a:extLst>
              <a:ext uri="{FF2B5EF4-FFF2-40B4-BE49-F238E27FC236}">
                <a16:creationId xmlns:a16="http://schemas.microsoft.com/office/drawing/2014/main" id="{9EDD436C-DD39-DC4A-9B01-7DECCB5B2F32}"/>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6" name="Text Box 9">
            <a:extLst>
              <a:ext uri="{FF2B5EF4-FFF2-40B4-BE49-F238E27FC236}">
                <a16:creationId xmlns:a16="http://schemas.microsoft.com/office/drawing/2014/main" id="{6EA517BE-F422-4F43-9198-A861C2AB166B}"/>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Tree>
    <p:extLst>
      <p:ext uri="{BB962C8B-B14F-4D97-AF65-F5344CB8AC3E}">
        <p14:creationId xmlns:p14="http://schemas.microsoft.com/office/powerpoint/2010/main" val="3257844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B8FFFC9-D58E-DC4E-8EA9-EEF38EC979BE}"/>
              </a:ext>
            </a:extLst>
          </p:cNvPr>
          <p:cNvSpPr>
            <a:spLocks noGrp="1" noChangeArrowheads="1"/>
          </p:cNvSpPr>
          <p:nvPr>
            <p:ph type="title"/>
          </p:nvPr>
        </p:nvSpPr>
        <p:spPr>
          <a:xfrm>
            <a:off x="47625" y="0"/>
            <a:ext cx="9048750" cy="1143000"/>
          </a:xfrm>
        </p:spPr>
        <p:txBody>
          <a:bodyPr/>
          <a:lstStyle/>
          <a:p>
            <a:r>
              <a:rPr lang="en-US" altLang="en-US" dirty="0">
                <a:ea typeface="ＭＳ Ｐゴシック" panose="020B0600070205080204" pitchFamily="34" charset="-128"/>
              </a:rPr>
              <a:t>Cybergenetics </a:t>
            </a:r>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(3 of 3)</a:t>
            </a:r>
          </a:p>
        </p:txBody>
      </p:sp>
      <p:pic>
        <p:nvPicPr>
          <p:cNvPr id="33794" name="Picture 2" descr="Screen Shot 2020-03-06 at 11.18.14 AM.png">
            <a:extLst>
              <a:ext uri="{FF2B5EF4-FFF2-40B4-BE49-F238E27FC236}">
                <a16:creationId xmlns:a16="http://schemas.microsoft.com/office/drawing/2014/main" id="{610E9849-90CF-684E-837D-4302DFF8FBA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7831DFAE-8A7F-864C-B293-E765784EFB42}"/>
              </a:ext>
            </a:extLst>
          </p:cNvPr>
          <p:cNvSpPr txBox="1">
            <a:spLocks noChangeArrowheads="1"/>
          </p:cNvSpPr>
          <p:nvPr/>
        </p:nvSpPr>
        <p:spPr bwMode="auto">
          <a:xfrm>
            <a:off x="750888" y="1108075"/>
            <a:ext cx="677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Sister</a:t>
            </a:r>
          </a:p>
        </p:txBody>
      </p:sp>
      <p:sp>
        <p:nvSpPr>
          <p:cNvPr id="11" name="Text Box 9">
            <a:extLst>
              <a:ext uri="{FF2B5EF4-FFF2-40B4-BE49-F238E27FC236}">
                <a16:creationId xmlns:a16="http://schemas.microsoft.com/office/drawing/2014/main" id="{332F3801-197B-5B41-AA23-1B8EB720C893}"/>
              </a:ext>
            </a:extLst>
          </p:cNvPr>
          <p:cNvSpPr txBox="1">
            <a:spLocks noChangeArrowheads="1"/>
          </p:cNvSpPr>
          <p:nvPr/>
        </p:nvSpPr>
        <p:spPr bwMode="auto">
          <a:xfrm>
            <a:off x="1428750" y="1108075"/>
            <a:ext cx="6969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2" name="Text Box 9">
            <a:extLst>
              <a:ext uri="{FF2B5EF4-FFF2-40B4-BE49-F238E27FC236}">
                <a16:creationId xmlns:a16="http://schemas.microsoft.com/office/drawing/2014/main" id="{4841847C-2EAD-3942-9603-EB9FECEC0C00}"/>
              </a:ext>
            </a:extLst>
          </p:cNvPr>
          <p:cNvSpPr txBox="1">
            <a:spLocks noChangeArrowheads="1"/>
          </p:cNvSpPr>
          <p:nvPr/>
        </p:nvSpPr>
        <p:spPr bwMode="auto">
          <a:xfrm>
            <a:off x="3435350" y="1092200"/>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Brother</a:t>
            </a:r>
          </a:p>
        </p:txBody>
      </p:sp>
      <p:sp>
        <p:nvSpPr>
          <p:cNvPr id="13" name="Text Box 9">
            <a:extLst>
              <a:ext uri="{FF2B5EF4-FFF2-40B4-BE49-F238E27FC236}">
                <a16:creationId xmlns:a16="http://schemas.microsoft.com/office/drawing/2014/main" id="{D8F3D394-EA05-2041-9192-D934E35B7E01}"/>
              </a:ext>
            </a:extLst>
          </p:cNvPr>
          <p:cNvSpPr txBox="1">
            <a:spLocks noChangeArrowheads="1"/>
          </p:cNvSpPr>
          <p:nvPr/>
        </p:nvSpPr>
        <p:spPr bwMode="auto">
          <a:xfrm>
            <a:off x="4243388" y="1108075"/>
            <a:ext cx="679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Victim</a:t>
            </a:r>
          </a:p>
        </p:txBody>
      </p:sp>
      <p:sp>
        <p:nvSpPr>
          <p:cNvPr id="14" name="Text Box 9">
            <a:extLst>
              <a:ext uri="{FF2B5EF4-FFF2-40B4-BE49-F238E27FC236}">
                <a16:creationId xmlns:a16="http://schemas.microsoft.com/office/drawing/2014/main" id="{EA48CFD6-02B9-104A-998E-B3F62FD3F132}"/>
              </a:ext>
            </a:extLst>
          </p:cNvPr>
          <p:cNvSpPr txBox="1">
            <a:spLocks noChangeArrowheads="1"/>
          </p:cNvSpPr>
          <p:nvPr/>
        </p:nvSpPr>
        <p:spPr bwMode="auto">
          <a:xfrm>
            <a:off x="1997075" y="1108075"/>
            <a:ext cx="976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t>Mother</a:t>
            </a:r>
          </a:p>
        </p:txBody>
      </p:sp>
      <p:sp>
        <p:nvSpPr>
          <p:cNvPr id="15" name="Text Box 9">
            <a:extLst>
              <a:ext uri="{FF2B5EF4-FFF2-40B4-BE49-F238E27FC236}">
                <a16:creationId xmlns:a16="http://schemas.microsoft.com/office/drawing/2014/main" id="{DFA885CE-FDEB-234E-B00C-F2642D9BFFF7}"/>
              </a:ext>
            </a:extLst>
          </p:cNvPr>
          <p:cNvSpPr txBox="1">
            <a:spLocks noChangeArrowheads="1"/>
          </p:cNvSpPr>
          <p:nvPr/>
        </p:nvSpPr>
        <p:spPr bwMode="auto">
          <a:xfrm>
            <a:off x="2738437" y="1108075"/>
            <a:ext cx="896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b="1" dirty="0">
                <a:solidFill>
                  <a:srgbClr val="FF0000"/>
                </a:solidFill>
              </a:rPr>
              <a:t>Defendant</a:t>
            </a:r>
          </a:p>
        </p:txBody>
      </p:sp>
    </p:spTree>
    <p:extLst>
      <p:ext uri="{BB962C8B-B14F-4D97-AF65-F5344CB8AC3E}">
        <p14:creationId xmlns:p14="http://schemas.microsoft.com/office/powerpoint/2010/main" val="3589725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28B-7FB1-2C49-8411-0B0378F812F9}"/>
              </a:ext>
            </a:extLst>
          </p:cNvPr>
          <p:cNvSpPr>
            <a:spLocks noGrp="1"/>
          </p:cNvSpPr>
          <p:nvPr>
            <p:ph type="title"/>
          </p:nvPr>
        </p:nvSpPr>
        <p:spPr/>
        <p:txBody>
          <a:bodyPr/>
          <a:lstStyle/>
          <a:p>
            <a:r>
              <a:rPr lang="en-US" dirty="0"/>
              <a:t>Two strange puzzles</a:t>
            </a:r>
          </a:p>
        </p:txBody>
      </p:sp>
      <p:sp>
        <p:nvSpPr>
          <p:cNvPr id="4" name="TextBox 3">
            <a:extLst>
              <a:ext uri="{FF2B5EF4-FFF2-40B4-BE49-F238E27FC236}">
                <a16:creationId xmlns:a16="http://schemas.microsoft.com/office/drawing/2014/main" id="{1506C2EF-EA4E-724A-90DC-8E77DE5E52A7}"/>
              </a:ext>
            </a:extLst>
          </p:cNvPr>
          <p:cNvSpPr txBox="1"/>
          <p:nvPr/>
        </p:nvSpPr>
        <p:spPr>
          <a:xfrm>
            <a:off x="1784129" y="2354557"/>
            <a:ext cx="5533118" cy="1200329"/>
          </a:xfrm>
          <a:prstGeom prst="rect">
            <a:avLst/>
          </a:prstGeom>
          <a:noFill/>
        </p:spPr>
        <p:txBody>
          <a:bodyPr wrap="none" rtlCol="0">
            <a:spAutoFit/>
          </a:bodyPr>
          <a:lstStyle/>
          <a:p>
            <a:r>
              <a:rPr lang="en-US" dirty="0"/>
              <a:t>• </a:t>
            </a:r>
            <a:r>
              <a:rPr lang="en-US" dirty="0">
                <a:solidFill>
                  <a:srgbClr val="FF0000"/>
                </a:solidFill>
              </a:rPr>
              <a:t>Where’s Mom’s DNA?</a:t>
            </a:r>
          </a:p>
          <a:p>
            <a:r>
              <a:rPr lang="en-US" dirty="0">
                <a:solidFill>
                  <a:srgbClr val="0070C0"/>
                </a:solidFill>
              </a:rPr>
              <a:t>Lots of different people left lots of DNA,</a:t>
            </a:r>
          </a:p>
          <a:p>
            <a:r>
              <a:rPr lang="en-US" dirty="0">
                <a:solidFill>
                  <a:srgbClr val="0070C0"/>
                </a:solidFill>
              </a:rPr>
              <a:t>but the primary caretaker left none. </a:t>
            </a:r>
          </a:p>
        </p:txBody>
      </p:sp>
      <p:sp>
        <p:nvSpPr>
          <p:cNvPr id="5" name="TextBox 4">
            <a:extLst>
              <a:ext uri="{FF2B5EF4-FFF2-40B4-BE49-F238E27FC236}">
                <a16:creationId xmlns:a16="http://schemas.microsoft.com/office/drawing/2014/main" id="{ACECF93A-937E-9F41-A2B7-B437A0309A82}"/>
              </a:ext>
            </a:extLst>
          </p:cNvPr>
          <p:cNvSpPr txBox="1"/>
          <p:nvPr/>
        </p:nvSpPr>
        <p:spPr>
          <a:xfrm>
            <a:off x="1784129" y="4007071"/>
            <a:ext cx="6170279" cy="1569660"/>
          </a:xfrm>
          <a:prstGeom prst="rect">
            <a:avLst/>
          </a:prstGeom>
          <a:noFill/>
        </p:spPr>
        <p:txBody>
          <a:bodyPr wrap="none" rtlCol="0">
            <a:spAutoFit/>
          </a:bodyPr>
          <a:lstStyle/>
          <a:p>
            <a:r>
              <a:rPr lang="en-US" dirty="0"/>
              <a:t>• </a:t>
            </a:r>
            <a:r>
              <a:rPr lang="en-US" dirty="0">
                <a:solidFill>
                  <a:srgbClr val="FF0000"/>
                </a:solidFill>
              </a:rPr>
              <a:t>Rectal DNA conflict</a:t>
            </a:r>
          </a:p>
          <a:p>
            <a:r>
              <a:rPr lang="en-US" dirty="0">
                <a:solidFill>
                  <a:srgbClr val="0070C0"/>
                </a:solidFill>
              </a:rPr>
              <a:t>Why was the defendant’s DNA found</a:t>
            </a:r>
          </a:p>
          <a:p>
            <a:r>
              <a:rPr lang="en-US" dirty="0">
                <a:solidFill>
                  <a:srgbClr val="0070C0"/>
                </a:solidFill>
              </a:rPr>
              <a:t>in the </a:t>
            </a:r>
            <a:r>
              <a:rPr lang="en-US" b="1" dirty="0">
                <a:solidFill>
                  <a:srgbClr val="0070C0"/>
                </a:solidFill>
              </a:rPr>
              <a:t>initial</a:t>
            </a:r>
            <a:r>
              <a:rPr lang="en-US" dirty="0">
                <a:solidFill>
                  <a:srgbClr val="0070C0"/>
                </a:solidFill>
              </a:rPr>
              <a:t> hospital rectal swabs (Item 16),</a:t>
            </a:r>
          </a:p>
          <a:p>
            <a:r>
              <a:rPr lang="en-US" dirty="0">
                <a:solidFill>
                  <a:srgbClr val="0070C0"/>
                </a:solidFill>
              </a:rPr>
              <a:t>but </a:t>
            </a:r>
            <a:r>
              <a:rPr lang="en-US" b="1" dirty="0">
                <a:solidFill>
                  <a:srgbClr val="0070C0"/>
                </a:solidFill>
              </a:rPr>
              <a:t>not later </a:t>
            </a:r>
            <a:r>
              <a:rPr lang="en-US" dirty="0">
                <a:solidFill>
                  <a:srgbClr val="0070C0"/>
                </a:solidFill>
              </a:rPr>
              <a:t>at autopsy (Item 39)? </a:t>
            </a:r>
          </a:p>
        </p:txBody>
      </p:sp>
    </p:spTree>
    <p:extLst>
      <p:ext uri="{BB962C8B-B14F-4D97-AF65-F5344CB8AC3E}">
        <p14:creationId xmlns:p14="http://schemas.microsoft.com/office/powerpoint/2010/main" val="3872745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28B-7FB1-2C49-8411-0B0378F812F9}"/>
              </a:ext>
            </a:extLst>
          </p:cNvPr>
          <p:cNvSpPr>
            <a:spLocks noGrp="1"/>
          </p:cNvSpPr>
          <p:nvPr>
            <p:ph type="title"/>
          </p:nvPr>
        </p:nvSpPr>
        <p:spPr/>
        <p:txBody>
          <a:bodyPr/>
          <a:lstStyle/>
          <a:p>
            <a:r>
              <a:rPr lang="en-US" dirty="0"/>
              <a:t>Two different views</a:t>
            </a:r>
          </a:p>
        </p:txBody>
      </p:sp>
      <p:sp>
        <p:nvSpPr>
          <p:cNvPr id="3" name="TextBox 2">
            <a:extLst>
              <a:ext uri="{FF2B5EF4-FFF2-40B4-BE49-F238E27FC236}">
                <a16:creationId xmlns:a16="http://schemas.microsoft.com/office/drawing/2014/main" id="{87BF9E0A-FAED-2740-A3CA-58CC677D1154}"/>
              </a:ext>
            </a:extLst>
          </p:cNvPr>
          <p:cNvSpPr txBox="1"/>
          <p:nvPr/>
        </p:nvSpPr>
        <p:spPr>
          <a:xfrm>
            <a:off x="1371600" y="2461371"/>
            <a:ext cx="6400800" cy="1200329"/>
          </a:xfrm>
          <a:prstGeom prst="rect">
            <a:avLst/>
          </a:prstGeom>
          <a:noFill/>
        </p:spPr>
        <p:txBody>
          <a:bodyPr wrap="square" rtlCol="0">
            <a:spAutoFit/>
          </a:bodyPr>
          <a:lstStyle/>
          <a:p>
            <a:r>
              <a:rPr lang="en-US" b="1" dirty="0">
                <a:solidFill>
                  <a:srgbClr val="FF0000"/>
                </a:solidFill>
              </a:rPr>
              <a:t>Prosecution</a:t>
            </a:r>
            <a:r>
              <a:rPr lang="en-US" dirty="0">
                <a:solidFill>
                  <a:srgbClr val="FF0000"/>
                </a:solidFill>
              </a:rPr>
              <a:t>. The forensic evidence shows that the defendant raped and killed the two-year old boy who lived in his house. </a:t>
            </a:r>
          </a:p>
        </p:txBody>
      </p:sp>
      <p:sp>
        <p:nvSpPr>
          <p:cNvPr id="4" name="TextBox 3">
            <a:extLst>
              <a:ext uri="{FF2B5EF4-FFF2-40B4-BE49-F238E27FC236}">
                <a16:creationId xmlns:a16="http://schemas.microsoft.com/office/drawing/2014/main" id="{D60C88B0-462A-F741-AF88-1887DF0E1121}"/>
              </a:ext>
            </a:extLst>
          </p:cNvPr>
          <p:cNvSpPr txBox="1"/>
          <p:nvPr/>
        </p:nvSpPr>
        <p:spPr>
          <a:xfrm>
            <a:off x="1371600" y="3865181"/>
            <a:ext cx="6109139" cy="1200329"/>
          </a:xfrm>
          <a:prstGeom prst="rect">
            <a:avLst/>
          </a:prstGeom>
          <a:noFill/>
        </p:spPr>
        <p:txBody>
          <a:bodyPr wrap="square" rtlCol="0">
            <a:spAutoFit/>
          </a:bodyPr>
          <a:lstStyle/>
          <a:p>
            <a:r>
              <a:rPr lang="en-US" b="1" dirty="0">
                <a:solidFill>
                  <a:srgbClr val="0432FF"/>
                </a:solidFill>
              </a:rPr>
              <a:t>Defense</a:t>
            </a:r>
            <a:r>
              <a:rPr lang="en-US" dirty="0">
                <a:solidFill>
                  <a:srgbClr val="0432FF"/>
                </a:solidFill>
              </a:rPr>
              <a:t>. An abused toddler died.  The forensic evidence shows that the defendant had nothing to do with his death.  </a:t>
            </a:r>
          </a:p>
        </p:txBody>
      </p:sp>
      <p:sp>
        <p:nvSpPr>
          <p:cNvPr id="5" name="TextBox 4">
            <a:extLst>
              <a:ext uri="{FF2B5EF4-FFF2-40B4-BE49-F238E27FC236}">
                <a16:creationId xmlns:a16="http://schemas.microsoft.com/office/drawing/2014/main" id="{B74F342A-17BB-7E4C-8456-D42BEE27D192}"/>
              </a:ext>
            </a:extLst>
          </p:cNvPr>
          <p:cNvSpPr txBox="1"/>
          <p:nvPr/>
        </p:nvSpPr>
        <p:spPr>
          <a:xfrm>
            <a:off x="1571884" y="1752600"/>
            <a:ext cx="6000232" cy="461665"/>
          </a:xfrm>
          <a:prstGeom prst="rect">
            <a:avLst/>
          </a:prstGeom>
          <a:noFill/>
        </p:spPr>
        <p:txBody>
          <a:bodyPr wrap="none" rtlCol="0">
            <a:spAutoFit/>
          </a:bodyPr>
          <a:lstStyle/>
          <a:p>
            <a:r>
              <a:rPr lang="en-US" dirty="0">
                <a:solidFill>
                  <a:srgbClr val="002060"/>
                </a:solidFill>
              </a:rPr>
              <a:t>Same DNA evidence, different conclusions</a:t>
            </a:r>
          </a:p>
        </p:txBody>
      </p:sp>
      <p:sp>
        <p:nvSpPr>
          <p:cNvPr id="6" name="TextBox 5">
            <a:extLst>
              <a:ext uri="{FF2B5EF4-FFF2-40B4-BE49-F238E27FC236}">
                <a16:creationId xmlns:a16="http://schemas.microsoft.com/office/drawing/2014/main" id="{BA952A9C-517F-E040-98F1-E297FC339EBD}"/>
              </a:ext>
            </a:extLst>
          </p:cNvPr>
          <p:cNvSpPr txBox="1"/>
          <p:nvPr/>
        </p:nvSpPr>
        <p:spPr>
          <a:xfrm>
            <a:off x="2545686" y="5340875"/>
            <a:ext cx="3760966" cy="1200329"/>
          </a:xfrm>
          <a:prstGeom prst="rect">
            <a:avLst/>
          </a:prstGeom>
          <a:noFill/>
        </p:spPr>
        <p:txBody>
          <a:bodyPr wrap="none" rtlCol="0">
            <a:spAutoFit/>
          </a:bodyPr>
          <a:lstStyle/>
          <a:p>
            <a:pPr algn="ctr"/>
            <a:r>
              <a:rPr lang="en-US" b="1" dirty="0">
                <a:solidFill>
                  <a:srgbClr val="002060"/>
                </a:solidFill>
              </a:rPr>
              <a:t>Confirmation bias</a:t>
            </a:r>
          </a:p>
          <a:p>
            <a:pPr algn="ctr"/>
            <a:r>
              <a:rPr lang="en-US" dirty="0">
                <a:solidFill>
                  <a:srgbClr val="002060"/>
                </a:solidFill>
              </a:rPr>
              <a:t>Assume H, conclude H.</a:t>
            </a:r>
          </a:p>
          <a:p>
            <a:pPr algn="ctr"/>
            <a:r>
              <a:rPr lang="en-US" dirty="0">
                <a:solidFill>
                  <a:srgbClr val="002060"/>
                </a:solidFill>
              </a:rPr>
              <a:t>Assume ~H, conclude ~H.</a:t>
            </a:r>
          </a:p>
        </p:txBody>
      </p:sp>
    </p:spTree>
    <p:extLst>
      <p:ext uri="{BB962C8B-B14F-4D97-AF65-F5344CB8AC3E}">
        <p14:creationId xmlns:p14="http://schemas.microsoft.com/office/powerpoint/2010/main" val="1419900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IMG_0084.JPG">
            <a:extLst>
              <a:ext uri="{FF2B5EF4-FFF2-40B4-BE49-F238E27FC236}">
                <a16:creationId xmlns:a16="http://schemas.microsoft.com/office/drawing/2014/main" id="{B806F5DE-58D2-5546-B192-8FF99EA2467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6371" y="3720973"/>
            <a:ext cx="1845905" cy="138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249BBD-7AF4-D848-B4DA-EB61281255BE}"/>
              </a:ext>
            </a:extLst>
          </p:cNvPr>
          <p:cNvSpPr>
            <a:spLocks noGrp="1"/>
          </p:cNvSpPr>
          <p:nvPr>
            <p:ph type="title"/>
          </p:nvPr>
        </p:nvSpPr>
        <p:spPr/>
        <p:txBody>
          <a:bodyPr/>
          <a:lstStyle/>
          <a:p>
            <a:r>
              <a:rPr lang="en-US" dirty="0"/>
              <a:t>The prosecution sees crime</a:t>
            </a:r>
          </a:p>
        </p:txBody>
      </p:sp>
      <p:sp>
        <p:nvSpPr>
          <p:cNvPr id="4" name="TextBox 3">
            <a:extLst>
              <a:ext uri="{FF2B5EF4-FFF2-40B4-BE49-F238E27FC236}">
                <a16:creationId xmlns:a16="http://schemas.microsoft.com/office/drawing/2014/main" id="{44724B0B-58C7-D54F-A2C5-AECD5CDF060F}"/>
              </a:ext>
            </a:extLst>
          </p:cNvPr>
          <p:cNvSpPr txBox="1"/>
          <p:nvPr/>
        </p:nvSpPr>
        <p:spPr>
          <a:xfrm>
            <a:off x="750354" y="1623849"/>
            <a:ext cx="7643311" cy="461665"/>
          </a:xfrm>
          <a:prstGeom prst="rect">
            <a:avLst/>
          </a:prstGeom>
          <a:noFill/>
        </p:spPr>
        <p:txBody>
          <a:bodyPr wrap="none" rtlCol="0">
            <a:spAutoFit/>
          </a:bodyPr>
          <a:lstStyle/>
          <a:p>
            <a:pPr algn="ctr"/>
            <a:r>
              <a:rPr lang="en-US" dirty="0">
                <a:solidFill>
                  <a:srgbClr val="FF0000"/>
                </a:solidFill>
              </a:rPr>
              <a:t>Forensics proves guilt; defendant’s DNA is everywhere</a:t>
            </a:r>
          </a:p>
        </p:txBody>
      </p:sp>
      <p:pic>
        <p:nvPicPr>
          <p:cNvPr id="5" name="Picture 4">
            <a:extLst>
              <a:ext uri="{FF2B5EF4-FFF2-40B4-BE49-F238E27FC236}">
                <a16:creationId xmlns:a16="http://schemas.microsoft.com/office/drawing/2014/main" id="{9FE90088-161A-574D-B12B-54B2605048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6516" y="2416982"/>
            <a:ext cx="1910833" cy="1143001"/>
          </a:xfrm>
          <a:prstGeom prst="rect">
            <a:avLst/>
          </a:prstGeom>
        </p:spPr>
      </p:pic>
      <p:pic>
        <p:nvPicPr>
          <p:cNvPr id="7" name="Picture 6">
            <a:extLst>
              <a:ext uri="{FF2B5EF4-FFF2-40B4-BE49-F238E27FC236}">
                <a16:creationId xmlns:a16="http://schemas.microsoft.com/office/drawing/2014/main" id="{136D81F9-6D13-EA45-8C35-43D5418D83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6516" y="4523802"/>
            <a:ext cx="2099370" cy="2099370"/>
          </a:xfrm>
          <a:prstGeom prst="rect">
            <a:avLst/>
          </a:prstGeom>
        </p:spPr>
      </p:pic>
      <p:pic>
        <p:nvPicPr>
          <p:cNvPr id="8" name="Picture 4" descr="DSC_0006.JPG">
            <a:extLst>
              <a:ext uri="{FF2B5EF4-FFF2-40B4-BE49-F238E27FC236}">
                <a16:creationId xmlns:a16="http://schemas.microsoft.com/office/drawing/2014/main" id="{F8344BDB-C472-4143-B59C-DE8BFF524EF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28975" y="4857988"/>
            <a:ext cx="26860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R clippers - IMG_0033.JPG">
            <a:extLst>
              <a:ext uri="{FF2B5EF4-FFF2-40B4-BE49-F238E27FC236}">
                <a16:creationId xmlns:a16="http://schemas.microsoft.com/office/drawing/2014/main" id="{1F6CF6BD-2D73-284B-B3BA-89FDE1FE88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4247623" y="2416982"/>
            <a:ext cx="1676905" cy="130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MG_0060.JPG">
            <a:extLst>
              <a:ext uri="{FF2B5EF4-FFF2-40B4-BE49-F238E27FC236}">
                <a16:creationId xmlns:a16="http://schemas.microsoft.com/office/drawing/2014/main" id="{C519365A-1355-9F4B-A276-41786E5808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6086504" y="2416982"/>
            <a:ext cx="1848194" cy="107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MG_0038.JPG">
            <a:extLst>
              <a:ext uri="{FF2B5EF4-FFF2-40B4-BE49-F238E27FC236}">
                <a16:creationId xmlns:a16="http://schemas.microsoft.com/office/drawing/2014/main" id="{14744BCD-498B-2F44-8780-D5CB995A615B}"/>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979324" y="2416982"/>
            <a:ext cx="1106323"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G_0128.JPG">
            <a:extLst>
              <a:ext uri="{FF2B5EF4-FFF2-40B4-BE49-F238E27FC236}">
                <a16:creationId xmlns:a16="http://schemas.microsoft.com/office/drawing/2014/main" id="{864728B9-7EDB-4C4A-A955-A726F321C5A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6054860" y="3667468"/>
            <a:ext cx="1987325" cy="177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IMG_0056.JPG">
            <a:extLst>
              <a:ext uri="{FF2B5EF4-FFF2-40B4-BE49-F238E27FC236}">
                <a16:creationId xmlns:a16="http://schemas.microsoft.com/office/drawing/2014/main" id="{497977EB-A772-3449-8B86-A2EFDEAD1282}"/>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rot="16200000">
            <a:off x="5896637" y="4930048"/>
            <a:ext cx="1929954" cy="144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IMG_0061.JPG">
            <a:extLst>
              <a:ext uri="{FF2B5EF4-FFF2-40B4-BE49-F238E27FC236}">
                <a16:creationId xmlns:a16="http://schemas.microsoft.com/office/drawing/2014/main" id="{D5EBD53D-225C-BA40-BA57-BE1DBC6B329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rot="16200000">
            <a:off x="232212" y="3560257"/>
            <a:ext cx="1662495" cy="138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IMG_0015.JPG">
            <a:extLst>
              <a:ext uri="{FF2B5EF4-FFF2-40B4-BE49-F238E27FC236}">
                <a16:creationId xmlns:a16="http://schemas.microsoft.com/office/drawing/2014/main" id="{C8D2B8A7-12BD-2F45-B076-B346D9983F4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bwMode="auto">
          <a:xfrm rot="16200000">
            <a:off x="4114726" y="3749377"/>
            <a:ext cx="1587850" cy="173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739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1632C0-751D-D84A-80E7-0B828C5E38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14903" y="2638639"/>
            <a:ext cx="4514193" cy="2539234"/>
          </a:xfrm>
          <a:prstGeom prst="rect">
            <a:avLst/>
          </a:prstGeom>
        </p:spPr>
      </p:pic>
      <p:sp>
        <p:nvSpPr>
          <p:cNvPr id="2" name="Title 1">
            <a:extLst>
              <a:ext uri="{FF2B5EF4-FFF2-40B4-BE49-F238E27FC236}">
                <a16:creationId xmlns:a16="http://schemas.microsoft.com/office/drawing/2014/main" id="{5B4178B0-9C15-474B-96D5-0CF71B6918D7}"/>
              </a:ext>
            </a:extLst>
          </p:cNvPr>
          <p:cNvSpPr>
            <a:spLocks noGrp="1"/>
          </p:cNvSpPr>
          <p:nvPr>
            <p:ph type="title"/>
          </p:nvPr>
        </p:nvSpPr>
        <p:spPr/>
        <p:txBody>
          <a:bodyPr/>
          <a:lstStyle/>
          <a:p>
            <a:r>
              <a:rPr lang="en-US" dirty="0"/>
              <a:t>The defense sees no criminal</a:t>
            </a:r>
          </a:p>
        </p:txBody>
      </p:sp>
      <p:sp>
        <p:nvSpPr>
          <p:cNvPr id="4" name="TextBox 3">
            <a:extLst>
              <a:ext uri="{FF2B5EF4-FFF2-40B4-BE49-F238E27FC236}">
                <a16:creationId xmlns:a16="http://schemas.microsoft.com/office/drawing/2014/main" id="{73C13226-59E0-F14B-B93E-20D1E53DD1E2}"/>
              </a:ext>
            </a:extLst>
          </p:cNvPr>
          <p:cNvSpPr txBox="1"/>
          <p:nvPr/>
        </p:nvSpPr>
        <p:spPr>
          <a:xfrm>
            <a:off x="922678" y="1623849"/>
            <a:ext cx="7298666" cy="461665"/>
          </a:xfrm>
          <a:prstGeom prst="rect">
            <a:avLst/>
          </a:prstGeom>
          <a:noFill/>
        </p:spPr>
        <p:txBody>
          <a:bodyPr wrap="none" rtlCol="0">
            <a:spAutoFit/>
          </a:bodyPr>
          <a:lstStyle/>
          <a:p>
            <a:pPr algn="ctr"/>
            <a:r>
              <a:rPr lang="en-US" dirty="0">
                <a:solidFill>
                  <a:srgbClr val="0432FF"/>
                </a:solidFill>
              </a:rPr>
              <a:t>Lots of people’s DNA in a messy dirty </a:t>
            </a:r>
            <a:r>
              <a:rPr lang="en-US" dirty="0" err="1">
                <a:solidFill>
                  <a:srgbClr val="0432FF"/>
                </a:solidFill>
              </a:rPr>
              <a:t>spermy</a:t>
            </a:r>
            <a:r>
              <a:rPr lang="en-US" dirty="0">
                <a:solidFill>
                  <a:srgbClr val="0432FF"/>
                </a:solidFill>
              </a:rPr>
              <a:t> house</a:t>
            </a:r>
          </a:p>
        </p:txBody>
      </p:sp>
      <p:pic>
        <p:nvPicPr>
          <p:cNvPr id="5" name="Picture 4">
            <a:extLst>
              <a:ext uri="{FF2B5EF4-FFF2-40B4-BE49-F238E27FC236}">
                <a16:creationId xmlns:a16="http://schemas.microsoft.com/office/drawing/2014/main" id="{CE4E1352-A364-1B4C-99A3-C68846B9A3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0924" y="2347091"/>
            <a:ext cx="3428999" cy="1928812"/>
          </a:xfrm>
          <a:prstGeom prst="rect">
            <a:avLst/>
          </a:prstGeom>
        </p:spPr>
      </p:pic>
      <p:pic>
        <p:nvPicPr>
          <p:cNvPr id="6" name="Picture 5">
            <a:extLst>
              <a:ext uri="{FF2B5EF4-FFF2-40B4-BE49-F238E27FC236}">
                <a16:creationId xmlns:a16="http://schemas.microsoft.com/office/drawing/2014/main" id="{9AE8B17C-377C-974D-96C0-EAE3DB89BA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87609" y="2347091"/>
            <a:ext cx="3052995" cy="1717310"/>
          </a:xfrm>
          <a:prstGeom prst="rect">
            <a:avLst/>
          </a:prstGeom>
        </p:spPr>
      </p:pic>
      <p:pic>
        <p:nvPicPr>
          <p:cNvPr id="8" name="Picture 7">
            <a:extLst>
              <a:ext uri="{FF2B5EF4-FFF2-40B4-BE49-F238E27FC236}">
                <a16:creationId xmlns:a16="http://schemas.microsoft.com/office/drawing/2014/main" id="{1A79D8C4-EEB8-FD40-B1D0-ACB5A784DE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0924" y="4537480"/>
            <a:ext cx="3654972" cy="2055922"/>
          </a:xfrm>
          <a:prstGeom prst="rect">
            <a:avLst/>
          </a:prstGeom>
        </p:spPr>
      </p:pic>
      <p:pic>
        <p:nvPicPr>
          <p:cNvPr id="9" name="Picture 8">
            <a:extLst>
              <a:ext uri="{FF2B5EF4-FFF2-40B4-BE49-F238E27FC236}">
                <a16:creationId xmlns:a16="http://schemas.microsoft.com/office/drawing/2014/main" id="{F839C1B6-0878-1648-9A55-CB327557FF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8553" y="4420998"/>
            <a:ext cx="3862051" cy="2172404"/>
          </a:xfrm>
          <a:prstGeom prst="rect">
            <a:avLst/>
          </a:prstGeom>
        </p:spPr>
      </p:pic>
    </p:spTree>
    <p:extLst>
      <p:ext uri="{BB962C8B-B14F-4D97-AF65-F5344CB8AC3E}">
        <p14:creationId xmlns:p14="http://schemas.microsoft.com/office/powerpoint/2010/main" val="3206078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A4B8-1C73-AC44-963F-84AD615F967F}"/>
              </a:ext>
            </a:extLst>
          </p:cNvPr>
          <p:cNvSpPr>
            <a:spLocks noGrp="1"/>
          </p:cNvSpPr>
          <p:nvPr>
            <p:ph type="title"/>
          </p:nvPr>
        </p:nvSpPr>
        <p:spPr/>
        <p:txBody>
          <a:bodyPr/>
          <a:lstStyle/>
          <a:p>
            <a:r>
              <a:rPr lang="en-US" dirty="0"/>
              <a:t>Where’s Mom’s DNA?</a:t>
            </a:r>
          </a:p>
        </p:txBody>
      </p:sp>
      <p:sp>
        <p:nvSpPr>
          <p:cNvPr id="4" name="TextBox 3">
            <a:extLst>
              <a:ext uri="{FF2B5EF4-FFF2-40B4-BE49-F238E27FC236}">
                <a16:creationId xmlns:a16="http://schemas.microsoft.com/office/drawing/2014/main" id="{FE8556E6-601A-7F42-88A4-0F3383B64FCB}"/>
              </a:ext>
            </a:extLst>
          </p:cNvPr>
          <p:cNvSpPr txBox="1"/>
          <p:nvPr/>
        </p:nvSpPr>
        <p:spPr>
          <a:xfrm>
            <a:off x="346841" y="1752600"/>
            <a:ext cx="8600090" cy="4893647"/>
          </a:xfrm>
          <a:prstGeom prst="rect">
            <a:avLst/>
          </a:prstGeom>
          <a:noFill/>
        </p:spPr>
        <p:txBody>
          <a:bodyPr wrap="square" rtlCol="0">
            <a:spAutoFit/>
          </a:bodyPr>
          <a:lstStyle/>
          <a:p>
            <a:r>
              <a:rPr lang="en-US" b="1" dirty="0"/>
              <a:t>Q</a:t>
            </a:r>
            <a:r>
              <a:rPr lang="en-US" dirty="0"/>
              <a:t> Did you and the defendant have sex that night?</a:t>
            </a:r>
          </a:p>
          <a:p>
            <a:r>
              <a:rPr lang="en-US" b="1" dirty="0"/>
              <a:t>Mother</a:t>
            </a:r>
            <a:r>
              <a:rPr lang="en-US" dirty="0"/>
              <a:t> Just a blow job. </a:t>
            </a:r>
          </a:p>
          <a:p>
            <a:r>
              <a:rPr lang="en-US" b="1" dirty="0"/>
              <a:t>Q</a:t>
            </a:r>
            <a:r>
              <a:rPr lang="en-US" dirty="0"/>
              <a:t> Did he ejaculate inside your mouth?</a:t>
            </a:r>
          </a:p>
          <a:p>
            <a:r>
              <a:rPr lang="en-US" b="1" dirty="0"/>
              <a:t>A</a:t>
            </a:r>
            <a:r>
              <a:rPr lang="en-US" dirty="0"/>
              <a:t> Yeah. </a:t>
            </a:r>
          </a:p>
          <a:p>
            <a:r>
              <a:rPr lang="en-US" b="1" dirty="0"/>
              <a:t>Q</a:t>
            </a:r>
            <a:r>
              <a:rPr lang="en-US" dirty="0"/>
              <a:t> What did you do after that?</a:t>
            </a:r>
          </a:p>
          <a:p>
            <a:r>
              <a:rPr lang="en-US" b="1" dirty="0"/>
              <a:t>A</a:t>
            </a:r>
            <a:r>
              <a:rPr lang="en-US" dirty="0"/>
              <a:t> Went and cleaned myself off.</a:t>
            </a:r>
          </a:p>
          <a:p>
            <a:r>
              <a:rPr lang="en-US" b="1" dirty="0"/>
              <a:t>Q</a:t>
            </a:r>
            <a:r>
              <a:rPr lang="en-US" dirty="0"/>
              <a:t> What did you clean yourself up with?</a:t>
            </a:r>
          </a:p>
          <a:p>
            <a:r>
              <a:rPr lang="en-US" b="1" dirty="0"/>
              <a:t>A</a:t>
            </a:r>
            <a:r>
              <a:rPr lang="en-US" dirty="0"/>
              <a:t> Baby wipes.</a:t>
            </a:r>
          </a:p>
          <a:p>
            <a:r>
              <a:rPr lang="en-US" b="1" dirty="0"/>
              <a:t>Q</a:t>
            </a:r>
            <a:r>
              <a:rPr lang="en-US" dirty="0"/>
              <a:t> And then what did you do with the baby wipes afterwards? </a:t>
            </a:r>
          </a:p>
          <a:p>
            <a:r>
              <a:rPr lang="en-US" b="1" dirty="0"/>
              <a:t>A</a:t>
            </a:r>
            <a:r>
              <a:rPr lang="en-US" dirty="0"/>
              <a:t> Threw them away.</a:t>
            </a:r>
          </a:p>
          <a:p>
            <a:r>
              <a:rPr lang="en-US" b="1" dirty="0"/>
              <a:t>Q</a:t>
            </a:r>
            <a:r>
              <a:rPr lang="en-US" dirty="0"/>
              <a:t> Where did you throw the baby wipes away?</a:t>
            </a:r>
          </a:p>
          <a:p>
            <a:r>
              <a:rPr lang="en-US" b="1" dirty="0"/>
              <a:t>A</a:t>
            </a:r>
            <a:r>
              <a:rPr lang="en-US" dirty="0"/>
              <a:t> I don't remember if I threw them in the trash can in my 		 bedroom or if I threw them in the restroom trash.</a:t>
            </a:r>
          </a:p>
        </p:txBody>
      </p:sp>
      <p:pic>
        <p:nvPicPr>
          <p:cNvPr id="9" name="Graphic 8" descr="Confused face outline with solid fill">
            <a:extLst>
              <a:ext uri="{FF2B5EF4-FFF2-40B4-BE49-F238E27FC236}">
                <a16:creationId xmlns:a16="http://schemas.microsoft.com/office/drawing/2014/main" id="{7BF7B819-BA23-B34D-AFAA-51DEB527EC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66700"/>
            <a:ext cx="914400" cy="914400"/>
          </a:xfrm>
          <a:prstGeom prst="rect">
            <a:avLst/>
          </a:prstGeom>
        </p:spPr>
      </p:pic>
    </p:spTree>
    <p:extLst>
      <p:ext uri="{BB962C8B-B14F-4D97-AF65-F5344CB8AC3E}">
        <p14:creationId xmlns:p14="http://schemas.microsoft.com/office/powerpoint/2010/main" val="285064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EE47-E9B8-624D-ADF0-01617CACB9BB}"/>
              </a:ext>
            </a:extLst>
          </p:cNvPr>
          <p:cNvSpPr>
            <a:spLocks noGrp="1"/>
          </p:cNvSpPr>
          <p:nvPr>
            <p:ph type="title"/>
          </p:nvPr>
        </p:nvSpPr>
        <p:spPr/>
        <p:txBody>
          <a:bodyPr/>
          <a:lstStyle/>
          <a:p>
            <a:r>
              <a:rPr lang="en-US" dirty="0"/>
              <a:t>Making a comparison: issues</a:t>
            </a:r>
          </a:p>
        </p:txBody>
      </p:sp>
      <p:sp>
        <p:nvSpPr>
          <p:cNvPr id="7" name="TextBox 6">
            <a:extLst>
              <a:ext uri="{FF2B5EF4-FFF2-40B4-BE49-F238E27FC236}">
                <a16:creationId xmlns:a16="http://schemas.microsoft.com/office/drawing/2014/main" id="{59BE38A5-33AD-3C4B-96FD-45EEFE0020AF}"/>
              </a:ext>
            </a:extLst>
          </p:cNvPr>
          <p:cNvSpPr txBox="1"/>
          <p:nvPr/>
        </p:nvSpPr>
        <p:spPr>
          <a:xfrm>
            <a:off x="5349657" y="2431464"/>
            <a:ext cx="3108543" cy="646331"/>
          </a:xfrm>
          <a:prstGeom prst="rect">
            <a:avLst/>
          </a:prstGeom>
          <a:noFill/>
        </p:spPr>
        <p:txBody>
          <a:bodyPr wrap="none" rtlCol="0">
            <a:spAutoFit/>
          </a:bodyPr>
          <a:lstStyle/>
          <a:p>
            <a:r>
              <a:rPr lang="en-US" sz="3600" b="1" dirty="0">
                <a:solidFill>
                  <a:srgbClr val="0070C0"/>
                </a:solidFill>
              </a:rPr>
              <a:t>Alternatives?</a:t>
            </a:r>
          </a:p>
        </p:txBody>
      </p:sp>
      <p:sp>
        <p:nvSpPr>
          <p:cNvPr id="8" name="TextBox 7">
            <a:extLst>
              <a:ext uri="{FF2B5EF4-FFF2-40B4-BE49-F238E27FC236}">
                <a16:creationId xmlns:a16="http://schemas.microsoft.com/office/drawing/2014/main" id="{0266B0F1-95E0-504C-9E73-FE17022565C3}"/>
              </a:ext>
            </a:extLst>
          </p:cNvPr>
          <p:cNvSpPr txBox="1"/>
          <p:nvPr/>
        </p:nvSpPr>
        <p:spPr>
          <a:xfrm>
            <a:off x="856558" y="3699693"/>
            <a:ext cx="2903359" cy="646331"/>
          </a:xfrm>
          <a:prstGeom prst="rect">
            <a:avLst/>
          </a:prstGeom>
          <a:noFill/>
        </p:spPr>
        <p:txBody>
          <a:bodyPr wrap="none" rtlCol="0">
            <a:spAutoFit/>
          </a:bodyPr>
          <a:lstStyle/>
          <a:p>
            <a:r>
              <a:rPr lang="en-US" sz="3600" b="1" dirty="0">
                <a:solidFill>
                  <a:srgbClr val="7030A0"/>
                </a:solidFill>
              </a:rPr>
              <a:t>Data </a:t>
            </a:r>
            <a:r>
              <a:rPr lang="en-US" sz="3600" b="1" i="1" dirty="0">
                <a:solidFill>
                  <a:srgbClr val="7030A0"/>
                </a:solidFill>
              </a:rPr>
              <a:t>Pattern</a:t>
            </a:r>
          </a:p>
        </p:txBody>
      </p:sp>
      <p:sp>
        <p:nvSpPr>
          <p:cNvPr id="9" name="TextBox 8">
            <a:extLst>
              <a:ext uri="{FF2B5EF4-FFF2-40B4-BE49-F238E27FC236}">
                <a16:creationId xmlns:a16="http://schemas.microsoft.com/office/drawing/2014/main" id="{8533E650-9154-CC4F-BC77-A399FF3892AD}"/>
              </a:ext>
            </a:extLst>
          </p:cNvPr>
          <p:cNvSpPr txBox="1"/>
          <p:nvPr/>
        </p:nvSpPr>
        <p:spPr>
          <a:xfrm>
            <a:off x="5926077" y="3720659"/>
            <a:ext cx="1774845" cy="646331"/>
          </a:xfrm>
          <a:prstGeom prst="rect">
            <a:avLst/>
          </a:prstGeom>
          <a:noFill/>
        </p:spPr>
        <p:txBody>
          <a:bodyPr wrap="none" rtlCol="0">
            <a:spAutoFit/>
          </a:bodyPr>
          <a:lstStyle/>
          <a:p>
            <a:r>
              <a:rPr lang="en-US" sz="3600" b="1" i="1" dirty="0">
                <a:solidFill>
                  <a:srgbClr val="FF0000"/>
                </a:solidFill>
              </a:rPr>
              <a:t>Pattern</a:t>
            </a:r>
          </a:p>
        </p:txBody>
      </p:sp>
      <p:sp>
        <p:nvSpPr>
          <p:cNvPr id="16" name="TextBox 15">
            <a:extLst>
              <a:ext uri="{FF2B5EF4-FFF2-40B4-BE49-F238E27FC236}">
                <a16:creationId xmlns:a16="http://schemas.microsoft.com/office/drawing/2014/main" id="{2E8CBDAA-95B7-DA4C-A4F4-0C04CC9F978C}"/>
              </a:ext>
            </a:extLst>
          </p:cNvPr>
          <p:cNvSpPr txBox="1"/>
          <p:nvPr/>
        </p:nvSpPr>
        <p:spPr>
          <a:xfrm>
            <a:off x="892819" y="4213303"/>
            <a:ext cx="2954655" cy="646331"/>
          </a:xfrm>
          <a:prstGeom prst="rect">
            <a:avLst/>
          </a:prstGeom>
          <a:noFill/>
        </p:spPr>
        <p:txBody>
          <a:bodyPr wrap="none" rtlCol="0">
            <a:spAutoFit/>
          </a:bodyPr>
          <a:lstStyle/>
          <a:p>
            <a:r>
              <a:rPr lang="en-US" sz="3600" b="1" dirty="0">
                <a:solidFill>
                  <a:srgbClr val="0070C0"/>
                </a:solidFill>
              </a:rPr>
              <a:t>Complexity?</a:t>
            </a:r>
          </a:p>
        </p:txBody>
      </p:sp>
      <p:sp>
        <p:nvSpPr>
          <p:cNvPr id="17" name="TextBox 16">
            <a:extLst>
              <a:ext uri="{FF2B5EF4-FFF2-40B4-BE49-F238E27FC236}">
                <a16:creationId xmlns:a16="http://schemas.microsoft.com/office/drawing/2014/main" id="{9C21C407-B9CD-3B4F-ACCA-D6F534B7D1B3}"/>
              </a:ext>
            </a:extLst>
          </p:cNvPr>
          <p:cNvSpPr txBox="1"/>
          <p:nvPr/>
        </p:nvSpPr>
        <p:spPr>
          <a:xfrm>
            <a:off x="269902" y="5448754"/>
            <a:ext cx="3570208" cy="646331"/>
          </a:xfrm>
          <a:prstGeom prst="rect">
            <a:avLst/>
          </a:prstGeom>
          <a:noFill/>
        </p:spPr>
        <p:txBody>
          <a:bodyPr wrap="none" rtlCol="0">
            <a:spAutoFit/>
          </a:bodyPr>
          <a:lstStyle/>
          <a:p>
            <a:r>
              <a:rPr lang="en-US" sz="3600" b="1" dirty="0">
                <a:solidFill>
                  <a:srgbClr val="7030A0"/>
                </a:solidFill>
              </a:rPr>
              <a:t>Model </a:t>
            </a:r>
            <a:r>
              <a:rPr lang="en-US" sz="3600" b="1" i="1" dirty="0">
                <a:solidFill>
                  <a:srgbClr val="7030A0"/>
                </a:solidFill>
              </a:rPr>
              <a:t>Features</a:t>
            </a:r>
          </a:p>
        </p:txBody>
      </p:sp>
      <p:sp>
        <p:nvSpPr>
          <p:cNvPr id="18" name="TextBox 17">
            <a:extLst>
              <a:ext uri="{FF2B5EF4-FFF2-40B4-BE49-F238E27FC236}">
                <a16:creationId xmlns:a16="http://schemas.microsoft.com/office/drawing/2014/main" id="{ADB51AEC-D2EA-5C45-BFCF-FB16FCE21A95}"/>
              </a:ext>
            </a:extLst>
          </p:cNvPr>
          <p:cNvSpPr txBox="1"/>
          <p:nvPr/>
        </p:nvSpPr>
        <p:spPr>
          <a:xfrm>
            <a:off x="5926077" y="5448754"/>
            <a:ext cx="2108269" cy="646331"/>
          </a:xfrm>
          <a:prstGeom prst="rect">
            <a:avLst/>
          </a:prstGeom>
          <a:noFill/>
        </p:spPr>
        <p:txBody>
          <a:bodyPr wrap="none" rtlCol="0">
            <a:spAutoFit/>
          </a:bodyPr>
          <a:lstStyle/>
          <a:p>
            <a:r>
              <a:rPr lang="en-US" sz="3600" b="1" i="1" dirty="0">
                <a:solidFill>
                  <a:srgbClr val="FF0000"/>
                </a:solidFill>
              </a:rPr>
              <a:t>Features</a:t>
            </a:r>
          </a:p>
        </p:txBody>
      </p:sp>
      <p:sp>
        <p:nvSpPr>
          <p:cNvPr id="19" name="Left-Right Arrow 18">
            <a:extLst>
              <a:ext uri="{FF2B5EF4-FFF2-40B4-BE49-F238E27FC236}">
                <a16:creationId xmlns:a16="http://schemas.microsoft.com/office/drawing/2014/main" id="{491C7659-B47F-724F-A39D-C6FD7A2A0E5D}"/>
              </a:ext>
            </a:extLst>
          </p:cNvPr>
          <p:cNvSpPr/>
          <p:nvPr/>
        </p:nvSpPr>
        <p:spPr bwMode="auto">
          <a:xfrm>
            <a:off x="3820579" y="5602441"/>
            <a:ext cx="1961424" cy="338959"/>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1F864522-C892-4140-BA28-CDEA2D7CAA09}"/>
              </a:ext>
            </a:extLst>
          </p:cNvPr>
          <p:cNvSpPr txBox="1"/>
          <p:nvPr/>
        </p:nvSpPr>
        <p:spPr>
          <a:xfrm>
            <a:off x="4074970" y="5310254"/>
            <a:ext cx="1452642" cy="461665"/>
          </a:xfrm>
          <a:prstGeom prst="rect">
            <a:avLst/>
          </a:prstGeom>
          <a:noFill/>
        </p:spPr>
        <p:txBody>
          <a:bodyPr wrap="none" rtlCol="0">
            <a:spAutoFit/>
          </a:bodyPr>
          <a:lstStyle/>
          <a:p>
            <a:pPr algn="ctr"/>
            <a:r>
              <a:rPr lang="en-US" dirty="0">
                <a:solidFill>
                  <a:srgbClr val="0070C0"/>
                </a:solidFill>
              </a:rPr>
              <a:t>Compare</a:t>
            </a:r>
          </a:p>
        </p:txBody>
      </p:sp>
      <p:sp>
        <p:nvSpPr>
          <p:cNvPr id="21" name="TextBox 20">
            <a:extLst>
              <a:ext uri="{FF2B5EF4-FFF2-40B4-BE49-F238E27FC236}">
                <a16:creationId xmlns:a16="http://schemas.microsoft.com/office/drawing/2014/main" id="{A1F37629-4292-C540-B6F9-32799C589694}"/>
              </a:ext>
            </a:extLst>
          </p:cNvPr>
          <p:cNvSpPr txBox="1"/>
          <p:nvPr/>
        </p:nvSpPr>
        <p:spPr>
          <a:xfrm>
            <a:off x="5926077" y="5959954"/>
            <a:ext cx="2262158" cy="646331"/>
          </a:xfrm>
          <a:prstGeom prst="rect">
            <a:avLst/>
          </a:prstGeom>
          <a:noFill/>
        </p:spPr>
        <p:txBody>
          <a:bodyPr wrap="none" rtlCol="0">
            <a:spAutoFit/>
          </a:bodyPr>
          <a:lstStyle/>
          <a:p>
            <a:r>
              <a:rPr lang="en-US" sz="3600" b="1" dirty="0">
                <a:solidFill>
                  <a:srgbClr val="0070C0"/>
                </a:solidFill>
              </a:rPr>
              <a:t>Choices?</a:t>
            </a:r>
          </a:p>
        </p:txBody>
      </p:sp>
      <p:sp>
        <p:nvSpPr>
          <p:cNvPr id="27" name="TextBox 26">
            <a:extLst>
              <a:ext uri="{FF2B5EF4-FFF2-40B4-BE49-F238E27FC236}">
                <a16:creationId xmlns:a16="http://schemas.microsoft.com/office/drawing/2014/main" id="{9429B514-7989-2B4A-B632-20473642234F}"/>
              </a:ext>
            </a:extLst>
          </p:cNvPr>
          <p:cNvSpPr txBox="1"/>
          <p:nvPr/>
        </p:nvSpPr>
        <p:spPr>
          <a:xfrm>
            <a:off x="633323" y="5959954"/>
            <a:ext cx="3005951" cy="646331"/>
          </a:xfrm>
          <a:prstGeom prst="rect">
            <a:avLst/>
          </a:prstGeom>
          <a:noFill/>
        </p:spPr>
        <p:txBody>
          <a:bodyPr wrap="none" rtlCol="0">
            <a:spAutoFit/>
          </a:bodyPr>
          <a:lstStyle/>
          <a:p>
            <a:r>
              <a:rPr lang="en-US" sz="3600" b="1" dirty="0">
                <a:solidFill>
                  <a:srgbClr val="0070C0"/>
                </a:solidFill>
              </a:rPr>
              <a:t>Uncertainty?</a:t>
            </a:r>
          </a:p>
        </p:txBody>
      </p:sp>
      <p:sp>
        <p:nvSpPr>
          <p:cNvPr id="28" name="TextBox 27">
            <a:extLst>
              <a:ext uri="{FF2B5EF4-FFF2-40B4-BE49-F238E27FC236}">
                <a16:creationId xmlns:a16="http://schemas.microsoft.com/office/drawing/2014/main" id="{ACA64B0A-D654-164B-A189-950A345CA001}"/>
              </a:ext>
            </a:extLst>
          </p:cNvPr>
          <p:cNvSpPr txBox="1"/>
          <p:nvPr/>
        </p:nvSpPr>
        <p:spPr>
          <a:xfrm>
            <a:off x="1202806" y="1880760"/>
            <a:ext cx="2210862" cy="646331"/>
          </a:xfrm>
          <a:prstGeom prst="rect">
            <a:avLst/>
          </a:prstGeom>
          <a:noFill/>
        </p:spPr>
        <p:txBody>
          <a:bodyPr wrap="none" rtlCol="0">
            <a:spAutoFit/>
          </a:bodyPr>
          <a:lstStyle/>
          <a:p>
            <a:r>
              <a:rPr lang="en-US" sz="3600" b="1" u="sng" dirty="0">
                <a:solidFill>
                  <a:srgbClr val="7030A0"/>
                </a:solidFill>
              </a:rPr>
              <a:t>Evidence</a:t>
            </a:r>
          </a:p>
        </p:txBody>
      </p:sp>
      <p:sp>
        <p:nvSpPr>
          <p:cNvPr id="29" name="TextBox 28">
            <a:extLst>
              <a:ext uri="{FF2B5EF4-FFF2-40B4-BE49-F238E27FC236}">
                <a16:creationId xmlns:a16="http://schemas.microsoft.com/office/drawing/2014/main" id="{C9C26F7D-43AE-F247-B863-B44DE160021C}"/>
              </a:ext>
            </a:extLst>
          </p:cNvPr>
          <p:cNvSpPr txBox="1"/>
          <p:nvPr/>
        </p:nvSpPr>
        <p:spPr>
          <a:xfrm>
            <a:off x="5926077" y="1882619"/>
            <a:ext cx="1561068" cy="646331"/>
          </a:xfrm>
          <a:prstGeom prst="rect">
            <a:avLst/>
          </a:prstGeom>
          <a:noFill/>
        </p:spPr>
        <p:txBody>
          <a:bodyPr wrap="none" rtlCol="0">
            <a:spAutoFit/>
          </a:bodyPr>
          <a:lstStyle/>
          <a:p>
            <a:r>
              <a:rPr lang="en-US" sz="3600" b="1" u="sng" dirty="0">
                <a:solidFill>
                  <a:srgbClr val="FF0000"/>
                </a:solidFill>
              </a:rPr>
              <a:t>Target</a:t>
            </a:r>
          </a:p>
        </p:txBody>
      </p:sp>
      <p:sp>
        <p:nvSpPr>
          <p:cNvPr id="23" name="Down Arrow 22">
            <a:extLst>
              <a:ext uri="{FF2B5EF4-FFF2-40B4-BE49-F238E27FC236}">
                <a16:creationId xmlns:a16="http://schemas.microsoft.com/office/drawing/2014/main" id="{B6EB03D1-53AC-3045-B503-753EC75863FD}"/>
              </a:ext>
            </a:extLst>
          </p:cNvPr>
          <p:cNvSpPr/>
          <p:nvPr/>
        </p:nvSpPr>
        <p:spPr bwMode="auto">
          <a:xfrm>
            <a:off x="2165882" y="4872295"/>
            <a:ext cx="142355" cy="64633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99328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5BCA-83E6-4245-B43A-2854508D3374}"/>
              </a:ext>
            </a:extLst>
          </p:cNvPr>
          <p:cNvSpPr>
            <a:spLocks noGrp="1"/>
          </p:cNvSpPr>
          <p:nvPr>
            <p:ph type="title"/>
          </p:nvPr>
        </p:nvSpPr>
        <p:spPr/>
        <p:txBody>
          <a:bodyPr/>
          <a:lstStyle/>
          <a:p>
            <a:r>
              <a:rPr lang="en-US" dirty="0"/>
              <a:t>Mother’s DNA masked</a:t>
            </a:r>
          </a:p>
        </p:txBody>
      </p:sp>
      <p:sp>
        <p:nvSpPr>
          <p:cNvPr id="4" name="TextBox 3">
            <a:extLst>
              <a:ext uri="{FF2B5EF4-FFF2-40B4-BE49-F238E27FC236}">
                <a16:creationId xmlns:a16="http://schemas.microsoft.com/office/drawing/2014/main" id="{A9B455D6-0395-2542-8806-E94E2196FA9B}"/>
              </a:ext>
            </a:extLst>
          </p:cNvPr>
          <p:cNvSpPr txBox="1"/>
          <p:nvPr/>
        </p:nvSpPr>
        <p:spPr>
          <a:xfrm>
            <a:off x="1297289" y="1652042"/>
            <a:ext cx="6549422" cy="461665"/>
          </a:xfrm>
          <a:prstGeom prst="rect">
            <a:avLst/>
          </a:prstGeom>
          <a:noFill/>
        </p:spPr>
        <p:txBody>
          <a:bodyPr wrap="none" rtlCol="0">
            <a:spAutoFit/>
          </a:bodyPr>
          <a:lstStyle/>
          <a:p>
            <a:r>
              <a:rPr lang="en-US" dirty="0">
                <a:solidFill>
                  <a:srgbClr val="0432FF"/>
                </a:solidFill>
              </a:rPr>
              <a:t>Her hands were covered in defendant’s semen</a:t>
            </a:r>
          </a:p>
        </p:txBody>
      </p:sp>
      <p:sp>
        <p:nvSpPr>
          <p:cNvPr id="5" name="TextBox 4">
            <a:extLst>
              <a:ext uri="{FF2B5EF4-FFF2-40B4-BE49-F238E27FC236}">
                <a16:creationId xmlns:a16="http://schemas.microsoft.com/office/drawing/2014/main" id="{0EE98BA4-265B-F246-9A11-2F4CF4A1CDD3}"/>
              </a:ext>
            </a:extLst>
          </p:cNvPr>
          <p:cNvSpPr txBox="1"/>
          <p:nvPr/>
        </p:nvSpPr>
        <p:spPr>
          <a:xfrm>
            <a:off x="967436" y="2575518"/>
            <a:ext cx="7490764" cy="3416320"/>
          </a:xfrm>
          <a:prstGeom prst="rect">
            <a:avLst/>
          </a:prstGeom>
          <a:noFill/>
        </p:spPr>
        <p:txBody>
          <a:bodyPr wrap="square" rtlCol="0">
            <a:spAutoFit/>
          </a:bodyPr>
          <a:lstStyle/>
          <a:p>
            <a:r>
              <a:rPr lang="en-US" dirty="0">
                <a:solidFill>
                  <a:srgbClr val="002060"/>
                </a:solidFill>
              </a:rPr>
              <a:t>The child was in toilet training.</a:t>
            </a:r>
          </a:p>
          <a:p>
            <a:r>
              <a:rPr lang="en-US" dirty="0">
                <a:solidFill>
                  <a:srgbClr val="002060"/>
                </a:solidFill>
              </a:rPr>
              <a:t>The child’s primary caregiver had </a:t>
            </a:r>
          </a:p>
          <a:p>
            <a:r>
              <a:rPr lang="en-US" dirty="0">
                <a:solidFill>
                  <a:srgbClr val="002060"/>
                </a:solidFill>
              </a:rPr>
              <a:t>   the defendant’s semen on her hands.</a:t>
            </a:r>
          </a:p>
          <a:p>
            <a:r>
              <a:rPr lang="en-US" dirty="0">
                <a:solidFill>
                  <a:srgbClr val="002060"/>
                </a:solidFill>
              </a:rPr>
              <a:t>Swamping her own DNA as she attended to her child.</a:t>
            </a:r>
          </a:p>
          <a:p>
            <a:r>
              <a:rPr lang="en-US" dirty="0">
                <a:solidFill>
                  <a:srgbClr val="002060"/>
                </a:solidFill>
              </a:rPr>
              <a:t>Which is why we couldn’t detect her DNA.  </a:t>
            </a:r>
          </a:p>
          <a:p>
            <a:r>
              <a:rPr lang="en-US" dirty="0">
                <a:solidFill>
                  <a:srgbClr val="002060"/>
                </a:solidFill>
              </a:rPr>
              <a:t>The mother was spreading the defendant’s semen:</a:t>
            </a:r>
          </a:p>
          <a:p>
            <a:r>
              <a:rPr lang="en-US" dirty="0">
                <a:solidFill>
                  <a:srgbClr val="002060"/>
                </a:solidFill>
              </a:rPr>
              <a:t>   from her hands, to baby wipes, to garbage bags, </a:t>
            </a:r>
          </a:p>
          <a:p>
            <a:r>
              <a:rPr lang="en-US" dirty="0">
                <a:solidFill>
                  <a:srgbClr val="002060"/>
                </a:solidFill>
              </a:rPr>
              <a:t>   and whatever she touched – like to her child.  </a:t>
            </a:r>
          </a:p>
          <a:p>
            <a:r>
              <a:rPr lang="en-US" dirty="0">
                <a:solidFill>
                  <a:srgbClr val="002060"/>
                </a:solidFill>
              </a:rPr>
              <a:t>There was no probative value in this expected DNA.</a:t>
            </a:r>
          </a:p>
        </p:txBody>
      </p:sp>
      <p:pic>
        <p:nvPicPr>
          <p:cNvPr id="6" name="Graphic 5" descr="Lights On with solid fill">
            <a:extLst>
              <a:ext uri="{FF2B5EF4-FFF2-40B4-BE49-F238E27FC236}">
                <a16:creationId xmlns:a16="http://schemas.microsoft.com/office/drawing/2014/main" id="{9E784D01-B8CF-EB4C-BE5A-38AFC42481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48493"/>
            <a:ext cx="914400" cy="914400"/>
          </a:xfrm>
          <a:prstGeom prst="rect">
            <a:avLst/>
          </a:prstGeom>
        </p:spPr>
      </p:pic>
    </p:spTree>
    <p:extLst>
      <p:ext uri="{BB962C8B-B14F-4D97-AF65-F5344CB8AC3E}">
        <p14:creationId xmlns:p14="http://schemas.microsoft.com/office/powerpoint/2010/main" val="764830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DAAE-AFA2-0242-8C90-A9B250BB8DBF}"/>
              </a:ext>
            </a:extLst>
          </p:cNvPr>
          <p:cNvSpPr>
            <a:spLocks noGrp="1"/>
          </p:cNvSpPr>
          <p:nvPr>
            <p:ph type="title"/>
          </p:nvPr>
        </p:nvSpPr>
        <p:spPr/>
        <p:txBody>
          <a:bodyPr/>
          <a:lstStyle/>
          <a:p>
            <a:r>
              <a:rPr lang="en-US" dirty="0"/>
              <a:t>Rectal DNA conflict</a:t>
            </a:r>
          </a:p>
        </p:txBody>
      </p:sp>
      <p:sp>
        <p:nvSpPr>
          <p:cNvPr id="4" name="TextBox 3">
            <a:extLst>
              <a:ext uri="{FF2B5EF4-FFF2-40B4-BE49-F238E27FC236}">
                <a16:creationId xmlns:a16="http://schemas.microsoft.com/office/drawing/2014/main" id="{D97C6BFD-EE53-8A4F-A5D9-60B43590960E}"/>
              </a:ext>
            </a:extLst>
          </p:cNvPr>
          <p:cNvSpPr txBox="1"/>
          <p:nvPr/>
        </p:nvSpPr>
        <p:spPr>
          <a:xfrm>
            <a:off x="153620" y="1876958"/>
            <a:ext cx="8836760" cy="4524315"/>
          </a:xfrm>
          <a:prstGeom prst="rect">
            <a:avLst/>
          </a:prstGeom>
          <a:noFill/>
        </p:spPr>
        <p:txBody>
          <a:bodyPr wrap="square" rtlCol="0">
            <a:spAutoFit/>
          </a:bodyPr>
          <a:lstStyle/>
          <a:p>
            <a:pPr marL="458788" indent="-452438"/>
            <a:r>
              <a:rPr lang="en-US" b="1" dirty="0"/>
              <a:t>Q</a:t>
            </a:r>
            <a:r>
              <a:rPr lang="en-US" dirty="0"/>
              <a:t> And in this particular investigation at the hospital, did you collect DNA swabbing from the victim’s anus?</a:t>
            </a:r>
          </a:p>
          <a:p>
            <a:pPr marL="458788" indent="-452438"/>
            <a:r>
              <a:rPr lang="en-US" b="1" dirty="0"/>
              <a:t>Pathologist</a:t>
            </a:r>
            <a:r>
              <a:rPr lang="en-US" dirty="0"/>
              <a:t> Yes, sir.</a:t>
            </a:r>
          </a:p>
          <a:p>
            <a:pPr marL="458788" indent="-452438"/>
            <a:r>
              <a:rPr lang="en-US" b="1" dirty="0"/>
              <a:t>Q</a:t>
            </a:r>
            <a:r>
              <a:rPr lang="en-US" dirty="0"/>
              <a:t> And how did you do that? </a:t>
            </a:r>
          </a:p>
          <a:p>
            <a:pPr marL="458788" indent="-452438"/>
            <a:r>
              <a:rPr lang="en-US" b="1" dirty="0"/>
              <a:t>A</a:t>
            </a:r>
            <a:r>
              <a:rPr lang="en-US" dirty="0"/>
              <a:t> The same way we did for his genitals. Swabs were broken from a sterile package, sterile water was applied. I would place the swabs around the skin of anus in a circular manner, insert an inch to two inches, pull them out, and then they would have been handed off to law enforcement. </a:t>
            </a:r>
          </a:p>
          <a:p>
            <a:pPr marL="458788" indent="-452438"/>
            <a:r>
              <a:rPr lang="en-US" b="1" dirty="0"/>
              <a:t>Q</a:t>
            </a:r>
            <a:r>
              <a:rPr lang="en-US" dirty="0"/>
              <a:t> Okay. So you never stuck the swab into the rectum or into the anus more than two inches?</a:t>
            </a:r>
          </a:p>
          <a:p>
            <a:pPr marL="458788" indent="-452438"/>
            <a:r>
              <a:rPr lang="en-US" b="1" dirty="0"/>
              <a:t>A</a:t>
            </a:r>
            <a:r>
              <a:rPr lang="en-US" dirty="0"/>
              <a:t> Right. The beginning part of the anus and rectum is sufficient.</a:t>
            </a:r>
          </a:p>
        </p:txBody>
      </p:sp>
      <p:pic>
        <p:nvPicPr>
          <p:cNvPr id="6" name="Graphic 5" descr="Confused face outline with solid fill">
            <a:extLst>
              <a:ext uri="{FF2B5EF4-FFF2-40B4-BE49-F238E27FC236}">
                <a16:creationId xmlns:a16="http://schemas.microsoft.com/office/drawing/2014/main" id="{4467321B-1EBF-4248-832A-62B6CEECD8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66700"/>
            <a:ext cx="914400" cy="914400"/>
          </a:xfrm>
          <a:prstGeom prst="rect">
            <a:avLst/>
          </a:prstGeom>
        </p:spPr>
      </p:pic>
    </p:spTree>
    <p:extLst>
      <p:ext uri="{BB962C8B-B14F-4D97-AF65-F5344CB8AC3E}">
        <p14:creationId xmlns:p14="http://schemas.microsoft.com/office/powerpoint/2010/main" val="3039109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1512-ADC1-9E49-A504-671B2C5D5AE0}"/>
              </a:ext>
            </a:extLst>
          </p:cNvPr>
          <p:cNvSpPr>
            <a:spLocks noGrp="1"/>
          </p:cNvSpPr>
          <p:nvPr>
            <p:ph type="title"/>
          </p:nvPr>
        </p:nvSpPr>
        <p:spPr/>
        <p:txBody>
          <a:bodyPr/>
          <a:lstStyle/>
          <a:p>
            <a:r>
              <a:rPr lang="en-US" dirty="0"/>
              <a:t>Rectal/anal cleaning swab</a:t>
            </a:r>
          </a:p>
        </p:txBody>
      </p:sp>
      <p:sp>
        <p:nvSpPr>
          <p:cNvPr id="4" name="TextBox 3">
            <a:extLst>
              <a:ext uri="{FF2B5EF4-FFF2-40B4-BE49-F238E27FC236}">
                <a16:creationId xmlns:a16="http://schemas.microsoft.com/office/drawing/2014/main" id="{38899B06-540B-1B44-8070-628AA6959D7E}"/>
              </a:ext>
            </a:extLst>
          </p:cNvPr>
          <p:cNvSpPr txBox="1"/>
          <p:nvPr/>
        </p:nvSpPr>
        <p:spPr>
          <a:xfrm>
            <a:off x="128003" y="1982678"/>
            <a:ext cx="8945052" cy="1938992"/>
          </a:xfrm>
          <a:prstGeom prst="rect">
            <a:avLst/>
          </a:prstGeom>
          <a:noFill/>
        </p:spPr>
        <p:txBody>
          <a:bodyPr wrap="square" rtlCol="0">
            <a:spAutoFit/>
          </a:bodyPr>
          <a:lstStyle/>
          <a:p>
            <a:r>
              <a:rPr lang="en-US" b="1" dirty="0">
                <a:solidFill>
                  <a:srgbClr val="0070C0"/>
                </a:solidFill>
              </a:rPr>
              <a:t>At the hospital</a:t>
            </a:r>
            <a:r>
              <a:rPr lang="en-US" dirty="0">
                <a:solidFill>
                  <a:srgbClr val="0070C0"/>
                </a:solidFill>
              </a:rPr>
              <a:t>. The mother had transferred the defendant’s semen from her hands to the toddler’s bottom. The first pathologist swabbed his anus, cleaning the external (anal) semen onto the swab. Before the swab was rectally inserted, the so-called “rectal swab” already contained external (anal) semen. </a:t>
            </a:r>
          </a:p>
        </p:txBody>
      </p:sp>
      <p:sp>
        <p:nvSpPr>
          <p:cNvPr id="5" name="TextBox 4">
            <a:extLst>
              <a:ext uri="{FF2B5EF4-FFF2-40B4-BE49-F238E27FC236}">
                <a16:creationId xmlns:a16="http://schemas.microsoft.com/office/drawing/2014/main" id="{9FF2336F-7D4D-A249-B071-DB79C6E19E81}"/>
              </a:ext>
            </a:extLst>
          </p:cNvPr>
          <p:cNvSpPr txBox="1"/>
          <p:nvPr/>
        </p:nvSpPr>
        <p:spPr>
          <a:xfrm>
            <a:off x="128003" y="4154954"/>
            <a:ext cx="8795280" cy="1569660"/>
          </a:xfrm>
          <a:prstGeom prst="rect">
            <a:avLst/>
          </a:prstGeom>
          <a:noFill/>
        </p:spPr>
        <p:txBody>
          <a:bodyPr wrap="square" rtlCol="0">
            <a:spAutoFit/>
          </a:bodyPr>
          <a:lstStyle/>
          <a:p>
            <a:r>
              <a:rPr lang="en-US" b="1" dirty="0">
                <a:solidFill>
                  <a:srgbClr val="002060"/>
                </a:solidFill>
              </a:rPr>
              <a:t>At the autopsy</a:t>
            </a:r>
            <a:r>
              <a:rPr lang="en-US" dirty="0">
                <a:solidFill>
                  <a:srgbClr val="002060"/>
                </a:solidFill>
              </a:rPr>
              <a:t>. The toddler’s bottom had been cleaned by the first hospital swabbing. No more external (anal) semen; and there never was any internal (rectal) semen. So the second  “rectal swab” was devoid of DNA. No external semen to collect. </a:t>
            </a:r>
          </a:p>
        </p:txBody>
      </p:sp>
      <p:sp>
        <p:nvSpPr>
          <p:cNvPr id="6" name="TextBox 5">
            <a:extLst>
              <a:ext uri="{FF2B5EF4-FFF2-40B4-BE49-F238E27FC236}">
                <a16:creationId xmlns:a16="http://schemas.microsoft.com/office/drawing/2014/main" id="{63FBA0A1-6D03-1D4F-A218-E32F3EA0A52A}"/>
              </a:ext>
            </a:extLst>
          </p:cNvPr>
          <p:cNvSpPr txBox="1"/>
          <p:nvPr/>
        </p:nvSpPr>
        <p:spPr>
          <a:xfrm>
            <a:off x="238597" y="6017567"/>
            <a:ext cx="8723863" cy="461665"/>
          </a:xfrm>
          <a:prstGeom prst="rect">
            <a:avLst/>
          </a:prstGeom>
          <a:noFill/>
        </p:spPr>
        <p:txBody>
          <a:bodyPr wrap="none" rtlCol="0">
            <a:spAutoFit/>
          </a:bodyPr>
          <a:lstStyle/>
          <a:p>
            <a:r>
              <a:rPr lang="en-US" dirty="0">
                <a:solidFill>
                  <a:srgbClr val="0432FF"/>
                </a:solidFill>
              </a:rPr>
              <a:t>Misleading terminology: </a:t>
            </a:r>
            <a:r>
              <a:rPr lang="en-US" b="1" dirty="0">
                <a:solidFill>
                  <a:srgbClr val="0432FF"/>
                </a:solidFill>
              </a:rPr>
              <a:t>“anal/rectal” swab</a:t>
            </a:r>
            <a:r>
              <a:rPr lang="en-US" dirty="0">
                <a:solidFill>
                  <a:srgbClr val="0432FF"/>
                </a:solidFill>
              </a:rPr>
              <a:t>, not “rectal” swab.</a:t>
            </a:r>
          </a:p>
        </p:txBody>
      </p:sp>
      <p:pic>
        <p:nvPicPr>
          <p:cNvPr id="7" name="Graphic 6" descr="Lights On with solid fill">
            <a:extLst>
              <a:ext uri="{FF2B5EF4-FFF2-40B4-BE49-F238E27FC236}">
                <a16:creationId xmlns:a16="http://schemas.microsoft.com/office/drawing/2014/main" id="{4B3AB664-ADF6-214A-8354-AF25980CB7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 y="248493"/>
            <a:ext cx="914400" cy="914400"/>
          </a:xfrm>
          <a:prstGeom prst="rect">
            <a:avLst/>
          </a:prstGeom>
        </p:spPr>
      </p:pic>
    </p:spTree>
    <p:extLst>
      <p:ext uri="{BB962C8B-B14F-4D97-AF65-F5344CB8AC3E}">
        <p14:creationId xmlns:p14="http://schemas.microsoft.com/office/powerpoint/2010/main" val="1586577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1F13-EB9C-0A42-B7F9-C851B339E290}"/>
              </a:ext>
            </a:extLst>
          </p:cNvPr>
          <p:cNvSpPr>
            <a:spLocks noGrp="1"/>
          </p:cNvSpPr>
          <p:nvPr>
            <p:ph type="title"/>
          </p:nvPr>
        </p:nvSpPr>
        <p:spPr/>
        <p:txBody>
          <a:bodyPr/>
          <a:lstStyle/>
          <a:p>
            <a:r>
              <a:rPr lang="en-US" dirty="0"/>
              <a:t>Final verdict</a:t>
            </a:r>
          </a:p>
        </p:txBody>
      </p:sp>
      <p:sp>
        <p:nvSpPr>
          <p:cNvPr id="4" name="TextBox 3">
            <a:extLst>
              <a:ext uri="{FF2B5EF4-FFF2-40B4-BE49-F238E27FC236}">
                <a16:creationId xmlns:a16="http://schemas.microsoft.com/office/drawing/2014/main" id="{62A412C0-F31E-3343-84FD-BEFAA1DBD0FB}"/>
              </a:ext>
            </a:extLst>
          </p:cNvPr>
          <p:cNvSpPr txBox="1"/>
          <p:nvPr/>
        </p:nvSpPr>
        <p:spPr>
          <a:xfrm>
            <a:off x="2100009" y="1836682"/>
            <a:ext cx="4943982" cy="1200329"/>
          </a:xfrm>
          <a:prstGeom prst="rect">
            <a:avLst/>
          </a:prstGeom>
          <a:noFill/>
        </p:spPr>
        <p:txBody>
          <a:bodyPr wrap="none" rtlCol="0">
            <a:spAutoFit/>
          </a:bodyPr>
          <a:lstStyle/>
          <a:p>
            <a:pPr algn="ctr"/>
            <a:r>
              <a:rPr lang="en-US" dirty="0">
                <a:solidFill>
                  <a:srgbClr val="0432FF"/>
                </a:solidFill>
              </a:rPr>
              <a:t>The prosecution was target-driven.</a:t>
            </a:r>
          </a:p>
          <a:p>
            <a:pPr algn="ctr"/>
            <a:r>
              <a:rPr lang="en-US" dirty="0">
                <a:solidFill>
                  <a:srgbClr val="0432FF"/>
                </a:solidFill>
              </a:rPr>
              <a:t>The defense was nontarget-driven.</a:t>
            </a:r>
          </a:p>
          <a:p>
            <a:pPr algn="ctr"/>
            <a:r>
              <a:rPr lang="en-US" dirty="0">
                <a:solidFill>
                  <a:srgbClr val="0432FF"/>
                </a:solidFill>
              </a:rPr>
              <a:t>Forensic experts educated the jury.</a:t>
            </a:r>
          </a:p>
        </p:txBody>
      </p:sp>
      <p:sp>
        <p:nvSpPr>
          <p:cNvPr id="5" name="TextBox 4">
            <a:extLst>
              <a:ext uri="{FF2B5EF4-FFF2-40B4-BE49-F238E27FC236}">
                <a16:creationId xmlns:a16="http://schemas.microsoft.com/office/drawing/2014/main" id="{DDE4ABB7-A3E4-B74D-8D24-18956A5AF2AA}"/>
              </a:ext>
            </a:extLst>
          </p:cNvPr>
          <p:cNvSpPr txBox="1"/>
          <p:nvPr/>
        </p:nvSpPr>
        <p:spPr>
          <a:xfrm>
            <a:off x="685800" y="3590157"/>
            <a:ext cx="7890302" cy="830997"/>
          </a:xfrm>
          <a:prstGeom prst="rect">
            <a:avLst/>
          </a:prstGeom>
          <a:noFill/>
        </p:spPr>
        <p:txBody>
          <a:bodyPr wrap="none" rtlCol="0">
            <a:spAutoFit/>
          </a:bodyPr>
          <a:lstStyle/>
          <a:p>
            <a:pPr algn="ctr"/>
            <a:r>
              <a:rPr lang="en-US" dirty="0">
                <a:solidFill>
                  <a:srgbClr val="002060"/>
                </a:solidFill>
              </a:rPr>
              <a:t>The nontargeted scenario better explained the evidence.</a:t>
            </a:r>
          </a:p>
          <a:p>
            <a:pPr algn="ctr"/>
            <a:r>
              <a:rPr lang="en-US" dirty="0">
                <a:solidFill>
                  <a:srgbClr val="002060"/>
                </a:solidFill>
              </a:rPr>
              <a:t>The jury acquitted the defendant of all charges. </a:t>
            </a:r>
          </a:p>
        </p:txBody>
      </p:sp>
      <p:sp>
        <p:nvSpPr>
          <p:cNvPr id="6" name="TextBox 5">
            <a:extLst>
              <a:ext uri="{FF2B5EF4-FFF2-40B4-BE49-F238E27FC236}">
                <a16:creationId xmlns:a16="http://schemas.microsoft.com/office/drawing/2014/main" id="{5D85CB5E-3ACA-AF41-B23C-4155ACD00C3D}"/>
              </a:ext>
            </a:extLst>
          </p:cNvPr>
          <p:cNvSpPr txBox="1"/>
          <p:nvPr/>
        </p:nvSpPr>
        <p:spPr>
          <a:xfrm>
            <a:off x="1364230" y="5060731"/>
            <a:ext cx="6415539" cy="461665"/>
          </a:xfrm>
          <a:prstGeom prst="rect">
            <a:avLst/>
          </a:prstGeom>
          <a:noFill/>
        </p:spPr>
        <p:txBody>
          <a:bodyPr wrap="none" rtlCol="0">
            <a:spAutoFit/>
          </a:bodyPr>
          <a:lstStyle/>
          <a:p>
            <a:r>
              <a:rPr lang="en-US" dirty="0">
                <a:solidFill>
                  <a:srgbClr val="FF0000"/>
                </a:solidFill>
              </a:rPr>
              <a:t>The county no longer seeks the death penalty.</a:t>
            </a:r>
          </a:p>
        </p:txBody>
      </p:sp>
    </p:spTree>
    <p:extLst>
      <p:ext uri="{BB962C8B-B14F-4D97-AF65-F5344CB8AC3E}">
        <p14:creationId xmlns:p14="http://schemas.microsoft.com/office/powerpoint/2010/main" val="3556390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C090-64A0-C348-B828-A32582067778}"/>
              </a:ext>
            </a:extLst>
          </p:cNvPr>
          <p:cNvSpPr>
            <a:spLocks noGrp="1"/>
          </p:cNvSpPr>
          <p:nvPr>
            <p:ph type="title"/>
          </p:nvPr>
        </p:nvSpPr>
        <p:spPr>
          <a:xfrm>
            <a:off x="685800" y="2857500"/>
            <a:ext cx="7772400" cy="1143000"/>
          </a:xfrm>
        </p:spPr>
        <p:txBody>
          <a:bodyPr/>
          <a:lstStyle/>
          <a:p>
            <a:r>
              <a:rPr lang="en-US" dirty="0"/>
              <a:t>6. Impact of non-targeted</a:t>
            </a:r>
            <a:br>
              <a:rPr lang="en-US" dirty="0"/>
            </a:br>
            <a:r>
              <a:rPr lang="en-US" dirty="0"/>
              <a:t>methods on justice</a:t>
            </a:r>
          </a:p>
        </p:txBody>
      </p:sp>
      <p:pic>
        <p:nvPicPr>
          <p:cNvPr id="4" name="Picture 3">
            <a:extLst>
              <a:ext uri="{FF2B5EF4-FFF2-40B4-BE49-F238E27FC236}">
                <a16:creationId xmlns:a16="http://schemas.microsoft.com/office/drawing/2014/main" id="{2E6F163A-2F72-9948-8CA4-FC52CC0318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5" name="Picture 4">
            <a:extLst>
              <a:ext uri="{FF2B5EF4-FFF2-40B4-BE49-F238E27FC236}">
                <a16:creationId xmlns:a16="http://schemas.microsoft.com/office/drawing/2014/main" id="{4D3DA2CF-2AF1-DF4D-959E-28E7617AB947}"/>
              </a:ext>
            </a:extLst>
          </p:cNvPr>
          <p:cNvPicPr>
            <a:picLocks noChangeAspect="1"/>
          </p:cNvPicPr>
          <p:nvPr/>
        </p:nvPicPr>
        <p:blipFill>
          <a:blip r:embed="rId3"/>
          <a:stretch>
            <a:fillRect/>
          </a:stretch>
        </p:blipFill>
        <p:spPr>
          <a:xfrm>
            <a:off x="157956" y="991101"/>
            <a:ext cx="1607344" cy="1607344"/>
          </a:xfrm>
          <a:prstGeom prst="rect">
            <a:avLst/>
          </a:prstGeom>
        </p:spPr>
      </p:pic>
      <p:pic>
        <p:nvPicPr>
          <p:cNvPr id="6" name="Picture 6">
            <a:extLst>
              <a:ext uri="{FF2B5EF4-FFF2-40B4-BE49-F238E27FC236}">
                <a16:creationId xmlns:a16="http://schemas.microsoft.com/office/drawing/2014/main" id="{4B89EC7E-B318-A04C-9CB4-0D281E7165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000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D6EF-06BA-D640-B439-1FD39B0EC7F3}"/>
              </a:ext>
            </a:extLst>
          </p:cNvPr>
          <p:cNvSpPr>
            <a:spLocks noGrp="1"/>
          </p:cNvSpPr>
          <p:nvPr>
            <p:ph type="title"/>
          </p:nvPr>
        </p:nvSpPr>
        <p:spPr/>
        <p:txBody>
          <a:bodyPr/>
          <a:lstStyle/>
          <a:p>
            <a:r>
              <a:rPr lang="en-US" dirty="0"/>
              <a:t>Eliminate human bias</a:t>
            </a:r>
          </a:p>
        </p:txBody>
      </p:sp>
      <p:sp>
        <p:nvSpPr>
          <p:cNvPr id="4" name="TextBox 3">
            <a:extLst>
              <a:ext uri="{FF2B5EF4-FFF2-40B4-BE49-F238E27FC236}">
                <a16:creationId xmlns:a16="http://schemas.microsoft.com/office/drawing/2014/main" id="{0FBAAB7E-B4AB-EE41-8B5D-CEC2319756DD}"/>
              </a:ext>
            </a:extLst>
          </p:cNvPr>
          <p:cNvSpPr txBox="1"/>
          <p:nvPr/>
        </p:nvSpPr>
        <p:spPr>
          <a:xfrm>
            <a:off x="870660" y="2123838"/>
            <a:ext cx="7513595" cy="3785652"/>
          </a:xfrm>
          <a:prstGeom prst="rect">
            <a:avLst/>
          </a:prstGeom>
          <a:noFill/>
        </p:spPr>
        <p:txBody>
          <a:bodyPr wrap="none" rtlCol="0">
            <a:spAutoFit/>
          </a:bodyPr>
          <a:lstStyle/>
          <a:p>
            <a:r>
              <a:rPr lang="en-US" dirty="0">
                <a:solidFill>
                  <a:srgbClr val="0432FF"/>
                </a:solidFill>
              </a:rPr>
              <a:t>Confirmation bias is real, prevalent, and dangerous</a:t>
            </a:r>
          </a:p>
          <a:p>
            <a:r>
              <a:rPr lang="en-US" dirty="0">
                <a:solidFill>
                  <a:srgbClr val="0432FF"/>
                </a:solidFill>
              </a:rPr>
              <a:t>Targeted forensics can introduce confirmation bias</a:t>
            </a:r>
          </a:p>
          <a:p>
            <a:r>
              <a:rPr lang="en-US" dirty="0">
                <a:solidFill>
                  <a:srgbClr val="0432FF"/>
                </a:solidFill>
              </a:rPr>
              <a:t>Likelihood ratios consider both targets and nontargets</a:t>
            </a:r>
          </a:p>
          <a:p>
            <a:endParaRPr lang="en-US" dirty="0"/>
          </a:p>
          <a:p>
            <a:r>
              <a:rPr lang="en-US" dirty="0">
                <a:solidFill>
                  <a:srgbClr val="002060"/>
                </a:solidFill>
              </a:rPr>
              <a:t>The LR can be calculated without targeting suspects</a:t>
            </a:r>
          </a:p>
          <a:p>
            <a:r>
              <a:rPr lang="en-US" dirty="0">
                <a:solidFill>
                  <a:srgbClr val="002060"/>
                </a:solidFill>
              </a:rPr>
              <a:t>	Split the calculation into two parts:</a:t>
            </a:r>
          </a:p>
          <a:p>
            <a:r>
              <a:rPr lang="en-US" dirty="0">
                <a:solidFill>
                  <a:srgbClr val="002060"/>
                </a:solidFill>
              </a:rPr>
              <a:t>	1. Examine the evidence for probabilities p &amp; q</a:t>
            </a:r>
          </a:p>
          <a:p>
            <a:r>
              <a:rPr lang="en-US" dirty="0">
                <a:solidFill>
                  <a:srgbClr val="002060"/>
                </a:solidFill>
              </a:rPr>
              <a:t>		for all possible untargeted values</a:t>
            </a:r>
          </a:p>
          <a:p>
            <a:r>
              <a:rPr lang="en-US" dirty="0">
                <a:solidFill>
                  <a:srgbClr val="002060"/>
                </a:solidFill>
              </a:rPr>
              <a:t>		without ever seeing the target</a:t>
            </a:r>
          </a:p>
          <a:p>
            <a:r>
              <a:rPr lang="en-US" dirty="0">
                <a:solidFill>
                  <a:srgbClr val="002060"/>
                </a:solidFill>
              </a:rPr>
              <a:t>	2. After step 1, plug in the target value</a:t>
            </a:r>
          </a:p>
        </p:txBody>
      </p:sp>
    </p:spTree>
    <p:extLst>
      <p:ext uri="{BB962C8B-B14F-4D97-AF65-F5344CB8AC3E}">
        <p14:creationId xmlns:p14="http://schemas.microsoft.com/office/powerpoint/2010/main" val="3272639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ED329633-88E5-1E44-B6EB-F6FEA7A25F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642A3A-79FD-2A4C-9023-E424276ACE5B}"/>
              </a:ext>
            </a:extLst>
          </p:cNvPr>
          <p:cNvSpPr>
            <a:spLocks noGrp="1"/>
          </p:cNvSpPr>
          <p:nvPr>
            <p:ph type="title"/>
          </p:nvPr>
        </p:nvSpPr>
        <p:spPr/>
        <p:txBody>
          <a:bodyPr/>
          <a:lstStyle/>
          <a:p>
            <a:r>
              <a:rPr lang="en-US" dirty="0"/>
              <a:t>Unbiased forensic science</a:t>
            </a:r>
          </a:p>
        </p:txBody>
      </p:sp>
      <p:sp>
        <p:nvSpPr>
          <p:cNvPr id="4" name="TextBox 3">
            <a:extLst>
              <a:ext uri="{FF2B5EF4-FFF2-40B4-BE49-F238E27FC236}">
                <a16:creationId xmlns:a16="http://schemas.microsoft.com/office/drawing/2014/main" id="{6448D3C0-F535-6A40-8B0F-1169CCB3D313}"/>
              </a:ext>
            </a:extLst>
          </p:cNvPr>
          <p:cNvSpPr txBox="1"/>
          <p:nvPr/>
        </p:nvSpPr>
        <p:spPr>
          <a:xfrm>
            <a:off x="1912457" y="1838715"/>
            <a:ext cx="5319085" cy="1569660"/>
          </a:xfrm>
          <a:prstGeom prst="rect">
            <a:avLst/>
          </a:prstGeom>
          <a:noFill/>
        </p:spPr>
        <p:txBody>
          <a:bodyPr wrap="none" rtlCol="0">
            <a:spAutoFit/>
          </a:bodyPr>
          <a:lstStyle/>
          <a:p>
            <a:r>
              <a:rPr lang="en-US" dirty="0">
                <a:solidFill>
                  <a:srgbClr val="0432FF"/>
                </a:solidFill>
              </a:rPr>
              <a:t>Limited DNA analysis targeted Lopez</a:t>
            </a:r>
          </a:p>
          <a:p>
            <a:r>
              <a:rPr lang="en-US" dirty="0">
                <a:solidFill>
                  <a:srgbClr val="0432FF"/>
                </a:solidFill>
              </a:rPr>
              <a:t>The forensics led to his prosecution</a:t>
            </a:r>
          </a:p>
          <a:p>
            <a:r>
              <a:rPr lang="en-US" dirty="0">
                <a:solidFill>
                  <a:srgbClr val="0432FF"/>
                </a:solidFill>
              </a:rPr>
              <a:t>He faced the death penalty</a:t>
            </a:r>
          </a:p>
          <a:p>
            <a:r>
              <a:rPr lang="en-US" dirty="0">
                <a:solidFill>
                  <a:srgbClr val="0432FF"/>
                </a:solidFill>
              </a:rPr>
              <a:t>Better untargeted methods saved him</a:t>
            </a:r>
          </a:p>
        </p:txBody>
      </p:sp>
      <p:sp>
        <p:nvSpPr>
          <p:cNvPr id="5" name="TextBox 4">
            <a:extLst>
              <a:ext uri="{FF2B5EF4-FFF2-40B4-BE49-F238E27FC236}">
                <a16:creationId xmlns:a16="http://schemas.microsoft.com/office/drawing/2014/main" id="{D38F713B-F07E-4A4F-8DDD-73AEA32493F8}"/>
              </a:ext>
            </a:extLst>
          </p:cNvPr>
          <p:cNvSpPr txBox="1"/>
          <p:nvPr/>
        </p:nvSpPr>
        <p:spPr>
          <a:xfrm>
            <a:off x="1912457" y="3709557"/>
            <a:ext cx="5865708" cy="1938992"/>
          </a:xfrm>
          <a:prstGeom prst="rect">
            <a:avLst/>
          </a:prstGeom>
          <a:noFill/>
        </p:spPr>
        <p:txBody>
          <a:bodyPr wrap="none" rtlCol="0">
            <a:spAutoFit/>
          </a:bodyPr>
          <a:lstStyle/>
          <a:p>
            <a:r>
              <a:rPr lang="en-US" dirty="0">
                <a:solidFill>
                  <a:srgbClr val="002060"/>
                </a:solidFill>
              </a:rPr>
              <a:t>Lopez is the tip of the forensic iceberg</a:t>
            </a:r>
          </a:p>
          <a:p>
            <a:r>
              <a:rPr lang="en-US" dirty="0">
                <a:solidFill>
                  <a:srgbClr val="002060"/>
                </a:solidFill>
              </a:rPr>
              <a:t>Innocent people need better forensics</a:t>
            </a:r>
          </a:p>
          <a:p>
            <a:r>
              <a:rPr lang="en-US" dirty="0">
                <a:solidFill>
                  <a:srgbClr val="002060"/>
                </a:solidFill>
              </a:rPr>
              <a:t>Victims of crime need better forensics</a:t>
            </a:r>
          </a:p>
          <a:p>
            <a:r>
              <a:rPr lang="en-US" dirty="0">
                <a:solidFill>
                  <a:srgbClr val="002060"/>
                </a:solidFill>
              </a:rPr>
              <a:t>Past, present &amp; future cases need</a:t>
            </a:r>
          </a:p>
          <a:p>
            <a:r>
              <a:rPr lang="en-US" dirty="0">
                <a:solidFill>
                  <a:srgbClr val="002060"/>
                </a:solidFill>
              </a:rPr>
              <a:t>    accurate, objective, automated solution</a:t>
            </a:r>
          </a:p>
        </p:txBody>
      </p:sp>
    </p:spTree>
    <p:extLst>
      <p:ext uri="{BB962C8B-B14F-4D97-AF65-F5344CB8AC3E}">
        <p14:creationId xmlns:p14="http://schemas.microsoft.com/office/powerpoint/2010/main" val="2916183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1C0ACE13-B3C5-D54A-8B22-41FAD76910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8D6606-5836-8047-BB18-4925C6BD0F97}"/>
              </a:ext>
            </a:extLst>
          </p:cNvPr>
          <p:cNvSpPr>
            <a:spLocks noGrp="1"/>
          </p:cNvSpPr>
          <p:nvPr>
            <p:ph type="title"/>
          </p:nvPr>
        </p:nvSpPr>
        <p:spPr/>
        <p:txBody>
          <a:bodyPr/>
          <a:lstStyle/>
          <a:p>
            <a:r>
              <a:rPr lang="en-US" dirty="0"/>
              <a:t>Thank you</a:t>
            </a:r>
          </a:p>
        </p:txBody>
      </p:sp>
      <p:sp>
        <p:nvSpPr>
          <p:cNvPr id="4" name="TextBox 3">
            <a:extLst>
              <a:ext uri="{FF2B5EF4-FFF2-40B4-BE49-F238E27FC236}">
                <a16:creationId xmlns:a16="http://schemas.microsoft.com/office/drawing/2014/main" id="{B4BBF685-BCB8-F24B-B764-E9D0FBFFED09}"/>
              </a:ext>
            </a:extLst>
          </p:cNvPr>
          <p:cNvSpPr txBox="1"/>
          <p:nvPr/>
        </p:nvSpPr>
        <p:spPr>
          <a:xfrm>
            <a:off x="1145055" y="1884700"/>
            <a:ext cx="3600666" cy="3477875"/>
          </a:xfrm>
          <a:prstGeom prst="rect">
            <a:avLst/>
          </a:prstGeom>
          <a:noFill/>
        </p:spPr>
        <p:txBody>
          <a:bodyPr wrap="none" rtlCol="0">
            <a:spAutoFit/>
          </a:bodyPr>
          <a:lstStyle/>
          <a:p>
            <a:r>
              <a:rPr lang="en-US" sz="2000" dirty="0">
                <a:solidFill>
                  <a:srgbClr val="002060"/>
                </a:solidFill>
              </a:rPr>
              <a:t>American Academy</a:t>
            </a:r>
          </a:p>
          <a:p>
            <a:r>
              <a:rPr lang="en-US" sz="2000" dirty="0">
                <a:solidFill>
                  <a:srgbClr val="0432FF"/>
                </a:solidFill>
              </a:rPr>
              <a:t>	Christopher Milroy</a:t>
            </a:r>
          </a:p>
          <a:p>
            <a:r>
              <a:rPr lang="en-US" sz="2000" dirty="0">
                <a:solidFill>
                  <a:srgbClr val="0432FF"/>
                </a:solidFill>
              </a:rPr>
              <a:t>	Agnes </a:t>
            </a:r>
            <a:r>
              <a:rPr lang="en-US" sz="2000" dirty="0" err="1">
                <a:solidFill>
                  <a:srgbClr val="0432FF"/>
                </a:solidFill>
              </a:rPr>
              <a:t>Winokur</a:t>
            </a:r>
            <a:endParaRPr lang="en-US" sz="2000" dirty="0">
              <a:solidFill>
                <a:srgbClr val="0432FF"/>
              </a:solidFill>
            </a:endParaRPr>
          </a:p>
          <a:p>
            <a:endParaRPr lang="en-US" sz="2000" dirty="0">
              <a:solidFill>
                <a:srgbClr val="0432FF"/>
              </a:solidFill>
            </a:endParaRPr>
          </a:p>
          <a:p>
            <a:r>
              <a:rPr lang="en-US" sz="2000" dirty="0">
                <a:solidFill>
                  <a:srgbClr val="002060"/>
                </a:solidFill>
              </a:rPr>
              <a:t>Cybergenetics</a:t>
            </a:r>
          </a:p>
          <a:p>
            <a:r>
              <a:rPr lang="en-US" sz="2000" dirty="0">
                <a:solidFill>
                  <a:srgbClr val="0432FF"/>
                </a:solidFill>
              </a:rPr>
              <a:t>	William Allan</a:t>
            </a:r>
          </a:p>
          <a:p>
            <a:r>
              <a:rPr lang="en-US" sz="2000" dirty="0">
                <a:solidFill>
                  <a:srgbClr val="0432FF"/>
                </a:solidFill>
              </a:rPr>
              <a:t>	Jennifer </a:t>
            </a:r>
            <a:r>
              <a:rPr lang="en-US" sz="2000" dirty="0" err="1">
                <a:solidFill>
                  <a:srgbClr val="0432FF"/>
                </a:solidFill>
              </a:rPr>
              <a:t>Bracamontes</a:t>
            </a:r>
            <a:endParaRPr lang="en-US" sz="2000" dirty="0">
              <a:solidFill>
                <a:srgbClr val="0432FF"/>
              </a:solidFill>
            </a:endParaRPr>
          </a:p>
          <a:p>
            <a:endParaRPr lang="en-US" sz="2000" dirty="0">
              <a:solidFill>
                <a:srgbClr val="0432FF"/>
              </a:solidFill>
            </a:endParaRPr>
          </a:p>
          <a:p>
            <a:r>
              <a:rPr lang="en-US" sz="2000" dirty="0">
                <a:solidFill>
                  <a:srgbClr val="002060"/>
                </a:solidFill>
              </a:rPr>
              <a:t>Public Defender</a:t>
            </a:r>
          </a:p>
          <a:p>
            <a:r>
              <a:rPr lang="en-US" sz="2000" dirty="0">
                <a:solidFill>
                  <a:srgbClr val="0432FF"/>
                </a:solidFill>
              </a:rPr>
              <a:t>	Kelley Kulick</a:t>
            </a:r>
          </a:p>
          <a:p>
            <a:r>
              <a:rPr lang="en-US" sz="2000" dirty="0">
                <a:solidFill>
                  <a:srgbClr val="0432FF"/>
                </a:solidFill>
              </a:rPr>
              <a:t>	Michael </a:t>
            </a:r>
            <a:r>
              <a:rPr lang="en-US" sz="2000" dirty="0" err="1">
                <a:solidFill>
                  <a:srgbClr val="0432FF"/>
                </a:solidFill>
              </a:rPr>
              <a:t>Ogul</a:t>
            </a:r>
            <a:endParaRPr lang="en-US" sz="2000" dirty="0">
              <a:solidFill>
                <a:srgbClr val="0432FF"/>
              </a:solidFill>
            </a:endParaRPr>
          </a:p>
        </p:txBody>
      </p:sp>
      <p:sp>
        <p:nvSpPr>
          <p:cNvPr id="6" name="TextBox 5">
            <a:extLst>
              <a:ext uri="{FF2B5EF4-FFF2-40B4-BE49-F238E27FC236}">
                <a16:creationId xmlns:a16="http://schemas.microsoft.com/office/drawing/2014/main" id="{15AB224D-9040-1A44-A607-4C7F4CF5A866}"/>
              </a:ext>
            </a:extLst>
          </p:cNvPr>
          <p:cNvSpPr txBox="1"/>
          <p:nvPr/>
        </p:nvSpPr>
        <p:spPr>
          <a:xfrm>
            <a:off x="5335445" y="1884700"/>
            <a:ext cx="2454518" cy="1323439"/>
          </a:xfrm>
          <a:prstGeom prst="rect">
            <a:avLst/>
          </a:prstGeom>
          <a:noFill/>
        </p:spPr>
        <p:txBody>
          <a:bodyPr wrap="none" rtlCol="0">
            <a:spAutoFit/>
          </a:bodyPr>
          <a:lstStyle/>
          <a:p>
            <a:r>
              <a:rPr lang="en-US" sz="2000" dirty="0">
                <a:solidFill>
                  <a:srgbClr val="002060"/>
                </a:solidFill>
              </a:rPr>
              <a:t>Contact information</a:t>
            </a:r>
          </a:p>
          <a:p>
            <a:endParaRPr lang="en-US" sz="2000" dirty="0">
              <a:solidFill>
                <a:srgbClr val="0432FF"/>
              </a:solidFill>
            </a:endParaRPr>
          </a:p>
          <a:p>
            <a:r>
              <a:rPr lang="en-US" sz="2000" dirty="0" err="1">
                <a:solidFill>
                  <a:srgbClr val="0432FF"/>
                </a:solidFill>
              </a:rPr>
              <a:t>perlin@cybgen.com</a:t>
            </a:r>
            <a:endParaRPr lang="en-US" sz="2000" dirty="0">
              <a:solidFill>
                <a:srgbClr val="0432FF"/>
              </a:solidFill>
            </a:endParaRPr>
          </a:p>
          <a:p>
            <a:r>
              <a:rPr lang="en-US" sz="2000" dirty="0" err="1">
                <a:solidFill>
                  <a:srgbClr val="0432FF"/>
                </a:solidFill>
              </a:rPr>
              <a:t>www.cybgen.com</a:t>
            </a:r>
            <a:endParaRPr lang="en-US" sz="2000" dirty="0">
              <a:solidFill>
                <a:srgbClr val="0432FF"/>
              </a:solidFill>
            </a:endParaRPr>
          </a:p>
        </p:txBody>
      </p:sp>
      <p:pic>
        <p:nvPicPr>
          <p:cNvPr id="7" name="Picture 6">
            <a:extLst>
              <a:ext uri="{FF2B5EF4-FFF2-40B4-BE49-F238E27FC236}">
                <a16:creationId xmlns:a16="http://schemas.microsoft.com/office/drawing/2014/main" id="{576563E9-76F3-174F-81C4-2349CBFBDB06}"/>
              </a:ext>
            </a:extLst>
          </p:cNvPr>
          <p:cNvPicPr>
            <a:picLocks noChangeAspect="1"/>
          </p:cNvPicPr>
          <p:nvPr/>
        </p:nvPicPr>
        <p:blipFill>
          <a:blip r:embed="rId3"/>
          <a:stretch>
            <a:fillRect/>
          </a:stretch>
        </p:blipFill>
        <p:spPr>
          <a:xfrm>
            <a:off x="5759032" y="3755231"/>
            <a:ext cx="1607344" cy="1607344"/>
          </a:xfrm>
          <a:prstGeom prst="rect">
            <a:avLst/>
          </a:prstGeom>
        </p:spPr>
      </p:pic>
    </p:spTree>
    <p:extLst>
      <p:ext uri="{BB962C8B-B14F-4D97-AF65-F5344CB8AC3E}">
        <p14:creationId xmlns:p14="http://schemas.microsoft.com/office/powerpoint/2010/main" val="401576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5946-F647-8C41-9CDF-0C04A0D73548}"/>
              </a:ext>
            </a:extLst>
          </p:cNvPr>
          <p:cNvSpPr>
            <a:spLocks noGrp="1"/>
          </p:cNvSpPr>
          <p:nvPr>
            <p:ph type="title"/>
          </p:nvPr>
        </p:nvSpPr>
        <p:spPr/>
        <p:txBody>
          <a:bodyPr/>
          <a:lstStyle/>
          <a:p>
            <a:r>
              <a:rPr lang="en-US" dirty="0"/>
              <a:t>Likelihood assesses choices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4B2B8F-799A-A541-BDCF-9B0B3CCAC3CC}"/>
                  </a:ext>
                </a:extLst>
              </p:cNvPr>
              <p:cNvSpPr txBox="1"/>
              <p:nvPr/>
            </p:nvSpPr>
            <p:spPr>
              <a:xfrm>
                <a:off x="498288" y="1946160"/>
                <a:ext cx="8038740"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𝑃𝑟𝑜𝑏𝑎𝑏𝑖𝑙𝑖𝑡𝑦</m:t>
                      </m:r>
                      <m:d>
                        <m:dPr>
                          <m:ctrlPr>
                            <a:rPr lang="en-US" sz="3600" b="0" i="1" smtClean="0">
                              <a:latin typeface="Cambria Math" panose="02040503050406030204" pitchFamily="18" charset="0"/>
                            </a:rPr>
                          </m:ctrlPr>
                        </m:dPr>
                        <m:e>
                          <m:r>
                            <a:rPr lang="en-US" sz="3600" b="0" i="1" smtClean="0">
                              <a:solidFill>
                                <a:srgbClr val="945200"/>
                              </a:solidFill>
                              <a:latin typeface="Cambria Math" panose="02040503050406030204" pitchFamily="18" charset="0"/>
                            </a:rPr>
                            <m:t>𝐷𝑎𝑡𝑎</m:t>
                          </m:r>
                        </m:e>
                        <m:e>
                          <m:r>
                            <a:rPr lang="en-US" sz="3600" b="0" i="1" smtClean="0">
                              <a:solidFill>
                                <a:srgbClr val="0070C0"/>
                              </a:solidFill>
                              <a:latin typeface="Cambria Math" panose="02040503050406030204" pitchFamily="18" charset="0"/>
                            </a:rPr>
                            <m:t>𝐻𝑦𝑝𝑜𝑡h𝑒𝑠𝑖𝑠</m:t>
                          </m:r>
                        </m:e>
                      </m:d>
                    </m:oMath>
                  </m:oMathPara>
                </a14:m>
                <a:endParaRPr lang="en-US" sz="3600" dirty="0"/>
              </a:p>
              <a:p>
                <a:pPr algn="ctr"/>
                <a:r>
                  <a:rPr lang="en-US" dirty="0"/>
                  <a:t>“Conditional probability of the </a:t>
                </a:r>
                <a:r>
                  <a:rPr lang="en-US" dirty="0">
                    <a:solidFill>
                      <a:srgbClr val="945200"/>
                    </a:solidFill>
                  </a:rPr>
                  <a:t>data</a:t>
                </a:r>
                <a:r>
                  <a:rPr lang="en-US" dirty="0"/>
                  <a:t>, given the </a:t>
                </a:r>
                <a:r>
                  <a:rPr lang="en-US" dirty="0">
                    <a:solidFill>
                      <a:srgbClr val="0070C0"/>
                    </a:solidFill>
                  </a:rPr>
                  <a:t>hypothesis</a:t>
                </a:r>
                <a:r>
                  <a:rPr lang="en-US" dirty="0"/>
                  <a:t>” </a:t>
                </a:r>
              </a:p>
            </p:txBody>
          </p:sp>
        </mc:Choice>
        <mc:Fallback xmlns="">
          <p:sp>
            <p:nvSpPr>
              <p:cNvPr id="5" name="TextBox 4">
                <a:extLst>
                  <a:ext uri="{FF2B5EF4-FFF2-40B4-BE49-F238E27FC236}">
                    <a16:creationId xmlns:a16="http://schemas.microsoft.com/office/drawing/2014/main" id="{9B4B2B8F-799A-A541-BDCF-9B0B3CCAC3CC}"/>
                  </a:ext>
                </a:extLst>
              </p:cNvPr>
              <p:cNvSpPr txBox="1">
                <a:spLocks noRot="1" noChangeAspect="1" noMove="1" noResize="1" noEditPoints="1" noAdjustHandles="1" noChangeArrowheads="1" noChangeShapeType="1" noTextEdit="1"/>
              </p:cNvSpPr>
              <p:nvPr/>
            </p:nvSpPr>
            <p:spPr>
              <a:xfrm>
                <a:off x="498288" y="1946160"/>
                <a:ext cx="8038740" cy="923330"/>
              </a:xfrm>
              <a:prstGeom prst="rect">
                <a:avLst/>
              </a:prstGeom>
              <a:blipFill>
                <a:blip r:embed="rId2"/>
                <a:stretch>
                  <a:fillRect l="-158" r="-1264"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B401D44-6820-BC4F-9030-614578C2D32B}"/>
                  </a:ext>
                </a:extLst>
              </p:cNvPr>
              <p:cNvSpPr txBox="1"/>
              <p:nvPr/>
            </p:nvSpPr>
            <p:spPr>
              <a:xfrm>
                <a:off x="3455644" y="4026967"/>
                <a:ext cx="195681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𝑃𝑟</m:t>
                      </m:r>
                      <m:d>
                        <m:dPr>
                          <m:ctrlPr>
                            <a:rPr lang="en-US" sz="3600" b="0" i="1" smtClean="0">
                              <a:latin typeface="Cambria Math" panose="02040503050406030204" pitchFamily="18" charset="0"/>
                            </a:rPr>
                          </m:ctrlPr>
                        </m:dPr>
                        <m:e>
                          <m:r>
                            <a:rPr lang="en-US" sz="3600" b="0" i="1" smtClean="0">
                              <a:solidFill>
                                <a:srgbClr val="945200"/>
                              </a:solidFill>
                              <a:latin typeface="Cambria Math" panose="02040503050406030204" pitchFamily="18" charset="0"/>
                            </a:rPr>
                            <m:t>𝐷</m:t>
                          </m:r>
                        </m:e>
                        <m:e>
                          <m:r>
                            <a:rPr lang="en-US" sz="3600" b="0" i="1" smtClean="0">
                              <a:solidFill>
                                <a:srgbClr val="0070C0"/>
                              </a:solidFill>
                              <a:latin typeface="Cambria Math" panose="02040503050406030204" pitchFamily="18" charset="0"/>
                            </a:rPr>
                            <m:t>𝐻</m:t>
                          </m:r>
                        </m:e>
                      </m:d>
                    </m:oMath>
                  </m:oMathPara>
                </a14:m>
                <a:endParaRPr lang="en-US" sz="3600" dirty="0"/>
              </a:p>
            </p:txBody>
          </p:sp>
        </mc:Choice>
        <mc:Fallback xmlns="">
          <p:sp>
            <p:nvSpPr>
              <p:cNvPr id="6" name="TextBox 5">
                <a:extLst>
                  <a:ext uri="{FF2B5EF4-FFF2-40B4-BE49-F238E27FC236}">
                    <a16:creationId xmlns:a16="http://schemas.microsoft.com/office/drawing/2014/main" id="{EB401D44-6820-BC4F-9030-614578C2D32B}"/>
                  </a:ext>
                </a:extLst>
              </p:cNvPr>
              <p:cNvSpPr txBox="1">
                <a:spLocks noRot="1" noChangeAspect="1" noMove="1" noResize="1" noEditPoints="1" noAdjustHandles="1" noChangeArrowheads="1" noChangeShapeType="1" noTextEdit="1"/>
              </p:cNvSpPr>
              <p:nvPr/>
            </p:nvSpPr>
            <p:spPr>
              <a:xfrm>
                <a:off x="3455644" y="4026967"/>
                <a:ext cx="1956816" cy="553998"/>
              </a:xfrm>
              <a:prstGeom prst="rect">
                <a:avLst/>
              </a:prstGeom>
              <a:blipFill>
                <a:blip r:embed="rId3"/>
                <a:stretch>
                  <a:fillRect l="-1935" b="-909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A565576-0DAB-E345-BD1D-4D6550720AB0}"/>
              </a:ext>
            </a:extLst>
          </p:cNvPr>
          <p:cNvSpPr txBox="1"/>
          <p:nvPr/>
        </p:nvSpPr>
        <p:spPr>
          <a:xfrm>
            <a:off x="2096814" y="3139627"/>
            <a:ext cx="4674476" cy="830997"/>
          </a:xfrm>
          <a:prstGeom prst="rect">
            <a:avLst/>
          </a:prstGeom>
          <a:noFill/>
        </p:spPr>
        <p:txBody>
          <a:bodyPr wrap="square" rtlCol="0">
            <a:spAutoFit/>
          </a:bodyPr>
          <a:lstStyle/>
          <a:p>
            <a:r>
              <a:rPr lang="en-US" dirty="0">
                <a:solidFill>
                  <a:srgbClr val="945200"/>
                </a:solidFill>
              </a:rPr>
              <a:t>Data (D)</a:t>
            </a:r>
            <a:r>
              <a:rPr lang="en-US" dirty="0">
                <a:solidFill>
                  <a:srgbClr val="C00000"/>
                </a:solidFill>
              </a:rPr>
              <a:t> </a:t>
            </a:r>
            <a:r>
              <a:rPr lang="en-US" dirty="0"/>
              <a:t>is the evidence pattern</a:t>
            </a:r>
          </a:p>
          <a:p>
            <a:r>
              <a:rPr lang="en-US" dirty="0">
                <a:solidFill>
                  <a:srgbClr val="0070C0"/>
                </a:solidFill>
              </a:rPr>
              <a:t>Hypothesis (H) </a:t>
            </a:r>
            <a:r>
              <a:rPr lang="en-US" dirty="0"/>
              <a:t>chooses target t</a:t>
            </a:r>
          </a:p>
        </p:txBody>
      </p:sp>
      <p:sp>
        <p:nvSpPr>
          <p:cNvPr id="9" name="TextBox 8">
            <a:extLst>
              <a:ext uri="{FF2B5EF4-FFF2-40B4-BE49-F238E27FC236}">
                <a16:creationId xmlns:a16="http://schemas.microsoft.com/office/drawing/2014/main" id="{A36B24CD-64F3-1548-A3D5-2252CDB4FD0F}"/>
              </a:ext>
            </a:extLst>
          </p:cNvPr>
          <p:cNvSpPr txBox="1"/>
          <p:nvPr/>
        </p:nvSpPr>
        <p:spPr>
          <a:xfrm>
            <a:off x="307762" y="4905944"/>
            <a:ext cx="8252580" cy="461665"/>
          </a:xfrm>
          <a:prstGeom prst="rect">
            <a:avLst/>
          </a:prstGeom>
          <a:noFill/>
        </p:spPr>
        <p:txBody>
          <a:bodyPr wrap="none" rtlCol="0">
            <a:spAutoFit/>
          </a:bodyPr>
          <a:lstStyle/>
          <a:p>
            <a:r>
              <a:rPr lang="en-US" dirty="0"/>
              <a:t>Likelihood measures how well </a:t>
            </a:r>
            <a:r>
              <a:rPr lang="en-US" dirty="0">
                <a:solidFill>
                  <a:srgbClr val="0070C0"/>
                </a:solidFill>
              </a:rPr>
              <a:t>hypothesis</a:t>
            </a:r>
            <a:r>
              <a:rPr lang="en-US" dirty="0"/>
              <a:t> explains the </a:t>
            </a:r>
            <a:r>
              <a:rPr lang="en-US" dirty="0">
                <a:solidFill>
                  <a:srgbClr val="C00000"/>
                </a:solidFill>
              </a:rPr>
              <a:t>data</a:t>
            </a:r>
          </a:p>
        </p:txBody>
      </p:sp>
      <p:sp>
        <p:nvSpPr>
          <p:cNvPr id="10" name="TextBox 9">
            <a:extLst>
              <a:ext uri="{FF2B5EF4-FFF2-40B4-BE49-F238E27FC236}">
                <a16:creationId xmlns:a16="http://schemas.microsoft.com/office/drawing/2014/main" id="{75283969-4D7B-4444-8AC6-0AC074AA4417}"/>
              </a:ext>
            </a:extLst>
          </p:cNvPr>
          <p:cNvSpPr txBox="1"/>
          <p:nvPr/>
        </p:nvSpPr>
        <p:spPr>
          <a:xfrm>
            <a:off x="498288" y="5367609"/>
            <a:ext cx="8147423" cy="461665"/>
          </a:xfrm>
          <a:prstGeom prst="rect">
            <a:avLst/>
          </a:prstGeom>
          <a:noFill/>
        </p:spPr>
        <p:txBody>
          <a:bodyPr wrap="none" rtlCol="0">
            <a:spAutoFit/>
          </a:bodyPr>
          <a:lstStyle/>
          <a:p>
            <a:r>
              <a:rPr lang="en-US" dirty="0">
                <a:solidFill>
                  <a:schemeClr val="bg2">
                    <a:lumMod val="75000"/>
                  </a:schemeClr>
                </a:solidFill>
              </a:rPr>
              <a:t>A better probability model gives more accurate likelihood</a:t>
            </a:r>
          </a:p>
        </p:txBody>
      </p:sp>
      <p:sp>
        <p:nvSpPr>
          <p:cNvPr id="11" name="TextBox 10">
            <a:extLst>
              <a:ext uri="{FF2B5EF4-FFF2-40B4-BE49-F238E27FC236}">
                <a16:creationId xmlns:a16="http://schemas.microsoft.com/office/drawing/2014/main" id="{A97EE641-2DBD-0C44-96A9-CB019CC68C78}"/>
              </a:ext>
            </a:extLst>
          </p:cNvPr>
          <p:cNvSpPr txBox="1"/>
          <p:nvPr/>
        </p:nvSpPr>
        <p:spPr>
          <a:xfrm>
            <a:off x="3356" y="6017567"/>
            <a:ext cx="9140644" cy="461665"/>
          </a:xfrm>
          <a:prstGeom prst="rect">
            <a:avLst/>
          </a:prstGeom>
          <a:noFill/>
        </p:spPr>
        <p:txBody>
          <a:bodyPr wrap="none" rtlCol="0">
            <a:spAutoFit/>
          </a:bodyPr>
          <a:lstStyle/>
          <a:p>
            <a:r>
              <a:rPr lang="en-US" dirty="0">
                <a:solidFill>
                  <a:srgbClr val="FF0000"/>
                </a:solidFill>
              </a:rPr>
              <a:t>Centering on target t, how well does choice explain the evidence?</a:t>
            </a:r>
          </a:p>
        </p:txBody>
      </p:sp>
    </p:spTree>
    <p:extLst>
      <p:ext uri="{BB962C8B-B14F-4D97-AF65-F5344CB8AC3E}">
        <p14:creationId xmlns:p14="http://schemas.microsoft.com/office/powerpoint/2010/main" val="1497160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E816-D025-D646-AA1A-4CBCBAD072EB}"/>
              </a:ext>
            </a:extLst>
          </p:cNvPr>
          <p:cNvSpPr>
            <a:spLocks noGrp="1"/>
          </p:cNvSpPr>
          <p:nvPr>
            <p:ph type="title"/>
          </p:nvPr>
        </p:nvSpPr>
        <p:spPr>
          <a:xfrm>
            <a:off x="685800" y="2857500"/>
            <a:ext cx="7772400" cy="1143000"/>
          </a:xfrm>
        </p:spPr>
        <p:txBody>
          <a:bodyPr/>
          <a:lstStyle/>
          <a:p>
            <a:r>
              <a:rPr lang="en-US" dirty="0"/>
              <a:t>2. Human bias in</a:t>
            </a:r>
            <a:br>
              <a:rPr lang="en-US" dirty="0"/>
            </a:br>
            <a:r>
              <a:rPr lang="en-US" dirty="0"/>
              <a:t>targeted approaches</a:t>
            </a:r>
          </a:p>
        </p:txBody>
      </p:sp>
      <p:pic>
        <p:nvPicPr>
          <p:cNvPr id="5" name="Picture 4">
            <a:extLst>
              <a:ext uri="{FF2B5EF4-FFF2-40B4-BE49-F238E27FC236}">
                <a16:creationId xmlns:a16="http://schemas.microsoft.com/office/drawing/2014/main" id="{3EDBB477-C998-C24D-A936-15866A3F5A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600" y="991100"/>
            <a:ext cx="1333439" cy="1717073"/>
          </a:xfrm>
          <a:prstGeom prst="rect">
            <a:avLst/>
          </a:prstGeom>
        </p:spPr>
      </p:pic>
      <p:pic>
        <p:nvPicPr>
          <p:cNvPr id="6" name="Picture 5">
            <a:extLst>
              <a:ext uri="{FF2B5EF4-FFF2-40B4-BE49-F238E27FC236}">
                <a16:creationId xmlns:a16="http://schemas.microsoft.com/office/drawing/2014/main" id="{9EE3688C-FF82-8F41-9EB3-86E092FD62FF}"/>
              </a:ext>
            </a:extLst>
          </p:cNvPr>
          <p:cNvPicPr>
            <a:picLocks noChangeAspect="1"/>
          </p:cNvPicPr>
          <p:nvPr/>
        </p:nvPicPr>
        <p:blipFill>
          <a:blip r:embed="rId3"/>
          <a:stretch>
            <a:fillRect/>
          </a:stretch>
        </p:blipFill>
        <p:spPr>
          <a:xfrm>
            <a:off x="157956" y="991101"/>
            <a:ext cx="1607344" cy="1607344"/>
          </a:xfrm>
          <a:prstGeom prst="rect">
            <a:avLst/>
          </a:prstGeom>
        </p:spPr>
      </p:pic>
      <p:pic>
        <p:nvPicPr>
          <p:cNvPr id="7" name="Picture 6">
            <a:extLst>
              <a:ext uri="{FF2B5EF4-FFF2-40B4-BE49-F238E27FC236}">
                <a16:creationId xmlns:a16="http://schemas.microsoft.com/office/drawing/2014/main" id="{729EA31A-D15E-6247-B69D-6E1F065BC1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5362575"/>
            <a:ext cx="2971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47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7E94-A9DD-E247-BCB7-B1708E731D4D}"/>
              </a:ext>
            </a:extLst>
          </p:cNvPr>
          <p:cNvSpPr>
            <a:spLocks noGrp="1"/>
          </p:cNvSpPr>
          <p:nvPr>
            <p:ph type="title"/>
          </p:nvPr>
        </p:nvSpPr>
        <p:spPr/>
        <p:txBody>
          <a:bodyPr/>
          <a:lstStyle/>
          <a:p>
            <a:r>
              <a:rPr lang="en-US" dirty="0"/>
              <a:t>Making choices</a:t>
            </a:r>
          </a:p>
        </p:txBody>
      </p:sp>
      <p:sp>
        <p:nvSpPr>
          <p:cNvPr id="7" name="TextBox 6">
            <a:extLst>
              <a:ext uri="{FF2B5EF4-FFF2-40B4-BE49-F238E27FC236}">
                <a16:creationId xmlns:a16="http://schemas.microsoft.com/office/drawing/2014/main" id="{B39D93E0-671B-F94D-9AFC-B6BCCA9F9C23}"/>
              </a:ext>
            </a:extLst>
          </p:cNvPr>
          <p:cNvSpPr txBox="1"/>
          <p:nvPr/>
        </p:nvSpPr>
        <p:spPr>
          <a:xfrm>
            <a:off x="2601311" y="1970690"/>
            <a:ext cx="4453759" cy="1569660"/>
          </a:xfrm>
          <a:prstGeom prst="rect">
            <a:avLst/>
          </a:prstGeom>
          <a:noFill/>
        </p:spPr>
        <p:txBody>
          <a:bodyPr wrap="square" rtlCol="0">
            <a:spAutoFit/>
          </a:bodyPr>
          <a:lstStyle/>
          <a:p>
            <a:r>
              <a:rPr lang="en-US" dirty="0">
                <a:solidFill>
                  <a:srgbClr val="0070C0"/>
                </a:solidFill>
              </a:rPr>
              <a:t>• Choosing evidence items</a:t>
            </a:r>
          </a:p>
          <a:p>
            <a:r>
              <a:rPr lang="en-US" dirty="0">
                <a:solidFill>
                  <a:srgbClr val="0070C0"/>
                </a:solidFill>
              </a:rPr>
              <a:t>• Choosing data features</a:t>
            </a:r>
          </a:p>
          <a:p>
            <a:r>
              <a:rPr lang="en-US" dirty="0">
                <a:solidFill>
                  <a:srgbClr val="0070C0"/>
                </a:solidFill>
              </a:rPr>
              <a:t>• Choosing target person</a:t>
            </a:r>
          </a:p>
          <a:p>
            <a:r>
              <a:rPr lang="en-US" dirty="0">
                <a:solidFill>
                  <a:srgbClr val="0070C0"/>
                </a:solidFill>
              </a:rPr>
              <a:t>• Choosing decision criteria</a:t>
            </a:r>
          </a:p>
        </p:txBody>
      </p:sp>
      <p:sp>
        <p:nvSpPr>
          <p:cNvPr id="8" name="TextBox 7">
            <a:extLst>
              <a:ext uri="{FF2B5EF4-FFF2-40B4-BE49-F238E27FC236}">
                <a16:creationId xmlns:a16="http://schemas.microsoft.com/office/drawing/2014/main" id="{B7CB9F48-D3B7-3F43-AE04-3615B8D19A80}"/>
              </a:ext>
            </a:extLst>
          </p:cNvPr>
          <p:cNvSpPr txBox="1"/>
          <p:nvPr/>
        </p:nvSpPr>
        <p:spPr>
          <a:xfrm>
            <a:off x="1940094" y="5462751"/>
            <a:ext cx="5263813" cy="830997"/>
          </a:xfrm>
          <a:prstGeom prst="rect">
            <a:avLst/>
          </a:prstGeom>
          <a:noFill/>
        </p:spPr>
        <p:txBody>
          <a:bodyPr wrap="none" rtlCol="0">
            <a:spAutoFit/>
          </a:bodyPr>
          <a:lstStyle/>
          <a:p>
            <a:pPr algn="ctr"/>
            <a:r>
              <a:rPr lang="en-US" dirty="0">
                <a:solidFill>
                  <a:srgbClr val="7030A0"/>
                </a:solidFill>
              </a:rPr>
              <a:t>Better methods do not limit choices</a:t>
            </a:r>
          </a:p>
          <a:p>
            <a:pPr algn="ctr"/>
            <a:r>
              <a:rPr lang="en-US" dirty="0">
                <a:solidFill>
                  <a:srgbClr val="7030A0"/>
                </a:solidFill>
              </a:rPr>
              <a:t>Instead, they consider all alternatives</a:t>
            </a:r>
          </a:p>
        </p:txBody>
      </p:sp>
      <p:sp>
        <p:nvSpPr>
          <p:cNvPr id="9" name="TextBox 8">
            <a:extLst>
              <a:ext uri="{FF2B5EF4-FFF2-40B4-BE49-F238E27FC236}">
                <a16:creationId xmlns:a16="http://schemas.microsoft.com/office/drawing/2014/main" id="{21A4550C-A228-9241-BF81-1B1467021832}"/>
              </a:ext>
            </a:extLst>
          </p:cNvPr>
          <p:cNvSpPr txBox="1"/>
          <p:nvPr/>
        </p:nvSpPr>
        <p:spPr>
          <a:xfrm>
            <a:off x="1944517" y="3901386"/>
            <a:ext cx="5131533" cy="1200329"/>
          </a:xfrm>
          <a:prstGeom prst="rect">
            <a:avLst/>
          </a:prstGeom>
          <a:noFill/>
        </p:spPr>
        <p:txBody>
          <a:bodyPr wrap="none" rtlCol="0">
            <a:spAutoFit/>
          </a:bodyPr>
          <a:lstStyle/>
          <a:p>
            <a:r>
              <a:rPr lang="en-US" dirty="0">
                <a:solidFill>
                  <a:srgbClr val="FF0000"/>
                </a:solidFill>
              </a:rPr>
              <a:t>Restricts possibilities &amp; causes error</a:t>
            </a:r>
          </a:p>
          <a:p>
            <a:r>
              <a:rPr lang="en-US" dirty="0">
                <a:solidFill>
                  <a:srgbClr val="FF0000"/>
                </a:solidFill>
              </a:rPr>
              <a:t>	• Overstate conclusions</a:t>
            </a:r>
          </a:p>
          <a:p>
            <a:r>
              <a:rPr lang="en-US" dirty="0">
                <a:solidFill>
                  <a:srgbClr val="FF0000"/>
                </a:solidFill>
              </a:rPr>
              <a:t>	• Ignore other answers</a:t>
            </a:r>
          </a:p>
        </p:txBody>
      </p:sp>
    </p:spTree>
    <p:extLst>
      <p:ext uri="{BB962C8B-B14F-4D97-AF65-F5344CB8AC3E}">
        <p14:creationId xmlns:p14="http://schemas.microsoft.com/office/powerpoint/2010/main" val="169343293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19702</TotalTime>
  <Words>2725</Words>
  <Application>Microsoft Macintosh PowerPoint</Application>
  <PresentationFormat>On-screen Show (4:3)</PresentationFormat>
  <Paragraphs>683</Paragraphs>
  <Slides>67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Cambria Math</vt:lpstr>
      <vt:lpstr>Times</vt:lpstr>
      <vt:lpstr>Blank Presentation</vt:lpstr>
      <vt:lpstr>Interdisciplinary Symposium - #S01 To See or Not to See:  Unbiased Answers to Forensic Questions</vt:lpstr>
      <vt:lpstr>1. Targeted approaches in Forensic Science</vt:lpstr>
      <vt:lpstr>Fingerprint pattern evidence</vt:lpstr>
      <vt:lpstr>Making a comparison: issues</vt:lpstr>
      <vt:lpstr>Making a comparison: issues</vt:lpstr>
      <vt:lpstr>Making a comparison: issues</vt:lpstr>
      <vt:lpstr>Likelihood assesses choices</vt:lpstr>
      <vt:lpstr>2. Human bias in targeted approaches</vt:lpstr>
      <vt:lpstr>Making choices</vt:lpstr>
      <vt:lpstr>Confirmation bias</vt:lpstr>
      <vt:lpstr>Hypothesis-driven thought</vt:lpstr>
      <vt:lpstr>Focus on target: Pr(D|H)</vt:lpstr>
      <vt:lpstr>Focus on target</vt:lpstr>
      <vt:lpstr>Change data for target: Pr(D|H)</vt:lpstr>
      <vt:lpstr>Change data for target</vt:lpstr>
      <vt:lpstr>Change data for target</vt:lpstr>
      <vt:lpstr>Change data for target</vt:lpstr>
      <vt:lpstr>Only the positive: Pr(D+|H)</vt:lpstr>
      <vt:lpstr>Only the positive</vt:lpstr>
      <vt:lpstr>Only the positive</vt:lpstr>
      <vt:lpstr>Positive over negative: Pr(D|H)</vt:lpstr>
      <vt:lpstr>Seeing the target: Pr(D|H)</vt:lpstr>
      <vt:lpstr>Seeing the target</vt:lpstr>
      <vt:lpstr>3. Non-targeted approaches to Forensic Science</vt:lpstr>
      <vt:lpstr>Consider all alternatives</vt:lpstr>
      <vt:lpstr>Likelihood ratio</vt:lpstr>
      <vt:lpstr>Likelihood ratio forms</vt:lpstr>
      <vt:lpstr>Non-targeted approach</vt:lpstr>
      <vt:lpstr>4. Decoupling data analysis and comparison</vt:lpstr>
      <vt:lpstr>Likelihood for DNA mixture</vt:lpstr>
      <vt:lpstr>Posterior genotype probability</vt:lpstr>
      <vt:lpstr>Prior genotype probability</vt:lpstr>
      <vt:lpstr>Likelihood ratio – at target</vt:lpstr>
      <vt:lpstr>Objective LR: two steps</vt:lpstr>
      <vt:lpstr>5. DNA case example: targeted vs. non-targeted</vt:lpstr>
      <vt:lpstr>California v. Lopez</vt:lpstr>
      <vt:lpstr>Two different views</vt:lpstr>
      <vt:lpstr>Defendant’s hair on clothes bag?</vt:lpstr>
      <vt:lpstr>Hair match statistics (DNA,PG)</vt:lpstr>
      <vt:lpstr>Def’s semen in victim’s rectum?</vt:lpstr>
      <vt:lpstr>Rectal swabs at hospital (DNA)</vt:lpstr>
      <vt:lpstr>Rectal swabs at autopsy (DNA)</vt:lpstr>
      <vt:lpstr>Def’s sperm on victim’s penis?</vt:lpstr>
      <vt:lpstr>Penile swabs (STR)</vt:lpstr>
      <vt:lpstr>Forensic DNA evidence</vt:lpstr>
      <vt:lpstr>Targeted DNA – manual review</vt:lpstr>
      <vt:lpstr> </vt:lpstr>
      <vt:lpstr>PowerPoint Presentation</vt:lpstr>
      <vt:lpstr>County Crime Lab (1 of 3)</vt:lpstr>
      <vt:lpstr>County Crime Lab (2 of 3)</vt:lpstr>
      <vt:lpstr>County Crime Lab (3 of 3)</vt:lpstr>
      <vt:lpstr>Cybergenetics TrueAllele (1 of 3)</vt:lpstr>
      <vt:lpstr>Cybergenetics TrueAllele (2 of 3)</vt:lpstr>
      <vt:lpstr>Cybergenetics TrueAllele (3 of 3)</vt:lpstr>
      <vt:lpstr>Two strange puzzles</vt:lpstr>
      <vt:lpstr>Two different views</vt:lpstr>
      <vt:lpstr>The prosecution sees crime</vt:lpstr>
      <vt:lpstr>The defense sees no criminal</vt:lpstr>
      <vt:lpstr>Where’s Mom’s DNA?</vt:lpstr>
      <vt:lpstr>Mother’s DNA masked</vt:lpstr>
      <vt:lpstr>Rectal DNA conflict</vt:lpstr>
      <vt:lpstr>Rectal/anal cleaning swab</vt:lpstr>
      <vt:lpstr>Final verdict</vt:lpstr>
      <vt:lpstr>6. Impact of non-targeted methods on justice</vt:lpstr>
      <vt:lpstr>Eliminate human bias</vt:lpstr>
      <vt:lpstr>Unbiased forensic science</vt:lpstr>
      <vt:lpstr>Thank you</vt:lpstr>
    </vt:vector>
  </TitlesOfParts>
  <Company>Cybergenetics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TrueAllele® Casework</dc:title>
  <cp:lastModifiedBy>Mark Perlin</cp:lastModifiedBy>
  <cp:revision>2394</cp:revision>
  <cp:lastPrinted>2021-01-22T22:58:38Z</cp:lastPrinted>
  <dcterms:created xsi:type="dcterms:W3CDTF">2016-06-23T00:32:57Z</dcterms:created>
  <dcterms:modified xsi:type="dcterms:W3CDTF">2021-01-22T23:36:22Z</dcterms:modified>
</cp:coreProperties>
</file>