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6" r:id="rId3"/>
    <p:sldId id="311" r:id="rId4"/>
    <p:sldId id="309" r:id="rId5"/>
    <p:sldId id="310" r:id="rId6"/>
    <p:sldId id="271" r:id="rId7"/>
    <p:sldId id="272" r:id="rId8"/>
    <p:sldId id="339" r:id="rId9"/>
    <p:sldId id="315" r:id="rId10"/>
    <p:sldId id="316" r:id="rId11"/>
    <p:sldId id="317" r:id="rId12"/>
    <p:sldId id="321" r:id="rId13"/>
    <p:sldId id="278" r:id="rId14"/>
    <p:sldId id="318" r:id="rId15"/>
    <p:sldId id="319" r:id="rId16"/>
    <p:sldId id="320" r:id="rId17"/>
    <p:sldId id="337" r:id="rId18"/>
    <p:sldId id="338" r:id="rId19"/>
    <p:sldId id="324" r:id="rId20"/>
    <p:sldId id="325" r:id="rId21"/>
    <p:sldId id="336" r:id="rId22"/>
    <p:sldId id="326" r:id="rId23"/>
    <p:sldId id="327" r:id="rId24"/>
    <p:sldId id="328" r:id="rId25"/>
    <p:sldId id="332" r:id="rId26"/>
    <p:sldId id="334" r:id="rId27"/>
    <p:sldId id="329" r:id="rId28"/>
    <p:sldId id="330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432FF"/>
    <a:srgbClr val="008F00"/>
    <a:srgbClr val="00B050"/>
    <a:srgbClr val="9437FF"/>
    <a:srgbClr val="23A7CC"/>
    <a:srgbClr val="F48239"/>
    <a:srgbClr val="F38A50"/>
    <a:srgbClr val="5E5E5E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1"/>
    <p:restoredTop sz="94739"/>
  </p:normalViewPr>
  <p:slideViewPr>
    <p:cSldViewPr snapToGrid="0" snapToObjects="1">
      <p:cViewPr varScale="1">
        <p:scale>
          <a:sx n="144" d="100"/>
          <a:sy n="144" d="100"/>
        </p:scale>
        <p:origin x="184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378E4-AD08-E64C-82C2-577C9C2BB071}" type="datetimeFigureOut">
              <a:rPr lang="en-US" smtClean="0"/>
              <a:pPr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773F5-3C85-FD4E-8E01-48E8FDF0A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85DF-E9A2-CB47-80E7-CCFBBD4A3B94}" type="datetimeFigureOut">
              <a:rPr lang="en-US" smtClean="0"/>
              <a:pPr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69AB4-06C5-C843-BDFA-1001EE909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alatino"/>
                <a:cs typeface="Palatino"/>
              </a:rPr>
              <a:t>3.24, 5.92, 29.7, 34.4, 20.6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77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2015-4520-5.1_ncon3_100K 2 3 0.2975 0.0523 14.0146 2015-4515-5_ref 13.7692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2015-4520-5.1_ncon3_100K 2 3 0.2975 0.0523 14.0146 2015-4515-5_ref 13.7692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2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3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2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9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3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28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F741-27B9-4344-A1D3-8091A39A97DC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7040" y="321310"/>
            <a:ext cx="2133600" cy="365125"/>
          </a:xfrm>
        </p:spPr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DA51-199C-594F-A960-B951451E380C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093-A52F-144E-927A-FFC2EB93E0E3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61D3-8F17-EF4E-A796-2A7C3D0AF94C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5748" y="274638"/>
            <a:ext cx="21336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A8BC7DB0-CE14-594E-B6D8-7B98F5A4F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DCCC-84A1-E34D-BDE1-4FF2778309BB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0B08-86B7-AE4F-86C7-7BA564C516F7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2F7E-F778-2C47-AAB3-CA081140559E}" type="datetime1">
              <a:rPr lang="en-US" smtClean="0"/>
              <a:t>5/9/19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5E0-23CE-BD42-ADED-CB1152ABBC9C}" type="datetime1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1436-9AC4-7446-AB4B-2902757196B4}" type="datetime1">
              <a:rPr lang="en-US" smtClean="0"/>
              <a:t>5/9/19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98E3-0622-744F-A803-B4D986F27EA4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46D3-3BFB-7142-8049-F5290846971E}" type="datetime1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831B-C396-C449-A0B5-7B470B2C8E25}" type="datetime1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7DB0-CE14-594E-B6D8-7B98F5A4F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48" y="268869"/>
            <a:ext cx="8773417" cy="186192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Palatino" charset="0"/>
                <a:ea typeface="Palatino" charset="0"/>
                <a:cs typeface="Palatino" charset="0"/>
              </a:rPr>
              <a:t>Developing investigative leads from a probabilistic genotyping database</a:t>
            </a:r>
            <a:endParaRPr lang="en-US" sz="4000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33763" y="6319778"/>
            <a:ext cx="35092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3348" y="1946628"/>
            <a:ext cx="3323923" cy="655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u="sng" dirty="0">
                <a:latin typeface="Palatino" charset="0"/>
                <a:ea typeface="Palatino" charset="0"/>
                <a:cs typeface="Palatino" charset="0"/>
              </a:rPr>
              <a:t>David W. Bauer</a:t>
            </a:r>
            <a:r>
              <a:rPr lang="en-US" sz="2400" baseline="30000" dirty="0">
                <a:latin typeface="Palatino" charset="0"/>
                <a:ea typeface="Palatino" charset="0"/>
                <a:cs typeface="Palatino" charset="0"/>
              </a:rPr>
              <a:t>1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PhD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1078" y="2445917"/>
            <a:ext cx="2577950" cy="655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Nasir Butt</a:t>
            </a:r>
            <a:r>
              <a:rPr lang="en-US" sz="2400" baseline="30000" dirty="0">
                <a:latin typeface="Palatino" charset="0"/>
                <a:ea typeface="Palatino" charset="0"/>
                <a:cs typeface="Palatino" charset="0"/>
              </a:rPr>
              <a:t>2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PhD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64533" y="3403147"/>
            <a:ext cx="4603120" cy="655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Mark W. Perlin</a:t>
            </a:r>
            <a:r>
              <a:rPr lang="en-US" sz="2400" baseline="30000" dirty="0">
                <a:latin typeface="Palatino" charset="0"/>
                <a:ea typeface="Palatino" charset="0"/>
                <a:cs typeface="Palatino" charset="0"/>
              </a:rPr>
              <a:t>1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PhD, MD, PhD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7816" y="4481950"/>
            <a:ext cx="2608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>
                <a:latin typeface="Palatino" charset="0"/>
                <a:ea typeface="Palatino" charset="0"/>
                <a:cs typeface="Palatino" charset="0"/>
              </a:rPr>
              <a:t> 1</a:t>
            </a:r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Cybergenetics</a:t>
            </a:r>
          </a:p>
          <a:p>
            <a:pPr algn="ctr"/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 Pittsburgh, PA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1292" y="4464532"/>
            <a:ext cx="3458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800" baseline="30000" dirty="0">
                <a:latin typeface="Palatino" charset="0"/>
                <a:ea typeface="Palatino" charset="0"/>
                <a:cs typeface="Palatino" charset="0"/>
              </a:rPr>
              <a:t>2</a:t>
            </a:r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Cuyahoga County</a:t>
            </a:r>
          </a:p>
          <a:p>
            <a:pPr algn="ctr"/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 Forensic Laboratory</a:t>
            </a:r>
          </a:p>
          <a:p>
            <a:pPr algn="ctr"/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 Cleveland, OH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E51BE-E861-AB43-B53D-93E3824D62C3}"/>
              </a:ext>
            </a:extLst>
          </p:cNvPr>
          <p:cNvSpPr/>
          <p:nvPr/>
        </p:nvSpPr>
        <p:spPr>
          <a:xfrm>
            <a:off x="2878793" y="2899701"/>
            <a:ext cx="2278637" cy="655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Jeffrey Oblock</a:t>
            </a:r>
            <a:r>
              <a:rPr lang="en-US" sz="2400" baseline="30000" dirty="0">
                <a:latin typeface="Palatino" charset="0"/>
                <a:ea typeface="Palatino" charset="0"/>
                <a:cs typeface="Palatino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102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The challenges: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6329" y="1824169"/>
            <a:ext cx="155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72 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references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20" y="1797892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161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evidence samples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4937" y="1991317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7642" y="1947522"/>
            <a:ext cx="37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2328" y="1824169"/>
            <a:ext cx="191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~12,000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comparisons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65" y="3364384"/>
            <a:ext cx="191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12,000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comparisons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4936" y="3524233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0851" y="3373143"/>
            <a:ext cx="18968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10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 minutes per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comparison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7642" y="3524233"/>
            <a:ext cx="37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7410" y="3497230"/>
            <a:ext cx="211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&gt; 2,000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human-hours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93A86-F591-6341-BFCA-263CEDF808E8}"/>
              </a:ext>
            </a:extLst>
          </p:cNvPr>
          <p:cNvSpPr txBox="1"/>
          <p:nvPr/>
        </p:nvSpPr>
        <p:spPr>
          <a:xfrm>
            <a:off x="1074458" y="5057149"/>
            <a:ext cx="689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A lot of human time performing repetitive task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5BBE4-056A-7741-8689-87D3FF18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The challenges: Data complexity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78" y="4704673"/>
            <a:ext cx="2162394" cy="1621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78" y="1162567"/>
            <a:ext cx="1666649" cy="145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78" y="2993866"/>
            <a:ext cx="1891199" cy="12546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24200" y="1564474"/>
            <a:ext cx="474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“…mixture of at least 3 individuals</a:t>
            </a:r>
            <a:r>
              <a:rPr lang="mr-IN" sz="2000" dirty="0">
                <a:solidFill>
                  <a:srgbClr val="0432FF"/>
                </a:solidFill>
                <a:latin typeface="Palatino"/>
                <a:cs typeface="Palatino"/>
              </a:rPr>
              <a:t>…</a:t>
            </a:r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”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1022" y="1035288"/>
            <a:ext cx="162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Palatino"/>
                <a:cs typeface="Palatino"/>
              </a:rPr>
              <a:t>Reported </a:t>
            </a:r>
          </a:p>
          <a:p>
            <a:r>
              <a:rPr lang="en-US" sz="2000" i="1" dirty="0">
                <a:latin typeface="Palatino"/>
                <a:cs typeface="Palatino"/>
              </a:rPr>
              <a:t>conclusions</a:t>
            </a:r>
            <a:r>
              <a:rPr lang="en-US" sz="2000" dirty="0">
                <a:latin typeface="Palatino"/>
                <a:cs typeface="Palatino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3278" y="1079370"/>
            <a:ext cx="375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“…complexity of the data…”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90148" y="2050571"/>
            <a:ext cx="603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alatino"/>
                <a:cs typeface="Palatino"/>
              </a:rPr>
              <a:t>“</a:t>
            </a:r>
            <a:r>
              <a:rPr lang="mr-IN" sz="2000" dirty="0">
                <a:solidFill>
                  <a:srgbClr val="FF0000"/>
                </a:solidFill>
                <a:latin typeface="Palatino"/>
                <a:cs typeface="Palatino"/>
              </a:rPr>
              <a:t>…</a:t>
            </a:r>
            <a:r>
              <a:rPr lang="en-US" sz="2000" dirty="0">
                <a:solidFill>
                  <a:srgbClr val="FF0000"/>
                </a:solidFill>
                <a:latin typeface="Palatino"/>
                <a:cs typeface="Palatino"/>
              </a:rPr>
              <a:t>therefore, no further conclusions can be drawn.”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749" y="2529517"/>
            <a:ext cx="5384229" cy="38949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34175" y="332787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45264" y="33032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9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29688" y="330095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68190" y="329482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88278" y="5592308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99367" y="55677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57993" y="292776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209813" y="2903183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99963" y="492689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31719" y="48966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95977" y="3033748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34480" y="300319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2713965" y="4024176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RFU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60451" y="6193610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Size (</a:t>
            </a:r>
            <a:r>
              <a:rPr lang="en-US" sz="2400" dirty="0" err="1">
                <a:latin typeface="Palatino"/>
                <a:cs typeface="Palatino"/>
              </a:rPr>
              <a:t>bp</a:t>
            </a:r>
            <a:r>
              <a:rPr lang="en-US" sz="2400" dirty="0">
                <a:latin typeface="Palatino"/>
                <a:cs typeface="Palatino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1EBBE-022C-6144-B177-54269125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12D8C6C9-7341-0243-90B1-6BF8956EB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1"/>
          <a:stretch/>
        </p:blipFill>
        <p:spPr>
          <a:xfrm>
            <a:off x="1461423" y="2578822"/>
            <a:ext cx="6387176" cy="3894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Interpreting complex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714" y="1116995"/>
            <a:ext cx="624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- TrueAllele computer proposes possibilities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714" y="1638546"/>
            <a:ext cx="6509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- Compares with data to calculate probability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151915" y="4012500"/>
            <a:ext cx="255476" cy="2048067"/>
          </a:xfrm>
          <a:prstGeom prst="rect">
            <a:avLst/>
          </a:prstGeom>
          <a:noFill/>
          <a:ln w="444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494223" y="4012500"/>
            <a:ext cx="255476" cy="2048068"/>
          </a:xfrm>
          <a:prstGeom prst="rect">
            <a:avLst/>
          </a:prstGeom>
          <a:noFill/>
          <a:ln w="444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829" y="2161482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- Good explanations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3487521" y="3699472"/>
            <a:ext cx="257607" cy="2327227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63" name="Rectangle 40"/>
          <p:cNvSpPr>
            <a:spLocks noChangeArrowheads="1"/>
          </p:cNvSpPr>
          <p:nvPr/>
        </p:nvSpPr>
        <p:spPr bwMode="auto">
          <a:xfrm>
            <a:off x="4817420" y="3666720"/>
            <a:ext cx="257607" cy="2359979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07636" y="361737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Palatino"/>
                <a:cs typeface="Palatino"/>
              </a:rPr>
              <a:t>major</a:t>
            </a:r>
            <a:endParaRPr lang="en-US" sz="2400" dirty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14567" y="479620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48239"/>
                </a:solidFill>
                <a:latin typeface="Palatino"/>
                <a:cs typeface="Palatino"/>
              </a:rPr>
              <a:t>middle</a:t>
            </a:r>
            <a:endParaRPr lang="en-US" sz="2400" dirty="0">
              <a:solidFill>
                <a:srgbClr val="F48239"/>
              </a:solidFill>
              <a:latin typeface="Palatino"/>
              <a:cs typeface="Palatino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62110" y="3479682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Palatino"/>
                <a:cs typeface="Palatino"/>
              </a:rPr>
              <a:t>minor</a:t>
            </a:r>
            <a:endParaRPr lang="en-US" sz="2400" dirty="0">
              <a:solidFill>
                <a:srgbClr val="00B050"/>
              </a:solidFill>
              <a:latin typeface="Palatino"/>
              <a:cs typeface="Palatino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461851" y="2377478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9106" y="2159492"/>
            <a:ext cx="265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  <a:sym typeface="Wingdings"/>
              </a:rPr>
              <a:t>higher probability</a:t>
            </a:r>
            <a:endParaRPr lang="en-US" sz="2400">
              <a:latin typeface="Palatino"/>
              <a:cs typeface="Palatino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7FB90E-2305-4F4D-8E4A-081933C030C4}"/>
              </a:ext>
            </a:extLst>
          </p:cNvPr>
          <p:cNvSpPr/>
          <p:nvPr/>
        </p:nvSpPr>
        <p:spPr>
          <a:xfrm>
            <a:off x="3458316" y="3360243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4B2CCC-36A8-734F-86DE-71DB04B34479}"/>
              </a:ext>
            </a:extLst>
          </p:cNvPr>
          <p:cNvSpPr txBox="1"/>
          <p:nvPr/>
        </p:nvSpPr>
        <p:spPr>
          <a:xfrm>
            <a:off x="3469405" y="33356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9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B17EB5-D81E-4241-9595-BA0983B6456F}"/>
              </a:ext>
            </a:extLst>
          </p:cNvPr>
          <p:cNvSpPr/>
          <p:nvPr/>
        </p:nvSpPr>
        <p:spPr>
          <a:xfrm>
            <a:off x="5445362" y="3350261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EAE32D-533E-BA49-8E94-6EF6A2989610}"/>
              </a:ext>
            </a:extLst>
          </p:cNvPr>
          <p:cNvSpPr txBox="1"/>
          <p:nvPr/>
        </p:nvSpPr>
        <p:spPr>
          <a:xfrm>
            <a:off x="5383864" y="33441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4B0629-FBFC-9C4F-BDCD-D2C168EA60D0}"/>
              </a:ext>
            </a:extLst>
          </p:cNvPr>
          <p:cNvSpPr/>
          <p:nvPr/>
        </p:nvSpPr>
        <p:spPr>
          <a:xfrm>
            <a:off x="2803952" y="5641613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4894FE-22EE-824B-939F-55D36171BD70}"/>
              </a:ext>
            </a:extLst>
          </p:cNvPr>
          <p:cNvSpPr txBox="1"/>
          <p:nvPr/>
        </p:nvSpPr>
        <p:spPr>
          <a:xfrm>
            <a:off x="2815041" y="56170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50E941-F74B-7548-AC2A-C7FE53F2C25D}"/>
              </a:ext>
            </a:extLst>
          </p:cNvPr>
          <p:cNvSpPr/>
          <p:nvPr/>
        </p:nvSpPr>
        <p:spPr>
          <a:xfrm>
            <a:off x="4773667" y="2977067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722D31-D878-AC48-B617-C9F78F2A0056}"/>
              </a:ext>
            </a:extLst>
          </p:cNvPr>
          <p:cNvSpPr txBox="1"/>
          <p:nvPr/>
        </p:nvSpPr>
        <p:spPr>
          <a:xfrm>
            <a:off x="4725487" y="2952488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E90372-2804-AE45-9CF9-1BA849F05F1E}"/>
              </a:ext>
            </a:extLst>
          </p:cNvPr>
          <p:cNvSpPr/>
          <p:nvPr/>
        </p:nvSpPr>
        <p:spPr>
          <a:xfrm>
            <a:off x="4115637" y="4976197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6B03E1-1630-FE41-97C3-F65A7828D436}"/>
              </a:ext>
            </a:extLst>
          </p:cNvPr>
          <p:cNvSpPr txBox="1"/>
          <p:nvPr/>
        </p:nvSpPr>
        <p:spPr>
          <a:xfrm>
            <a:off x="4047393" y="494599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8022272-ADA7-6547-B890-0E63C4325F82}"/>
              </a:ext>
            </a:extLst>
          </p:cNvPr>
          <p:cNvSpPr/>
          <p:nvPr/>
        </p:nvSpPr>
        <p:spPr>
          <a:xfrm>
            <a:off x="6120118" y="305765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CC461C-C7CB-7643-BAFE-4C9B341391BF}"/>
              </a:ext>
            </a:extLst>
          </p:cNvPr>
          <p:cNvSpPr txBox="1"/>
          <p:nvPr/>
        </p:nvSpPr>
        <p:spPr>
          <a:xfrm>
            <a:off x="6058621" y="302710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66C18B-6E4C-9E48-9D7A-583146CE1958}"/>
              </a:ext>
            </a:extLst>
          </p:cNvPr>
          <p:cNvSpPr txBox="1"/>
          <p:nvPr/>
        </p:nvSpPr>
        <p:spPr>
          <a:xfrm rot="16200000">
            <a:off x="1229639" y="40734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RFU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0680C5-AB4D-3345-8D42-C64EABFD2D60}"/>
              </a:ext>
            </a:extLst>
          </p:cNvPr>
          <p:cNvSpPr txBox="1"/>
          <p:nvPr/>
        </p:nvSpPr>
        <p:spPr>
          <a:xfrm>
            <a:off x="4276125" y="6242915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Size (</a:t>
            </a:r>
            <a:r>
              <a:rPr lang="en-US" sz="2400" dirty="0" err="1">
                <a:latin typeface="Palatino"/>
                <a:cs typeface="Palatino"/>
              </a:rPr>
              <a:t>bp</a:t>
            </a:r>
            <a:r>
              <a:rPr lang="en-US" sz="2400" dirty="0">
                <a:latin typeface="Palatino"/>
                <a:cs typeface="Palatino"/>
              </a:rPr>
              <a:t>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93FFE6-E75D-CF48-8D53-A50974AB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311" y="5435632"/>
            <a:ext cx="251872" cy="592630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1F5520-4431-A64D-BDBD-E3E930F4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95" y="3391029"/>
            <a:ext cx="251872" cy="592630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DD2F4F-FB17-A543-BBD9-38971F911297}"/>
              </a:ext>
            </a:extLst>
          </p:cNvPr>
          <p:cNvSpPr/>
          <p:nvPr/>
        </p:nvSpPr>
        <p:spPr>
          <a:xfrm>
            <a:off x="1655149" y="2628159"/>
            <a:ext cx="476919" cy="20134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1A77F-BF0D-1F4E-8475-CF80444F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Uncertainty </a:t>
            </a:r>
            <a:r>
              <a:rPr lang="en-US" sz="3800" b="1" dirty="0">
                <a:latin typeface="Palatino"/>
                <a:cs typeface="Palatino"/>
              </a:rPr>
              <a:t>≠</a:t>
            </a:r>
            <a:r>
              <a:rPr lang="en-US" sz="3800" dirty="0">
                <a:latin typeface="Palatino"/>
                <a:cs typeface="Palatino"/>
              </a:rPr>
              <a:t> Uninformative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59" y="1546466"/>
            <a:ext cx="8501761" cy="39215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39739" y="5384933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742" y="5385314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2692" y="5373587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693" y="5378286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10,12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2538" y="5385187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8540" y="5380230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9634" y="5383288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10,13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3464" y="5381449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6542" y="5372763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12,13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2847" y="5737449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Allele pair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28981" y="3371986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Probability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FAF91-4C70-804E-A92D-E1E22C831546}"/>
              </a:ext>
            </a:extLst>
          </p:cNvPr>
          <p:cNvSpPr txBox="1"/>
          <p:nvPr/>
        </p:nvSpPr>
        <p:spPr>
          <a:xfrm>
            <a:off x="1093591" y="1084801"/>
            <a:ext cx="670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TrueAllele separates out </a:t>
            </a:r>
            <a:r>
              <a:rPr lang="en-US" sz="2400" b="1" u="sng" dirty="0">
                <a:latin typeface="Palatino"/>
                <a:cs typeface="Palatino"/>
              </a:rPr>
              <a:t>genotypes</a:t>
            </a:r>
            <a:r>
              <a:rPr lang="en-US" sz="2400" dirty="0">
                <a:latin typeface="Palatino"/>
                <a:cs typeface="Palatino"/>
              </a:rPr>
              <a:t> from data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A967DB-5131-C547-85A4-C5C72F591D07}"/>
              </a:ext>
            </a:extLst>
          </p:cNvPr>
          <p:cNvSpPr/>
          <p:nvPr/>
        </p:nvSpPr>
        <p:spPr>
          <a:xfrm>
            <a:off x="1966775" y="5208376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7AB9D-AA9D-BB47-94D6-8D2F09904BA5}"/>
              </a:ext>
            </a:extLst>
          </p:cNvPr>
          <p:cNvSpPr/>
          <p:nvPr/>
        </p:nvSpPr>
        <p:spPr>
          <a:xfrm>
            <a:off x="2693253" y="5206683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C9EDEF-1019-7346-BFA8-486A3C363C26}"/>
              </a:ext>
            </a:extLst>
          </p:cNvPr>
          <p:cNvSpPr/>
          <p:nvPr/>
        </p:nvSpPr>
        <p:spPr>
          <a:xfrm>
            <a:off x="3419731" y="5206683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5B82C4-DEC9-6740-8E20-49892FC6AC90}"/>
              </a:ext>
            </a:extLst>
          </p:cNvPr>
          <p:cNvSpPr/>
          <p:nvPr/>
        </p:nvSpPr>
        <p:spPr>
          <a:xfrm>
            <a:off x="4146209" y="5206683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384FD7-94C7-0648-B573-AA759C7C9B8F}"/>
              </a:ext>
            </a:extLst>
          </p:cNvPr>
          <p:cNvSpPr/>
          <p:nvPr/>
        </p:nvSpPr>
        <p:spPr>
          <a:xfrm>
            <a:off x="4852213" y="4619779"/>
            <a:ext cx="236723" cy="73746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1E458C-6A03-C345-B4A7-FA1639CF7397}"/>
              </a:ext>
            </a:extLst>
          </p:cNvPr>
          <p:cNvSpPr/>
          <p:nvPr/>
        </p:nvSpPr>
        <p:spPr>
          <a:xfrm>
            <a:off x="5599162" y="5206682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48B41B-860A-7340-8688-86C1035FF69C}"/>
              </a:ext>
            </a:extLst>
          </p:cNvPr>
          <p:cNvSpPr/>
          <p:nvPr/>
        </p:nvSpPr>
        <p:spPr>
          <a:xfrm>
            <a:off x="6326790" y="5206681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041EEF-D1B2-2A47-A2B3-9329E46E3EAC}"/>
              </a:ext>
            </a:extLst>
          </p:cNvPr>
          <p:cNvSpPr/>
          <p:nvPr/>
        </p:nvSpPr>
        <p:spPr>
          <a:xfrm>
            <a:off x="7054418" y="4619779"/>
            <a:ext cx="236723" cy="73746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C6F7E1-ED53-6A40-84C8-6AAC81EB957E}"/>
              </a:ext>
            </a:extLst>
          </p:cNvPr>
          <p:cNvSpPr/>
          <p:nvPr/>
        </p:nvSpPr>
        <p:spPr>
          <a:xfrm>
            <a:off x="7782046" y="4848500"/>
            <a:ext cx="236723" cy="51058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D5640-CD1F-CA4E-B4EC-71193D20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B7987C-4241-E24E-94F3-5B28D22D760F}"/>
              </a:ext>
            </a:extLst>
          </p:cNvPr>
          <p:cNvSpPr txBox="1"/>
          <p:nvPr/>
        </p:nvSpPr>
        <p:spPr>
          <a:xfrm>
            <a:off x="1912977" y="2594764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Palatino"/>
                <a:cs typeface="Palatino"/>
              </a:rPr>
              <a:t>Evidence genotype for major contributor</a:t>
            </a:r>
          </a:p>
        </p:txBody>
      </p:sp>
    </p:spTree>
    <p:extLst>
      <p:ext uri="{BB962C8B-B14F-4D97-AF65-F5344CB8AC3E}">
        <p14:creationId xmlns:p14="http://schemas.microsoft.com/office/powerpoint/2010/main" val="22859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59" y="1546466"/>
            <a:ext cx="8501761" cy="392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Uncertainty </a:t>
            </a:r>
            <a:r>
              <a:rPr lang="en-US" sz="3800" b="1" dirty="0">
                <a:latin typeface="Palatino"/>
                <a:cs typeface="Palatino"/>
              </a:rPr>
              <a:t>≠</a:t>
            </a:r>
            <a:r>
              <a:rPr lang="en-US" sz="3800" dirty="0">
                <a:latin typeface="Palatino"/>
                <a:cs typeface="Palatino"/>
              </a:rPr>
              <a:t> Uninformative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9739" y="5384933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742" y="5385314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2692" y="5373587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693" y="5378286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10,12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2538" y="5385187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8540" y="5380230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9634" y="5383288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10,13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3464" y="5381449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6542" y="5372763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12,13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2847" y="5737449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Allele pair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28981" y="3371986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Probability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FF708A-8A7E-0B4A-9A6D-C947E8D0E66A}"/>
              </a:ext>
            </a:extLst>
          </p:cNvPr>
          <p:cNvSpPr txBox="1"/>
          <p:nvPr/>
        </p:nvSpPr>
        <p:spPr>
          <a:xfrm>
            <a:off x="1912977" y="2594764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Palatino"/>
                <a:cs typeface="Palatino"/>
              </a:rPr>
              <a:t>Evidence genotype for major contributor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5DDF157-627E-B942-9838-16E8C0C8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45" y="3522359"/>
            <a:ext cx="5370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996633"/>
                </a:solidFill>
                <a:latin typeface="Palatino" pitchFamily="2" charset="77"/>
                <a:ea typeface="Palatino" pitchFamily="2" charset="77"/>
              </a:rPr>
              <a:t>Allele pair frequency from population</a:t>
            </a:r>
            <a:endParaRPr lang="en-US" alt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FAF91-4C70-804E-A92D-E1E22C831546}"/>
              </a:ext>
            </a:extLst>
          </p:cNvPr>
          <p:cNvSpPr txBox="1"/>
          <p:nvPr/>
        </p:nvSpPr>
        <p:spPr>
          <a:xfrm>
            <a:off x="1093591" y="1084801"/>
            <a:ext cx="670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TrueAllele separates out </a:t>
            </a:r>
            <a:r>
              <a:rPr lang="en-US" sz="2400" b="1" u="sng" dirty="0">
                <a:latin typeface="Palatino"/>
                <a:cs typeface="Palatino"/>
              </a:rPr>
              <a:t>genotypes</a:t>
            </a:r>
            <a:r>
              <a:rPr lang="en-US" sz="2400" dirty="0">
                <a:latin typeface="Palatino"/>
                <a:cs typeface="Palatino"/>
              </a:rPr>
              <a:t> from data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F9E90-7A0C-764A-89F6-9A94FDCE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59" y="1546466"/>
            <a:ext cx="8501761" cy="392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Uncertainty </a:t>
            </a:r>
            <a:r>
              <a:rPr lang="en-US" sz="3800" b="1" dirty="0">
                <a:latin typeface="Palatino"/>
                <a:cs typeface="Palatino"/>
              </a:rPr>
              <a:t>≠</a:t>
            </a:r>
            <a:r>
              <a:rPr lang="en-US" sz="3800" dirty="0">
                <a:latin typeface="Palatino"/>
                <a:cs typeface="Palatino"/>
              </a:rPr>
              <a:t> Uninformative 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755063" y="2144932"/>
            <a:ext cx="3592513" cy="955676"/>
            <a:chOff x="1214" y="2425"/>
            <a:chExt cx="2263" cy="60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313" y="2425"/>
              <a:ext cx="20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/>
                <a:t>Prob</a:t>
              </a:r>
              <a:r>
                <a:rPr lang="en-US" altLang="en-US" dirty="0"/>
                <a:t>(</a:t>
              </a:r>
              <a:r>
                <a:rPr lang="en-US" altLang="en-US" dirty="0">
                  <a:solidFill>
                    <a:srgbClr val="0432FF"/>
                  </a:solidFill>
                </a:rPr>
                <a:t>evidence match</a:t>
              </a:r>
              <a:r>
                <a:rPr lang="en-US" altLang="en-US" dirty="0"/>
                <a:t>)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/>
                <a:t>Prob</a:t>
              </a:r>
              <a:r>
                <a:rPr lang="en-US" altLang="en-US" dirty="0"/>
                <a:t>(</a:t>
              </a:r>
              <a:r>
                <a:rPr lang="en-US" altLang="en-US" dirty="0">
                  <a:solidFill>
                    <a:srgbClr val="996633"/>
                  </a:solidFill>
                </a:rPr>
                <a:t>coincidental match</a:t>
              </a:r>
              <a:r>
                <a:rPr lang="en-US" altLang="en-US" dirty="0"/>
                <a:t>)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62606" y="2240564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Likelihood ratio (LR) =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9739" y="5384933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742" y="5385314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2692" y="5373587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693" y="5378286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10,12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2538" y="5385187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8540" y="5380230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9634" y="5383288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10,13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3464" y="5381449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6542" y="5372763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12,13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2847" y="5737449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Allele pair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28981" y="3371986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Probability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FAF91-4C70-804E-A92D-E1E22C831546}"/>
              </a:ext>
            </a:extLst>
          </p:cNvPr>
          <p:cNvSpPr txBox="1"/>
          <p:nvPr/>
        </p:nvSpPr>
        <p:spPr>
          <a:xfrm>
            <a:off x="1093591" y="1084801"/>
            <a:ext cx="625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Use </a:t>
            </a:r>
            <a:r>
              <a:rPr lang="en-US" sz="2400" b="1" u="sng" dirty="0">
                <a:latin typeface="Palatino"/>
                <a:cs typeface="Palatino"/>
              </a:rPr>
              <a:t>genotypes</a:t>
            </a:r>
            <a:r>
              <a:rPr lang="en-US" sz="2400" dirty="0">
                <a:latin typeface="Palatino"/>
                <a:cs typeface="Palatino"/>
              </a:rPr>
              <a:t> to calculate match statistics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A5965FB1-0701-B641-85FD-6BA8CB13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41" y="3878814"/>
            <a:ext cx="482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2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7x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633714B4-D32E-E14E-805D-9144D969B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9657" y="2511413"/>
            <a:ext cx="2962890" cy="2072312"/>
          </a:xfrm>
          <a:prstGeom prst="line">
            <a:avLst/>
          </a:prstGeom>
          <a:noFill/>
          <a:ln w="28575">
            <a:solidFill>
              <a:srgbClr val="0432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05A929-77B9-FF4C-8F86-149632C3C23A}"/>
              </a:ext>
            </a:extLst>
          </p:cNvPr>
          <p:cNvSpPr txBox="1"/>
          <p:nvPr/>
        </p:nvSpPr>
        <p:spPr>
          <a:xfrm>
            <a:off x="1519455" y="4586386"/>
            <a:ext cx="704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432FF"/>
                </a:solidFill>
                <a:latin typeface="Palatino"/>
                <a:cs typeface="Palatino"/>
              </a:rPr>
              <a:t>14%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E3C663-4777-0945-8E7B-3C1C715873A8}"/>
              </a:ext>
            </a:extLst>
          </p:cNvPr>
          <p:cNvSpPr txBox="1"/>
          <p:nvPr/>
        </p:nvSpPr>
        <p:spPr>
          <a:xfrm>
            <a:off x="1908855" y="4934832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96633"/>
                </a:solidFill>
                <a:latin typeface="Palatino"/>
                <a:cs typeface="Palatino"/>
              </a:rPr>
              <a:t>2%</a:t>
            </a:r>
          </a:p>
        </p:txBody>
      </p:sp>
      <p:sp>
        <p:nvSpPr>
          <p:cNvPr id="28" name="AutoShape 11">
            <a:extLst>
              <a:ext uri="{FF2B5EF4-FFF2-40B4-BE49-F238E27FC236}">
                <a16:creationId xmlns:a16="http://schemas.microsoft.com/office/drawing/2014/main" id="{61A80FE4-D246-B44D-887C-C0AAABC8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262" y="4288406"/>
            <a:ext cx="869001" cy="1431699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93D787F4-A6D6-8242-A1F9-D69AE77BF0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7153" y="3100608"/>
            <a:ext cx="2678602" cy="187347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1B649-EDA7-CD4D-A795-70E8376A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59" y="1546466"/>
            <a:ext cx="8501761" cy="392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Uncertainty </a:t>
            </a:r>
            <a:r>
              <a:rPr lang="en-US" sz="3800" b="1" dirty="0">
                <a:latin typeface="Palatino"/>
                <a:cs typeface="Palatino"/>
              </a:rPr>
              <a:t>≠</a:t>
            </a:r>
            <a:r>
              <a:rPr lang="en-US" sz="3800" dirty="0">
                <a:latin typeface="Palatino"/>
                <a:cs typeface="Palatino"/>
              </a:rPr>
              <a:t> Uninformative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9739" y="5384933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742" y="5385314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2692" y="5373587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693" y="5378286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10,12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2538" y="5385187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8540" y="5380230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9,13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9634" y="5383288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10,13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3464" y="5381449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11,13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6542" y="5372763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12,13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2847" y="5737449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Allele pair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28981" y="3371986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Probability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FAF91-4C70-804E-A92D-E1E22C831546}"/>
              </a:ext>
            </a:extLst>
          </p:cNvPr>
          <p:cNvSpPr txBox="1"/>
          <p:nvPr/>
        </p:nvSpPr>
        <p:spPr>
          <a:xfrm>
            <a:off x="1093591" y="1084801"/>
            <a:ext cx="633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Allele lists loose identification information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A5965FB1-0701-B641-85FD-6BA8CB13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41" y="3878814"/>
            <a:ext cx="482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2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7x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05A929-77B9-FF4C-8F86-149632C3C23A}"/>
              </a:ext>
            </a:extLst>
          </p:cNvPr>
          <p:cNvSpPr txBox="1"/>
          <p:nvPr/>
        </p:nvSpPr>
        <p:spPr>
          <a:xfrm>
            <a:off x="1519455" y="4586386"/>
            <a:ext cx="704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432FF"/>
                </a:solidFill>
                <a:latin typeface="Palatino"/>
                <a:cs typeface="Palatino"/>
              </a:rPr>
              <a:t>14%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E3C663-4777-0945-8E7B-3C1C715873A8}"/>
              </a:ext>
            </a:extLst>
          </p:cNvPr>
          <p:cNvSpPr txBox="1"/>
          <p:nvPr/>
        </p:nvSpPr>
        <p:spPr>
          <a:xfrm>
            <a:off x="1908855" y="4934832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996633"/>
                </a:solidFill>
                <a:latin typeface="Palatino"/>
                <a:cs typeface="Palatino"/>
              </a:rPr>
              <a:t>2%</a:t>
            </a:r>
          </a:p>
        </p:txBody>
      </p:sp>
      <p:sp>
        <p:nvSpPr>
          <p:cNvPr id="28" name="AutoShape 11">
            <a:extLst>
              <a:ext uri="{FF2B5EF4-FFF2-40B4-BE49-F238E27FC236}">
                <a16:creationId xmlns:a16="http://schemas.microsoft.com/office/drawing/2014/main" id="{61A80FE4-D246-B44D-887C-C0AAABC8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262" y="4288406"/>
            <a:ext cx="869001" cy="1431699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0568B-9C23-3346-AB73-89C87A6DB151}"/>
              </a:ext>
            </a:extLst>
          </p:cNvPr>
          <p:cNvSpPr txBox="1"/>
          <p:nvPr/>
        </p:nvSpPr>
        <p:spPr>
          <a:xfrm>
            <a:off x="2288742" y="2441251"/>
            <a:ext cx="216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latin typeface="Palatino"/>
                <a:cs typeface="Palatino"/>
              </a:rPr>
              <a:t>Allele list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9, 10, 11, 12, 13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F54C20-61F9-7A4F-99D4-22C847EF30FB}"/>
              </a:ext>
            </a:extLst>
          </p:cNvPr>
          <p:cNvCxnSpPr/>
          <p:nvPr/>
        </p:nvCxnSpPr>
        <p:spPr>
          <a:xfrm>
            <a:off x="4851329" y="2853294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6CEAB2A-7A97-FC46-BB54-DA7A641157A2}"/>
              </a:ext>
            </a:extLst>
          </p:cNvPr>
          <p:cNvSpPr txBox="1"/>
          <p:nvPr/>
        </p:nvSpPr>
        <p:spPr>
          <a:xfrm>
            <a:off x="5734179" y="2441251"/>
            <a:ext cx="103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latin typeface="Palatino"/>
                <a:cs typeface="Palatino"/>
              </a:rPr>
              <a:t>1/CPI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Palatino"/>
                <a:cs typeface="Palatino"/>
              </a:rPr>
              <a:t>1.14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785A-0383-2D4C-B409-8B960B70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Linking suspects to crimes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D19E16-D7D8-894F-B807-9CE9F2297B08}"/>
              </a:ext>
            </a:extLst>
          </p:cNvPr>
          <p:cNvSpPr txBox="1"/>
          <p:nvPr/>
        </p:nvSpPr>
        <p:spPr>
          <a:xfrm rot="16200000">
            <a:off x="285190" y="4188777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31 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9A1A0F-FB98-474A-B411-6C3E05970F4D}"/>
              </a:ext>
            </a:extLst>
          </p:cNvPr>
          <p:cNvSpPr txBox="1"/>
          <p:nvPr/>
        </p:nvSpPr>
        <p:spPr>
          <a:xfrm>
            <a:off x="3843870" y="1874111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37 References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C3014-980F-F146-9887-997C94C8E6E6}"/>
              </a:ext>
            </a:extLst>
          </p:cNvPr>
          <p:cNvSpPr txBox="1"/>
          <p:nvPr/>
        </p:nvSpPr>
        <p:spPr>
          <a:xfrm>
            <a:off x="3291379" y="1166124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1,200 comparisons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1918CE-BDAF-A14B-8516-B7798FCD6DD6}"/>
              </a:ext>
            </a:extLst>
          </p:cNvPr>
          <p:cNvSpPr txBox="1"/>
          <p:nvPr/>
        </p:nvSpPr>
        <p:spPr>
          <a:xfrm>
            <a:off x="740603" y="963882"/>
            <a:ext cx="1940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161 items</a:t>
            </a:r>
          </a:p>
          <a:p>
            <a:r>
              <a:rPr lang="en-US" sz="2400" dirty="0">
                <a:latin typeface="Palatino"/>
                <a:cs typeface="Palatino"/>
              </a:rPr>
              <a:t>72 references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853A7-0735-7D4E-B7A7-0CB01DDC3207}"/>
              </a:ext>
            </a:extLst>
          </p:cNvPr>
          <p:cNvSpPr txBox="1"/>
          <p:nvPr/>
        </p:nvSpPr>
        <p:spPr>
          <a:xfrm>
            <a:off x="6667165" y="1036837"/>
            <a:ext cx="1679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  <a:sym typeface="Wingdings" pitchFamily="2" charset="2"/>
              </a:rPr>
              <a:t>127 ref-</a:t>
            </a:r>
            <a:r>
              <a:rPr lang="en-US" sz="2400" dirty="0" err="1">
                <a:latin typeface="Palatino"/>
                <a:cs typeface="Palatino"/>
                <a:sym typeface="Wingdings" pitchFamily="2" charset="2"/>
              </a:rPr>
              <a:t>evi</a:t>
            </a:r>
            <a:r>
              <a:rPr lang="en-US" sz="2400" dirty="0">
                <a:latin typeface="Palatino"/>
                <a:cs typeface="Palatino"/>
                <a:sym typeface="Wingdings" pitchFamily="2" charset="2"/>
              </a:rPr>
              <a:t> </a:t>
            </a:r>
          </a:p>
          <a:p>
            <a:pPr algn="ctr"/>
            <a:r>
              <a:rPr lang="en-US" sz="2400" dirty="0">
                <a:latin typeface="Palatino"/>
                <a:cs typeface="Palatino"/>
                <a:sym typeface="Wingdings" pitchFamily="2" charset="2"/>
              </a:rPr>
              <a:t>matches 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68C21B-F9D0-D441-B58E-98200F90C036}"/>
              </a:ext>
            </a:extLst>
          </p:cNvPr>
          <p:cNvSpPr txBox="1"/>
          <p:nvPr/>
        </p:nvSpPr>
        <p:spPr>
          <a:xfrm>
            <a:off x="2781045" y="1174591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  <a:sym typeface="Wingdings" pitchFamily="2" charset="2"/>
              </a:rPr>
              <a:t>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B71971-E021-AB48-94CE-CE1F7A7F1C45}"/>
              </a:ext>
            </a:extLst>
          </p:cNvPr>
          <p:cNvSpPr txBox="1"/>
          <p:nvPr/>
        </p:nvSpPr>
        <p:spPr>
          <a:xfrm>
            <a:off x="6122694" y="116612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  <a:sym typeface="Wingdings" pitchFamily="2" charset="2"/>
              </a:rPr>
              <a:t>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1FA98B-5160-C44C-9502-5C78E6A9FF69}"/>
              </a:ext>
            </a:extLst>
          </p:cNvPr>
          <p:cNvSpPr/>
          <p:nvPr/>
        </p:nvSpPr>
        <p:spPr>
          <a:xfrm>
            <a:off x="740603" y="963882"/>
            <a:ext cx="7664694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9067D-9AB8-DE41-92C1-0E03E82B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EAF12-4385-4041-8644-63E6F1E16C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10" y="2289883"/>
            <a:ext cx="7210146" cy="43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The missing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6EC90-DB78-904E-8E05-57EC1F7713A6}"/>
              </a:ext>
            </a:extLst>
          </p:cNvPr>
          <p:cNvSpPr txBox="1"/>
          <p:nvPr/>
        </p:nvSpPr>
        <p:spPr>
          <a:xfrm>
            <a:off x="966038" y="893820"/>
            <a:ext cx="18047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TrueAllele </a:t>
            </a:r>
          </a:p>
          <a:p>
            <a:r>
              <a:rPr lang="en-US" sz="2600" dirty="0">
                <a:latin typeface="Palatino"/>
                <a:cs typeface="Palatino"/>
              </a:rPr>
              <a:t>Database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9878C-6CF8-9745-8DF8-C4A9323CF331}"/>
              </a:ext>
            </a:extLst>
          </p:cNvPr>
          <p:cNvSpPr txBox="1"/>
          <p:nvPr/>
        </p:nvSpPr>
        <p:spPr>
          <a:xfrm>
            <a:off x="6973665" y="893820"/>
            <a:ext cx="14093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Manual </a:t>
            </a:r>
          </a:p>
          <a:p>
            <a:r>
              <a:rPr lang="en-US" sz="2600" dirty="0">
                <a:latin typeface="Palatino"/>
                <a:cs typeface="Palatino"/>
              </a:rPr>
              <a:t>&amp; T.A.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68E16-AE66-4242-B7D4-E8B06028DE2E}"/>
              </a:ext>
            </a:extLst>
          </p:cNvPr>
          <p:cNvSpPr txBox="1"/>
          <p:nvPr/>
        </p:nvSpPr>
        <p:spPr>
          <a:xfrm rot="16200000">
            <a:off x="285190" y="4188777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31 Cases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B9A1B-A465-504F-8709-0C7999CCAF9C}"/>
              </a:ext>
            </a:extLst>
          </p:cNvPr>
          <p:cNvSpPr txBox="1"/>
          <p:nvPr/>
        </p:nvSpPr>
        <p:spPr>
          <a:xfrm>
            <a:off x="3843870" y="1874111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37 References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A88AB-75FC-B943-8BD4-6B9557BEB632}"/>
              </a:ext>
            </a:extLst>
          </p:cNvPr>
          <p:cNvSpPr txBox="1"/>
          <p:nvPr/>
        </p:nvSpPr>
        <p:spPr>
          <a:xfrm>
            <a:off x="787979" y="1683362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(59 case-ref)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B972D-29CD-A644-AFB8-93847885325D}"/>
              </a:ext>
            </a:extLst>
          </p:cNvPr>
          <p:cNvSpPr txBox="1"/>
          <p:nvPr/>
        </p:nvSpPr>
        <p:spPr>
          <a:xfrm>
            <a:off x="6772776" y="1680831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(31 case-ref)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1F583-2B1C-B940-8544-8395DC3D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31DB47-068C-9B4D-B6A8-87CC7581CB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05" y="2276236"/>
            <a:ext cx="7190065" cy="4325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2DFCE-1EF6-7E46-A000-7F249A57B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54" y="1115804"/>
            <a:ext cx="381000" cy="29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6CD28-5930-194B-AD4D-222739F6C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113" y="1141204"/>
            <a:ext cx="381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Method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643E9-757C-E741-9857-0F98623B2168}"/>
              </a:ext>
            </a:extLst>
          </p:cNvPr>
          <p:cNvSpPr txBox="1"/>
          <p:nvPr/>
        </p:nvSpPr>
        <p:spPr>
          <a:xfrm>
            <a:off x="5202895" y="1357983"/>
            <a:ext cx="244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Palatino"/>
                <a:cs typeface="Palatino"/>
              </a:rPr>
              <a:t>TrueAllele IPGD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9C109-72BC-5144-BE79-BA479A619E3E}"/>
              </a:ext>
            </a:extLst>
          </p:cNvPr>
          <p:cNvSpPr txBox="1"/>
          <p:nvPr/>
        </p:nvSpPr>
        <p:spPr>
          <a:xfrm>
            <a:off x="1594833" y="1357983"/>
            <a:ext cx="2247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Palatino"/>
                <a:cs typeface="Palatino"/>
              </a:rPr>
              <a:t>Manual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1BDE4-8FC9-4A4D-9495-DF3AE37DD24F}"/>
              </a:ext>
            </a:extLst>
          </p:cNvPr>
          <p:cNvSpPr txBox="1"/>
          <p:nvPr/>
        </p:nvSpPr>
        <p:spPr>
          <a:xfrm>
            <a:off x="5341519" y="2112575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Few hours of </a:t>
            </a:r>
          </a:p>
          <a:p>
            <a:r>
              <a:rPr lang="en-US" sz="2400" dirty="0">
                <a:latin typeface="Palatino"/>
                <a:cs typeface="Palatino"/>
              </a:rPr>
              <a:t>analyst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26A5A-132C-4C43-93EA-DFEBB058C301}"/>
              </a:ext>
            </a:extLst>
          </p:cNvPr>
          <p:cNvSpPr txBox="1"/>
          <p:nvPr/>
        </p:nvSpPr>
        <p:spPr>
          <a:xfrm>
            <a:off x="1055935" y="3302704"/>
            <a:ext cx="32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23 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84916-0C7C-DC48-90ED-F779EC6ECCCD}"/>
              </a:ext>
            </a:extLst>
          </p:cNvPr>
          <p:cNvSpPr txBox="1"/>
          <p:nvPr/>
        </p:nvSpPr>
        <p:spPr>
          <a:xfrm>
            <a:off x="1205298" y="2112576"/>
            <a:ext cx="3119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~2 months from data </a:t>
            </a:r>
          </a:p>
          <a:p>
            <a:r>
              <a:rPr lang="en-US" sz="2400" dirty="0">
                <a:latin typeface="Palatino"/>
                <a:cs typeface="Palatino"/>
              </a:rPr>
              <a:t>to interpretations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3AF47-8F33-344E-8A85-A29C1680E678}"/>
              </a:ext>
            </a:extLst>
          </p:cNvPr>
          <p:cNvSpPr txBox="1"/>
          <p:nvPr/>
        </p:nvSpPr>
        <p:spPr>
          <a:xfrm>
            <a:off x="4926652" y="4185727"/>
            <a:ext cx="344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At least one reference association for all 30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2FD65-D90B-6349-9675-6CD39504A180}"/>
              </a:ext>
            </a:extLst>
          </p:cNvPr>
          <p:cNvSpPr txBox="1"/>
          <p:nvPr/>
        </p:nvSpPr>
        <p:spPr>
          <a:xfrm>
            <a:off x="1055935" y="4267197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30 items ‘inconclusive’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1C61E-B8F2-BD4B-9F18-A7916BE30FA4}"/>
              </a:ext>
            </a:extLst>
          </p:cNvPr>
          <p:cNvSpPr txBox="1"/>
          <p:nvPr/>
        </p:nvSpPr>
        <p:spPr>
          <a:xfrm>
            <a:off x="5341519" y="3302703"/>
            <a:ext cx="230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37 references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C14FC-EEF8-6A4B-8FE6-556A2440E3C8}"/>
              </a:ext>
            </a:extLst>
          </p:cNvPr>
          <p:cNvSpPr txBox="1"/>
          <p:nvPr/>
        </p:nvSpPr>
        <p:spPr>
          <a:xfrm>
            <a:off x="1063148" y="5451823"/>
            <a:ext cx="323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12 reported exclusions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0C7C3-2687-8A4B-B190-EC1DEEC42EF7}"/>
              </a:ext>
            </a:extLst>
          </p:cNvPr>
          <p:cNvSpPr txBox="1"/>
          <p:nvPr/>
        </p:nvSpPr>
        <p:spPr>
          <a:xfrm>
            <a:off x="4813940" y="5451822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12 positive associations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DBA44-EE17-EB40-837D-68EC0AA5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4E2E1D-2AD3-0746-BDEA-7E5FF4EC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DNA evidence chain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E86F7F-D73E-4A4E-9CA3-5235311248A7}"/>
              </a:ext>
            </a:extLst>
          </p:cNvPr>
          <p:cNvSpPr/>
          <p:nvPr/>
        </p:nvSpPr>
        <p:spPr>
          <a:xfrm>
            <a:off x="3019010" y="3511589"/>
            <a:ext cx="1796131" cy="862207"/>
          </a:xfrm>
          <a:prstGeom prst="rect">
            <a:avLst/>
          </a:prstGeom>
          <a:solidFill>
            <a:srgbClr val="23A7CC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5EF15F-F8A0-5347-B5ED-1ECEA203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608" y="1295605"/>
            <a:ext cx="855366" cy="1651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DC1B8E-FCA3-BC4F-BC5F-FD4C51F0E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29" y="3080607"/>
            <a:ext cx="1782644" cy="13453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B59527-B963-CA4E-96C2-0C94184AC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61995" y="2541903"/>
            <a:ext cx="712655" cy="17986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08E6753-66C5-B547-9701-E4A1AD80525F}"/>
              </a:ext>
            </a:extLst>
          </p:cNvPr>
          <p:cNvSpPr txBox="1"/>
          <p:nvPr/>
        </p:nvSpPr>
        <p:spPr>
          <a:xfrm>
            <a:off x="3156939" y="378884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Genotype</a:t>
            </a: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FAC4E1EF-3532-0349-A464-2C536E540BA9}"/>
              </a:ext>
            </a:extLst>
          </p:cNvPr>
          <p:cNvSpPr/>
          <p:nvPr/>
        </p:nvSpPr>
        <p:spPr>
          <a:xfrm flipV="1">
            <a:off x="327694" y="4810839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>
            <a:extLst>
              <a:ext uri="{FF2B5EF4-FFF2-40B4-BE49-F238E27FC236}">
                <a16:creationId xmlns:a16="http://schemas.microsoft.com/office/drawing/2014/main" id="{C56DDD6E-6E49-5B46-A506-15D243291D7A}"/>
              </a:ext>
            </a:extLst>
          </p:cNvPr>
          <p:cNvSpPr/>
          <p:nvPr/>
        </p:nvSpPr>
        <p:spPr>
          <a:xfrm rot="5400000" flipV="1">
            <a:off x="327693" y="1760822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Bent Arrow 38">
            <a:extLst>
              <a:ext uri="{FF2B5EF4-FFF2-40B4-BE49-F238E27FC236}">
                <a16:creationId xmlns:a16="http://schemas.microsoft.com/office/drawing/2014/main" id="{C0E3D963-B551-C44B-A917-359A0CB0DC21}"/>
              </a:ext>
            </a:extLst>
          </p:cNvPr>
          <p:cNvSpPr/>
          <p:nvPr/>
        </p:nvSpPr>
        <p:spPr>
          <a:xfrm rot="16200000" flipV="1">
            <a:off x="3611886" y="4654498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ent Arrow 39">
            <a:extLst>
              <a:ext uri="{FF2B5EF4-FFF2-40B4-BE49-F238E27FC236}">
                <a16:creationId xmlns:a16="http://schemas.microsoft.com/office/drawing/2014/main" id="{BD7D4427-551F-364F-ABC2-7ED813738FF5}"/>
              </a:ext>
            </a:extLst>
          </p:cNvPr>
          <p:cNvSpPr/>
          <p:nvPr/>
        </p:nvSpPr>
        <p:spPr>
          <a:xfrm rot="10800000" flipV="1">
            <a:off x="3156939" y="1681157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DD92D-94A6-3A4D-94F4-CBAC4E2E5220}"/>
              </a:ext>
            </a:extLst>
          </p:cNvPr>
          <p:cNvSpPr txBox="1"/>
          <p:nvPr/>
        </p:nvSpPr>
        <p:spPr>
          <a:xfrm>
            <a:off x="5117125" y="1681157"/>
            <a:ext cx="3824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DNA can provide identification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D52DB-B9B3-1143-B16C-9C79058316BB}"/>
              </a:ext>
            </a:extLst>
          </p:cNvPr>
          <p:cNvSpPr txBox="1"/>
          <p:nvPr/>
        </p:nvSpPr>
        <p:spPr>
          <a:xfrm>
            <a:off x="5134711" y="3080607"/>
            <a:ext cx="382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DNA data requires interpretation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FB827-83DB-3642-A35E-A48D38B0FF07}"/>
              </a:ext>
            </a:extLst>
          </p:cNvPr>
          <p:cNvSpPr txBox="1"/>
          <p:nvPr/>
        </p:nvSpPr>
        <p:spPr>
          <a:xfrm>
            <a:off x="5102941" y="4688809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Link culprit to crime scene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51F4F-D89D-3A40-A14F-2310C0D9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179" y="262540"/>
            <a:ext cx="2133600" cy="365125"/>
          </a:xfrm>
        </p:spPr>
        <p:txBody>
          <a:bodyPr/>
          <a:lstStyle/>
          <a:p>
            <a:fld id="{A8BC7DB0-CE14-594E-B6D8-7B98F5A4F8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EEDC2D-A560-AD44-AAF7-98A751917511}"/>
              </a:ext>
            </a:extLst>
          </p:cNvPr>
          <p:cNvSpPr txBox="1"/>
          <p:nvPr/>
        </p:nvSpPr>
        <p:spPr>
          <a:xfrm>
            <a:off x="1487701" y="4919642"/>
            <a:ext cx="2082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Palatino"/>
                <a:cs typeface="Palatino"/>
              </a:rPr>
              <a:t>ATCGACTGATCGACGAGAACTACGATAGAGAC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6CC2C-4087-DF4E-B0D4-78C6DB574BC3}"/>
              </a:ext>
            </a:extLst>
          </p:cNvPr>
          <p:cNvSpPr txBox="1"/>
          <p:nvPr/>
        </p:nvSpPr>
        <p:spPr>
          <a:xfrm>
            <a:off x="1936827" y="5500519"/>
            <a:ext cx="106747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23375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Match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55C2E-D01A-7E46-945A-A1EF0BA7D82D}"/>
              </a:ext>
            </a:extLst>
          </p:cNvPr>
          <p:cNvSpPr txBox="1"/>
          <p:nvPr/>
        </p:nvSpPr>
        <p:spPr>
          <a:xfrm>
            <a:off x="1813233" y="1236912"/>
            <a:ext cx="10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Palatino"/>
                <a:cs typeface="Palatino"/>
              </a:rPr>
              <a:t>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C5166-D949-E746-B048-68294F2F7256}"/>
              </a:ext>
            </a:extLst>
          </p:cNvPr>
          <p:cNvSpPr txBox="1"/>
          <p:nvPr/>
        </p:nvSpPr>
        <p:spPr>
          <a:xfrm>
            <a:off x="5610557" y="123691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Palatino"/>
                <a:cs typeface="Palatino"/>
              </a:rPr>
              <a:t>Download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A06A60-7E9D-2C45-8D1E-725328DC0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410" y="1698577"/>
            <a:ext cx="3256716" cy="44788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0AC7F-C2C3-CA4C-A940-CD4440AE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61ABA-C9AD-664A-8D57-F97D68C76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84" y="1746385"/>
            <a:ext cx="3592830" cy="43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Match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A5A1B-4319-CF48-82A7-BC216AE18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976" y="1780899"/>
            <a:ext cx="4764023" cy="4643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0B0E0-C2C1-0144-A6EB-F11AEE35FFDB}"/>
              </a:ext>
            </a:extLst>
          </p:cNvPr>
          <p:cNvSpPr txBox="1"/>
          <p:nvPr/>
        </p:nvSpPr>
        <p:spPr>
          <a:xfrm>
            <a:off x="567267" y="1237149"/>
            <a:ext cx="834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Quick and easy access to data, genotypes, match statistics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76EA5-E675-E94C-B3E1-63940B398C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9" y="4271348"/>
            <a:ext cx="4212072" cy="2092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A5DB9-64E4-3C46-9AB7-089D2BED2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9" y="1739968"/>
            <a:ext cx="4348492" cy="247086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F7F60-5963-2341-858B-E9F2DDEA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33B105-BCEF-7B4A-A53A-3AF1C8146E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80" y="939802"/>
            <a:ext cx="5762383" cy="448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C2C08-525C-2D4A-9955-34315635AD0E}"/>
              </a:ext>
            </a:extLst>
          </p:cNvPr>
          <p:cNvSpPr txBox="1"/>
          <p:nvPr/>
        </p:nvSpPr>
        <p:spPr>
          <a:xfrm>
            <a:off x="897467" y="1236135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Mean log(LR) = -7.5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AB2A1-7792-7342-96B1-51F6F943BAA1}"/>
              </a:ext>
            </a:extLst>
          </p:cNvPr>
          <p:cNvSpPr txBox="1"/>
          <p:nvPr/>
        </p:nvSpPr>
        <p:spPr>
          <a:xfrm>
            <a:off x="897467" y="169780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Palatino"/>
                <a:cs typeface="Palatino"/>
              </a:rPr>
              <a:t>Std</a:t>
            </a:r>
            <a:r>
              <a:rPr lang="en-US" sz="2000" dirty="0">
                <a:latin typeface="Palatino"/>
                <a:cs typeface="Palatino"/>
              </a:rPr>
              <a:t> dev = 3.13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4BB6C-3238-C246-B8E2-150995D40121}"/>
              </a:ext>
            </a:extLst>
          </p:cNvPr>
          <p:cNvSpPr txBox="1"/>
          <p:nvPr/>
        </p:nvSpPr>
        <p:spPr>
          <a:xfrm>
            <a:off x="232680" y="5557382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For a match strength of 95.2 billion only one in 74.7 trillion people would match as strongly.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Match rarity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2E206-341B-6649-9677-03D394C8EF40}"/>
              </a:ext>
            </a:extLst>
          </p:cNvPr>
          <p:cNvSpPr txBox="1"/>
          <p:nvPr/>
        </p:nvSpPr>
        <p:spPr>
          <a:xfrm>
            <a:off x="6011334" y="1466967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Quantify specificity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7E5CD-D86A-7E4A-90B9-25D1AAF2CE6F}"/>
              </a:ext>
            </a:extLst>
          </p:cNvPr>
          <p:cNvSpPr txBox="1"/>
          <p:nvPr/>
        </p:nvSpPr>
        <p:spPr>
          <a:xfrm>
            <a:off x="6011334" y="2431388"/>
            <a:ext cx="286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Calculated for each genotype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3051C-E9EF-4145-B239-04374612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2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7B4A28-50E6-9446-9617-5A67E78084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43" y="1106347"/>
            <a:ext cx="3082909" cy="3540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Connecting crime scenes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4D1FF-F22C-9C4B-9765-C92E4CEBE78E}"/>
              </a:ext>
            </a:extLst>
          </p:cNvPr>
          <p:cNvSpPr txBox="1"/>
          <p:nvPr/>
        </p:nvSpPr>
        <p:spPr>
          <a:xfrm>
            <a:off x="3843867" y="1876399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Investigative leads between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9C76F-3479-A241-9596-5DD330EB8C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2625" y="3507166"/>
            <a:ext cx="3616309" cy="2796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79CEF-F941-EA46-803A-22EF82263560}"/>
              </a:ext>
            </a:extLst>
          </p:cNvPr>
          <p:cNvSpPr txBox="1"/>
          <p:nvPr/>
        </p:nvSpPr>
        <p:spPr>
          <a:xfrm>
            <a:off x="3860801" y="2456529"/>
            <a:ext cx="477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Database calculates match statistics between evidence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6DE39-219C-EC4D-A246-884CEB4C703F}"/>
              </a:ext>
            </a:extLst>
          </p:cNvPr>
          <p:cNvSpPr txBox="1"/>
          <p:nvPr/>
        </p:nvSpPr>
        <p:spPr>
          <a:xfrm>
            <a:off x="3852334" y="1192652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Use all the data</a:t>
            </a: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7713FCB-14C4-E842-B438-72A64239F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13353"/>
              </p:ext>
            </p:extLst>
          </p:nvPr>
        </p:nvGraphicFramePr>
        <p:xfrm>
          <a:off x="349250" y="5225250"/>
          <a:ext cx="4008340" cy="113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6" imgW="914400" imgH="260350" progId="Equation.DSMT4">
                  <p:embed/>
                </p:oleObj>
              </mc:Choice>
              <mc:Fallback>
                <p:oleObj name="Equation" r:id="rId6" imgW="914400" imgH="260350" progId="Equation.DSMT4">
                  <p:embed/>
                  <p:pic>
                    <p:nvPicPr>
                      <p:cNvPr id="46083" name="Object 5">
                        <a:extLst>
                          <a:ext uri="{FF2B5EF4-FFF2-40B4-BE49-F238E27FC236}">
                            <a16:creationId xmlns:a16="http://schemas.microsoft.com/office/drawing/2014/main" id="{47C98F96-8600-6E4C-89EB-03FD2FC52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225250"/>
                        <a:ext cx="4008340" cy="1138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3">
            <a:extLst>
              <a:ext uri="{FF2B5EF4-FFF2-40B4-BE49-F238E27FC236}">
                <a16:creationId xmlns:a16="http://schemas.microsoft.com/office/drawing/2014/main" id="{641C001F-76AC-B144-81B0-DC2DC4CEF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268" y="2055223"/>
            <a:ext cx="1716800" cy="19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038148E7-4317-F142-949E-2F6744A67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268" y="2338064"/>
            <a:ext cx="1716799" cy="3058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84AB7-7407-6643-80F7-D323A412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Evidence in action</a:t>
            </a:r>
          </a:p>
        </p:txBody>
      </p:sp>
      <p:pic>
        <p:nvPicPr>
          <p:cNvPr id="16" name="Picture 2" descr="RapesOnEdge.tiff">
            <a:extLst>
              <a:ext uri="{FF2B5EF4-FFF2-40B4-BE49-F238E27FC236}">
                <a16:creationId xmlns:a16="http://schemas.microsoft.com/office/drawing/2014/main" id="{6242095F-6763-444E-9B44-C2022F168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66" y="3019743"/>
            <a:ext cx="5867401" cy="83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apesOnEdge.tiff">
            <a:extLst>
              <a:ext uri="{FF2B5EF4-FFF2-40B4-BE49-F238E27FC236}">
                <a16:creationId xmlns:a16="http://schemas.microsoft.com/office/drawing/2014/main" id="{EC57DFD0-F3E1-674D-9E0E-84FC0AF411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66" y="3852334"/>
            <a:ext cx="5867401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42216B4D-F835-C24A-A4B2-1D7C89C8FE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866" y="2895600"/>
            <a:ext cx="2533389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C3EE1A-1503-0547-ACF5-865CF9CB9F7F}"/>
              </a:ext>
            </a:extLst>
          </p:cNvPr>
          <p:cNvSpPr txBox="1"/>
          <p:nvPr/>
        </p:nvSpPr>
        <p:spPr>
          <a:xfrm>
            <a:off x="304800" y="1914440"/>
            <a:ext cx="711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Three separate break-ins and sexual assault cases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33BCD-BF42-B449-BEF2-1A5807A3521E}"/>
              </a:ext>
            </a:extLst>
          </p:cNvPr>
          <p:cNvSpPr txBox="1"/>
          <p:nvPr/>
        </p:nvSpPr>
        <p:spPr>
          <a:xfrm>
            <a:off x="304800" y="1176867"/>
            <a:ext cx="564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July &amp; August 2013 in Bakersfield, 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D9B1D-8683-8045-B1E4-81BA444E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Evidence in action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2D05A11-E583-3A44-BA9C-EF30DE17D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1163" y="4369332"/>
            <a:ext cx="3736990" cy="24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F599345-AADC-464D-92E5-8053092212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11" y="3432164"/>
            <a:ext cx="22558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1F935DC-8809-C148-B0A7-C64ECE739F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21" y="5002201"/>
            <a:ext cx="2328862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6049D4-BF4F-C746-ABBB-4C7B6559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3" y="3372369"/>
            <a:ext cx="1811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FF00"/>
                </a:solidFill>
              </a:rPr>
              <a:t>Phone 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A7B42-10EF-3C46-8ECD-898068AA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21" y="4959616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FF00"/>
                </a:solidFill>
              </a:rPr>
              <a:t>Phone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460C370-5B01-EE4C-9D54-FFA444477A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696" y="4360335"/>
            <a:ext cx="1736725" cy="24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9CE696F3-DF46-AA44-A76B-B7DB314F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221" y="5952586"/>
            <a:ext cx="1438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FF00"/>
                </a:solidFill>
              </a:rPr>
              <a:t>Bathtub handle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5165589-DBB0-7A4C-BC90-9B0DE9BC03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399" y="3890735"/>
            <a:ext cx="2116667" cy="69320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C40FA63F-0747-554D-9F57-8877FC492C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0931" y="4744552"/>
            <a:ext cx="1970891" cy="55639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5F2F95AE-7ACA-7B44-BD08-DC7571F33C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932" y="1093857"/>
            <a:ext cx="2267451" cy="203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46A09F6-211E-FF41-BC5A-9A610B01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45" y="1313267"/>
            <a:ext cx="1049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</a:rPr>
              <a:t>Pants</a:t>
            </a: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983328E2-320F-D742-B211-A68BDC03D5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88065" y="2167466"/>
            <a:ext cx="1623757" cy="230293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757C9-AC93-E84D-8781-F23571C7ABA0}"/>
              </a:ext>
            </a:extLst>
          </p:cNvPr>
          <p:cNvSpPr txBox="1"/>
          <p:nvPr/>
        </p:nvSpPr>
        <p:spPr>
          <a:xfrm>
            <a:off x="3740425" y="1590789"/>
            <a:ext cx="385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Low level DNA mixtures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8A37B-576E-4940-A7B5-A9B73EC051B1}"/>
              </a:ext>
            </a:extLst>
          </p:cNvPr>
          <p:cNvSpPr txBox="1"/>
          <p:nvPr/>
        </p:nvSpPr>
        <p:spPr>
          <a:xfrm>
            <a:off x="3740425" y="2199043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Evidence matches between cases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D5918-C450-3147-97DB-F2B547E44440}"/>
              </a:ext>
            </a:extLst>
          </p:cNvPr>
          <p:cNvSpPr txBox="1"/>
          <p:nvPr/>
        </p:nvSpPr>
        <p:spPr>
          <a:xfrm>
            <a:off x="3740425" y="2810910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CODIS hit on zip tie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084E9C-3867-9B41-A5FE-465821817338}"/>
              </a:ext>
            </a:extLst>
          </p:cNvPr>
          <p:cNvSpPr txBox="1"/>
          <p:nvPr/>
        </p:nvSpPr>
        <p:spPr>
          <a:xfrm>
            <a:off x="3740425" y="982535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37 swabs and cuttings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55408FD1-9344-4247-B91E-2156552D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824" y="4360335"/>
            <a:ext cx="21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</a:rPr>
              <a:t>Zip tie in 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83B77-DA7C-B843-BB8F-F09F346F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9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Evidence in action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2D05A11-E583-3A44-BA9C-EF30DE17D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477" y="4369332"/>
            <a:ext cx="3736990" cy="24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3CD25DF8-684F-F74C-BFE8-B95E5DA1A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138" y="4360335"/>
            <a:ext cx="21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</a:rPr>
              <a:t>Zip tie in road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C4D9D-787F-8F4D-BCE9-7F518600D8FB}"/>
              </a:ext>
            </a:extLst>
          </p:cNvPr>
          <p:cNvSpPr txBox="1"/>
          <p:nvPr/>
        </p:nvSpPr>
        <p:spPr>
          <a:xfrm>
            <a:off x="3740425" y="1590789"/>
            <a:ext cx="385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Low level DNA mixtures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04686-B322-B843-9E10-CECEE6596CA1}"/>
              </a:ext>
            </a:extLst>
          </p:cNvPr>
          <p:cNvSpPr txBox="1"/>
          <p:nvPr/>
        </p:nvSpPr>
        <p:spPr>
          <a:xfrm>
            <a:off x="3740425" y="2199043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Evidence matches between cases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086D87-3D42-8D4B-98BB-C39B60873703}"/>
              </a:ext>
            </a:extLst>
          </p:cNvPr>
          <p:cNvSpPr txBox="1"/>
          <p:nvPr/>
        </p:nvSpPr>
        <p:spPr>
          <a:xfrm>
            <a:off x="3740425" y="2810910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CODIS hit on zip tie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6AE3A-A65F-814A-9081-899C30BFF63C}"/>
              </a:ext>
            </a:extLst>
          </p:cNvPr>
          <p:cNvSpPr txBox="1"/>
          <p:nvPr/>
        </p:nvSpPr>
        <p:spPr>
          <a:xfrm>
            <a:off x="3740425" y="982535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37 swabs and cuttings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FB934-B318-E444-9825-A83F95FA299F}"/>
              </a:ext>
            </a:extLst>
          </p:cNvPr>
          <p:cNvSpPr txBox="1"/>
          <p:nvPr/>
        </p:nvSpPr>
        <p:spPr>
          <a:xfrm>
            <a:off x="3740424" y="3415232"/>
            <a:ext cx="518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Arrest (2013) and conviction (2015)</a:t>
            </a:r>
          </a:p>
        </p:txBody>
      </p:sp>
      <p:pic>
        <p:nvPicPr>
          <p:cNvPr id="24" name="Picture 2" descr="IMG_0467.JPG">
            <a:extLst>
              <a:ext uri="{FF2B5EF4-FFF2-40B4-BE49-F238E27FC236}">
                <a16:creationId xmlns:a16="http://schemas.microsoft.com/office/drawing/2014/main" id="{968143A3-2ED0-B744-82F2-B58CB0AA8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81561"/>
            <a:ext cx="3606799" cy="46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4FD61-0E0C-B043-B9C8-442983FE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World Trade 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9A982-31A1-134E-9622-4C5E4926DB90}"/>
              </a:ext>
            </a:extLst>
          </p:cNvPr>
          <p:cNvSpPr txBox="1"/>
          <p:nvPr/>
        </p:nvSpPr>
        <p:spPr>
          <a:xfrm>
            <a:off x="269507" y="3284478"/>
            <a:ext cx="2458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~18,000 victim 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remains samples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B2DFF-A47A-4B47-9876-06831295C625}"/>
              </a:ext>
            </a:extLst>
          </p:cNvPr>
          <p:cNvSpPr txBox="1"/>
          <p:nvPr/>
        </p:nvSpPr>
        <p:spPr>
          <a:xfrm>
            <a:off x="6387665" y="5094298"/>
            <a:ext cx="2298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~2,400 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personal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DD41A-75CA-2F4A-9AB6-AAFBB097FCC8}"/>
              </a:ext>
            </a:extLst>
          </p:cNvPr>
          <p:cNvSpPr txBox="1"/>
          <p:nvPr/>
        </p:nvSpPr>
        <p:spPr>
          <a:xfrm>
            <a:off x="6135230" y="3705902"/>
            <a:ext cx="2589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~6,500 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family references </a:t>
            </a:r>
          </a:p>
        </p:txBody>
      </p:sp>
      <p:pic>
        <p:nvPicPr>
          <p:cNvPr id="6" name="Picture 24" descr="&#9;skull.jpg                                                      004A4316Macintosh HD                   BD80BF5B:">
            <a:extLst>
              <a:ext uri="{FF2B5EF4-FFF2-40B4-BE49-F238E27FC236}">
                <a16:creationId xmlns:a16="http://schemas.microsoft.com/office/drawing/2014/main" id="{A6542C9D-D5A7-DF4F-843C-1BB27FDE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06" y="1778786"/>
            <a:ext cx="160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face.jpg                                                       004A4316Macintosh HD                   BD80BF5B:">
            <a:extLst>
              <a:ext uri="{FF2B5EF4-FFF2-40B4-BE49-F238E27FC236}">
                <a16:creationId xmlns:a16="http://schemas.microsoft.com/office/drawing/2014/main" id="{44FD31A7-FB80-A843-A0BF-4D155E29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35" y="4606467"/>
            <a:ext cx="1283789" cy="160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7" descr="s1.jpg                                                         004A4316Macintosh HD                   BD80BF5B:">
            <a:extLst>
              <a:ext uri="{FF2B5EF4-FFF2-40B4-BE49-F238E27FC236}">
                <a16:creationId xmlns:a16="http://schemas.microsoft.com/office/drawing/2014/main" id="{28C4DE88-8D38-7147-A1D2-C63C45B6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665" y="2343146"/>
            <a:ext cx="1617133" cy="14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3" descr="face.jpg                                                       004A4316Macintosh HD                   BD80BF5B:">
            <a:extLst>
              <a:ext uri="{FF2B5EF4-FFF2-40B4-BE49-F238E27FC236}">
                <a16:creationId xmlns:a16="http://schemas.microsoft.com/office/drawing/2014/main" id="{2EB0A72A-79A3-3A44-ADC7-96C3C7D1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792" y="2810704"/>
            <a:ext cx="347558" cy="4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C85444-6464-7046-B214-9E2AE67E71E2}"/>
              </a:ext>
            </a:extLst>
          </p:cNvPr>
          <p:cNvSpPr txBox="1"/>
          <p:nvPr/>
        </p:nvSpPr>
        <p:spPr>
          <a:xfrm>
            <a:off x="6066384" y="1808751"/>
            <a:ext cx="223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Palatino"/>
                <a:cs typeface="Palatino"/>
              </a:rPr>
              <a:t>Kinship profile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A387E-F33B-F741-BD63-F949DB1167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747" y="5871878"/>
            <a:ext cx="2212368" cy="781406"/>
          </a:xfrm>
          <a:prstGeom prst="rect">
            <a:avLst/>
          </a:prstGeom>
        </p:spPr>
      </p:pic>
      <p:pic>
        <p:nvPicPr>
          <p:cNvPr id="12" name="Picture 5" descr="HP-Proliant-ML350.jpg                                          00AB3A1FMacintosh HD                   7C262FE3:">
            <a:extLst>
              <a:ext uri="{FF2B5EF4-FFF2-40B4-BE49-F238E27FC236}">
                <a16:creationId xmlns:a16="http://schemas.microsoft.com/office/drawing/2014/main" id="{5A9CDFFD-BE2B-F145-AD33-625F37EA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781" y="3568654"/>
            <a:ext cx="1942069" cy="19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BBC0D0-F4C5-AE4D-9A2C-B8DBCE552163}"/>
              </a:ext>
            </a:extLst>
          </p:cNvPr>
          <p:cNvSpPr txBox="1"/>
          <p:nvPr/>
        </p:nvSpPr>
        <p:spPr>
          <a:xfrm>
            <a:off x="467990" y="6321779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~2,700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0C52F-B160-314A-8C80-E744A4954B24}"/>
              </a:ext>
            </a:extLst>
          </p:cNvPr>
          <p:cNvSpPr txBox="1"/>
          <p:nvPr/>
        </p:nvSpPr>
        <p:spPr>
          <a:xfrm>
            <a:off x="3516991" y="2859112"/>
            <a:ext cx="160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TrueAllele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database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CAB395-5CEA-3F47-B046-23C7FF2DAF99}"/>
              </a:ext>
            </a:extLst>
          </p:cNvPr>
          <p:cNvSpPr/>
          <p:nvPr/>
        </p:nvSpPr>
        <p:spPr>
          <a:xfrm>
            <a:off x="3470902" y="2842178"/>
            <a:ext cx="1711052" cy="265161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171777-9411-2E42-A185-2CC45FF1E2BC}"/>
              </a:ext>
            </a:extLst>
          </p:cNvPr>
          <p:cNvCxnSpPr>
            <a:cxnSpLocks/>
          </p:cNvCxnSpPr>
          <p:nvPr/>
        </p:nvCxnSpPr>
        <p:spPr>
          <a:xfrm flipH="1">
            <a:off x="5388840" y="2343146"/>
            <a:ext cx="797442" cy="5193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E66AD6-3C4F-DA4E-AE24-B3D474AE7B89}"/>
              </a:ext>
            </a:extLst>
          </p:cNvPr>
          <p:cNvCxnSpPr>
            <a:cxnSpLocks/>
          </p:cNvCxnSpPr>
          <p:nvPr/>
        </p:nvCxnSpPr>
        <p:spPr>
          <a:xfrm>
            <a:off x="2453616" y="2355846"/>
            <a:ext cx="797442" cy="5193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C670A9-2F5C-5843-B812-33A892AE859B}"/>
              </a:ext>
            </a:extLst>
          </p:cNvPr>
          <p:cNvCxnSpPr>
            <a:cxnSpLocks/>
          </p:cNvCxnSpPr>
          <p:nvPr/>
        </p:nvCxnSpPr>
        <p:spPr>
          <a:xfrm flipV="1">
            <a:off x="2439822" y="5399372"/>
            <a:ext cx="797442" cy="5193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AAE524-EB4F-874F-A0DF-18DCD66C6C4D}"/>
              </a:ext>
            </a:extLst>
          </p:cNvPr>
          <p:cNvCxnSpPr>
            <a:cxnSpLocks/>
          </p:cNvCxnSpPr>
          <p:nvPr/>
        </p:nvCxnSpPr>
        <p:spPr>
          <a:xfrm flipH="1" flipV="1">
            <a:off x="5423934" y="5399372"/>
            <a:ext cx="797442" cy="5193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DCC70F-098F-D148-BC52-C851CBCA2C38}"/>
              </a:ext>
            </a:extLst>
          </p:cNvPr>
          <p:cNvSpPr txBox="1"/>
          <p:nvPr/>
        </p:nvSpPr>
        <p:spPr>
          <a:xfrm>
            <a:off x="730535" y="1070489"/>
            <a:ext cx="7861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Powerful TrueAllele Database to identify victim remains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A28CCB4-42C7-8549-9BE1-4688A624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5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Conclusions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2D911-C114-E44A-B56E-C1AD3B409B1E}"/>
              </a:ext>
            </a:extLst>
          </p:cNvPr>
          <p:cNvSpPr txBox="1"/>
          <p:nvPr/>
        </p:nvSpPr>
        <p:spPr>
          <a:xfrm>
            <a:off x="1841501" y="1718732"/>
            <a:ext cx="445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Automate DNA investigation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CDD29-FD7C-C044-AE86-2BD3AA836BE8}"/>
              </a:ext>
            </a:extLst>
          </p:cNvPr>
          <p:cNvSpPr txBox="1"/>
          <p:nvPr/>
        </p:nvSpPr>
        <p:spPr>
          <a:xfrm>
            <a:off x="1841501" y="2431762"/>
            <a:ext cx="490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Reduce interpretation bottleneck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38EEA-35A8-B547-B051-BA287A3FAF44}"/>
              </a:ext>
            </a:extLst>
          </p:cNvPr>
          <p:cNvSpPr txBox="1"/>
          <p:nvPr/>
        </p:nvSpPr>
        <p:spPr>
          <a:xfrm>
            <a:off x="1841501" y="3144792"/>
            <a:ext cx="609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Extract more information from DNA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22FED-2FBD-C349-A151-8F5F31166873}"/>
              </a:ext>
            </a:extLst>
          </p:cNvPr>
          <p:cNvSpPr txBox="1"/>
          <p:nvPr/>
        </p:nvSpPr>
        <p:spPr>
          <a:xfrm>
            <a:off x="1841501" y="3857822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Match suspects to crimes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FAA71-4A0F-5F4F-A416-72FECC6D3D4B}"/>
              </a:ext>
            </a:extLst>
          </p:cNvPr>
          <p:cNvSpPr txBox="1"/>
          <p:nvPr/>
        </p:nvSpPr>
        <p:spPr>
          <a:xfrm>
            <a:off x="1841501" y="4570852"/>
            <a:ext cx="466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Connect crime scenes together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314BFC-9CEC-C447-BFD6-881485BD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97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>
                <a:latin typeface="Palatino" charset="0"/>
                <a:ea typeface="Palatino" charset="0"/>
                <a:cs typeface="Palatino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88733" y="1098424"/>
            <a:ext cx="3479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www.cybgen.com</a:t>
            </a:r>
            <a:endParaRPr lang="en-US" sz="2800" dirty="0">
              <a:solidFill>
                <a:srgbClr val="0000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6400" y="174412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Courses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Newsletters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Newsroom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Presentations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Publications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Webinars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775690" y="4321460"/>
            <a:ext cx="6176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err="1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TrueAllele</a:t>
            </a:r>
            <a:r>
              <a:rPr lang="en-US" altLang="en-US" b="1" dirty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 YouTube channel:</a:t>
            </a:r>
          </a:p>
          <a:p>
            <a:r>
              <a:rPr lang="en-US" altLang="en-US" dirty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http://</a:t>
            </a:r>
            <a:r>
              <a:rPr lang="en-US" altLang="en-US" dirty="0" err="1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www.youtube.com</a:t>
            </a:r>
            <a:r>
              <a:rPr lang="en-US" altLang="en-US" dirty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/user/</a:t>
            </a:r>
            <a:r>
              <a:rPr lang="en-US" altLang="en-US" dirty="0" err="1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TrueAllele</a:t>
            </a:r>
            <a:endParaRPr lang="en-US" altLang="en-US" dirty="0">
              <a:solidFill>
                <a:srgbClr val="00009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48133" name="Picture 1" descr="YouTube-logo-full_col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618" y="4970462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331" y="1982245"/>
            <a:ext cx="4146304" cy="19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48400" y="5754687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dave@cybgen.com</a:t>
            </a:r>
            <a:endParaRPr lang="en-US" sz="2000" dirty="0">
              <a:solidFill>
                <a:srgbClr val="00009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08C05-1868-F548-ACD9-4F60BA04C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25" y="2823664"/>
            <a:ext cx="1975041" cy="18271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4E2E1D-2AD3-0746-BDEA-7E5FF4EC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A broken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57249-40E5-204A-B5AE-6F0A8E14F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608" y="1295605"/>
            <a:ext cx="855366" cy="1651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E3F8D-A644-1543-B271-3C7F9B4936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29" y="3080607"/>
            <a:ext cx="1782644" cy="13453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F7CA74-32A3-2943-AA6D-75EBBA6502F9}"/>
              </a:ext>
            </a:extLst>
          </p:cNvPr>
          <p:cNvSpPr txBox="1"/>
          <p:nvPr/>
        </p:nvSpPr>
        <p:spPr>
          <a:xfrm>
            <a:off x="1487701" y="4919642"/>
            <a:ext cx="2082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Palatino"/>
                <a:cs typeface="Palatino"/>
              </a:rPr>
              <a:t>ATCGACTGATCGACGAGAACTACGATAGAGAC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AFB980-EC91-5D4E-B2A1-7B72312EA33D}"/>
              </a:ext>
            </a:extLst>
          </p:cNvPr>
          <p:cNvSpPr txBox="1"/>
          <p:nvPr/>
        </p:nvSpPr>
        <p:spPr>
          <a:xfrm>
            <a:off x="1936827" y="5500519"/>
            <a:ext cx="106747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DATA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63D9D258-492C-2540-8481-E9756071CA8F}"/>
              </a:ext>
            </a:extLst>
          </p:cNvPr>
          <p:cNvSpPr/>
          <p:nvPr/>
        </p:nvSpPr>
        <p:spPr>
          <a:xfrm rot="16200000" flipV="1">
            <a:off x="3258028" y="5050721"/>
            <a:ext cx="1366521" cy="689339"/>
          </a:xfrm>
          <a:prstGeom prst="bentArrow">
            <a:avLst>
              <a:gd name="adj1" fmla="val 1748"/>
              <a:gd name="adj2" fmla="val 10024"/>
              <a:gd name="adj3" fmla="val 17984"/>
              <a:gd name="adj4" fmla="val 47778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96DB7805-929B-7A4C-B25B-D2BD188984F1}"/>
              </a:ext>
            </a:extLst>
          </p:cNvPr>
          <p:cNvSpPr/>
          <p:nvPr/>
        </p:nvSpPr>
        <p:spPr>
          <a:xfrm rot="10800000" flipV="1">
            <a:off x="2968646" y="1610574"/>
            <a:ext cx="1209215" cy="1102124"/>
          </a:xfrm>
          <a:prstGeom prst="bentArrow">
            <a:avLst>
              <a:gd name="adj1" fmla="val 1748"/>
              <a:gd name="adj2" fmla="val 10024"/>
              <a:gd name="adj3" fmla="val 17984"/>
              <a:gd name="adj4" fmla="val 47778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595D6-DCB8-2F45-A17C-9B814CC67F5F}"/>
              </a:ext>
            </a:extLst>
          </p:cNvPr>
          <p:cNvSpPr txBox="1"/>
          <p:nvPr/>
        </p:nvSpPr>
        <p:spPr>
          <a:xfrm>
            <a:off x="5234477" y="1493890"/>
            <a:ext cx="387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Manual methods simplify the data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49199-83B5-1E44-932C-4AEFE1F998F7}"/>
              </a:ext>
            </a:extLst>
          </p:cNvPr>
          <p:cNvSpPr txBox="1"/>
          <p:nvPr/>
        </p:nvSpPr>
        <p:spPr>
          <a:xfrm>
            <a:off x="5234477" y="2735341"/>
            <a:ext cx="347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DNA identification  information lost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2077F-1EC6-4E41-BF9D-3964A9B4EECF}"/>
              </a:ext>
            </a:extLst>
          </p:cNvPr>
          <p:cNvSpPr/>
          <p:nvPr/>
        </p:nvSpPr>
        <p:spPr>
          <a:xfrm>
            <a:off x="3636313" y="3293242"/>
            <a:ext cx="977988" cy="1062686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1B806-AE95-684B-9ECC-5C20BB84493D}"/>
              </a:ext>
            </a:extLst>
          </p:cNvPr>
          <p:cNvSpPr txBox="1"/>
          <p:nvPr/>
        </p:nvSpPr>
        <p:spPr>
          <a:xfrm>
            <a:off x="3635289" y="3372073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Allele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 List</a:t>
            </a: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94040EB3-4D77-8D42-B0F5-55691B41F171}"/>
              </a:ext>
            </a:extLst>
          </p:cNvPr>
          <p:cNvSpPr/>
          <p:nvPr/>
        </p:nvSpPr>
        <p:spPr>
          <a:xfrm flipV="1">
            <a:off x="327694" y="4810839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0AE7EB1F-9653-5243-B325-CD59B21326CB}"/>
              </a:ext>
            </a:extLst>
          </p:cNvPr>
          <p:cNvSpPr/>
          <p:nvPr/>
        </p:nvSpPr>
        <p:spPr>
          <a:xfrm rot="5400000" flipV="1">
            <a:off x="327693" y="1760822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9199-83B5-1E44-932C-4AEFE1F998F7}"/>
              </a:ext>
            </a:extLst>
          </p:cNvPr>
          <p:cNvSpPr txBox="1"/>
          <p:nvPr/>
        </p:nvSpPr>
        <p:spPr>
          <a:xfrm>
            <a:off x="5234477" y="3940429"/>
            <a:ext cx="315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Minimal connection back to culprit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2077F-1EC6-4E41-BF9D-3964A9B4EECF}"/>
              </a:ext>
            </a:extLst>
          </p:cNvPr>
          <p:cNvSpPr/>
          <p:nvPr/>
        </p:nvSpPr>
        <p:spPr>
          <a:xfrm>
            <a:off x="4089533" y="5220133"/>
            <a:ext cx="369354" cy="52046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A2826-16D0-2145-86E2-A480A76DC9F8}"/>
              </a:ext>
            </a:extLst>
          </p:cNvPr>
          <p:cNvSpPr txBox="1"/>
          <p:nvPr/>
        </p:nvSpPr>
        <p:spPr>
          <a:xfrm>
            <a:off x="3421440" y="5129256"/>
            <a:ext cx="175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"/>
                <a:cs typeface="Palatino"/>
              </a:rPr>
              <a:t>Human </a:t>
            </a:r>
          </a:p>
          <a:p>
            <a:pPr algn="r"/>
            <a:r>
              <a:rPr lang="en-US" sz="2000" dirty="0">
                <a:latin typeface="Palatino"/>
                <a:cs typeface="Palatino"/>
              </a:rPr>
              <a:t>interpretation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7E988-CFEF-A544-9C4F-C3FB7F63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BF6F0BA-2AF1-B341-A0D2-1EF3306B6546}"/>
              </a:ext>
            </a:extLst>
          </p:cNvPr>
          <p:cNvSpPr/>
          <p:nvPr/>
        </p:nvSpPr>
        <p:spPr>
          <a:xfrm>
            <a:off x="3019010" y="3511589"/>
            <a:ext cx="1796131" cy="862207"/>
          </a:xfrm>
          <a:prstGeom prst="rect">
            <a:avLst/>
          </a:prstGeom>
          <a:solidFill>
            <a:srgbClr val="23A7CC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57249-40E5-204A-B5AE-6F0A8E14F2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608" y="1295605"/>
            <a:ext cx="855366" cy="1651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E3F8D-A644-1543-B271-3C7F9B4936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29" y="3080607"/>
            <a:ext cx="1782644" cy="1345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59D57-F598-0E43-810E-7E6645123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61995" y="2541903"/>
            <a:ext cx="712655" cy="1798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1595D6-DCB8-2F45-A17C-9B814CC67F5F}"/>
              </a:ext>
            </a:extLst>
          </p:cNvPr>
          <p:cNvSpPr txBox="1"/>
          <p:nvPr/>
        </p:nvSpPr>
        <p:spPr>
          <a:xfrm>
            <a:off x="5257590" y="3467850"/>
            <a:ext cx="388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Preserves ID information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2B8C4-72D6-8C44-B810-38ADCC1DCDC1}"/>
              </a:ext>
            </a:extLst>
          </p:cNvPr>
          <p:cNvSpPr txBox="1"/>
          <p:nvPr/>
        </p:nvSpPr>
        <p:spPr>
          <a:xfrm>
            <a:off x="3156939" y="378884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Genotype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8EAB9-94D7-2147-B41B-63E31A3535C6}"/>
              </a:ext>
            </a:extLst>
          </p:cNvPr>
          <p:cNvSpPr txBox="1"/>
          <p:nvPr/>
        </p:nvSpPr>
        <p:spPr>
          <a:xfrm>
            <a:off x="5297737" y="4250512"/>
            <a:ext cx="3640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Connect culprit to crime scene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3326158-F66F-304A-A713-EFB25E9A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"/>
                <a:cs typeface="Palatino"/>
              </a:rPr>
              <a:t>Probabilistic Genotyping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E8B1E0-18E3-A14D-908F-4A0EE5D08E7C}"/>
              </a:ext>
            </a:extLst>
          </p:cNvPr>
          <p:cNvSpPr txBox="1"/>
          <p:nvPr/>
        </p:nvSpPr>
        <p:spPr>
          <a:xfrm>
            <a:off x="5297737" y="1528448"/>
            <a:ext cx="351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</a:t>
            </a:r>
            <a:r>
              <a:rPr lang="en-US" sz="2400" dirty="0" err="1">
                <a:latin typeface="Palatino"/>
                <a:cs typeface="Palatino"/>
              </a:rPr>
              <a:t>TrueAllele</a:t>
            </a:r>
            <a:r>
              <a:rPr lang="en-US" sz="2400" baseline="30000" dirty="0" err="1">
                <a:latin typeface="Palatino"/>
                <a:cs typeface="Palatino"/>
              </a:rPr>
              <a:t>TM</a:t>
            </a:r>
            <a:r>
              <a:rPr lang="en-US" sz="2400" dirty="0">
                <a:latin typeface="Palatino"/>
                <a:cs typeface="Palatino"/>
              </a:rPr>
              <a:t> probabilistic genotyping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890207-ED02-E843-8F0D-1D1CEB001887}"/>
              </a:ext>
            </a:extLst>
          </p:cNvPr>
          <p:cNvSpPr txBox="1"/>
          <p:nvPr/>
        </p:nvSpPr>
        <p:spPr>
          <a:xfrm>
            <a:off x="5270740" y="2682815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Uses all of the data</a:t>
            </a:r>
          </a:p>
        </p:txBody>
      </p:sp>
      <p:sp>
        <p:nvSpPr>
          <p:cNvPr id="32" name="Bent Arrow 31">
            <a:extLst>
              <a:ext uri="{FF2B5EF4-FFF2-40B4-BE49-F238E27FC236}">
                <a16:creationId xmlns:a16="http://schemas.microsoft.com/office/drawing/2014/main" id="{E560F5C3-CDFC-0649-AFD9-378D436ADA35}"/>
              </a:ext>
            </a:extLst>
          </p:cNvPr>
          <p:cNvSpPr/>
          <p:nvPr/>
        </p:nvSpPr>
        <p:spPr>
          <a:xfrm flipV="1">
            <a:off x="327694" y="4810839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8CD0D384-C212-7340-8F2A-6F5A507997AA}"/>
              </a:ext>
            </a:extLst>
          </p:cNvPr>
          <p:cNvSpPr/>
          <p:nvPr/>
        </p:nvSpPr>
        <p:spPr>
          <a:xfrm rot="5400000" flipV="1">
            <a:off x="327693" y="1760822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76425984-0A3C-D24D-AA6F-5BD4EC128136}"/>
              </a:ext>
            </a:extLst>
          </p:cNvPr>
          <p:cNvSpPr/>
          <p:nvPr/>
        </p:nvSpPr>
        <p:spPr>
          <a:xfrm rot="16200000" flipV="1">
            <a:off x="3462983" y="4663257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>
            <a:extLst>
              <a:ext uri="{FF2B5EF4-FFF2-40B4-BE49-F238E27FC236}">
                <a16:creationId xmlns:a16="http://schemas.microsoft.com/office/drawing/2014/main" id="{F996AF1F-2921-4449-B449-1DE5AE3A1364}"/>
              </a:ext>
            </a:extLst>
          </p:cNvPr>
          <p:cNvSpPr/>
          <p:nvPr/>
        </p:nvSpPr>
        <p:spPr>
          <a:xfrm rot="10800000" flipV="1">
            <a:off x="3008036" y="1689916"/>
            <a:ext cx="1155940" cy="1098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F7CA74-32A3-2943-AA6D-75EBBA6502F9}"/>
              </a:ext>
            </a:extLst>
          </p:cNvPr>
          <p:cNvSpPr txBox="1"/>
          <p:nvPr/>
        </p:nvSpPr>
        <p:spPr>
          <a:xfrm>
            <a:off x="1487701" y="4919642"/>
            <a:ext cx="2082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Palatino"/>
                <a:cs typeface="Palatino"/>
              </a:rPr>
              <a:t>ATCGACTGATCGACGAGAACTACGATAGAGAC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AFB980-EC91-5D4E-B2A1-7B72312EA33D}"/>
              </a:ext>
            </a:extLst>
          </p:cNvPr>
          <p:cNvSpPr txBox="1"/>
          <p:nvPr/>
        </p:nvSpPr>
        <p:spPr>
          <a:xfrm>
            <a:off x="1936827" y="5500519"/>
            <a:ext cx="1067472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"/>
                <a:cs typeface="Palatino"/>
              </a:rPr>
              <a:t>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C47A8-2086-FF4B-AA3D-C6062FD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4461522-F3EE-A24C-B2F1-6522E51E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"/>
                <a:cs typeface="Palatino"/>
              </a:rPr>
              <a:t>Investigative  TrueAllele  Database</a:t>
            </a:r>
          </a:p>
        </p:txBody>
      </p:sp>
      <p:sp>
        <p:nvSpPr>
          <p:cNvPr id="45" name="Bent Arrow 44">
            <a:extLst>
              <a:ext uri="{FF2B5EF4-FFF2-40B4-BE49-F238E27FC236}">
                <a16:creationId xmlns:a16="http://schemas.microsoft.com/office/drawing/2014/main" id="{42A3407B-802D-3C4D-8DAB-3C33FEC8ADC6}"/>
              </a:ext>
            </a:extLst>
          </p:cNvPr>
          <p:cNvSpPr/>
          <p:nvPr/>
        </p:nvSpPr>
        <p:spPr>
          <a:xfrm rot="10800000" flipV="1">
            <a:off x="1632538" y="1041290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9437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B2E3F8-2234-F847-8091-CF50DFD89502}"/>
              </a:ext>
            </a:extLst>
          </p:cNvPr>
          <p:cNvSpPr txBox="1"/>
          <p:nvPr/>
        </p:nvSpPr>
        <p:spPr>
          <a:xfrm>
            <a:off x="976458" y="1534395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437FF"/>
                </a:solidFill>
                <a:latin typeface="Palatino"/>
                <a:cs typeface="Palatino"/>
              </a:rPr>
              <a:t>evidence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99928D-269A-1842-AE17-1779FEE417BD}"/>
              </a:ext>
            </a:extLst>
          </p:cNvPr>
          <p:cNvSpPr txBox="1"/>
          <p:nvPr/>
        </p:nvSpPr>
        <p:spPr>
          <a:xfrm>
            <a:off x="1075983" y="2393648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437FF"/>
                </a:solidFill>
                <a:latin typeface="Palatino"/>
                <a:cs typeface="Palatino"/>
              </a:rPr>
              <a:t>suspect</a:t>
            </a:r>
          </a:p>
        </p:txBody>
      </p:sp>
      <p:sp>
        <p:nvSpPr>
          <p:cNvPr id="56" name="Bent Arrow 55">
            <a:extLst>
              <a:ext uri="{FF2B5EF4-FFF2-40B4-BE49-F238E27FC236}">
                <a16:creationId xmlns:a16="http://schemas.microsoft.com/office/drawing/2014/main" id="{34B82FEA-CC77-7B4C-9CBA-269B79F0B660}"/>
              </a:ext>
            </a:extLst>
          </p:cNvPr>
          <p:cNvSpPr/>
          <p:nvPr/>
        </p:nvSpPr>
        <p:spPr>
          <a:xfrm rot="5400000" flipV="1">
            <a:off x="380970" y="1170018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9437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>
            <a:extLst>
              <a:ext uri="{FF2B5EF4-FFF2-40B4-BE49-F238E27FC236}">
                <a16:creationId xmlns:a16="http://schemas.microsoft.com/office/drawing/2014/main" id="{74EDDEE9-2BA1-694C-9AB4-1D771C50A6F7}"/>
              </a:ext>
            </a:extLst>
          </p:cNvPr>
          <p:cNvSpPr/>
          <p:nvPr/>
        </p:nvSpPr>
        <p:spPr>
          <a:xfrm flipV="1">
            <a:off x="519727" y="2430755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9437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ent Arrow 57">
            <a:extLst>
              <a:ext uri="{FF2B5EF4-FFF2-40B4-BE49-F238E27FC236}">
                <a16:creationId xmlns:a16="http://schemas.microsoft.com/office/drawing/2014/main" id="{F2476BC3-7DF6-6544-BB4D-A20364732414}"/>
              </a:ext>
            </a:extLst>
          </p:cNvPr>
          <p:cNvSpPr/>
          <p:nvPr/>
        </p:nvSpPr>
        <p:spPr>
          <a:xfrm rot="16200000" flipV="1">
            <a:off x="1795319" y="2262774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9437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Bent Arrow 58">
            <a:extLst>
              <a:ext uri="{FF2B5EF4-FFF2-40B4-BE49-F238E27FC236}">
                <a16:creationId xmlns:a16="http://schemas.microsoft.com/office/drawing/2014/main" id="{4BE36986-4EE2-BB49-837E-085069EAADFB}"/>
              </a:ext>
            </a:extLst>
          </p:cNvPr>
          <p:cNvSpPr/>
          <p:nvPr/>
        </p:nvSpPr>
        <p:spPr>
          <a:xfrm rot="10800000" flipV="1">
            <a:off x="1310959" y="4090347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432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7BFC15-BF13-1249-94DE-DCB08C37410A}"/>
              </a:ext>
            </a:extLst>
          </p:cNvPr>
          <p:cNvSpPr txBox="1"/>
          <p:nvPr/>
        </p:nvSpPr>
        <p:spPr>
          <a:xfrm>
            <a:off x="603782" y="518913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Palatino"/>
                <a:cs typeface="Palatino"/>
              </a:rPr>
              <a:t>evidence</a:t>
            </a:r>
          </a:p>
        </p:txBody>
      </p:sp>
      <p:sp>
        <p:nvSpPr>
          <p:cNvPr id="62" name="Bent Arrow 61">
            <a:extLst>
              <a:ext uri="{FF2B5EF4-FFF2-40B4-BE49-F238E27FC236}">
                <a16:creationId xmlns:a16="http://schemas.microsoft.com/office/drawing/2014/main" id="{078281D2-3ECA-A442-ADAA-6C0DAFD69625}"/>
              </a:ext>
            </a:extLst>
          </p:cNvPr>
          <p:cNvSpPr/>
          <p:nvPr/>
        </p:nvSpPr>
        <p:spPr>
          <a:xfrm rot="5400000" flipV="1">
            <a:off x="59391" y="4219075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432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Bent Arrow 62">
            <a:extLst>
              <a:ext uri="{FF2B5EF4-FFF2-40B4-BE49-F238E27FC236}">
                <a16:creationId xmlns:a16="http://schemas.microsoft.com/office/drawing/2014/main" id="{C5DAE915-0FF5-5C40-BD17-F485986F13B7}"/>
              </a:ext>
            </a:extLst>
          </p:cNvPr>
          <p:cNvSpPr/>
          <p:nvPr/>
        </p:nvSpPr>
        <p:spPr>
          <a:xfrm flipV="1">
            <a:off x="198147" y="5471608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432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Bent Arrow 63">
            <a:extLst>
              <a:ext uri="{FF2B5EF4-FFF2-40B4-BE49-F238E27FC236}">
                <a16:creationId xmlns:a16="http://schemas.microsoft.com/office/drawing/2014/main" id="{946CEAA0-FC0C-4749-958D-379E26D348FA}"/>
              </a:ext>
            </a:extLst>
          </p:cNvPr>
          <p:cNvSpPr/>
          <p:nvPr/>
        </p:nvSpPr>
        <p:spPr>
          <a:xfrm rot="16200000" flipV="1">
            <a:off x="1473740" y="5311831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432FF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Bent Arrow 64">
            <a:extLst>
              <a:ext uri="{FF2B5EF4-FFF2-40B4-BE49-F238E27FC236}">
                <a16:creationId xmlns:a16="http://schemas.microsoft.com/office/drawing/2014/main" id="{17C3569F-9E17-6E4C-BF80-9E342D02078F}"/>
              </a:ext>
            </a:extLst>
          </p:cNvPr>
          <p:cNvSpPr/>
          <p:nvPr/>
        </p:nvSpPr>
        <p:spPr>
          <a:xfrm rot="10800000" flipV="1">
            <a:off x="3882656" y="3122758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333ACA-2E14-F74D-A883-906AC47A3734}"/>
              </a:ext>
            </a:extLst>
          </p:cNvPr>
          <p:cNvSpPr txBox="1"/>
          <p:nvPr/>
        </p:nvSpPr>
        <p:spPr>
          <a:xfrm>
            <a:off x="3273580" y="3864633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F00"/>
                </a:solidFill>
                <a:latin typeface="Palatino"/>
                <a:cs typeface="Palatino"/>
              </a:rPr>
              <a:t>evidence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8842AF-A3A3-4A48-9D37-1A6A94F847A1}"/>
              </a:ext>
            </a:extLst>
          </p:cNvPr>
          <p:cNvSpPr txBox="1"/>
          <p:nvPr/>
        </p:nvSpPr>
        <p:spPr>
          <a:xfrm>
            <a:off x="3353676" y="445091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F00"/>
                </a:solidFill>
                <a:latin typeface="Palatino"/>
                <a:cs typeface="Palatino"/>
              </a:rPr>
              <a:t>suspect</a:t>
            </a:r>
          </a:p>
        </p:txBody>
      </p:sp>
      <p:sp>
        <p:nvSpPr>
          <p:cNvPr id="68" name="Bent Arrow 67">
            <a:extLst>
              <a:ext uri="{FF2B5EF4-FFF2-40B4-BE49-F238E27FC236}">
                <a16:creationId xmlns:a16="http://schemas.microsoft.com/office/drawing/2014/main" id="{73EE4984-4406-554F-992C-BAEFD47B6303}"/>
              </a:ext>
            </a:extLst>
          </p:cNvPr>
          <p:cNvSpPr/>
          <p:nvPr/>
        </p:nvSpPr>
        <p:spPr>
          <a:xfrm rot="5400000" flipV="1">
            <a:off x="2631088" y="3251486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Bent Arrow 68">
            <a:extLst>
              <a:ext uri="{FF2B5EF4-FFF2-40B4-BE49-F238E27FC236}">
                <a16:creationId xmlns:a16="http://schemas.microsoft.com/office/drawing/2014/main" id="{95F39ED6-5BCB-D640-AD4F-8604ADDEBD03}"/>
              </a:ext>
            </a:extLst>
          </p:cNvPr>
          <p:cNvSpPr/>
          <p:nvPr/>
        </p:nvSpPr>
        <p:spPr>
          <a:xfrm flipV="1">
            <a:off x="2769845" y="4512223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Bent Arrow 69">
            <a:extLst>
              <a:ext uri="{FF2B5EF4-FFF2-40B4-BE49-F238E27FC236}">
                <a16:creationId xmlns:a16="http://schemas.microsoft.com/office/drawing/2014/main" id="{18249D35-224E-744C-A470-507C14458193}"/>
              </a:ext>
            </a:extLst>
          </p:cNvPr>
          <p:cNvSpPr/>
          <p:nvPr/>
        </p:nvSpPr>
        <p:spPr>
          <a:xfrm rot="16200000" flipV="1">
            <a:off x="4045437" y="4344242"/>
            <a:ext cx="1155940" cy="1098791"/>
          </a:xfrm>
          <a:prstGeom prst="bentArrow">
            <a:avLst>
              <a:gd name="adj1" fmla="val 13224"/>
              <a:gd name="adj2" fmla="val 20290"/>
              <a:gd name="adj3" fmla="val 25000"/>
              <a:gd name="adj4" fmla="val 8020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A92652-A5DB-354A-BB29-6807759FFC94}"/>
              </a:ext>
            </a:extLst>
          </p:cNvPr>
          <p:cNvSpPr txBox="1"/>
          <p:nvPr/>
        </p:nvSpPr>
        <p:spPr>
          <a:xfrm>
            <a:off x="5464708" y="3485556"/>
            <a:ext cx="332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Link suspects to other cases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028028-5503-9842-BB6F-BA18A18126D8}"/>
              </a:ext>
            </a:extLst>
          </p:cNvPr>
          <p:cNvSpPr txBox="1"/>
          <p:nvPr/>
        </p:nvSpPr>
        <p:spPr>
          <a:xfrm>
            <a:off x="5464708" y="4706217"/>
            <a:ext cx="3192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Link evidence between crime scenes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63E4A2B-01E5-D247-BDBA-49A198D8F8EA}"/>
              </a:ext>
            </a:extLst>
          </p:cNvPr>
          <p:cNvCxnSpPr>
            <a:cxnSpLocks/>
          </p:cNvCxnSpPr>
          <p:nvPr/>
        </p:nvCxnSpPr>
        <p:spPr>
          <a:xfrm>
            <a:off x="1979594" y="2820277"/>
            <a:ext cx="1423867" cy="1101779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C369524-9A11-F54C-8630-018D1791FE16}"/>
              </a:ext>
            </a:extLst>
          </p:cNvPr>
          <p:cNvCxnSpPr>
            <a:cxnSpLocks/>
          </p:cNvCxnSpPr>
          <p:nvPr/>
        </p:nvCxnSpPr>
        <p:spPr>
          <a:xfrm flipV="1">
            <a:off x="1623743" y="4315667"/>
            <a:ext cx="1779718" cy="935324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64708" y="2292977"/>
            <a:ext cx="336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Link suspect to evidence within cases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369524-9A11-F54C-8630-018D1791FE16}"/>
              </a:ext>
            </a:extLst>
          </p:cNvPr>
          <p:cNvCxnSpPr>
            <a:cxnSpLocks/>
          </p:cNvCxnSpPr>
          <p:nvPr/>
        </p:nvCxnSpPr>
        <p:spPr>
          <a:xfrm rot="5400000">
            <a:off x="1356296" y="2235277"/>
            <a:ext cx="533306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10790" y="1384647"/>
            <a:ext cx="503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Create leads for criminal investigations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40EAA-AA45-8E43-82AA-4CE835CA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ell_chrom_dn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067" y="1675973"/>
            <a:ext cx="1989666" cy="26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STR genotype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227" y="1699809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Cell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89012" y="3648765"/>
            <a:ext cx="11500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dirty="0">
                <a:latin typeface="Palatino" charset="0"/>
                <a:ea typeface="Palatino" charset="0"/>
                <a:cs typeface="Palatino" charset="0"/>
              </a:rPr>
              <a:t>DNA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91587" y="3211288"/>
            <a:ext cx="368079" cy="33623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01999" y="1542946"/>
            <a:ext cx="4483100" cy="2151063"/>
            <a:chOff x="3301999" y="1796957"/>
            <a:chExt cx="4483100" cy="2151063"/>
          </a:xfrm>
        </p:grpSpPr>
        <p:pic>
          <p:nvPicPr>
            <p:cNvPr id="30" name="Picture 3" descr="geneinchromosome.jpg                                           00EFA551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999" y="1796957"/>
              <a:ext cx="4483100" cy="215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69"/>
            <p:cNvSpPr txBox="1">
              <a:spLocks noChangeArrowheads="1"/>
            </p:cNvSpPr>
            <p:nvPr/>
          </p:nvSpPr>
          <p:spPr bwMode="auto">
            <a:xfrm>
              <a:off x="5815012" y="3340007"/>
              <a:ext cx="895350" cy="457200"/>
            </a:xfrm>
            <a:prstGeom prst="rect">
              <a:avLst/>
            </a:prstGeom>
            <a:solidFill>
              <a:srgbClr val="C6D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locus</a:t>
              </a:r>
            </a:p>
          </p:txBody>
        </p:sp>
      </p:grp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3196340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55365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1</a:t>
            </a: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3620471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73084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4041184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4465315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87167" y="56430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5E5E5E"/>
                </a:solidFill>
                <a:latin typeface="Palatino"/>
                <a:cs typeface="Palatino"/>
              </a:rPr>
              <a:t>3</a:t>
            </a:r>
            <a:endParaRPr lang="en-US" sz="2000" dirty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08220" y="56363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5E5E5E"/>
                </a:solidFill>
                <a:latin typeface="Palatino"/>
                <a:cs typeface="Palatino"/>
              </a:rPr>
              <a:t>4</a:t>
            </a:r>
            <a:endParaRPr lang="en-US" sz="2000" dirty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4889716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32621" y="56363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5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5312799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71824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6</a:t>
            </a:r>
          </a:p>
        </p:txBody>
      </p:sp>
      <p:sp>
        <p:nvSpPr>
          <p:cNvPr id="87" name="Rectangle 12"/>
          <p:cNvSpPr>
            <a:spLocks noChangeArrowheads="1"/>
          </p:cNvSpPr>
          <p:nvPr/>
        </p:nvSpPr>
        <p:spPr bwMode="auto">
          <a:xfrm>
            <a:off x="5736930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89543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7</a:t>
            </a:r>
          </a:p>
        </p:txBody>
      </p:sp>
      <p:sp>
        <p:nvSpPr>
          <p:cNvPr id="89" name="Rectangle 12"/>
          <p:cNvSpPr>
            <a:spLocks noChangeArrowheads="1"/>
          </p:cNvSpPr>
          <p:nvPr/>
        </p:nvSpPr>
        <p:spPr bwMode="auto">
          <a:xfrm>
            <a:off x="6157643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6581774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6203626" y="56430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8</a:t>
            </a:r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2964871" y="409495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ACGT</a:t>
            </a:r>
          </a:p>
        </p:txBody>
      </p:sp>
      <p:sp>
        <p:nvSpPr>
          <p:cNvPr id="96" name="Line 36"/>
          <p:cNvSpPr>
            <a:spLocks noChangeShapeType="1"/>
          </p:cNvSpPr>
          <p:nvPr/>
        </p:nvSpPr>
        <p:spPr bwMode="auto">
          <a:xfrm>
            <a:off x="3014302" y="4440191"/>
            <a:ext cx="175530" cy="307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37"/>
          <p:cNvSpPr>
            <a:spLocks noChangeShapeType="1"/>
          </p:cNvSpPr>
          <p:nvPr/>
        </p:nvSpPr>
        <p:spPr bwMode="auto">
          <a:xfrm flipH="1">
            <a:off x="3607951" y="4440191"/>
            <a:ext cx="131647" cy="307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0567" y="4708451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Mother allele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535" y="5566304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Father allele</a:t>
            </a:r>
            <a:endParaRPr lang="en-US" sz="2400" dirty="0">
              <a:latin typeface="Palatino"/>
              <a:cs typeface="Palatino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1805114" y="2294456"/>
            <a:ext cx="2480043" cy="412012"/>
          </a:xfrm>
          <a:prstGeom prst="curvedConnector3">
            <a:avLst>
              <a:gd name="adj1" fmla="val 3293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3187216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46241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1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3611347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63960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4032060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4456191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78043" y="4743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5E5E5E"/>
                </a:solidFill>
                <a:latin typeface="Palatino"/>
                <a:cs typeface="Palatino"/>
              </a:rPr>
              <a:t>3</a:t>
            </a:r>
            <a:endParaRPr lang="en-US" sz="2000" dirty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9096" y="47364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5E5E5E"/>
                </a:solidFill>
                <a:latin typeface="Palatino"/>
                <a:cs typeface="Palatino"/>
              </a:rPr>
              <a:t>4</a:t>
            </a:r>
            <a:endParaRPr lang="en-US" sz="2000" dirty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4880592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23497" y="47364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5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5303675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62700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6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5727806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0419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7</a:t>
            </a: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148519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572650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6194502" y="4743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15555" y="47364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/>
                <a:cs typeface="Palatino"/>
              </a:rPr>
              <a:t>9</a:t>
            </a: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7007935" y="5648636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92812" y="56418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10</a:t>
            </a: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7428648" y="5648636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7852779" y="5648636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7432296" y="5643612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11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27948" y="563687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/>
                <a:cs typeface="Palatino"/>
              </a:rPr>
              <a:t>12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626709" y="56363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  <a:latin typeface="Palatino"/>
                <a:cs typeface="Palatino"/>
              </a:rPr>
              <a:t>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1292A-182B-D64D-9066-EF3360EF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191" y="2280877"/>
            <a:ext cx="5580010" cy="397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STR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5821" y="1590780"/>
            <a:ext cx="348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Data focuses probability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3689" y="991512"/>
            <a:ext cx="502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Palatino"/>
                <a:cs typeface="Palatino"/>
              </a:rPr>
              <a:t>Task:</a:t>
            </a:r>
            <a:r>
              <a:rPr lang="en-US" sz="2400" dirty="0">
                <a:latin typeface="Palatino"/>
                <a:cs typeface="Palatino"/>
              </a:rPr>
              <a:t> to infer genotypes from 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218" y="31282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9, 9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750" y="35052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9, 10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750" y="3864101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9, 11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282" y="4241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9, 12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685" y="45790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10, 10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685" y="493792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10, 11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217" y="53149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10, 12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559693" y="27285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Palatino"/>
                <a:cs typeface="Palatino"/>
              </a:rPr>
              <a:t>…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559693" y="56349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>
                <a:latin typeface="Palatino"/>
                <a:cs typeface="Palatino"/>
              </a:rPr>
              <a:t>…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6620" y="31282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9, 9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152" y="35052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9, 10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8152" y="3864101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9, 11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9684" y="4241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9, 12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8087" y="45790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10, 10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8087" y="493792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10, 11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9619" y="53149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10, 12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7785095" y="27285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…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7785095" y="56349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…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333" y="2288604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latin typeface="Palatino"/>
                <a:cs typeface="Palatino"/>
              </a:rPr>
              <a:t>before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61055" y="227835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latin typeface="Palatino"/>
                <a:cs typeface="Palatino"/>
              </a:rPr>
              <a:t>after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98446" y="2523248"/>
            <a:ext cx="1255007" cy="83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Palatino"/>
                <a:cs typeface="Palatino"/>
              </a:rPr>
              <a:t>Single source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86742" y="2449701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97831" y="24251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9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26852" y="280254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65355" y="27719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56902" y="5393323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567991" y="53687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7508" y="5323391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29328" y="5298812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11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382747" y="3937332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RFU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08228" y="6028670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Size (</a:t>
            </a:r>
            <a:r>
              <a:rPr lang="en-US" sz="2400" dirty="0" err="1">
                <a:latin typeface="Palatino"/>
                <a:cs typeface="Palatino"/>
              </a:rPr>
              <a:t>bp</a:t>
            </a:r>
            <a:r>
              <a:rPr lang="en-US" sz="2400" dirty="0">
                <a:latin typeface="Palatino"/>
                <a:cs typeface="Palatino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0409" y="5312072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3%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5943" y="4939616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5%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1745" y="4579043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2%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8065" y="4241098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4%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0504" y="3864101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3%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85943" y="3494769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6%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81745" y="3123236"/>
            <a:ext cx="49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3%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69546" y="4244747"/>
            <a:ext cx="7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Palatino"/>
                <a:cs typeface="Palatino"/>
              </a:rPr>
              <a:t>100%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285F0-3D79-DC4F-A3DE-00EF7C47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STR mixture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7307" y="316589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7, 7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5805" y="457873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8, 8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3149" y="54715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9, 9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40090" y="501772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8, 9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4042" y="415692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7, 9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3149" y="367529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7, 8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67" y="2178930"/>
            <a:ext cx="5673140" cy="39302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50627" y="2452295"/>
            <a:ext cx="144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Palatino"/>
                <a:cs typeface="Palatino"/>
              </a:rPr>
              <a:t>2 person mixture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17707" y="2261301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Palatino"/>
                <a:cs typeface="Palatino"/>
              </a:rPr>
              <a:t>No </a:t>
            </a:r>
            <a:r>
              <a:rPr lang="en-US" sz="2400" u="sng">
                <a:latin typeface="Palatino"/>
                <a:cs typeface="Palatino"/>
              </a:rPr>
              <a:t>single answer</a:t>
            </a:r>
            <a:endParaRPr lang="en-US" sz="2400" u="sng" dirty="0">
              <a:latin typeface="Palatino"/>
              <a:cs typeface="Palatin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545" y="1041011"/>
            <a:ext cx="210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"/>
                <a:cs typeface="Palatino"/>
                <a:sym typeface="Wingdings"/>
              </a:rPr>
              <a:t>more </a:t>
            </a:r>
            <a:r>
              <a:rPr lang="en-US" sz="2400">
                <a:latin typeface="Palatino"/>
                <a:cs typeface="Palatino"/>
              </a:rPr>
              <a:t>complexity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0497" y="1039243"/>
            <a:ext cx="209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"/>
                <a:cs typeface="Palatino"/>
                <a:sym typeface="Wingdings"/>
              </a:rPr>
              <a:t>more uncertainty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83717" y="212151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88186" y="20955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01217" y="3926573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RFU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5338" y="5878319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Size (</a:t>
            </a:r>
            <a:r>
              <a:rPr lang="en-US" sz="2400" dirty="0" err="1">
                <a:latin typeface="Palatino"/>
                <a:cs typeface="Palatino"/>
              </a:rPr>
              <a:t>bp</a:t>
            </a:r>
            <a:r>
              <a:rPr lang="en-US" sz="2400" dirty="0">
                <a:latin typeface="Palatino"/>
                <a:cs typeface="Palatino"/>
              </a:rPr>
              <a:t>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3287" y="1440189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49490" y="257418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53959" y="255705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32732" y="253056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954785" y="252223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7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E429CD-CE4D-E740-A164-FF8014F175C0}"/>
              </a:ext>
            </a:extLst>
          </p:cNvPr>
          <p:cNvCxnSpPr/>
          <p:nvPr/>
        </p:nvCxnSpPr>
        <p:spPr>
          <a:xfrm>
            <a:off x="4954239" y="1441587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D0BA49-93B3-3A4C-97C7-760C6DBBD10B}"/>
              </a:ext>
            </a:extLst>
          </p:cNvPr>
          <p:cNvSpPr txBox="1"/>
          <p:nvPr/>
        </p:nvSpPr>
        <p:spPr>
          <a:xfrm>
            <a:off x="5702304" y="1043875"/>
            <a:ext cx="181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less focused</a:t>
            </a:r>
          </a:p>
          <a:p>
            <a:pPr algn="ctr"/>
            <a:r>
              <a:rPr lang="en-US" sz="2400" dirty="0">
                <a:latin typeface="Palatino"/>
                <a:cs typeface="Palatino"/>
              </a:rPr>
              <a:t>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A3927-1722-C14D-AAB3-E1D1762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2B4F6B-8A37-F14C-95C9-9A5A81696CFE}"/>
              </a:ext>
            </a:extLst>
          </p:cNvPr>
          <p:cNvSpPr txBox="1"/>
          <p:nvPr/>
        </p:nvSpPr>
        <p:spPr>
          <a:xfrm>
            <a:off x="7790360" y="5486459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15%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02F571-7F14-CB40-8A0D-4A3CADE734F2}"/>
              </a:ext>
            </a:extLst>
          </p:cNvPr>
          <p:cNvSpPr txBox="1"/>
          <p:nvPr/>
        </p:nvSpPr>
        <p:spPr>
          <a:xfrm>
            <a:off x="7790360" y="5055180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D7E15-A9DA-4943-8814-350974623635}"/>
              </a:ext>
            </a:extLst>
          </p:cNvPr>
          <p:cNvSpPr txBox="1"/>
          <p:nvPr/>
        </p:nvSpPr>
        <p:spPr>
          <a:xfrm>
            <a:off x="7790360" y="4618768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35%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38D038-F298-CA48-98F5-D24C7491E84F}"/>
              </a:ext>
            </a:extLst>
          </p:cNvPr>
          <p:cNvSpPr txBox="1"/>
          <p:nvPr/>
        </p:nvSpPr>
        <p:spPr>
          <a:xfrm>
            <a:off x="7790360" y="4199371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08F36E-EC85-384C-A9E9-C80025E12F50}"/>
              </a:ext>
            </a:extLst>
          </p:cNvPr>
          <p:cNvSpPr txBox="1"/>
          <p:nvPr/>
        </p:nvSpPr>
        <p:spPr>
          <a:xfrm>
            <a:off x="7789528" y="3714433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2%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25B25B-445E-7A49-AD7B-BCF46245F633}"/>
              </a:ext>
            </a:extLst>
          </p:cNvPr>
          <p:cNvSpPr txBox="1"/>
          <p:nvPr/>
        </p:nvSpPr>
        <p:spPr>
          <a:xfrm>
            <a:off x="7789528" y="3230446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Palatino"/>
                <a:cs typeface="Palatino"/>
              </a:rPr>
              <a:t>40%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74D321-56FE-044A-AB05-4B9C8EAD30AC}"/>
              </a:ext>
            </a:extLst>
          </p:cNvPr>
          <p:cNvSpPr txBox="1"/>
          <p:nvPr/>
        </p:nvSpPr>
        <p:spPr>
          <a:xfrm rot="5400000">
            <a:off x="7172402" y="27903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Palatino"/>
                <a:cs typeface="Palatino"/>
              </a:rPr>
              <a:t>…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EDEF95-569B-7D4A-B6A7-DB390919F3F4}"/>
              </a:ext>
            </a:extLst>
          </p:cNvPr>
          <p:cNvSpPr txBox="1"/>
          <p:nvPr/>
        </p:nvSpPr>
        <p:spPr>
          <a:xfrm rot="5400000">
            <a:off x="7197222" y="58351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>
                <a:latin typeface="Palatino"/>
                <a:cs typeface="Palatino"/>
              </a:rPr>
              <a:t>…</a:t>
            </a:r>
            <a:endParaRPr lang="en-US" sz="2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7853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Palatino"/>
                <a:cs typeface="Palatino"/>
              </a:rPr>
              <a:t>Cleveland auto thefts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25" y="1608113"/>
            <a:ext cx="3962813" cy="34543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10770" y="1520521"/>
            <a:ext cx="453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Spike in auto thefts during summer/fall 2015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41384" y="2799548"/>
            <a:ext cx="44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Gang involvement suspected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9949" y="4334522"/>
            <a:ext cx="417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 161 DNA evidence samples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99949" y="5116106"/>
            <a:ext cx="338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• 72 references samples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34243" y="3676084"/>
            <a:ext cx="126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37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47A69-8A28-C54D-85FB-60C4A671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Palatino"/>
            <a:cs typeface="Palatin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974</Words>
  <Application>Microsoft Macintosh PowerPoint</Application>
  <PresentationFormat>On-screen Show (4:3)</PresentationFormat>
  <Paragraphs>411</Paragraphs>
  <Slides>29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Palatino</vt:lpstr>
      <vt:lpstr>Wingdings</vt:lpstr>
      <vt:lpstr>Office Theme</vt:lpstr>
      <vt:lpstr>Equation</vt:lpstr>
      <vt:lpstr>Developing investigative leads from a probabilistic genotyping database</vt:lpstr>
      <vt:lpstr>DNA evidence chain</vt:lpstr>
      <vt:lpstr>A broken link</vt:lpstr>
      <vt:lpstr>Probabilistic Genotyping</vt:lpstr>
      <vt:lpstr>Investigative  TrueAllele  Database</vt:lpstr>
      <vt:lpstr>STR genotype</vt:lpstr>
      <vt:lpstr>STR data</vt:lpstr>
      <vt:lpstr>STR mixture data</vt:lpstr>
      <vt:lpstr>Cleveland auto thefts</vt:lpstr>
      <vt:lpstr>The challenges: Throughput</vt:lpstr>
      <vt:lpstr>The challenges: Data complexity</vt:lpstr>
      <vt:lpstr>Interpreting complex data</vt:lpstr>
      <vt:lpstr>Uncertainty ≠ Uninformative </vt:lpstr>
      <vt:lpstr>Uncertainty ≠ Uninformative </vt:lpstr>
      <vt:lpstr>Uncertainty ≠ Uninformative </vt:lpstr>
      <vt:lpstr>Uncertainty ≠ Uninformative </vt:lpstr>
      <vt:lpstr>Linking suspects to crimes</vt:lpstr>
      <vt:lpstr>The missing links</vt:lpstr>
      <vt:lpstr>Method comparison</vt:lpstr>
      <vt:lpstr>Match review</vt:lpstr>
      <vt:lpstr>Match review</vt:lpstr>
      <vt:lpstr>Match rarity</vt:lpstr>
      <vt:lpstr>Connecting crime scenes</vt:lpstr>
      <vt:lpstr>Evidence in action</vt:lpstr>
      <vt:lpstr>Evidence in action</vt:lpstr>
      <vt:lpstr>Evidence in action</vt:lpstr>
      <vt:lpstr>World Trade Center</vt:lpstr>
      <vt:lpstr>Conclusions </vt:lpstr>
      <vt:lpstr>More information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Clarke</dc:creator>
  <cp:lastModifiedBy>Microsoft Office User</cp:lastModifiedBy>
  <cp:revision>281</cp:revision>
  <cp:lastPrinted>2019-05-06T18:28:56Z</cp:lastPrinted>
  <dcterms:created xsi:type="dcterms:W3CDTF">2019-04-21T15:56:34Z</dcterms:created>
  <dcterms:modified xsi:type="dcterms:W3CDTF">2019-05-09T19:38:52Z</dcterms:modified>
</cp:coreProperties>
</file>