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8" r:id="rId1"/>
  </p:sldMasterIdLst>
  <p:notesMasterIdLst>
    <p:notesMasterId r:id="rId19"/>
  </p:notesMasterIdLst>
  <p:handoutMasterIdLst>
    <p:handoutMasterId r:id="rId20"/>
  </p:handoutMasterIdLst>
  <p:sldIdLst>
    <p:sldId id="320" r:id="rId2"/>
    <p:sldId id="256" r:id="rId3"/>
    <p:sldId id="306" r:id="rId4"/>
    <p:sldId id="307" r:id="rId5"/>
    <p:sldId id="308" r:id="rId6"/>
    <p:sldId id="309" r:id="rId7"/>
    <p:sldId id="321" r:id="rId8"/>
    <p:sldId id="311" r:id="rId9"/>
    <p:sldId id="310" r:id="rId10"/>
    <p:sldId id="313" r:id="rId11"/>
    <p:sldId id="314" r:id="rId12"/>
    <p:sldId id="315" r:id="rId13"/>
    <p:sldId id="316" r:id="rId14"/>
    <p:sldId id="317" r:id="rId15"/>
    <p:sldId id="318" r:id="rId16"/>
    <p:sldId id="322" r:id="rId17"/>
    <p:sldId id="262" r:id="rId1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rey M Oblock" initials="JMO" lastIdx="1" clrIdx="0">
    <p:extLst>
      <p:ext uri="{19B8F6BF-5375-455C-9EA6-DF929625EA0E}">
        <p15:presenceInfo xmlns:p15="http://schemas.microsoft.com/office/powerpoint/2012/main" userId="S-1-5-21-2795559931-94561351-3112993199-34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58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701474-FB36-A54B-9AF5-AC1A7DA70FA0}" type="datetime1">
              <a:rPr lang="en-US"/>
              <a:pPr>
                <a:defRPr/>
              </a:pPr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C5DEC2-7E19-5542-964B-4AB5A0B1F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202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B3AD0F-1532-A849-9375-DBF7723720F8}" type="datetime1">
              <a:rPr lang="en-US"/>
              <a:pPr>
                <a:defRPr/>
              </a:pPr>
              <a:t>4/2/19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30EFEE-563E-D94E-8794-2757C7D43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10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7764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19DAA-391E-4768-997F-43B7C87BB5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E01ED-5511-4707-8429-C4363263B5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5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7764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1585A-ADD0-4E91-A3D7-A477FA2C8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44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4378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038420-CF63-4073-B355-8DF085FF2E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9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54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F6203F-E540-4747-835E-5E58140077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0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941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6254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EEAA7-071B-4EFD-98A6-07A0E776F6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2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01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801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CFC53-EDA3-46F9-82D9-E22C8B80CF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2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24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24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02E28-9798-42FB-916E-690CE40B37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59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8ED89-062B-4C02-AC73-96591516CE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0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BC0CC5-1BE6-4130-BE01-C95099B53C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6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032850-B37F-4F1C-B502-8B72E8447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3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947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22EBC-608C-45E0-8A70-C296CEDDBB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6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0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053F62-E0EE-445B-92A2-4D66846CB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0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68A2F-A718-46A5-956B-6B2B1F870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2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785" r:id="rId11"/>
    <p:sldLayoutId id="2147483779" r:id="rId12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FFFFF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FF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FF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E4031B-6C23-49C2-854F-9AF9610D9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9867"/>
            <a:ext cx="8229600" cy="1143000"/>
          </a:xfrm>
        </p:spPr>
        <p:txBody>
          <a:bodyPr/>
          <a:lstStyle/>
          <a:p>
            <a:r>
              <a:rPr lang="en-US" sz="4000" dirty="0"/>
              <a:t>Disclaimer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2E575A-2F26-4C4E-9915-3480ECDBA0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F8840B-4C86-4FB2-A7F5-C3D592B96D3D}"/>
              </a:ext>
            </a:extLst>
          </p:cNvPr>
          <p:cNvSpPr txBox="1"/>
          <p:nvPr/>
        </p:nvSpPr>
        <p:spPr>
          <a:xfrm>
            <a:off x="893428" y="2799841"/>
            <a:ext cx="7977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This presentation is for educational purposes only, the authors do not endorse or promote any products discussed herein. </a:t>
            </a:r>
          </a:p>
        </p:txBody>
      </p:sp>
    </p:spTree>
    <p:extLst>
      <p:ext uri="{BB962C8B-B14F-4D97-AF65-F5344CB8AC3E}">
        <p14:creationId xmlns:p14="http://schemas.microsoft.com/office/powerpoint/2010/main" val="2950449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178448-3AD2-45B7-93D4-FB20C813B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920"/>
            <a:ext cx="8229600" cy="1143000"/>
          </a:xfrm>
        </p:spPr>
        <p:txBody>
          <a:bodyPr/>
          <a:lstStyle/>
          <a:p>
            <a:r>
              <a:rPr lang="en-US" sz="4000" dirty="0" err="1"/>
              <a:t>TrueAllele</a:t>
            </a:r>
            <a:r>
              <a:rPr lang="en-US" sz="4000" baseline="30000" dirty="0"/>
              <a:t>® </a:t>
            </a:r>
            <a:r>
              <a:rPr lang="en-US" sz="4000" dirty="0"/>
              <a:t>Interpretation/Database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18A786-81E5-4003-A548-79D190A78E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F026E1-2FB1-442B-BE9A-30B17401DB2A}"/>
              </a:ext>
            </a:extLst>
          </p:cNvPr>
          <p:cNvSpPr txBox="1"/>
          <p:nvPr/>
        </p:nvSpPr>
        <p:spPr>
          <a:xfrm>
            <a:off x="654341" y="1399920"/>
            <a:ext cx="766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EVI-EVI Match Rule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E87661-20C8-4252-8350-FB1CD009A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36" t="9488" r="11836" b="45320"/>
          <a:stretch/>
        </p:blipFill>
        <p:spPr>
          <a:xfrm>
            <a:off x="822121" y="1923140"/>
            <a:ext cx="6912528" cy="418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50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178448-3AD2-45B7-93D4-FB20C813B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920"/>
            <a:ext cx="8229600" cy="1143000"/>
          </a:xfrm>
        </p:spPr>
        <p:txBody>
          <a:bodyPr/>
          <a:lstStyle/>
          <a:p>
            <a:r>
              <a:rPr lang="en-US" sz="4000" dirty="0" err="1"/>
              <a:t>TrueAllele</a:t>
            </a:r>
            <a:r>
              <a:rPr lang="en-US" sz="4000" baseline="30000" dirty="0"/>
              <a:t>® </a:t>
            </a:r>
            <a:r>
              <a:rPr lang="en-US" sz="4000" dirty="0"/>
              <a:t>Interpretation/Database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18A786-81E5-4003-A548-79D190A78E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F026E1-2FB1-442B-BE9A-30B17401DB2A}"/>
              </a:ext>
            </a:extLst>
          </p:cNvPr>
          <p:cNvSpPr txBox="1"/>
          <p:nvPr/>
        </p:nvSpPr>
        <p:spPr>
          <a:xfrm>
            <a:off x="654341" y="1399920"/>
            <a:ext cx="766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EVI-REF Match Rule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EEACD3-598C-4434-9AA0-AAE5F6118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36" t="8930" r="11840" b="46422"/>
          <a:stretch/>
        </p:blipFill>
        <p:spPr>
          <a:xfrm>
            <a:off x="880844" y="1923140"/>
            <a:ext cx="6895750" cy="420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04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178448-3AD2-45B7-93D4-FB20C813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TrueAllele</a:t>
            </a:r>
            <a:r>
              <a:rPr lang="en-US" sz="4000" baseline="30000" dirty="0"/>
              <a:t>® </a:t>
            </a:r>
            <a:r>
              <a:rPr lang="en-US" sz="4000" dirty="0"/>
              <a:t>Interpretation/Database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85E1F0-2B44-430A-8E85-8A2DB2BDE7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EVI-REF Match Rule</a:t>
            </a:r>
          </a:p>
          <a:p>
            <a:r>
              <a:rPr lang="en-US" dirty="0"/>
              <a:t>Link suspects to multiple cases </a:t>
            </a:r>
          </a:p>
          <a:p>
            <a:r>
              <a:rPr lang="en-US" dirty="0"/>
              <a:t>Avoid direct comparison between reference and evidence profiles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18A786-81E5-4003-A548-79D190A78E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26" name="Content Placeholder 25">
            <a:extLst>
              <a:ext uri="{FF2B5EF4-FFF2-40B4-BE49-F238E27FC236}">
                <a16:creationId xmlns:a16="http://schemas.microsoft.com/office/drawing/2014/main" id="{369F89E6-C21A-4854-926B-7DC6F44CD35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50144140"/>
              </p:ext>
            </p:extLst>
          </p:nvPr>
        </p:nvGraphicFramePr>
        <p:xfrm>
          <a:off x="4648201" y="1516311"/>
          <a:ext cx="3791123" cy="3981126"/>
        </p:xfrm>
        <a:graphic>
          <a:graphicData uri="http://schemas.openxmlformats.org/drawingml/2006/table">
            <a:tbl>
              <a:tblPr/>
              <a:tblGrid>
                <a:gridCol w="1101397">
                  <a:extLst>
                    <a:ext uri="{9D8B030D-6E8A-4147-A177-3AD203B41FA5}">
                      <a16:colId xmlns:a16="http://schemas.microsoft.com/office/drawing/2014/main" val="4189940558"/>
                    </a:ext>
                  </a:extLst>
                </a:gridCol>
                <a:gridCol w="1565142">
                  <a:extLst>
                    <a:ext uri="{9D8B030D-6E8A-4147-A177-3AD203B41FA5}">
                      <a16:colId xmlns:a16="http://schemas.microsoft.com/office/drawing/2014/main" val="1573198322"/>
                    </a:ext>
                  </a:extLst>
                </a:gridCol>
                <a:gridCol w="1124584">
                  <a:extLst>
                    <a:ext uri="{9D8B030D-6E8A-4147-A177-3AD203B41FA5}">
                      <a16:colId xmlns:a16="http://schemas.microsoft.com/office/drawing/2014/main" val="32621416"/>
                    </a:ext>
                  </a:extLst>
                </a:gridCol>
              </a:tblGrid>
              <a:tr h="22269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suspect linked to eight cases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798217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Log(LR)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592034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Steering Wheel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969807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Steering Wheel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707190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Steering Wheel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527880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Flashlight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018484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Steering Wheel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247561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Steering Wheel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211808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Cigar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464163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Steering Wheel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076958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Ignition Key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119539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Gear Shift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958712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Gear Shift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97221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Driver Door Handle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708519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Pass. Door Handle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279252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Cigar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823777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Cigarette Butt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357591"/>
                  </a:ext>
                </a:extLst>
              </a:tr>
              <a:tr h="195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Ziploc Package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043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38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178448-3AD2-45B7-93D4-FB20C813B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0949"/>
            <a:ext cx="8229600" cy="1143000"/>
          </a:xfrm>
        </p:spPr>
        <p:txBody>
          <a:bodyPr/>
          <a:lstStyle/>
          <a:p>
            <a:r>
              <a:rPr lang="en-US" sz="4000" dirty="0" err="1"/>
              <a:t>TrueAllele</a:t>
            </a:r>
            <a:r>
              <a:rPr lang="en-US" sz="4000" baseline="30000" dirty="0"/>
              <a:t>® </a:t>
            </a:r>
            <a:r>
              <a:rPr lang="en-US" sz="4000" dirty="0"/>
              <a:t>Interpretation/Database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18A786-81E5-4003-A548-79D190A78E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85E1F0-2B44-430A-8E85-8A2DB2BDE79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12396" y="1483949"/>
            <a:ext cx="8229600" cy="4079875"/>
          </a:xfrm>
        </p:spPr>
        <p:txBody>
          <a:bodyPr/>
          <a:lstStyle/>
          <a:p>
            <a:r>
              <a:rPr lang="en-US" sz="2800" dirty="0"/>
              <a:t>EVI-REF Match Rule</a:t>
            </a:r>
          </a:p>
          <a:p>
            <a:r>
              <a:rPr lang="en-US" sz="2800" dirty="0"/>
              <a:t>Profiles not considered previously provide match information</a:t>
            </a:r>
          </a:p>
          <a:p>
            <a:r>
              <a:rPr lang="en-US" sz="2800" dirty="0"/>
              <a:t>Manually interpreted profile was inconclusive due to &gt;3 contributors</a:t>
            </a:r>
          </a:p>
          <a:p>
            <a:r>
              <a:rPr lang="en-US" sz="2800" dirty="0"/>
              <a:t>Three linked suspects identified in the TA database</a:t>
            </a:r>
          </a:p>
          <a:p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B95F92A-04B8-4636-9CFB-AB5F7D53A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41585"/>
              </p:ext>
            </p:extLst>
          </p:nvPr>
        </p:nvGraphicFramePr>
        <p:xfrm>
          <a:off x="1266738" y="4994887"/>
          <a:ext cx="6291742" cy="962025"/>
        </p:xfrm>
        <a:graphic>
          <a:graphicData uri="http://schemas.openxmlformats.org/drawingml/2006/table">
            <a:tbl>
              <a:tblPr/>
              <a:tblGrid>
                <a:gridCol w="2184075">
                  <a:extLst>
                    <a:ext uri="{9D8B030D-6E8A-4147-A177-3AD203B41FA5}">
                      <a16:colId xmlns:a16="http://schemas.microsoft.com/office/drawing/2014/main" val="3757203768"/>
                    </a:ext>
                  </a:extLst>
                </a:gridCol>
                <a:gridCol w="1983702">
                  <a:extLst>
                    <a:ext uri="{9D8B030D-6E8A-4147-A177-3AD203B41FA5}">
                      <a16:colId xmlns:a16="http://schemas.microsoft.com/office/drawing/2014/main" val="2403914747"/>
                    </a:ext>
                  </a:extLst>
                </a:gridCol>
                <a:gridCol w="2123965">
                  <a:extLst>
                    <a:ext uri="{9D8B030D-6E8A-4147-A177-3AD203B41FA5}">
                      <a16:colId xmlns:a16="http://schemas.microsoft.com/office/drawing/2014/main" val="2100525679"/>
                    </a:ext>
                  </a:extLst>
                </a:gridCol>
              </a:tblGrid>
              <a:tr h="2000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Three linked suspects to above profile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1403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Log(LR)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6615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Gear Shift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113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Gear Shift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96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Gear Shift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391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14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178448-3AD2-45B7-93D4-FB20C813B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0949"/>
            <a:ext cx="8229600" cy="1143000"/>
          </a:xfrm>
        </p:spPr>
        <p:txBody>
          <a:bodyPr/>
          <a:lstStyle/>
          <a:p>
            <a:r>
              <a:rPr lang="en-US" sz="4000" dirty="0" err="1"/>
              <a:t>TrueAllele</a:t>
            </a:r>
            <a:r>
              <a:rPr lang="en-US" sz="4000" baseline="30000" dirty="0"/>
              <a:t>® </a:t>
            </a:r>
            <a:r>
              <a:rPr lang="en-US" sz="4000" dirty="0"/>
              <a:t>Interpretation/Database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18A786-81E5-4003-A548-79D190A78E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D9F485-48A4-4EBD-8C8C-ECB3A89DD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71" b="16563"/>
          <a:stretch/>
        </p:blipFill>
        <p:spPr>
          <a:xfrm>
            <a:off x="616696" y="1255553"/>
            <a:ext cx="3745683" cy="43699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BE6B1E-77C6-4BE0-BF01-531711040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15" b="11315"/>
          <a:stretch/>
        </p:blipFill>
        <p:spPr>
          <a:xfrm>
            <a:off x="4651748" y="1255553"/>
            <a:ext cx="3745683" cy="43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12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178448-3AD2-45B7-93D4-FB20C813B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1010"/>
            <a:ext cx="8229600" cy="1143000"/>
          </a:xfrm>
        </p:spPr>
        <p:txBody>
          <a:bodyPr/>
          <a:lstStyle/>
          <a:p>
            <a:r>
              <a:rPr lang="en-US" sz="4000" dirty="0"/>
              <a:t>The Summary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F29945-BCC9-4884-88D2-1C2D32D11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14681"/>
            <a:ext cx="4040188" cy="639762"/>
          </a:xfrm>
        </p:spPr>
        <p:txBody>
          <a:bodyPr/>
          <a:lstStyle/>
          <a:p>
            <a:pPr algn="ctr"/>
            <a:r>
              <a:rPr lang="en-US" sz="2800" dirty="0"/>
              <a:t>Manual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CAB672-6C0F-4B76-9ED0-00E3607F7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54443"/>
            <a:ext cx="4040188" cy="3524225"/>
          </a:xfrm>
        </p:spPr>
        <p:txBody>
          <a:bodyPr/>
          <a:lstStyle/>
          <a:p>
            <a:r>
              <a:rPr lang="en-US" sz="2000" dirty="0"/>
              <a:t>~2 month from testing to report release, additional month to release supplemental reports</a:t>
            </a:r>
          </a:p>
          <a:p>
            <a:r>
              <a:rPr lang="en-US" sz="2000" dirty="0"/>
              <a:t>11 of 38 suspects associated to at least one case</a:t>
            </a:r>
          </a:p>
          <a:p>
            <a:r>
              <a:rPr lang="en-US" sz="2000" dirty="0"/>
              <a:t>4 of the 11 suspects connected to multiple cases</a:t>
            </a:r>
          </a:p>
          <a:p>
            <a:r>
              <a:rPr lang="en-US" sz="2000" dirty="0"/>
              <a:t>30 profiles reported as inconclusive</a:t>
            </a:r>
          </a:p>
          <a:p>
            <a:r>
              <a:rPr lang="en-US" sz="2000" dirty="0"/>
              <a:t>12 samples reported as exclusions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C3CAF4-EECB-4DE8-B591-39A75B843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114681"/>
            <a:ext cx="4041775" cy="639762"/>
          </a:xfrm>
        </p:spPr>
        <p:txBody>
          <a:bodyPr/>
          <a:lstStyle/>
          <a:p>
            <a:pPr algn="ctr"/>
            <a:r>
              <a:rPr lang="en-US" sz="2800" dirty="0" err="1"/>
              <a:t>TrueAllele</a:t>
            </a:r>
            <a:endParaRPr lang="en-US" sz="2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46B938-B68F-4908-872B-FA74A2519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4" y="1790125"/>
            <a:ext cx="4041775" cy="3524225"/>
          </a:xfrm>
        </p:spPr>
        <p:txBody>
          <a:bodyPr/>
          <a:lstStyle/>
          <a:p>
            <a:r>
              <a:rPr lang="en-US" sz="2000" dirty="0"/>
              <a:t>~1 month from data upload/request to preliminary results</a:t>
            </a:r>
          </a:p>
          <a:p>
            <a:r>
              <a:rPr lang="en-US" sz="2000" dirty="0"/>
              <a:t>16 of 38 suspects associated to at least one case</a:t>
            </a:r>
          </a:p>
          <a:p>
            <a:r>
              <a:rPr lang="en-US" sz="2000" dirty="0"/>
              <a:t>8 of the 16 suspects connected to multiple cases</a:t>
            </a:r>
          </a:p>
          <a:p>
            <a:r>
              <a:rPr lang="en-US" sz="2000" dirty="0"/>
              <a:t>All 30 profiles with at least one positive association</a:t>
            </a:r>
          </a:p>
          <a:p>
            <a:r>
              <a:rPr lang="en-US" sz="2000" dirty="0"/>
              <a:t>Positive match scores for the 12 manual exclusions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18A786-81E5-4003-A548-79D190A78E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52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43B527F-89BB-4F77-B02C-BAA66CC46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6540"/>
            <a:ext cx="8229600" cy="1143000"/>
          </a:xfrm>
        </p:spPr>
        <p:txBody>
          <a:bodyPr/>
          <a:lstStyle/>
          <a:p>
            <a:r>
              <a:rPr lang="en-US" sz="4000" dirty="0"/>
              <a:t>Acknowledgements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05A0F-C401-4054-9ED5-E272F92520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8534AA-600A-45E4-BC02-C5DAB6DA917C}"/>
              </a:ext>
            </a:extLst>
          </p:cNvPr>
          <p:cNvSpPr txBox="1"/>
          <p:nvPr/>
        </p:nvSpPr>
        <p:spPr>
          <a:xfrm>
            <a:off x="813732" y="1434517"/>
            <a:ext cx="76255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Work would not be possible without the efforts and support of member of the </a:t>
            </a:r>
            <a:r>
              <a:rPr lang="en-US" sz="2800" dirty="0" err="1">
                <a:solidFill>
                  <a:schemeClr val="bg1"/>
                </a:solidFill>
              </a:rPr>
              <a:t>Cybergenetics</a:t>
            </a:r>
            <a:r>
              <a:rPr lang="en-US" sz="2800">
                <a:solidFill>
                  <a:schemeClr val="bg1"/>
                </a:solidFill>
              </a:rPr>
              <a:t> team: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</a:p>
          <a:p>
            <a:r>
              <a:rPr lang="en-US" sz="2800" dirty="0">
                <a:solidFill>
                  <a:schemeClr val="bg1"/>
                </a:solidFill>
              </a:rPr>
              <a:t>	Bill P. Allen, MS</a:t>
            </a:r>
          </a:p>
          <a:p>
            <a:r>
              <a:rPr lang="en-US" sz="2800" dirty="0">
                <a:solidFill>
                  <a:schemeClr val="bg1"/>
                </a:solidFill>
              </a:rPr>
              <a:t>	Jennifer M. </a:t>
            </a:r>
            <a:r>
              <a:rPr lang="en-US" sz="2800" dirty="0" err="1">
                <a:solidFill>
                  <a:schemeClr val="bg1"/>
                </a:solidFill>
              </a:rPr>
              <a:t>Hornyak</a:t>
            </a:r>
            <a:r>
              <a:rPr lang="en-US" sz="2800" dirty="0">
                <a:solidFill>
                  <a:schemeClr val="bg1"/>
                </a:solidFill>
              </a:rPr>
              <a:t>, MS</a:t>
            </a:r>
          </a:p>
          <a:p>
            <a:r>
              <a:rPr lang="en-US" sz="2800" dirty="0">
                <a:solidFill>
                  <a:schemeClr val="bg1"/>
                </a:solidFill>
              </a:rPr>
              <a:t>	Dr. Mark W. Perlin, PhD, MD, PhD</a:t>
            </a:r>
          </a:p>
          <a:p>
            <a:r>
              <a:rPr lang="en-US" sz="2800" dirty="0">
                <a:solidFill>
                  <a:schemeClr val="bg1"/>
                </a:solidFill>
              </a:rPr>
              <a:t>	Matthew Legler</a:t>
            </a:r>
          </a:p>
        </p:txBody>
      </p:sp>
    </p:spTree>
    <p:extLst>
      <p:ext uri="{BB962C8B-B14F-4D97-AF65-F5344CB8AC3E}">
        <p14:creationId xmlns:p14="http://schemas.microsoft.com/office/powerpoint/2010/main" val="1212528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5095"/>
            <a:ext cx="8229600" cy="6111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ea typeface="+mn-ea"/>
                <a:cs typeface="+mn-cs"/>
              </a:rPr>
              <a:t>Thank You!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b="1" dirty="0"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2EB94A-AFF7-4F54-8BB5-06C196213411}"/>
              </a:ext>
            </a:extLst>
          </p:cNvPr>
          <p:cNvSpPr txBox="1">
            <a:spLocks/>
          </p:cNvSpPr>
          <p:nvPr/>
        </p:nvSpPr>
        <p:spPr bwMode="auto">
          <a:xfrm>
            <a:off x="0" y="1403132"/>
            <a:ext cx="91440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Use of a Database Feature in the </a:t>
            </a:r>
            <a:r>
              <a:rPr lang="en-US" sz="2800" dirty="0" err="1"/>
              <a:t>TrueAllele</a:t>
            </a:r>
            <a:r>
              <a:rPr lang="en-US" sz="2800" baseline="30000" dirty="0"/>
              <a:t>®</a:t>
            </a:r>
            <a:r>
              <a:rPr lang="en-US" sz="2800" dirty="0"/>
              <a:t> Casework System to Cross Compare DNA Cases</a:t>
            </a:r>
            <a:endParaRPr lang="en-US" sz="3600" dirty="0">
              <a:ea typeface="+mn-ea"/>
              <a:cs typeface="+mn-cs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0C93AF9-A0F2-4F88-AAC3-8E04BBCBC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74378"/>
            <a:ext cx="8229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bg1"/>
                </a:solidFill>
              </a:rPr>
              <a:t>Dr. Nasir Butt, Ph.D. and Jeffrey Oblock, B.S.</a:t>
            </a:r>
          </a:p>
          <a:p>
            <a:pPr eaLnBrk="1" hangingPunct="1"/>
            <a:endParaRPr lang="en-US" sz="2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347A56-B802-45C9-AD73-5D0684A4C4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822960"/>
            <a:ext cx="91440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Use of a Database Feature in the </a:t>
            </a:r>
            <a:r>
              <a:rPr lang="en-US" sz="4000" dirty="0" err="1"/>
              <a:t>TrueAllele</a:t>
            </a:r>
            <a:r>
              <a:rPr lang="en-US" sz="2800" b="1" baseline="30000" dirty="0"/>
              <a:t>® </a:t>
            </a:r>
            <a:r>
              <a:rPr lang="en-US" sz="4000" dirty="0"/>
              <a:t>Casework System to Cross Compare DNA Cases</a:t>
            </a:r>
            <a:endParaRPr lang="en-US" sz="4000" b="1" dirty="0">
              <a:ea typeface="+mn-ea"/>
              <a:cs typeface="+mn-cs"/>
            </a:endParaRPr>
          </a:p>
        </p:txBody>
      </p:sp>
      <p:sp>
        <p:nvSpPr>
          <p:cNvPr id="8195" name="TextBox 9"/>
          <p:cNvSpPr txBox="1">
            <a:spLocks noChangeArrowheads="1"/>
          </p:cNvSpPr>
          <p:nvPr/>
        </p:nvSpPr>
        <p:spPr bwMode="auto">
          <a:xfrm>
            <a:off x="457200" y="3052475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bg1"/>
                </a:solidFill>
              </a:rPr>
              <a:t>Dr. Nasir Butt, Ph.D.* and Jeffrey Oblock, B.S.,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F26743-34DE-407D-8963-C46DD641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10" y="221837"/>
            <a:ext cx="8229600" cy="1143000"/>
          </a:xfrm>
        </p:spPr>
        <p:txBody>
          <a:bodyPr/>
          <a:lstStyle/>
          <a:p>
            <a:r>
              <a:rPr lang="en-US" sz="4000" dirty="0"/>
              <a:t>The History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6C719D-007C-4731-A9AF-72393BFDF8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3C1999-6359-4091-AFFA-A46EF1CC0687}"/>
              </a:ext>
            </a:extLst>
          </p:cNvPr>
          <p:cNvSpPr txBox="1"/>
          <p:nvPr/>
        </p:nvSpPr>
        <p:spPr>
          <a:xfrm>
            <a:off x="679508" y="1266738"/>
            <a:ext cx="80744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Spike in auto thefts in multiple westside suburbs of Cleveland, Ohio in the summer and fall of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Believed to be committed by the same gang of juveniles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Most vehicles stolen over night from driveways or from the street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Vehicles were unlocked or windows smashed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Steering columns “peeled” or keys left inside vehicle</a:t>
            </a:r>
          </a:p>
        </p:txBody>
      </p:sp>
    </p:spTree>
    <p:extLst>
      <p:ext uri="{BB962C8B-B14F-4D97-AF65-F5344CB8AC3E}">
        <p14:creationId xmlns:p14="http://schemas.microsoft.com/office/powerpoint/2010/main" val="387469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7F1559-1A5F-4311-9E6F-4E973AAE0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9809"/>
            <a:ext cx="8229600" cy="1143000"/>
          </a:xfrm>
        </p:spPr>
        <p:txBody>
          <a:bodyPr/>
          <a:lstStyle/>
          <a:p>
            <a:r>
              <a:rPr lang="en-US" sz="4000" dirty="0"/>
              <a:t>The Numbers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2EFBD7-F4F2-446C-AB79-ADF342A3BB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B7B81F-7F18-489D-8E49-2E81201D8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187" y="5111798"/>
            <a:ext cx="5637402" cy="10724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70777C-2668-4E94-9D2E-CD382752672D}"/>
              </a:ext>
            </a:extLst>
          </p:cNvPr>
          <p:cNvSpPr txBox="1"/>
          <p:nvPr/>
        </p:nvSpPr>
        <p:spPr>
          <a:xfrm>
            <a:off x="645952" y="1141480"/>
            <a:ext cx="7717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37 separate incidents/cases submitted for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6 different jurisdictions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161 total evidence samples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Swabs from various areas of recovered autos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Personal property left behind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38 suspect reference samples collected during gang “round up” (72 total references) </a:t>
            </a:r>
          </a:p>
        </p:txBody>
      </p:sp>
    </p:spTree>
    <p:extLst>
      <p:ext uri="{BB962C8B-B14F-4D97-AF65-F5344CB8AC3E}">
        <p14:creationId xmlns:p14="http://schemas.microsoft.com/office/powerpoint/2010/main" val="399420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C4016F-E2B9-4AB0-9BB7-DD888BBAE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755"/>
            <a:ext cx="8229600" cy="1143000"/>
          </a:xfrm>
        </p:spPr>
        <p:txBody>
          <a:bodyPr/>
          <a:lstStyle/>
          <a:p>
            <a:r>
              <a:rPr lang="en-US" sz="4000" dirty="0"/>
              <a:t>The Challenge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D3618F-13A1-43C2-9AF7-1A7F35B107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CF4B0E-5CAE-4D89-89C1-6E5DDCFC90A6}"/>
              </a:ext>
            </a:extLst>
          </p:cNvPr>
          <p:cNvSpPr txBox="1"/>
          <p:nvPr/>
        </p:nvSpPr>
        <p:spPr>
          <a:xfrm>
            <a:off x="620783" y="1423006"/>
            <a:ext cx="76004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Efficiently cross-compare 38 suspect references to each of the 37 cases/100+ evidence samples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Manual interpretation done using in-house protocols with RMP/CPI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Many man hours of desk work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Ignoring profiles/data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Probabilistic Genotyping using </a:t>
            </a:r>
            <a:r>
              <a:rPr lang="en-US" sz="2800" dirty="0" err="1">
                <a:solidFill>
                  <a:schemeClr val="bg1"/>
                </a:solidFill>
              </a:rPr>
              <a:t>TrueAllele</a:t>
            </a:r>
            <a:r>
              <a:rPr lang="en-US" sz="2800" b="1" baseline="30000" dirty="0">
                <a:solidFill>
                  <a:schemeClr val="bg1"/>
                </a:solidFill>
              </a:rPr>
              <a:t>®</a:t>
            </a:r>
            <a:r>
              <a:rPr lang="en-US" sz="2800" b="1" baseline="300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Technology’s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Databasing Feature done by </a:t>
            </a:r>
            <a:r>
              <a:rPr lang="en-US" sz="2800" dirty="0" err="1">
                <a:solidFill>
                  <a:schemeClr val="bg1"/>
                </a:solidFill>
              </a:rPr>
              <a:t>Cybergenetics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5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178448-3AD2-45B7-93D4-FB20C813B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20" y="198198"/>
            <a:ext cx="8229600" cy="1143000"/>
          </a:xfrm>
        </p:spPr>
        <p:txBody>
          <a:bodyPr/>
          <a:lstStyle/>
          <a:p>
            <a:r>
              <a:rPr lang="en-US" sz="4000" dirty="0"/>
              <a:t>Manual Interpretation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18A786-81E5-4003-A548-79D190A78E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0EA75B-6F0F-428B-B7DF-1E0AAD59FEAA}"/>
              </a:ext>
            </a:extLst>
          </p:cNvPr>
          <p:cNvSpPr txBox="1"/>
          <p:nvPr/>
        </p:nvSpPr>
        <p:spPr>
          <a:xfrm>
            <a:off x="570450" y="1341198"/>
            <a:ext cx="78185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Threshold – 200RFU cutoff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Profiles reported as single source and major/minor or indistinguishable mixtures up to 3 contributors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&gt;3 is inconclusive due to too many contributors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Statistical calculations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RMP for single source and major profiles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CPI for indistinguishable mixtures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General rules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&gt;50% data (alleles) needed for inclusions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&lt;50% data inconclusive due to insufficient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336651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178448-3AD2-45B7-93D4-FB20C813B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20" y="198198"/>
            <a:ext cx="8229600" cy="1143000"/>
          </a:xfrm>
        </p:spPr>
        <p:txBody>
          <a:bodyPr/>
          <a:lstStyle/>
          <a:p>
            <a:r>
              <a:rPr lang="en-US" sz="4000" dirty="0"/>
              <a:t>Manual Interpretation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18A786-81E5-4003-A548-79D190A78E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0EA75B-6F0F-428B-B7DF-1E0AAD59FEAA}"/>
              </a:ext>
            </a:extLst>
          </p:cNvPr>
          <p:cNvSpPr txBox="1"/>
          <p:nvPr/>
        </p:nvSpPr>
        <p:spPr>
          <a:xfrm>
            <a:off x="570450" y="1341198"/>
            <a:ext cx="78185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~2 months from initial testing to release of 37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~1 additional month for release of 26 supplemental reports for additional suspect submissions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11 of the 38 suspects were associated to at least one case (RMP/CPI)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4 of the 11 positively associated suspects were connected to more than one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30 evidence samples contained no or insufficient amount of 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30 profiles were reported as inconclusive due to too many contributors or insufficient information (some minor components also)</a:t>
            </a:r>
          </a:p>
        </p:txBody>
      </p:sp>
    </p:spTree>
    <p:extLst>
      <p:ext uri="{BB962C8B-B14F-4D97-AF65-F5344CB8AC3E}">
        <p14:creationId xmlns:p14="http://schemas.microsoft.com/office/powerpoint/2010/main" val="69824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178448-3AD2-45B7-93D4-FB20C813B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920"/>
            <a:ext cx="8229600" cy="1143000"/>
          </a:xfrm>
        </p:spPr>
        <p:txBody>
          <a:bodyPr/>
          <a:lstStyle/>
          <a:p>
            <a:r>
              <a:rPr lang="en-US" sz="4000" dirty="0" err="1"/>
              <a:t>TrueAllele</a:t>
            </a:r>
            <a:r>
              <a:rPr lang="en-US" sz="4000" baseline="30000" dirty="0"/>
              <a:t>® </a:t>
            </a:r>
            <a:r>
              <a:rPr lang="en-US" sz="4000" dirty="0"/>
              <a:t>Interpretation/Database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18A786-81E5-4003-A548-79D190A78E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F026E1-2FB1-442B-BE9A-30B17401DB2A}"/>
              </a:ext>
            </a:extLst>
          </p:cNvPr>
          <p:cNvSpPr txBox="1"/>
          <p:nvPr/>
        </p:nvSpPr>
        <p:spPr>
          <a:xfrm>
            <a:off x="654341" y="1501629"/>
            <a:ext cx="76675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Cuyahoga County Prosecutor’s Office made aware of TA Databasing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.hid data files sent to </a:t>
            </a:r>
            <a:r>
              <a:rPr lang="en-US" sz="2800" dirty="0" err="1">
                <a:solidFill>
                  <a:schemeClr val="bg1"/>
                </a:solidFill>
              </a:rPr>
              <a:t>Cybergenetics</a:t>
            </a:r>
            <a:r>
              <a:rPr lang="en-US" sz="2800" dirty="0">
                <a:solidFill>
                  <a:schemeClr val="bg1"/>
                </a:solidFill>
              </a:rPr>
              <a:t> for 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All profiles run through TA including those manually deemed inconclusive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Low data/3+ contributors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Database Match Rules: </a:t>
            </a:r>
            <a:r>
              <a:rPr lang="en-US" sz="2800" i="1" dirty="0">
                <a:solidFill>
                  <a:schemeClr val="bg1"/>
                </a:solidFill>
              </a:rPr>
              <a:t>EVI-EVI, EVI-REF, REF-REF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6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178448-3AD2-45B7-93D4-FB20C813B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920"/>
            <a:ext cx="8229600" cy="1143000"/>
          </a:xfrm>
        </p:spPr>
        <p:txBody>
          <a:bodyPr/>
          <a:lstStyle/>
          <a:p>
            <a:r>
              <a:rPr lang="en-US" sz="4000" dirty="0" err="1"/>
              <a:t>TrueAllele</a:t>
            </a:r>
            <a:r>
              <a:rPr lang="en-US" sz="4000" baseline="30000" dirty="0"/>
              <a:t>® </a:t>
            </a:r>
            <a:r>
              <a:rPr lang="en-US" sz="4000" dirty="0"/>
              <a:t>Interpretation/Database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18A786-81E5-4003-A548-79D190A78E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8A2F-A718-46A5-956B-6B2B1F870C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F7BC20-20E6-468D-A7DB-0221CABAC038}"/>
              </a:ext>
            </a:extLst>
          </p:cNvPr>
          <p:cNvSpPr txBox="1"/>
          <p:nvPr/>
        </p:nvSpPr>
        <p:spPr>
          <a:xfrm>
            <a:off x="1054469" y="1338083"/>
            <a:ext cx="7482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48BF08-C99C-4EBE-9D00-BC339C9C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69" y="1498350"/>
            <a:ext cx="3180331" cy="4195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7AEF32-8DA6-4D57-AD4A-411D16ECA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959" y="1498349"/>
            <a:ext cx="3180331" cy="419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23111"/>
      </p:ext>
    </p:extLst>
  </p:cSld>
  <p:clrMapOvr>
    <a:masterClrMapping/>
  </p:clrMapOvr>
</p:sld>
</file>

<file path=ppt/theme/theme1.xml><?xml version="1.0" encoding="utf-8"?>
<a:theme xmlns:a="http://schemas.openxmlformats.org/drawingml/2006/main" name="1_CCMEO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3268</TotalTime>
  <Words>745</Words>
  <Application>Microsoft Macintosh PowerPoint</Application>
  <PresentationFormat>On-screen Show (4:3)</PresentationFormat>
  <Paragraphs>166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ＭＳ Ｐゴシック</vt:lpstr>
      <vt:lpstr>Arial</vt:lpstr>
      <vt:lpstr>Calibri</vt:lpstr>
      <vt:lpstr>1_CCMEO Template</vt:lpstr>
      <vt:lpstr>Disclaimer</vt:lpstr>
      <vt:lpstr>PowerPoint Presentation</vt:lpstr>
      <vt:lpstr>The History</vt:lpstr>
      <vt:lpstr>The Numbers</vt:lpstr>
      <vt:lpstr>The Challenge</vt:lpstr>
      <vt:lpstr>Manual Interpretation</vt:lpstr>
      <vt:lpstr>Manual Interpretation</vt:lpstr>
      <vt:lpstr>TrueAllele® Interpretation/Database</vt:lpstr>
      <vt:lpstr>TrueAllele® Interpretation/Database</vt:lpstr>
      <vt:lpstr>TrueAllele® Interpretation/Database</vt:lpstr>
      <vt:lpstr>TrueAllele® Interpretation/Database</vt:lpstr>
      <vt:lpstr>TrueAllele® Interpretation/Database</vt:lpstr>
      <vt:lpstr>TrueAllele® Interpretation/Database</vt:lpstr>
      <vt:lpstr>TrueAllele® Interpretation/Database</vt:lpstr>
      <vt:lpstr>The Summary</vt:lpstr>
      <vt:lpstr>Acknowledgements</vt:lpstr>
      <vt:lpstr>PowerPoint Presentation</vt:lpstr>
    </vt:vector>
  </TitlesOfParts>
  <Company>Cuyahoga County Medical Examiner's Office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E Mabel</dc:creator>
  <cp:lastModifiedBy>Matt Legler</cp:lastModifiedBy>
  <cp:revision>180</cp:revision>
  <cp:lastPrinted>2019-01-11T16:58:47Z</cp:lastPrinted>
  <dcterms:created xsi:type="dcterms:W3CDTF">2017-12-18T16:42:02Z</dcterms:created>
  <dcterms:modified xsi:type="dcterms:W3CDTF">2019-04-02T14:16:08Z</dcterms:modified>
</cp:coreProperties>
</file>