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tif" ContentType="image/tiff"/>
  <Default Extension="docx" ContentType="application/vnd.openxmlformats-officedocument.wordprocessingml.documen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29" r:id="rId2"/>
    <p:sldId id="625" r:id="rId3"/>
    <p:sldId id="626" r:id="rId4"/>
    <p:sldId id="627" r:id="rId5"/>
    <p:sldId id="585" r:id="rId6"/>
    <p:sldId id="586" r:id="rId7"/>
    <p:sldId id="628" r:id="rId8"/>
    <p:sldId id="636" r:id="rId9"/>
    <p:sldId id="637" r:id="rId10"/>
    <p:sldId id="638" r:id="rId11"/>
    <p:sldId id="639" r:id="rId12"/>
    <p:sldId id="598" r:id="rId13"/>
    <p:sldId id="611" r:id="rId14"/>
    <p:sldId id="518" r:id="rId15"/>
    <p:sldId id="629" r:id="rId16"/>
    <p:sldId id="603" r:id="rId17"/>
    <p:sldId id="602" r:id="rId18"/>
    <p:sldId id="600" r:id="rId19"/>
    <p:sldId id="601" r:id="rId20"/>
    <p:sldId id="640" r:id="rId21"/>
    <p:sldId id="463" r:id="rId22"/>
    <p:sldId id="474" r:id="rId23"/>
    <p:sldId id="569" r:id="rId24"/>
    <p:sldId id="594" r:id="rId25"/>
    <p:sldId id="564" r:id="rId26"/>
    <p:sldId id="562" r:id="rId27"/>
    <p:sldId id="574" r:id="rId28"/>
    <p:sldId id="575" r:id="rId29"/>
    <p:sldId id="499" r:id="rId30"/>
    <p:sldId id="630" r:id="rId31"/>
    <p:sldId id="631" r:id="rId32"/>
    <p:sldId id="632" r:id="rId33"/>
    <p:sldId id="633" r:id="rId34"/>
    <p:sldId id="634" r:id="rId35"/>
    <p:sldId id="635" r:id="rId36"/>
    <p:sldId id="560" r:id="rId37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0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85D134"/>
    <a:srgbClr val="996633"/>
    <a:srgbClr val="667BC8"/>
    <a:srgbClr val="FFFFFF"/>
    <a:srgbClr val="800080"/>
    <a:srgbClr val="FF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7"/>
  </p:normalViewPr>
  <p:slideViewPr>
    <p:cSldViewPr snapToGrid="0">
      <p:cViewPr varScale="1">
        <p:scale>
          <a:sx n="104" d="100"/>
          <a:sy n="104" d="100"/>
        </p:scale>
        <p:origin x="2424" y="208"/>
      </p:cViewPr>
      <p:guideLst>
        <p:guide orient="horz" pos="250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92" d="100"/>
          <a:sy n="192" d="100"/>
        </p:scale>
        <p:origin x="-4744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Cybergenetics © 2003-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16179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3CFCB10-135C-784B-9841-A1DCCBBCD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43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Cybergenetics © 2007-2010</a:t>
            </a:r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D39E01-0663-BD42-A841-A6EB9BDDB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4866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Cybergenetics © 2003-2011</a:t>
            </a:r>
          </a:p>
        </p:txBody>
      </p:sp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B1BC77C-40AC-3F41-9099-52A190132439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Cybergenetics © 2007-2010</a:t>
            </a:r>
          </a:p>
        </p:txBody>
      </p:sp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47BAA8-EF84-0C4C-9A9B-B8AB892C5E62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Cybergenetics © 2007-2010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55B5781-C24A-FC4A-AFF2-D25BA298888E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891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871C2-2719-3047-88C5-35F949B4B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4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CE306-1CC2-424E-844B-375B0EAF5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27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9EA1D-3A1C-B245-9CC7-ED005E2B6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4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32AEA-262C-C346-9043-0822916D94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63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A4378-5563-0C49-A6DE-5421852B2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1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C163B-0FCA-A841-867E-B5C670DCA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51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91144-8C52-4E41-8577-5DFF96775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8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0601D-D91B-FB40-B43C-0DC82FA67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06D3C-F30B-8E40-91E5-A104DE688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8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B2948-6278-1740-9BF8-2398BF72C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78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8715B-D93C-9349-8D8C-C34471B82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7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>
              <a:defRPr/>
            </a:pPr>
            <a:fld id="{E3A58518-FD13-5C48-B248-304FAD68F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ti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23.emf"/><Relationship Id="rId5" Type="http://schemas.openxmlformats.org/officeDocument/2006/relationships/image" Target="../media/image2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tif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jpeg"/><Relationship Id="rId5" Type="http://schemas.openxmlformats.org/officeDocument/2006/relationships/image" Target="../media/image1.png"/><Relationship Id="rId6" Type="http://schemas.openxmlformats.org/officeDocument/2006/relationships/image" Target="../media/image2.ti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62575"/>
            <a:ext cx="29718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chemeClr val="tx1"/>
                </a:solidFill>
                <a:latin typeface="Arial" charset="0"/>
              </a:rPr>
              <a:t>TrueAllele</a:t>
            </a:r>
            <a:r>
              <a:rPr lang="en-US" b="1" dirty="0" smtClean="0">
                <a:solidFill>
                  <a:schemeClr val="tx1"/>
                </a:solidFill>
                <a:latin typeface="Arial" charset="0"/>
              </a:rPr>
              <a:t> for DNA Mixtures</a:t>
            </a:r>
            <a:endParaRPr lang="en-US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2326120" y="4452130"/>
            <a:ext cx="45833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Mark W Perlin, PhD, MD, PhD</a:t>
            </a:r>
          </a:p>
          <a:p>
            <a:pPr>
              <a:defRPr/>
            </a:pPr>
            <a:r>
              <a:rPr lang="en-US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Pittsburgh</a:t>
            </a:r>
            <a:r>
              <a:rPr lang="en-US" b="1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, </a:t>
            </a:r>
            <a:r>
              <a:rPr lang="en-US" b="1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PA</a:t>
            </a:r>
            <a:endParaRPr lang="en-US" b="1" dirty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3484563" y="6477000"/>
            <a:ext cx="21605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Cybergenetics © 2003-2018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871686" y="2270610"/>
            <a:ext cx="539227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District Attorney’s Association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2F8B2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Spring Meeting</a:t>
            </a:r>
          </a:p>
          <a:p>
            <a:pPr>
              <a:defRPr/>
            </a:pP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May, 2018</a:t>
            </a:r>
          </a:p>
          <a:p>
            <a:pPr>
              <a:defRPr/>
            </a:pP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Savannah, </a:t>
            </a:r>
            <a:r>
              <a:rPr 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G</a:t>
            </a:r>
            <a:r>
              <a:rPr lang="en-US" sz="28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</a:t>
            </a:r>
          </a:p>
        </p:txBody>
      </p:sp>
      <p:pic>
        <p:nvPicPr>
          <p:cNvPr id="10" name="Picture 9" descr="logo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987" y="5586797"/>
            <a:ext cx="2970747" cy="1142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Biased DNA workflow</a:t>
            </a:r>
          </a:p>
        </p:txBody>
      </p:sp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117475" y="1846263"/>
            <a:ext cx="27876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(1)</a:t>
            </a:r>
          </a:p>
          <a:p>
            <a:r>
              <a:rPr lang="en-US">
                <a:solidFill>
                  <a:srgbClr val="0000FF"/>
                </a:solidFill>
              </a:rPr>
              <a:t>Choose data</a:t>
            </a:r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3240088" y="1846263"/>
            <a:ext cx="27320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(3)</a:t>
            </a:r>
          </a:p>
          <a:p>
            <a:r>
              <a:rPr lang="en-US">
                <a:solidFill>
                  <a:srgbClr val="0000FF"/>
                </a:solidFill>
              </a:rPr>
              <a:t>Person decides</a:t>
            </a:r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6302375" y="1846263"/>
            <a:ext cx="25939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(2)</a:t>
            </a:r>
          </a:p>
          <a:p>
            <a:r>
              <a:rPr lang="en-US">
                <a:solidFill>
                  <a:srgbClr val="0000FF"/>
                </a:solidFill>
              </a:rPr>
              <a:t>Calculate statistic</a:t>
            </a:r>
          </a:p>
        </p:txBody>
      </p:sp>
      <p:pic>
        <p:nvPicPr>
          <p:cNvPr id="30725" name="Picture 7" descr="school-girl-using-compu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736850"/>
            <a:ext cx="1452562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" descr="NASrepor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4970463"/>
            <a:ext cx="1106487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2"/>
          <p:cNvSpPr txBox="1">
            <a:spLocks noChangeArrowheads="1"/>
          </p:cNvSpPr>
          <p:nvPr/>
        </p:nvSpPr>
        <p:spPr bwMode="auto">
          <a:xfrm>
            <a:off x="2133600" y="5216525"/>
            <a:ext cx="47926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>
                <a:solidFill>
                  <a:srgbClr val="FF0000"/>
                </a:solidFill>
              </a:rPr>
              <a:t>• Put people in the process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• To overcome software limits</a:t>
            </a:r>
          </a:p>
          <a:p>
            <a:pPr algn="l"/>
            <a:r>
              <a:rPr lang="en-US">
                <a:solidFill>
                  <a:srgbClr val="FF0000"/>
                </a:solidFill>
              </a:rPr>
              <a:t>• And introduce human bias</a:t>
            </a:r>
          </a:p>
        </p:txBody>
      </p:sp>
      <p:pic>
        <p:nvPicPr>
          <p:cNvPr id="30728" name="Picture 2" descr="sh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088" y="4727575"/>
            <a:ext cx="108585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1" descr="inou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2855913"/>
            <a:ext cx="185261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2" descr="comput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2724150"/>
            <a:ext cx="1098550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18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Statistics lack scientific basis</a:t>
            </a:r>
          </a:p>
        </p:txBody>
      </p:sp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847725" y="1636713"/>
            <a:ext cx="7488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Misled courts for 15 years on countless DNA mixtures</a:t>
            </a:r>
          </a:p>
        </p:txBody>
      </p:sp>
      <p:pic>
        <p:nvPicPr>
          <p:cNvPr id="31747" name="Picture 3" descr="JPI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" y="2682875"/>
            <a:ext cx="7521575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43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Human mixture interpretation</a:t>
            </a:r>
            <a:endParaRPr lang="en-US" dirty="0">
              <a:latin typeface="Arial" charset="0"/>
            </a:endParaRP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1162049" y="2336272"/>
            <a:ext cx="6764338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solidFill>
                  <a:srgbClr val="000090"/>
                </a:solidFill>
              </a:rPr>
              <a:t>• </a:t>
            </a:r>
            <a:r>
              <a:rPr lang="en-US" dirty="0" smtClean="0">
                <a:solidFill>
                  <a:srgbClr val="000090"/>
                </a:solidFill>
              </a:rPr>
              <a:t>Inaccurate. </a:t>
            </a:r>
            <a:r>
              <a:rPr lang="en-US" dirty="0" smtClean="0">
                <a:solidFill>
                  <a:srgbClr val="0000FF"/>
                </a:solidFill>
              </a:rPr>
              <a:t>Disagrees with true information</a:t>
            </a:r>
            <a:endParaRPr lang="en-US" dirty="0">
              <a:solidFill>
                <a:srgbClr val="0000FF"/>
              </a:solidFill>
            </a:endParaRPr>
          </a:p>
          <a:p>
            <a:pPr algn="l"/>
            <a:endParaRPr lang="en-US" dirty="0">
              <a:solidFill>
                <a:srgbClr val="0000FF"/>
              </a:solidFill>
            </a:endParaRPr>
          </a:p>
          <a:p>
            <a:pPr algn="l"/>
            <a:r>
              <a:rPr lang="en-US" dirty="0">
                <a:solidFill>
                  <a:srgbClr val="000090"/>
                </a:solidFill>
              </a:rPr>
              <a:t>• </a:t>
            </a:r>
            <a:r>
              <a:rPr lang="en-US" dirty="0" smtClean="0">
                <a:solidFill>
                  <a:srgbClr val="000090"/>
                </a:solidFill>
              </a:rPr>
              <a:t>Subjective</a:t>
            </a:r>
            <a:r>
              <a:rPr lang="en-US" dirty="0">
                <a:solidFill>
                  <a:srgbClr val="000090"/>
                </a:solidFill>
              </a:rPr>
              <a:t>. </a:t>
            </a:r>
            <a:r>
              <a:rPr lang="en-US" dirty="0">
                <a:solidFill>
                  <a:srgbClr val="0000FF"/>
                </a:solidFill>
              </a:rPr>
              <a:t>Workflow </a:t>
            </a:r>
            <a:r>
              <a:rPr lang="en-US" dirty="0" smtClean="0">
                <a:solidFill>
                  <a:srgbClr val="0000FF"/>
                </a:solidFill>
              </a:rPr>
              <a:t>introduces human </a:t>
            </a:r>
            <a:r>
              <a:rPr lang="en-US" dirty="0">
                <a:solidFill>
                  <a:srgbClr val="0000FF"/>
                </a:solidFill>
              </a:rPr>
              <a:t>bias </a:t>
            </a:r>
          </a:p>
          <a:p>
            <a:pPr algn="l"/>
            <a:endParaRPr lang="en-US" dirty="0">
              <a:solidFill>
                <a:srgbClr val="0000FF"/>
              </a:solidFill>
            </a:endParaRPr>
          </a:p>
          <a:p>
            <a:pPr algn="l"/>
            <a:r>
              <a:rPr lang="en-US" dirty="0">
                <a:solidFill>
                  <a:srgbClr val="000090"/>
                </a:solidFill>
              </a:rPr>
              <a:t>• </a:t>
            </a:r>
            <a:r>
              <a:rPr lang="en-US" dirty="0" smtClean="0">
                <a:solidFill>
                  <a:srgbClr val="000090"/>
                </a:solidFill>
              </a:rPr>
              <a:t>Widespread. </a:t>
            </a:r>
            <a:r>
              <a:rPr lang="en-US" dirty="0" smtClean="0">
                <a:solidFill>
                  <a:srgbClr val="0000FF"/>
                </a:solidFill>
              </a:rPr>
              <a:t>Hundreds of thousands of cases</a:t>
            </a:r>
            <a:endParaRPr lang="en-US" dirty="0">
              <a:solidFill>
                <a:srgbClr val="0000FF"/>
              </a:solidFill>
            </a:endParaRPr>
          </a:p>
          <a:p>
            <a:pPr algn="l"/>
            <a:endParaRPr lang="en-US" dirty="0">
              <a:solidFill>
                <a:srgbClr val="0000FF"/>
              </a:solidFill>
            </a:endParaRPr>
          </a:p>
          <a:p>
            <a:pPr algn="l"/>
            <a:r>
              <a:rPr lang="en-US" dirty="0">
                <a:solidFill>
                  <a:srgbClr val="000090"/>
                </a:solidFill>
              </a:rPr>
              <a:t>• </a:t>
            </a:r>
            <a:r>
              <a:rPr lang="en-US" dirty="0" smtClean="0">
                <a:solidFill>
                  <a:srgbClr val="000090"/>
                </a:solidFill>
              </a:rPr>
              <a:t>Opaque. </a:t>
            </a:r>
            <a:r>
              <a:rPr lang="en-US" dirty="0" smtClean="0">
                <a:solidFill>
                  <a:srgbClr val="0000FF"/>
                </a:solidFill>
              </a:rPr>
              <a:t>Choices use only some of the data</a:t>
            </a:r>
            <a:endParaRPr lang="en-US" dirty="0">
              <a:solidFill>
                <a:srgbClr val="0000FF"/>
              </a:solidFill>
            </a:endParaRPr>
          </a:p>
          <a:p>
            <a:pPr algn="l"/>
            <a:endParaRPr lang="en-US" dirty="0">
              <a:solidFill>
                <a:srgbClr val="0000FF"/>
              </a:solidFill>
            </a:endParaRPr>
          </a:p>
          <a:p>
            <a:pPr algn="l"/>
            <a:r>
              <a:rPr lang="en-US" dirty="0">
                <a:solidFill>
                  <a:srgbClr val="000090"/>
                </a:solidFill>
              </a:rPr>
              <a:t>• </a:t>
            </a:r>
            <a:r>
              <a:rPr lang="en-US" dirty="0" smtClean="0">
                <a:solidFill>
                  <a:srgbClr val="000090"/>
                </a:solidFill>
              </a:rPr>
              <a:t>Biased. </a:t>
            </a:r>
            <a:r>
              <a:rPr lang="en-US" dirty="0">
                <a:solidFill>
                  <a:srgbClr val="0000FF"/>
                </a:solidFill>
              </a:rPr>
              <a:t>Can </a:t>
            </a:r>
            <a:r>
              <a:rPr lang="en-US" dirty="0" smtClean="0">
                <a:solidFill>
                  <a:srgbClr val="0000FF"/>
                </a:solidFill>
              </a:rPr>
              <a:t>only include – </a:t>
            </a:r>
            <a:r>
              <a:rPr lang="en-US" dirty="0">
                <a:solidFill>
                  <a:srgbClr val="0000FF"/>
                </a:solidFill>
              </a:rPr>
              <a:t>or </a:t>
            </a:r>
            <a:r>
              <a:rPr lang="en-US" dirty="0" smtClean="0">
                <a:solidFill>
                  <a:srgbClr val="0000FF"/>
                </a:solidFill>
              </a:rPr>
              <a:t>give no answer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0511" y="6036165"/>
            <a:ext cx="38742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Inconclusive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38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3094"/>
            <a:ext cx="7772400" cy="1143000"/>
          </a:xfrm>
        </p:spPr>
        <p:txBody>
          <a:bodyPr/>
          <a:lstStyle/>
          <a:p>
            <a:r>
              <a:rPr lang="en-US" dirty="0" smtClean="0"/>
              <a:t>Peer-reviewed validation</a:t>
            </a:r>
            <a:endParaRPr lang="en-US" dirty="0"/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52400" y="1219200"/>
            <a:ext cx="8915400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rgbClr val="0000FF"/>
                </a:solidFill>
              </a:rPr>
              <a:t>Perlin MW, </a:t>
            </a:r>
            <a:r>
              <a:rPr lang="en-US" sz="1600" dirty="0" err="1">
                <a:solidFill>
                  <a:srgbClr val="0000FF"/>
                </a:solidFill>
              </a:rPr>
              <a:t>Sinelnikov</a:t>
            </a:r>
            <a:r>
              <a:rPr lang="en-US" sz="1600" dirty="0">
                <a:solidFill>
                  <a:srgbClr val="0000FF"/>
                </a:solidFill>
              </a:rPr>
              <a:t> A. An information gap in DNA evidence interpretation. </a:t>
            </a:r>
            <a:r>
              <a:rPr lang="en-US" sz="1600" i="1" dirty="0" err="1">
                <a:solidFill>
                  <a:srgbClr val="0000FF"/>
                </a:solidFill>
              </a:rPr>
              <a:t>PLoS</a:t>
            </a:r>
            <a:r>
              <a:rPr lang="en-US" sz="1600" i="1" dirty="0">
                <a:solidFill>
                  <a:srgbClr val="0000FF"/>
                </a:solidFill>
              </a:rPr>
              <a:t> ONE</a:t>
            </a:r>
            <a:r>
              <a:rPr lang="en-US" sz="1600" dirty="0">
                <a:solidFill>
                  <a:srgbClr val="0000FF"/>
                </a:solidFill>
              </a:rPr>
              <a:t>. 2009;4(12):e8327.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 err="1">
                <a:solidFill>
                  <a:srgbClr val="0000FF"/>
                </a:solidFill>
              </a:rPr>
              <a:t>Ballantyne</a:t>
            </a:r>
            <a:r>
              <a:rPr lang="en-US" sz="1600" dirty="0">
                <a:solidFill>
                  <a:srgbClr val="0000FF"/>
                </a:solidFill>
              </a:rPr>
              <a:t> J, Hanson EK, Perlin MW. DNA mixture genotyping by probabilistic computer interpretation of binomially-sampled laser captured cell populations: Combining quantitative data for greater identification information. </a:t>
            </a:r>
            <a:r>
              <a:rPr lang="en-US" sz="1600" i="1" dirty="0">
                <a:solidFill>
                  <a:srgbClr val="0000FF"/>
                </a:solidFill>
              </a:rPr>
              <a:t>Science &amp; Justice</a:t>
            </a:r>
            <a:r>
              <a:rPr lang="en-US" sz="1600" dirty="0">
                <a:solidFill>
                  <a:srgbClr val="0000FF"/>
                </a:solidFill>
              </a:rPr>
              <a:t>. 2013;53(2):103-114. 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</a:rPr>
              <a:t>Perlin MW, </a:t>
            </a:r>
            <a:r>
              <a:rPr lang="en-US" sz="1600" dirty="0" err="1">
                <a:solidFill>
                  <a:srgbClr val="0000FF"/>
                </a:solidFill>
              </a:rPr>
              <a:t>Hornyak</a:t>
            </a:r>
            <a:r>
              <a:rPr lang="en-US" sz="1600" dirty="0">
                <a:solidFill>
                  <a:srgbClr val="0000FF"/>
                </a:solidFill>
              </a:rPr>
              <a:t> J, Sugimoto G, Miller K. </a:t>
            </a:r>
            <a:r>
              <a:rPr lang="en-US" sz="1600" dirty="0" err="1">
                <a:solidFill>
                  <a:srgbClr val="0000FF"/>
                </a:solidFill>
              </a:rPr>
              <a:t>TrueAllele</a:t>
            </a:r>
            <a:r>
              <a:rPr lang="en-US" sz="1600" baseline="30000" dirty="0">
                <a:solidFill>
                  <a:srgbClr val="0000FF"/>
                </a:solidFill>
              </a:rPr>
              <a:t>®</a:t>
            </a:r>
            <a:r>
              <a:rPr lang="en-US" sz="1600" dirty="0">
                <a:solidFill>
                  <a:srgbClr val="0000FF"/>
                </a:solidFill>
              </a:rPr>
              <a:t> genotype identification on DNA mixtures containing up to five unknown contributors. </a:t>
            </a:r>
            <a:r>
              <a:rPr lang="en-US" sz="1600" i="1" dirty="0">
                <a:solidFill>
                  <a:srgbClr val="0000FF"/>
                </a:solidFill>
              </a:rPr>
              <a:t>Journal of Forensic Sciences</a:t>
            </a:r>
            <a:r>
              <a:rPr lang="en-US" sz="1600" dirty="0">
                <a:solidFill>
                  <a:srgbClr val="0000FF"/>
                </a:solidFill>
              </a:rPr>
              <a:t>. 2015;60(4):857-868. 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 err="1">
                <a:solidFill>
                  <a:srgbClr val="0000FF"/>
                </a:solidFill>
              </a:rPr>
              <a:t>Greenspoon</a:t>
            </a:r>
            <a:r>
              <a:rPr lang="en-US" sz="1600" dirty="0">
                <a:solidFill>
                  <a:srgbClr val="0000FF"/>
                </a:solidFill>
              </a:rPr>
              <a:t> SA, </a:t>
            </a:r>
            <a:r>
              <a:rPr lang="en-US" sz="1600" dirty="0" err="1">
                <a:solidFill>
                  <a:srgbClr val="0000FF"/>
                </a:solidFill>
              </a:rPr>
              <a:t>Schiermeier</a:t>
            </a:r>
            <a:r>
              <a:rPr lang="en-US" sz="1600" dirty="0">
                <a:solidFill>
                  <a:srgbClr val="0000FF"/>
                </a:solidFill>
              </a:rPr>
              <a:t>-Wood L, Jenkins BC. Establishing the limits of </a:t>
            </a:r>
            <a:r>
              <a:rPr lang="en-US" sz="1600" dirty="0" err="1">
                <a:solidFill>
                  <a:srgbClr val="0000FF"/>
                </a:solidFill>
              </a:rPr>
              <a:t>TrueAllele</a:t>
            </a:r>
            <a:r>
              <a:rPr lang="en-US" sz="1600" baseline="30000" dirty="0">
                <a:solidFill>
                  <a:srgbClr val="0000FF"/>
                </a:solidFill>
              </a:rPr>
              <a:t>®</a:t>
            </a:r>
            <a:r>
              <a:rPr lang="en-US" sz="1600" dirty="0">
                <a:solidFill>
                  <a:srgbClr val="0000FF"/>
                </a:solidFill>
              </a:rPr>
              <a:t> Casework: a validation study. </a:t>
            </a:r>
            <a:r>
              <a:rPr lang="en-US" sz="1600" i="1" dirty="0">
                <a:solidFill>
                  <a:srgbClr val="0000FF"/>
                </a:solidFill>
              </a:rPr>
              <a:t>Journal of Forensic Sciences</a:t>
            </a:r>
            <a:r>
              <a:rPr lang="en-US" sz="1600" dirty="0">
                <a:solidFill>
                  <a:srgbClr val="0000FF"/>
                </a:solidFill>
              </a:rPr>
              <a:t>. 2015;60(5):1263-1276.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90"/>
                </a:solidFill>
              </a:rPr>
              <a:t>Perlin MW, </a:t>
            </a:r>
            <a:r>
              <a:rPr lang="en-US" sz="1600" dirty="0" err="1">
                <a:solidFill>
                  <a:srgbClr val="000090"/>
                </a:solidFill>
              </a:rPr>
              <a:t>Legler</a:t>
            </a:r>
            <a:r>
              <a:rPr lang="en-US" sz="1600" dirty="0">
                <a:solidFill>
                  <a:srgbClr val="000090"/>
                </a:solidFill>
              </a:rPr>
              <a:t> MM, Spencer CE, Smith JL, Allan WP, </a:t>
            </a:r>
            <a:r>
              <a:rPr lang="en-US" sz="1600" dirty="0" err="1">
                <a:solidFill>
                  <a:srgbClr val="000090"/>
                </a:solidFill>
              </a:rPr>
              <a:t>Belrose</a:t>
            </a:r>
            <a:r>
              <a:rPr lang="en-US" sz="1600" dirty="0">
                <a:solidFill>
                  <a:srgbClr val="000090"/>
                </a:solidFill>
              </a:rPr>
              <a:t> JL, </a:t>
            </a:r>
            <a:r>
              <a:rPr lang="en-US" sz="1600" dirty="0" err="1">
                <a:solidFill>
                  <a:srgbClr val="000090"/>
                </a:solidFill>
              </a:rPr>
              <a:t>Duceman</a:t>
            </a:r>
            <a:r>
              <a:rPr lang="en-US" sz="1600" dirty="0">
                <a:solidFill>
                  <a:srgbClr val="000090"/>
                </a:solidFill>
              </a:rPr>
              <a:t> BW. Validating </a:t>
            </a:r>
            <a:r>
              <a:rPr lang="en-US" sz="1600" dirty="0" err="1">
                <a:solidFill>
                  <a:srgbClr val="000090"/>
                </a:solidFill>
              </a:rPr>
              <a:t>TrueAllele</a:t>
            </a:r>
            <a:r>
              <a:rPr lang="en-US" sz="1600" baseline="30000" dirty="0">
                <a:solidFill>
                  <a:srgbClr val="000090"/>
                </a:solidFill>
              </a:rPr>
              <a:t>®</a:t>
            </a:r>
            <a:r>
              <a:rPr lang="en-US" sz="1600" dirty="0">
                <a:solidFill>
                  <a:srgbClr val="000090"/>
                </a:solidFill>
              </a:rPr>
              <a:t> DNA mixture interpretation. </a:t>
            </a:r>
            <a:r>
              <a:rPr lang="en-US" sz="1600" i="1" dirty="0">
                <a:solidFill>
                  <a:srgbClr val="000090"/>
                </a:solidFill>
              </a:rPr>
              <a:t>Journal of Forensic Sciences</a:t>
            </a:r>
            <a:r>
              <a:rPr lang="en-US" sz="1600" dirty="0">
                <a:solidFill>
                  <a:srgbClr val="000090"/>
                </a:solidFill>
              </a:rPr>
              <a:t>. 2011;56(6):1430-1447.</a:t>
            </a:r>
          </a:p>
          <a:p>
            <a:endParaRPr lang="en-US" sz="1600" dirty="0">
              <a:solidFill>
                <a:srgbClr val="000090"/>
              </a:solidFill>
            </a:endParaRPr>
          </a:p>
          <a:p>
            <a:r>
              <a:rPr lang="en-US" sz="1600" dirty="0">
                <a:solidFill>
                  <a:srgbClr val="000090"/>
                </a:solidFill>
              </a:rPr>
              <a:t>Perlin MW, </a:t>
            </a:r>
            <a:r>
              <a:rPr lang="en-US" sz="1600" dirty="0" err="1">
                <a:solidFill>
                  <a:srgbClr val="000090"/>
                </a:solidFill>
              </a:rPr>
              <a:t>Belrose</a:t>
            </a:r>
            <a:r>
              <a:rPr lang="en-US" sz="1600" dirty="0">
                <a:solidFill>
                  <a:srgbClr val="000090"/>
                </a:solidFill>
              </a:rPr>
              <a:t> JL, </a:t>
            </a:r>
            <a:r>
              <a:rPr lang="en-US" sz="1600" dirty="0" err="1">
                <a:solidFill>
                  <a:srgbClr val="000090"/>
                </a:solidFill>
              </a:rPr>
              <a:t>Duceman</a:t>
            </a:r>
            <a:r>
              <a:rPr lang="en-US" sz="1600" dirty="0">
                <a:solidFill>
                  <a:srgbClr val="000090"/>
                </a:solidFill>
              </a:rPr>
              <a:t> BW. New York State </a:t>
            </a:r>
            <a:r>
              <a:rPr lang="en-US" sz="1600" dirty="0" err="1">
                <a:solidFill>
                  <a:srgbClr val="000090"/>
                </a:solidFill>
              </a:rPr>
              <a:t>TrueAllele</a:t>
            </a:r>
            <a:r>
              <a:rPr lang="en-US" sz="1600" baseline="30000" dirty="0">
                <a:solidFill>
                  <a:srgbClr val="000090"/>
                </a:solidFill>
              </a:rPr>
              <a:t>®</a:t>
            </a:r>
            <a:r>
              <a:rPr lang="en-US" sz="1600" dirty="0">
                <a:solidFill>
                  <a:srgbClr val="000090"/>
                </a:solidFill>
              </a:rPr>
              <a:t> Casework validation study. </a:t>
            </a:r>
            <a:r>
              <a:rPr lang="en-US" sz="1600" i="1" dirty="0">
                <a:solidFill>
                  <a:srgbClr val="000090"/>
                </a:solidFill>
              </a:rPr>
              <a:t>Journal of Forensic Sciences</a:t>
            </a:r>
            <a:r>
              <a:rPr lang="en-US" sz="1600" dirty="0">
                <a:solidFill>
                  <a:srgbClr val="000090"/>
                </a:solidFill>
              </a:rPr>
              <a:t>. 2013;58(6):1458-1466.</a:t>
            </a:r>
          </a:p>
          <a:p>
            <a:endParaRPr lang="en-US" sz="1600" dirty="0">
              <a:solidFill>
                <a:srgbClr val="000090"/>
              </a:solidFill>
            </a:endParaRPr>
          </a:p>
          <a:p>
            <a:r>
              <a:rPr lang="en-US" sz="1600" dirty="0">
                <a:solidFill>
                  <a:srgbClr val="000090"/>
                </a:solidFill>
              </a:rPr>
              <a:t>Perlin MW, Dormer K, </a:t>
            </a:r>
            <a:r>
              <a:rPr lang="en-US" sz="1600" dirty="0" err="1">
                <a:solidFill>
                  <a:srgbClr val="000090"/>
                </a:solidFill>
              </a:rPr>
              <a:t>Hornyak</a:t>
            </a:r>
            <a:r>
              <a:rPr lang="en-US" sz="1600" dirty="0">
                <a:solidFill>
                  <a:srgbClr val="000090"/>
                </a:solidFill>
              </a:rPr>
              <a:t> J, </a:t>
            </a:r>
            <a:r>
              <a:rPr lang="en-US" sz="1600" dirty="0" err="1">
                <a:solidFill>
                  <a:srgbClr val="000090"/>
                </a:solidFill>
              </a:rPr>
              <a:t>Schiermeier</a:t>
            </a:r>
            <a:r>
              <a:rPr lang="en-US" sz="1600" dirty="0">
                <a:solidFill>
                  <a:srgbClr val="000090"/>
                </a:solidFill>
              </a:rPr>
              <a:t>-Wood L, </a:t>
            </a:r>
            <a:r>
              <a:rPr lang="en-US" sz="1600" dirty="0" err="1">
                <a:solidFill>
                  <a:srgbClr val="000090"/>
                </a:solidFill>
              </a:rPr>
              <a:t>Greenspoon</a:t>
            </a:r>
            <a:r>
              <a:rPr lang="en-US" sz="1600" dirty="0">
                <a:solidFill>
                  <a:srgbClr val="000090"/>
                </a:solidFill>
              </a:rPr>
              <a:t> S. </a:t>
            </a:r>
            <a:r>
              <a:rPr lang="en-US" sz="1600" dirty="0" err="1">
                <a:solidFill>
                  <a:srgbClr val="000090"/>
                </a:solidFill>
              </a:rPr>
              <a:t>TrueAllele</a:t>
            </a:r>
            <a:r>
              <a:rPr lang="en-US" sz="1600" baseline="30000" dirty="0">
                <a:solidFill>
                  <a:srgbClr val="000090"/>
                </a:solidFill>
              </a:rPr>
              <a:t>®</a:t>
            </a:r>
            <a:r>
              <a:rPr lang="en-US" sz="1600" dirty="0">
                <a:solidFill>
                  <a:srgbClr val="000090"/>
                </a:solidFill>
              </a:rPr>
              <a:t> Casework on Virginia DNA mixture evidence: computer and manual interpretation in 72 reported criminal cases. </a:t>
            </a:r>
            <a:r>
              <a:rPr lang="en-US" sz="1600" i="1" dirty="0">
                <a:solidFill>
                  <a:srgbClr val="000090"/>
                </a:solidFill>
              </a:rPr>
              <a:t>PLOS ONE</a:t>
            </a:r>
            <a:r>
              <a:rPr lang="en-US" sz="1600" dirty="0">
                <a:solidFill>
                  <a:srgbClr val="000090"/>
                </a:solidFill>
              </a:rPr>
              <a:t>. 2014;(9)3:e92837.  </a:t>
            </a:r>
          </a:p>
          <a:p>
            <a:endParaRPr lang="en-US" sz="16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err="1" smtClean="0">
                <a:latin typeface="Arial" charset="0"/>
              </a:rPr>
              <a:t>TrueAllele</a:t>
            </a:r>
            <a:r>
              <a:rPr lang="en-US" baseline="30000" dirty="0" smtClean="0">
                <a:latin typeface="Arial" charset="0"/>
              </a:rPr>
              <a:t>®</a:t>
            </a:r>
            <a:r>
              <a:rPr lang="en-US" dirty="0" smtClean="0">
                <a:latin typeface="Arial" charset="0"/>
              </a:rPr>
              <a:t> computer technology</a:t>
            </a:r>
            <a:endParaRPr lang="en-US" dirty="0">
              <a:latin typeface="Arial" charset="0"/>
            </a:endParaRP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1162049" y="2336272"/>
            <a:ext cx="67643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/>
            <a:r>
              <a:rPr lang="en-US" dirty="0">
                <a:solidFill>
                  <a:srgbClr val="000090"/>
                </a:solidFill>
              </a:rPr>
              <a:t>• Accurate. </a:t>
            </a:r>
            <a:r>
              <a:rPr lang="en-US" dirty="0" smtClean="0">
                <a:solidFill>
                  <a:srgbClr val="0000FF"/>
                </a:solidFill>
              </a:rPr>
              <a:t>35 </a:t>
            </a:r>
            <a:r>
              <a:rPr lang="en-US" dirty="0">
                <a:solidFill>
                  <a:srgbClr val="0000FF"/>
                </a:solidFill>
              </a:rPr>
              <a:t>validation studies, 7 published</a:t>
            </a:r>
          </a:p>
          <a:p>
            <a:pPr algn="l"/>
            <a:endParaRPr lang="en-US" dirty="0">
              <a:solidFill>
                <a:srgbClr val="0000FF"/>
              </a:solidFill>
            </a:endParaRPr>
          </a:p>
          <a:p>
            <a:pPr algn="l"/>
            <a:r>
              <a:rPr lang="en-US" dirty="0">
                <a:solidFill>
                  <a:srgbClr val="000090"/>
                </a:solidFill>
              </a:rPr>
              <a:t>• </a:t>
            </a:r>
            <a:r>
              <a:rPr lang="en-US" dirty="0" smtClean="0">
                <a:solidFill>
                  <a:srgbClr val="000090"/>
                </a:solidFill>
              </a:rPr>
              <a:t>Objective</a:t>
            </a:r>
            <a:r>
              <a:rPr lang="en-US" dirty="0">
                <a:solidFill>
                  <a:srgbClr val="000090"/>
                </a:solidFill>
              </a:rPr>
              <a:t>. </a:t>
            </a:r>
            <a:r>
              <a:rPr lang="en-US" dirty="0">
                <a:solidFill>
                  <a:srgbClr val="0000FF"/>
                </a:solidFill>
              </a:rPr>
              <a:t>Workflow removes human bias </a:t>
            </a:r>
          </a:p>
          <a:p>
            <a:pPr algn="l"/>
            <a:endParaRPr lang="en-US" dirty="0">
              <a:solidFill>
                <a:srgbClr val="0000FF"/>
              </a:solidFill>
            </a:endParaRPr>
          </a:p>
          <a:p>
            <a:pPr algn="l"/>
            <a:r>
              <a:rPr lang="en-US" dirty="0">
                <a:solidFill>
                  <a:srgbClr val="000090"/>
                </a:solidFill>
              </a:rPr>
              <a:t>• Accepted. </a:t>
            </a:r>
            <a:r>
              <a:rPr lang="en-US" dirty="0" smtClean="0">
                <a:solidFill>
                  <a:srgbClr val="0000FF"/>
                </a:solidFill>
              </a:rPr>
              <a:t>Reported in 42 states, used by labs</a:t>
            </a:r>
            <a:endParaRPr lang="en-US" dirty="0">
              <a:solidFill>
                <a:srgbClr val="0000FF"/>
              </a:solidFill>
            </a:endParaRPr>
          </a:p>
          <a:p>
            <a:pPr algn="l"/>
            <a:endParaRPr lang="en-US" dirty="0">
              <a:solidFill>
                <a:srgbClr val="0000FF"/>
              </a:solidFill>
            </a:endParaRPr>
          </a:p>
          <a:p>
            <a:pPr algn="l"/>
            <a:r>
              <a:rPr lang="en-US" dirty="0">
                <a:solidFill>
                  <a:srgbClr val="000090"/>
                </a:solidFill>
              </a:rPr>
              <a:t>• Transparent. </a:t>
            </a:r>
            <a:r>
              <a:rPr lang="en-US" dirty="0">
                <a:solidFill>
                  <a:srgbClr val="0000FF"/>
                </a:solidFill>
              </a:rPr>
              <a:t>Give math, software (4GB DVD)</a:t>
            </a:r>
          </a:p>
          <a:p>
            <a:pPr algn="l"/>
            <a:endParaRPr lang="en-US" dirty="0">
              <a:solidFill>
                <a:srgbClr val="0000FF"/>
              </a:solidFill>
            </a:endParaRPr>
          </a:p>
          <a:p>
            <a:pPr algn="l"/>
            <a:r>
              <a:rPr lang="en-US" dirty="0">
                <a:solidFill>
                  <a:srgbClr val="000090"/>
                </a:solidFill>
              </a:rPr>
              <a:t>• Neutral. </a:t>
            </a:r>
            <a:r>
              <a:rPr lang="en-US" dirty="0">
                <a:solidFill>
                  <a:srgbClr val="0000FF"/>
                </a:solidFill>
              </a:rPr>
              <a:t>Can statistically include or exclude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0511" y="6036165"/>
            <a:ext cx="38742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Informative</a:t>
            </a:r>
            <a:endParaRPr lang="en-US" sz="3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5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How is </a:t>
            </a:r>
            <a:r>
              <a:rPr lang="en-US" dirty="0" err="1" smtClean="0">
                <a:solidFill>
                  <a:srgbClr val="000090"/>
                </a:solidFill>
              </a:rPr>
              <a:t>TrueAllele</a:t>
            </a:r>
            <a:r>
              <a:rPr lang="en-US" dirty="0" smtClean="0">
                <a:solidFill>
                  <a:srgbClr val="000090"/>
                </a:solidFill>
              </a:rPr>
              <a:t> used?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1920" y="1960880"/>
            <a:ext cx="38201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Prosecution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Defense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Investigation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Post-conviction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Mass disaster</a:t>
            </a:r>
          </a:p>
          <a:p>
            <a:pPr algn="l"/>
            <a:r>
              <a:rPr lang="en-US" sz="2800" dirty="0">
                <a:solidFill>
                  <a:srgbClr val="000090"/>
                </a:solidFill>
              </a:rPr>
              <a:t>• Touch DNA</a:t>
            </a:r>
          </a:p>
          <a:p>
            <a:pPr algn="l"/>
            <a:r>
              <a:rPr lang="en-US" sz="2800" dirty="0" smtClean="0">
                <a:solidFill>
                  <a:srgbClr val="000090"/>
                </a:solidFill>
              </a:rPr>
              <a:t>• Complex mixtures</a:t>
            </a:r>
          </a:p>
          <a:p>
            <a:pPr algn="l"/>
            <a:r>
              <a:rPr lang="en-US" sz="2800" dirty="0" smtClean="0">
                <a:solidFill>
                  <a:srgbClr val="000090"/>
                </a:solidFill>
              </a:rPr>
              <a:t>• Kinship, paternity</a:t>
            </a:r>
          </a:p>
          <a:p>
            <a:pPr algn="l"/>
            <a:r>
              <a:rPr lang="en-US" sz="2800" dirty="0" smtClean="0">
                <a:solidFill>
                  <a:srgbClr val="000090"/>
                </a:solidFill>
              </a:rPr>
              <a:t>• DNA database</a:t>
            </a:r>
          </a:p>
          <a:p>
            <a:pPr algn="l"/>
            <a:r>
              <a:rPr lang="en-US" sz="2800" dirty="0">
                <a:solidFill>
                  <a:srgbClr val="000090"/>
                </a:solidFill>
              </a:rPr>
              <a:t>• Preventing </a:t>
            </a:r>
            <a:r>
              <a:rPr lang="en-US" sz="2800" dirty="0" smtClean="0">
                <a:solidFill>
                  <a:srgbClr val="000090"/>
                </a:solidFill>
              </a:rPr>
              <a:t>crime</a:t>
            </a:r>
            <a:endParaRPr lang="en-US" sz="2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Pennsylvania </a:t>
            </a:r>
            <a:r>
              <a:rPr lang="en-US" dirty="0" smtClean="0">
                <a:latin typeface="Arial" charset="0"/>
              </a:rPr>
              <a:t>v. Kevin Foley</a:t>
            </a:r>
            <a:endParaRPr lang="en-US" dirty="0">
              <a:latin typeface="Arial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914400" y="1848412"/>
            <a:ext cx="713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hlink"/>
                </a:solidFill>
              </a:rPr>
              <a:t>Apr 2006: Blairsville Dentist John Yelenic murdered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838200" y="2458012"/>
            <a:ext cx="7050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accent2"/>
                </a:solidFill>
              </a:rPr>
              <a:t>Nov 2007: Trooper Kevin Foley charged with crime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61155" y="5526268"/>
            <a:ext cx="84137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February </a:t>
            </a:r>
            <a:r>
              <a:rPr lang="en-US" dirty="0">
                <a:solidFill>
                  <a:srgbClr val="FF0000"/>
                </a:solidFill>
              </a:rPr>
              <a:t>2008: Defense questions 13,000 DNA match </a:t>
            </a:r>
            <a:r>
              <a:rPr lang="en-US" dirty="0" smtClean="0">
                <a:solidFill>
                  <a:srgbClr val="FF0000"/>
                </a:solidFill>
              </a:rPr>
              <a:t>score</a:t>
            </a:r>
          </a:p>
        </p:txBody>
      </p:sp>
      <p:pic>
        <p:nvPicPr>
          <p:cNvPr id="37894" name="Picture 6" descr="PA Trooper Foley 2b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43812"/>
            <a:ext cx="2868613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5247" y="6099904"/>
            <a:ext cx="85522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March 2009</a:t>
            </a:r>
            <a:r>
              <a:rPr lang="en-US" dirty="0">
                <a:solidFill>
                  <a:srgbClr val="008000"/>
                </a:solidFill>
              </a:rPr>
              <a:t>: </a:t>
            </a:r>
            <a:r>
              <a:rPr lang="en-US" dirty="0" smtClean="0">
                <a:solidFill>
                  <a:srgbClr val="008000"/>
                </a:solidFill>
              </a:rPr>
              <a:t>Jury hears 189,000,000,000 </a:t>
            </a:r>
            <a:r>
              <a:rPr lang="en-US" dirty="0" err="1">
                <a:solidFill>
                  <a:srgbClr val="008000"/>
                </a:solidFill>
              </a:rPr>
              <a:t>TrueAllele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statistic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4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Pennsylvania v. Joshua Huber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771133"/>
              </p:ext>
            </p:extLst>
          </p:nvPr>
        </p:nvGraphicFramePr>
        <p:xfrm>
          <a:off x="502435" y="2213848"/>
          <a:ext cx="8024813" cy="3291912"/>
        </p:xfrm>
        <a:graphic>
          <a:graphicData uri="http://schemas.openxmlformats.org/drawingml/2006/table">
            <a:tbl>
              <a:tblPr/>
              <a:tblGrid>
                <a:gridCol w="1554593"/>
                <a:gridCol w="2241894"/>
                <a:gridCol w="1409442"/>
                <a:gridCol w="1409442"/>
                <a:gridCol w="1409442"/>
              </a:tblGrid>
              <a:tr h="92879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Item</a:t>
                      </a:r>
                    </a:p>
                  </a:txBody>
                  <a:tcPr marL="91447" marR="91447"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Description</a:t>
                      </a:r>
                    </a:p>
                  </a:txBody>
                  <a:tcPr marL="91447" marR="91447"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Melissa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Zuk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Derek Schindler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Joshua Huber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9" marB="45729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3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13E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9" marB="45729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Living room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wall bloodstain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9" marB="45729" anchor="ctr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 in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160 million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9" marB="45729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 in 36 thousand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9" marB="45729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11.6 quintillion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9" marB="45729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3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29A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Schindler's right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hand fingernails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9" marB="45729" anchor="ctr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9" marB="45729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1.37 quintillion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53.8 thousand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13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1603461-13A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Left hand fingernails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of Melissa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Zuk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9" marB="45729" anchor="ctr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17.4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billion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9" marB="45729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3.35 thousand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91447" marR="91447" marT="45729" marB="45729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359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Virginia v. David Black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097864"/>
              </p:ext>
            </p:extLst>
          </p:nvPr>
        </p:nvGraphicFramePr>
        <p:xfrm>
          <a:off x="204386" y="2151606"/>
          <a:ext cx="8763000" cy="3657600"/>
        </p:xfrm>
        <a:graphic>
          <a:graphicData uri="http://schemas.openxmlformats.org/drawingml/2006/table">
            <a:tbl>
              <a:tblPr/>
              <a:tblGrid>
                <a:gridCol w="644525"/>
                <a:gridCol w="1798637"/>
                <a:gridCol w="1263650"/>
                <a:gridCol w="1265238"/>
                <a:gridCol w="1263650"/>
                <a:gridCol w="1263650"/>
                <a:gridCol w="1263650"/>
              </a:tblGrid>
              <a:tr h="118872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Item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Description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David Black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Bonnie Black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BettyAnn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Armstrong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Craig Black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Eleanora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Black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08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Baseball hat velcro strap</a:t>
                      </a: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32.5 quintillion</a:t>
                      </a:r>
                      <a:r>
                        <a:rPr lang="en-US" sz="18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16.1 billion</a:t>
                      </a:r>
                      <a:r>
                        <a:rPr lang="en-US" sz="18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1/1.83 thousand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1/62.6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Master bedroom light switch</a:t>
                      </a: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364 million</a:t>
                      </a:r>
                      <a:r>
                        <a:rPr lang="en-US" sz="18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8.14 million</a:t>
                      </a:r>
                      <a:r>
                        <a:rPr lang="en-US" sz="18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Master bathroom light switch</a:t>
                      </a:r>
                    </a:p>
                  </a:txBody>
                  <a:tcPr anchor="ctr" horzOverflow="overflow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1/19.5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554 million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3.63 million</a:t>
                      </a:r>
                      <a:r>
                        <a:rPr lang="en-US" sz="180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2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Maryland v. Nelson Clifford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573764"/>
              </p:ext>
            </p:extLst>
          </p:nvPr>
        </p:nvGraphicFramePr>
        <p:xfrm>
          <a:off x="2062163" y="5486400"/>
          <a:ext cx="7010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3" name="Document" r:id="rId3" imgW="7010400" imgH="800100" progId="Word.Document.12">
                  <p:embed/>
                </p:oleObj>
              </mc:Choice>
              <mc:Fallback>
                <p:oleObj name="Document" r:id="rId3" imgW="7010400" imgH="8001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2163" y="5486400"/>
                        <a:ext cx="70104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90600" y="5661025"/>
            <a:ext cx="144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 smtClean="0"/>
              <a:t>match</a:t>
            </a:r>
          </a:p>
          <a:p>
            <a:pPr algn="ctr"/>
            <a:r>
              <a:rPr lang="en-US" sz="1800" dirty="0" smtClean="0"/>
              <a:t>statistic</a:t>
            </a:r>
            <a:endParaRPr lang="en-US" sz="1800" dirty="0"/>
          </a:p>
        </p:txBody>
      </p:sp>
      <p:cxnSp>
        <p:nvCxnSpPr>
          <p:cNvPr id="7" name="Straight Arrow Connector 7"/>
          <p:cNvCxnSpPr>
            <a:cxnSpLocks noChangeShapeType="1"/>
          </p:cNvCxnSpPr>
          <p:nvPr/>
        </p:nvCxnSpPr>
        <p:spPr bwMode="auto">
          <a:xfrm>
            <a:off x="4572000" y="3124200"/>
            <a:ext cx="0" cy="76200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8"/>
          <p:cNvCxnSpPr>
            <a:cxnSpLocks noChangeShapeType="1"/>
          </p:cNvCxnSpPr>
          <p:nvPr/>
        </p:nvCxnSpPr>
        <p:spPr bwMode="auto">
          <a:xfrm>
            <a:off x="4724400" y="3124200"/>
            <a:ext cx="990600" cy="76200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9"/>
          <p:cNvCxnSpPr>
            <a:cxnSpLocks noChangeShapeType="1"/>
          </p:cNvCxnSpPr>
          <p:nvPr/>
        </p:nvCxnSpPr>
        <p:spPr bwMode="auto">
          <a:xfrm flipH="1">
            <a:off x="3352800" y="3124200"/>
            <a:ext cx="1066800" cy="76200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12" descr="white-t-shirt-clip-art-65256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28800"/>
            <a:ext cx="118268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5562600" y="3881438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00FF"/>
                </a:solidFill>
              </a:rPr>
              <a:t>7%</a:t>
            </a: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4038600" y="38862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00FF"/>
                </a:solidFill>
              </a:rPr>
              <a:t>82%</a:t>
            </a: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2743200" y="38862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00FF"/>
                </a:solidFill>
              </a:rPr>
              <a:t>11%</a:t>
            </a:r>
          </a:p>
        </p:txBody>
      </p:sp>
      <p:sp>
        <p:nvSpPr>
          <p:cNvPr id="14" name="TextBox 20"/>
          <p:cNvSpPr txBox="1">
            <a:spLocks noChangeArrowheads="1"/>
          </p:cNvSpPr>
          <p:nvPr/>
        </p:nvSpPr>
        <p:spPr bwMode="auto">
          <a:xfrm>
            <a:off x="2438400" y="4191000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000090"/>
                </a:solidFill>
              </a:rPr>
              <a:t>contributor</a:t>
            </a:r>
          </a:p>
          <a:p>
            <a:pPr algn="ctr"/>
            <a:r>
              <a:rPr lang="en-US" sz="1800">
                <a:solidFill>
                  <a:srgbClr val="000090"/>
                </a:solidFill>
              </a:rPr>
              <a:t>1</a:t>
            </a:r>
          </a:p>
        </p:txBody>
      </p: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3810000" y="4191000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000090"/>
                </a:solidFill>
              </a:rPr>
              <a:t>contributor</a:t>
            </a:r>
          </a:p>
          <a:p>
            <a:pPr algn="ctr"/>
            <a:r>
              <a:rPr lang="en-US" sz="1800">
                <a:solidFill>
                  <a:srgbClr val="000090"/>
                </a:solidFill>
              </a:rPr>
              <a:t>2</a:t>
            </a:r>
          </a:p>
        </p:txBody>
      </p: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5181600" y="4191000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000090"/>
                </a:solidFill>
              </a:rPr>
              <a:t>contributor</a:t>
            </a:r>
          </a:p>
          <a:p>
            <a:pPr algn="ctr"/>
            <a:r>
              <a:rPr lang="en-US" sz="1800">
                <a:solidFill>
                  <a:srgbClr val="000090"/>
                </a:solidFill>
              </a:rPr>
              <a:t>3</a:t>
            </a:r>
          </a:p>
        </p:txBody>
      </p:sp>
      <p:sp>
        <p:nvSpPr>
          <p:cNvPr id="17" name="Up-Down Arrow 24"/>
          <p:cNvSpPr>
            <a:spLocks noChangeArrowheads="1"/>
          </p:cNvSpPr>
          <p:nvPr/>
        </p:nvSpPr>
        <p:spPr bwMode="auto">
          <a:xfrm>
            <a:off x="3101975" y="4876800"/>
            <a:ext cx="228600" cy="4572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Up-Down Arrow 25"/>
          <p:cNvSpPr>
            <a:spLocks noChangeArrowheads="1"/>
          </p:cNvSpPr>
          <p:nvPr/>
        </p:nvSpPr>
        <p:spPr bwMode="auto">
          <a:xfrm>
            <a:off x="4473575" y="4876800"/>
            <a:ext cx="228600" cy="4572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Up-Down Arrow 26"/>
          <p:cNvSpPr>
            <a:spLocks noChangeArrowheads="1"/>
          </p:cNvSpPr>
          <p:nvPr/>
        </p:nvSpPr>
        <p:spPr bwMode="auto">
          <a:xfrm>
            <a:off x="5838825" y="4876800"/>
            <a:ext cx="228600" cy="4572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8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V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19" y="1270424"/>
            <a:ext cx="7727901" cy="5587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Dr. Mark W. Perlin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22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California </a:t>
            </a:r>
            <a:r>
              <a:rPr lang="en-US" dirty="0" smtClean="0">
                <a:latin typeface="Arial" charset="0"/>
              </a:rPr>
              <a:t>v. Billy Ray Johnson</a:t>
            </a:r>
            <a:endParaRPr lang="en-US" dirty="0">
              <a:latin typeface="Arial" charset="0"/>
            </a:endParaRPr>
          </a:p>
        </p:txBody>
      </p:sp>
      <p:pic>
        <p:nvPicPr>
          <p:cNvPr id="378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18" b="6667"/>
          <a:stretch>
            <a:fillRect/>
          </a:stretch>
        </p:blipFill>
        <p:spPr bwMode="auto">
          <a:xfrm>
            <a:off x="931863" y="2598738"/>
            <a:ext cx="7383462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ame 3"/>
          <p:cNvSpPr/>
          <p:nvPr/>
        </p:nvSpPr>
        <p:spPr bwMode="auto">
          <a:xfrm>
            <a:off x="7408863" y="2565400"/>
            <a:ext cx="939800" cy="2844800"/>
          </a:xfrm>
          <a:prstGeom prst="fram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/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1531938" y="1727200"/>
            <a:ext cx="607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90"/>
                </a:solidFill>
              </a:rPr>
              <a:t>8 mixture items </a:t>
            </a:r>
            <a:r>
              <a:rPr lang="en-US"/>
              <a:t>vs.</a:t>
            </a:r>
            <a:r>
              <a:rPr lang="en-US">
                <a:solidFill>
                  <a:srgbClr val="0000FF"/>
                </a:solidFill>
              </a:rPr>
              <a:t> 5 victims </a:t>
            </a:r>
            <a:r>
              <a:rPr lang="en-US">
                <a:solidFill>
                  <a:srgbClr val="000000"/>
                </a:solidFill>
              </a:rPr>
              <a:t>+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1 suspect</a:t>
            </a:r>
          </a:p>
        </p:txBody>
      </p:sp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2074863" y="5646738"/>
            <a:ext cx="4994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90"/>
                </a:solidFill>
              </a:rPr>
              <a:t>DNA match statistics</a:t>
            </a:r>
          </a:p>
          <a:p>
            <a:r>
              <a:rPr lang="en-US">
                <a:solidFill>
                  <a:srgbClr val="000090"/>
                </a:solidFill>
              </a:rPr>
              <a:t>corroborate victim statements</a:t>
            </a:r>
          </a:p>
        </p:txBody>
      </p:sp>
      <p:sp>
        <p:nvSpPr>
          <p:cNvPr id="37894" name="TextBox 2"/>
          <p:cNvSpPr txBox="1">
            <a:spLocks noChangeArrowheads="1"/>
          </p:cNvSpPr>
          <p:nvPr/>
        </p:nvSpPr>
        <p:spPr bwMode="auto">
          <a:xfrm>
            <a:off x="7281863" y="5402263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rgbClr val="FF0000"/>
                </a:solidFill>
              </a:rPr>
              <a:t>BRJ</a:t>
            </a:r>
          </a:p>
        </p:txBody>
      </p:sp>
      <p:sp>
        <p:nvSpPr>
          <p:cNvPr id="8" name="Donut 7"/>
          <p:cNvSpPr/>
          <p:nvPr/>
        </p:nvSpPr>
        <p:spPr bwMode="auto">
          <a:xfrm>
            <a:off x="6697663" y="4995863"/>
            <a:ext cx="685800" cy="381000"/>
          </a:xfrm>
          <a:prstGeom prst="donut">
            <a:avLst>
              <a:gd name="adj" fmla="val 17564"/>
            </a:avLst>
          </a:prstGeom>
          <a:solidFill>
            <a:srgbClr val="33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l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0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Wolfe sisters </a:t>
            </a:r>
            <a:r>
              <a:rPr lang="en-US" dirty="0"/>
              <a:t>h</a:t>
            </a:r>
            <a:r>
              <a:rPr lang="en-US" dirty="0" smtClean="0"/>
              <a:t>omicide</a:t>
            </a:r>
            <a:endParaRPr lang="en-US" dirty="0"/>
          </a:p>
        </p:txBody>
      </p:sp>
      <p:pic>
        <p:nvPicPr>
          <p:cNvPr id="3" name="Picture 2" descr="WolfeSist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67930"/>
            <a:ext cx="3420533" cy="37831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7681" y="5588000"/>
            <a:ext cx="710863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60066"/>
                </a:solidFill>
              </a:rPr>
              <a:t>On February 6, 2014, Susan Wolfe (44</a:t>
            </a:r>
            <a:r>
              <a:rPr lang="en-US" dirty="0" smtClean="0">
                <a:solidFill>
                  <a:srgbClr val="660066"/>
                </a:solidFill>
              </a:rPr>
              <a:t>)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and </a:t>
            </a:r>
            <a:r>
              <a:rPr lang="en-US" dirty="0">
                <a:solidFill>
                  <a:srgbClr val="660066"/>
                </a:solidFill>
              </a:rPr>
              <a:t>her younger sister Sarah (</a:t>
            </a:r>
            <a:r>
              <a:rPr lang="en-US" dirty="0" smtClean="0">
                <a:solidFill>
                  <a:srgbClr val="660066"/>
                </a:solidFill>
              </a:rPr>
              <a:t>38, left) </a:t>
            </a:r>
          </a:p>
          <a:p>
            <a:r>
              <a:rPr lang="en-US" dirty="0" smtClean="0">
                <a:solidFill>
                  <a:srgbClr val="660066"/>
                </a:solidFill>
              </a:rPr>
              <a:t>were </a:t>
            </a:r>
            <a:r>
              <a:rPr lang="en-US" dirty="0">
                <a:solidFill>
                  <a:srgbClr val="660066"/>
                </a:solidFill>
              </a:rPr>
              <a:t>killed </a:t>
            </a:r>
            <a:r>
              <a:rPr lang="en-US" dirty="0" smtClean="0">
                <a:solidFill>
                  <a:srgbClr val="660066"/>
                </a:solidFill>
              </a:rPr>
              <a:t>in </a:t>
            </a:r>
            <a:r>
              <a:rPr lang="en-US" dirty="0">
                <a:solidFill>
                  <a:srgbClr val="660066"/>
                </a:solidFill>
              </a:rPr>
              <a:t>their East Liberty home in Pittsburgh. </a:t>
            </a:r>
          </a:p>
        </p:txBody>
      </p:sp>
    </p:spTree>
    <p:extLst>
      <p:ext uri="{BB962C8B-B14F-4D97-AF65-F5344CB8AC3E}">
        <p14:creationId xmlns:p14="http://schemas.microsoft.com/office/powerpoint/2010/main" val="2293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Pennsylvania v. Allen Wade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22405" y="3014138"/>
            <a:ext cx="66801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Hat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No conclusions</a:t>
            </a:r>
          </a:p>
          <a:p>
            <a:pPr algn="l"/>
            <a:r>
              <a:rPr lang="en-US" dirty="0" smtClean="0">
                <a:solidFill>
                  <a:srgbClr val="0000FF"/>
                </a:solidFill>
              </a:rPr>
              <a:t>Cup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Insufficient data</a:t>
            </a:r>
          </a:p>
          <a:p>
            <a:pPr algn="l"/>
            <a:r>
              <a:rPr lang="en-US" dirty="0" smtClean="0">
                <a:solidFill>
                  <a:srgbClr val="0000FF"/>
                </a:solidFill>
              </a:rPr>
              <a:t>Fingernails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Contamination, insufficient data</a:t>
            </a:r>
          </a:p>
          <a:p>
            <a:pPr algn="l"/>
            <a:r>
              <a:rPr lang="en-US" dirty="0" smtClean="0">
                <a:solidFill>
                  <a:srgbClr val="0000FF"/>
                </a:solidFill>
              </a:rPr>
              <a:t>Gear shift</a:t>
            </a:r>
            <a:r>
              <a:rPr lang="en-US" dirty="0"/>
              <a:t>	</a:t>
            </a:r>
            <a:r>
              <a:rPr lang="en-US" dirty="0" smtClean="0">
                <a:solidFill>
                  <a:srgbClr val="FF0000"/>
                </a:solidFill>
              </a:rPr>
              <a:t>Insufficient </a:t>
            </a:r>
            <a:r>
              <a:rPr lang="en-US" dirty="0">
                <a:solidFill>
                  <a:srgbClr val="FF0000"/>
                </a:solidFill>
              </a:rPr>
              <a:t>data</a:t>
            </a:r>
          </a:p>
          <a:p>
            <a:pPr algn="l"/>
            <a:r>
              <a:rPr lang="en-US" dirty="0" smtClean="0">
                <a:solidFill>
                  <a:srgbClr val="0000FF"/>
                </a:solidFill>
              </a:rPr>
              <a:t>Seat lever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Cannot be excluded</a:t>
            </a:r>
          </a:p>
          <a:p>
            <a:pPr algn="l"/>
            <a:r>
              <a:rPr lang="en-US" dirty="0" smtClean="0">
                <a:solidFill>
                  <a:srgbClr val="0000FF"/>
                </a:solidFill>
              </a:rPr>
              <a:t>Knit hat</a:t>
            </a: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Insufficient data</a:t>
            </a:r>
          </a:p>
          <a:p>
            <a:pPr algn="l"/>
            <a:r>
              <a:rPr lang="en-US" dirty="0" smtClean="0">
                <a:solidFill>
                  <a:srgbClr val="0000FF"/>
                </a:solidFill>
              </a:rPr>
              <a:t>Sock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</a:rPr>
              <a:t>Too complex, no conclusions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667934"/>
            <a:ext cx="802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Thresholds failed to interpret most DNA mixtures</a:t>
            </a:r>
          </a:p>
        </p:txBody>
      </p:sp>
    </p:spTree>
    <p:extLst>
      <p:ext uri="{BB962C8B-B14F-4D97-AF65-F5344CB8AC3E}">
        <p14:creationId xmlns:p14="http://schemas.microsoft.com/office/powerpoint/2010/main" val="309854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Pennsylvania v. Allen Wade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22405" y="3014138"/>
            <a:ext cx="66801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tabLst>
                <a:tab pos="1828800" algn="l"/>
                <a:tab pos="4114800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Hat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8000"/>
                </a:solidFill>
              </a:rPr>
              <a:t>65.3 thousand 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Allen Wade</a:t>
            </a:r>
          </a:p>
          <a:p>
            <a:pPr algn="l">
              <a:tabLst>
                <a:tab pos="1828800" algn="l"/>
                <a:tab pos="4114800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Cup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8000"/>
                </a:solidFill>
              </a:rPr>
              <a:t>20.5 thousand 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606060"/>
                </a:solidFill>
              </a:rPr>
              <a:t>Susan Wolfe</a:t>
            </a:r>
          </a:p>
          <a:p>
            <a:pPr algn="l">
              <a:tabLst>
                <a:tab pos="1828800" algn="l"/>
                <a:tab pos="4114800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Fingernails</a:t>
            </a:r>
            <a:r>
              <a:rPr lang="en-US" dirty="0"/>
              <a:t>	</a:t>
            </a:r>
            <a:r>
              <a:rPr lang="en-US" dirty="0">
                <a:solidFill>
                  <a:srgbClr val="008000"/>
                </a:solidFill>
              </a:rPr>
              <a:t>6.06 </a:t>
            </a:r>
            <a:r>
              <a:rPr lang="en-US" dirty="0" smtClean="0">
                <a:solidFill>
                  <a:srgbClr val="008000"/>
                </a:solidFill>
              </a:rPr>
              <a:t>trillion 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606060"/>
                </a:solidFill>
              </a:rPr>
              <a:t>Allen Wade</a:t>
            </a:r>
          </a:p>
          <a:p>
            <a:pPr algn="l">
              <a:tabLst>
                <a:tab pos="1828800" algn="l"/>
                <a:tab pos="4114800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Gear shift</a:t>
            </a:r>
            <a:r>
              <a:rPr lang="en-US" dirty="0"/>
              <a:t>	</a:t>
            </a:r>
            <a:r>
              <a:rPr lang="en-US" dirty="0">
                <a:solidFill>
                  <a:srgbClr val="008000"/>
                </a:solidFill>
              </a:rPr>
              <a:t>9.37 </a:t>
            </a:r>
            <a:r>
              <a:rPr lang="en-US" dirty="0" smtClean="0">
                <a:solidFill>
                  <a:srgbClr val="008000"/>
                </a:solidFill>
              </a:rPr>
              <a:t>million 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606060"/>
                </a:solidFill>
              </a:rPr>
              <a:t>Sarah Wolfe</a:t>
            </a:r>
            <a:endParaRPr lang="en-US" dirty="0">
              <a:solidFill>
                <a:srgbClr val="606060"/>
              </a:solidFill>
            </a:endParaRPr>
          </a:p>
          <a:p>
            <a:pPr algn="l">
              <a:tabLst>
                <a:tab pos="1828800" algn="l"/>
                <a:tab pos="4114800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Seat lever</a:t>
            </a:r>
            <a:r>
              <a:rPr lang="en-US" dirty="0"/>
              <a:t>	</a:t>
            </a:r>
            <a:r>
              <a:rPr lang="en-US" dirty="0">
                <a:solidFill>
                  <a:srgbClr val="008000"/>
                </a:solidFill>
              </a:rPr>
              <a:t>385 </a:t>
            </a:r>
            <a:r>
              <a:rPr lang="en-US" dirty="0" smtClean="0">
                <a:solidFill>
                  <a:srgbClr val="008000"/>
                </a:solidFill>
              </a:rPr>
              <a:t>billion 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606060"/>
                </a:solidFill>
              </a:rPr>
              <a:t>Sarah Wolfe</a:t>
            </a:r>
            <a:endParaRPr lang="en-US" dirty="0">
              <a:solidFill>
                <a:srgbClr val="606060"/>
              </a:solidFill>
            </a:endParaRPr>
          </a:p>
          <a:p>
            <a:pPr algn="l">
              <a:tabLst>
                <a:tab pos="1828800" algn="l"/>
                <a:tab pos="4114800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Knit hat</a:t>
            </a:r>
            <a:r>
              <a:rPr lang="en-US" dirty="0" smtClean="0"/>
              <a:t>	</a:t>
            </a:r>
            <a:r>
              <a:rPr lang="en-US" dirty="0">
                <a:solidFill>
                  <a:srgbClr val="008000"/>
                </a:solidFill>
              </a:rPr>
              <a:t>25.7 </a:t>
            </a:r>
            <a:r>
              <a:rPr lang="en-US" dirty="0" smtClean="0">
                <a:solidFill>
                  <a:srgbClr val="008000"/>
                </a:solidFill>
              </a:rPr>
              <a:t>thousand 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606060"/>
                </a:solidFill>
              </a:rPr>
              <a:t>Allen Wade</a:t>
            </a:r>
            <a:endParaRPr lang="en-US" dirty="0">
              <a:solidFill>
                <a:srgbClr val="606060"/>
              </a:solidFill>
            </a:endParaRPr>
          </a:p>
          <a:p>
            <a:pPr algn="l">
              <a:tabLst>
                <a:tab pos="1828800" algn="l"/>
                <a:tab pos="4114800" algn="l"/>
              </a:tabLst>
            </a:pPr>
            <a:r>
              <a:rPr lang="en-US" dirty="0" smtClean="0">
                <a:solidFill>
                  <a:srgbClr val="0000FF"/>
                </a:solidFill>
              </a:rPr>
              <a:t>Sock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8000"/>
                </a:solidFill>
              </a:rPr>
              <a:t>300</a:t>
            </a:r>
            <a:r>
              <a:rPr lang="en-US" dirty="0" smtClean="0"/>
              <a:t> 	</a:t>
            </a:r>
            <a:r>
              <a:rPr lang="en-US" dirty="0" smtClean="0">
                <a:solidFill>
                  <a:srgbClr val="606060"/>
                </a:solidFill>
              </a:rPr>
              <a:t>Sarah Wolfe</a:t>
            </a:r>
            <a:endParaRPr lang="en-US" dirty="0">
              <a:solidFill>
                <a:srgbClr val="606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4467" y="1667934"/>
            <a:ext cx="713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crime lab reported 5 DNA mixture matches</a:t>
            </a:r>
          </a:p>
          <a:p>
            <a:r>
              <a:rPr lang="en-US" dirty="0" err="1" smtClean="0">
                <a:solidFill>
                  <a:srgbClr val="008000"/>
                </a:solidFill>
              </a:rPr>
              <a:t>TrueAllele</a:t>
            </a:r>
            <a:r>
              <a:rPr lang="en-US" dirty="0" smtClean="0">
                <a:solidFill>
                  <a:srgbClr val="008000"/>
                </a:solidFill>
              </a:rPr>
              <a:t> found 17 matches on the same data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31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Reported DNA match statistics</a:t>
            </a:r>
            <a:endParaRPr lang="en-US" dirty="0">
              <a:latin typeface="Arial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19100" y="2246313"/>
            <a:ext cx="83058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A match between the </a:t>
            </a:r>
            <a:r>
              <a:rPr lang="en-US"/>
              <a:t>right fingernails</a:t>
            </a:r>
            <a:endParaRPr lang="en-US">
              <a:solidFill>
                <a:schemeClr val="bg2"/>
              </a:solidFill>
            </a:endParaRPr>
          </a:p>
          <a:p>
            <a:r>
              <a:rPr lang="en-US">
                <a:solidFill>
                  <a:schemeClr val="bg2"/>
                </a:solidFill>
              </a:rPr>
              <a:t>and </a:t>
            </a:r>
            <a:r>
              <a:rPr lang="en-US"/>
              <a:t>Allen Wade </a:t>
            </a:r>
            <a:r>
              <a:rPr lang="en-US">
                <a:solidFill>
                  <a:schemeClr val="bg2"/>
                </a:solidFill>
              </a:rPr>
              <a:t>is: </a:t>
            </a:r>
          </a:p>
          <a:p>
            <a:endParaRPr lang="en-US">
              <a:solidFill>
                <a:schemeClr val="bg2"/>
              </a:solidFill>
            </a:endParaRPr>
          </a:p>
          <a:p>
            <a:r>
              <a:rPr lang="en-US">
                <a:solidFill>
                  <a:srgbClr val="800080"/>
                </a:solidFill>
              </a:rPr>
              <a:t>6.06 trillion</a:t>
            </a:r>
            <a:r>
              <a:rPr lang="en-US">
                <a:solidFill>
                  <a:schemeClr val="bg2"/>
                </a:solidFill>
              </a:rPr>
              <a:t> </a:t>
            </a:r>
            <a:r>
              <a:rPr lang="en-US">
                <a:solidFill>
                  <a:schemeClr val="accent2"/>
                </a:solidFill>
              </a:rPr>
              <a:t>times more probable than </a:t>
            </a:r>
          </a:p>
          <a:p>
            <a:r>
              <a:rPr lang="en-US">
                <a:solidFill>
                  <a:schemeClr val="accent2"/>
                </a:solidFill>
              </a:rPr>
              <a:t>a coincidental match to an unrelated </a:t>
            </a:r>
            <a:r>
              <a:rPr lang="en-US">
                <a:solidFill>
                  <a:srgbClr val="800080"/>
                </a:solidFill>
              </a:rPr>
              <a:t>Black</a:t>
            </a:r>
            <a:r>
              <a:rPr lang="en-US">
                <a:solidFill>
                  <a:schemeClr val="accent2"/>
                </a:solidFill>
              </a:rPr>
              <a:t> person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rgbClr val="800080"/>
                </a:solidFill>
              </a:rPr>
              <a:t>32.5 trillion</a:t>
            </a:r>
            <a:r>
              <a:rPr lang="en-US">
                <a:solidFill>
                  <a:schemeClr val="accent2"/>
                </a:solidFill>
              </a:rPr>
              <a:t> times more probable than </a:t>
            </a:r>
          </a:p>
          <a:p>
            <a:r>
              <a:rPr lang="en-US">
                <a:solidFill>
                  <a:schemeClr val="accent2"/>
                </a:solidFill>
              </a:rPr>
              <a:t>a coincidental match to an unrelated </a:t>
            </a:r>
            <a:r>
              <a:rPr lang="en-US">
                <a:solidFill>
                  <a:srgbClr val="800080"/>
                </a:solidFill>
              </a:rPr>
              <a:t>Caucasian</a:t>
            </a:r>
            <a:r>
              <a:rPr lang="en-US">
                <a:solidFill>
                  <a:schemeClr val="accent2"/>
                </a:solidFill>
              </a:rPr>
              <a:t> person</a:t>
            </a:r>
          </a:p>
          <a:p>
            <a:endParaRPr lang="en-US">
              <a:solidFill>
                <a:schemeClr val="accent2"/>
              </a:solidFill>
            </a:endParaRPr>
          </a:p>
          <a:p>
            <a:r>
              <a:rPr lang="en-US">
                <a:solidFill>
                  <a:srgbClr val="800080"/>
                </a:solidFill>
              </a:rPr>
              <a:t>8 trillion</a:t>
            </a:r>
            <a:r>
              <a:rPr lang="en-US">
                <a:solidFill>
                  <a:schemeClr val="accent2"/>
                </a:solidFill>
              </a:rPr>
              <a:t> times more probable than</a:t>
            </a:r>
          </a:p>
          <a:p>
            <a:r>
              <a:rPr lang="en-US">
                <a:solidFill>
                  <a:schemeClr val="accent2"/>
                </a:solidFill>
              </a:rPr>
              <a:t>a coincidental match to an unrelated </a:t>
            </a:r>
            <a:r>
              <a:rPr lang="en-US">
                <a:solidFill>
                  <a:srgbClr val="800080"/>
                </a:solidFill>
              </a:rPr>
              <a:t>Hispanic</a:t>
            </a:r>
            <a:r>
              <a:rPr lang="en-US">
                <a:solidFill>
                  <a:schemeClr val="accent2"/>
                </a:solidFill>
              </a:rPr>
              <a:t> person</a:t>
            </a:r>
          </a:p>
        </p:txBody>
      </p:sp>
    </p:spTree>
    <p:extLst>
      <p:ext uri="{BB962C8B-B14F-4D97-AF65-F5344CB8AC3E}">
        <p14:creationId xmlns:p14="http://schemas.microsoft.com/office/powerpoint/2010/main" val="111564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sz="4000" b="1" dirty="0">
                <a:latin typeface="Times New Roman"/>
                <a:cs typeface="Times New Roman"/>
              </a:rPr>
              <a:t>Allen Wade Found Guilty On All Counts In East Liberty Sisters’ Slaying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3141143"/>
            <a:ext cx="87291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</a:rPr>
              <a:t>PITTSBURGH (KDKA/AP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marL="228600" indent="-228600" algn="l"/>
            <a:r>
              <a:rPr lang="en-US" dirty="0" smtClean="0">
                <a:solidFill>
                  <a:srgbClr val="0000FF"/>
                </a:solidFill>
              </a:rPr>
              <a:t>• A </a:t>
            </a:r>
            <a:r>
              <a:rPr lang="en-US" dirty="0">
                <a:solidFill>
                  <a:srgbClr val="0000FF"/>
                </a:solidFill>
              </a:rPr>
              <a:t>man accused of killing two sisters who lived next door to him in East Liberty has been found guilty on all counts.</a:t>
            </a:r>
          </a:p>
          <a:p>
            <a:pPr marL="228600" indent="-228600" algn="l"/>
            <a:r>
              <a:rPr lang="en-US" dirty="0" smtClean="0">
                <a:solidFill>
                  <a:srgbClr val="0000FF"/>
                </a:solidFill>
              </a:rPr>
              <a:t>• Allen </a:t>
            </a:r>
            <a:r>
              <a:rPr lang="en-US" dirty="0">
                <a:solidFill>
                  <a:srgbClr val="0000FF"/>
                </a:solidFill>
              </a:rPr>
              <a:t>Wade was accused of shooting Sarah and Susan Wolfe after they returned from work on Feb. 6, 2014, apparently to steal a bank card.</a:t>
            </a:r>
          </a:p>
          <a:p>
            <a:pPr marL="228600" indent="-228600" algn="l"/>
            <a:r>
              <a:rPr lang="en-US" dirty="0" smtClean="0">
                <a:solidFill>
                  <a:srgbClr val="0000FF"/>
                </a:solidFill>
              </a:rPr>
              <a:t>• On </a:t>
            </a:r>
            <a:r>
              <a:rPr lang="en-US" dirty="0">
                <a:solidFill>
                  <a:srgbClr val="0000FF"/>
                </a:solidFill>
              </a:rPr>
              <a:t>Monday morning, a jury found Wade guilty of first-degree murder, robbery, burglary and theft by unlawful taking.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3733" y="2175934"/>
            <a:ext cx="4461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90"/>
                </a:solidFill>
              </a:rPr>
              <a:t>CBS News, May 23, 2016</a:t>
            </a:r>
            <a:endParaRPr lang="en-US" sz="2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33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edora_ha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6" b="19994"/>
          <a:stretch/>
        </p:blipFill>
        <p:spPr>
          <a:xfrm>
            <a:off x="1604458" y="4563533"/>
            <a:ext cx="2160436" cy="1972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Pennsylvania v. Allen Wade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34537" y="3022596"/>
            <a:ext cx="725593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00090"/>
                </a:solidFill>
              </a:rPr>
              <a:t>hat left from a burglary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smtClean="0">
                <a:solidFill>
                  <a:srgbClr val="000090"/>
                </a:solidFill>
              </a:rPr>
              <a:t>Wolfe sister’s home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six weeks </a:t>
            </a:r>
            <a:r>
              <a:rPr lang="en-US" dirty="0">
                <a:solidFill>
                  <a:srgbClr val="FF0000"/>
                </a:solidFill>
              </a:rPr>
              <a:t>before the murder </a:t>
            </a:r>
            <a:r>
              <a:rPr lang="en-US" dirty="0" smtClean="0"/>
              <a:t>matched</a:t>
            </a:r>
          </a:p>
          <a:p>
            <a:r>
              <a:rPr lang="en-US" dirty="0" smtClean="0"/>
              <a:t>Allen Wade </a:t>
            </a:r>
            <a:r>
              <a:rPr lang="en-US" dirty="0"/>
              <a:t>with a </a:t>
            </a:r>
            <a:r>
              <a:rPr lang="en-US" dirty="0">
                <a:solidFill>
                  <a:srgbClr val="008000"/>
                </a:solidFill>
              </a:rPr>
              <a:t>65.3 thousand </a:t>
            </a:r>
            <a:r>
              <a:rPr lang="en-US" dirty="0" smtClean="0"/>
              <a:t>statistic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24467" y="1667934"/>
            <a:ext cx="713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Thresholds failed to interpret DNA </a:t>
            </a:r>
            <a:r>
              <a:rPr lang="en-US" dirty="0" smtClean="0">
                <a:solidFill>
                  <a:srgbClr val="FF0000"/>
                </a:solidFill>
              </a:rPr>
              <a:t>mixture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 smtClean="0">
                <a:solidFill>
                  <a:srgbClr val="008000"/>
                </a:solidFill>
              </a:rPr>
              <a:t>TrueAllele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succeeded on </a:t>
            </a:r>
            <a:r>
              <a:rPr lang="en-US" dirty="0" smtClean="0">
                <a:solidFill>
                  <a:srgbClr val="008000"/>
                </a:solidFill>
              </a:rPr>
              <a:t>the same data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0162" y="5232400"/>
            <a:ext cx="3547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660066"/>
                </a:solidFill>
                <a:latin typeface="+mn-lt"/>
                <a:cs typeface="Times New Roman"/>
              </a:rPr>
              <a:t>Preventable Crime</a:t>
            </a:r>
            <a:endParaRPr lang="en-US" sz="2800" b="1" dirty="0">
              <a:solidFill>
                <a:srgbClr val="660066"/>
              </a:solidFill>
              <a:latin typeface="+mn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037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220133" y="609600"/>
            <a:ext cx="8644467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Darryl </a:t>
            </a:r>
            <a:r>
              <a:rPr lang="en-US" dirty="0" err="1" smtClean="0">
                <a:latin typeface="Arial" charset="0"/>
              </a:rPr>
              <a:t>Pinkins</a:t>
            </a:r>
            <a:r>
              <a:rPr lang="en-US" dirty="0" smtClean="0">
                <a:latin typeface="Arial" charset="0"/>
              </a:rPr>
              <a:t> imprisoned</a:t>
            </a:r>
            <a:endParaRPr lang="en-US" dirty="0">
              <a:latin typeface="Arial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896938" y="2266950"/>
            <a:ext cx="7292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1989 – 5 men raped an Indiana woman</a:t>
            </a:r>
          </a:p>
          <a:p>
            <a:r>
              <a:rPr lang="en-US">
                <a:solidFill>
                  <a:srgbClr val="0000FF"/>
                </a:solidFill>
              </a:rPr>
              <a:t>Darryl Pinkins and 2 others misidentified</a:t>
            </a:r>
          </a:p>
          <a:p>
            <a:r>
              <a:rPr lang="en-US">
                <a:solidFill>
                  <a:srgbClr val="0000FF"/>
                </a:solidFill>
              </a:rPr>
              <a:t>1991 – wrongfully convicted, 65 year sentence</a:t>
            </a: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855663" y="4130675"/>
            <a:ext cx="74025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2001 – DNA mixture evidence </a:t>
            </a:r>
          </a:p>
          <a:p>
            <a:r>
              <a:rPr lang="en-US">
                <a:solidFill>
                  <a:srgbClr val="FF0000"/>
                </a:solidFill>
              </a:rPr>
              <a:t>2 contributors found, not the accused</a:t>
            </a:r>
          </a:p>
          <a:p>
            <a:r>
              <a:rPr lang="en-US">
                <a:solidFill>
                  <a:srgbClr val="FF0000"/>
                </a:solidFill>
              </a:rPr>
              <a:t>but 5 were needed, post-conviction relief denied</a:t>
            </a:r>
          </a:p>
        </p:txBody>
      </p:sp>
    </p:spTree>
    <p:extLst>
      <p:ext uri="{BB962C8B-B14F-4D97-AF65-F5344CB8AC3E}">
        <p14:creationId xmlns:p14="http://schemas.microsoft.com/office/powerpoint/2010/main" val="160747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TrueAllele Pinkins findings</a:t>
            </a: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1193800" y="1993900"/>
            <a:ext cx="7500938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>
                <a:solidFill>
                  <a:srgbClr val="0000FF"/>
                </a:solidFill>
              </a:rPr>
              <a:t>1. compared </a:t>
            </a:r>
            <a:r>
              <a:rPr lang="en-US" sz="2800" i="1">
                <a:solidFill>
                  <a:srgbClr val="0000FF"/>
                </a:solidFill>
              </a:rPr>
              <a:t>evidence with evidence</a:t>
            </a:r>
          </a:p>
          <a:p>
            <a:pPr algn="l"/>
            <a:r>
              <a:rPr lang="en-US" sz="2800">
                <a:solidFill>
                  <a:srgbClr val="0000FF"/>
                </a:solidFill>
              </a:rPr>
              <a:t>2. calculated </a:t>
            </a:r>
            <a:r>
              <a:rPr lang="en-US" sz="2800" i="1">
                <a:solidFill>
                  <a:srgbClr val="0000FF"/>
                </a:solidFill>
              </a:rPr>
              <a:t>exclusionary match statistics</a:t>
            </a:r>
          </a:p>
          <a:p>
            <a:pPr algn="l"/>
            <a:r>
              <a:rPr lang="en-US" sz="2800">
                <a:solidFill>
                  <a:srgbClr val="0000FF"/>
                </a:solidFill>
              </a:rPr>
              <a:t>3. revealed 5% </a:t>
            </a:r>
            <a:r>
              <a:rPr lang="en-US" sz="2800" i="1">
                <a:solidFill>
                  <a:srgbClr val="0000FF"/>
                </a:solidFill>
              </a:rPr>
              <a:t>minor mixture contributor</a:t>
            </a:r>
          </a:p>
          <a:p>
            <a:pPr algn="l"/>
            <a:r>
              <a:rPr lang="en-US" sz="2800">
                <a:solidFill>
                  <a:srgbClr val="0000FF"/>
                </a:solidFill>
              </a:rPr>
              <a:t>4</a:t>
            </a:r>
            <a:r>
              <a:rPr lang="en-US" sz="2800" i="1">
                <a:solidFill>
                  <a:srgbClr val="0000FF"/>
                </a:solidFill>
              </a:rPr>
              <a:t>. jointly analyzed </a:t>
            </a:r>
            <a:r>
              <a:rPr lang="en-US" sz="2800">
                <a:solidFill>
                  <a:srgbClr val="0000FF"/>
                </a:solidFill>
              </a:rPr>
              <a:t>DNA mixture data</a:t>
            </a:r>
          </a:p>
          <a:p>
            <a:pPr algn="l"/>
            <a:r>
              <a:rPr lang="en-US" sz="2800">
                <a:solidFill>
                  <a:srgbClr val="0000FF"/>
                </a:solidFill>
              </a:rPr>
              <a:t>5. showed three perpetrators were </a:t>
            </a:r>
            <a:r>
              <a:rPr lang="en-US" sz="2800" i="1">
                <a:solidFill>
                  <a:srgbClr val="0000FF"/>
                </a:solidFill>
              </a:rPr>
              <a:t>brothers</a:t>
            </a:r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877888" y="4806950"/>
            <a:ext cx="76215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found 5 unidentified genotypes,</a:t>
            </a:r>
          </a:p>
          <a:p>
            <a:r>
              <a:rPr lang="en-US" sz="2800">
                <a:solidFill>
                  <a:srgbClr val="FF0000"/>
                </a:solidFill>
              </a:rPr>
              <a:t>defendants not linked to the crime</a:t>
            </a:r>
          </a:p>
        </p:txBody>
      </p:sp>
    </p:spTree>
    <p:extLst>
      <p:ext uri="{BB962C8B-B14F-4D97-AF65-F5344CB8AC3E}">
        <p14:creationId xmlns:p14="http://schemas.microsoft.com/office/powerpoint/2010/main" val="388188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dirty="0" err="1" smtClean="0">
                <a:latin typeface="Arial" charset="0"/>
              </a:rPr>
              <a:t>Pinkins</a:t>
            </a:r>
            <a:r>
              <a:rPr lang="en-US" dirty="0" smtClean="0">
                <a:latin typeface="Arial" charset="0"/>
              </a:rPr>
              <a:t> exonerated</a:t>
            </a:r>
            <a:endParaRPr lang="en-US" dirty="0">
              <a:latin typeface="Arial" charset="0"/>
            </a:endParaRPr>
          </a:p>
        </p:txBody>
      </p:sp>
      <p:pic>
        <p:nvPicPr>
          <p:cNvPr id="57346" name="Picture 2" descr="Pinkins_550p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70"/>
          <a:stretch>
            <a:fillRect/>
          </a:stretch>
        </p:blipFill>
        <p:spPr bwMode="auto">
          <a:xfrm>
            <a:off x="2398713" y="1765300"/>
            <a:ext cx="4370387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1905000" y="3700574"/>
            <a:ext cx="52911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 smtClean="0">
                <a:solidFill>
                  <a:srgbClr val="FFFF00"/>
                </a:solidFill>
              </a:rPr>
              <a:t>Indiana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April </a:t>
            </a:r>
            <a:r>
              <a:rPr lang="en-US" b="1" dirty="0">
                <a:solidFill>
                  <a:srgbClr val="FFFF00"/>
                </a:solidFill>
              </a:rPr>
              <a:t>25, 2016</a:t>
            </a:r>
          </a:p>
        </p:txBody>
      </p:sp>
    </p:spTree>
    <p:extLst>
      <p:ext uri="{BB962C8B-B14F-4D97-AF65-F5344CB8AC3E}">
        <p14:creationId xmlns:p14="http://schemas.microsoft.com/office/powerpoint/2010/main" val="135965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657600" algn="l"/>
              </a:tabLst>
            </a:pPr>
            <a:r>
              <a:rPr lang="en-US" dirty="0" err="1" smtClean="0">
                <a:solidFill>
                  <a:srgbClr val="000090"/>
                </a:solidFill>
              </a:rPr>
              <a:t>Cybergenetics</a:t>
            </a:r>
            <a:r>
              <a:rPr lang="en-US" dirty="0" smtClean="0">
                <a:solidFill>
                  <a:srgbClr val="000090"/>
                </a:solidFill>
              </a:rPr>
              <a:t>, Corp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Line 8"/>
          <p:cNvSpPr>
            <a:spLocks noChangeShapeType="1"/>
          </p:cNvSpPr>
          <p:nvPr/>
        </p:nvSpPr>
        <p:spPr bwMode="auto">
          <a:xfrm flipV="1">
            <a:off x="3214255" y="3751118"/>
            <a:ext cx="2824018" cy="52402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4" name="Line 9"/>
          <p:cNvSpPr>
            <a:spLocks noChangeShapeType="1"/>
          </p:cNvSpPr>
          <p:nvPr/>
        </p:nvSpPr>
        <p:spPr bwMode="auto">
          <a:xfrm>
            <a:off x="3214254" y="4500563"/>
            <a:ext cx="2971799" cy="10366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99533" y="2717800"/>
            <a:ext cx="2844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rgbClr val="800080"/>
                </a:solidFill>
              </a:rPr>
              <a:t>Victim Remains</a:t>
            </a:r>
            <a:endParaRPr lang="en-US" dirty="0">
              <a:solidFill>
                <a:srgbClr val="ED181E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765799" y="2717800"/>
            <a:ext cx="27093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8000"/>
                </a:solidFill>
              </a:rPr>
              <a:t>M</a:t>
            </a:r>
            <a:r>
              <a:rPr lang="en-US" dirty="0" smtClean="0">
                <a:solidFill>
                  <a:srgbClr val="008000"/>
                </a:solidFill>
              </a:rPr>
              <a:t>issing </a:t>
            </a:r>
            <a:r>
              <a:rPr lang="en-US" dirty="0">
                <a:solidFill>
                  <a:srgbClr val="008000"/>
                </a:solidFill>
              </a:rPr>
              <a:t>P</a:t>
            </a:r>
            <a:r>
              <a:rPr lang="en-US" dirty="0" smtClean="0">
                <a:solidFill>
                  <a:srgbClr val="008000"/>
                </a:solidFill>
              </a:rPr>
              <a:t>eople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320308" y="4254790"/>
            <a:ext cx="12422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00FF"/>
                </a:solidFill>
              </a:rPr>
              <a:t>M</a:t>
            </a:r>
            <a:r>
              <a:rPr lang="en-US" dirty="0" smtClean="0">
                <a:solidFill>
                  <a:srgbClr val="0000FF"/>
                </a:solidFill>
              </a:rPr>
              <a:t>atch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8" name="Picture 13" descr="wtc.jpg                                                        002E770EMacintosh HD                   BD80BF5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3751118"/>
            <a:ext cx="183515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&#10;pereff.jpg                                                     002E770EMacintosh HD                   BD80BF5B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327400"/>
            <a:ext cx="1682750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kinship.jpg                                                    002E770EMacintosh HD                   BD80BF5B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38700"/>
            <a:ext cx="16827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933372" y="6174105"/>
            <a:ext cx="52772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September 11, 2001 </a:t>
            </a:r>
            <a:r>
              <a:rPr lang="en-US" dirty="0" smtClean="0">
                <a:solidFill>
                  <a:schemeClr val="accent2"/>
                </a:solidFill>
              </a:rPr>
              <a:t>– New </a:t>
            </a:r>
            <a:r>
              <a:rPr lang="en-US" dirty="0">
                <a:solidFill>
                  <a:schemeClr val="accent2"/>
                </a:solidFill>
              </a:rPr>
              <a:t>York </a:t>
            </a:r>
            <a:r>
              <a:rPr lang="en-US" dirty="0" smtClean="0">
                <a:solidFill>
                  <a:schemeClr val="accent2"/>
                </a:solidFill>
              </a:rPr>
              <a:t>City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785924" y="1520825"/>
            <a:ext cx="3572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Pittsburgh, Pennsylvania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68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637" y="1449578"/>
            <a:ext cx="6353443" cy="5306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90"/>
                </a:solidFill>
              </a:rPr>
              <a:t>TrueAllele</a:t>
            </a:r>
            <a:r>
              <a:rPr lang="en-US" dirty="0" smtClean="0">
                <a:solidFill>
                  <a:srgbClr val="000090"/>
                </a:solidFill>
              </a:rPr>
              <a:t> report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82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Trial preparation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3" name="Picture 2" descr="CY16-001_demonstrative_aid 6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5" b="4646"/>
          <a:stretch/>
        </p:blipFill>
        <p:spPr>
          <a:xfrm>
            <a:off x="1320800" y="2123440"/>
            <a:ext cx="650837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3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Disclosure materials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3" name="Picture 2" descr="CasePacket 1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1" t="22918" r="17003" b="23439"/>
          <a:stretch/>
        </p:blipFill>
        <p:spPr>
          <a:xfrm>
            <a:off x="345440" y="1808480"/>
            <a:ext cx="4005864" cy="1422400"/>
          </a:xfrm>
          <a:prstGeom prst="rect">
            <a:avLst/>
          </a:prstGeom>
        </p:spPr>
      </p:pic>
      <p:pic>
        <p:nvPicPr>
          <p:cNvPr id="4" name="Picture 3" descr="CasePacket Content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480" y="1625600"/>
            <a:ext cx="3748368" cy="5110480"/>
          </a:xfrm>
          <a:prstGeom prst="rect">
            <a:avLst/>
          </a:prstGeom>
        </p:spPr>
      </p:pic>
      <p:pic>
        <p:nvPicPr>
          <p:cNvPr id="5" name="Picture 4" descr="BU00945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3866896"/>
            <a:ext cx="246888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1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90"/>
                </a:solidFill>
              </a:rPr>
              <a:t>Daubert</a:t>
            </a:r>
            <a:r>
              <a:rPr lang="en-US" dirty="0" smtClean="0">
                <a:solidFill>
                  <a:srgbClr val="000090"/>
                </a:solidFill>
              </a:rPr>
              <a:t> hearing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3" name="Picture 2" descr="Reliability Folders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50" y="2270760"/>
            <a:ext cx="69469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Trial presentation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3" name="Picture 2" descr="CY16-001_demonstrative_aid 16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 t="31407" r="5728" b="9481"/>
          <a:stretch/>
        </p:blipFill>
        <p:spPr>
          <a:xfrm>
            <a:off x="579121" y="2153920"/>
            <a:ext cx="7914640" cy="405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3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90"/>
                </a:solidFill>
              </a:rPr>
              <a:t>Cybergenetics</a:t>
            </a:r>
            <a:r>
              <a:rPr lang="en-US" dirty="0" smtClean="0">
                <a:solidFill>
                  <a:srgbClr val="000090"/>
                </a:solidFill>
              </a:rPr>
              <a:t> resource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4" name="Picture 3" descr="Baltimore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" y="1910080"/>
            <a:ext cx="597408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8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More information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752600" y="1852613"/>
            <a:ext cx="5638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00FF"/>
                </a:solidFill>
              </a:rPr>
              <a:t>http://</a:t>
            </a:r>
            <a:r>
              <a:rPr lang="en-US" dirty="0" err="1">
                <a:solidFill>
                  <a:srgbClr val="0000FF"/>
                </a:solidFill>
              </a:rPr>
              <a:t>www.cybgen.com</a:t>
            </a:r>
            <a:r>
              <a:rPr lang="en-US" dirty="0">
                <a:solidFill>
                  <a:srgbClr val="0000FF"/>
                </a:solidFill>
              </a:rPr>
              <a:t>/information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902200" y="2286000"/>
            <a:ext cx="22606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Courses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Newsletters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Newsroom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Presentations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Publications</a:t>
            </a:r>
          </a:p>
          <a:p>
            <a:pPr algn="l">
              <a:defRPr/>
            </a:pPr>
            <a:r>
              <a:rPr lang="en-US" dirty="0">
                <a:solidFill>
                  <a:srgbClr val="0000FF"/>
                </a:solidFill>
              </a:rPr>
              <a:t>• Webinars</a:t>
            </a:r>
          </a:p>
        </p:txBody>
      </p:sp>
      <p:sp>
        <p:nvSpPr>
          <p:cNvPr id="31748" name="TextBox 1"/>
          <p:cNvSpPr txBox="1">
            <a:spLocks noChangeArrowheads="1"/>
          </p:cNvSpPr>
          <p:nvPr/>
        </p:nvSpPr>
        <p:spPr bwMode="auto">
          <a:xfrm>
            <a:off x="1898650" y="4572000"/>
            <a:ext cx="5597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90"/>
                </a:solidFill>
              </a:rPr>
              <a:t>http://www.youtube.com/user/TrueAllele</a:t>
            </a:r>
          </a:p>
          <a:p>
            <a:r>
              <a:rPr lang="en-US">
                <a:solidFill>
                  <a:srgbClr val="000090"/>
                </a:solidFill>
              </a:rPr>
              <a:t>TrueAllele YouTube channel</a:t>
            </a:r>
          </a:p>
        </p:txBody>
      </p:sp>
      <p:pic>
        <p:nvPicPr>
          <p:cNvPr id="31749" name="Picture 1" descr="YouTube-logo-full_col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5173663"/>
            <a:ext cx="18986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2" descr="truealle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2524125"/>
            <a:ext cx="30988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62575"/>
            <a:ext cx="29718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359288" y="6156950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 err="1">
                <a:solidFill>
                  <a:srgbClr val="000090"/>
                </a:solidFill>
              </a:rPr>
              <a:t>perlin@cybgen.com</a:t>
            </a:r>
            <a:endParaRPr lang="en-US" sz="2000" dirty="0">
              <a:solidFill>
                <a:srgbClr val="000090"/>
              </a:solidFill>
            </a:endParaRPr>
          </a:p>
        </p:txBody>
      </p:sp>
      <p:pic>
        <p:nvPicPr>
          <p:cNvPr id="12" name="Picture 11" descr="logo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987" y="5586797"/>
            <a:ext cx="2970747" cy="114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9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0090"/>
                </a:solidFill>
              </a:rPr>
              <a:t>TrueAllele</a:t>
            </a:r>
            <a:r>
              <a:rPr lang="en-US" baseline="30000" dirty="0" smtClean="0">
                <a:solidFill>
                  <a:srgbClr val="000090"/>
                </a:solidFill>
              </a:rPr>
              <a:t>®</a:t>
            </a:r>
            <a:r>
              <a:rPr lang="en-US" dirty="0" smtClean="0">
                <a:solidFill>
                  <a:srgbClr val="000090"/>
                </a:solidFill>
              </a:rPr>
              <a:t> technology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3" name="Picture 5" descr="HP-Proliant-ML350.jpg                                          00AB3A1FMacintosh HD                   7C262FE3: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8" t="3353" r="23889" b="6884"/>
          <a:stretch/>
        </p:blipFill>
        <p:spPr bwMode="auto">
          <a:xfrm>
            <a:off x="6264317" y="1609344"/>
            <a:ext cx="1408176" cy="241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100666" y="5802313"/>
            <a:ext cx="199231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err="1"/>
              <a:t>VUIer</a:t>
            </a:r>
            <a:r>
              <a:rPr lang="en-US" dirty="0"/>
              <a:t>™ Software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522267" y="4213225"/>
            <a:ext cx="28191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Parallel </a:t>
            </a:r>
            <a:r>
              <a:rPr lang="en-US" dirty="0" smtClean="0"/>
              <a:t>Processing </a:t>
            </a:r>
            <a:endParaRPr lang="en-US" dirty="0"/>
          </a:p>
          <a:p>
            <a:pPr algn="ctr">
              <a:defRPr/>
            </a:pPr>
            <a:r>
              <a:rPr lang="en-US" dirty="0" smtClean="0"/>
              <a:t>&amp; Database </a:t>
            </a:r>
            <a:r>
              <a:rPr lang="en-US" dirty="0"/>
              <a:t>Server</a:t>
            </a: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3914775" y="2757488"/>
            <a:ext cx="2001838" cy="754062"/>
          </a:xfrm>
          <a:prstGeom prst="leftRightArrow">
            <a:avLst>
              <a:gd name="adj1" fmla="val 50000"/>
              <a:gd name="adj2" fmla="val 6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308" y="5010150"/>
            <a:ext cx="38481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product-27in.jpg                                               00AB3A1FMacintosh HD                   7C262FE3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9" y="3387042"/>
            <a:ext cx="1452749" cy="131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Fig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6" y="3566431"/>
            <a:ext cx="1264241" cy="64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product-27in.jpg                                               00AB3A1FMacintosh HD                   7C262FE3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52" y="4343400"/>
            <a:ext cx="1452748" cy="131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Fig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258" y="4522789"/>
            <a:ext cx="1264241" cy="64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product-27in.jpg                                               00AB3A1FMacintosh HD                   7C262FE3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52" y="2573338"/>
            <a:ext cx="1452748" cy="131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Fig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258" y="2752725"/>
            <a:ext cx="1264241" cy="64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77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No information from mixture</a:t>
            </a:r>
            <a:endParaRPr lang="en-US" dirty="0">
              <a:latin typeface="Arial" charset="0"/>
            </a:endParaRPr>
          </a:p>
        </p:txBody>
      </p:sp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1905000" y="1752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00FF"/>
                </a:solidFill>
              </a:rPr>
              <a:t>Crime laboratory DNA report </a:t>
            </a: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2514600" y="2209800"/>
            <a:ext cx="411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0000FF"/>
                </a:solidFill>
              </a:rPr>
              <a:t>Crime lab user fee: $5,000</a:t>
            </a:r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381000" y="3060700"/>
            <a:ext cx="838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u="sng"/>
              <a:t>Conclusions:</a:t>
            </a:r>
          </a:p>
          <a:p>
            <a:endParaRPr lang="en-US"/>
          </a:p>
          <a:p>
            <a:r>
              <a:rPr lang="en-US" b="1"/>
              <a:t>Item 1 – Swab of textured areas from a handgun</a:t>
            </a:r>
          </a:p>
          <a:p>
            <a:endParaRPr lang="en-US"/>
          </a:p>
          <a:p>
            <a:r>
              <a:rPr lang="en-US"/>
              <a:t>The data indicates that DNA from four (4) or more contributors was obtained from the swab of the handgun.  Due to the complexity of the data, </a:t>
            </a:r>
            <a:r>
              <a:rPr lang="en-US">
                <a:solidFill>
                  <a:srgbClr val="FF0000"/>
                </a:solidFill>
              </a:rPr>
              <a:t>no conclusions can be made </a:t>
            </a:r>
            <a:r>
              <a:rPr lang="en-US"/>
              <a:t>regarding persons A and B as possible contributors to this mixture.  </a:t>
            </a:r>
          </a:p>
        </p:txBody>
      </p:sp>
    </p:spTree>
    <p:extLst>
      <p:ext uri="{BB962C8B-B14F-4D97-AF65-F5344CB8AC3E}">
        <p14:creationId xmlns:p14="http://schemas.microsoft.com/office/powerpoint/2010/main" val="302463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Computer reanalysis</a:t>
            </a:r>
          </a:p>
        </p:txBody>
      </p:sp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905000" y="1752600"/>
            <a:ext cx="525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0000FF"/>
                </a:solidFill>
              </a:rPr>
              <a:t>Cybergenetics </a:t>
            </a:r>
            <a:r>
              <a:rPr lang="en-US" dirty="0" err="1" smtClean="0">
                <a:solidFill>
                  <a:srgbClr val="0000FF"/>
                </a:solidFill>
              </a:rPr>
              <a:t>TrueAllele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report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1524000" y="2209800"/>
            <a:ext cx="617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solidFill>
                  <a:srgbClr val="0000FF"/>
                </a:solidFill>
              </a:rPr>
              <a:t>Match </a:t>
            </a:r>
            <a:r>
              <a:rPr lang="en-US" dirty="0" smtClean="0">
                <a:solidFill>
                  <a:srgbClr val="0000FF"/>
                </a:solidFill>
              </a:rPr>
              <a:t>statistics provide </a:t>
            </a:r>
            <a:r>
              <a:rPr lang="en-US" dirty="0">
                <a:solidFill>
                  <a:srgbClr val="0000FF"/>
                </a:solidFill>
              </a:rPr>
              <a:t>information</a:t>
            </a:r>
          </a:p>
        </p:txBody>
      </p:sp>
      <p:pic>
        <p:nvPicPr>
          <p:cNvPr id="18436" name="Picture 3" descr="Glock_300d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2" r="6062" b="7455"/>
          <a:stretch>
            <a:fillRect/>
          </a:stretch>
        </p:blipFill>
        <p:spPr bwMode="auto">
          <a:xfrm flipH="1">
            <a:off x="76200" y="4800600"/>
            <a:ext cx="1889125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37" name="Straight Arrow Connector 6"/>
          <p:cNvCxnSpPr>
            <a:cxnSpLocks noChangeShapeType="1"/>
          </p:cNvCxnSpPr>
          <p:nvPr/>
        </p:nvCxnSpPr>
        <p:spPr bwMode="auto">
          <a:xfrm flipV="1">
            <a:off x="2057400" y="4495800"/>
            <a:ext cx="1524000" cy="609600"/>
          </a:xfrm>
          <a:prstGeom prst="straightConnector1">
            <a:avLst/>
          </a:prstGeom>
          <a:noFill/>
          <a:ln w="38100">
            <a:solidFill>
              <a:srgbClr val="800000"/>
            </a:solidFill>
            <a:round/>
            <a:headEnd/>
            <a:tailEnd type="arrow" w="med" len="med"/>
          </a:ln>
        </p:spPr>
      </p:cxnSp>
      <p:cxnSp>
        <p:nvCxnSpPr>
          <p:cNvPr id="18438" name="Straight Arrow Connector 8"/>
          <p:cNvCxnSpPr>
            <a:cxnSpLocks noChangeShapeType="1"/>
          </p:cNvCxnSpPr>
          <p:nvPr/>
        </p:nvCxnSpPr>
        <p:spPr bwMode="auto">
          <a:xfrm flipV="1">
            <a:off x="2057400" y="5105400"/>
            <a:ext cx="1524000" cy="152400"/>
          </a:xfrm>
          <a:prstGeom prst="straightConnector1">
            <a:avLst/>
          </a:prstGeom>
          <a:noFill/>
          <a:ln w="38100">
            <a:solidFill>
              <a:srgbClr val="800000"/>
            </a:solidFill>
            <a:round/>
            <a:headEnd/>
            <a:tailEnd type="arrow" w="med" len="med"/>
          </a:ln>
        </p:spPr>
      </p:cxnSp>
      <p:cxnSp>
        <p:nvCxnSpPr>
          <p:cNvPr id="18439" name="Straight Arrow Connector 10"/>
          <p:cNvCxnSpPr>
            <a:cxnSpLocks noChangeShapeType="1"/>
          </p:cNvCxnSpPr>
          <p:nvPr/>
        </p:nvCxnSpPr>
        <p:spPr bwMode="auto">
          <a:xfrm>
            <a:off x="2057400" y="5410200"/>
            <a:ext cx="1524000" cy="228600"/>
          </a:xfrm>
          <a:prstGeom prst="straightConnector1">
            <a:avLst/>
          </a:prstGeom>
          <a:noFill/>
          <a:ln w="38100">
            <a:solidFill>
              <a:srgbClr val="800000"/>
            </a:solidFill>
            <a:round/>
            <a:headEnd/>
            <a:tailEnd type="arrow" w="med" len="med"/>
          </a:ln>
        </p:spPr>
      </p:cxnSp>
      <p:cxnSp>
        <p:nvCxnSpPr>
          <p:cNvPr id="18440" name="Straight Arrow Connector 12"/>
          <p:cNvCxnSpPr>
            <a:cxnSpLocks noChangeShapeType="1"/>
          </p:cNvCxnSpPr>
          <p:nvPr/>
        </p:nvCxnSpPr>
        <p:spPr bwMode="auto">
          <a:xfrm>
            <a:off x="2057400" y="5562600"/>
            <a:ext cx="1524000" cy="609600"/>
          </a:xfrm>
          <a:prstGeom prst="straightConnector1">
            <a:avLst/>
          </a:prstGeom>
          <a:noFill/>
          <a:ln w="38100">
            <a:solidFill>
              <a:srgbClr val="800000"/>
            </a:solidFill>
            <a:round/>
            <a:headEnd/>
            <a:tailEnd type="arrow" w="med" len="med"/>
          </a:ln>
        </p:spPr>
      </p:cxnSp>
      <p:sp>
        <p:nvSpPr>
          <p:cNvPr id="18441" name="TextBox 15"/>
          <p:cNvSpPr txBox="1">
            <a:spLocks noChangeArrowheads="1"/>
          </p:cNvSpPr>
          <p:nvPr/>
        </p:nvSpPr>
        <p:spPr bwMode="auto">
          <a:xfrm>
            <a:off x="3581400" y="42672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8442" name="TextBox 16"/>
          <p:cNvSpPr txBox="1">
            <a:spLocks noChangeArrowheads="1"/>
          </p:cNvSpPr>
          <p:nvPr/>
        </p:nvSpPr>
        <p:spPr bwMode="auto">
          <a:xfrm>
            <a:off x="3581400" y="4848225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8443" name="TextBox 18"/>
          <p:cNvSpPr txBox="1">
            <a:spLocks noChangeArrowheads="1"/>
          </p:cNvSpPr>
          <p:nvPr/>
        </p:nvSpPr>
        <p:spPr bwMode="auto">
          <a:xfrm>
            <a:off x="3581400" y="5389563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6001"/>
                </a:solidFill>
              </a:rPr>
              <a:t>3</a:t>
            </a:r>
          </a:p>
        </p:txBody>
      </p:sp>
      <p:sp>
        <p:nvSpPr>
          <p:cNvPr id="18444" name="TextBox 19"/>
          <p:cNvSpPr txBox="1">
            <a:spLocks noChangeArrowheads="1"/>
          </p:cNvSpPr>
          <p:nvPr/>
        </p:nvSpPr>
        <p:spPr bwMode="auto">
          <a:xfrm>
            <a:off x="3581400" y="59309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18445" name="TextBox 20"/>
          <p:cNvSpPr txBox="1">
            <a:spLocks noChangeArrowheads="1"/>
          </p:cNvSpPr>
          <p:nvPr/>
        </p:nvSpPr>
        <p:spPr bwMode="auto">
          <a:xfrm>
            <a:off x="5715000" y="5384800"/>
            <a:ext cx="152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6001"/>
                </a:solidFill>
              </a:rPr>
              <a:t>Person B</a:t>
            </a:r>
          </a:p>
          <a:p>
            <a:r>
              <a:rPr lang="en-US">
                <a:solidFill>
                  <a:srgbClr val="006001"/>
                </a:solidFill>
              </a:rPr>
              <a:t>included</a:t>
            </a:r>
          </a:p>
        </p:txBody>
      </p:sp>
      <p:sp>
        <p:nvSpPr>
          <p:cNvPr id="18446" name="Left-Right Arrow 21"/>
          <p:cNvSpPr>
            <a:spLocks noChangeArrowheads="1"/>
          </p:cNvSpPr>
          <p:nvPr/>
        </p:nvSpPr>
        <p:spPr bwMode="auto">
          <a:xfrm>
            <a:off x="4343400" y="5526088"/>
            <a:ext cx="990600" cy="228600"/>
          </a:xfrm>
          <a:prstGeom prst="leftRightArrow">
            <a:avLst>
              <a:gd name="adj1" fmla="val 50000"/>
              <a:gd name="adj2" fmla="val 4999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7" name="TextBox 22"/>
          <p:cNvSpPr txBox="1">
            <a:spLocks noChangeArrowheads="1"/>
          </p:cNvSpPr>
          <p:nvPr/>
        </p:nvSpPr>
        <p:spPr bwMode="auto">
          <a:xfrm>
            <a:off x="4114800" y="51562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6001"/>
                </a:solidFill>
              </a:rPr>
              <a:t>400,000</a:t>
            </a:r>
          </a:p>
        </p:txBody>
      </p:sp>
      <p:sp>
        <p:nvSpPr>
          <p:cNvPr id="18448" name="TextBox 23"/>
          <p:cNvSpPr txBox="1">
            <a:spLocks noChangeArrowheads="1"/>
          </p:cNvSpPr>
          <p:nvPr/>
        </p:nvSpPr>
        <p:spPr bwMode="auto">
          <a:xfrm>
            <a:off x="5715000" y="3505200"/>
            <a:ext cx="152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Person A</a:t>
            </a:r>
          </a:p>
          <a:p>
            <a:r>
              <a:rPr lang="en-US">
                <a:solidFill>
                  <a:srgbClr val="FF0000"/>
                </a:solidFill>
              </a:rPr>
              <a:t>excluded</a:t>
            </a:r>
          </a:p>
        </p:txBody>
      </p:sp>
      <p:pic>
        <p:nvPicPr>
          <p:cNvPr id="18449" name="Picture 37" descr="getoutjai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352800"/>
            <a:ext cx="14620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38" descr="GoToJailweb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257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1" name="TextBox 39"/>
          <p:cNvSpPr txBox="1">
            <a:spLocks noChangeArrowheads="1"/>
          </p:cNvSpPr>
          <p:nvPr/>
        </p:nvSpPr>
        <p:spPr bwMode="auto">
          <a:xfrm>
            <a:off x="838200" y="4114800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800000"/>
                </a:solidFill>
              </a:rPr>
              <a:t>Unmix the</a:t>
            </a:r>
          </a:p>
          <a:p>
            <a:pPr algn="ctr"/>
            <a:r>
              <a:rPr lang="en-US">
                <a:solidFill>
                  <a:srgbClr val="800000"/>
                </a:solidFill>
              </a:rPr>
              <a:t>mixture</a:t>
            </a:r>
          </a:p>
        </p:txBody>
      </p:sp>
      <p:sp>
        <p:nvSpPr>
          <p:cNvPr id="18452" name="TextBox 40"/>
          <p:cNvSpPr txBox="1">
            <a:spLocks noChangeArrowheads="1"/>
          </p:cNvSpPr>
          <p:nvPr/>
        </p:nvSpPr>
        <p:spPr bwMode="auto">
          <a:xfrm>
            <a:off x="3200400" y="38100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solidFill>
                  <a:srgbClr val="0000FF"/>
                </a:solidFill>
              </a:rPr>
              <a:t>Contributor</a:t>
            </a:r>
          </a:p>
        </p:txBody>
      </p:sp>
    </p:spTree>
    <p:extLst>
      <p:ext uri="{BB962C8B-B14F-4D97-AF65-F5344CB8AC3E}">
        <p14:creationId xmlns:p14="http://schemas.microsoft.com/office/powerpoint/2010/main" val="153501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How is </a:t>
            </a:r>
            <a:r>
              <a:rPr lang="en-US" dirty="0" err="1" smtClean="0">
                <a:solidFill>
                  <a:srgbClr val="000090"/>
                </a:solidFill>
              </a:rPr>
              <a:t>TrueAllele</a:t>
            </a:r>
            <a:r>
              <a:rPr lang="en-US" dirty="0" smtClean="0">
                <a:solidFill>
                  <a:srgbClr val="000090"/>
                </a:solidFill>
              </a:rPr>
              <a:t> different?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0560" y="1960880"/>
            <a:ext cx="5283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Computer interpretation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Fully Bayesian model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Accurate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Objective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Reliable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Fast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Automated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Uses all the data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Reports all the information</a:t>
            </a:r>
          </a:p>
          <a:p>
            <a:pPr algn="l"/>
            <a:r>
              <a:rPr lang="en-US" sz="2800" dirty="0" smtClean="0">
                <a:solidFill>
                  <a:srgbClr val="0000FF"/>
                </a:solidFill>
              </a:rPr>
              <a:t>• Advanced DNA database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51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Unreliable DNA mixture statistics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524000" y="1600200"/>
            <a:ext cx="62865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  <a:latin typeface="Helvetica" charset="0"/>
              </a:rPr>
              <a:t>NIST (Commerce Department) study in 2005</a:t>
            </a:r>
          </a:p>
          <a:p>
            <a:pPr>
              <a:defRPr/>
            </a:pPr>
            <a:r>
              <a:rPr lang="en-US" dirty="0">
                <a:solidFill>
                  <a:schemeClr val="bg2"/>
                </a:solidFill>
                <a:latin typeface="Helvetica" charset="0"/>
              </a:rPr>
              <a:t>Two contributor mixture data, known victim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2713038"/>
            <a:ext cx="4572000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6124575" y="4689475"/>
            <a:ext cx="2320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31 thousand (4)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6254750" y="3675063"/>
            <a:ext cx="2203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/>
                </a:solidFill>
              </a:rPr>
              <a:t>213 trillion (14)</a:t>
            </a:r>
          </a:p>
        </p:txBody>
      </p:sp>
      <p:sp>
        <p:nvSpPr>
          <p:cNvPr id="75783" name="Oval 7"/>
          <p:cNvSpPr>
            <a:spLocks noChangeArrowheads="1"/>
          </p:cNvSpPr>
          <p:nvPr/>
        </p:nvSpPr>
        <p:spPr bwMode="auto">
          <a:xfrm>
            <a:off x="3962400" y="3733800"/>
            <a:ext cx="762000" cy="381000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5784" name="Oval 8"/>
          <p:cNvSpPr>
            <a:spLocks noChangeArrowheads="1"/>
          </p:cNvSpPr>
          <p:nvPr/>
        </p:nvSpPr>
        <p:spPr bwMode="auto">
          <a:xfrm>
            <a:off x="3962400" y="4757738"/>
            <a:ext cx="7620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656" name="TextBox 1"/>
          <p:cNvSpPr txBox="1">
            <a:spLocks noChangeArrowheads="1"/>
          </p:cNvSpPr>
          <p:nvPr/>
        </p:nvSpPr>
        <p:spPr bwMode="auto">
          <a:xfrm>
            <a:off x="1066800" y="62484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660066"/>
                </a:solidFill>
              </a:rPr>
              <a:t>Forensic DNA labs put on notice 12 years ago</a:t>
            </a:r>
          </a:p>
        </p:txBody>
      </p:sp>
      <p:sp>
        <p:nvSpPr>
          <p:cNvPr id="27657" name="TextBox 2"/>
          <p:cNvSpPr txBox="1">
            <a:spLocks noChangeArrowheads="1"/>
          </p:cNvSpPr>
          <p:nvPr/>
        </p:nvSpPr>
        <p:spPr bwMode="auto">
          <a:xfrm>
            <a:off x="6019800" y="2667000"/>
            <a:ext cx="2438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When not</a:t>
            </a:r>
          </a:p>
          <a:p>
            <a:r>
              <a:rPr lang="en-US"/>
              <a:t>“inconclusive”:</a:t>
            </a:r>
          </a:p>
        </p:txBody>
      </p:sp>
    </p:spTree>
    <p:extLst>
      <p:ext uri="{BB962C8B-B14F-4D97-AF65-F5344CB8AC3E}">
        <p14:creationId xmlns:p14="http://schemas.microsoft.com/office/powerpoint/2010/main" val="63055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Falsely identify innocent people</a:t>
            </a:r>
          </a:p>
        </p:txBody>
      </p:sp>
      <p:pic>
        <p:nvPicPr>
          <p:cNvPr id="29698" name="Picture 2" descr="MIX1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1727200"/>
            <a:ext cx="6605587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55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21131</TotalTime>
  <Words>1075</Words>
  <Application>Microsoft Macintosh PowerPoint</Application>
  <PresentationFormat>On-screen Show (4:3)</PresentationFormat>
  <Paragraphs>293</Paragraphs>
  <Slides>36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ＭＳ Ｐゴシック</vt:lpstr>
      <vt:lpstr>Times New Roman</vt:lpstr>
      <vt:lpstr>Arial</vt:lpstr>
      <vt:lpstr>Helvetica</vt:lpstr>
      <vt:lpstr>Times</vt:lpstr>
      <vt:lpstr>Blank Presentation</vt:lpstr>
      <vt:lpstr>Document</vt:lpstr>
      <vt:lpstr>TrueAllele for DNA Mixtures</vt:lpstr>
      <vt:lpstr>Dr. Mark W. Perlin</vt:lpstr>
      <vt:lpstr>Cybergenetics, Corp</vt:lpstr>
      <vt:lpstr>TrueAllele® technology</vt:lpstr>
      <vt:lpstr>No information from mixture</vt:lpstr>
      <vt:lpstr>Computer reanalysis</vt:lpstr>
      <vt:lpstr>How is TrueAllele different?</vt:lpstr>
      <vt:lpstr>Unreliable DNA mixture statistics</vt:lpstr>
      <vt:lpstr>Falsely identify innocent people</vt:lpstr>
      <vt:lpstr>Biased DNA workflow</vt:lpstr>
      <vt:lpstr>Statistics lack scientific basis</vt:lpstr>
      <vt:lpstr>Human mixture interpretation</vt:lpstr>
      <vt:lpstr>Peer-reviewed validation</vt:lpstr>
      <vt:lpstr>TrueAllele® computer technology</vt:lpstr>
      <vt:lpstr>How is TrueAllele used?</vt:lpstr>
      <vt:lpstr>Pennsylvania v. Kevin Foley</vt:lpstr>
      <vt:lpstr>Pennsylvania v. Joshua Huber</vt:lpstr>
      <vt:lpstr>Virginia v. David Black</vt:lpstr>
      <vt:lpstr>Maryland v. Nelson Clifford</vt:lpstr>
      <vt:lpstr>California v. Billy Ray Johnson</vt:lpstr>
      <vt:lpstr>Wolfe sisters homicide</vt:lpstr>
      <vt:lpstr>Pennsylvania v. Allen Wade</vt:lpstr>
      <vt:lpstr>Pennsylvania v. Allen Wade</vt:lpstr>
      <vt:lpstr>Reported DNA match statistics</vt:lpstr>
      <vt:lpstr>Allen Wade Found Guilty On All Counts In East Liberty Sisters’ Slaying</vt:lpstr>
      <vt:lpstr>Pennsylvania v. Allen Wade</vt:lpstr>
      <vt:lpstr>Darryl Pinkins imprisoned</vt:lpstr>
      <vt:lpstr>TrueAllele Pinkins findings</vt:lpstr>
      <vt:lpstr>Pinkins exonerated</vt:lpstr>
      <vt:lpstr>TrueAllele report</vt:lpstr>
      <vt:lpstr>Trial preparation</vt:lpstr>
      <vt:lpstr>Disclosure materials</vt:lpstr>
      <vt:lpstr>Daubert hearing</vt:lpstr>
      <vt:lpstr>Trial presentation</vt:lpstr>
      <vt:lpstr>Cybergenetics resource</vt:lpstr>
      <vt:lpstr>More information</vt:lpstr>
    </vt:vector>
  </TitlesOfParts>
  <Company>Cybergenetics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TrueAllele® Casework</dc:title>
  <cp:lastModifiedBy>Matt Legler</cp:lastModifiedBy>
  <cp:revision>2276</cp:revision>
  <cp:lastPrinted>2017-04-07T13:21:34Z</cp:lastPrinted>
  <dcterms:modified xsi:type="dcterms:W3CDTF">2018-05-14T20:57:24Z</dcterms:modified>
</cp:coreProperties>
</file>