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4" r:id="rId2"/>
    <p:sldMasterId id="2147483661" r:id="rId3"/>
  </p:sldMasterIdLst>
  <p:notesMasterIdLst>
    <p:notesMasterId r:id="rId23"/>
  </p:notesMasterIdLst>
  <p:handoutMasterIdLst>
    <p:handoutMasterId r:id="rId24"/>
  </p:handoutMasterIdLst>
  <p:sldIdLst>
    <p:sldId id="256" r:id="rId4"/>
    <p:sldId id="266" r:id="rId5"/>
    <p:sldId id="274" r:id="rId6"/>
    <p:sldId id="319" r:id="rId7"/>
    <p:sldId id="315" r:id="rId8"/>
    <p:sldId id="281" r:id="rId9"/>
    <p:sldId id="310" r:id="rId10"/>
    <p:sldId id="277" r:id="rId11"/>
    <p:sldId id="282" r:id="rId12"/>
    <p:sldId id="320" r:id="rId13"/>
    <p:sldId id="318" r:id="rId14"/>
    <p:sldId id="294" r:id="rId15"/>
    <p:sldId id="323" r:id="rId16"/>
    <p:sldId id="329" r:id="rId17"/>
    <p:sldId id="321" r:id="rId18"/>
    <p:sldId id="317" r:id="rId19"/>
    <p:sldId id="322" r:id="rId20"/>
    <p:sldId id="308" r:id="rId21"/>
    <p:sldId id="309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FACB1E"/>
    <a:srgbClr val="CCFF66"/>
    <a:srgbClr val="99FF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 autoAdjust="0"/>
    <p:restoredTop sz="91859" autoAdjust="0"/>
  </p:normalViewPr>
  <p:slideViewPr>
    <p:cSldViewPr>
      <p:cViewPr varScale="1">
        <p:scale>
          <a:sx n="97" d="100"/>
          <a:sy n="97" d="100"/>
        </p:scale>
        <p:origin x="1544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4" d="100"/>
          <a:sy n="74" d="100"/>
        </p:scale>
        <p:origin x="3528" y="16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CB61FF5-A90B-FE4F-8738-D4AA9D797C1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8F1167-D3C2-3749-AF49-05208EFECFF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B191CD-2915-2948-9988-57D90F93FE1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1819A3-5157-A742-854C-32151C1FC3A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248314-D1C6-8344-92A3-85FDA6478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8230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37932E-2066-4C27-A631-FADB00874827}" type="datetimeFigureOut">
              <a:rPr lang="en-US" smtClean="0"/>
              <a:t>2/27/18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B4AB3C-E7A8-4C1D-9C07-0DF905C9E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2200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ea typeface="ＭＳ Ｐゴシック" pitchFamily="34" charset="-128"/>
              </a:rPr>
              <a:t>Describe TrueAllele system (left, middle, right, middle, left)</a:t>
            </a:r>
          </a:p>
        </p:txBody>
      </p:sp>
      <p:sp>
        <p:nvSpPr>
          <p:cNvPr id="40963" name="Footer Placeholder 3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l"/>
            <a:r>
              <a:rPr lang="en-US" altLang="en-US" sz="1200"/>
              <a:t>Cybergenetics © 2007-2017</a:t>
            </a:r>
          </a:p>
        </p:txBody>
      </p:sp>
      <p:sp>
        <p:nvSpPr>
          <p:cNvPr id="40964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/>
            <a:fld id="{C5B10078-3236-4DE6-93D9-DF1FE840E6D8}" type="slidenum">
              <a:rPr lang="en-US" altLang="en-US" sz="1200"/>
              <a:pPr algn="r"/>
              <a:t>6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B4E7B21-7FD7-45A1-A86F-34284C5A607A}" type="datetimeFigureOut">
              <a:rPr lang="en-US" smtClean="0"/>
              <a:pPr/>
              <a:t>2/27/18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AF0B1D0-227A-42F1-AF7C-F81DC0505D8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185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E7B21-7FD7-45A1-A86F-34284C5A607A}" type="datetimeFigureOut">
              <a:rPr lang="en-US" smtClean="0"/>
              <a:t>2/27/18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0B1D0-227A-42F1-AF7C-F81DC0505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592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E7B21-7FD7-45A1-A86F-34284C5A607A}" type="datetimeFigureOut">
              <a:rPr lang="en-US" smtClean="0"/>
              <a:t>2/27/18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0B1D0-227A-42F1-AF7C-F81DC0505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7635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E7B21-7FD7-45A1-A86F-34284C5A607A}" type="datetimeFigureOut">
              <a:rPr lang="en-US" smtClean="0"/>
              <a:t>2/27/18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0B1D0-227A-42F1-AF7C-F81DC0505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3519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E7B21-7FD7-45A1-A86F-34284C5A607A}" type="datetimeFigureOut">
              <a:rPr lang="en-US" smtClean="0"/>
              <a:t>2/27/18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0B1D0-227A-42F1-AF7C-F81DC0505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1792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FA444-2F8A-4E81-BCDE-17D5CFEB7DF1}" type="datetimeFigureOut">
              <a:rPr lang="en-US" smtClean="0"/>
              <a:t>2/27/18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2EBA1-B7D7-4A4A-B1F3-C5CE568D8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9764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FA444-2F8A-4E81-BCDE-17D5CFEB7DF1}" type="datetimeFigureOut">
              <a:rPr lang="en-US" smtClean="0"/>
              <a:t>2/27/18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2EBA1-B7D7-4A4A-B1F3-C5CE568D8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6462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FA444-2F8A-4E81-BCDE-17D5CFEB7DF1}" type="datetimeFigureOut">
              <a:rPr lang="en-US" smtClean="0"/>
              <a:t>2/27/18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2EBA1-B7D7-4A4A-B1F3-C5CE568D8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79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FA444-2F8A-4E81-BCDE-17D5CFEB7DF1}" type="datetimeFigureOut">
              <a:rPr lang="en-US" smtClean="0"/>
              <a:t>2/27/18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2EBA1-B7D7-4A4A-B1F3-C5CE568D8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5171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FA444-2F8A-4E81-BCDE-17D5CFEB7DF1}" type="datetimeFigureOut">
              <a:rPr lang="en-US" smtClean="0"/>
              <a:t>2/27/18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2EBA1-B7D7-4A4A-B1F3-C5CE568D8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0295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FA444-2F8A-4E81-BCDE-17D5CFEB7DF1}" type="datetimeFigureOut">
              <a:rPr lang="en-US" smtClean="0"/>
              <a:t>2/27/18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2EBA1-B7D7-4A4A-B1F3-C5CE568D8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546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E7B21-7FD7-45A1-A86F-34284C5A607A}" type="datetimeFigureOut">
              <a:rPr lang="en-US" smtClean="0"/>
              <a:t>2/27/18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0B1D0-227A-42F1-AF7C-F81DC0505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4713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FA444-2F8A-4E81-BCDE-17D5CFEB7DF1}" type="datetimeFigureOut">
              <a:rPr lang="en-US" smtClean="0"/>
              <a:t>2/27/18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2EBA1-B7D7-4A4A-B1F3-C5CE568D8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2996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FA444-2F8A-4E81-BCDE-17D5CFEB7DF1}" type="datetimeFigureOut">
              <a:rPr lang="en-US" smtClean="0"/>
              <a:t>2/27/18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2EBA1-B7D7-4A4A-B1F3-C5CE568D8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310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FA444-2F8A-4E81-BCDE-17D5CFEB7DF1}" type="datetimeFigureOut">
              <a:rPr lang="en-US" smtClean="0"/>
              <a:t>2/27/18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2EBA1-B7D7-4A4A-B1F3-C5CE568D8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0745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FA444-2F8A-4E81-BCDE-17D5CFEB7DF1}" type="datetimeFigureOut">
              <a:rPr lang="en-US" smtClean="0"/>
              <a:t>2/27/18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2EBA1-B7D7-4A4A-B1F3-C5CE568D8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97779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FA444-2F8A-4E81-BCDE-17D5CFEB7DF1}" type="datetimeFigureOut">
              <a:rPr lang="en-US" smtClean="0"/>
              <a:t>2/27/18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2EBA1-B7D7-4A4A-B1F3-C5CE568D8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59940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513EE-7056-4D9A-AE1A-CCFF6B8E642E}" type="datetimeFigureOut">
              <a:rPr lang="en-US" smtClean="0"/>
              <a:t>2/27/18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387ED-FEEF-4DC9-A8DC-D6728CEBC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55602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513EE-7056-4D9A-AE1A-CCFF6B8E642E}" type="datetimeFigureOut">
              <a:rPr lang="en-US" smtClean="0"/>
              <a:t>2/27/18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387ED-FEEF-4DC9-A8DC-D6728CEBC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09879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513EE-7056-4D9A-AE1A-CCFF6B8E642E}" type="datetimeFigureOut">
              <a:rPr lang="en-US" smtClean="0"/>
              <a:t>2/27/18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387ED-FEEF-4DC9-A8DC-D6728CEBC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82237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513EE-7056-4D9A-AE1A-CCFF6B8E642E}" type="datetimeFigureOut">
              <a:rPr lang="en-US" smtClean="0"/>
              <a:t>2/27/18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387ED-FEEF-4DC9-A8DC-D6728CEBC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98859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513EE-7056-4D9A-AE1A-CCFF6B8E642E}" type="datetimeFigureOut">
              <a:rPr lang="en-US" smtClean="0"/>
              <a:t>2/27/18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387ED-FEEF-4DC9-A8DC-D6728CEBC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112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E7B21-7FD7-45A1-A86F-34284C5A607A}" type="datetimeFigureOut">
              <a:rPr lang="en-US" smtClean="0"/>
              <a:t>2/27/18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0B1D0-227A-42F1-AF7C-F81DC0505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85752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513EE-7056-4D9A-AE1A-CCFF6B8E642E}" type="datetimeFigureOut">
              <a:rPr lang="en-US" smtClean="0"/>
              <a:t>2/27/18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387ED-FEEF-4DC9-A8DC-D6728CEBC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21142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513EE-7056-4D9A-AE1A-CCFF6B8E642E}" type="datetimeFigureOut">
              <a:rPr lang="en-US" smtClean="0"/>
              <a:t>2/27/18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387ED-FEEF-4DC9-A8DC-D6728CEBC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65548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513EE-7056-4D9A-AE1A-CCFF6B8E642E}" type="datetimeFigureOut">
              <a:rPr lang="en-US" smtClean="0"/>
              <a:t>2/27/18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387ED-FEEF-4DC9-A8DC-D6728CEBC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16865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513EE-7056-4D9A-AE1A-CCFF6B8E642E}" type="datetimeFigureOut">
              <a:rPr lang="en-US" smtClean="0"/>
              <a:t>2/27/18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387ED-FEEF-4DC9-A8DC-D6728CEBC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78317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513EE-7056-4D9A-AE1A-CCFF6B8E642E}" type="datetimeFigureOut">
              <a:rPr lang="en-US" smtClean="0"/>
              <a:t>2/27/18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387ED-FEEF-4DC9-A8DC-D6728CEBC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86224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513EE-7056-4D9A-AE1A-CCFF6B8E642E}" type="datetimeFigureOut">
              <a:rPr lang="en-US" smtClean="0"/>
              <a:t>2/27/18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387ED-FEEF-4DC9-A8DC-D6728CEBC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902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E7B21-7FD7-45A1-A86F-34284C5A607A}" type="datetimeFigureOut">
              <a:rPr lang="en-US" smtClean="0"/>
              <a:t>2/27/18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0B1D0-227A-42F1-AF7C-F81DC0505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619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E7B21-7FD7-45A1-A86F-34284C5A607A}" type="datetimeFigureOut">
              <a:rPr lang="en-US" smtClean="0"/>
              <a:t>2/27/18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0B1D0-227A-42F1-AF7C-F81DC0505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099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E7B21-7FD7-45A1-A86F-34284C5A607A}" type="datetimeFigureOut">
              <a:rPr lang="en-US" smtClean="0"/>
              <a:t>2/27/18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0B1D0-227A-42F1-AF7C-F81DC0505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322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E7B21-7FD7-45A1-A86F-34284C5A607A}" type="datetimeFigureOut">
              <a:rPr lang="en-US" smtClean="0"/>
              <a:t>2/27/18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0B1D0-227A-42F1-AF7C-F81DC0505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367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E7B21-7FD7-45A1-A86F-34284C5A607A}" type="datetimeFigureOut">
              <a:rPr lang="en-US" smtClean="0"/>
              <a:t>2/27/18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0B1D0-227A-42F1-AF7C-F81DC0505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710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E7B21-7FD7-45A1-A86F-34284C5A607A}" type="datetimeFigureOut">
              <a:rPr lang="en-US" smtClean="0"/>
              <a:t>2/27/18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0B1D0-227A-42F1-AF7C-F81DC0505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008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4E7B21-7FD7-45A1-A86F-34284C5A607A}" type="datetimeFigureOut">
              <a:rPr lang="en-US" smtClean="0"/>
              <a:t>2/27/18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F0B1D0-227A-42F1-AF7C-F81DC0505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797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3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BFA444-2F8A-4E81-BCDE-17D5CFEB7DF1}" type="datetimeFigureOut">
              <a:rPr lang="en-US" smtClean="0"/>
              <a:t>2/27/18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2EBA1-B7D7-4A4A-B1F3-C5CE568D8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319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C513EE-7056-4D9A-AE1A-CCFF6B8E642E}" type="datetimeFigureOut">
              <a:rPr lang="en-US" smtClean="0"/>
              <a:t>2/27/18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387ED-FEEF-4DC9-A8DC-D6728CEBC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637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emf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microsoft.com/office/2007/relationships/hdphoto" Target="../media/hdphoto2.wdp"/><Relationship Id="rId5" Type="http://schemas.openxmlformats.org/officeDocument/2006/relationships/image" Target="../media/image2.png"/><Relationship Id="rId10" Type="http://schemas.openxmlformats.org/officeDocument/2006/relationships/image" Target="../media/image5.png"/><Relationship Id="rId4" Type="http://schemas.microsoft.com/office/2007/relationships/hdphoto" Target="../media/hdphoto1.wdp"/><Relationship Id="rId9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4038600"/>
          </a:xfrm>
        </p:spPr>
        <p:txBody>
          <a:bodyPr>
            <a:no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“Using Computer Technology to Overcome Bottlenecks in the Forensic DNA Testing Process and Improve Data Recovery from Complex Samples”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029200"/>
            <a:ext cx="6400800" cy="990600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2018 AAFS Annual Scientific Meeting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February 22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2018</a:t>
            </a:r>
          </a:p>
        </p:txBody>
      </p:sp>
    </p:spTree>
    <p:extLst>
      <p:ext uri="{BB962C8B-B14F-4D97-AF65-F5344CB8AC3E}">
        <p14:creationId xmlns:p14="http://schemas.microsoft.com/office/powerpoint/2010/main" val="38807278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5" descr="C:\Users\jdonahue\AppData\Local\Microsoft\Windows\Temporary Internet Files\Content.IE5\YWX10FF1\DNA[1]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105" r="37961" b="12044"/>
          <a:stretch/>
        </p:blipFill>
        <p:spPr bwMode="auto">
          <a:xfrm>
            <a:off x="5181600" y="0"/>
            <a:ext cx="392776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219200"/>
          </a:xfrm>
        </p:spPr>
        <p:txBody>
          <a:bodyPr>
            <a:no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CODIS Match Evaluation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Example #1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209800"/>
            <a:ext cx="7772400" cy="4191000"/>
          </a:xfrm>
        </p:spPr>
        <p:txBody>
          <a:bodyPr>
            <a:normAutofit/>
          </a:bodyPr>
          <a:lstStyle/>
          <a:p>
            <a:pPr algn="l"/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2039746"/>
              </p:ext>
            </p:extLst>
          </p:nvPr>
        </p:nvGraphicFramePr>
        <p:xfrm>
          <a:off x="457200" y="2057400"/>
          <a:ext cx="8229600" cy="376428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5111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416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38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64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564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Offender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Human Review, </a:t>
                      </a:r>
                    </a:p>
                    <a:p>
                      <a:pPr algn="ctr"/>
                      <a:r>
                        <a:rPr lang="en-US" sz="24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minutes</a:t>
                      </a:r>
                      <a:endParaRPr lang="en-US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TrueAllele</a:t>
                      </a:r>
                      <a:r>
                        <a:rPr lang="en-US" sz="24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n-US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minutes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CPI (1 in)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852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Uncertain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Eliminated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39,000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852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 eliminated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Eliminated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39,000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852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 eliminated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Match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 billion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39,000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1981200" y="3276600"/>
            <a:ext cx="3581400" cy="251460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771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5" descr="C:\Users\jdonahue\AppData\Local\Microsoft\Windows\Temporary Internet Files\Content.IE5\YWX10FF1\DNA[1]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105" r="37961" b="12044"/>
          <a:stretch/>
        </p:blipFill>
        <p:spPr bwMode="auto">
          <a:xfrm>
            <a:off x="5181600" y="0"/>
            <a:ext cx="392776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219200"/>
          </a:xfrm>
        </p:spPr>
        <p:txBody>
          <a:bodyPr>
            <a:no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CODIS Match Evaluation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Example #2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209800"/>
            <a:ext cx="7772400" cy="4191000"/>
          </a:xfrm>
        </p:spPr>
        <p:txBody>
          <a:bodyPr>
            <a:normAutofit/>
          </a:bodyPr>
          <a:lstStyle/>
          <a:p>
            <a:pPr algn="l"/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7824131"/>
              </p:ext>
            </p:extLst>
          </p:nvPr>
        </p:nvGraphicFramePr>
        <p:xfrm>
          <a:off x="838200" y="2743200"/>
          <a:ext cx="7391400" cy="220980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847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47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47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47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226793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Offender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CPI</a:t>
                      </a:r>
                      <a:r>
                        <a:rPr lang="en-US" sz="24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(1 in)</a:t>
                      </a:r>
                      <a:endParaRPr lang="en-US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300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1.728 x 10</a:t>
                      </a:r>
                      <a:r>
                        <a:rPr lang="en-US" sz="2400" baseline="30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158 trillion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2743200" y="4038600"/>
            <a:ext cx="1752600" cy="83820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195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C:\Users\jdonahue\AppData\Local\Microsoft\Windows\Temporary Internet Files\Content.IE5\YWX10FF1\DNA[1]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105" r="37961" b="12044"/>
          <a:stretch/>
        </p:blipFill>
        <p:spPr bwMode="auto">
          <a:xfrm>
            <a:off x="5181600" y="0"/>
            <a:ext cx="392776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162800" cy="1523999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Improved Data Recovery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209800"/>
            <a:ext cx="7772400" cy="3733800"/>
          </a:xfrm>
        </p:spPr>
        <p:txBody>
          <a:bodyPr/>
          <a:lstStyle/>
          <a:p>
            <a:pPr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Uploaded 7 years of data to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TrueAllele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®</a:t>
            </a:r>
          </a:p>
          <a:p>
            <a:pPr algn="l"/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&gt;7,500 DNA profiles (Q and K)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~ 15,000 inferred genotypes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Compared all data</a:t>
            </a:r>
          </a:p>
        </p:txBody>
      </p:sp>
    </p:spTree>
    <p:extLst>
      <p:ext uri="{BB962C8B-B14F-4D97-AF65-F5344CB8AC3E}">
        <p14:creationId xmlns:p14="http://schemas.microsoft.com/office/powerpoint/2010/main" val="20880403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C:\Users\jdonahue\AppData\Local\Microsoft\Windows\Temporary Internet Files\Content.IE5\YWX10FF1\DNA[1]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105" r="37961" b="12044"/>
          <a:stretch/>
        </p:blipFill>
        <p:spPr bwMode="auto">
          <a:xfrm>
            <a:off x="5181600" y="0"/>
            <a:ext cx="392776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162800" cy="1523999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Previously Unidentified Matches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209800"/>
            <a:ext cx="7772400" cy="4038600"/>
          </a:xfrm>
        </p:spPr>
        <p:txBody>
          <a:bodyPr>
            <a:noAutofit/>
          </a:bodyPr>
          <a:lstStyle/>
          <a:p>
            <a:pPr algn="l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2014: Burglary case, uploaded to SDIS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Offender hit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Match confirmed in laboratory</a:t>
            </a:r>
          </a:p>
          <a:p>
            <a:pPr algn="l"/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2017: Process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old data, upload to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TrueAllele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®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additional cases from 2012 - 2014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Never entered into CODIS</a:t>
            </a:r>
          </a:p>
        </p:txBody>
      </p:sp>
    </p:spTree>
    <p:extLst>
      <p:ext uri="{BB962C8B-B14F-4D97-AF65-F5344CB8AC3E}">
        <p14:creationId xmlns:p14="http://schemas.microsoft.com/office/powerpoint/2010/main" val="3890396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C:\Users\jdonahue\AppData\Local\Microsoft\Windows\Temporary Internet Files\Content.IE5\YWX10FF1\DNA[1]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105" r="37961" b="12044"/>
          <a:stretch/>
        </p:blipFill>
        <p:spPr bwMode="auto">
          <a:xfrm>
            <a:off x="5181600" y="0"/>
            <a:ext cx="392776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5410200"/>
            <a:ext cx="7772400" cy="1219199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Can we use the automated process for CODIS screening?</a:t>
            </a:r>
          </a:p>
        </p:txBody>
      </p:sp>
      <p:sp>
        <p:nvSpPr>
          <p:cNvPr id="7" name="AutoShape 4"/>
          <p:cNvSpPr>
            <a:spLocks noChangeAspect="1" noChangeArrowheads="1" noTextEdit="1"/>
          </p:cNvSpPr>
          <p:nvPr/>
        </p:nvSpPr>
        <p:spPr bwMode="auto">
          <a:xfrm>
            <a:off x="266700" y="152400"/>
            <a:ext cx="8609013" cy="533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266700" y="152400"/>
            <a:ext cx="1317625" cy="1797050"/>
          </a:xfrm>
          <a:prstGeom prst="rect">
            <a:avLst/>
          </a:prstGeom>
          <a:solidFill>
            <a:srgbClr val="E7E7E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1584325" y="152400"/>
            <a:ext cx="2035175" cy="1797050"/>
          </a:xfrm>
          <a:prstGeom prst="rect">
            <a:avLst/>
          </a:prstGeom>
          <a:solidFill>
            <a:srgbClr val="E7E7E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3619500" y="152400"/>
            <a:ext cx="1219200" cy="1797050"/>
          </a:xfrm>
          <a:prstGeom prst="rect">
            <a:avLst/>
          </a:prstGeom>
          <a:solidFill>
            <a:srgbClr val="E7E7E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4838700" y="152400"/>
            <a:ext cx="1090613" cy="1797050"/>
          </a:xfrm>
          <a:prstGeom prst="rect">
            <a:avLst/>
          </a:prstGeom>
          <a:solidFill>
            <a:srgbClr val="E7E7E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5929313" y="152400"/>
            <a:ext cx="1195388" cy="1797050"/>
          </a:xfrm>
          <a:prstGeom prst="rect">
            <a:avLst/>
          </a:prstGeom>
          <a:solidFill>
            <a:srgbClr val="E7E7E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7124700" y="152400"/>
            <a:ext cx="1752600" cy="1797050"/>
          </a:xfrm>
          <a:prstGeom prst="rect">
            <a:avLst/>
          </a:prstGeom>
          <a:solidFill>
            <a:srgbClr val="E7E7E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266700" y="1949450"/>
            <a:ext cx="1317625" cy="1179513"/>
          </a:xfrm>
          <a:prstGeom prst="rect">
            <a:avLst/>
          </a:prstGeom>
          <a:solidFill>
            <a:srgbClr val="E7E7E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1584325" y="1949450"/>
            <a:ext cx="2035175" cy="1179513"/>
          </a:xfrm>
          <a:prstGeom prst="rect">
            <a:avLst/>
          </a:prstGeom>
          <a:solidFill>
            <a:srgbClr val="E7E7E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3619500" y="1949450"/>
            <a:ext cx="1219200" cy="1179513"/>
          </a:xfrm>
          <a:prstGeom prst="rect">
            <a:avLst/>
          </a:prstGeom>
          <a:solidFill>
            <a:srgbClr val="E7E7E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4838700" y="1949450"/>
            <a:ext cx="1090613" cy="1179513"/>
          </a:xfrm>
          <a:prstGeom prst="rect">
            <a:avLst/>
          </a:prstGeom>
          <a:solidFill>
            <a:srgbClr val="E7E7E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6"/>
          <p:cNvSpPr>
            <a:spLocks noChangeArrowheads="1"/>
          </p:cNvSpPr>
          <p:nvPr/>
        </p:nvSpPr>
        <p:spPr bwMode="auto">
          <a:xfrm>
            <a:off x="5929313" y="1949450"/>
            <a:ext cx="1195388" cy="1179513"/>
          </a:xfrm>
          <a:prstGeom prst="rect">
            <a:avLst/>
          </a:prstGeom>
          <a:solidFill>
            <a:srgbClr val="E7E7E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Rectangle 17"/>
          <p:cNvSpPr>
            <a:spLocks noChangeArrowheads="1"/>
          </p:cNvSpPr>
          <p:nvPr/>
        </p:nvSpPr>
        <p:spPr bwMode="auto">
          <a:xfrm>
            <a:off x="7124700" y="1949450"/>
            <a:ext cx="1752600" cy="1179513"/>
          </a:xfrm>
          <a:prstGeom prst="rect">
            <a:avLst/>
          </a:prstGeom>
          <a:solidFill>
            <a:srgbClr val="E7E7E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266700" y="3128963"/>
            <a:ext cx="1317625" cy="1177925"/>
          </a:xfrm>
          <a:prstGeom prst="rect">
            <a:avLst/>
          </a:prstGeom>
          <a:solidFill>
            <a:srgbClr val="E7E7E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Rectangle 19"/>
          <p:cNvSpPr>
            <a:spLocks noChangeArrowheads="1"/>
          </p:cNvSpPr>
          <p:nvPr/>
        </p:nvSpPr>
        <p:spPr bwMode="auto">
          <a:xfrm>
            <a:off x="1584325" y="3128963"/>
            <a:ext cx="2035175" cy="1177925"/>
          </a:xfrm>
          <a:prstGeom prst="rect">
            <a:avLst/>
          </a:prstGeom>
          <a:solidFill>
            <a:srgbClr val="E7E7E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Rectangle 20"/>
          <p:cNvSpPr>
            <a:spLocks noChangeArrowheads="1"/>
          </p:cNvSpPr>
          <p:nvPr/>
        </p:nvSpPr>
        <p:spPr bwMode="auto">
          <a:xfrm>
            <a:off x="3619500" y="3128963"/>
            <a:ext cx="1219200" cy="1177925"/>
          </a:xfrm>
          <a:prstGeom prst="rect">
            <a:avLst/>
          </a:prstGeom>
          <a:solidFill>
            <a:srgbClr val="E7E7E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Rectangle 21"/>
          <p:cNvSpPr>
            <a:spLocks noChangeArrowheads="1"/>
          </p:cNvSpPr>
          <p:nvPr/>
        </p:nvSpPr>
        <p:spPr bwMode="auto">
          <a:xfrm>
            <a:off x="4838700" y="3128963"/>
            <a:ext cx="1090613" cy="1177925"/>
          </a:xfrm>
          <a:prstGeom prst="rect">
            <a:avLst/>
          </a:prstGeom>
          <a:solidFill>
            <a:srgbClr val="E7E7E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Rectangle 22"/>
          <p:cNvSpPr>
            <a:spLocks noChangeArrowheads="1"/>
          </p:cNvSpPr>
          <p:nvPr/>
        </p:nvSpPr>
        <p:spPr bwMode="auto">
          <a:xfrm>
            <a:off x="5929313" y="3128963"/>
            <a:ext cx="1195388" cy="1177925"/>
          </a:xfrm>
          <a:prstGeom prst="rect">
            <a:avLst/>
          </a:prstGeom>
          <a:solidFill>
            <a:srgbClr val="E7E7E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Rectangle 23"/>
          <p:cNvSpPr>
            <a:spLocks noChangeArrowheads="1"/>
          </p:cNvSpPr>
          <p:nvPr/>
        </p:nvSpPr>
        <p:spPr bwMode="auto">
          <a:xfrm>
            <a:off x="7124700" y="3128963"/>
            <a:ext cx="1752600" cy="1177925"/>
          </a:xfrm>
          <a:prstGeom prst="rect">
            <a:avLst/>
          </a:prstGeom>
          <a:solidFill>
            <a:srgbClr val="E7E7E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Rectangle 24"/>
          <p:cNvSpPr>
            <a:spLocks noChangeArrowheads="1"/>
          </p:cNvSpPr>
          <p:nvPr/>
        </p:nvSpPr>
        <p:spPr bwMode="auto">
          <a:xfrm>
            <a:off x="266700" y="4306888"/>
            <a:ext cx="1317625" cy="1179513"/>
          </a:xfrm>
          <a:prstGeom prst="rect">
            <a:avLst/>
          </a:prstGeom>
          <a:solidFill>
            <a:srgbClr val="E7E7E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Rectangle 25"/>
          <p:cNvSpPr>
            <a:spLocks noChangeArrowheads="1"/>
          </p:cNvSpPr>
          <p:nvPr/>
        </p:nvSpPr>
        <p:spPr bwMode="auto">
          <a:xfrm>
            <a:off x="1584325" y="4306888"/>
            <a:ext cx="2035175" cy="1179513"/>
          </a:xfrm>
          <a:prstGeom prst="rect">
            <a:avLst/>
          </a:prstGeom>
          <a:solidFill>
            <a:srgbClr val="E7E7E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Rectangle 26"/>
          <p:cNvSpPr>
            <a:spLocks noChangeArrowheads="1"/>
          </p:cNvSpPr>
          <p:nvPr/>
        </p:nvSpPr>
        <p:spPr bwMode="auto">
          <a:xfrm>
            <a:off x="3619500" y="4306888"/>
            <a:ext cx="1219200" cy="1179513"/>
          </a:xfrm>
          <a:prstGeom prst="rect">
            <a:avLst/>
          </a:prstGeom>
          <a:solidFill>
            <a:srgbClr val="E7E7E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Rectangle 27"/>
          <p:cNvSpPr>
            <a:spLocks noChangeArrowheads="1"/>
          </p:cNvSpPr>
          <p:nvPr/>
        </p:nvSpPr>
        <p:spPr bwMode="auto">
          <a:xfrm>
            <a:off x="4838700" y="4306888"/>
            <a:ext cx="1090613" cy="1179513"/>
          </a:xfrm>
          <a:prstGeom prst="rect">
            <a:avLst/>
          </a:prstGeom>
          <a:solidFill>
            <a:srgbClr val="E7E7E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Rectangle 28"/>
          <p:cNvSpPr>
            <a:spLocks noChangeArrowheads="1"/>
          </p:cNvSpPr>
          <p:nvPr/>
        </p:nvSpPr>
        <p:spPr bwMode="auto">
          <a:xfrm>
            <a:off x="5929313" y="4306888"/>
            <a:ext cx="1195388" cy="1179513"/>
          </a:xfrm>
          <a:prstGeom prst="rect">
            <a:avLst/>
          </a:prstGeom>
          <a:solidFill>
            <a:srgbClr val="E7E7E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Rectangle 29"/>
          <p:cNvSpPr>
            <a:spLocks noChangeArrowheads="1"/>
          </p:cNvSpPr>
          <p:nvPr/>
        </p:nvSpPr>
        <p:spPr bwMode="auto">
          <a:xfrm>
            <a:off x="7124700" y="4306888"/>
            <a:ext cx="1752600" cy="1179513"/>
          </a:xfrm>
          <a:prstGeom prst="rect">
            <a:avLst/>
          </a:prstGeom>
          <a:solidFill>
            <a:srgbClr val="E7E7E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44" name="Line 30"/>
          <p:cNvSpPr>
            <a:spLocks noChangeShapeType="1"/>
          </p:cNvSpPr>
          <p:nvPr/>
        </p:nvSpPr>
        <p:spPr bwMode="auto">
          <a:xfrm>
            <a:off x="1584325" y="146050"/>
            <a:ext cx="0" cy="5346701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45" name="Line 31"/>
          <p:cNvSpPr>
            <a:spLocks noChangeShapeType="1"/>
          </p:cNvSpPr>
          <p:nvPr/>
        </p:nvSpPr>
        <p:spPr bwMode="auto">
          <a:xfrm>
            <a:off x="3619500" y="146050"/>
            <a:ext cx="0" cy="5346701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47" name="Line 32"/>
          <p:cNvSpPr>
            <a:spLocks noChangeShapeType="1"/>
          </p:cNvSpPr>
          <p:nvPr/>
        </p:nvSpPr>
        <p:spPr bwMode="auto">
          <a:xfrm>
            <a:off x="4838700" y="146050"/>
            <a:ext cx="0" cy="5346701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48" name="Line 33"/>
          <p:cNvSpPr>
            <a:spLocks noChangeShapeType="1"/>
          </p:cNvSpPr>
          <p:nvPr/>
        </p:nvSpPr>
        <p:spPr bwMode="auto">
          <a:xfrm>
            <a:off x="5929313" y="146050"/>
            <a:ext cx="0" cy="5346701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49" name="Line 34"/>
          <p:cNvSpPr>
            <a:spLocks noChangeShapeType="1"/>
          </p:cNvSpPr>
          <p:nvPr/>
        </p:nvSpPr>
        <p:spPr bwMode="auto">
          <a:xfrm>
            <a:off x="7124700" y="146050"/>
            <a:ext cx="0" cy="5346701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50" name="Line 35"/>
          <p:cNvSpPr>
            <a:spLocks noChangeShapeType="1"/>
          </p:cNvSpPr>
          <p:nvPr/>
        </p:nvSpPr>
        <p:spPr bwMode="auto">
          <a:xfrm>
            <a:off x="260350" y="1949450"/>
            <a:ext cx="8623301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51" name="Line 36"/>
          <p:cNvSpPr>
            <a:spLocks noChangeShapeType="1"/>
          </p:cNvSpPr>
          <p:nvPr/>
        </p:nvSpPr>
        <p:spPr bwMode="auto">
          <a:xfrm>
            <a:off x="260350" y="3128963"/>
            <a:ext cx="8623301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52" name="Line 37"/>
          <p:cNvSpPr>
            <a:spLocks noChangeShapeType="1"/>
          </p:cNvSpPr>
          <p:nvPr/>
        </p:nvSpPr>
        <p:spPr bwMode="auto">
          <a:xfrm>
            <a:off x="260350" y="4306888"/>
            <a:ext cx="8623301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53" name="Line 38"/>
          <p:cNvSpPr>
            <a:spLocks noChangeShapeType="1"/>
          </p:cNvSpPr>
          <p:nvPr/>
        </p:nvSpPr>
        <p:spPr bwMode="auto">
          <a:xfrm>
            <a:off x="266700" y="146050"/>
            <a:ext cx="0" cy="5346701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54" name="Line 39"/>
          <p:cNvSpPr>
            <a:spLocks noChangeShapeType="1"/>
          </p:cNvSpPr>
          <p:nvPr/>
        </p:nvSpPr>
        <p:spPr bwMode="auto">
          <a:xfrm>
            <a:off x="8877301" y="146050"/>
            <a:ext cx="0" cy="5346701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55" name="Line 40"/>
          <p:cNvSpPr>
            <a:spLocks noChangeShapeType="1"/>
          </p:cNvSpPr>
          <p:nvPr/>
        </p:nvSpPr>
        <p:spPr bwMode="auto">
          <a:xfrm>
            <a:off x="260350" y="152400"/>
            <a:ext cx="8623301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56" name="Line 41"/>
          <p:cNvSpPr>
            <a:spLocks noChangeShapeType="1"/>
          </p:cNvSpPr>
          <p:nvPr/>
        </p:nvSpPr>
        <p:spPr bwMode="auto">
          <a:xfrm>
            <a:off x="260350" y="5486401"/>
            <a:ext cx="8623301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57" name="Rectangle 42"/>
          <p:cNvSpPr>
            <a:spLocks noChangeArrowheads="1"/>
          </p:cNvSpPr>
          <p:nvPr/>
        </p:nvSpPr>
        <p:spPr bwMode="auto">
          <a:xfrm>
            <a:off x="384175" y="882650"/>
            <a:ext cx="1228725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Sample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58" name="Rectangle 43"/>
          <p:cNvSpPr>
            <a:spLocks noChangeArrowheads="1"/>
          </p:cNvSpPr>
          <p:nvPr/>
        </p:nvSpPr>
        <p:spPr bwMode="auto">
          <a:xfrm>
            <a:off x="1808163" y="701675"/>
            <a:ext cx="1566863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Minimum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59" name="Rectangle 44"/>
          <p:cNvSpPr>
            <a:spLocks noChangeArrowheads="1"/>
          </p:cNvSpPr>
          <p:nvPr/>
        </p:nvSpPr>
        <p:spPr bwMode="auto">
          <a:xfrm>
            <a:off x="3228975" y="701675"/>
            <a:ext cx="315913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#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60" name="Rectangle 45"/>
          <p:cNvSpPr>
            <a:spLocks noChangeArrowheads="1"/>
          </p:cNvSpPr>
          <p:nvPr/>
        </p:nvSpPr>
        <p:spPr bwMode="auto">
          <a:xfrm>
            <a:off x="1679575" y="1065213"/>
            <a:ext cx="1990725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Contributors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61" name="Rectangle 46"/>
          <p:cNvSpPr>
            <a:spLocks noChangeArrowheads="1"/>
          </p:cNvSpPr>
          <p:nvPr/>
        </p:nvSpPr>
        <p:spPr bwMode="auto">
          <a:xfrm>
            <a:off x="3729038" y="882650"/>
            <a:ext cx="958850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Major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62" name="Rectangle 47"/>
          <p:cNvSpPr>
            <a:spLocks noChangeArrowheads="1"/>
          </p:cNvSpPr>
          <p:nvPr/>
        </p:nvSpPr>
        <p:spPr bwMode="auto">
          <a:xfrm>
            <a:off x="4541838" y="882650"/>
            <a:ext cx="331788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?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63" name="Rectangle 48"/>
          <p:cNvSpPr>
            <a:spLocks noChangeArrowheads="1"/>
          </p:cNvSpPr>
          <p:nvPr/>
        </p:nvSpPr>
        <p:spPr bwMode="auto">
          <a:xfrm>
            <a:off x="5130800" y="701675"/>
            <a:ext cx="741363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4x4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64" name="Rectangle 49"/>
          <p:cNvSpPr>
            <a:spLocks noChangeArrowheads="1"/>
          </p:cNvSpPr>
          <p:nvPr/>
        </p:nvSpPr>
        <p:spPr bwMode="auto">
          <a:xfrm>
            <a:off x="4960938" y="1065213"/>
            <a:ext cx="992188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Rule?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65" name="Rectangle 50"/>
          <p:cNvSpPr>
            <a:spLocks noChangeArrowheads="1"/>
          </p:cNvSpPr>
          <p:nvPr/>
        </p:nvSpPr>
        <p:spPr bwMode="auto">
          <a:xfrm>
            <a:off x="6272213" y="701675"/>
            <a:ext cx="654050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CPI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66" name="Rectangle 51"/>
          <p:cNvSpPr>
            <a:spLocks noChangeArrowheads="1"/>
          </p:cNvSpPr>
          <p:nvPr/>
        </p:nvSpPr>
        <p:spPr bwMode="auto">
          <a:xfrm>
            <a:off x="6162675" y="1065213"/>
            <a:ext cx="417513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(1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67" name="Rectangle 52"/>
          <p:cNvSpPr>
            <a:spLocks noChangeArrowheads="1"/>
          </p:cNvSpPr>
          <p:nvPr/>
        </p:nvSpPr>
        <p:spPr bwMode="auto">
          <a:xfrm>
            <a:off x="6518275" y="1065213"/>
            <a:ext cx="415925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in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68" name="Rectangle 53"/>
          <p:cNvSpPr>
            <a:spLocks noChangeArrowheads="1"/>
          </p:cNvSpPr>
          <p:nvPr/>
        </p:nvSpPr>
        <p:spPr bwMode="auto">
          <a:xfrm>
            <a:off x="6789738" y="1065213"/>
            <a:ext cx="247650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)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69" name="Rectangle 54"/>
          <p:cNvSpPr>
            <a:spLocks noChangeArrowheads="1"/>
          </p:cNvSpPr>
          <p:nvPr/>
        </p:nvSpPr>
        <p:spPr bwMode="auto">
          <a:xfrm>
            <a:off x="7797800" y="882650"/>
            <a:ext cx="552450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LR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70" name="Rectangle 55"/>
          <p:cNvSpPr>
            <a:spLocks noChangeArrowheads="1"/>
          </p:cNvSpPr>
          <p:nvPr/>
        </p:nvSpPr>
        <p:spPr bwMode="auto">
          <a:xfrm>
            <a:off x="587375" y="2382838"/>
            <a:ext cx="812800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2012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71" name="Rectangle 56"/>
          <p:cNvSpPr>
            <a:spLocks noChangeArrowheads="1"/>
          </p:cNvSpPr>
          <p:nvPr/>
        </p:nvSpPr>
        <p:spPr bwMode="auto">
          <a:xfrm>
            <a:off x="2517775" y="2382838"/>
            <a:ext cx="303213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3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72" name="Rectangle 57"/>
          <p:cNvSpPr>
            <a:spLocks noChangeArrowheads="1"/>
          </p:cNvSpPr>
          <p:nvPr/>
        </p:nvSpPr>
        <p:spPr bwMode="auto">
          <a:xfrm>
            <a:off x="4035425" y="2382838"/>
            <a:ext cx="523875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No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73" name="Rectangle 58"/>
          <p:cNvSpPr>
            <a:spLocks noChangeArrowheads="1"/>
          </p:cNvSpPr>
          <p:nvPr/>
        </p:nvSpPr>
        <p:spPr bwMode="auto">
          <a:xfrm>
            <a:off x="5189538" y="2382838"/>
            <a:ext cx="523875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No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74" name="Rectangle 59"/>
          <p:cNvSpPr>
            <a:spLocks noChangeArrowheads="1"/>
          </p:cNvSpPr>
          <p:nvPr/>
        </p:nvSpPr>
        <p:spPr bwMode="auto">
          <a:xfrm>
            <a:off x="6061075" y="2382838"/>
            <a:ext cx="1066800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28,000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75" name="Rectangle 60"/>
          <p:cNvSpPr>
            <a:spLocks noChangeArrowheads="1"/>
          </p:cNvSpPr>
          <p:nvPr/>
        </p:nvSpPr>
        <p:spPr bwMode="auto">
          <a:xfrm>
            <a:off x="7239000" y="2382838"/>
            <a:ext cx="1662113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6 quintillion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76" name="Rectangle 61"/>
          <p:cNvSpPr>
            <a:spLocks noChangeArrowheads="1"/>
          </p:cNvSpPr>
          <p:nvPr/>
        </p:nvSpPr>
        <p:spPr bwMode="auto">
          <a:xfrm>
            <a:off x="587375" y="3559175"/>
            <a:ext cx="812800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2013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77" name="Rectangle 62"/>
          <p:cNvSpPr>
            <a:spLocks noChangeArrowheads="1"/>
          </p:cNvSpPr>
          <p:nvPr/>
        </p:nvSpPr>
        <p:spPr bwMode="auto">
          <a:xfrm>
            <a:off x="2517775" y="3559175"/>
            <a:ext cx="303213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3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78" name="Rectangle 63"/>
          <p:cNvSpPr>
            <a:spLocks noChangeArrowheads="1"/>
          </p:cNvSpPr>
          <p:nvPr/>
        </p:nvSpPr>
        <p:spPr bwMode="auto">
          <a:xfrm>
            <a:off x="4035425" y="3559175"/>
            <a:ext cx="523875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No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79" name="Rectangle 64"/>
          <p:cNvSpPr>
            <a:spLocks noChangeArrowheads="1"/>
          </p:cNvSpPr>
          <p:nvPr/>
        </p:nvSpPr>
        <p:spPr bwMode="auto">
          <a:xfrm>
            <a:off x="5189538" y="3559175"/>
            <a:ext cx="523875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No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80" name="Rectangle 65"/>
          <p:cNvSpPr>
            <a:spLocks noChangeArrowheads="1"/>
          </p:cNvSpPr>
          <p:nvPr/>
        </p:nvSpPr>
        <p:spPr bwMode="auto">
          <a:xfrm>
            <a:off x="6272213" y="3559175"/>
            <a:ext cx="642938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920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81" name="Rectangle 66"/>
          <p:cNvSpPr>
            <a:spLocks noChangeArrowheads="1"/>
          </p:cNvSpPr>
          <p:nvPr/>
        </p:nvSpPr>
        <p:spPr bwMode="auto">
          <a:xfrm>
            <a:off x="7391400" y="3559175"/>
            <a:ext cx="1355725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27 trillion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82" name="Rectangle 67"/>
          <p:cNvSpPr>
            <a:spLocks noChangeArrowheads="1"/>
          </p:cNvSpPr>
          <p:nvPr/>
        </p:nvSpPr>
        <p:spPr bwMode="auto">
          <a:xfrm>
            <a:off x="587375" y="4740275"/>
            <a:ext cx="812800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2014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83" name="Rectangle 68"/>
          <p:cNvSpPr>
            <a:spLocks noChangeArrowheads="1"/>
          </p:cNvSpPr>
          <p:nvPr/>
        </p:nvSpPr>
        <p:spPr bwMode="auto">
          <a:xfrm>
            <a:off x="2517775" y="4740275"/>
            <a:ext cx="303213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3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84" name="Rectangle 69"/>
          <p:cNvSpPr>
            <a:spLocks noChangeArrowheads="1"/>
          </p:cNvSpPr>
          <p:nvPr/>
        </p:nvSpPr>
        <p:spPr bwMode="auto">
          <a:xfrm>
            <a:off x="4035425" y="4740275"/>
            <a:ext cx="523875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No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85" name="Rectangle 70"/>
          <p:cNvSpPr>
            <a:spLocks noChangeArrowheads="1"/>
          </p:cNvSpPr>
          <p:nvPr/>
        </p:nvSpPr>
        <p:spPr bwMode="auto">
          <a:xfrm>
            <a:off x="5189538" y="4740275"/>
            <a:ext cx="523875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No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86" name="Rectangle 71"/>
          <p:cNvSpPr>
            <a:spLocks noChangeArrowheads="1"/>
          </p:cNvSpPr>
          <p:nvPr/>
        </p:nvSpPr>
        <p:spPr bwMode="auto">
          <a:xfrm>
            <a:off x="6272213" y="4740275"/>
            <a:ext cx="642938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760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87" name="Rectangle 72"/>
          <p:cNvSpPr>
            <a:spLocks noChangeArrowheads="1"/>
          </p:cNvSpPr>
          <p:nvPr/>
        </p:nvSpPr>
        <p:spPr bwMode="auto">
          <a:xfrm>
            <a:off x="7475538" y="4740275"/>
            <a:ext cx="1187450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9 trillion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6382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C:\Users\jdonahue\AppData\Local\Microsoft\Windows\Temporary Internet Files\Content.IE5\YWX10FF1\DNA[1]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105" r="37961" b="12044"/>
          <a:stretch/>
        </p:blipFill>
        <p:spPr bwMode="auto">
          <a:xfrm>
            <a:off x="5181600" y="0"/>
            <a:ext cx="392776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162800" cy="1371599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CODIS Screening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905000"/>
            <a:ext cx="7086600" cy="4038600"/>
          </a:xfrm>
        </p:spPr>
        <p:txBody>
          <a:bodyPr>
            <a:normAutofit lnSpcReduction="10000"/>
          </a:bodyPr>
          <a:lstStyle/>
          <a:p>
            <a:pPr marL="514350" indent="-514350" algn="l"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KL computed by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TrueAllele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®</a:t>
            </a:r>
          </a:p>
          <a:p>
            <a:pPr marL="971550" lvl="1" indent="-51435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Measures information value of inferred genotype</a:t>
            </a:r>
          </a:p>
          <a:p>
            <a:pPr marL="514350" indent="-514350" algn="l">
              <a:buFont typeface="+mj-lt"/>
              <a:buAutoNum type="arabicPeriod" startAt="2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MME calculated by CODIS</a:t>
            </a:r>
          </a:p>
          <a:p>
            <a:pPr marL="971550" lvl="1" indent="-51435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Predicts matches at moderate stringency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Compare MME, KL, and LR for CODIS profile assessment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072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:\Users\jdonahue\AppData\Local\Microsoft\Windows\Temporary Internet Files\Content.IE5\YWX10FF1\DNA[1]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105" r="37961" b="12044"/>
          <a:stretch/>
        </p:blipFill>
        <p:spPr bwMode="auto">
          <a:xfrm>
            <a:off x="5181600" y="0"/>
            <a:ext cx="392776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1523999"/>
          </a:xfrm>
        </p:spPr>
        <p:txBody>
          <a:bodyPr/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209800"/>
            <a:ext cx="7772400" cy="3733800"/>
          </a:xfrm>
        </p:spPr>
        <p:txBody>
          <a:bodyPr>
            <a:normAutofit/>
          </a:bodyPr>
          <a:lstStyle/>
          <a:p>
            <a:endParaRPr lang="en-US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81000"/>
            <a:ext cx="8382000" cy="609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8"/>
          <p:cNvSpPr/>
          <p:nvPr/>
        </p:nvSpPr>
        <p:spPr>
          <a:xfrm>
            <a:off x="2438400" y="2438400"/>
            <a:ext cx="1143000" cy="3970934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90600" y="990600"/>
            <a:ext cx="1143000" cy="5407152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629400" y="1905000"/>
            <a:ext cx="1143000" cy="4508602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620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C:\Users\jdonahue\AppData\Local\Microsoft\Windows\Temporary Internet Files\Content.IE5\YWX10FF1\DNA[1]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105" r="37961" b="12044"/>
          <a:stretch/>
        </p:blipFill>
        <p:spPr bwMode="auto">
          <a:xfrm>
            <a:off x="5181600" y="0"/>
            <a:ext cx="392776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162800" cy="1142999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What We Are Implementing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7239000" cy="4114800"/>
          </a:xfrm>
        </p:spPr>
        <p:txBody>
          <a:bodyPr>
            <a:normAutofit fontScale="92500" lnSpcReduction="20000"/>
          </a:bodyPr>
          <a:lstStyle/>
          <a:p>
            <a:pPr marL="514350" indent="-514350" algn="l">
              <a:buAutoNum type="arabicPeriod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Use KL to predict quality of match</a:t>
            </a:r>
          </a:p>
          <a:p>
            <a:pPr marL="514350" indent="-514350" algn="l">
              <a:buAutoNum type="arabicPeriod"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2763" indent="-512763" algn="l">
              <a:buFont typeface="+mj-lt"/>
              <a:buAutoNum type="arabicPeriod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Use MME to filter adventitious matches</a:t>
            </a:r>
          </a:p>
          <a:p>
            <a:pPr marL="512763" indent="-512763" algn="l">
              <a:buFont typeface="+mj-lt"/>
              <a:buAutoNum type="arabicPeriod"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3138" lvl="1" indent="-515938" algn="l">
              <a:buFont typeface="Arial" panose="020B0604020202020204" pitchFamily="34" charset="0"/>
              <a:buChar char="•"/>
            </a:pPr>
            <a:r>
              <a:rPr lang="en-US" sz="3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 KL – build MME, search CODIS</a:t>
            </a:r>
          </a:p>
          <a:p>
            <a:pPr marL="971550" lvl="1" indent="-514350" algn="l">
              <a:buFont typeface="Arial" panose="020B0604020202020204" pitchFamily="34" charset="0"/>
              <a:buChar char="•"/>
            </a:pPr>
            <a:r>
              <a:rPr lang="en-US" sz="3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Low KL – do not upload</a:t>
            </a:r>
          </a:p>
          <a:p>
            <a:pPr marL="514350" indent="-514350" algn="l">
              <a:buAutoNum type="arabicPeriod"/>
            </a:pPr>
            <a:endParaRPr lang="en-US" sz="3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6432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C:\Users\jdonahue\AppData\Local\Microsoft\Windows\Temporary Internet Files\Content.IE5\YWX10FF1\DNA[1]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105" r="37961" b="12044"/>
          <a:stretch/>
        </p:blipFill>
        <p:spPr bwMode="auto">
          <a:xfrm>
            <a:off x="5181600" y="0"/>
            <a:ext cx="392776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1219199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752600"/>
            <a:ext cx="7391400" cy="4191000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DNA interpretation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automatable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Reduce/eliminate interpretation bottlenecks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Output searched internally and screened for suitable CODIS profiles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More information recovered from same amount of data</a:t>
            </a:r>
          </a:p>
        </p:txBody>
      </p:sp>
    </p:spTree>
    <p:extLst>
      <p:ext uri="{BB962C8B-B14F-4D97-AF65-F5344CB8AC3E}">
        <p14:creationId xmlns:p14="http://schemas.microsoft.com/office/powerpoint/2010/main" val="27821874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C:\Users\jdonahue\AppData\Local\Microsoft\Windows\Temporary Internet Files\Content.IE5\YWX10FF1\DNA[1]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105" r="37961" b="12044"/>
          <a:stretch/>
        </p:blipFill>
        <p:spPr bwMode="auto">
          <a:xfrm>
            <a:off x="5175504" y="-20117"/>
            <a:ext cx="392776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1523999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1439437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jdonahue\AppData\Local\Microsoft\Windows\Temporary Internet Files\Content.IE5\YWX10FF1\DNA[1]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105" r="37961" b="12044"/>
          <a:stretch/>
        </p:blipFill>
        <p:spPr bwMode="auto">
          <a:xfrm>
            <a:off x="5181600" y="0"/>
            <a:ext cx="392776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219200"/>
          </a:xfrm>
        </p:spPr>
        <p:txBody>
          <a:bodyPr>
            <a:no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How Many DNA Profiles?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1866900"/>
            <a:ext cx="7543800" cy="4191000"/>
          </a:xfrm>
        </p:spPr>
        <p:txBody>
          <a:bodyPr numCol="1"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96-well plate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6 to 8 allelic ladders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At least two PCR controls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Several DNA extraction blanks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Typical plate could contain 80 to 84 DNA profiles</a:t>
            </a:r>
          </a:p>
        </p:txBody>
      </p:sp>
    </p:spTree>
    <p:extLst>
      <p:ext uri="{BB962C8B-B14F-4D97-AF65-F5344CB8AC3E}">
        <p14:creationId xmlns:p14="http://schemas.microsoft.com/office/powerpoint/2010/main" val="2279488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C:\Users\jdonahue\AppData\Local\Microsoft\Windows\Temporary Internet Files\Content.IE5\YWX10FF1\DNA[1]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105" r="37961" b="12044"/>
          <a:stretch/>
        </p:blipFill>
        <p:spPr bwMode="auto">
          <a:xfrm>
            <a:off x="5181600" y="0"/>
            <a:ext cx="392776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219200"/>
          </a:xfrm>
        </p:spPr>
        <p:txBody>
          <a:bodyPr>
            <a:no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Interpretation Bottleneck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905000"/>
            <a:ext cx="7772400" cy="4114800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Eight hour workday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8 hours x 60 minutes = 480 minutes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480 minutes / 84 DNA profiles = 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5 minutes, 42 seconds per DNA profile</a:t>
            </a:r>
          </a:p>
        </p:txBody>
      </p:sp>
    </p:spTree>
    <p:extLst>
      <p:ext uri="{BB962C8B-B14F-4D97-AF65-F5344CB8AC3E}">
        <p14:creationId xmlns:p14="http://schemas.microsoft.com/office/powerpoint/2010/main" val="648576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C:\Users\jdonahue\AppData\Local\Microsoft\Windows\Temporary Internet Files\Content.IE5\YWX10FF1\DNA[1]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105" r="37961" b="12044"/>
          <a:stretch/>
        </p:blipFill>
        <p:spPr bwMode="auto">
          <a:xfrm>
            <a:off x="5181600" y="0"/>
            <a:ext cx="392776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219200"/>
          </a:xfrm>
        </p:spPr>
        <p:txBody>
          <a:bodyPr>
            <a:no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Interpretation Bottleneck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905000"/>
            <a:ext cx="7772400" cy="4114800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Volume of data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Complexity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Thresholds</a:t>
            </a:r>
          </a:p>
        </p:txBody>
      </p:sp>
    </p:spTree>
    <p:extLst>
      <p:ext uri="{BB962C8B-B14F-4D97-AF65-F5344CB8AC3E}">
        <p14:creationId xmlns:p14="http://schemas.microsoft.com/office/powerpoint/2010/main" val="2684890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:\Users\jdonahue\AppData\Local\Microsoft\Windows\Temporary Internet Files\Content.IE5\YWX10FF1\DNA[1]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105" r="37961" b="12044"/>
          <a:stretch/>
        </p:blipFill>
        <p:spPr bwMode="auto">
          <a:xfrm>
            <a:off x="5181600" y="0"/>
            <a:ext cx="392776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09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“Thresholds? Where we’re going, we don’t need thresholds.”</a:t>
            </a:r>
          </a:p>
        </p:txBody>
      </p:sp>
    </p:spTree>
    <p:extLst>
      <p:ext uri="{BB962C8B-B14F-4D97-AF65-F5344CB8AC3E}">
        <p14:creationId xmlns:p14="http://schemas.microsoft.com/office/powerpoint/2010/main" val="3029486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5" descr="C:\Users\jdonahue\AppData\Local\Microsoft\Windows\Temporary Internet Files\Content.IE5\YWX10FF1\DNA[1]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105" r="37961" b="12044"/>
          <a:stretch/>
        </p:blipFill>
        <p:spPr bwMode="auto">
          <a:xfrm>
            <a:off x="5181600" y="0"/>
            <a:ext cx="392776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12775"/>
            <a:ext cx="91440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Automate DNA Interpretation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with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TrueAllele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®</a:t>
            </a:r>
          </a:p>
        </p:txBody>
      </p:sp>
      <p:pic>
        <p:nvPicPr>
          <p:cNvPr id="39938" name="Picture 4" descr="product-27in.jpg                                               00AB3A1FMacintosh HD                   7C262FE3: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89806" l="439" r="9912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8" y="2551113"/>
            <a:ext cx="2043112" cy="184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39" name="Picture 5" descr="HP-Proliant-ML350.jpg                                          00AB3A1FMacintosh HD                   7C262FE3: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3667" b="92000" l="24667" r="7533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2975" y="1789113"/>
            <a:ext cx="2689225" cy="268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0" name="Picture 6" descr="HP-Proliant-ML350.jpg                                          00AB3A1FMacintosh HD                   7C262FE3:"/>
          <p:cNvPicPr>
            <a:picLocks noChangeAspect="1" noChangeArrowheads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3667" b="91000" l="24667" r="7466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2375" y="1789113"/>
            <a:ext cx="2689225" cy="268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41" name="Text Box 8"/>
          <p:cNvSpPr txBox="1">
            <a:spLocks noChangeArrowheads="1"/>
          </p:cNvSpPr>
          <p:nvPr/>
        </p:nvSpPr>
        <p:spPr bwMode="auto">
          <a:xfrm>
            <a:off x="790001" y="4572000"/>
            <a:ext cx="180613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altLang="en-US" dirty="0" err="1">
                <a:solidFill>
                  <a:schemeClr val="bg1"/>
                </a:solidFill>
              </a:rPr>
              <a:t>ViewStation</a:t>
            </a:r>
            <a:endParaRPr lang="en-US" altLang="en-US" dirty="0">
              <a:solidFill>
                <a:schemeClr val="bg1"/>
              </a:solidFill>
            </a:endParaRPr>
          </a:p>
          <a:p>
            <a:r>
              <a:rPr lang="en-US" altLang="en-US" dirty="0">
                <a:solidFill>
                  <a:schemeClr val="bg1"/>
                </a:solidFill>
              </a:rPr>
              <a:t>User Client</a:t>
            </a:r>
          </a:p>
        </p:txBody>
      </p:sp>
      <p:sp>
        <p:nvSpPr>
          <p:cNvPr id="39942" name="Text Box 9"/>
          <p:cNvSpPr txBox="1">
            <a:spLocks noChangeArrowheads="1"/>
          </p:cNvSpPr>
          <p:nvPr/>
        </p:nvSpPr>
        <p:spPr bwMode="auto">
          <a:xfrm>
            <a:off x="4065300" y="4572000"/>
            <a:ext cx="150393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altLang="en-US" dirty="0">
                <a:solidFill>
                  <a:schemeClr val="bg1"/>
                </a:solidFill>
              </a:rPr>
              <a:t>Database</a:t>
            </a:r>
          </a:p>
          <a:p>
            <a:r>
              <a:rPr lang="en-US" altLang="en-US" dirty="0">
                <a:solidFill>
                  <a:schemeClr val="bg1"/>
                </a:solidFill>
              </a:rPr>
              <a:t>Server</a:t>
            </a:r>
          </a:p>
        </p:txBody>
      </p:sp>
      <p:sp>
        <p:nvSpPr>
          <p:cNvPr id="39943" name="Text Box 10"/>
          <p:cNvSpPr txBox="1">
            <a:spLocks noChangeArrowheads="1"/>
          </p:cNvSpPr>
          <p:nvPr/>
        </p:nvSpPr>
        <p:spPr bwMode="auto">
          <a:xfrm>
            <a:off x="6551613" y="4572000"/>
            <a:ext cx="2236787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altLang="en-US" dirty="0">
                <a:solidFill>
                  <a:schemeClr val="bg1"/>
                </a:solidFill>
              </a:rPr>
              <a:t>Interpret/Match</a:t>
            </a:r>
          </a:p>
          <a:p>
            <a:r>
              <a:rPr lang="en-US" altLang="en-US" dirty="0">
                <a:solidFill>
                  <a:schemeClr val="bg1"/>
                </a:solidFill>
              </a:rPr>
              <a:t>Expansion</a:t>
            </a:r>
          </a:p>
        </p:txBody>
      </p:sp>
      <p:sp>
        <p:nvSpPr>
          <p:cNvPr id="39944" name="AutoShape 11"/>
          <p:cNvSpPr>
            <a:spLocks noChangeArrowheads="1"/>
          </p:cNvSpPr>
          <p:nvPr/>
        </p:nvSpPr>
        <p:spPr bwMode="auto">
          <a:xfrm>
            <a:off x="2971800" y="3160713"/>
            <a:ext cx="990600" cy="304800"/>
          </a:xfrm>
          <a:prstGeom prst="leftRightArrow">
            <a:avLst>
              <a:gd name="adj1" fmla="val 50000"/>
              <a:gd name="adj2" fmla="val 6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39945" name="AutoShape 12"/>
          <p:cNvSpPr>
            <a:spLocks noChangeArrowheads="1"/>
          </p:cNvSpPr>
          <p:nvPr/>
        </p:nvSpPr>
        <p:spPr bwMode="auto">
          <a:xfrm>
            <a:off x="5715000" y="3160713"/>
            <a:ext cx="990600" cy="304800"/>
          </a:xfrm>
          <a:prstGeom prst="leftRightArrow">
            <a:avLst>
              <a:gd name="adj1" fmla="val 50000"/>
              <a:gd name="adj2" fmla="val 6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39946" name="Text Box 13"/>
          <p:cNvSpPr txBox="1">
            <a:spLocks noChangeArrowheads="1"/>
          </p:cNvSpPr>
          <p:nvPr/>
        </p:nvSpPr>
        <p:spPr bwMode="auto">
          <a:xfrm>
            <a:off x="293511" y="5562600"/>
            <a:ext cx="303724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bg1"/>
                </a:solidFill>
              </a:rPr>
              <a:t>Visual User Interface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 err="1">
                <a:solidFill>
                  <a:schemeClr val="bg1"/>
                </a:solidFill>
              </a:rPr>
              <a:t>VUIer</a:t>
            </a:r>
            <a:r>
              <a:rPr lang="en-US" altLang="en-US" sz="2400" dirty="0">
                <a:solidFill>
                  <a:schemeClr val="bg1"/>
                </a:solidFill>
              </a:rPr>
              <a:t>™ Software</a:t>
            </a:r>
          </a:p>
        </p:txBody>
      </p:sp>
      <p:sp>
        <p:nvSpPr>
          <p:cNvPr id="39947" name="Text Box 14"/>
          <p:cNvSpPr txBox="1">
            <a:spLocks noChangeArrowheads="1"/>
          </p:cNvSpPr>
          <p:nvPr/>
        </p:nvSpPr>
        <p:spPr bwMode="auto">
          <a:xfrm>
            <a:off x="4094086" y="5562600"/>
            <a:ext cx="441499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altLang="en-US" dirty="0">
                <a:solidFill>
                  <a:schemeClr val="bg1"/>
                </a:solidFill>
              </a:rPr>
              <a:t>Parallel Processing Computers</a:t>
            </a:r>
          </a:p>
        </p:txBody>
      </p:sp>
      <p:pic>
        <p:nvPicPr>
          <p:cNvPr id="39948" name="Picture 13" descr="Fig3.png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900" y="2730500"/>
            <a:ext cx="1778000" cy="90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57753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C:\Users\jdonahue\AppData\Local\Microsoft\Windows\Temporary Internet Files\Content.IE5\YWX10FF1\DNA[1]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105" r="37961" b="12044"/>
          <a:stretch/>
        </p:blipFill>
        <p:spPr bwMode="auto">
          <a:xfrm>
            <a:off x="5181600" y="0"/>
            <a:ext cx="392776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219200"/>
          </a:xfrm>
        </p:spPr>
        <p:txBody>
          <a:bodyPr>
            <a:no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Automated Process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752600"/>
            <a:ext cx="7391400" cy="4267200"/>
          </a:xfrm>
        </p:spPr>
        <p:txBody>
          <a:bodyPr>
            <a:normAutofit/>
          </a:bodyPr>
          <a:lstStyle/>
          <a:p>
            <a:pPr marL="514350" indent="-514350" algn="l">
              <a:buFont typeface="+mj-lt"/>
              <a:buAutoNum type="arabicPeriod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Upload entire plate to server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Computer interprets the mixtures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Automated matching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Operator checks results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Perform detailed processing on probative matches</a:t>
            </a:r>
          </a:p>
        </p:txBody>
      </p:sp>
    </p:spTree>
    <p:extLst>
      <p:ext uri="{BB962C8B-B14F-4D97-AF65-F5344CB8AC3E}">
        <p14:creationId xmlns:p14="http://schemas.microsoft.com/office/powerpoint/2010/main" val="1903527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C:\Users\jdonahue\AppData\Local\Microsoft\Windows\Temporary Internet Files\Content.IE5\YWX10FF1\DNA[1]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105" r="37961" b="12044"/>
          <a:stretch/>
        </p:blipFill>
        <p:spPr bwMode="auto">
          <a:xfrm>
            <a:off x="5181600" y="0"/>
            <a:ext cx="392776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239000" cy="1219200"/>
          </a:xfrm>
        </p:spPr>
        <p:txBody>
          <a:bodyPr>
            <a:no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Benefits of Automated DNA Interpretation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057400"/>
            <a:ext cx="7315200" cy="3962400"/>
          </a:xfrm>
        </p:spPr>
        <p:txBody>
          <a:bodyPr>
            <a:normAutofit/>
          </a:bodyPr>
          <a:lstStyle/>
          <a:p>
            <a:pPr marL="514350" indent="-514350" algn="l"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No thresholds, all data examined, nothing discarded</a:t>
            </a:r>
          </a:p>
          <a:p>
            <a:pPr marL="514350" indent="-514350" algn="l">
              <a:buFont typeface="+mj-lt"/>
              <a:buAutoNum type="arabicPeriod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l"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Speed</a:t>
            </a:r>
          </a:p>
          <a:p>
            <a:pPr marL="971550" lvl="1" indent="-514350"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 plate in ~6 hours</a:t>
            </a:r>
          </a:p>
        </p:txBody>
      </p:sp>
    </p:spTree>
    <p:extLst>
      <p:ext uri="{BB962C8B-B14F-4D97-AF65-F5344CB8AC3E}">
        <p14:creationId xmlns:p14="http://schemas.microsoft.com/office/powerpoint/2010/main" val="1261618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C:\Users\jdonahue\AppData\Local\Microsoft\Windows\Temporary Internet Files\Content.IE5\YWX10FF1\DNA[1]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105" r="37961" b="12044"/>
          <a:stretch/>
        </p:blipFill>
        <p:spPr bwMode="auto">
          <a:xfrm>
            <a:off x="5181600" y="0"/>
            <a:ext cx="392776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239000" cy="1219200"/>
          </a:xfrm>
        </p:spPr>
        <p:txBody>
          <a:bodyPr>
            <a:no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Benefits of Automated DNA Interpretation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057400"/>
            <a:ext cx="7239000" cy="3962400"/>
          </a:xfrm>
        </p:spPr>
        <p:txBody>
          <a:bodyPr>
            <a:normAutofit fontScale="92500" lnSpcReduction="10000"/>
          </a:bodyPr>
          <a:lstStyle/>
          <a:p>
            <a:pPr marL="514350" indent="-514350" algn="l">
              <a:buFont typeface="+mj-lt"/>
              <a:buAutoNum type="arabicPeriod" startAt="3"/>
            </a:pPr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</a:rPr>
              <a:t>All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data compared:</a:t>
            </a:r>
          </a:p>
          <a:p>
            <a:pPr marL="971550" lvl="1" indent="-514350"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Evidence, references, lab staff, crime scene investigators, controls</a:t>
            </a:r>
          </a:p>
          <a:p>
            <a:pPr marL="971550" lvl="1" indent="-514350"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Identify more case-to-case matches and potential contamination</a:t>
            </a:r>
          </a:p>
          <a:p>
            <a:pPr marL="971550" lvl="1" indent="-514350" algn="l"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l">
              <a:buFont typeface="+mj-lt"/>
              <a:buAutoNum type="arabicPeriod" startAt="3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CODIS specimen and candidate match assessment</a:t>
            </a:r>
          </a:p>
          <a:p>
            <a:pPr marL="514350" indent="-514350" algn="l">
              <a:buFont typeface="+mj-lt"/>
              <a:buAutoNum type="arabicPeriod" startAt="3"/>
            </a:pPr>
            <a:endParaRPr lang="en-US" sz="3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2087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2395</TotalTime>
  <Words>487</Words>
  <Application>Microsoft Macintosh PowerPoint</Application>
  <PresentationFormat>On-screen Show (4:3)</PresentationFormat>
  <Paragraphs>163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ＭＳ Ｐゴシック</vt:lpstr>
      <vt:lpstr>Arial</vt:lpstr>
      <vt:lpstr>Calibri</vt:lpstr>
      <vt:lpstr>Office Theme</vt:lpstr>
      <vt:lpstr>1_Custom Design</vt:lpstr>
      <vt:lpstr>Custom Design</vt:lpstr>
      <vt:lpstr>“Using Computer Technology to Overcome Bottlenecks in the Forensic DNA Testing Process and Improve Data Recovery from Complex Samples”</vt:lpstr>
      <vt:lpstr>How Many DNA Profiles?</vt:lpstr>
      <vt:lpstr>Interpretation Bottleneck</vt:lpstr>
      <vt:lpstr>Interpretation Bottleneck</vt:lpstr>
      <vt:lpstr>“Thresholds? Where we’re going, we don’t need thresholds.”</vt:lpstr>
      <vt:lpstr>Automate DNA Interpretation with TrueAllele®</vt:lpstr>
      <vt:lpstr>Automated Process</vt:lpstr>
      <vt:lpstr>Benefits of Automated DNA Interpretation</vt:lpstr>
      <vt:lpstr>Benefits of Automated DNA Interpretation</vt:lpstr>
      <vt:lpstr>CODIS Match Evaluation Example #1</vt:lpstr>
      <vt:lpstr>CODIS Match Evaluation Example #2</vt:lpstr>
      <vt:lpstr>Improved Data Recovery</vt:lpstr>
      <vt:lpstr>Previously Unidentified Matches</vt:lpstr>
      <vt:lpstr>Can we use the automated process for CODIS screening?</vt:lpstr>
      <vt:lpstr>CODIS Screening</vt:lpstr>
      <vt:lpstr>PowerPoint Presentation</vt:lpstr>
      <vt:lpstr>What We Are Implementing</vt:lpstr>
      <vt:lpstr>Summary</vt:lpstr>
      <vt:lpstr>Thank you!</vt:lpstr>
    </vt:vector>
  </TitlesOfParts>
  <Company>MIS</Company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Computer Technology to Overcome Bottlenecks in the Forensic DNA Testing Process and Improve Data Recovery from Complex Samples</dc:title>
  <dc:creator>Donahue, John</dc:creator>
  <cp:lastModifiedBy>Matt Legler</cp:lastModifiedBy>
  <cp:revision>306</cp:revision>
  <cp:lastPrinted>2018-02-27T21:07:30Z</cp:lastPrinted>
  <dcterms:created xsi:type="dcterms:W3CDTF">2017-10-23T13:35:12Z</dcterms:created>
  <dcterms:modified xsi:type="dcterms:W3CDTF">2018-02-27T21:07:34Z</dcterms:modified>
</cp:coreProperties>
</file>