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79" r:id="rId1"/>
  </p:sldMasterIdLst>
  <p:notesMasterIdLst>
    <p:notesMasterId r:id="rId18"/>
  </p:notesMasterIdLst>
  <p:sldIdLst>
    <p:sldId id="256" r:id="rId2"/>
    <p:sldId id="265" r:id="rId3"/>
    <p:sldId id="266" r:id="rId4"/>
    <p:sldId id="267" r:id="rId5"/>
    <p:sldId id="268" r:id="rId6"/>
    <p:sldId id="269" r:id="rId7"/>
    <p:sldId id="283" r:id="rId8"/>
    <p:sldId id="282" r:id="rId9"/>
    <p:sldId id="285" r:id="rId10"/>
    <p:sldId id="261" r:id="rId11"/>
    <p:sldId id="273" r:id="rId12"/>
    <p:sldId id="284" r:id="rId13"/>
    <p:sldId id="275" r:id="rId14"/>
    <p:sldId id="287" r:id="rId15"/>
    <p:sldId id="280" r:id="rId16"/>
    <p:sldId id="289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A5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8"/>
    <p:restoredTop sz="90013"/>
  </p:normalViewPr>
  <p:slideViewPr>
    <p:cSldViewPr snapToGrid="0" snapToObjects="1">
      <p:cViewPr varScale="1">
        <p:scale>
          <a:sx n="117" d="100"/>
          <a:sy n="117" d="100"/>
        </p:scale>
        <p:origin x="20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D7D7D-8C7B-7E45-9D3A-E22C16B9C327}" type="datetimeFigureOut">
              <a:rPr lang="en-US" smtClean="0"/>
              <a:t>8/30/17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79BE05-7C59-6E4A-9A82-03F8F8C95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068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9BE05-7C59-6E4A-9A82-03F8F8C953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12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u="sng" dirty="0" smtClean="0"/>
              <a:t>Cases</a:t>
            </a:r>
            <a:r>
              <a:rPr lang="en-US" altLang="x-none" dirty="0" smtClean="0">
                <a:solidFill>
                  <a:srgbClr val="0000FF"/>
                </a:solidFill>
              </a:rPr>
              <a:t> </a:t>
            </a:r>
            <a:br>
              <a:rPr lang="en-US" altLang="x-none" dirty="0" smtClean="0">
                <a:solidFill>
                  <a:srgbClr val="0000FF"/>
                </a:solidFill>
              </a:rPr>
            </a:br>
            <a:r>
              <a:rPr lang="en-US" altLang="x-none" dirty="0" smtClean="0">
                <a:solidFill>
                  <a:schemeClr val="accent2">
                    <a:lumMod val="75000"/>
                  </a:schemeClr>
                </a:solidFill>
              </a:rPr>
              <a:t>- violent crime</a:t>
            </a:r>
            <a:br>
              <a:rPr lang="en-US" altLang="x-none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altLang="x-none" dirty="0" smtClean="0">
                <a:solidFill>
                  <a:schemeClr val="accent2">
                    <a:lumMod val="75000"/>
                  </a:schemeClr>
                </a:solidFill>
              </a:rPr>
              <a:t>- gang related</a:t>
            </a:r>
            <a:br>
              <a:rPr lang="en-US" altLang="x-none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altLang="x-none" dirty="0" smtClean="0">
                <a:solidFill>
                  <a:schemeClr val="accent2">
                    <a:lumMod val="75000"/>
                  </a:schemeClr>
                </a:solidFill>
              </a:rPr>
              <a:t>- sexual assault</a:t>
            </a:r>
            <a:br>
              <a:rPr lang="en-US" altLang="x-none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altLang="x-none" dirty="0" smtClean="0">
                <a:solidFill>
                  <a:schemeClr val="accent2">
                    <a:lumMod val="75000"/>
                  </a:schemeClr>
                </a:solidFill>
              </a:rPr>
              <a:t>- incest rape</a:t>
            </a:r>
          </a:p>
          <a:p>
            <a:pPr lvl="0"/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en-US" u="sng" dirty="0" smtClean="0">
                <a:solidFill>
                  <a:schemeClr val="accent2">
                    <a:lumMod val="75000"/>
                  </a:schemeClr>
                </a:solidFill>
              </a:rPr>
              <a:t>DNA Evidence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en-US" altLang="x-none" dirty="0" smtClean="0">
                <a:solidFill>
                  <a:schemeClr val="accent2">
                    <a:lumMod val="75000"/>
                  </a:schemeClr>
                </a:solidFill>
              </a:rPr>
              <a:t>3, 4, 5, 6, 7 or more people</a:t>
            </a:r>
            <a:br>
              <a:rPr lang="en-US" altLang="x-none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altLang="x-none" dirty="0" smtClean="0">
                <a:solidFill>
                  <a:schemeClr val="accent2">
                    <a:lumMod val="75000"/>
                  </a:schemeClr>
                </a:solidFill>
              </a:rPr>
              <a:t>- touch, degraded and low copy</a:t>
            </a:r>
            <a:br>
              <a:rPr lang="en-US" altLang="x-none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altLang="x-none" dirty="0" smtClean="0">
                <a:solidFill>
                  <a:schemeClr val="accent2">
                    <a:lumMod val="75000"/>
                  </a:schemeClr>
                </a:solidFill>
              </a:rPr>
              <a:t>- non-suspect</a:t>
            </a:r>
            <a:br>
              <a:rPr lang="en-US" altLang="x-none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altLang="x-none" dirty="0" smtClean="0">
                <a:solidFill>
                  <a:schemeClr val="accent2">
                    <a:lumMod val="75000"/>
                  </a:schemeClr>
                </a:solidFill>
              </a:rPr>
              <a:t>- family members</a:t>
            </a: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en-US" u="sng" dirty="0" smtClean="0">
                <a:solidFill>
                  <a:schemeClr val="accent2">
                    <a:lumMod val="75000"/>
                  </a:schemeClr>
                </a:solidFill>
              </a:rPr>
              <a:t>Applications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en-US" altLang="x-none" dirty="0" smtClean="0">
                <a:solidFill>
                  <a:schemeClr val="accent2">
                    <a:lumMod val="75000"/>
                  </a:schemeClr>
                </a:solidFill>
              </a:rPr>
              <a:t>investigative</a:t>
            </a:r>
            <a:br>
              <a:rPr lang="en-US" altLang="x-none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altLang="x-none" dirty="0" smtClean="0">
                <a:solidFill>
                  <a:schemeClr val="accent2">
                    <a:lumMod val="75000"/>
                  </a:schemeClr>
                </a:solidFill>
              </a:rPr>
              <a:t>- identification</a:t>
            </a:r>
            <a:br>
              <a:rPr lang="en-US" altLang="x-none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altLang="x-none" dirty="0" smtClean="0">
                <a:solidFill>
                  <a:schemeClr val="accent2">
                    <a:lumMod val="75000"/>
                  </a:schemeClr>
                </a:solidFill>
              </a:rPr>
              <a:t>- warrants</a:t>
            </a:r>
            <a:br>
              <a:rPr lang="en-US" altLang="x-none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altLang="x-none" dirty="0" smtClean="0">
                <a:solidFill>
                  <a:schemeClr val="accent2">
                    <a:lumMod val="75000"/>
                  </a:schemeClr>
                </a:solidFill>
              </a:rPr>
              <a:t>- plea bargains</a:t>
            </a:r>
            <a:br>
              <a:rPr lang="en-US" altLang="x-none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altLang="x-none" dirty="0" smtClean="0">
                <a:solidFill>
                  <a:schemeClr val="accent2">
                    <a:lumMod val="75000"/>
                  </a:schemeClr>
                </a:solidFill>
              </a:rPr>
              <a:t>- trial</a:t>
            </a: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9BE05-7C59-6E4A-9A82-03F8F8C953A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8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9BE05-7C59-6E4A-9A82-03F8F8C953A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527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9BE05-7C59-6E4A-9A82-03F8F8C953A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015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9BE05-7C59-6E4A-9A82-03F8F8C953A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932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9BE05-7C59-6E4A-9A82-03F8F8C953A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22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9BE05-7C59-6E4A-9A82-03F8F8C953A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72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9BE05-7C59-6E4A-9A82-03F8F8C953A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877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245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9BE05-7C59-6E4A-9A82-03F8F8C953A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64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8DE4E-92D7-FC45-B55C-175CCDBBDF74}" type="datetime1">
              <a:rPr lang="en-US" smtClean="0"/>
              <a:t>8/30/17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D9843-D631-724C-AB30-852E7B1471E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9F62B-896D-5A4C-98DD-0F33A451F48C}" type="datetime1">
              <a:rPr lang="en-US" smtClean="0"/>
              <a:t>8/30/17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D9843-D631-724C-AB30-852E7B1471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3CB3A-E232-9748-8277-0E514169223A}" type="datetime1">
              <a:rPr lang="en-US" smtClean="0"/>
              <a:t>8/30/17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D9843-D631-724C-AB30-852E7B1471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236BE-A5B0-1D44-94FB-87062D708ECE}" type="datetime1">
              <a:rPr lang="en-US" smtClean="0"/>
              <a:t>8/30/17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D9843-D631-724C-AB30-852E7B1471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84F97-56BA-8040-B17D-B3AA8AAACC32}" type="datetime1">
              <a:rPr lang="en-US" smtClean="0"/>
              <a:t>8/30/17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D9843-D631-724C-AB30-852E7B1471E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3078A-D1B7-CC42-AEC6-A8DEBA97108E}" type="datetime1">
              <a:rPr lang="en-US" smtClean="0"/>
              <a:t>8/30/17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D9843-D631-724C-AB30-852E7B1471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24B79-D1FE-524B-9892-9771FEDCF6E2}" type="datetime1">
              <a:rPr lang="en-US" smtClean="0"/>
              <a:t>8/30/17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D9843-D631-724C-AB30-852E7B1471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62010-4DFE-5F4F-9DCC-9DACB40BEAE0}" type="datetime1">
              <a:rPr lang="en-US" smtClean="0"/>
              <a:t>8/30/17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D9843-D631-724C-AB30-852E7B1471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8EE50-3151-A141-9399-20036FA0E8BF}" type="datetime1">
              <a:rPr lang="en-US" smtClean="0"/>
              <a:t>8/30/17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D9843-D631-724C-AB30-852E7B1471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A2EC1905-FDC4-3D4D-A521-EBB356BA2097}" type="datetime1">
              <a:rPr lang="en-US" smtClean="0"/>
              <a:t>8/30/17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EBD9843-D631-724C-AB30-852E7B1471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44924-C2B6-944B-A63A-A92B0511055D}" type="datetime1">
              <a:rPr lang="en-US" smtClean="0"/>
              <a:t>8/30/17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D9843-D631-724C-AB30-852E7B1471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8830734-AC91-AA49-9173-0817DECF4DB6}" type="datetime1">
              <a:rPr lang="en-US" smtClean="0"/>
              <a:t>8/30/17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EBD9843-D631-724C-AB30-852E7B1471E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1116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4" Type="http://schemas.openxmlformats.org/officeDocument/2006/relationships/image" Target="../media/image26.tiff"/><Relationship Id="rId5" Type="http://schemas.openxmlformats.org/officeDocument/2006/relationships/image" Target="../media/image27.tiff"/><Relationship Id="rId6" Type="http://schemas.openxmlformats.org/officeDocument/2006/relationships/image" Target="../media/image28.tiff"/><Relationship Id="rId7" Type="http://schemas.openxmlformats.org/officeDocument/2006/relationships/image" Target="../media/image29.tiff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0.png"/><Relationship Id="rId5" Type="http://schemas.microsoft.com/office/2007/relationships/hdphoto" Target="../media/hdphoto2.wdp"/><Relationship Id="rId6" Type="http://schemas.openxmlformats.org/officeDocument/2006/relationships/image" Target="../media/image11.png"/><Relationship Id="rId7" Type="http://schemas.microsoft.com/office/2007/relationships/hdphoto" Target="../media/hdphoto3.wdp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microsoft.com/office/2007/relationships/hdphoto" Target="../media/hdphoto3.wdp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tiff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71334"/>
            <a:ext cx="29718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2500" y="724215"/>
            <a:ext cx="7543800" cy="1285605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>
                <a:latin typeface="+mn-lt"/>
                <a:ea typeface="Helvetica" charset="0"/>
                <a:cs typeface="Helvetica" charset="0"/>
              </a:rPr>
              <a:t>Sitting on the fence: </a:t>
            </a:r>
            <a:br>
              <a:rPr lang="en-US" sz="4400" dirty="0" smtClean="0">
                <a:latin typeface="+mn-lt"/>
                <a:ea typeface="Helvetica" charset="0"/>
                <a:cs typeface="Helvetica" charset="0"/>
              </a:rPr>
            </a:br>
            <a:r>
              <a:rPr lang="en-US" sz="4400" dirty="0" smtClean="0">
                <a:latin typeface="+mn-lt"/>
                <a:ea typeface="Helvetica" charset="0"/>
                <a:cs typeface="Helvetica" charset="0"/>
              </a:rPr>
              <a:t>“Inconclusive” is not a dead end</a:t>
            </a:r>
            <a:endParaRPr lang="en-US" sz="4400" dirty="0">
              <a:latin typeface="+mn-lt"/>
              <a:ea typeface="Helvetica" charset="0"/>
              <a:cs typeface="Helvetica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2500" y="4506990"/>
            <a:ext cx="7543800" cy="1143000"/>
          </a:xfrm>
        </p:spPr>
        <p:txBody>
          <a:bodyPr/>
          <a:lstStyle/>
          <a:p>
            <a:pPr algn="ctr">
              <a:spcBef>
                <a:spcPts val="200"/>
              </a:spcBef>
            </a:pPr>
            <a:r>
              <a:rPr lang="en-US" cap="none" spc="0" dirty="0" smtClean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rPr>
              <a:t>Beatriz </a:t>
            </a:r>
            <a:r>
              <a:rPr lang="en-US" cap="none" spc="0" dirty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rPr>
              <a:t>P</a:t>
            </a:r>
            <a:r>
              <a:rPr lang="en-US" cap="none" spc="0" dirty="0" smtClean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rPr>
              <a:t>ujols, M.S.</a:t>
            </a:r>
          </a:p>
          <a:p>
            <a:pPr algn="ctr">
              <a:spcBef>
                <a:spcPts val="200"/>
              </a:spcBef>
            </a:pPr>
            <a:r>
              <a:rPr lang="en-US" cap="none" spc="0" dirty="0" err="1" smtClean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rPr>
              <a:t>Cybergenetics</a:t>
            </a:r>
            <a:r>
              <a:rPr lang="en-US" cap="none" spc="0" dirty="0" smtClean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rPr>
              <a:t>, </a:t>
            </a:r>
            <a:r>
              <a:rPr lang="en-US" cap="none" spc="0" dirty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rPr>
              <a:t>P</a:t>
            </a:r>
            <a:r>
              <a:rPr lang="en-US" cap="none" spc="0" dirty="0" smtClean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rPr>
              <a:t>ittsburgh, PA</a:t>
            </a:r>
            <a:endParaRPr lang="en-US" cap="none" spc="0" dirty="0">
              <a:solidFill>
                <a:schemeClr val="tx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52500" y="2938598"/>
            <a:ext cx="7543800" cy="12856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/>
              <a:t>2017 MACCHIA Conference</a:t>
            </a:r>
            <a:br>
              <a:rPr lang="en-US" sz="3200" dirty="0" smtClean="0"/>
            </a:br>
            <a:r>
              <a:rPr lang="en-US" sz="3200" dirty="0" smtClean="0"/>
              <a:t>August, 2017</a:t>
            </a:r>
            <a:br>
              <a:rPr lang="en-US" sz="3200" dirty="0" smtClean="0"/>
            </a:br>
            <a:r>
              <a:rPr lang="en-US" sz="3200" dirty="0" smtClean="0"/>
              <a:t>Annapolis, MD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726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97300"/>
              </p:ext>
            </p:extLst>
          </p:nvPr>
        </p:nvGraphicFramePr>
        <p:xfrm>
          <a:off x="427739" y="2273504"/>
          <a:ext cx="8293099" cy="30273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70823"/>
                <a:gridCol w="1491480"/>
                <a:gridCol w="1834650"/>
                <a:gridCol w="1743508"/>
                <a:gridCol w="1033190"/>
                <a:gridCol w="1219448"/>
              </a:tblGrid>
              <a:tr h="118884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Exhibit</a:t>
                      </a:r>
                      <a:endParaRPr lang="en-US" sz="1800" dirty="0"/>
                    </a:p>
                  </a:txBody>
                  <a:tcPr marL="91430" marR="91430" marT="45725" marB="457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Description</a:t>
                      </a:r>
                      <a:endParaRPr lang="en-US" sz="1800" dirty="0"/>
                    </a:p>
                  </a:txBody>
                  <a:tcPr marL="91430" marR="91430" marT="45725" marB="457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19</a:t>
                      </a:r>
                    </a:p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Hilton </a:t>
                      </a:r>
                    </a:p>
                    <a:p>
                      <a:pPr algn="ctr"/>
                      <a:r>
                        <a:rPr lang="en-US" sz="1800" dirty="0" smtClean="0"/>
                        <a:t>Wilson</a:t>
                      </a:r>
                      <a:endParaRPr lang="en-US" sz="1800" dirty="0"/>
                    </a:p>
                  </a:txBody>
                  <a:tcPr marL="91430" marR="91430" marT="45725" marB="457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</a:t>
                      </a:r>
                    </a:p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err="1" smtClean="0"/>
                        <a:t>Reokenski</a:t>
                      </a:r>
                      <a:r>
                        <a:rPr lang="en-US" sz="1800" dirty="0" smtClean="0"/>
                        <a:t> Thomas</a:t>
                      </a:r>
                      <a:endParaRPr lang="en-US" sz="1800" dirty="0"/>
                    </a:p>
                  </a:txBody>
                  <a:tcPr marL="91430" marR="91430" marT="45725" marB="457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21</a:t>
                      </a:r>
                    </a:p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Suspect C</a:t>
                      </a:r>
                      <a:endParaRPr lang="en-US" sz="1800" dirty="0"/>
                    </a:p>
                  </a:txBody>
                  <a:tcPr marL="91430" marR="91430" marT="45725" marB="457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27 </a:t>
                      </a:r>
                    </a:p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Suspect    D</a:t>
                      </a:r>
                      <a:endParaRPr lang="en-US" sz="1800" dirty="0"/>
                    </a:p>
                  </a:txBody>
                  <a:tcPr marL="91430" marR="91430" marT="45725" marB="457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283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13</a:t>
                      </a:r>
                      <a:endParaRPr lang="en-US" sz="1800" dirty="0"/>
                    </a:p>
                  </a:txBody>
                  <a:tcPr marL="91430" marR="91430" marT="45725" marB="45725"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post - A</a:t>
                      </a:r>
                      <a:endParaRPr lang="en-US" sz="1800" dirty="0"/>
                    </a:p>
                  </a:txBody>
                  <a:tcPr marL="91430" marR="91430" marT="45725" marB="45725" anchor="ctr"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17A5DD"/>
                          </a:solidFill>
                        </a:rPr>
                        <a:t>70.9</a:t>
                      </a:r>
                      <a:r>
                        <a:rPr lang="en-US" sz="2000" b="1" baseline="0" dirty="0" smtClean="0">
                          <a:solidFill>
                            <a:srgbClr val="17A5DD"/>
                          </a:solidFill>
                        </a:rPr>
                        <a:t> thousand</a:t>
                      </a:r>
                      <a:endParaRPr lang="en-US" sz="2000" b="1" dirty="0">
                        <a:solidFill>
                          <a:srgbClr val="17A5DD"/>
                        </a:solidFill>
                      </a:endParaRPr>
                    </a:p>
                  </a:txBody>
                  <a:tcPr marL="91430" marR="91430" marT="45725" marB="4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17A5DD"/>
                          </a:solidFill>
                        </a:rPr>
                        <a:t>335 thousand</a:t>
                      </a:r>
                      <a:endParaRPr lang="en-US" sz="2000" b="1" dirty="0">
                        <a:solidFill>
                          <a:srgbClr val="17A5DD"/>
                        </a:solidFill>
                      </a:endParaRPr>
                    </a:p>
                  </a:txBody>
                  <a:tcPr marL="91430" marR="91430" marT="45725" marB="45725"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91430" marR="91430" marT="45725" marB="45725"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91430" marR="91430" marT="45725" marB="45725"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61283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14</a:t>
                      </a:r>
                    </a:p>
                  </a:txBody>
                  <a:tcPr marL="91430" marR="91430" marT="45725" marB="45725"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post - B</a:t>
                      </a:r>
                      <a:endParaRPr lang="en-US" sz="1800" dirty="0"/>
                    </a:p>
                  </a:txBody>
                  <a:tcPr marL="91430" marR="91430" marT="45725" marB="45725" anchor="ctr"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17A5DD"/>
                          </a:solidFill>
                        </a:rPr>
                        <a:t>23.1 million</a:t>
                      </a:r>
                      <a:endParaRPr lang="en-US" sz="2000" b="1" dirty="0">
                        <a:solidFill>
                          <a:srgbClr val="17A5DD"/>
                        </a:solidFill>
                      </a:endParaRPr>
                    </a:p>
                  </a:txBody>
                  <a:tcPr marL="91430" marR="91430" marT="45725" marB="4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17A5DD"/>
                          </a:solidFill>
                        </a:rPr>
                        <a:t>6.28 million</a:t>
                      </a:r>
                      <a:endParaRPr lang="en-US" sz="2000" b="1" dirty="0">
                        <a:solidFill>
                          <a:srgbClr val="17A5DD"/>
                        </a:solidFill>
                      </a:endParaRPr>
                    </a:p>
                  </a:txBody>
                  <a:tcPr marL="91430" marR="91430" marT="45725" marB="45725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91430" marR="91430" marT="45725" marB="45725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91430" marR="91430" marT="45725" marB="45725" anchor="ctr"/>
                </a:tc>
              </a:tr>
              <a:tr h="61283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13 &amp; 14</a:t>
                      </a:r>
                    </a:p>
                  </a:txBody>
                  <a:tcPr marL="91430" marR="91430" marT="45725" marB="45725"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posts - A &amp; B</a:t>
                      </a:r>
                      <a:endParaRPr lang="en-US" sz="1800" dirty="0"/>
                    </a:p>
                  </a:txBody>
                  <a:tcPr marL="91430" marR="91430" marT="45725" marB="45725" anchor="ctr"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17A5DD"/>
                          </a:solidFill>
                        </a:rPr>
                        <a:t>157 million</a:t>
                      </a:r>
                      <a:endParaRPr lang="en-US" sz="2000" b="1" dirty="0">
                        <a:solidFill>
                          <a:srgbClr val="17A5DD"/>
                        </a:solidFill>
                      </a:endParaRPr>
                    </a:p>
                  </a:txBody>
                  <a:tcPr marL="91430" marR="91430" marT="45725" marB="4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17A5DD"/>
                          </a:solidFill>
                        </a:rPr>
                        <a:t>340 million</a:t>
                      </a:r>
                      <a:endParaRPr lang="en-US" sz="2000" b="1" dirty="0">
                        <a:solidFill>
                          <a:srgbClr val="17A5DD"/>
                        </a:solidFill>
                      </a:endParaRPr>
                    </a:p>
                  </a:txBody>
                  <a:tcPr marL="91430" marR="91430" marT="45725" marB="45725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91430" marR="91430" marT="45725" marB="45725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91430" marR="91430" marT="45725" marB="45725" anchor="ctr"/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D9843-D631-724C-AB30-852E7B1471E4}" type="slidenum">
              <a:rPr lang="en-US" smtClean="0"/>
              <a:t>10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Match statistics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9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DNA evidence in the courtroom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2086893"/>
            <a:ext cx="7543801" cy="4023360"/>
          </a:xfrm>
        </p:spPr>
        <p:txBody>
          <a:bodyPr>
            <a:norm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Seven-day trial in Judge Chuck West’s </a:t>
            </a:r>
            <a:r>
              <a:rPr lang="en-US" sz="2400" dirty="0" smtClean="0"/>
              <a:t>courtroom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ADA Marcus </a:t>
            </a:r>
            <a:r>
              <a:rPr lang="en-US" sz="2400" dirty="0" smtClean="0"/>
              <a:t>Fontenot introduces DNA evidence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On March 10, 2016, Dr. Mark </a:t>
            </a:r>
            <a:r>
              <a:rPr lang="en-US" sz="2400" dirty="0" err="1" smtClean="0"/>
              <a:t>Perlin</a:t>
            </a:r>
            <a:r>
              <a:rPr lang="en-US" sz="2400" dirty="0" smtClean="0"/>
              <a:t> testifies at the trial in Ville Platte, LA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err="1" smtClean="0"/>
              <a:t>TrueAllele</a:t>
            </a:r>
            <a:r>
              <a:rPr lang="en-US" sz="2400" dirty="0" smtClean="0"/>
              <a:t> match statistics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D9843-D631-724C-AB30-852E7B1471E4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3812" y="3667945"/>
            <a:ext cx="3018732" cy="244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96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D9843-D631-724C-AB30-852E7B1471E4}" type="slidenum">
              <a:rPr lang="en-US" smtClean="0"/>
              <a:t>12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0514" y="266133"/>
            <a:ext cx="7975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Guilty verdicts handed down in Thomas-Wilson murder 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trial</a:t>
            </a:r>
          </a:p>
          <a:p>
            <a:r>
              <a:rPr lang="en-US" sz="2400" i="1" dirty="0" smtClean="0">
                <a:latin typeface="Calibri" charset="0"/>
                <a:ea typeface="Calibri" charset="0"/>
                <a:cs typeface="Calibri" charset="0"/>
              </a:rPr>
              <a:t>Ville </a:t>
            </a:r>
            <a:r>
              <a:rPr lang="en-US" sz="2400" i="1" dirty="0">
                <a:latin typeface="Calibri" charset="0"/>
                <a:ea typeface="Calibri" charset="0"/>
                <a:cs typeface="Calibri" charset="0"/>
              </a:rPr>
              <a:t>Platte Gazette</a:t>
            </a:r>
          </a:p>
        </p:txBody>
      </p:sp>
      <p:sp>
        <p:nvSpPr>
          <p:cNvPr id="4" name="Rectangle 3"/>
          <p:cNvSpPr/>
          <p:nvPr/>
        </p:nvSpPr>
        <p:spPr>
          <a:xfrm>
            <a:off x="1447800" y="1710187"/>
            <a:ext cx="7696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Calibri" charset="0"/>
                <a:ea typeface="Calibri" charset="0"/>
                <a:cs typeface="Calibri" charset="0"/>
              </a:rPr>
              <a:t>TrueAllele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 statistically matched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the defendants’ DNA to </a:t>
            </a:r>
            <a:endParaRPr lang="en-US" sz="2400" dirty="0" smtClean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the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DNA 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collected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from the fence at the crime scene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endParaRPr lang="en-US" sz="2400" dirty="0" smtClean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“After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seven days of listening to eye witness and expert 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testimony,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an Evangeline Parish Jury of 12 found </a:t>
            </a:r>
            <a:r>
              <a:rPr lang="en-US" sz="2400" dirty="0" err="1">
                <a:latin typeface="Calibri" charset="0"/>
                <a:ea typeface="Calibri" charset="0"/>
                <a:cs typeface="Calibri" charset="0"/>
              </a:rPr>
              <a:t>Reokinski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 Thomas and Hilton Wilson guilty of </a:t>
            </a:r>
            <a:r>
              <a:rPr lang="en-US" sz="2400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first degree murder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attempted first degree </a:t>
            </a:r>
            <a:r>
              <a:rPr lang="en-US" sz="2400" dirty="0" smtClean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murder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.” </a:t>
            </a:r>
          </a:p>
          <a:p>
            <a:r>
              <a:rPr lang="en-US" sz="2400" i="1" dirty="0" smtClean="0">
                <a:latin typeface="Calibri" charset="0"/>
                <a:ea typeface="Calibri" charset="0"/>
                <a:cs typeface="Calibri" charset="0"/>
              </a:rPr>
              <a:t>Ville Platte Today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0514" y="5000900"/>
            <a:ext cx="5639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The prosecutors polled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the jury after 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trial – </a:t>
            </a:r>
          </a:p>
          <a:p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the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DNA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was </a:t>
            </a:r>
            <a:r>
              <a:rPr lang="en-US" sz="2400" i="1" dirty="0" smtClean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crucial</a:t>
            </a:r>
            <a:r>
              <a:rPr lang="en-US" sz="2400" i="1" dirty="0" smtClean="0">
                <a:solidFill>
                  <a:schemeClr val="tx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in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obtaining the convictions </a:t>
            </a:r>
          </a:p>
        </p:txBody>
      </p:sp>
    </p:spTree>
    <p:extLst>
      <p:ext uri="{BB962C8B-B14F-4D97-AF65-F5344CB8AC3E}">
        <p14:creationId xmlns:p14="http://schemas.microsoft.com/office/powerpoint/2010/main" val="133645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Keys to success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4432666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solidFill>
                  <a:schemeClr val="tx1"/>
                </a:solidFill>
              </a:rPr>
              <a:t>Evidence collection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solidFill>
                  <a:schemeClr val="tx1"/>
                </a:solidFill>
              </a:rPr>
              <a:t>Lab develops DNA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solidFill>
                  <a:schemeClr val="tx1"/>
                </a:solidFill>
              </a:rPr>
              <a:t>Lab sends data </a:t>
            </a:r>
            <a:r>
              <a:rPr lang="en-US" sz="2800" dirty="0">
                <a:solidFill>
                  <a:schemeClr val="tx1"/>
                </a:solidFill>
              </a:rPr>
              <a:t>to </a:t>
            </a:r>
            <a:r>
              <a:rPr lang="en-US" sz="2800" dirty="0" err="1" smtClean="0">
                <a:solidFill>
                  <a:schemeClr val="tx1"/>
                </a:solidFill>
              </a:rPr>
              <a:t>Cybergenetics</a:t>
            </a:r>
            <a:endParaRPr lang="en-US" sz="2800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dirty="0" err="1" smtClean="0">
                <a:solidFill>
                  <a:schemeClr val="tx1"/>
                </a:solidFill>
              </a:rPr>
              <a:t>TrueAllele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match </a:t>
            </a:r>
            <a:r>
              <a:rPr lang="en-US" sz="2800" dirty="0" smtClean="0">
                <a:solidFill>
                  <a:schemeClr val="tx1"/>
                </a:solidFill>
              </a:rPr>
              <a:t>statistics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solidFill>
                  <a:schemeClr val="tx1"/>
                </a:solidFill>
              </a:rPr>
              <a:t>Expert testimony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solidFill>
                  <a:schemeClr val="tx1"/>
                </a:solidFill>
              </a:rPr>
              <a:t>Justice is served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>
                <a:solidFill>
                  <a:srgbClr val="17A5DD"/>
                </a:solidFill>
              </a:rPr>
              <a:t>“DNA is key.”</a:t>
            </a:r>
          </a:p>
          <a:p>
            <a:pPr algn="r"/>
            <a:r>
              <a:rPr lang="en-US" sz="2800" dirty="0" smtClean="0">
                <a:solidFill>
                  <a:srgbClr val="17A5DD"/>
                </a:solidFill>
              </a:rPr>
              <a:t>- Investigator Marcus </a:t>
            </a:r>
            <a:r>
              <a:rPr lang="en-US" sz="2800" dirty="0" err="1" smtClean="0">
                <a:solidFill>
                  <a:srgbClr val="17A5DD"/>
                </a:solidFill>
              </a:rPr>
              <a:t>Aucoin</a:t>
            </a:r>
            <a:endParaRPr lang="en-US" sz="2600" dirty="0">
              <a:solidFill>
                <a:srgbClr val="17A5DD"/>
              </a:solidFill>
            </a:endParaRPr>
          </a:p>
          <a:p>
            <a:endParaRPr lang="en-US" sz="2800" dirty="0">
              <a:solidFill>
                <a:srgbClr val="17A5D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D9843-D631-724C-AB30-852E7B1471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3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7691" y="-2125784"/>
            <a:ext cx="4192916" cy="12403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" charset="0"/>
                <a:ea typeface="Times" charset="0"/>
                <a:cs typeface="Times" charset="0"/>
              </a:rPr>
              <a:t>“</a:t>
            </a:r>
            <a:endParaRPr lang="en-US" sz="80000" dirty="0">
              <a:solidFill>
                <a:schemeClr val="accent2">
                  <a:lumMod val="20000"/>
                  <a:lumOff val="80000"/>
                </a:schemeClr>
              </a:solidFill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D9843-D631-724C-AB30-852E7B1471E4}" type="slidenum">
              <a:rPr lang="en-US" smtClean="0"/>
              <a:t>14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81908" y="539262"/>
            <a:ext cx="662745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It’s definitely worth every nickel.  It’s going to make a huge difference in law enforcement.  It’s worth whatever it costs.</a:t>
            </a:r>
            <a:endParaRPr lang="en-US" sz="3200" dirty="0"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8706" y="3488229"/>
            <a:ext cx="562317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charset="0"/>
                <a:ea typeface="Arial" charset="0"/>
                <a:cs typeface="Arial" charset="0"/>
              </a:rPr>
              <a:t>“Dr.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Perlin’s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testimony was very key. Probably wouldn’t have gotten a conviction without him.”</a:t>
            </a:r>
            <a:endParaRPr lang="en-US" sz="3200" dirty="0">
              <a:effectLst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632939" y="3488229"/>
            <a:ext cx="3098800" cy="2628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4464" y="-31653"/>
            <a:ext cx="97013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 smtClean="0">
                <a:solidFill>
                  <a:srgbClr val="0070C0"/>
                </a:solidFill>
                <a:latin typeface="Times" charset="0"/>
                <a:ea typeface="Times" charset="0"/>
                <a:cs typeface="Times" charset="0"/>
              </a:rPr>
              <a:t>“</a:t>
            </a:r>
            <a:endParaRPr lang="en-US" sz="13800" dirty="0">
              <a:solidFill>
                <a:srgbClr val="0070C0"/>
              </a:solidFill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52734" y="5798968"/>
            <a:ext cx="2109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Investigator </a:t>
            </a:r>
            <a:r>
              <a:rPr lang="en-US" dirty="0" err="1" smtClean="0"/>
              <a:t>Aucoin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67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612800" y="5252416"/>
            <a:ext cx="1432800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12800" y="3588016"/>
            <a:ext cx="1432800" cy="64633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DNA Evidence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D9843-D631-724C-AB30-852E7B1471E4}" type="slidenum">
              <a:rPr lang="en-US" smtClean="0"/>
              <a:t>15</a:t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altLang="x-none" sz="4000" dirty="0" err="1" smtClean="0">
                <a:ea typeface="ＭＳ Ｐゴシック" charset="-128"/>
              </a:rPr>
              <a:t>TrueAllele</a:t>
            </a:r>
            <a:r>
              <a:rPr lang="en-US" altLang="x-none" sz="4000" dirty="0" smtClean="0">
                <a:ea typeface="ＭＳ Ｐゴシック" charset="-128"/>
              </a:rPr>
              <a:t>® Experience</a:t>
            </a:r>
            <a:endParaRPr lang="en-US" altLang="x-none" sz="4000" dirty="0">
              <a:ea typeface="ＭＳ Ｐゴシック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2800" y="2293934"/>
            <a:ext cx="1432800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mtClean="0"/>
              <a:t>Cases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41842" y="1806963"/>
            <a:ext cx="895516" cy="1343274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4000" r="-84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Rectangle 8"/>
          <p:cNvSpPr/>
          <p:nvPr/>
        </p:nvSpPr>
        <p:spPr>
          <a:xfrm>
            <a:off x="941842" y="3236856"/>
            <a:ext cx="895516" cy="1343274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Rectangle 10"/>
          <p:cNvSpPr/>
          <p:nvPr/>
        </p:nvSpPr>
        <p:spPr>
          <a:xfrm>
            <a:off x="941842" y="4833243"/>
            <a:ext cx="895516" cy="1343274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TextBox 14"/>
          <p:cNvSpPr txBox="1"/>
          <p:nvPr/>
        </p:nvSpPr>
        <p:spPr>
          <a:xfrm>
            <a:off x="4569070" y="1923334"/>
            <a:ext cx="3961847" cy="397031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dirty="0" smtClean="0"/>
              <a:t>    </a:t>
            </a:r>
            <a:r>
              <a:rPr lang="en-US" u="sng" dirty="0" smtClean="0"/>
              <a:t>Uses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 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en-US" altLang="x-none" i="1" dirty="0">
                <a:solidFill>
                  <a:schemeClr val="accent2">
                    <a:lumMod val="75000"/>
                  </a:schemeClr>
                </a:solidFill>
              </a:rPr>
              <a:t>evidence-to-suspect</a:t>
            </a:r>
            <a:r>
              <a:rPr lang="en-US" altLang="x-none" dirty="0">
                <a:solidFill>
                  <a:schemeClr val="accent2">
                    <a:lumMod val="75000"/>
                  </a:schemeClr>
                </a:solidFill>
              </a:rPr>
              <a:t>, solve </a:t>
            </a:r>
            <a:r>
              <a:rPr lang="en-US" altLang="x-none" dirty="0" smtClean="0">
                <a:solidFill>
                  <a:schemeClr val="accent2">
                    <a:lumMod val="75000"/>
                  </a:schemeClr>
                </a:solidFill>
              </a:rPr>
              <a:t>cold cases</a:t>
            </a:r>
          </a:p>
          <a:p>
            <a:pPr lvl="0"/>
            <a:r>
              <a:rPr lang="en-US" altLang="x-none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altLang="x-none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altLang="x-none" dirty="0" smtClean="0">
                <a:solidFill>
                  <a:schemeClr val="accent2">
                    <a:lumMod val="75000"/>
                  </a:schemeClr>
                </a:solidFill>
              </a:rPr>
              <a:t>    - </a:t>
            </a:r>
            <a:r>
              <a:rPr lang="en-US" altLang="x-none" i="1" dirty="0">
                <a:solidFill>
                  <a:schemeClr val="accent2">
                    <a:lumMod val="75000"/>
                  </a:schemeClr>
                </a:solidFill>
              </a:rPr>
              <a:t>evidence-to-evidence</a:t>
            </a:r>
            <a:r>
              <a:rPr lang="en-US" altLang="x-none" dirty="0">
                <a:solidFill>
                  <a:schemeClr val="accent2">
                    <a:lumMod val="75000"/>
                  </a:schemeClr>
                </a:solidFill>
              </a:rPr>
              <a:t>, connect serial </a:t>
            </a:r>
            <a:r>
              <a:rPr lang="en-US" altLang="x-none" dirty="0" smtClean="0">
                <a:solidFill>
                  <a:schemeClr val="accent2">
                    <a:lumMod val="75000"/>
                  </a:schemeClr>
                </a:solidFill>
              </a:rPr>
              <a:t>crime</a:t>
            </a:r>
          </a:p>
          <a:p>
            <a:pPr lvl="0"/>
            <a:r>
              <a:rPr lang="en-US" altLang="x-none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altLang="x-none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altLang="x-none" dirty="0" smtClean="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en-US" altLang="x-none" i="1" dirty="0">
                <a:solidFill>
                  <a:schemeClr val="accent2">
                    <a:lumMod val="75000"/>
                  </a:schemeClr>
                </a:solidFill>
              </a:rPr>
              <a:t>evidence-to-kinship</a:t>
            </a:r>
            <a:r>
              <a:rPr lang="en-US" altLang="x-none" dirty="0">
                <a:solidFill>
                  <a:schemeClr val="accent2">
                    <a:lumMod val="75000"/>
                  </a:schemeClr>
                </a:solidFill>
              </a:rPr>
              <a:t>, find missing </a:t>
            </a:r>
            <a:r>
              <a:rPr lang="en-US" altLang="x-none" dirty="0" smtClean="0">
                <a:solidFill>
                  <a:schemeClr val="accent2">
                    <a:lumMod val="75000"/>
                  </a:schemeClr>
                </a:solidFill>
              </a:rPr>
              <a:t>people</a:t>
            </a:r>
          </a:p>
          <a:p>
            <a:pPr lvl="0"/>
            <a:r>
              <a:rPr lang="en-US" altLang="x-none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altLang="x-none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altLang="x-none" dirty="0" smtClean="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en-US" altLang="x-none" i="1" dirty="0">
                <a:solidFill>
                  <a:schemeClr val="accent2">
                    <a:lumMod val="75000"/>
                  </a:schemeClr>
                </a:solidFill>
              </a:rPr>
              <a:t>kinship-to-reference</a:t>
            </a:r>
            <a:r>
              <a:rPr lang="en-US" altLang="x-none" dirty="0">
                <a:solidFill>
                  <a:schemeClr val="accent2">
                    <a:lumMod val="75000"/>
                  </a:schemeClr>
                </a:solidFill>
              </a:rPr>
              <a:t>, conduct familial </a:t>
            </a:r>
            <a:r>
              <a:rPr lang="en-US" altLang="x-none" dirty="0" smtClean="0">
                <a:solidFill>
                  <a:schemeClr val="accent2">
                    <a:lumMod val="75000"/>
                  </a:schemeClr>
                </a:solidFill>
              </a:rPr>
              <a:t>search</a:t>
            </a:r>
          </a:p>
          <a:p>
            <a:pPr lvl="0"/>
            <a:r>
              <a:rPr lang="en-US" altLang="x-none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altLang="x-none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altLang="x-none" dirty="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en-US" altLang="x-none" i="1" dirty="0">
                <a:solidFill>
                  <a:schemeClr val="accent2">
                    <a:lumMod val="75000"/>
                  </a:schemeClr>
                </a:solidFill>
              </a:rPr>
              <a:t>remains-to-missing</a:t>
            </a:r>
            <a:r>
              <a:rPr lang="en-US" altLang="x-none" dirty="0">
                <a:solidFill>
                  <a:schemeClr val="accent2">
                    <a:lumMod val="75000"/>
                  </a:schemeClr>
                </a:solidFill>
              </a:rPr>
              <a:t>, identify disaster victims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17358" y="1632591"/>
            <a:ext cx="895516" cy="1343274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3000" r="-63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1200150" y="6383323"/>
            <a:ext cx="63436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dirty="0">
                <a:solidFill>
                  <a:schemeClr val="bg1"/>
                </a:solidFill>
              </a:rPr>
              <a:t>Over 500 case reports filed on DNA evidence</a:t>
            </a:r>
          </a:p>
          <a:p>
            <a:endParaRPr lang="en-US" altLang="x-non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57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D9843-D631-724C-AB30-852E7B1471E4}" type="slidenum"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16</a:t>
            </a:fld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202525"/>
            <a:ext cx="4119510" cy="228600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Thank you!</a:t>
            </a:r>
          </a:p>
          <a:p>
            <a:pPr>
              <a:lnSpc>
                <a:spcPct val="100000"/>
              </a:lnSpc>
            </a:pP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For more information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32" y="4272549"/>
            <a:ext cx="690772" cy="6907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5314" y="5219139"/>
            <a:ext cx="684203" cy="6842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9601" y="4279771"/>
            <a:ext cx="690772" cy="6907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099" y="4279771"/>
            <a:ext cx="688063" cy="6880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610" y="5219139"/>
            <a:ext cx="731520" cy="731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-85969" y="6335411"/>
            <a:ext cx="3098800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x-none" sz="2200" dirty="0" err="1" smtClean="0"/>
              <a:t>www.cybgen.com</a:t>
            </a:r>
            <a:endParaRPr lang="en-US" altLang="x-none" sz="2200" dirty="0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729" y="86570"/>
            <a:ext cx="3156271" cy="1441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3116012" y="4358070"/>
            <a:ext cx="2853541" cy="1630252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Beatriz Pujols, M.S.</a:t>
            </a:r>
          </a:p>
          <a:p>
            <a:pPr algn="ctr">
              <a:lnSpc>
                <a:spcPct val="100000"/>
              </a:lnSpc>
            </a:pPr>
            <a:r>
              <a:rPr lang="en-US" dirty="0" err="1" smtClean="0">
                <a:solidFill>
                  <a:srgbClr val="17A5DD"/>
                </a:solidFill>
                <a:latin typeface="Arial" charset="0"/>
                <a:ea typeface="Arial" charset="0"/>
                <a:cs typeface="Arial" charset="0"/>
              </a:rPr>
              <a:t>beatriz@cybgen.com</a:t>
            </a:r>
            <a:endParaRPr lang="en-US" dirty="0" smtClean="0">
              <a:solidFill>
                <a:srgbClr val="17A5DD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lnSpc>
                <a:spcPct val="100000"/>
              </a:lnSpc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(412) 683 - 3007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1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D9843-D631-724C-AB30-852E7B1471E4}" type="slidenum">
              <a:rPr lang="en-US" smtClean="0"/>
              <a:t>2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“Handprints in the morning dew”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414" y="1883582"/>
            <a:ext cx="4763596" cy="317728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00100" y="4918726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/>
              <a:t>State of Louisiana v. Hilton Wilson and </a:t>
            </a:r>
            <a:r>
              <a:rPr lang="en-US" sz="4000" dirty="0" err="1" smtClean="0"/>
              <a:t>Reokenski</a:t>
            </a:r>
            <a:r>
              <a:rPr lang="en-US" sz="4000" dirty="0" smtClean="0"/>
              <a:t> Thomas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2604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The crime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D9843-D631-724C-AB30-852E7B1471E4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263" y="286604"/>
            <a:ext cx="3106234" cy="41416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787" y="1880375"/>
            <a:ext cx="3759200" cy="2159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1987" y="4307730"/>
            <a:ext cx="85632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ea typeface="Arial" charset="0"/>
                <a:cs typeface="Arial" charset="0"/>
              </a:rPr>
              <a:t>July 22, </a:t>
            </a:r>
            <a:r>
              <a:rPr lang="en-US" sz="2400" dirty="0" smtClean="0">
                <a:ea typeface="Arial" charset="0"/>
                <a:cs typeface="Arial" charset="0"/>
              </a:rPr>
              <a:t>2013 in Ville Platte, LA</a:t>
            </a:r>
            <a:endParaRPr lang="en-US" sz="2400" dirty="0">
              <a:ea typeface="Arial" charset="0"/>
              <a:cs typeface="Arial" charset="0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>
                <a:ea typeface="Arial" charset="0"/>
                <a:cs typeface="Arial" charset="0"/>
              </a:rPr>
              <a:t>Shots heard on East </a:t>
            </a:r>
            <a:r>
              <a:rPr lang="en-US" sz="2400" dirty="0">
                <a:ea typeface="Arial" charset="0"/>
                <a:cs typeface="Arial" charset="0"/>
              </a:rPr>
              <a:t>Washington </a:t>
            </a:r>
            <a:r>
              <a:rPr lang="en-US" sz="2400" dirty="0" smtClean="0">
                <a:ea typeface="Arial" charset="0"/>
                <a:cs typeface="Arial" charset="0"/>
              </a:rPr>
              <a:t>Street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>
                <a:ea typeface="Arial" charset="0"/>
                <a:cs typeface="Arial" charset="0"/>
              </a:rPr>
              <a:t>Joseph &amp; Derrick John</a:t>
            </a:r>
          </a:p>
        </p:txBody>
      </p:sp>
    </p:spTree>
    <p:extLst>
      <p:ext uri="{BB962C8B-B14F-4D97-AF65-F5344CB8AC3E}">
        <p14:creationId xmlns:p14="http://schemas.microsoft.com/office/powerpoint/2010/main" val="167800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D9843-D631-724C-AB30-852E7B1471E4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122" y="1845734"/>
            <a:ext cx="3017520" cy="40233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The crime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6095158" y="5869094"/>
            <a:ext cx="19346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err="1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Reokenski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Thomas</a:t>
            </a:r>
            <a:endParaRPr lang="en-US" sz="1600" dirty="0">
              <a:solidFill>
                <a:schemeClr val="accent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2960" y="1948831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ea typeface="Arial" charset="0"/>
                <a:cs typeface="Arial" charset="0"/>
              </a:rPr>
              <a:t>That night, Joseph John dies in the hospital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ea typeface="Arial" charset="0"/>
                <a:cs typeface="Arial" charset="0"/>
              </a:rPr>
              <a:t>3 months later, Derrick John makes identification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err="1" smtClean="0">
                <a:ea typeface="Arial" charset="0"/>
                <a:cs typeface="Arial" charset="0"/>
              </a:rPr>
              <a:t>Reokenski</a:t>
            </a:r>
            <a:r>
              <a:rPr lang="en-US" sz="2400" dirty="0" smtClean="0">
                <a:ea typeface="Arial" charset="0"/>
                <a:cs typeface="Arial" charset="0"/>
              </a:rPr>
              <a:t> Thomas becomes a suspect</a:t>
            </a:r>
            <a:endParaRPr lang="en-US" sz="2400" dirty="0"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80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D9843-D631-724C-AB30-852E7B1471E4}" type="slidenum">
              <a:rPr lang="en-US" smtClean="0"/>
              <a:t>5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The investigation</a:t>
            </a:r>
            <a:endParaRPr lang="en-US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4138"/>
            <a:ext cx="4919794" cy="260662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927843"/>
            <a:ext cx="7543800" cy="1736522"/>
          </a:xfrm>
        </p:spPr>
        <p:txBody>
          <a:bodyPr>
            <a:noAutofit/>
          </a:bodyPr>
          <a:lstStyle/>
          <a:p>
            <a:pPr marL="285750" indent="-285750">
              <a:buClr>
                <a:schemeClr val="tx1"/>
              </a:buClr>
              <a:buFont typeface="Arial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Shooting was precipitated by an earlier argument</a:t>
            </a:r>
          </a:p>
          <a:p>
            <a:pPr marL="285750" indent="-285750">
              <a:buClr>
                <a:schemeClr val="tx1"/>
              </a:buClr>
              <a:buFont typeface="Arial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Shell casings and bullet in victim</a:t>
            </a:r>
          </a:p>
          <a:p>
            <a:pPr marL="285750" indent="-285750">
              <a:buClr>
                <a:schemeClr val="tx1"/>
              </a:buClr>
              <a:buFont typeface="Arial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Footsteps on </a:t>
            </a:r>
            <a:r>
              <a:rPr lang="en-US" sz="2400" dirty="0">
                <a:solidFill>
                  <a:schemeClr val="tx1"/>
                </a:solidFill>
              </a:rPr>
              <a:t>grass </a:t>
            </a:r>
            <a:r>
              <a:rPr lang="en-US" sz="2400" dirty="0" smtClean="0">
                <a:solidFill>
                  <a:schemeClr val="tx1"/>
                </a:solidFill>
              </a:rPr>
              <a:t>lead </a:t>
            </a:r>
            <a:r>
              <a:rPr lang="en-US" sz="2400" dirty="0">
                <a:solidFill>
                  <a:schemeClr val="tx1"/>
                </a:solidFill>
              </a:rPr>
              <a:t>up to fence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8143" y="3769243"/>
            <a:ext cx="3307713" cy="24807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760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evidence: An example of great investigative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5255047"/>
            <a:ext cx="7423419" cy="961668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Detective on scene swabbed two handprints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that disturbed the morning dew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D9843-D631-724C-AB30-852E7B1471E4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617" y="1940109"/>
            <a:ext cx="3166243" cy="3166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942" y="1940109"/>
            <a:ext cx="3166243" cy="3166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2214" y="2298390"/>
            <a:ext cx="1499050" cy="11242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065538" y="2298390"/>
            <a:ext cx="1499050" cy="11242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421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D9843-D631-724C-AB30-852E7B1471E4}" type="slidenum">
              <a:rPr lang="en-US" smtClean="0"/>
              <a:t>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44561" y="834300"/>
            <a:ext cx="788184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Exhibit 13: Swab from post running north and south </a:t>
            </a:r>
            <a:r>
              <a:rPr lang="mr-IN" sz="2400" b="1" dirty="0" smtClean="0"/>
              <a:t>–</a:t>
            </a:r>
            <a:r>
              <a:rPr lang="en-US" sz="2400" b="1" dirty="0" smtClean="0"/>
              <a:t> A</a:t>
            </a:r>
          </a:p>
          <a:p>
            <a:endParaRPr lang="en-US" sz="2400" dirty="0"/>
          </a:p>
          <a:p>
            <a:r>
              <a:rPr lang="en-US" sz="2400" dirty="0" smtClean="0"/>
              <a:t>“Due to the limited nature of the profile,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no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conclusions </a:t>
            </a:r>
            <a:r>
              <a:rPr lang="en-US" sz="2400" dirty="0" smtClean="0"/>
              <a:t>regarding the inclusion or exclusion of any contributor can be made.”</a:t>
            </a:r>
          </a:p>
          <a:p>
            <a:endParaRPr lang="en-US" sz="2400" i="1" dirty="0"/>
          </a:p>
          <a:p>
            <a:r>
              <a:rPr lang="en-US" sz="2400" b="1" dirty="0" smtClean="0"/>
              <a:t>Exhibit 14: Swab from post running north and south </a:t>
            </a:r>
            <a:r>
              <a:rPr lang="mr-IN" sz="2400" b="1" dirty="0" smtClean="0"/>
              <a:t>–</a:t>
            </a:r>
            <a:r>
              <a:rPr lang="en-US" sz="2400" b="1" dirty="0" smtClean="0"/>
              <a:t> B</a:t>
            </a:r>
          </a:p>
          <a:p>
            <a:endParaRPr lang="en-US" sz="2400" dirty="0" smtClean="0"/>
          </a:p>
          <a:p>
            <a:r>
              <a:rPr lang="en-US" sz="2400" dirty="0" smtClean="0"/>
              <a:t>“</a:t>
            </a:r>
            <a:r>
              <a:rPr lang="mr-IN" sz="2400" dirty="0" smtClean="0"/>
              <a:t>…</a:t>
            </a:r>
            <a:r>
              <a:rPr lang="en-US" sz="2400" dirty="0" smtClean="0"/>
              <a:t>was consistent with being a mixture of DNA from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at least two individuals</a:t>
            </a:r>
            <a:r>
              <a:rPr lang="en-US" sz="2400" dirty="0" smtClean="0"/>
              <a:t>.  Due to the nature of the profile, no statistical analysis could be performed at this time.  Therefore,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no conclusions </a:t>
            </a:r>
            <a:r>
              <a:rPr lang="en-US" sz="2400" dirty="0" smtClean="0"/>
              <a:t>regarding Hilton Wilson and </a:t>
            </a:r>
            <a:r>
              <a:rPr lang="en-US" sz="2400" dirty="0" err="1" smtClean="0"/>
              <a:t>Reokenski</a:t>
            </a:r>
            <a:r>
              <a:rPr lang="en-US" sz="2400" dirty="0" smtClean="0"/>
              <a:t> Thomas can be made.”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41530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D9843-D631-724C-AB30-852E7B1471E4}" type="slidenum">
              <a:rPr lang="en-US" smtClean="0"/>
              <a:t>8</a:t>
            </a:fld>
            <a:endParaRPr lang="en-US"/>
          </a:p>
        </p:txBody>
      </p:sp>
      <p:sp>
        <p:nvSpPr>
          <p:cNvPr id="3" name="Right Arrow 2"/>
          <p:cNvSpPr/>
          <p:nvPr/>
        </p:nvSpPr>
        <p:spPr>
          <a:xfrm flipV="1">
            <a:off x="7040702" y="1883318"/>
            <a:ext cx="721585" cy="39794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67" b="99000" l="3167" r="991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405269">
            <a:off x="-415874" y="1234063"/>
            <a:ext cx="2056760" cy="20567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92" b="97692" l="5703" r="88783">
                        <a14:foregroundMark x1="43061" y1="36692" x2="48099" y2="71231"/>
                        <a14:foregroundMark x1="11407" y1="26846" x2="32605" y2="40923"/>
                        <a14:foregroundMark x1="44772" y1="32846" x2="33745" y2="40308"/>
                        <a14:foregroundMark x1="22243" y1="16692" x2="22243" y2="16692"/>
                        <a14:foregroundMark x1="21958" y1="19385" x2="22433" y2="28154"/>
                        <a14:foregroundMark x1="20057" y1="18615" x2="22433" y2="18923"/>
                        <a14:backgroundMark x1="46103" y1="30154" x2="46103" y2="30154"/>
                        <a14:backgroundMark x1="32414" y1="38154" x2="32414" y2="381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0340" y="720432"/>
            <a:ext cx="2495685" cy="3084021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5400000">
            <a:off x="5156259" y="3597576"/>
            <a:ext cx="721585" cy="39794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product-27in.jpg                                               00AB3A1FMacintosh HD                   7C262FE3: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1" b="9757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488" y="4192989"/>
            <a:ext cx="2043112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Fig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300" y="4372376"/>
            <a:ext cx="1778000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8459" y="1204109"/>
            <a:ext cx="2145141" cy="211666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0" name="Straight Connector 9"/>
          <p:cNvCxnSpPr/>
          <p:nvPr/>
        </p:nvCxnSpPr>
        <p:spPr>
          <a:xfrm>
            <a:off x="7048323" y="1718652"/>
            <a:ext cx="570409" cy="71035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255803" y="1718652"/>
            <a:ext cx="415499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R</a:t>
            </a:r>
          </a:p>
          <a:p>
            <a:pPr algn="ctr"/>
            <a:r>
              <a:rPr lang="en-US" sz="2800" b="1" dirty="0" smtClean="0"/>
              <a:t>E</a:t>
            </a:r>
          </a:p>
          <a:p>
            <a:pPr algn="ctr"/>
            <a:r>
              <a:rPr lang="en-US" sz="2800" b="1" dirty="0" smtClean="0"/>
              <a:t>S</a:t>
            </a:r>
          </a:p>
          <a:p>
            <a:pPr algn="ctr"/>
            <a:r>
              <a:rPr lang="en-US" sz="2800" b="1" dirty="0" smtClean="0"/>
              <a:t>U</a:t>
            </a:r>
          </a:p>
          <a:p>
            <a:pPr algn="ctr"/>
            <a:r>
              <a:rPr lang="en-US" sz="2800" b="1" dirty="0" smtClean="0"/>
              <a:t>L</a:t>
            </a:r>
          </a:p>
          <a:p>
            <a:pPr algn="ctr"/>
            <a:r>
              <a:rPr lang="en-US" sz="2800" b="1" dirty="0" smtClean="0"/>
              <a:t>T</a:t>
            </a:r>
          </a:p>
          <a:p>
            <a:pPr algn="ctr"/>
            <a:r>
              <a:rPr lang="en-US" sz="2800" b="1" dirty="0" smtClean="0"/>
              <a:t>S</a:t>
            </a:r>
          </a:p>
        </p:txBody>
      </p:sp>
      <p:sp>
        <p:nvSpPr>
          <p:cNvPr id="12" name="Right Arrow 11"/>
          <p:cNvSpPr/>
          <p:nvPr/>
        </p:nvSpPr>
        <p:spPr>
          <a:xfrm flipV="1">
            <a:off x="3566683" y="1883319"/>
            <a:ext cx="721585" cy="39794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flipV="1">
            <a:off x="808009" y="1883319"/>
            <a:ext cx="721585" cy="39794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flipV="1">
            <a:off x="7006759" y="4430401"/>
            <a:ext cx="721585" cy="39794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7048322" y="1727109"/>
            <a:ext cx="570409" cy="71035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664635" y="27844"/>
            <a:ext cx="5668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Solving DNA mixtures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34254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D9843-D631-724C-AB30-852E7B1471E4}" type="slidenum">
              <a:rPr lang="en-US" smtClean="0"/>
              <a:t>9</a:t>
            </a:fld>
            <a:endParaRPr lang="en-US"/>
          </a:p>
        </p:txBody>
      </p:sp>
      <p:sp>
        <p:nvSpPr>
          <p:cNvPr id="3" name="Right Arrow 2"/>
          <p:cNvSpPr/>
          <p:nvPr/>
        </p:nvSpPr>
        <p:spPr>
          <a:xfrm rot="5400000">
            <a:off x="1678797" y="3433754"/>
            <a:ext cx="721585" cy="39794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product-27in.jpg                                               00AB3A1FMacintosh HD                   7C262FE3: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1" b="9757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86" y="4107828"/>
            <a:ext cx="2043112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 descr="Fig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598" y="4287215"/>
            <a:ext cx="1778000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01" y="1001993"/>
            <a:ext cx="2145141" cy="21166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2602" y="99035"/>
            <a:ext cx="9101397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Are the suspects in the evidence?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rot="20200081">
            <a:off x="3442064" y="3908858"/>
            <a:ext cx="721585" cy="39794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3547572" y="4543064"/>
            <a:ext cx="721585" cy="39794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284326">
            <a:off x="3440493" y="5168596"/>
            <a:ext cx="721585" cy="39794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498422" flipH="1">
            <a:off x="4201055" y="3624390"/>
            <a:ext cx="685520" cy="5141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498422" flipH="1">
            <a:off x="4352722" y="4530254"/>
            <a:ext cx="685520" cy="5141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498422" flipH="1">
            <a:off x="4079916" y="5331938"/>
            <a:ext cx="685520" cy="5141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853" y="2004602"/>
            <a:ext cx="635000" cy="635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282" y="1555534"/>
            <a:ext cx="635000" cy="635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144" y="2639602"/>
            <a:ext cx="635000" cy="635000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7628361" y="1996145"/>
            <a:ext cx="570409" cy="71035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7628360" y="2004602"/>
            <a:ext cx="570409" cy="71035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836868" y="2175046"/>
            <a:ext cx="1581714" cy="13822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5121807" y="3165472"/>
            <a:ext cx="1544502" cy="13775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206467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1172</TotalTime>
  <Words>540</Words>
  <Application>Microsoft Macintosh PowerPoint</Application>
  <PresentationFormat>On-screen Show (4:3)</PresentationFormat>
  <Paragraphs>144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Helvetica</vt:lpstr>
      <vt:lpstr>Mangal</vt:lpstr>
      <vt:lpstr>ＭＳ Ｐゴシック</vt:lpstr>
      <vt:lpstr>Times</vt:lpstr>
      <vt:lpstr>Retrospect</vt:lpstr>
      <vt:lpstr>Sitting on the fence:  “Inconclusive” is not a dead end</vt:lpstr>
      <vt:lpstr>“Handprints in the morning dew” </vt:lpstr>
      <vt:lpstr>The crime</vt:lpstr>
      <vt:lpstr>The crime</vt:lpstr>
      <vt:lpstr>The investigation</vt:lpstr>
      <vt:lpstr>The evidence: An example of great investigative work</vt:lpstr>
      <vt:lpstr>PowerPoint Presentation</vt:lpstr>
      <vt:lpstr>PowerPoint Presentation</vt:lpstr>
      <vt:lpstr>PowerPoint Presentation</vt:lpstr>
      <vt:lpstr>Match statistics</vt:lpstr>
      <vt:lpstr>DNA evidence in the courtroom</vt:lpstr>
      <vt:lpstr>PowerPoint Presentation</vt:lpstr>
      <vt:lpstr>Keys to success</vt:lpstr>
      <vt:lpstr>PowerPoint Presentation</vt:lpstr>
      <vt:lpstr>TrueAllele® Experience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TBD</dc:title>
  <dc:creator>Beatriz Pujols</dc:creator>
  <cp:lastModifiedBy>Rebecca Byers</cp:lastModifiedBy>
  <cp:revision>91</cp:revision>
  <dcterms:created xsi:type="dcterms:W3CDTF">2017-07-24T14:38:45Z</dcterms:created>
  <dcterms:modified xsi:type="dcterms:W3CDTF">2017-08-30T13:42:31Z</dcterms:modified>
</cp:coreProperties>
</file>