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8" r:id="rId2"/>
    <p:sldId id="278" r:id="rId3"/>
    <p:sldId id="292" r:id="rId4"/>
    <p:sldId id="291" r:id="rId5"/>
    <p:sldId id="294" r:id="rId6"/>
    <p:sldId id="296" r:id="rId7"/>
    <p:sldId id="297" r:id="rId8"/>
    <p:sldId id="295" r:id="rId9"/>
    <p:sldId id="299" r:id="rId10"/>
    <p:sldId id="302" r:id="rId11"/>
    <p:sldId id="298" r:id="rId12"/>
    <p:sldId id="300" r:id="rId13"/>
    <p:sldId id="304" r:id="rId14"/>
    <p:sldId id="301" r:id="rId15"/>
    <p:sldId id="303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6" r:id="rId25"/>
    <p:sldId id="317" r:id="rId26"/>
    <p:sldId id="318" r:id="rId27"/>
    <p:sldId id="325" r:id="rId28"/>
    <p:sldId id="315" r:id="rId29"/>
    <p:sldId id="320" r:id="rId30"/>
    <p:sldId id="324" r:id="rId31"/>
    <p:sldId id="287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66CC66"/>
    <a:srgbClr val="408000"/>
    <a:srgbClr val="996633"/>
    <a:srgbClr val="000000"/>
    <a:srgbClr val="66FF66"/>
    <a:srgbClr val="6666FF"/>
    <a:srgbClr val="80008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Cybergenetics © 2003-2017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925EEA-CC4E-704A-9E2B-0B2C558636BD}" type="slidenum">
              <a:rPr lang="en-US">
                <a:latin typeface="Arial"/>
                <a:cs typeface="Arial"/>
              </a:rPr>
              <a:pPr>
                <a:defRPr/>
              </a:pPr>
              <a:t>‹#›</a:t>
            </a:fld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758936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C30BA0D-0FF9-B74A-A095-483AC8CCDB1E}" type="datetime1">
              <a:rPr lang="en-US" smtClean="0"/>
              <a:t>5/31/17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Cybergenetics © 2003-2017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AC39B5-5F19-084F-B9CC-911986329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6536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Cybergenetics © 2003-2017</a:t>
            </a:r>
            <a:endParaRPr lang="en-US" sz="1200"/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ED8A2B-24B0-AC41-8A4A-B3F0B9C06C21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6959D2-95EB-EF49-9C6C-71AD2366B21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Cybergenetics © 2003-2017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94C723-F192-4649-912F-018247E1379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Cybergenetics © 2003-2017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CDFEA-E9A6-EA41-B19D-FEDA2AC5416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Cybergenetics © 2003-2017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Cybergenetics © 2003-2017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9C304C-015D-0542-BCA6-4442FC03DF7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Cybergenetics © 2003-2017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9B66B-5C42-ED4A-B7A0-006868C36C1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Cybergenetics © 2003-2017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BACCAE-E73D-1C41-B4D9-D364B9A3DF4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Cybergenetics © 2003-2017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F95373-AAE5-B349-AC4D-3B1C500CA74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Cybergenetics © 2003-2017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23ADDC-F1D1-9147-9EDE-BDD055F5DE2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Cybergenetics © 2003-2017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E1CC09-D25D-B948-95E3-EC11C73665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Cybergenetics © 2003-2017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454D3C-A8BF-DB4A-A9A0-76671104A93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Cybergenetics © 2003-2017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FFAFEF-F962-7E40-A4C4-B865E5DA55C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Cybergenetics © 2003-2017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C0FB4-7391-6F40-B38C-F6B2FB7ACA95}" type="datetime1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5C0EA-C754-6B40-823D-DC9246D48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8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2FC2-7D28-BB43-8C1E-6E584DEA2C67}" type="datetime1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D5A45-DB7E-BE48-82E4-3C5CA418E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0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6AF2F-C619-9E4F-B935-8CEE041C9373}" type="datetime1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3A9C7-540B-B64B-8883-4CB3FFC38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8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64B8F-D04F-4D40-BBD1-0B62336A6CE9}" type="datetime1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D79D0-1E3E-DF4C-80E1-D7F7EE644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0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E0345-B6A0-AF4B-9BAC-1537F8BEF1C0}" type="datetime1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A3D0A-F594-2C40-B002-C8225A071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9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3796A-1EF0-7144-86D9-53A66901311E}" type="datetime1">
              <a:rPr lang="en-US" smtClean="0"/>
              <a:t>5/31/17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4CD2A-B4A5-FB4E-BDE7-6C1F7B630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8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FC125-E4CC-A74E-8AD3-F4B43E1C25E2}" type="datetime1">
              <a:rPr lang="en-US" smtClean="0"/>
              <a:t>5/31/17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24E3-B0F4-5C4E-88D6-6C5810990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1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FFD3F-5111-BF4D-B779-4AB42CD2F3D1}" type="datetime1">
              <a:rPr lang="en-US" smtClean="0"/>
              <a:t>5/31/17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2CC8C-0D4A-6F44-A7B5-01EC74F47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8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B03F3-195D-EC4C-9B7E-985165DA8B13}" type="datetime1">
              <a:rPr lang="en-US" smtClean="0"/>
              <a:t>5/31/17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BA961-3212-D445-90C9-23A00F8CB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66E65-BE06-9C4D-9BBB-C9031D470B84}" type="datetime1">
              <a:rPr lang="en-US" smtClean="0"/>
              <a:t>5/31/17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FD55-309F-1740-9B33-17D788E22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4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D322D-9BBD-B642-A01F-50DC0AFE89DB}" type="datetime1">
              <a:rPr lang="en-US" smtClean="0"/>
              <a:t>5/31/17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91AA3-19A7-354D-8DDC-611548270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9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4C9725-03FA-9C41-9B78-C78E08064BCC}" type="datetime1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935343-10A4-9B40-9750-9E4891CF1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To include or not to include: </a:t>
            </a:r>
            <a:br>
              <a:rPr lang="en-US" b="1" dirty="0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</a:br>
            <a:r>
              <a:rPr lang="en-US" b="1" dirty="0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the extent is the question</a:t>
            </a:r>
            <a:endParaRPr lang="en-US" dirty="0">
              <a:solidFill>
                <a:srgbClr val="000000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517525" y="2736850"/>
            <a:ext cx="8191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53423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Mid-Atlantic Association of Forensic Scientists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May, 2017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Pittsburgh, PA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295525" y="4532313"/>
            <a:ext cx="46767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Jennifer </a:t>
            </a:r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M. Hornyak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, </a:t>
            </a:r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MS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Mark </a:t>
            </a:r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W. </a:t>
            </a:r>
            <a:r>
              <a:rPr lang="en-US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Perlin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, PhD, MD, </a:t>
            </a:r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PhD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Cybergenetics, Pittsburgh, </a:t>
            </a:r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PA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492500" y="6477000"/>
            <a:ext cx="2160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Cybergenetics © 2003-2017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6" descr="Shift_stick_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4789488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3" descr="sock-715022_19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89488"/>
            <a:ext cx="27193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90525" y="1365250"/>
            <a:ext cx="83629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>Allen Wade was charged with various counts of criminal homicide, robbery, theft, and firearms violations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56285A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/>
                </a:solidFill>
              </a:rPr>
              <a:t>DNA evidence was </a:t>
            </a:r>
            <a:r>
              <a:rPr lang="en-US" dirty="0" smtClean="0">
                <a:solidFill>
                  <a:schemeClr val="accent5"/>
                </a:solidFill>
              </a:rPr>
              <a:t>collected from </a:t>
            </a:r>
            <a:r>
              <a:rPr lang="en-US" dirty="0">
                <a:solidFill>
                  <a:schemeClr val="accent5"/>
                </a:solidFill>
              </a:rPr>
              <a:t>many </a:t>
            </a:r>
            <a:r>
              <a:rPr lang="en-US" dirty="0" smtClean="0">
                <a:solidFill>
                  <a:schemeClr val="accent5"/>
                </a:solidFill>
              </a:rPr>
              <a:t>items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37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Commonwealth v. Allen Wade</a:t>
            </a:r>
          </a:p>
        </p:txBody>
      </p:sp>
      <p:pic>
        <p:nvPicPr>
          <p:cNvPr id="33797" name="Picture 1" descr="1280px-Blue_knit_fleece_h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8" b="13710"/>
          <a:stretch>
            <a:fillRect/>
          </a:stretch>
        </p:blipFill>
        <p:spPr bwMode="auto">
          <a:xfrm>
            <a:off x="6315075" y="3224213"/>
            <a:ext cx="24384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" descr="20170518_095436_149511572329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6" t="6551" r="16170"/>
          <a:stretch>
            <a:fillRect/>
          </a:stretch>
        </p:blipFill>
        <p:spPr bwMode="auto">
          <a:xfrm>
            <a:off x="390525" y="3224213"/>
            <a:ext cx="19923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vWA_genopop_acda17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286000"/>
            <a:ext cx="80708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DNA match information</a:t>
            </a:r>
          </a:p>
        </p:txBody>
      </p:sp>
      <p:sp>
        <p:nvSpPr>
          <p:cNvPr id="34819" name="Text Box 9"/>
          <p:cNvSpPr txBox="1">
            <a:spLocks noChangeArrowheads="1"/>
          </p:cNvSpPr>
          <p:nvPr/>
        </p:nvSpPr>
        <p:spPr bwMode="auto">
          <a:xfrm>
            <a:off x="0" y="1214438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</a:rPr>
              <a:t>How much more does the </a:t>
            </a:r>
            <a:r>
              <a:rPr lang="en-US">
                <a:solidFill>
                  <a:srgbClr val="008000"/>
                </a:solidFill>
              </a:rPr>
              <a:t>suspect </a:t>
            </a:r>
            <a:r>
              <a:rPr lang="en-US">
                <a:solidFill>
                  <a:srgbClr val="000000"/>
                </a:solidFill>
              </a:rPr>
              <a:t>match </a:t>
            </a:r>
            <a:r>
              <a:rPr lang="en-US">
                <a:solidFill>
                  <a:srgbClr val="000090"/>
                </a:solidFill>
              </a:rPr>
              <a:t>the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90"/>
                </a:solidFill>
              </a:rPr>
              <a:t>fingernails</a:t>
            </a:r>
          </a:p>
          <a:p>
            <a:pPr algn="ctr" eaLnBrk="1" hangingPunct="1"/>
            <a:r>
              <a:rPr lang="en-US">
                <a:solidFill>
                  <a:srgbClr val="000000"/>
                </a:solidFill>
              </a:rPr>
              <a:t>than </a:t>
            </a:r>
            <a:r>
              <a:rPr lang="en-US">
                <a:solidFill>
                  <a:srgbClr val="996633"/>
                </a:solidFill>
              </a:rPr>
              <a:t>a random person</a:t>
            </a:r>
            <a:r>
              <a:rPr lang="en-US">
                <a:solidFill>
                  <a:srgbClr val="000000"/>
                </a:solidFill>
              </a:rPr>
              <a:t>?</a:t>
            </a:r>
          </a:p>
        </p:txBody>
      </p:sp>
      <p:grpSp>
        <p:nvGrpSpPr>
          <p:cNvPr id="34820" name="Group 19"/>
          <p:cNvGrpSpPr>
            <a:grpSpLocks/>
          </p:cNvGrpSpPr>
          <p:nvPr/>
        </p:nvGrpSpPr>
        <p:grpSpPr bwMode="auto">
          <a:xfrm>
            <a:off x="4556125" y="3852863"/>
            <a:ext cx="3556000" cy="950912"/>
            <a:chOff x="1214" y="2425"/>
            <a:chExt cx="2240" cy="599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316" y="2425"/>
              <a:ext cx="19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350" dirty="0" smtClean="0">
                  <a:solidFill>
                    <a:srgbClr val="000000"/>
                  </a:solidFill>
                </a:rPr>
                <a:t>Prob(</a:t>
              </a:r>
              <a:r>
                <a:rPr lang="en-US" sz="2350" dirty="0" smtClean="0">
                  <a:solidFill>
                    <a:srgbClr val="000090"/>
                  </a:solidFill>
                </a:rPr>
                <a:t>evidence match</a:t>
              </a:r>
              <a:r>
                <a:rPr lang="en-US" sz="2350" dirty="0" smtClean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1214" y="2736"/>
              <a:ext cx="2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350" dirty="0" smtClean="0">
                  <a:solidFill>
                    <a:srgbClr val="000000"/>
                  </a:solidFill>
                </a:rPr>
                <a:t>Prob(</a:t>
              </a:r>
              <a:r>
                <a:rPr lang="en-US" sz="2350" dirty="0" smtClean="0">
                  <a:solidFill>
                    <a:srgbClr val="996633"/>
                  </a:solidFill>
                </a:rPr>
                <a:t>coincidental match</a:t>
              </a:r>
              <a:r>
                <a:rPr lang="en-US" sz="2350" dirty="0" smtClean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34829" name="Line 6"/>
            <p:cNvSpPr>
              <a:spLocks noChangeShapeType="1"/>
            </p:cNvSpPr>
            <p:nvPr/>
          </p:nvSpPr>
          <p:spPr bwMode="auto">
            <a:xfrm>
              <a:off x="1252" y="2736"/>
              <a:ext cx="2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1" name="AutoShape 11"/>
          <p:cNvSpPr>
            <a:spLocks noChangeArrowheads="1"/>
          </p:cNvSpPr>
          <p:nvPr/>
        </p:nvSpPr>
        <p:spPr bwMode="auto">
          <a:xfrm>
            <a:off x="3649663" y="4056063"/>
            <a:ext cx="922337" cy="254793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3814763" y="3608388"/>
            <a:ext cx="6191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8000"/>
                </a:solidFill>
              </a:rPr>
              <a:t>11x</a:t>
            </a:r>
          </a:p>
        </p:txBody>
      </p:sp>
      <p:sp>
        <p:nvSpPr>
          <p:cNvPr id="34823" name="Line 13"/>
          <p:cNvSpPr>
            <a:spLocks noChangeShapeType="1"/>
          </p:cNvSpPr>
          <p:nvPr/>
        </p:nvSpPr>
        <p:spPr bwMode="auto">
          <a:xfrm flipH="1">
            <a:off x="4318000" y="4148138"/>
            <a:ext cx="423863" cy="15240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Line 14"/>
          <p:cNvSpPr>
            <a:spLocks noChangeShapeType="1"/>
          </p:cNvSpPr>
          <p:nvPr/>
        </p:nvSpPr>
        <p:spPr bwMode="auto">
          <a:xfrm flipH="1">
            <a:off x="4402138" y="4833938"/>
            <a:ext cx="660400" cy="1000125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Text Box 16"/>
          <p:cNvSpPr txBox="1">
            <a:spLocks noChangeArrowheads="1"/>
          </p:cNvSpPr>
          <p:nvPr/>
        </p:nvSpPr>
        <p:spPr bwMode="auto">
          <a:xfrm>
            <a:off x="3613150" y="4060825"/>
            <a:ext cx="7493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90"/>
                </a:solidFill>
              </a:rPr>
              <a:t>55%</a:t>
            </a:r>
          </a:p>
        </p:txBody>
      </p:sp>
      <p:sp>
        <p:nvSpPr>
          <p:cNvPr id="34826" name="Text Box 17"/>
          <p:cNvSpPr txBox="1">
            <a:spLocks noChangeArrowheads="1"/>
          </p:cNvSpPr>
          <p:nvPr/>
        </p:nvSpPr>
        <p:spPr bwMode="auto">
          <a:xfrm>
            <a:off x="4073525" y="5761038"/>
            <a:ext cx="592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996633"/>
                </a:solidFill>
              </a:rPr>
              <a:t>5%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Is the suspect in the evidence?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07963" y="2216150"/>
            <a:ext cx="87280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accent1"/>
                </a:solidFill>
              </a:rPr>
              <a:t>A match between the </a:t>
            </a:r>
            <a:r>
              <a:rPr lang="en-US" dirty="0" smtClean="0">
                <a:solidFill>
                  <a:srgbClr val="000090"/>
                </a:solidFill>
              </a:rPr>
              <a:t>fingernails</a:t>
            </a:r>
          </a:p>
          <a:p>
            <a:pPr algn="ctr">
              <a:defRPr/>
            </a:pPr>
            <a:r>
              <a:rPr lang="en-US" dirty="0">
                <a:solidFill>
                  <a:srgbClr val="907F76"/>
                </a:solidFill>
              </a:rPr>
              <a:t>a</a:t>
            </a:r>
            <a:r>
              <a:rPr lang="en-US" dirty="0" smtClean="0">
                <a:solidFill>
                  <a:srgbClr val="907F76"/>
                </a:solidFill>
              </a:rPr>
              <a:t>nd </a:t>
            </a:r>
            <a:r>
              <a:rPr lang="en-US" dirty="0" smtClean="0">
                <a:solidFill>
                  <a:srgbClr val="008000"/>
                </a:solidFill>
              </a:rPr>
              <a:t>Allen Wade </a:t>
            </a:r>
            <a:r>
              <a:rPr lang="en-US" dirty="0" smtClean="0">
                <a:solidFill>
                  <a:srgbClr val="907F76"/>
                </a:solidFill>
              </a:rPr>
              <a:t>is</a:t>
            </a:r>
            <a:r>
              <a:rPr lang="en-US" dirty="0" smtClean="0"/>
              <a:t>: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</a:p>
          <a:p>
            <a:pPr>
              <a:defRPr/>
            </a:pPr>
            <a:endParaRPr lang="en-US" dirty="0" smtClean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800080"/>
                </a:solidFill>
              </a:rPr>
              <a:t>6.06 trillion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rgbClr val="534239"/>
                </a:solidFill>
              </a:rPr>
              <a:t>times more probable than coincidence</a:t>
            </a:r>
          </a:p>
          <a:p>
            <a:pPr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92363" y="1214438"/>
            <a:ext cx="4394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>Calculated at the 15 loci tested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Computer match statistics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403350" y="2216150"/>
            <a:ext cx="63373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tabLst>
                <a:tab pos="1828800" algn="l"/>
                <a:tab pos="4114800" algn="l"/>
              </a:tabLst>
              <a:defRPr/>
            </a:pPr>
            <a:r>
              <a:rPr lang="en-US" dirty="0">
                <a:solidFill>
                  <a:schemeClr val="accent5"/>
                </a:solidFill>
              </a:rPr>
              <a:t>Hat</a:t>
            </a:r>
            <a:r>
              <a:rPr lang="en-US" dirty="0"/>
              <a:t>	</a:t>
            </a:r>
            <a:r>
              <a:rPr lang="en-US" dirty="0">
                <a:solidFill>
                  <a:srgbClr val="008000"/>
                </a:solidFill>
              </a:rPr>
              <a:t>65.3 thousand </a:t>
            </a:r>
            <a:r>
              <a:rPr lang="en-US" dirty="0"/>
              <a:t>	</a:t>
            </a:r>
            <a:r>
              <a:rPr lang="en-US" dirty="0">
                <a:solidFill>
                  <a:srgbClr val="000000"/>
                </a:solidFill>
              </a:rPr>
              <a:t>Allen Wade</a:t>
            </a:r>
          </a:p>
          <a:p>
            <a:pPr>
              <a:tabLst>
                <a:tab pos="1828800" algn="l"/>
                <a:tab pos="4114800" algn="l"/>
              </a:tabLst>
              <a:defRPr/>
            </a:pPr>
            <a:r>
              <a:rPr lang="en-US" dirty="0">
                <a:solidFill>
                  <a:srgbClr val="7D639B"/>
                </a:solidFill>
              </a:rPr>
              <a:t>Cup</a:t>
            </a:r>
            <a:r>
              <a:rPr lang="en-US" dirty="0"/>
              <a:t>	</a:t>
            </a:r>
            <a:r>
              <a:rPr lang="en-US" dirty="0">
                <a:solidFill>
                  <a:srgbClr val="008000"/>
                </a:solidFill>
              </a:rPr>
              <a:t>20.5 thousand </a:t>
            </a:r>
            <a:r>
              <a:rPr lang="en-US" dirty="0"/>
              <a:t>	</a:t>
            </a:r>
            <a:r>
              <a:rPr lang="en-US" dirty="0">
                <a:solidFill>
                  <a:srgbClr val="907F76"/>
                </a:solidFill>
              </a:rPr>
              <a:t>Susan Wolfe</a:t>
            </a:r>
          </a:p>
          <a:p>
            <a:pPr>
              <a:tabLst>
                <a:tab pos="1828800" algn="l"/>
                <a:tab pos="4114800" algn="l"/>
              </a:tabLst>
              <a:defRPr/>
            </a:pPr>
            <a:r>
              <a:rPr lang="en-US" dirty="0">
                <a:solidFill>
                  <a:srgbClr val="7D639B"/>
                </a:solidFill>
              </a:rPr>
              <a:t>Fingernails</a:t>
            </a:r>
            <a:r>
              <a:rPr lang="en-US" dirty="0"/>
              <a:t>	</a:t>
            </a:r>
            <a:r>
              <a:rPr lang="en-US" dirty="0">
                <a:solidFill>
                  <a:srgbClr val="008000"/>
                </a:solidFill>
              </a:rPr>
              <a:t>6.06 trillion </a:t>
            </a:r>
            <a:r>
              <a:rPr lang="en-US" dirty="0"/>
              <a:t>	</a:t>
            </a:r>
            <a:r>
              <a:rPr lang="en-US" dirty="0">
                <a:solidFill>
                  <a:srgbClr val="000000"/>
                </a:solidFill>
              </a:rPr>
              <a:t>Allen Wade</a:t>
            </a:r>
          </a:p>
          <a:p>
            <a:pPr>
              <a:tabLst>
                <a:tab pos="1828800" algn="l"/>
                <a:tab pos="4114800" algn="l"/>
              </a:tabLst>
              <a:defRPr/>
            </a:pPr>
            <a:r>
              <a:rPr lang="en-US" dirty="0">
                <a:solidFill>
                  <a:srgbClr val="7D639B"/>
                </a:solidFill>
              </a:rPr>
              <a:t>Gear shift</a:t>
            </a:r>
            <a:r>
              <a:rPr lang="en-US" dirty="0"/>
              <a:t>	</a:t>
            </a:r>
            <a:r>
              <a:rPr lang="en-US" dirty="0">
                <a:solidFill>
                  <a:srgbClr val="008000"/>
                </a:solidFill>
              </a:rPr>
              <a:t>9.37 million </a:t>
            </a:r>
            <a:r>
              <a:rPr lang="en-US" dirty="0"/>
              <a:t>	</a:t>
            </a:r>
            <a:r>
              <a:rPr lang="en-US" dirty="0">
                <a:solidFill>
                  <a:srgbClr val="907F76"/>
                </a:solidFill>
              </a:rPr>
              <a:t>Sarah Wolfe</a:t>
            </a:r>
          </a:p>
          <a:p>
            <a:pPr>
              <a:tabLst>
                <a:tab pos="1828800" algn="l"/>
                <a:tab pos="4114800" algn="l"/>
              </a:tabLst>
              <a:defRPr/>
            </a:pPr>
            <a:r>
              <a:rPr lang="en-US" dirty="0">
                <a:solidFill>
                  <a:srgbClr val="7D639B"/>
                </a:solidFill>
              </a:rPr>
              <a:t>Seat lever</a:t>
            </a:r>
            <a:r>
              <a:rPr lang="en-US" dirty="0"/>
              <a:t>	</a:t>
            </a:r>
            <a:r>
              <a:rPr lang="en-US" dirty="0">
                <a:solidFill>
                  <a:srgbClr val="008000"/>
                </a:solidFill>
              </a:rPr>
              <a:t>385 billion </a:t>
            </a:r>
            <a:r>
              <a:rPr lang="en-US" dirty="0"/>
              <a:t>	</a:t>
            </a:r>
            <a:r>
              <a:rPr lang="en-US" dirty="0">
                <a:solidFill>
                  <a:srgbClr val="000000"/>
                </a:solidFill>
              </a:rPr>
              <a:t>Sarah Wolfe</a:t>
            </a:r>
          </a:p>
          <a:p>
            <a:pPr>
              <a:tabLst>
                <a:tab pos="1828800" algn="l"/>
                <a:tab pos="4114800" algn="l"/>
              </a:tabLst>
              <a:defRPr/>
            </a:pPr>
            <a:r>
              <a:rPr lang="en-US" dirty="0">
                <a:solidFill>
                  <a:srgbClr val="7D639B"/>
                </a:solidFill>
              </a:rPr>
              <a:t>Knit hat</a:t>
            </a:r>
            <a:r>
              <a:rPr lang="en-US" dirty="0"/>
              <a:t>	</a:t>
            </a:r>
            <a:r>
              <a:rPr lang="en-US" dirty="0">
                <a:solidFill>
                  <a:srgbClr val="008000"/>
                </a:solidFill>
              </a:rPr>
              <a:t>25.7 thousand </a:t>
            </a:r>
            <a:r>
              <a:rPr lang="en-US" dirty="0"/>
              <a:t>	</a:t>
            </a:r>
            <a:r>
              <a:rPr lang="en-US" dirty="0">
                <a:solidFill>
                  <a:srgbClr val="907F76"/>
                </a:solidFill>
              </a:rPr>
              <a:t>Allen Wade</a:t>
            </a:r>
          </a:p>
          <a:p>
            <a:pPr>
              <a:tabLst>
                <a:tab pos="1828800" algn="l"/>
                <a:tab pos="4114800" algn="l"/>
              </a:tabLst>
              <a:defRPr/>
            </a:pPr>
            <a:r>
              <a:rPr lang="en-US" dirty="0">
                <a:solidFill>
                  <a:srgbClr val="7D639B"/>
                </a:solidFill>
              </a:rPr>
              <a:t>Sock</a:t>
            </a:r>
            <a:r>
              <a:rPr lang="en-US" dirty="0"/>
              <a:t>	</a:t>
            </a:r>
            <a:r>
              <a:rPr lang="en-US" dirty="0">
                <a:solidFill>
                  <a:srgbClr val="008000"/>
                </a:solidFill>
              </a:rPr>
              <a:t>300</a:t>
            </a:r>
            <a:r>
              <a:rPr lang="en-US" dirty="0"/>
              <a:t> 	</a:t>
            </a:r>
            <a:r>
              <a:rPr lang="en-US" dirty="0">
                <a:solidFill>
                  <a:srgbClr val="000000"/>
                </a:solidFill>
              </a:rPr>
              <a:t>Sarah Wolfe</a:t>
            </a:r>
          </a:p>
          <a:p>
            <a:pPr>
              <a:defRPr/>
            </a:pP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25713" y="1214438"/>
            <a:ext cx="4092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TrueAllele found 17 matches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06638" y="5856288"/>
            <a:ext cx="4530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/>
                </a:solidFill>
              </a:rPr>
              <a:t>DNA matches lead to verdict…</a:t>
            </a:r>
            <a:endParaRPr 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228600" y="56515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Allen Wade Found Guilty On All Counts In East Liberty Sisters’ Slaying</a:t>
            </a:r>
            <a:endParaRPr lang="en-US" sz="4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14313" y="1854200"/>
            <a:ext cx="862965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6"/>
                </a:solidFill>
              </a:rPr>
              <a:t>CBS News, May 23, 2016</a:t>
            </a:r>
            <a:endParaRPr lang="en-US" dirty="0">
              <a:solidFill>
                <a:srgbClr val="56285A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5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/>
                </a:solidFill>
              </a:rPr>
              <a:t>PITTSBURGH (KDKA/AP)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accent5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/>
                </a:solidFill>
              </a:rPr>
              <a:t>• A man accused of killing two sisters who lived next door to him in East Liberty has been found guilty on all counts.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accent5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/>
                </a:solidFill>
              </a:rPr>
              <a:t>• Allen Wade was accused of shooting Sarah and Susan Wolfe after they returned from work on Feb. 6, 2014, apparently to steal a bank card.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accent5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/>
                </a:solidFill>
              </a:rPr>
              <a:t>• On Monday morning, a jury found Wade guilty of first-degree murder, robbery, burglary and theft by unlawful taking.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slide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920875"/>
            <a:ext cx="82264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Mixture genotype</a:t>
            </a: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6923088" y="4781550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21%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608138" y="1214438"/>
            <a:ext cx="5927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>Mixture genotypes have diffuse probability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658938" y="3008313"/>
            <a:ext cx="37147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Probability concentrated on allele pairs with support in the data</a:t>
            </a:r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1624013" y="5075238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13%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19" name="Text Box 4"/>
          <p:cNvSpPr txBox="1">
            <a:spLocks noChangeArrowheads="1"/>
          </p:cNvSpPr>
          <p:nvPr/>
        </p:nvSpPr>
        <p:spPr bwMode="auto">
          <a:xfrm>
            <a:off x="3368675" y="4930775"/>
            <a:ext cx="80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17%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20" name="Text Box 4"/>
          <p:cNvSpPr txBox="1">
            <a:spLocks noChangeArrowheads="1"/>
          </p:cNvSpPr>
          <p:nvPr/>
        </p:nvSpPr>
        <p:spPr bwMode="auto">
          <a:xfrm>
            <a:off x="4244975" y="4856163"/>
            <a:ext cx="801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19%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21" name="Text Box 4"/>
          <p:cNvSpPr txBox="1">
            <a:spLocks noChangeArrowheads="1"/>
          </p:cNvSpPr>
          <p:nvPr/>
        </p:nvSpPr>
        <p:spPr bwMode="auto">
          <a:xfrm>
            <a:off x="6024563" y="5567363"/>
            <a:ext cx="62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1%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22" name="Text Box 4"/>
          <p:cNvSpPr txBox="1">
            <a:spLocks noChangeArrowheads="1"/>
          </p:cNvSpPr>
          <p:nvPr/>
        </p:nvSpPr>
        <p:spPr bwMode="auto">
          <a:xfrm>
            <a:off x="5184775" y="5289550"/>
            <a:ext cx="62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8%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23" name="Text Box 4"/>
          <p:cNvSpPr txBox="1">
            <a:spLocks noChangeArrowheads="1"/>
          </p:cNvSpPr>
          <p:nvPr/>
        </p:nvSpPr>
        <p:spPr bwMode="auto">
          <a:xfrm>
            <a:off x="7810500" y="5332413"/>
            <a:ext cx="628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7%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924" name="Text Box 4"/>
          <p:cNvSpPr txBox="1">
            <a:spLocks noChangeArrowheads="1"/>
          </p:cNvSpPr>
          <p:nvPr/>
        </p:nvSpPr>
        <p:spPr bwMode="auto">
          <a:xfrm>
            <a:off x="2498725" y="5100638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13%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slide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920875"/>
            <a:ext cx="82264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Exclusionary comparison</a:t>
            </a:r>
          </a:p>
        </p:txBody>
      </p:sp>
      <p:grpSp>
        <p:nvGrpSpPr>
          <p:cNvPr id="39939" name="Group 19"/>
          <p:cNvGrpSpPr>
            <a:grpSpLocks/>
          </p:cNvGrpSpPr>
          <p:nvPr/>
        </p:nvGrpSpPr>
        <p:grpSpPr bwMode="auto">
          <a:xfrm>
            <a:off x="2301875" y="3333750"/>
            <a:ext cx="3556000" cy="950913"/>
            <a:chOff x="1214" y="2425"/>
            <a:chExt cx="2240" cy="599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316" y="2425"/>
              <a:ext cx="19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350" dirty="0" smtClean="0">
                  <a:solidFill>
                    <a:srgbClr val="000000"/>
                  </a:solidFill>
                </a:rPr>
                <a:t>Prob(</a:t>
              </a:r>
              <a:r>
                <a:rPr lang="en-US" sz="2350" dirty="0" smtClean="0">
                  <a:solidFill>
                    <a:srgbClr val="000090"/>
                  </a:solidFill>
                </a:rPr>
                <a:t>evidence match</a:t>
              </a:r>
              <a:r>
                <a:rPr lang="en-US" sz="2350" dirty="0" smtClean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1214" y="2736"/>
              <a:ext cx="2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350" dirty="0" smtClean="0">
                  <a:solidFill>
                    <a:srgbClr val="000000"/>
                  </a:solidFill>
                </a:rPr>
                <a:t>Prob(</a:t>
              </a:r>
              <a:r>
                <a:rPr lang="en-US" sz="2350" dirty="0" smtClean="0">
                  <a:solidFill>
                    <a:srgbClr val="996633"/>
                  </a:solidFill>
                </a:rPr>
                <a:t>coincidental match</a:t>
              </a:r>
              <a:r>
                <a:rPr lang="en-US" sz="2350" dirty="0" smtClean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39947" name="Line 6"/>
            <p:cNvSpPr>
              <a:spLocks noChangeShapeType="1"/>
            </p:cNvSpPr>
            <p:nvPr/>
          </p:nvSpPr>
          <p:spPr bwMode="auto">
            <a:xfrm>
              <a:off x="1252" y="2736"/>
              <a:ext cx="2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0" name="AutoShape 11"/>
          <p:cNvSpPr>
            <a:spLocks noChangeArrowheads="1"/>
          </p:cNvSpPr>
          <p:nvPr/>
        </p:nvSpPr>
        <p:spPr bwMode="auto">
          <a:xfrm>
            <a:off x="5861050" y="5260975"/>
            <a:ext cx="985838" cy="1169988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Text Box 12"/>
          <p:cNvSpPr txBox="1">
            <a:spLocks noChangeArrowheads="1"/>
          </p:cNvSpPr>
          <p:nvPr/>
        </p:nvSpPr>
        <p:spPr bwMode="auto">
          <a:xfrm>
            <a:off x="5994400" y="4878388"/>
            <a:ext cx="719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0000"/>
                </a:solidFill>
              </a:rPr>
              <a:t>0.1x</a:t>
            </a:r>
          </a:p>
        </p:txBody>
      </p:sp>
      <p:sp>
        <p:nvSpPr>
          <p:cNvPr id="39942" name="Text Box 16"/>
          <p:cNvSpPr txBox="1">
            <a:spLocks noChangeArrowheads="1"/>
          </p:cNvSpPr>
          <p:nvPr/>
        </p:nvSpPr>
        <p:spPr bwMode="auto">
          <a:xfrm>
            <a:off x="5859463" y="5594350"/>
            <a:ext cx="593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90"/>
                </a:solidFill>
              </a:rPr>
              <a:t>1%</a:t>
            </a:r>
          </a:p>
        </p:txBody>
      </p:sp>
      <p:sp>
        <p:nvSpPr>
          <p:cNvPr id="39943" name="Text Box 17"/>
          <p:cNvSpPr txBox="1">
            <a:spLocks noChangeArrowheads="1"/>
          </p:cNvSpPr>
          <p:nvPr/>
        </p:nvSpPr>
        <p:spPr bwMode="auto">
          <a:xfrm>
            <a:off x="6170613" y="5249863"/>
            <a:ext cx="749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996633"/>
                </a:solidFill>
              </a:rPr>
              <a:t>10%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998663" y="1214438"/>
            <a:ext cx="5146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996633"/>
                </a:solidFill>
              </a:rPr>
              <a:t>b</a:t>
            </a:r>
            <a:r>
              <a:rPr lang="en-US" dirty="0" smtClean="0">
                <a:solidFill>
                  <a:srgbClr val="996633"/>
                </a:solidFill>
              </a:rPr>
              <a:t>rown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&gt;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blue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support for </a:t>
            </a:r>
            <a:r>
              <a:rPr lang="en-US" dirty="0" smtClean="0">
                <a:solidFill>
                  <a:srgbClr val="FF0000"/>
                </a:solidFill>
              </a:rPr>
              <a:t>exclusion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Is the reference in the mixture?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07963" y="2246313"/>
            <a:ext cx="87280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accent1"/>
                </a:solidFill>
              </a:rPr>
              <a:t>A match between the </a:t>
            </a:r>
            <a:r>
              <a:rPr lang="en-US" dirty="0" smtClean="0">
                <a:solidFill>
                  <a:srgbClr val="000090"/>
                </a:solidFill>
              </a:rPr>
              <a:t>mixture evidence</a:t>
            </a:r>
          </a:p>
          <a:p>
            <a:pPr algn="ctr">
              <a:defRPr/>
            </a:pPr>
            <a:r>
              <a:rPr lang="en-US" dirty="0" smtClean="0">
                <a:solidFill>
                  <a:srgbClr val="907F76"/>
                </a:solidFill>
              </a:rPr>
              <a:t>and the </a:t>
            </a:r>
            <a:r>
              <a:rPr lang="en-US" dirty="0" smtClean="0">
                <a:solidFill>
                  <a:srgbClr val="008000"/>
                </a:solidFill>
              </a:rPr>
              <a:t>reference </a:t>
            </a:r>
            <a:r>
              <a:rPr lang="en-US" dirty="0" smtClean="0">
                <a:solidFill>
                  <a:srgbClr val="907F76"/>
                </a:solidFill>
              </a:rPr>
              <a:t>is</a:t>
            </a:r>
            <a:r>
              <a:rPr lang="en-US" dirty="0" smtClean="0"/>
              <a:t>: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</a:p>
          <a:p>
            <a:pPr>
              <a:defRPr/>
            </a:pPr>
            <a:endParaRPr lang="en-US" dirty="0" smtClean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en-US" dirty="0" smtClean="0">
                <a:solidFill>
                  <a:schemeClr val="accent6"/>
                </a:solidFill>
              </a:rPr>
              <a:t>10 </a:t>
            </a:r>
            <a:r>
              <a:rPr lang="en-US" dirty="0" smtClean="0">
                <a:solidFill>
                  <a:srgbClr val="534239"/>
                </a:solidFill>
              </a:rPr>
              <a:t>times </a:t>
            </a:r>
            <a:r>
              <a:rPr lang="en-US" b="1" i="1" dirty="0" smtClean="0">
                <a:solidFill>
                  <a:srgbClr val="534239"/>
                </a:solidFill>
              </a:rPr>
              <a:t>less</a:t>
            </a:r>
            <a:r>
              <a:rPr lang="en-US" dirty="0" smtClean="0">
                <a:solidFill>
                  <a:srgbClr val="534239"/>
                </a:solidFill>
              </a:rPr>
              <a:t> probable than coincidence</a:t>
            </a:r>
          </a:p>
          <a:p>
            <a:pPr algn="ctr">
              <a:defRPr/>
            </a:pPr>
            <a:r>
              <a:rPr lang="en-US" dirty="0" smtClean="0">
                <a:solidFill>
                  <a:srgbClr val="534239"/>
                </a:solidFill>
              </a:rPr>
              <a:t>at this one DNA location</a:t>
            </a:r>
          </a:p>
          <a:p>
            <a:pPr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"/>
          <p:cNvSpPr txBox="1">
            <a:spLocks noChangeArrowheads="1"/>
          </p:cNvSpPr>
          <p:nvPr/>
        </p:nvSpPr>
        <p:spPr bwMode="auto">
          <a:xfrm>
            <a:off x="3194050" y="5568950"/>
            <a:ext cx="23447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7D639B"/>
                </a:solidFill>
              </a:rPr>
              <a:t>DNA found on weeder tool</a:t>
            </a:r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Michael Ciannella, Jr.</a:t>
            </a:r>
          </a:p>
        </p:txBody>
      </p:sp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314325" y="2336800"/>
            <a:ext cx="6851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srgbClr val="733678"/>
                </a:solidFill>
              </a:rPr>
              <a:t>Cybergenetics contacted on July 18, 2016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srgbClr val="733678"/>
                </a:solidFill>
              </a:rPr>
              <a:t>Data received July 19, 2016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srgbClr val="733678"/>
                </a:solidFill>
              </a:rPr>
              <a:t>Preliminary results sent on July 20, 2016</a:t>
            </a:r>
          </a:p>
        </p:txBody>
      </p:sp>
      <p:sp>
        <p:nvSpPr>
          <p:cNvPr id="43012" name="TextBox 1"/>
          <p:cNvSpPr txBox="1">
            <a:spLocks noChangeArrowheads="1"/>
          </p:cNvSpPr>
          <p:nvPr/>
        </p:nvSpPr>
        <p:spPr bwMode="auto">
          <a:xfrm>
            <a:off x="314325" y="1285875"/>
            <a:ext cx="8515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Defendant with no prior record maintained his innocence </a:t>
            </a:r>
          </a:p>
          <a:p>
            <a:pPr algn="ctr" eaLnBrk="1" hangingPunct="1"/>
            <a:r>
              <a:rPr lang="en-US"/>
              <a:t>and never admitted guilt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474913" y="4079875"/>
            <a:ext cx="2344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/>
                </a:solidFill>
              </a:rPr>
              <a:t>Breaking and entering charge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3014" name="Picture 4" descr="Broken_door_lo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4079875"/>
            <a:ext cx="171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6" descr="Wolf-Gartenha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4572000"/>
            <a:ext cx="29416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slide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920875"/>
            <a:ext cx="82264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Evidence genotype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7710488" y="4398963"/>
            <a:ext cx="801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31%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11175" y="1214438"/>
            <a:ext cx="8121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90"/>
                </a:solidFill>
              </a:rPr>
              <a:t>Objective</a:t>
            </a:r>
            <a:r>
              <a:rPr lang="en-US">
                <a:solidFill>
                  <a:srgbClr val="000090"/>
                </a:solidFill>
              </a:rPr>
              <a:t> genotype determined solely from the DNA data.</a:t>
            </a:r>
          </a:p>
          <a:p>
            <a:pPr algn="ctr" eaLnBrk="1" hangingPunct="1"/>
            <a:r>
              <a:rPr lang="en-US">
                <a:solidFill>
                  <a:srgbClr val="800080"/>
                </a:solidFill>
              </a:rPr>
              <a:t>Never sees a comparison reference.</a:t>
            </a:r>
            <a:endParaRPr lang="en-US">
              <a:solidFill>
                <a:schemeClr val="hlink"/>
              </a:solidFill>
            </a:endParaRPr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1706563" y="4784725"/>
            <a:ext cx="80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21%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3725863" y="5553075"/>
            <a:ext cx="630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1%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4039" name="Text Box 4"/>
          <p:cNvSpPr txBox="1">
            <a:spLocks noChangeArrowheads="1"/>
          </p:cNvSpPr>
          <p:nvPr/>
        </p:nvSpPr>
        <p:spPr bwMode="auto">
          <a:xfrm>
            <a:off x="4668838" y="4100513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38%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4040" name="Text Box 4"/>
          <p:cNvSpPr txBox="1">
            <a:spLocks noChangeArrowheads="1"/>
          </p:cNvSpPr>
          <p:nvPr/>
        </p:nvSpPr>
        <p:spPr bwMode="auto">
          <a:xfrm>
            <a:off x="5716588" y="5575300"/>
            <a:ext cx="630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1%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4041" name="Text Box 4"/>
          <p:cNvSpPr txBox="1">
            <a:spLocks noChangeArrowheads="1"/>
          </p:cNvSpPr>
          <p:nvPr/>
        </p:nvSpPr>
        <p:spPr bwMode="auto">
          <a:xfrm>
            <a:off x="6745288" y="5505450"/>
            <a:ext cx="62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3%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4042" name="Text Box 4"/>
          <p:cNvSpPr txBox="1">
            <a:spLocks noChangeArrowheads="1"/>
          </p:cNvSpPr>
          <p:nvPr/>
        </p:nvSpPr>
        <p:spPr bwMode="auto">
          <a:xfrm>
            <a:off x="2746375" y="5399088"/>
            <a:ext cx="630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5%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slid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920875"/>
            <a:ext cx="82264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Random genotype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662113" y="5348288"/>
            <a:ext cx="6302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996633"/>
                </a:solidFill>
                <a:latin typeface="+mn-lt"/>
                <a:ea typeface="+mn-ea"/>
                <a:cs typeface="+mn-cs"/>
              </a:rPr>
              <a:t>6%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01650" y="1214438"/>
            <a:ext cx="8140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>Probability of a random person having a specific allele pair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428875" y="5360988"/>
            <a:ext cx="6302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996633"/>
                </a:solidFill>
                <a:latin typeface="+mn-lt"/>
                <a:ea typeface="+mn-ea"/>
                <a:cs typeface="+mn-cs"/>
              </a:rPr>
              <a:t>6%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205163" y="5467350"/>
            <a:ext cx="6302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996633"/>
                </a:solidFill>
                <a:latin typeface="+mn-lt"/>
                <a:ea typeface="+mn-ea"/>
                <a:cs typeface="+mn-cs"/>
              </a:rPr>
              <a:t>3%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267450" y="4832350"/>
            <a:ext cx="8016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996633"/>
                </a:solidFill>
                <a:latin typeface="+mn-lt"/>
                <a:ea typeface="+mn-ea"/>
                <a:cs typeface="+mn-cs"/>
              </a:rPr>
              <a:t>20%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445125" y="5199063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996633"/>
                </a:solidFill>
                <a:latin typeface="+mn-lt"/>
                <a:ea typeface="+mn-ea"/>
                <a:cs typeface="+mn-cs"/>
              </a:rPr>
              <a:t>10%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7866063" y="5340350"/>
            <a:ext cx="6302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996633"/>
                </a:solidFill>
                <a:latin typeface="+mn-lt"/>
                <a:ea typeface="+mn-ea"/>
                <a:cs typeface="+mn-cs"/>
              </a:rPr>
              <a:t>7%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7102475" y="5229225"/>
            <a:ext cx="6302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996633"/>
                </a:solidFill>
                <a:latin typeface="+mn-lt"/>
                <a:ea typeface="+mn-ea"/>
                <a:cs typeface="+mn-cs"/>
              </a:rPr>
              <a:t>9%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506538" y="4338638"/>
            <a:ext cx="26257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7D639B"/>
                </a:solidFill>
                <a:latin typeface="+mn-lt"/>
                <a:ea typeface="+mn-ea"/>
                <a:cs typeface="+mn-cs"/>
              </a:rPr>
              <a:t>Diffuse probability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4740275" y="5551488"/>
            <a:ext cx="6302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996633"/>
                </a:solidFill>
                <a:latin typeface="+mn-lt"/>
                <a:ea typeface="+mn-ea"/>
                <a:cs typeface="+mn-cs"/>
              </a:rPr>
              <a:t>1%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4005263" y="5473700"/>
            <a:ext cx="6302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996633"/>
                </a:solidFill>
                <a:latin typeface="+mn-lt"/>
                <a:ea typeface="+mn-ea"/>
                <a:cs typeface="+mn-cs"/>
              </a:rPr>
              <a:t>3%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slid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920875"/>
            <a:ext cx="82264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DNA match information</a:t>
            </a:r>
          </a:p>
        </p:txBody>
      </p:sp>
      <p:sp>
        <p:nvSpPr>
          <p:cNvPr id="45059" name="Text Box 9"/>
          <p:cNvSpPr txBox="1">
            <a:spLocks noChangeArrowheads="1"/>
          </p:cNvSpPr>
          <p:nvPr/>
        </p:nvSpPr>
        <p:spPr bwMode="auto">
          <a:xfrm>
            <a:off x="0" y="1214438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</a:rPr>
              <a:t>How much more does the </a:t>
            </a:r>
            <a:r>
              <a:rPr lang="en-US">
                <a:solidFill>
                  <a:srgbClr val="FF0000"/>
                </a:solidFill>
              </a:rPr>
              <a:t>defendant</a:t>
            </a:r>
            <a:r>
              <a:rPr lang="en-US">
                <a:solidFill>
                  <a:srgbClr val="008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match </a:t>
            </a:r>
            <a:r>
              <a:rPr lang="en-US">
                <a:solidFill>
                  <a:srgbClr val="000090"/>
                </a:solidFill>
              </a:rPr>
              <a:t>the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90"/>
                </a:solidFill>
              </a:rPr>
              <a:t>weeder</a:t>
            </a:r>
          </a:p>
          <a:p>
            <a:pPr algn="ctr" eaLnBrk="1" hangingPunct="1"/>
            <a:r>
              <a:rPr lang="en-US">
                <a:solidFill>
                  <a:srgbClr val="000000"/>
                </a:solidFill>
              </a:rPr>
              <a:t>than </a:t>
            </a:r>
            <a:r>
              <a:rPr lang="en-US">
                <a:solidFill>
                  <a:srgbClr val="996633"/>
                </a:solidFill>
              </a:rPr>
              <a:t>a random person</a:t>
            </a:r>
            <a:r>
              <a:rPr lang="en-US">
                <a:solidFill>
                  <a:srgbClr val="000000"/>
                </a:solidFill>
              </a:rPr>
              <a:t>?</a:t>
            </a:r>
          </a:p>
        </p:txBody>
      </p:sp>
      <p:grpSp>
        <p:nvGrpSpPr>
          <p:cNvPr id="45060" name="Group 19"/>
          <p:cNvGrpSpPr>
            <a:grpSpLocks/>
          </p:cNvGrpSpPr>
          <p:nvPr/>
        </p:nvGrpSpPr>
        <p:grpSpPr bwMode="auto">
          <a:xfrm>
            <a:off x="3592513" y="3321050"/>
            <a:ext cx="3556000" cy="950913"/>
            <a:chOff x="1214" y="2425"/>
            <a:chExt cx="2240" cy="599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316" y="2425"/>
              <a:ext cx="19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350" dirty="0" smtClean="0">
                  <a:solidFill>
                    <a:srgbClr val="000000"/>
                  </a:solidFill>
                </a:rPr>
                <a:t>Prob(</a:t>
              </a:r>
              <a:r>
                <a:rPr lang="en-US" sz="2350" dirty="0" smtClean="0">
                  <a:solidFill>
                    <a:srgbClr val="000090"/>
                  </a:solidFill>
                </a:rPr>
                <a:t>evidence match</a:t>
              </a:r>
              <a:r>
                <a:rPr lang="en-US" sz="2350" dirty="0" smtClean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1214" y="2736"/>
              <a:ext cx="2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350" dirty="0" smtClean="0">
                  <a:solidFill>
                    <a:srgbClr val="000000"/>
                  </a:solidFill>
                </a:rPr>
                <a:t>Prob(</a:t>
              </a:r>
              <a:r>
                <a:rPr lang="en-US" sz="2350" dirty="0" smtClean="0">
                  <a:solidFill>
                    <a:srgbClr val="996633"/>
                  </a:solidFill>
                </a:rPr>
                <a:t>coincidental match</a:t>
              </a:r>
              <a:r>
                <a:rPr lang="en-US" sz="2350" dirty="0" smtClean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45069" name="Line 6"/>
            <p:cNvSpPr>
              <a:spLocks noChangeShapeType="1"/>
            </p:cNvSpPr>
            <p:nvPr/>
          </p:nvSpPr>
          <p:spPr bwMode="auto">
            <a:xfrm>
              <a:off x="1252" y="2736"/>
              <a:ext cx="2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1" name="AutoShape 11"/>
          <p:cNvSpPr>
            <a:spLocks noChangeArrowheads="1"/>
          </p:cNvSpPr>
          <p:nvPr/>
        </p:nvSpPr>
        <p:spPr bwMode="auto">
          <a:xfrm>
            <a:off x="2528888" y="5095875"/>
            <a:ext cx="1073150" cy="13589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Text Box 12"/>
          <p:cNvSpPr txBox="1">
            <a:spLocks noChangeArrowheads="1"/>
          </p:cNvSpPr>
          <p:nvPr/>
        </p:nvSpPr>
        <p:spPr bwMode="auto">
          <a:xfrm>
            <a:off x="3573463" y="4968875"/>
            <a:ext cx="7191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0000"/>
                </a:solidFill>
              </a:rPr>
              <a:t>0.3x</a:t>
            </a:r>
          </a:p>
        </p:txBody>
      </p:sp>
      <p:sp>
        <p:nvSpPr>
          <p:cNvPr id="45063" name="Line 13"/>
          <p:cNvSpPr>
            <a:spLocks noChangeShapeType="1"/>
          </p:cNvSpPr>
          <p:nvPr/>
        </p:nvSpPr>
        <p:spPr bwMode="auto">
          <a:xfrm flipH="1">
            <a:off x="2714625" y="3619500"/>
            <a:ext cx="1003300" cy="1874838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Line 14"/>
          <p:cNvSpPr>
            <a:spLocks noChangeShapeType="1"/>
          </p:cNvSpPr>
          <p:nvPr/>
        </p:nvSpPr>
        <p:spPr bwMode="auto">
          <a:xfrm flipH="1">
            <a:off x="3348038" y="4233863"/>
            <a:ext cx="577850" cy="936625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Text Box 16"/>
          <p:cNvSpPr txBox="1">
            <a:spLocks noChangeArrowheads="1"/>
          </p:cNvSpPr>
          <p:nvPr/>
        </p:nvSpPr>
        <p:spPr bwMode="auto">
          <a:xfrm>
            <a:off x="2509838" y="5421313"/>
            <a:ext cx="5921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90"/>
                </a:solidFill>
              </a:rPr>
              <a:t>5%</a:t>
            </a:r>
          </a:p>
        </p:txBody>
      </p:sp>
      <p:sp>
        <p:nvSpPr>
          <p:cNvPr id="45066" name="Text Box 17"/>
          <p:cNvSpPr txBox="1">
            <a:spLocks noChangeArrowheads="1"/>
          </p:cNvSpPr>
          <p:nvPr/>
        </p:nvSpPr>
        <p:spPr bwMode="auto">
          <a:xfrm>
            <a:off x="2895600" y="5097463"/>
            <a:ext cx="7493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996633"/>
                </a:solidFill>
              </a:rPr>
              <a:t>13%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Is the defendant in the evidence?</a:t>
            </a:r>
          </a:p>
        </p:txBody>
      </p:sp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207963" y="2216150"/>
            <a:ext cx="87280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accent1"/>
                </a:solidFill>
              </a:rPr>
              <a:t>A match between the </a:t>
            </a:r>
            <a:r>
              <a:rPr lang="en-US">
                <a:solidFill>
                  <a:srgbClr val="000090"/>
                </a:solidFill>
              </a:rPr>
              <a:t>weeder</a:t>
            </a:r>
          </a:p>
          <a:p>
            <a:pPr algn="ctr" eaLnBrk="1" hangingPunct="1"/>
            <a:r>
              <a:rPr lang="en-US">
                <a:solidFill>
                  <a:srgbClr val="907F76"/>
                </a:solidFill>
              </a:rPr>
              <a:t>and </a:t>
            </a:r>
            <a:r>
              <a:rPr lang="en-US">
                <a:solidFill>
                  <a:srgbClr val="008000"/>
                </a:solidFill>
              </a:rPr>
              <a:t>Michael Ciannella, Jr. </a:t>
            </a:r>
            <a:r>
              <a:rPr lang="en-US">
                <a:solidFill>
                  <a:srgbClr val="907F76"/>
                </a:solidFill>
              </a:rPr>
              <a:t>is</a:t>
            </a:r>
            <a:r>
              <a:rPr lang="en-US"/>
              <a:t>:</a:t>
            </a:r>
            <a:r>
              <a:rPr lang="en-US">
                <a:solidFill>
                  <a:schemeClr val="bg2"/>
                </a:solidFill>
              </a:rPr>
              <a:t> </a:t>
            </a:r>
          </a:p>
          <a:p>
            <a:pPr eaLnBrk="1" hangingPunct="1"/>
            <a:endParaRPr lang="en-US">
              <a:solidFill>
                <a:schemeClr val="bg2"/>
              </a:solidFill>
            </a:endParaRPr>
          </a:p>
          <a:p>
            <a:pPr algn="ctr" eaLnBrk="1" hangingPunct="1"/>
            <a:r>
              <a:rPr lang="en-US">
                <a:solidFill>
                  <a:srgbClr val="800080"/>
                </a:solidFill>
              </a:rPr>
              <a:t>2.44 billion </a:t>
            </a:r>
            <a:r>
              <a:rPr lang="en-US">
                <a:solidFill>
                  <a:srgbClr val="534239"/>
                </a:solidFill>
              </a:rPr>
              <a:t>times </a:t>
            </a:r>
            <a:r>
              <a:rPr lang="en-US" b="1" i="1">
                <a:solidFill>
                  <a:srgbClr val="534239"/>
                </a:solidFill>
              </a:rPr>
              <a:t>less</a:t>
            </a:r>
            <a:r>
              <a:rPr lang="en-US">
                <a:solidFill>
                  <a:srgbClr val="534239"/>
                </a:solidFill>
              </a:rPr>
              <a:t> probable than coincidence</a:t>
            </a:r>
            <a:endParaRPr lang="en-US">
              <a:solidFill>
                <a:schemeClr val="accent2"/>
              </a:solidFill>
            </a:endParaRPr>
          </a:p>
          <a:p>
            <a:pPr eaLnBrk="1" hangingPunct="1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92363" y="1214438"/>
            <a:ext cx="4359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>Calculated at all 15 loci tested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Case outcome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84238" y="1854200"/>
            <a:ext cx="73755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In September 2016, a report with exclusionary results was issued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chemeClr val="accent6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The defense discussed the DNA results with the prosecution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chemeClr val="accent6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In November 2016 – Mr. </a:t>
            </a:r>
            <a:r>
              <a:rPr lang="en-US" dirty="0" err="1" smtClean="0">
                <a:solidFill>
                  <a:schemeClr val="accent6"/>
                </a:solidFill>
              </a:rPr>
              <a:t>Ciannella</a:t>
            </a:r>
            <a:r>
              <a:rPr lang="en-US" dirty="0" smtClean="0">
                <a:solidFill>
                  <a:schemeClr val="accent6"/>
                </a:solidFill>
              </a:rPr>
              <a:t> was given pretrial probation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chemeClr val="accent6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Case will be removed from trial list to be dismissed in one year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jacket pho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6" t="21091" r="18092" b="17696"/>
          <a:stretch>
            <a:fillRect/>
          </a:stretch>
        </p:blipFill>
        <p:spPr bwMode="auto">
          <a:xfrm rot="5400000">
            <a:off x="5719763" y="4235450"/>
            <a:ext cx="18288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4" descr="sweater pho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6" t="14815" r="17693" b="28703"/>
          <a:stretch>
            <a:fillRect/>
          </a:stretch>
        </p:blipFill>
        <p:spPr bwMode="auto">
          <a:xfrm rot="5400000">
            <a:off x="1480344" y="4350544"/>
            <a:ext cx="18288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Indiana v. Darryl Pinkins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146175" y="3341688"/>
            <a:ext cx="6851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accent6"/>
                </a:solidFill>
              </a:rPr>
              <a:t>2001 – DNA mixture evidence </a:t>
            </a:r>
            <a:r>
              <a:rPr lang="en-US" dirty="0" smtClean="0">
                <a:solidFill>
                  <a:schemeClr val="accent6"/>
                </a:solidFill>
              </a:rPr>
              <a:t>2 </a:t>
            </a:r>
            <a:r>
              <a:rPr lang="en-US" dirty="0">
                <a:solidFill>
                  <a:schemeClr val="accent6"/>
                </a:solidFill>
              </a:rPr>
              <a:t>contributors found, not the accused</a:t>
            </a:r>
          </a:p>
          <a:p>
            <a:pPr algn="ctr">
              <a:defRPr/>
            </a:pPr>
            <a:r>
              <a:rPr lang="en-US" dirty="0">
                <a:solidFill>
                  <a:schemeClr val="accent6"/>
                </a:solidFill>
              </a:rPr>
              <a:t>but 5 were needed, post-conviction relief denied</a:t>
            </a:r>
          </a:p>
        </p:txBody>
      </p:sp>
      <p:sp>
        <p:nvSpPr>
          <p:cNvPr id="48133" name="TextBox 1"/>
          <p:cNvSpPr txBox="1">
            <a:spLocks noChangeArrowheads="1"/>
          </p:cNvSpPr>
          <p:nvPr/>
        </p:nvSpPr>
        <p:spPr bwMode="auto">
          <a:xfrm>
            <a:off x="314325" y="1785938"/>
            <a:ext cx="8515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534239"/>
                </a:solidFill>
              </a:rPr>
              <a:t>1989 – 5 men raped an Indiana woman</a:t>
            </a:r>
          </a:p>
          <a:p>
            <a:pPr algn="ctr" eaLnBrk="1" hangingPunct="1"/>
            <a:r>
              <a:rPr lang="en-US">
                <a:solidFill>
                  <a:srgbClr val="534239"/>
                </a:solidFill>
              </a:rPr>
              <a:t>Darryl Pinkins and 2 others misidentified</a:t>
            </a:r>
          </a:p>
          <a:p>
            <a:pPr algn="ctr" eaLnBrk="1" hangingPunct="1"/>
            <a:r>
              <a:rPr lang="en-US">
                <a:solidFill>
                  <a:srgbClr val="534239"/>
                </a:solidFill>
              </a:rPr>
              <a:t>1991 – wrongfully convicted, 65 year sentence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Evidence genotype</a:t>
            </a:r>
          </a:p>
        </p:txBody>
      </p:sp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511175" y="1214438"/>
            <a:ext cx="8121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90"/>
                </a:solidFill>
              </a:rPr>
              <a:t>Objective</a:t>
            </a:r>
            <a:r>
              <a:rPr lang="en-US">
                <a:solidFill>
                  <a:srgbClr val="000090"/>
                </a:solidFill>
              </a:rPr>
              <a:t> genotype determined solely from the DNA data.</a:t>
            </a:r>
          </a:p>
          <a:p>
            <a:pPr algn="ctr" eaLnBrk="1" hangingPunct="1"/>
            <a:r>
              <a:rPr lang="en-US">
                <a:solidFill>
                  <a:srgbClr val="800080"/>
                </a:solidFill>
              </a:rPr>
              <a:t>Never sees a comparison reference.</a:t>
            </a:r>
            <a:endParaRPr lang="en-US">
              <a:solidFill>
                <a:schemeClr val="hlink"/>
              </a:solidFill>
            </a:endParaRPr>
          </a:p>
        </p:txBody>
      </p:sp>
      <p:pic>
        <p:nvPicPr>
          <p:cNvPr id="49155" name="Picture 1" descr="D5_geno_030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" r="4445"/>
          <a:stretch>
            <a:fillRect/>
          </a:stretch>
        </p:blipFill>
        <p:spPr bwMode="auto">
          <a:xfrm>
            <a:off x="282575" y="2286000"/>
            <a:ext cx="85788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9"/>
          <p:cNvSpPr txBox="1">
            <a:spLocks noChangeArrowheads="1"/>
          </p:cNvSpPr>
          <p:nvPr/>
        </p:nvSpPr>
        <p:spPr bwMode="auto">
          <a:xfrm>
            <a:off x="3487738" y="4427538"/>
            <a:ext cx="749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90"/>
                </a:solidFill>
              </a:rPr>
              <a:t>45%</a:t>
            </a:r>
          </a:p>
        </p:txBody>
      </p:sp>
      <p:sp>
        <p:nvSpPr>
          <p:cNvPr id="49157" name="Text Box 11"/>
          <p:cNvSpPr txBox="1">
            <a:spLocks noChangeArrowheads="1"/>
          </p:cNvSpPr>
          <p:nvPr/>
        </p:nvSpPr>
        <p:spPr bwMode="auto">
          <a:xfrm>
            <a:off x="5519738" y="4767263"/>
            <a:ext cx="7493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90"/>
                </a:solidFill>
              </a:rPr>
              <a:t>34%</a:t>
            </a:r>
          </a:p>
        </p:txBody>
      </p:sp>
      <p:sp>
        <p:nvSpPr>
          <p:cNvPr id="49158" name="Text Box 12"/>
          <p:cNvSpPr txBox="1">
            <a:spLocks noChangeArrowheads="1"/>
          </p:cNvSpPr>
          <p:nvPr/>
        </p:nvSpPr>
        <p:spPr bwMode="auto">
          <a:xfrm>
            <a:off x="4827588" y="5613400"/>
            <a:ext cx="7493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90"/>
                </a:solidFill>
              </a:rPr>
              <a:t>10%</a:t>
            </a:r>
          </a:p>
        </p:txBody>
      </p:sp>
      <p:sp>
        <p:nvSpPr>
          <p:cNvPr id="49159" name="Text Box 12"/>
          <p:cNvSpPr txBox="1">
            <a:spLocks noChangeArrowheads="1"/>
          </p:cNvSpPr>
          <p:nvPr/>
        </p:nvSpPr>
        <p:spPr bwMode="auto">
          <a:xfrm>
            <a:off x="6926263" y="5822950"/>
            <a:ext cx="593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90"/>
                </a:solidFill>
              </a:rPr>
              <a:t>4%</a:t>
            </a:r>
          </a:p>
        </p:txBody>
      </p:sp>
      <p:sp>
        <p:nvSpPr>
          <p:cNvPr id="49160" name="Text Box 12"/>
          <p:cNvSpPr txBox="1">
            <a:spLocks noChangeArrowheads="1"/>
          </p:cNvSpPr>
          <p:nvPr/>
        </p:nvSpPr>
        <p:spPr bwMode="auto">
          <a:xfrm>
            <a:off x="2216150" y="5859463"/>
            <a:ext cx="592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90"/>
                </a:solidFill>
              </a:rPr>
              <a:t>2%</a:t>
            </a:r>
          </a:p>
        </p:txBody>
      </p:sp>
      <p:sp>
        <p:nvSpPr>
          <p:cNvPr id="49161" name="Text Box 12"/>
          <p:cNvSpPr txBox="1">
            <a:spLocks noChangeArrowheads="1"/>
          </p:cNvSpPr>
          <p:nvPr/>
        </p:nvSpPr>
        <p:spPr bwMode="auto">
          <a:xfrm>
            <a:off x="1547813" y="5932488"/>
            <a:ext cx="5921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90"/>
                </a:solidFill>
              </a:rPr>
              <a:t>1%</a:t>
            </a:r>
          </a:p>
        </p:txBody>
      </p:sp>
      <p:sp>
        <p:nvSpPr>
          <p:cNvPr id="49162" name="Text Box 12"/>
          <p:cNvSpPr txBox="1">
            <a:spLocks noChangeArrowheads="1"/>
          </p:cNvSpPr>
          <p:nvPr/>
        </p:nvSpPr>
        <p:spPr bwMode="auto">
          <a:xfrm>
            <a:off x="2889250" y="5932488"/>
            <a:ext cx="592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90"/>
                </a:solidFill>
              </a:rPr>
              <a:t>1%</a:t>
            </a:r>
          </a:p>
        </p:txBody>
      </p:sp>
      <p:sp>
        <p:nvSpPr>
          <p:cNvPr id="49163" name="Text Box 12"/>
          <p:cNvSpPr txBox="1">
            <a:spLocks noChangeArrowheads="1"/>
          </p:cNvSpPr>
          <p:nvPr/>
        </p:nvSpPr>
        <p:spPr bwMode="auto">
          <a:xfrm>
            <a:off x="4230688" y="5915025"/>
            <a:ext cx="5921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90"/>
                </a:solidFill>
              </a:rPr>
              <a:t>1%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7591425" y="5915025"/>
            <a:ext cx="593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90"/>
                </a:solidFill>
              </a:rPr>
              <a:t>1%</a:t>
            </a:r>
          </a:p>
        </p:txBody>
      </p:sp>
      <p:sp>
        <p:nvSpPr>
          <p:cNvPr id="49165" name="Text Box 12"/>
          <p:cNvSpPr txBox="1">
            <a:spLocks noChangeArrowheads="1"/>
          </p:cNvSpPr>
          <p:nvPr/>
        </p:nvSpPr>
        <p:spPr bwMode="auto">
          <a:xfrm>
            <a:off x="6246813" y="5918200"/>
            <a:ext cx="5921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90"/>
                </a:solidFill>
              </a:rPr>
              <a:t>1%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D5_geno_po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r="4352"/>
          <a:stretch>
            <a:fillRect/>
          </a:stretch>
        </p:blipFill>
        <p:spPr bwMode="auto">
          <a:xfrm>
            <a:off x="239713" y="2286000"/>
            <a:ext cx="86645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78" name="Group 19"/>
          <p:cNvGrpSpPr>
            <a:grpSpLocks/>
          </p:cNvGrpSpPr>
          <p:nvPr/>
        </p:nvGrpSpPr>
        <p:grpSpPr bwMode="auto">
          <a:xfrm>
            <a:off x="3451225" y="3656013"/>
            <a:ext cx="3556000" cy="950912"/>
            <a:chOff x="1214" y="2425"/>
            <a:chExt cx="2240" cy="599"/>
          </a:xfrm>
        </p:grpSpPr>
        <p:sp>
          <p:nvSpPr>
            <p:cNvPr id="50187" name="Text Box 4"/>
            <p:cNvSpPr txBox="1">
              <a:spLocks noChangeArrowheads="1"/>
            </p:cNvSpPr>
            <p:nvPr/>
          </p:nvSpPr>
          <p:spPr bwMode="auto">
            <a:xfrm>
              <a:off x="1337" y="2425"/>
              <a:ext cx="19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000000"/>
                  </a:solidFill>
                </a:rPr>
                <a:t>Prob(</a:t>
              </a:r>
              <a:r>
                <a:rPr lang="en-US">
                  <a:solidFill>
                    <a:srgbClr val="000090"/>
                  </a:solidFill>
                </a:rPr>
                <a:t>evidence match</a:t>
              </a:r>
              <a:r>
                <a:rPr lang="en-US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50188" name="Text Box 5"/>
            <p:cNvSpPr txBox="1">
              <a:spLocks noChangeArrowheads="1"/>
            </p:cNvSpPr>
            <p:nvPr/>
          </p:nvSpPr>
          <p:spPr bwMode="auto">
            <a:xfrm>
              <a:off x="1214" y="2736"/>
              <a:ext cx="2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000000"/>
                  </a:solidFill>
                </a:rPr>
                <a:t>Prob(</a:t>
              </a:r>
              <a:r>
                <a:rPr lang="en-US">
                  <a:solidFill>
                    <a:srgbClr val="996633"/>
                  </a:solidFill>
                </a:rPr>
                <a:t>coincidental match</a:t>
              </a:r>
              <a:r>
                <a:rPr lang="en-US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50189" name="Line 6"/>
            <p:cNvSpPr>
              <a:spLocks noChangeShapeType="1"/>
            </p:cNvSpPr>
            <p:nvPr/>
          </p:nvSpPr>
          <p:spPr bwMode="auto">
            <a:xfrm>
              <a:off x="1265" y="2737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79" name="AutoShape 11"/>
          <p:cNvSpPr>
            <a:spLocks noChangeArrowheads="1"/>
          </p:cNvSpPr>
          <p:nvPr/>
        </p:nvSpPr>
        <p:spPr bwMode="auto">
          <a:xfrm>
            <a:off x="2743200" y="5105400"/>
            <a:ext cx="896938" cy="1601788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50180" name="Text Box 12"/>
          <p:cNvSpPr txBox="1">
            <a:spLocks noChangeArrowheads="1"/>
          </p:cNvSpPr>
          <p:nvPr/>
        </p:nvSpPr>
        <p:spPr bwMode="auto">
          <a:xfrm>
            <a:off x="2195513" y="4705350"/>
            <a:ext cx="8747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0000"/>
                </a:solidFill>
              </a:rPr>
              <a:t>0.05x</a:t>
            </a:r>
          </a:p>
        </p:txBody>
      </p:sp>
      <p:sp>
        <p:nvSpPr>
          <p:cNvPr id="50181" name="Line 13"/>
          <p:cNvSpPr>
            <a:spLocks noChangeShapeType="1"/>
          </p:cNvSpPr>
          <p:nvPr/>
        </p:nvSpPr>
        <p:spPr bwMode="auto">
          <a:xfrm flipH="1">
            <a:off x="2886075" y="4029075"/>
            <a:ext cx="646113" cy="2020888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Line 14"/>
          <p:cNvSpPr>
            <a:spLocks noChangeShapeType="1"/>
          </p:cNvSpPr>
          <p:nvPr/>
        </p:nvSpPr>
        <p:spPr bwMode="auto">
          <a:xfrm flipH="1">
            <a:off x="3354388" y="4613275"/>
            <a:ext cx="323850" cy="76835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Text Box 16"/>
          <p:cNvSpPr txBox="1">
            <a:spLocks noChangeArrowheads="1"/>
          </p:cNvSpPr>
          <p:nvPr/>
        </p:nvSpPr>
        <p:spPr bwMode="auto">
          <a:xfrm>
            <a:off x="2690813" y="5953125"/>
            <a:ext cx="5921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90"/>
                </a:solidFill>
              </a:rPr>
              <a:t>1%</a:t>
            </a:r>
          </a:p>
        </p:txBody>
      </p:sp>
      <p:sp>
        <p:nvSpPr>
          <p:cNvPr id="50184" name="Text Box 17"/>
          <p:cNvSpPr txBox="1">
            <a:spLocks noChangeArrowheads="1"/>
          </p:cNvSpPr>
          <p:nvPr/>
        </p:nvSpPr>
        <p:spPr bwMode="auto">
          <a:xfrm>
            <a:off x="2989263" y="5316538"/>
            <a:ext cx="7493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996633"/>
                </a:solidFill>
              </a:rPr>
              <a:t>19%</a:t>
            </a:r>
          </a:p>
        </p:txBody>
      </p:sp>
      <p:sp>
        <p:nvSpPr>
          <p:cNvPr id="50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DNA match information</a:t>
            </a:r>
          </a:p>
        </p:txBody>
      </p:sp>
      <p:sp>
        <p:nvSpPr>
          <p:cNvPr id="50186" name="Text Box 9"/>
          <p:cNvSpPr txBox="1">
            <a:spLocks noChangeArrowheads="1"/>
          </p:cNvSpPr>
          <p:nvPr/>
        </p:nvSpPr>
        <p:spPr bwMode="auto">
          <a:xfrm>
            <a:off x="0" y="1214438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</a:rPr>
              <a:t>How much more does the </a:t>
            </a:r>
            <a:r>
              <a:rPr lang="en-US">
                <a:solidFill>
                  <a:srgbClr val="FF0000"/>
                </a:solidFill>
              </a:rPr>
              <a:t>defendant</a:t>
            </a:r>
            <a:r>
              <a:rPr lang="en-US">
                <a:solidFill>
                  <a:srgbClr val="008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match </a:t>
            </a:r>
            <a:r>
              <a:rPr lang="en-US">
                <a:solidFill>
                  <a:srgbClr val="000090"/>
                </a:solidFill>
              </a:rPr>
              <a:t>the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90"/>
                </a:solidFill>
              </a:rPr>
              <a:t>jacket</a:t>
            </a:r>
          </a:p>
          <a:p>
            <a:pPr algn="ctr" eaLnBrk="1" hangingPunct="1"/>
            <a:r>
              <a:rPr lang="en-US">
                <a:solidFill>
                  <a:srgbClr val="000000"/>
                </a:solidFill>
              </a:rPr>
              <a:t>than </a:t>
            </a:r>
            <a:r>
              <a:rPr lang="en-US">
                <a:solidFill>
                  <a:srgbClr val="996633"/>
                </a:solidFill>
              </a:rPr>
              <a:t>a random person</a:t>
            </a:r>
            <a:r>
              <a:rPr lang="en-US">
                <a:solidFill>
                  <a:srgbClr val="00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Is the reference in the evidence?</a:t>
            </a:r>
          </a:p>
        </p:txBody>
      </p:sp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207963" y="2274888"/>
            <a:ext cx="87280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accent1"/>
                </a:solidFill>
              </a:rPr>
              <a:t>A match between the </a:t>
            </a:r>
            <a:r>
              <a:rPr lang="en-US">
                <a:solidFill>
                  <a:srgbClr val="000090"/>
                </a:solidFill>
              </a:rPr>
              <a:t>jacket</a:t>
            </a:r>
          </a:p>
          <a:p>
            <a:pPr algn="ctr" eaLnBrk="1" hangingPunct="1"/>
            <a:r>
              <a:rPr lang="en-US">
                <a:solidFill>
                  <a:srgbClr val="907F76"/>
                </a:solidFill>
              </a:rPr>
              <a:t>and </a:t>
            </a:r>
            <a:r>
              <a:rPr lang="en-US">
                <a:solidFill>
                  <a:srgbClr val="008000"/>
                </a:solidFill>
              </a:rPr>
              <a:t>Darryl Pinkins </a:t>
            </a:r>
            <a:r>
              <a:rPr lang="en-US">
                <a:solidFill>
                  <a:srgbClr val="907F76"/>
                </a:solidFill>
              </a:rPr>
              <a:t>is</a:t>
            </a:r>
            <a:r>
              <a:rPr lang="en-US"/>
              <a:t>:</a:t>
            </a:r>
            <a:r>
              <a:rPr lang="en-US">
                <a:solidFill>
                  <a:schemeClr val="bg2"/>
                </a:solidFill>
              </a:rPr>
              <a:t> </a:t>
            </a:r>
          </a:p>
          <a:p>
            <a:pPr eaLnBrk="1" hangingPunct="1"/>
            <a:endParaRPr lang="en-US">
              <a:solidFill>
                <a:schemeClr val="bg2"/>
              </a:solidFill>
            </a:endParaRPr>
          </a:p>
          <a:p>
            <a:pPr algn="ctr" eaLnBrk="1" hangingPunct="1"/>
            <a:r>
              <a:rPr lang="en-US">
                <a:solidFill>
                  <a:srgbClr val="800080"/>
                </a:solidFill>
              </a:rPr>
              <a:t>1.1 million </a:t>
            </a:r>
            <a:r>
              <a:rPr lang="en-US">
                <a:solidFill>
                  <a:srgbClr val="534239"/>
                </a:solidFill>
              </a:rPr>
              <a:t>times </a:t>
            </a:r>
            <a:r>
              <a:rPr lang="en-US" b="1" i="1">
                <a:solidFill>
                  <a:srgbClr val="534239"/>
                </a:solidFill>
              </a:rPr>
              <a:t>less</a:t>
            </a:r>
            <a:r>
              <a:rPr lang="en-US">
                <a:solidFill>
                  <a:srgbClr val="534239"/>
                </a:solidFill>
              </a:rPr>
              <a:t> probable than coincidence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92363" y="1214438"/>
            <a:ext cx="422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>Calculated at the 9 loci tested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2413" y="1768475"/>
            <a:ext cx="60991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/>
                </a:solidFill>
              </a:rPr>
              <a:t>The TrueAllele computer:</a:t>
            </a:r>
          </a:p>
          <a:p>
            <a:pPr>
              <a:defRPr/>
            </a:pPr>
            <a:endParaRPr lang="en-US" sz="2400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accent6"/>
                </a:solidFill>
              </a:rPr>
              <a:t>1. compared </a:t>
            </a:r>
            <a:r>
              <a:rPr lang="en-US" sz="2400" i="1" dirty="0">
                <a:solidFill>
                  <a:schemeClr val="accent6"/>
                </a:solidFill>
              </a:rPr>
              <a:t>evidence with evidence</a:t>
            </a:r>
          </a:p>
          <a:p>
            <a:pPr>
              <a:defRPr/>
            </a:pPr>
            <a:r>
              <a:rPr lang="en-US" sz="2400" dirty="0">
                <a:solidFill>
                  <a:schemeClr val="accent6"/>
                </a:solidFill>
              </a:rPr>
              <a:t>2. calculated </a:t>
            </a:r>
            <a:r>
              <a:rPr lang="en-US" sz="2400" i="1" dirty="0">
                <a:solidFill>
                  <a:schemeClr val="accent6"/>
                </a:solidFill>
              </a:rPr>
              <a:t>exclusionary match statistics</a:t>
            </a:r>
          </a:p>
          <a:p>
            <a:pPr>
              <a:defRPr/>
            </a:pPr>
            <a:r>
              <a:rPr lang="en-US" sz="2400" dirty="0">
                <a:solidFill>
                  <a:schemeClr val="accent6"/>
                </a:solidFill>
              </a:rPr>
              <a:t>3. revealed 5% </a:t>
            </a:r>
            <a:r>
              <a:rPr lang="en-US" sz="2400" i="1" dirty="0">
                <a:solidFill>
                  <a:schemeClr val="accent6"/>
                </a:solidFill>
              </a:rPr>
              <a:t>minor mixture contributor</a:t>
            </a:r>
          </a:p>
          <a:p>
            <a:pPr>
              <a:defRPr/>
            </a:pPr>
            <a:r>
              <a:rPr lang="en-US" sz="2400" dirty="0">
                <a:solidFill>
                  <a:schemeClr val="accent6"/>
                </a:solidFill>
              </a:rPr>
              <a:t>4</a:t>
            </a:r>
            <a:r>
              <a:rPr lang="en-US" sz="2400" i="1" dirty="0">
                <a:solidFill>
                  <a:schemeClr val="accent6"/>
                </a:solidFill>
              </a:rPr>
              <a:t>. jointly analyzed </a:t>
            </a:r>
            <a:r>
              <a:rPr lang="en-US" sz="2400" dirty="0">
                <a:solidFill>
                  <a:schemeClr val="accent6"/>
                </a:solidFill>
              </a:rPr>
              <a:t>DNA mixture data</a:t>
            </a:r>
          </a:p>
          <a:p>
            <a:pPr>
              <a:defRPr/>
            </a:pPr>
            <a:r>
              <a:rPr lang="en-US" sz="2400" dirty="0">
                <a:solidFill>
                  <a:schemeClr val="accent6"/>
                </a:solidFill>
              </a:rPr>
              <a:t>5. showed three perpetrators were </a:t>
            </a:r>
            <a:r>
              <a:rPr lang="en-US" sz="2400" i="1" dirty="0">
                <a:solidFill>
                  <a:schemeClr val="accent6"/>
                </a:solidFill>
              </a:rPr>
              <a:t>brothers</a:t>
            </a: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Computer analysis</a:t>
            </a:r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1938338" y="4814888"/>
            <a:ext cx="5267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found 5 unidentified genotypes,</a:t>
            </a:r>
          </a:p>
          <a:p>
            <a:pPr algn="ctr"/>
            <a:r>
              <a:rPr lang="en-US" sz="2400"/>
              <a:t>defendants not linked to the crime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Pinkins exonerated</a:t>
            </a:r>
          </a:p>
        </p:txBody>
      </p:sp>
      <p:pic>
        <p:nvPicPr>
          <p:cNvPr id="54274" name="Picture 2" descr="Pinkins_550p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0"/>
          <a:stretch>
            <a:fillRect/>
          </a:stretch>
        </p:blipFill>
        <p:spPr bwMode="auto">
          <a:xfrm>
            <a:off x="2398713" y="1765300"/>
            <a:ext cx="4370387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1905000" y="3700463"/>
            <a:ext cx="52911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00"/>
                </a:solidFill>
              </a:rPr>
              <a:t>Indiana</a:t>
            </a:r>
          </a:p>
          <a:p>
            <a:pPr algn="ctr" eaLnBrk="1" hangingPunct="1"/>
            <a:r>
              <a:rPr lang="en-US" b="1">
                <a:solidFill>
                  <a:srgbClr val="FFFF00"/>
                </a:solidFill>
              </a:rPr>
              <a:t>April 25, 2016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9" descr="slide29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343400"/>
            <a:ext cx="419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20" descr="slide29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798638"/>
            <a:ext cx="41925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Some of the data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862263" y="1181100"/>
            <a:ext cx="3419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>In or out, no in-between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087938" y="2841625"/>
            <a:ext cx="34940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534239"/>
                </a:solidFill>
                <a:latin typeface="+mn-lt"/>
                <a:ea typeface="+mn-ea"/>
                <a:cs typeface="+mn-cs"/>
              </a:rPr>
              <a:t>Random Match Probability</a:t>
            </a:r>
            <a:endParaRPr lang="en-US" sz="2200" b="1" dirty="0">
              <a:solidFill>
                <a:srgbClr val="53423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087938" y="5184775"/>
            <a:ext cx="3109912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Combined Probability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of Inclusion</a:t>
            </a:r>
            <a:endParaRPr lang="en-US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55303" name="AutoShape 11"/>
          <p:cNvSpPr>
            <a:spLocks noChangeArrowheads="1"/>
          </p:cNvSpPr>
          <p:nvPr/>
        </p:nvSpPr>
        <p:spPr bwMode="auto">
          <a:xfrm>
            <a:off x="4160838" y="3314700"/>
            <a:ext cx="573087" cy="728663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4249738" y="2863850"/>
            <a:ext cx="3952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X</a:t>
            </a:r>
          </a:p>
        </p:txBody>
      </p:sp>
      <p:sp>
        <p:nvSpPr>
          <p:cNvPr id="55305" name="AutoShape 11"/>
          <p:cNvSpPr>
            <a:spLocks noChangeArrowheads="1"/>
          </p:cNvSpPr>
          <p:nvPr/>
        </p:nvSpPr>
        <p:spPr bwMode="auto">
          <a:xfrm>
            <a:off x="4160838" y="5830888"/>
            <a:ext cx="573087" cy="7302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249738" y="5381625"/>
            <a:ext cx="3952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slid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920875"/>
            <a:ext cx="82264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506538" y="4338638"/>
            <a:ext cx="35210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Concentrated probability</a:t>
            </a: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Single source genotype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86388" y="1703388"/>
            <a:ext cx="971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100%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631950" y="1214438"/>
            <a:ext cx="588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/>
                </a:solidFill>
              </a:rPr>
              <a:t>Evidence genotype for single source DNA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slide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798638"/>
            <a:ext cx="41878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All of the data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144838" y="1181100"/>
            <a:ext cx="285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>Objective, thorough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341938" y="3213100"/>
            <a:ext cx="29860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solidFill>
                  <a:srgbClr val="534239"/>
                </a:solidFill>
                <a:latin typeface="+mn-lt"/>
                <a:ea typeface="+mn-ea"/>
                <a:cs typeface="+mn-cs"/>
              </a:rPr>
              <a:t>TrueAllele</a:t>
            </a:r>
            <a:r>
              <a:rPr lang="en-US" sz="2200" baseline="30000" dirty="0">
                <a:solidFill>
                  <a:srgbClr val="534239"/>
                </a:solidFill>
                <a:latin typeface="+mn-lt"/>
                <a:ea typeface="+mn-ea"/>
                <a:cs typeface="+mn-cs"/>
              </a:rPr>
              <a:t>®</a:t>
            </a:r>
            <a:r>
              <a:rPr lang="en-US" sz="2200" dirty="0">
                <a:solidFill>
                  <a:srgbClr val="534239"/>
                </a:solidFill>
                <a:latin typeface="+mn-lt"/>
                <a:ea typeface="+mn-ea"/>
                <a:cs typeface="+mn-cs"/>
              </a:rPr>
              <a:t> Casework</a:t>
            </a:r>
            <a:endParaRPr lang="en-US" sz="2200" b="1" dirty="0">
              <a:solidFill>
                <a:srgbClr val="53423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4249738" y="2900363"/>
            <a:ext cx="395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smtClean="0">
                <a:solidFill>
                  <a:srgbClr val="008000"/>
                </a:solidFill>
                <a:latin typeface="Zapf Dingbats" charset="0"/>
                <a:cs typeface="Zapf Dingbats" charset="0"/>
                <a:sym typeface="Zapf Dingbats" charset="0"/>
              </a:rPr>
              <a:t>✔</a:t>
            </a:r>
            <a:endParaRPr lang="en-US" b="1" dirty="0" smtClean="0">
              <a:solidFill>
                <a:srgbClr val="008000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11163" y="5662613"/>
            <a:ext cx="83216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Using all the data leads to more accurate DNA results</a:t>
            </a:r>
            <a:endParaRPr lang="en-US" sz="2400" b="1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6327" name="AutoShape 11"/>
          <p:cNvSpPr>
            <a:spLocks noChangeArrowheads="1"/>
          </p:cNvSpPr>
          <p:nvPr/>
        </p:nvSpPr>
        <p:spPr bwMode="auto">
          <a:xfrm>
            <a:off x="4160838" y="3314700"/>
            <a:ext cx="573087" cy="728663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More information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52600" y="1852613"/>
            <a:ext cx="5638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www.cybgen.com</a:t>
            </a:r>
            <a:r>
              <a:rPr lang="en-US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/information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902200" y="2286000"/>
            <a:ext cx="1741488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733678"/>
                </a:solidFill>
                <a:latin typeface="+mn-lt"/>
                <a:ea typeface="+mn-ea"/>
                <a:cs typeface="+mn-cs"/>
              </a:rPr>
              <a:t>• Courses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733678"/>
                </a:solidFill>
                <a:latin typeface="+mn-lt"/>
                <a:ea typeface="+mn-ea"/>
                <a:cs typeface="+mn-cs"/>
              </a:rPr>
              <a:t>• Newsletters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733678"/>
                </a:solidFill>
                <a:latin typeface="+mn-lt"/>
                <a:ea typeface="+mn-ea"/>
                <a:cs typeface="+mn-cs"/>
              </a:rPr>
              <a:t>• Newsroom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733678"/>
                </a:solidFill>
                <a:latin typeface="+mn-lt"/>
                <a:ea typeface="+mn-ea"/>
                <a:cs typeface="+mn-cs"/>
              </a:rPr>
              <a:t>• Presentations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733678"/>
                </a:solidFill>
                <a:latin typeface="+mn-lt"/>
                <a:ea typeface="+mn-ea"/>
                <a:cs typeface="+mn-cs"/>
              </a:rPr>
              <a:t>• Publications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733678"/>
                </a:solidFill>
              </a:rPr>
              <a:t>• Webinars</a:t>
            </a:r>
            <a:endParaRPr lang="en-US" dirty="0">
              <a:solidFill>
                <a:srgbClr val="73367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516" name="TextBox 1"/>
          <p:cNvSpPr txBox="1">
            <a:spLocks noChangeArrowheads="1"/>
          </p:cNvSpPr>
          <p:nvPr/>
        </p:nvSpPr>
        <p:spPr bwMode="auto">
          <a:xfrm>
            <a:off x="1773238" y="4572000"/>
            <a:ext cx="559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http://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www.youtube.com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/user/TrueAllele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TrueAllele YouTube channel</a:t>
            </a:r>
          </a:p>
        </p:txBody>
      </p:sp>
      <p:pic>
        <p:nvPicPr>
          <p:cNvPr id="58373" name="Picture 1" descr="YouTube-logo-full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5173663"/>
            <a:ext cx="1898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2" descr="truealle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524125"/>
            <a:ext cx="3098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019800" y="5851525"/>
            <a:ext cx="2759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rgbClr val="3A1B3C"/>
                </a:solidFill>
                <a:latin typeface="+mn-lt"/>
                <a:ea typeface="+mn-ea"/>
                <a:cs typeface="+mn-cs"/>
              </a:rPr>
              <a:t>jennifer@cybgen.com</a:t>
            </a:r>
            <a:endParaRPr lang="en-US" sz="2000" dirty="0">
              <a:solidFill>
                <a:srgbClr val="3A1B3C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slide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920875"/>
            <a:ext cx="82264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Genotype match</a:t>
            </a:r>
          </a:p>
        </p:txBody>
      </p:sp>
      <p:sp>
        <p:nvSpPr>
          <p:cNvPr id="21507" name="AutoShape 11"/>
          <p:cNvSpPr>
            <a:spLocks noChangeArrowheads="1"/>
          </p:cNvSpPr>
          <p:nvPr/>
        </p:nvSpPr>
        <p:spPr bwMode="auto">
          <a:xfrm>
            <a:off x="5307013" y="1763713"/>
            <a:ext cx="1090612" cy="467518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Text Box 12"/>
          <p:cNvSpPr txBox="1">
            <a:spLocks noChangeArrowheads="1"/>
          </p:cNvSpPr>
          <p:nvPr/>
        </p:nvSpPr>
        <p:spPr bwMode="auto">
          <a:xfrm>
            <a:off x="6410325" y="3886200"/>
            <a:ext cx="6397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8000"/>
                </a:solidFill>
              </a:rPr>
              <a:t>10x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735638" y="5227638"/>
            <a:ext cx="7493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996633"/>
                </a:solidFill>
                <a:latin typeface="+mn-lt"/>
                <a:ea typeface="+mn-ea"/>
                <a:cs typeface="+mn-cs"/>
              </a:rPr>
              <a:t>10%</a:t>
            </a:r>
          </a:p>
        </p:txBody>
      </p:sp>
      <p:grpSp>
        <p:nvGrpSpPr>
          <p:cNvPr id="21510" name="Group 19"/>
          <p:cNvGrpSpPr>
            <a:grpSpLocks/>
          </p:cNvGrpSpPr>
          <p:nvPr/>
        </p:nvGrpSpPr>
        <p:grpSpPr bwMode="auto">
          <a:xfrm>
            <a:off x="1600200" y="2347913"/>
            <a:ext cx="3556000" cy="950912"/>
            <a:chOff x="1214" y="2425"/>
            <a:chExt cx="2240" cy="599"/>
          </a:xfrm>
        </p:grpSpPr>
        <p:sp>
          <p:nvSpPr>
            <p:cNvPr id="21516" name="Text Box 4"/>
            <p:cNvSpPr txBox="1">
              <a:spLocks noChangeArrowheads="1"/>
            </p:cNvSpPr>
            <p:nvPr/>
          </p:nvSpPr>
          <p:spPr bwMode="auto">
            <a:xfrm>
              <a:off x="1316" y="2425"/>
              <a:ext cx="19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00"/>
                  </a:solidFill>
                </a:rPr>
                <a:t>Prob(</a:t>
              </a:r>
              <a:r>
                <a:rPr lang="en-US">
                  <a:solidFill>
                    <a:srgbClr val="000090"/>
                  </a:solidFill>
                </a:rPr>
                <a:t>evidence match</a:t>
              </a:r>
              <a:r>
                <a:rPr lang="en-US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21517" name="Text Box 5"/>
            <p:cNvSpPr txBox="1">
              <a:spLocks noChangeArrowheads="1"/>
            </p:cNvSpPr>
            <p:nvPr/>
          </p:nvSpPr>
          <p:spPr bwMode="auto">
            <a:xfrm>
              <a:off x="1214" y="2736"/>
              <a:ext cx="2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00"/>
                  </a:solidFill>
                </a:rPr>
                <a:t>Prob(</a:t>
              </a:r>
              <a:r>
                <a:rPr lang="en-US">
                  <a:solidFill>
                    <a:srgbClr val="996633"/>
                  </a:solidFill>
                </a:rPr>
                <a:t>coincidental match</a:t>
              </a:r>
              <a:r>
                <a:rPr lang="en-US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21518" name="Line 6"/>
            <p:cNvSpPr>
              <a:spLocks noChangeShapeType="1"/>
            </p:cNvSpPr>
            <p:nvPr/>
          </p:nvSpPr>
          <p:spPr bwMode="auto">
            <a:xfrm>
              <a:off x="1265" y="2737"/>
              <a:ext cx="21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1" name="Line 13"/>
          <p:cNvSpPr>
            <a:spLocks noChangeShapeType="1"/>
          </p:cNvSpPr>
          <p:nvPr/>
        </p:nvSpPr>
        <p:spPr bwMode="auto">
          <a:xfrm flipV="1">
            <a:off x="4852988" y="2093913"/>
            <a:ext cx="501650" cy="439737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14"/>
          <p:cNvSpPr>
            <a:spLocks noChangeShapeType="1"/>
          </p:cNvSpPr>
          <p:nvPr/>
        </p:nvSpPr>
        <p:spPr bwMode="auto">
          <a:xfrm>
            <a:off x="4784725" y="3298825"/>
            <a:ext cx="1104900" cy="199390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506538" y="4338638"/>
            <a:ext cx="2133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7D639B"/>
                </a:solidFill>
                <a:latin typeface="+mn-lt"/>
                <a:ea typeface="+mn-ea"/>
                <a:cs typeface="+mn-cs"/>
              </a:rPr>
              <a:t>Match statistic</a:t>
            </a:r>
          </a:p>
        </p:txBody>
      </p:sp>
      <p:sp>
        <p:nvSpPr>
          <p:cNvPr id="21514" name="Text Box 4"/>
          <p:cNvSpPr txBox="1">
            <a:spLocks noChangeArrowheads="1"/>
          </p:cNvSpPr>
          <p:nvPr/>
        </p:nvSpPr>
        <p:spPr bwMode="auto">
          <a:xfrm>
            <a:off x="5256213" y="1744663"/>
            <a:ext cx="9064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90"/>
                </a:solidFill>
              </a:rPr>
              <a:t>100%</a:t>
            </a: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21515" name="Text Box 9"/>
          <p:cNvSpPr txBox="1">
            <a:spLocks noChangeArrowheads="1"/>
          </p:cNvSpPr>
          <p:nvPr/>
        </p:nvSpPr>
        <p:spPr bwMode="auto">
          <a:xfrm>
            <a:off x="0" y="1214438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0000"/>
                </a:solidFill>
              </a:rPr>
              <a:t>How much more does a </a:t>
            </a:r>
            <a:r>
              <a:rPr lang="en-US" sz="2000">
                <a:solidFill>
                  <a:srgbClr val="008000"/>
                </a:solidFill>
              </a:rPr>
              <a:t>reference </a:t>
            </a:r>
            <a:r>
              <a:rPr lang="en-US" sz="2000">
                <a:solidFill>
                  <a:srgbClr val="000000"/>
                </a:solidFill>
              </a:rPr>
              <a:t>match </a:t>
            </a:r>
            <a:r>
              <a:rPr lang="en-US" sz="2000">
                <a:solidFill>
                  <a:srgbClr val="000090"/>
                </a:solidFill>
              </a:rPr>
              <a:t>the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90"/>
                </a:solidFill>
              </a:rPr>
              <a:t>evidence </a:t>
            </a:r>
            <a:r>
              <a:rPr lang="en-US" sz="2000">
                <a:solidFill>
                  <a:srgbClr val="000000"/>
                </a:solidFill>
              </a:rPr>
              <a:t>than </a:t>
            </a:r>
            <a:r>
              <a:rPr lang="en-US" sz="2000">
                <a:solidFill>
                  <a:srgbClr val="996633"/>
                </a:solidFill>
              </a:rPr>
              <a:t>a random person</a:t>
            </a:r>
            <a:r>
              <a:rPr lang="en-US" sz="2000">
                <a:solidFill>
                  <a:srgbClr val="00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Is the reference in the evidence?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07963" y="2246313"/>
            <a:ext cx="87280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accent1"/>
                </a:solidFill>
              </a:rPr>
              <a:t>A match between the </a:t>
            </a:r>
            <a:r>
              <a:rPr lang="en-US" dirty="0" smtClean="0">
                <a:solidFill>
                  <a:srgbClr val="000090"/>
                </a:solidFill>
              </a:rPr>
              <a:t>evidence</a:t>
            </a:r>
          </a:p>
          <a:p>
            <a:pPr algn="ctr">
              <a:defRPr/>
            </a:pPr>
            <a:r>
              <a:rPr lang="en-US" dirty="0" smtClean="0">
                <a:solidFill>
                  <a:srgbClr val="907F76"/>
                </a:solidFill>
              </a:rPr>
              <a:t>and the </a:t>
            </a:r>
            <a:r>
              <a:rPr lang="en-US" dirty="0" smtClean="0">
                <a:solidFill>
                  <a:srgbClr val="008000"/>
                </a:solidFill>
              </a:rPr>
              <a:t>reference </a:t>
            </a:r>
            <a:r>
              <a:rPr lang="en-US" dirty="0" smtClean="0">
                <a:solidFill>
                  <a:srgbClr val="907F76"/>
                </a:solidFill>
              </a:rPr>
              <a:t>is</a:t>
            </a:r>
            <a:r>
              <a:rPr lang="en-US" dirty="0" smtClean="0"/>
              <a:t>: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</a:p>
          <a:p>
            <a:pPr>
              <a:defRPr/>
            </a:pPr>
            <a:endParaRPr lang="en-US" dirty="0" smtClean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en-US" dirty="0" smtClean="0">
                <a:solidFill>
                  <a:schemeClr val="accent6"/>
                </a:solidFill>
              </a:rPr>
              <a:t>10 </a:t>
            </a:r>
            <a:r>
              <a:rPr lang="en-US" dirty="0" smtClean="0">
                <a:solidFill>
                  <a:srgbClr val="534239"/>
                </a:solidFill>
              </a:rPr>
              <a:t>times more probable than coincidence </a:t>
            </a:r>
          </a:p>
          <a:p>
            <a:pPr algn="ctr">
              <a:defRPr/>
            </a:pPr>
            <a:r>
              <a:rPr lang="en-US" dirty="0" smtClean="0">
                <a:solidFill>
                  <a:srgbClr val="534239"/>
                </a:solidFill>
              </a:rPr>
              <a:t>at this one DNA location</a:t>
            </a:r>
          </a:p>
          <a:p>
            <a:pPr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slide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920875"/>
            <a:ext cx="82264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Mixture genotype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5524500" y="3646488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50%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030413" y="1214438"/>
            <a:ext cx="5083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/>
                </a:solidFill>
              </a:rPr>
              <a:t>Evidence genotype for </a:t>
            </a:r>
            <a:r>
              <a:rPr lang="en-US" dirty="0" smtClean="0">
                <a:solidFill>
                  <a:schemeClr val="accent6"/>
                </a:solidFill>
              </a:rPr>
              <a:t>mixture </a:t>
            </a:r>
            <a:r>
              <a:rPr lang="en-US" dirty="0">
                <a:solidFill>
                  <a:schemeClr val="accent6"/>
                </a:solidFill>
              </a:rPr>
              <a:t>DNA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506538" y="4338638"/>
            <a:ext cx="26257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7D639B"/>
                </a:solidFill>
                <a:latin typeface="+mn-lt"/>
                <a:ea typeface="+mn-ea"/>
                <a:cs typeface="+mn-cs"/>
              </a:rPr>
              <a:t>Diffuse probability</a:t>
            </a: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1654175" y="5391150"/>
            <a:ext cx="62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5%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607" name="Text Box 4"/>
          <p:cNvSpPr txBox="1">
            <a:spLocks noChangeArrowheads="1"/>
          </p:cNvSpPr>
          <p:nvPr/>
        </p:nvSpPr>
        <p:spPr bwMode="auto">
          <a:xfrm>
            <a:off x="2443163" y="5461000"/>
            <a:ext cx="630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4%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608" name="Text Box 4"/>
          <p:cNvSpPr txBox="1">
            <a:spLocks noChangeArrowheads="1"/>
          </p:cNvSpPr>
          <p:nvPr/>
        </p:nvSpPr>
        <p:spPr bwMode="auto">
          <a:xfrm>
            <a:off x="3213100" y="5365750"/>
            <a:ext cx="63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6%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609" name="Text Box 4"/>
          <p:cNvSpPr txBox="1">
            <a:spLocks noChangeArrowheads="1"/>
          </p:cNvSpPr>
          <p:nvPr/>
        </p:nvSpPr>
        <p:spPr bwMode="auto">
          <a:xfrm>
            <a:off x="4022725" y="5524500"/>
            <a:ext cx="630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2%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0" name="Text Box 4"/>
          <p:cNvSpPr txBox="1">
            <a:spLocks noChangeArrowheads="1"/>
          </p:cNvSpPr>
          <p:nvPr/>
        </p:nvSpPr>
        <p:spPr bwMode="auto">
          <a:xfrm>
            <a:off x="4794250" y="5524500"/>
            <a:ext cx="62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2%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1" name="Text Box 4"/>
          <p:cNvSpPr txBox="1">
            <a:spLocks noChangeArrowheads="1"/>
          </p:cNvSpPr>
          <p:nvPr/>
        </p:nvSpPr>
        <p:spPr bwMode="auto">
          <a:xfrm>
            <a:off x="6332538" y="5259388"/>
            <a:ext cx="630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9%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2" name="Text Box 4"/>
          <p:cNvSpPr txBox="1">
            <a:spLocks noChangeArrowheads="1"/>
          </p:cNvSpPr>
          <p:nvPr/>
        </p:nvSpPr>
        <p:spPr bwMode="auto">
          <a:xfrm>
            <a:off x="7040563" y="5102225"/>
            <a:ext cx="80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13%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3" name="Text Box 4"/>
          <p:cNvSpPr txBox="1">
            <a:spLocks noChangeArrowheads="1"/>
          </p:cNvSpPr>
          <p:nvPr/>
        </p:nvSpPr>
        <p:spPr bwMode="auto">
          <a:xfrm>
            <a:off x="7824788" y="5233988"/>
            <a:ext cx="801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10%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slide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920875"/>
            <a:ext cx="82264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Genotype match</a:t>
            </a:r>
          </a:p>
        </p:txBody>
      </p:sp>
      <p:sp>
        <p:nvSpPr>
          <p:cNvPr id="27651" name="AutoShape 11"/>
          <p:cNvSpPr>
            <a:spLocks noChangeArrowheads="1"/>
          </p:cNvSpPr>
          <p:nvPr/>
        </p:nvSpPr>
        <p:spPr bwMode="auto">
          <a:xfrm>
            <a:off x="5360988" y="3768725"/>
            <a:ext cx="982662" cy="26701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Text Box 12"/>
          <p:cNvSpPr txBox="1">
            <a:spLocks noChangeArrowheads="1"/>
          </p:cNvSpPr>
          <p:nvPr/>
        </p:nvSpPr>
        <p:spPr bwMode="auto">
          <a:xfrm>
            <a:off x="5610225" y="3343275"/>
            <a:ext cx="482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8000"/>
                </a:solidFill>
              </a:rPr>
              <a:t>5x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715000" y="5248275"/>
            <a:ext cx="7493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996633"/>
                </a:solidFill>
                <a:latin typeface="+mn-lt"/>
                <a:ea typeface="+mn-ea"/>
                <a:cs typeface="+mn-cs"/>
              </a:rPr>
              <a:t>10%</a:t>
            </a:r>
          </a:p>
        </p:txBody>
      </p:sp>
      <p:grpSp>
        <p:nvGrpSpPr>
          <p:cNvPr id="27654" name="Group 19"/>
          <p:cNvGrpSpPr>
            <a:grpSpLocks/>
          </p:cNvGrpSpPr>
          <p:nvPr/>
        </p:nvGrpSpPr>
        <p:grpSpPr bwMode="auto">
          <a:xfrm>
            <a:off x="1517650" y="2711450"/>
            <a:ext cx="3305175" cy="923925"/>
            <a:chOff x="1214" y="2425"/>
            <a:chExt cx="2082" cy="582"/>
          </a:xfrm>
        </p:grpSpPr>
        <p:sp>
          <p:nvSpPr>
            <p:cNvPr id="27660" name="Text Box 4"/>
            <p:cNvSpPr txBox="1">
              <a:spLocks noChangeArrowheads="1"/>
            </p:cNvSpPr>
            <p:nvPr/>
          </p:nvSpPr>
          <p:spPr bwMode="auto">
            <a:xfrm>
              <a:off x="1316" y="2425"/>
              <a:ext cx="185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solidFill>
                    <a:srgbClr val="000000"/>
                  </a:solidFill>
                </a:rPr>
                <a:t>Prob(</a:t>
              </a:r>
              <a:r>
                <a:rPr lang="en-US" sz="2200">
                  <a:solidFill>
                    <a:srgbClr val="000090"/>
                  </a:solidFill>
                </a:rPr>
                <a:t>evidence match</a:t>
              </a:r>
              <a:r>
                <a:rPr lang="en-US" sz="220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27661" name="Text Box 5"/>
            <p:cNvSpPr txBox="1">
              <a:spLocks noChangeArrowheads="1"/>
            </p:cNvSpPr>
            <p:nvPr/>
          </p:nvSpPr>
          <p:spPr bwMode="auto">
            <a:xfrm>
              <a:off x="1214" y="2736"/>
              <a:ext cx="208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solidFill>
                    <a:srgbClr val="000000"/>
                  </a:solidFill>
                </a:rPr>
                <a:t>Prob(</a:t>
              </a:r>
              <a:r>
                <a:rPr lang="en-US" sz="2200">
                  <a:solidFill>
                    <a:srgbClr val="996633"/>
                  </a:solidFill>
                </a:rPr>
                <a:t>coincidental match</a:t>
              </a:r>
              <a:r>
                <a:rPr lang="en-US" sz="220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27662" name="Line 6"/>
            <p:cNvSpPr>
              <a:spLocks noChangeShapeType="1"/>
            </p:cNvSpPr>
            <p:nvPr/>
          </p:nvSpPr>
          <p:spPr bwMode="auto">
            <a:xfrm flipV="1">
              <a:off x="1265" y="2732"/>
              <a:ext cx="1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5" name="Line 13"/>
          <p:cNvSpPr>
            <a:spLocks noChangeShapeType="1"/>
          </p:cNvSpPr>
          <p:nvPr/>
        </p:nvSpPr>
        <p:spPr bwMode="auto">
          <a:xfrm>
            <a:off x="4606925" y="3021013"/>
            <a:ext cx="939800" cy="84455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14"/>
          <p:cNvSpPr>
            <a:spLocks noChangeShapeType="1"/>
          </p:cNvSpPr>
          <p:nvPr/>
        </p:nvSpPr>
        <p:spPr bwMode="auto">
          <a:xfrm>
            <a:off x="4332288" y="3665538"/>
            <a:ext cx="1503362" cy="1668462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506538" y="4338638"/>
            <a:ext cx="21336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7D639B"/>
                </a:solidFill>
                <a:latin typeface="+mn-lt"/>
                <a:ea typeface="+mn-ea"/>
                <a:cs typeface="+mn-cs"/>
              </a:rPr>
              <a:t>Match statistic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7D639B"/>
                </a:solidFill>
                <a:latin typeface="+mn-lt"/>
                <a:ea typeface="+mn-ea"/>
                <a:cs typeface="+mn-cs"/>
              </a:rPr>
              <a:t>reduction</a:t>
            </a:r>
          </a:p>
        </p:txBody>
      </p:sp>
      <p:sp>
        <p:nvSpPr>
          <p:cNvPr id="27658" name="Text Box 4"/>
          <p:cNvSpPr txBox="1">
            <a:spLocks noChangeArrowheads="1"/>
          </p:cNvSpPr>
          <p:nvPr/>
        </p:nvSpPr>
        <p:spPr bwMode="auto">
          <a:xfrm>
            <a:off x="5456238" y="3700463"/>
            <a:ext cx="749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100">
                <a:solidFill>
                  <a:srgbClr val="000090"/>
                </a:solidFill>
              </a:rPr>
              <a:t>50%</a:t>
            </a: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27659" name="Text Box 9"/>
          <p:cNvSpPr txBox="1">
            <a:spLocks noChangeArrowheads="1"/>
          </p:cNvSpPr>
          <p:nvPr/>
        </p:nvSpPr>
        <p:spPr bwMode="auto">
          <a:xfrm>
            <a:off x="0" y="1214438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0000"/>
                </a:solidFill>
              </a:rPr>
              <a:t>How much more does a </a:t>
            </a:r>
            <a:r>
              <a:rPr lang="en-US" sz="2000">
                <a:solidFill>
                  <a:srgbClr val="008000"/>
                </a:solidFill>
              </a:rPr>
              <a:t>reference </a:t>
            </a:r>
            <a:r>
              <a:rPr lang="en-US" sz="2000">
                <a:solidFill>
                  <a:srgbClr val="000000"/>
                </a:solidFill>
              </a:rPr>
              <a:t>match </a:t>
            </a:r>
            <a:r>
              <a:rPr lang="en-US" sz="2000">
                <a:solidFill>
                  <a:srgbClr val="000090"/>
                </a:solidFill>
              </a:rPr>
              <a:t>the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90"/>
                </a:solidFill>
              </a:rPr>
              <a:t>mixture </a:t>
            </a:r>
            <a:r>
              <a:rPr lang="en-US" sz="2000">
                <a:solidFill>
                  <a:srgbClr val="000000"/>
                </a:solidFill>
              </a:rPr>
              <a:t>than </a:t>
            </a:r>
            <a:r>
              <a:rPr lang="en-US" sz="2000">
                <a:solidFill>
                  <a:srgbClr val="996633"/>
                </a:solidFill>
              </a:rPr>
              <a:t>a random person</a:t>
            </a:r>
            <a:r>
              <a:rPr lang="en-US" sz="2000">
                <a:solidFill>
                  <a:srgbClr val="00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Is the reference in the mixture?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07963" y="2246313"/>
            <a:ext cx="87280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accent1"/>
                </a:solidFill>
              </a:rPr>
              <a:t>A match between the </a:t>
            </a:r>
            <a:r>
              <a:rPr lang="en-US" dirty="0" smtClean="0">
                <a:solidFill>
                  <a:srgbClr val="000090"/>
                </a:solidFill>
              </a:rPr>
              <a:t>mixture evidence</a:t>
            </a:r>
          </a:p>
          <a:p>
            <a:pPr algn="ctr">
              <a:defRPr/>
            </a:pPr>
            <a:r>
              <a:rPr lang="en-US" dirty="0" smtClean="0">
                <a:solidFill>
                  <a:srgbClr val="907F76"/>
                </a:solidFill>
              </a:rPr>
              <a:t>and the </a:t>
            </a:r>
            <a:r>
              <a:rPr lang="en-US" dirty="0" smtClean="0">
                <a:solidFill>
                  <a:srgbClr val="008000"/>
                </a:solidFill>
              </a:rPr>
              <a:t>reference </a:t>
            </a:r>
            <a:r>
              <a:rPr lang="en-US" dirty="0" smtClean="0">
                <a:solidFill>
                  <a:srgbClr val="907F76"/>
                </a:solidFill>
              </a:rPr>
              <a:t>is</a:t>
            </a:r>
            <a:r>
              <a:rPr lang="en-US" dirty="0" smtClean="0"/>
              <a:t>: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</a:p>
          <a:p>
            <a:pPr>
              <a:defRPr/>
            </a:pPr>
            <a:endParaRPr lang="en-US" dirty="0" smtClean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en-US" dirty="0" smtClean="0">
                <a:solidFill>
                  <a:schemeClr val="accent6"/>
                </a:solidFill>
              </a:rPr>
              <a:t>5 </a:t>
            </a:r>
            <a:r>
              <a:rPr lang="en-US" dirty="0" smtClean="0">
                <a:solidFill>
                  <a:srgbClr val="534239"/>
                </a:solidFill>
              </a:rPr>
              <a:t>times more probable than coincidence </a:t>
            </a:r>
          </a:p>
          <a:p>
            <a:pPr algn="ctr">
              <a:defRPr/>
            </a:pPr>
            <a:r>
              <a:rPr lang="en-US" dirty="0" smtClean="0">
                <a:solidFill>
                  <a:srgbClr val="534239"/>
                </a:solidFill>
              </a:rPr>
              <a:t>at this one DNA location</a:t>
            </a:r>
          </a:p>
          <a:p>
            <a:pPr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Wolfe sisters homicide</a:t>
            </a:r>
          </a:p>
        </p:txBody>
      </p:sp>
      <p:pic>
        <p:nvPicPr>
          <p:cNvPr id="31746" name="Picture 4" descr="WolfeSist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68463"/>
            <a:ext cx="3421063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8388" y="5588000"/>
            <a:ext cx="7107237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6"/>
                </a:solidFill>
              </a:rPr>
              <a:t>On February 6, 2014, Susan Wolfe (44)</a:t>
            </a:r>
          </a:p>
          <a:p>
            <a:pPr algn="ctr">
              <a:defRPr/>
            </a:pPr>
            <a:r>
              <a:rPr lang="en-US" sz="2400" dirty="0">
                <a:solidFill>
                  <a:schemeClr val="accent6"/>
                </a:solidFill>
              </a:rPr>
              <a:t>and her younger sister Sarah (38, left) </a:t>
            </a:r>
          </a:p>
          <a:p>
            <a:pPr algn="ctr">
              <a:defRPr/>
            </a:pPr>
            <a:r>
              <a:rPr lang="en-US" sz="2400" dirty="0">
                <a:solidFill>
                  <a:schemeClr val="accent6"/>
                </a:solidFill>
              </a:rPr>
              <a:t>were killed in their East Liberty home in Pittsburgh.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1070</Words>
  <Application>Microsoft Macintosh PowerPoint</Application>
  <PresentationFormat>On-screen Show (4:3)</PresentationFormat>
  <Paragraphs>265</Paragraphs>
  <Slides>31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To include or not to include:  the extent is the question</vt:lpstr>
      <vt:lpstr>Random genotype</vt:lpstr>
      <vt:lpstr>Single source genotype</vt:lpstr>
      <vt:lpstr>Genotype match</vt:lpstr>
      <vt:lpstr>Is the reference in the evidence?</vt:lpstr>
      <vt:lpstr>Mixture genotype</vt:lpstr>
      <vt:lpstr>Genotype match</vt:lpstr>
      <vt:lpstr>Is the reference in the mixture?</vt:lpstr>
      <vt:lpstr>Wolfe sisters homicide</vt:lpstr>
      <vt:lpstr>Commonwealth v. Allen Wade</vt:lpstr>
      <vt:lpstr>DNA match information</vt:lpstr>
      <vt:lpstr>Is the suspect in the evidence?</vt:lpstr>
      <vt:lpstr>Computer match statistics</vt:lpstr>
      <vt:lpstr>Allen Wade Found Guilty On All Counts In East Liberty Sisters’ Slaying</vt:lpstr>
      <vt:lpstr>Mixture genotype</vt:lpstr>
      <vt:lpstr>Exclusionary comparison</vt:lpstr>
      <vt:lpstr>Is the reference in the mixture?</vt:lpstr>
      <vt:lpstr>Michael Ciannella, Jr.</vt:lpstr>
      <vt:lpstr>Evidence genotype</vt:lpstr>
      <vt:lpstr>DNA match information</vt:lpstr>
      <vt:lpstr>Is the defendant in the evidence?</vt:lpstr>
      <vt:lpstr>Case outcome</vt:lpstr>
      <vt:lpstr>Indiana v. Darryl Pinkins</vt:lpstr>
      <vt:lpstr>Evidence genotype</vt:lpstr>
      <vt:lpstr>DNA match information</vt:lpstr>
      <vt:lpstr>Is the reference in the evidence?</vt:lpstr>
      <vt:lpstr>Computer analysis</vt:lpstr>
      <vt:lpstr>Pinkins exonerated</vt:lpstr>
      <vt:lpstr>Some of the data</vt:lpstr>
      <vt:lpstr>All of the data</vt:lpstr>
      <vt:lpstr>More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TrueAllele® Casework Validation on PowerPlex® Mixture Data </dc:title>
  <dc:creator>Cybergenetics</dc:creator>
  <cp:lastModifiedBy>DNA</cp:lastModifiedBy>
  <cp:revision>145</cp:revision>
  <cp:lastPrinted>2014-08-28T18:07:27Z</cp:lastPrinted>
  <dcterms:created xsi:type="dcterms:W3CDTF">2014-08-06T02:39:25Z</dcterms:created>
  <dcterms:modified xsi:type="dcterms:W3CDTF">2017-05-31T18:01:14Z</dcterms:modified>
</cp:coreProperties>
</file>