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9" r:id="rId3"/>
    <p:sldId id="271" r:id="rId4"/>
    <p:sldId id="272" r:id="rId5"/>
    <p:sldId id="273" r:id="rId6"/>
    <p:sldId id="289" r:id="rId7"/>
    <p:sldId id="290" r:id="rId8"/>
    <p:sldId id="281" r:id="rId9"/>
    <p:sldId id="278" r:id="rId10"/>
    <p:sldId id="304" r:id="rId11"/>
    <p:sldId id="277" r:id="rId12"/>
    <p:sldId id="294" r:id="rId13"/>
    <p:sldId id="297" r:id="rId14"/>
    <p:sldId id="282" r:id="rId15"/>
    <p:sldId id="280" r:id="rId16"/>
    <p:sldId id="306" r:id="rId17"/>
    <p:sldId id="283" r:id="rId18"/>
    <p:sldId id="284" r:id="rId19"/>
    <p:sldId id="303" r:id="rId20"/>
    <p:sldId id="285" r:id="rId21"/>
    <p:sldId id="286" r:id="rId22"/>
    <p:sldId id="287" r:id="rId23"/>
    <p:sldId id="305" r:id="rId24"/>
    <p:sldId id="307" r:id="rId25"/>
    <p:sldId id="299" r:id="rId26"/>
    <p:sldId id="300" r:id="rId27"/>
    <p:sldId id="301" r:id="rId28"/>
    <p:sldId id="264" r:id="rId29"/>
    <p:sldId id="30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239"/>
    <a:srgbClr val="0432FF"/>
    <a:srgbClr val="F38A50"/>
    <a:srgbClr val="00B050"/>
    <a:srgbClr val="5E5E5E"/>
    <a:srgbClr val="797979"/>
    <a:srgbClr val="929292"/>
    <a:srgbClr val="5B9BD6"/>
    <a:srgbClr val="00B0F0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7"/>
    <p:restoredTop sz="94740"/>
  </p:normalViewPr>
  <p:slideViewPr>
    <p:cSldViewPr snapToGrid="0" snapToObjects="1">
      <p:cViewPr>
        <p:scale>
          <a:sx n="150" d="100"/>
          <a:sy n="150" d="100"/>
        </p:scale>
        <p:origin x="960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378E4-AD08-E64C-82C2-577C9C2BB071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773F5-3C85-FD4E-8E01-48E8FDF0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F85DF-E9A2-CB47-80E7-CCFBBD4A3B94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69AB4-06C5-C843-BDFA-1001EE909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0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5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5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4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3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2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observed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0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uses a random search algorithm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81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0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02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1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8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million comparisons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33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7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69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00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0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99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6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28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Genotypes separated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2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9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9AB4-06C5-C843-BDFA-1001EE909C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34C6-7F42-7D48-9A23-786F2B7A4C51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38BF-BA80-6646-8357-A4F752FC277C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5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7824-982E-1C41-B870-7CEEB46CCD1E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E057-0C4B-3D42-B8B7-827F7612C497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C786-CDE5-7343-BBB3-EEBA58DE938B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8117-CF89-7942-A403-A9F996DF9879}" type="datetime1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E03B-8C07-C24C-A15F-35C190829957}" type="datetime1">
              <a:rPr lang="en-US" smtClean="0"/>
              <a:t>5/31/17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0D9F-9133-F841-927F-1B3A9316430D}" type="datetime1">
              <a:rPr lang="en-US" smtClean="0"/>
              <a:t>5/31/17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82AD-6392-2B43-A741-483D98E645D7}" type="datetime1">
              <a:rPr lang="en-US" smtClean="0"/>
              <a:t>5/31/17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691B-06D3-6D4F-A06C-97DB4B2F3E88}" type="datetime1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7908-989C-3940-8E71-EF4398B387A1}" type="datetime1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FC40-B3D5-F04E-834D-10725EE4D953}" type="datetime1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7DB0-CE14-594E-B6D8-7B98F5A4F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0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0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289" y="651934"/>
            <a:ext cx="8773417" cy="1861926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Palatino" charset="0"/>
                <a:ea typeface="Palatino" charset="0"/>
                <a:cs typeface="Palatino" charset="0"/>
              </a:rPr>
              <a:t>Validating </a:t>
            </a:r>
            <a:r>
              <a:rPr lang="en-US" sz="4000" b="1" dirty="0" err="1">
                <a:latin typeface="Palatino" charset="0"/>
                <a:ea typeface="Palatino" charset="0"/>
                <a:cs typeface="Palatino" charset="0"/>
              </a:rPr>
              <a:t>TrueAllele</a:t>
            </a:r>
            <a:r>
              <a:rPr lang="en-US" sz="4000" b="1" baseline="30000" dirty="0">
                <a:latin typeface="Palatino" charset="0"/>
                <a:ea typeface="Palatino" charset="0"/>
                <a:cs typeface="Palatino" charset="0"/>
              </a:rPr>
              <a:t>®</a:t>
            </a:r>
            <a:r>
              <a:rPr lang="en-US" sz="4000" b="1" dirty="0">
                <a:latin typeface="Palatino" charset="0"/>
                <a:ea typeface="Palatino" charset="0"/>
                <a:cs typeface="Palatino" charset="0"/>
              </a:rPr>
              <a:t> genotyping on ten contributor DNA </a:t>
            </a:r>
            <a:r>
              <a:rPr lang="en-US" sz="4000" b="1" dirty="0" smtClean="0">
                <a:latin typeface="Palatino" charset="0"/>
                <a:ea typeface="Palatino" charset="0"/>
                <a:cs typeface="Palatino" charset="0"/>
              </a:rPr>
              <a:t>mixtures</a:t>
            </a:r>
            <a:endParaRPr lang="en-US" sz="4000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33763" y="6319778"/>
            <a:ext cx="35092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©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2003-2017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397" y="2338519"/>
            <a:ext cx="3272884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2400" baseline="30000" dirty="0" smtClean="0">
                <a:latin typeface="Palatino" charset="0"/>
                <a:ea typeface="Palatino" charset="0"/>
                <a:cs typeface="Palatino" charset="0"/>
              </a:rPr>
              <a:t>1</a:t>
            </a:r>
            <a:r>
              <a:rPr lang="en-US" sz="2400" u="sng" dirty="0" smtClean="0">
                <a:latin typeface="Palatino" charset="0"/>
                <a:ea typeface="Palatino" charset="0"/>
                <a:cs typeface="Palatino" charset="0"/>
              </a:rPr>
              <a:t>David </a:t>
            </a:r>
            <a:r>
              <a:rPr lang="en-US" sz="2400" u="sng" dirty="0">
                <a:latin typeface="Palatino" charset="0"/>
                <a:ea typeface="Palatino" charset="0"/>
                <a:cs typeface="Palatino" charset="0"/>
              </a:rPr>
              <a:t>W. </a:t>
            </a:r>
            <a:r>
              <a:rPr lang="en-US" sz="2400" u="sng" dirty="0" smtClean="0">
                <a:latin typeface="Palatino" charset="0"/>
                <a:ea typeface="Palatino" charset="0"/>
                <a:cs typeface="Palatino" charset="0"/>
              </a:rPr>
              <a:t>Bauer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, PhD 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0930" y="2904621"/>
            <a:ext cx="2526654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2400" baseline="30000" dirty="0" smtClean="0">
                <a:latin typeface="Palatino" charset="0"/>
                <a:ea typeface="Palatino" charset="0"/>
                <a:cs typeface="Palatino" charset="0"/>
              </a:rPr>
              <a:t>2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Nasir Butt, PhD 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5519" y="3454391"/>
            <a:ext cx="4705968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2400" baseline="30000" dirty="0" smtClean="0">
                <a:latin typeface="Palatino" charset="0"/>
                <a:ea typeface="Palatino" charset="0"/>
                <a:cs typeface="Palatino" charset="0"/>
              </a:rPr>
              <a:t>1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Mark 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W.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Perlin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PhD, MD, PhD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1880" y="4525495"/>
            <a:ext cx="2264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aseline="30000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400" baseline="30000" dirty="0" smtClean="0">
                <a:latin typeface="Palatino" charset="0"/>
                <a:ea typeface="Palatino" charset="0"/>
                <a:cs typeface="Palatino" charset="0"/>
              </a:rPr>
              <a:t>1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Cybergenetics</a:t>
            </a:r>
          </a:p>
          <a:p>
            <a:pPr algn="ctr"/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Pittsburgh, 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PA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8539" y="4525495"/>
            <a:ext cx="2995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 </a:t>
            </a:r>
            <a:r>
              <a:rPr lang="en-US" sz="2400" baseline="30000" dirty="0">
                <a:latin typeface="Palatino" charset="0"/>
                <a:ea typeface="Palatino" charset="0"/>
                <a:cs typeface="Palatino" charset="0"/>
              </a:rPr>
              <a:t>2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Cuyahoga 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County</a:t>
            </a:r>
          </a:p>
          <a:p>
            <a:pPr algn="ctr"/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Forensic Laboratory</a:t>
            </a:r>
          </a:p>
          <a:p>
            <a:pPr algn="ctr"/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Cleveland, 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OH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2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Degree of match</a:t>
            </a:r>
            <a:endParaRPr lang="en-US" sz="3800" dirty="0">
              <a:latin typeface="Palatino"/>
              <a:cs typeface="Palatin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3"/>
          <a:stretch/>
        </p:blipFill>
        <p:spPr>
          <a:xfrm>
            <a:off x="197059" y="1217760"/>
            <a:ext cx="8501761" cy="3921507"/>
          </a:xfrm>
          <a:prstGeom prst="rect">
            <a:avLst/>
          </a:prstGeom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916860" y="2485090"/>
            <a:ext cx="3592513" cy="955676"/>
            <a:chOff x="1214" y="2425"/>
            <a:chExt cx="2263" cy="602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313" y="2425"/>
              <a:ext cx="20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 err="1"/>
                <a:t>Prob</a:t>
              </a:r>
              <a:r>
                <a:rPr lang="en-US" altLang="en-US" dirty="0"/>
                <a:t>(</a:t>
              </a:r>
              <a:r>
                <a:rPr lang="en-US" altLang="en-US" dirty="0">
                  <a:solidFill>
                    <a:srgbClr val="0432FF"/>
                  </a:solidFill>
                </a:rPr>
                <a:t>evidence match</a:t>
              </a:r>
              <a:r>
                <a:rPr lang="en-US" altLang="en-US" dirty="0"/>
                <a:t>)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 err="1"/>
                <a:t>Prob</a:t>
              </a:r>
              <a:r>
                <a:rPr lang="en-US" altLang="en-US" dirty="0"/>
                <a:t>(</a:t>
              </a:r>
              <a:r>
                <a:rPr lang="en-US" altLang="en-US" dirty="0">
                  <a:solidFill>
                    <a:srgbClr val="AB7942"/>
                  </a:solidFill>
                </a:rPr>
                <a:t>coincidental match</a:t>
              </a:r>
              <a:r>
                <a:rPr lang="en-US" altLang="en-US" dirty="0"/>
                <a:t>)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65" y="273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747044" y="3590944"/>
            <a:ext cx="4828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2200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7x</a:t>
            </a:r>
            <a:endParaRPr lang="en-US" altLang="en-US" sz="2200" dirty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966682" y="2859750"/>
            <a:ext cx="2117090" cy="1384335"/>
          </a:xfrm>
          <a:prstGeom prst="line">
            <a:avLst/>
          </a:prstGeom>
          <a:noFill/>
          <a:ln w="28575">
            <a:solidFill>
              <a:srgbClr val="0432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2170212" y="3426252"/>
            <a:ext cx="1963907" cy="1255142"/>
          </a:xfrm>
          <a:prstGeom prst="line">
            <a:avLst/>
          </a:prstGeom>
          <a:noFill/>
          <a:ln w="28575">
            <a:solidFill>
              <a:srgbClr val="AB794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61790" y="4247714"/>
            <a:ext cx="704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432FF"/>
                </a:solidFill>
                <a:latin typeface="Palatino"/>
                <a:cs typeface="Palatino"/>
              </a:rPr>
              <a:t>14%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8855" y="4638495"/>
            <a:ext cx="562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AB7942"/>
                </a:solidFill>
                <a:latin typeface="Palatino"/>
                <a:cs typeface="Palatino"/>
              </a:rPr>
              <a:t>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0050" y="1822437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Likelihood </a:t>
            </a:r>
            <a:r>
              <a:rPr lang="en-US" sz="2400" dirty="0" smtClean="0">
                <a:latin typeface="Palatino"/>
                <a:cs typeface="Palatino"/>
              </a:rPr>
              <a:t>ratio (</a:t>
            </a:r>
            <a:r>
              <a:rPr lang="en-US" sz="2400" smtClean="0">
                <a:latin typeface="Palatino"/>
                <a:cs typeface="Palatino"/>
              </a:rPr>
              <a:t>LR) = 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1273" y="5836190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log(LR)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1696" y="5831555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log(</a:t>
            </a:r>
            <a:r>
              <a:rPr lang="en-US" sz="2400" dirty="0" smtClean="0">
                <a:solidFill>
                  <a:srgbClr val="FF0000"/>
                </a:solidFill>
                <a:latin typeface="Palatino"/>
                <a:cs typeface="Palatino"/>
              </a:rPr>
              <a:t>7</a:t>
            </a:r>
            <a:r>
              <a:rPr lang="en-US" sz="2400" dirty="0" smtClean="0">
                <a:latin typeface="Palatino"/>
                <a:cs typeface="Palatino"/>
              </a:rPr>
              <a:t>) = 0.85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2873" y="875285"/>
            <a:ext cx="7002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Match statistics expressed </a:t>
            </a:r>
            <a:r>
              <a:rPr lang="en-US" sz="2400" dirty="0" smtClean="0">
                <a:latin typeface="Palatino"/>
                <a:cs typeface="Palatino"/>
              </a:rPr>
              <a:t>as the numbers of </a:t>
            </a:r>
            <a:r>
              <a:rPr lang="en-US" sz="2400" dirty="0" err="1" smtClean="0">
                <a:latin typeface="Palatino"/>
                <a:cs typeface="Palatino"/>
              </a:rPr>
              <a:t>zeros</a:t>
            </a:r>
            <a:endParaRPr lang="en-US" sz="2400" dirty="0" smtClean="0">
              <a:latin typeface="Palatino"/>
              <a:cs typeface="Palatino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97368" y="6058298"/>
            <a:ext cx="136849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54866" y="6125517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15 loci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939" y="582499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log(trillion) = 12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9739" y="5056227"/>
            <a:ext cx="6196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9,11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8742" y="5056608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10,11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2692" y="5044881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9,12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0693" y="5049580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10,12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2538" y="5056481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11,12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48540" y="5051524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9,13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9634" y="5054582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10,13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13464" y="5052743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11,13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16542" y="5044057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12,13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42847" y="5408743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Allele pair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328981" y="3043280"/>
            <a:ext cx="1691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Probability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534130" y="4000536"/>
            <a:ext cx="869001" cy="1431699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843834" y="582583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=</a:t>
            </a:r>
            <a:endParaRPr lang="en-US" sz="2400" dirty="0" smtClean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38475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Validation samples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340" y="1058928"/>
            <a:ext cx="6770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Laboratory created </a:t>
            </a:r>
            <a:r>
              <a:rPr lang="en-US" sz="2400" dirty="0">
                <a:latin typeface="Palatino"/>
                <a:cs typeface="Palatino"/>
              </a:rPr>
              <a:t>mixtures (2 - 10 </a:t>
            </a:r>
            <a:r>
              <a:rPr lang="en-US" sz="2400" dirty="0" smtClean="0">
                <a:latin typeface="Palatino"/>
                <a:cs typeface="Palatino"/>
              </a:rPr>
              <a:t>person)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09" y="2193415"/>
            <a:ext cx="6312413" cy="4239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2" t="82685" r="16007" b="12373"/>
          <a:stretch/>
        </p:blipFill>
        <p:spPr>
          <a:xfrm>
            <a:off x="6358052" y="5700869"/>
            <a:ext cx="231775" cy="219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8895" y="2461034"/>
            <a:ext cx="229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Palatino"/>
                <a:cs typeface="Palatino"/>
              </a:rPr>
              <a:t>minors </a:t>
            </a:r>
            <a:r>
              <a:rPr lang="en-US" sz="2200" dirty="0" smtClean="0">
                <a:latin typeface="Palatino"/>
                <a:cs typeface="Palatino"/>
              </a:rPr>
              <a:t>difficult </a:t>
            </a:r>
            <a:r>
              <a:rPr lang="en-US" sz="2200" dirty="0">
                <a:latin typeface="Palatino"/>
                <a:cs typeface="Palatino"/>
              </a:rPr>
              <a:t>to ‘</a:t>
            </a:r>
            <a:r>
              <a:rPr lang="en-US" sz="2200">
                <a:latin typeface="Palatino"/>
                <a:cs typeface="Palatino"/>
              </a:rPr>
              <a:t>see</a:t>
            </a:r>
            <a:r>
              <a:rPr lang="en-US" sz="2200" smtClean="0">
                <a:latin typeface="Palatino"/>
                <a:cs typeface="Palatino"/>
              </a:rPr>
              <a:t>’</a:t>
            </a:r>
            <a:endParaRPr lang="en-US" sz="2200" dirty="0">
              <a:latin typeface="Palatino"/>
              <a:cs typeface="Palatin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5339" y="1617695"/>
            <a:ext cx="6510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Palatino"/>
                <a:cs typeface="Palatino"/>
              </a:rPr>
              <a:t>Don’t </a:t>
            </a:r>
            <a:r>
              <a:rPr lang="en-US" sz="2200">
                <a:latin typeface="Palatino"/>
                <a:cs typeface="Palatino"/>
              </a:rPr>
              <a:t>know </a:t>
            </a:r>
            <a:r>
              <a:rPr lang="en-US" sz="2200" smtClean="0">
                <a:latin typeface="Palatino"/>
                <a:cs typeface="Palatino"/>
              </a:rPr>
              <a:t>real </a:t>
            </a:r>
            <a:r>
              <a:rPr lang="en-US" sz="2200">
                <a:latin typeface="Palatino"/>
                <a:cs typeface="Palatino"/>
              </a:rPr>
              <a:t>contributor </a:t>
            </a:r>
            <a:r>
              <a:rPr lang="en-US" sz="2200" smtClean="0">
                <a:latin typeface="Palatino"/>
                <a:cs typeface="Palatino"/>
              </a:rPr>
              <a:t>number in casework</a:t>
            </a:r>
            <a:endParaRPr lang="en-US" sz="2200" dirty="0">
              <a:latin typeface="Palatino"/>
              <a:cs typeface="Palatin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355" y="2464123"/>
            <a:ext cx="158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Palatino"/>
                <a:cs typeface="Palatino"/>
              </a:rPr>
              <a:t>10 person mixture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8785" y="5081393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73733" y="507292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23704" y="3265360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8652" y="325689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4270" y="2960000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9218" y="295153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88943" y="2240412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40825" y="223194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20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21988" y="549843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56936" y="548997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73521" y="5001187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08469" y="499272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72146" y="449923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24028" y="449077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21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37511" y="513618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89393" y="51277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22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03467" y="3228342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555349" y="321987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23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13479" y="558666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265361" y="55782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25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1014100" y="3905877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RFU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74351" y="6187678"/>
            <a:ext cx="13740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Size (</a:t>
            </a:r>
            <a:r>
              <a:rPr lang="en-US" sz="2400" dirty="0" err="1" smtClean="0">
                <a:latin typeface="Palatino"/>
                <a:cs typeface="Palatino"/>
              </a:rPr>
              <a:t>bp</a:t>
            </a:r>
            <a:r>
              <a:rPr lang="en-US" sz="2400" dirty="0" smtClean="0">
                <a:latin typeface="Palatino"/>
                <a:cs typeface="Palatin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317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" y="19567"/>
            <a:ext cx="9136742" cy="11430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Palatino"/>
                <a:cs typeface="Palatino"/>
              </a:rPr>
              <a:t>Sensitivity:</a:t>
            </a:r>
            <a:r>
              <a:rPr lang="en-US" sz="3400" dirty="0">
                <a:latin typeface="Palatino"/>
                <a:cs typeface="Palatino"/>
              </a:rPr>
              <a:t> </a:t>
            </a:r>
            <a:r>
              <a:rPr lang="en-US" sz="3400" dirty="0" smtClean="0">
                <a:latin typeface="Palatino"/>
                <a:cs typeface="Palatino"/>
              </a:rPr>
              <a:t>simplicity from complexity</a:t>
            </a:r>
            <a:endParaRPr lang="en-US" sz="3400" dirty="0">
              <a:latin typeface="Palatino"/>
              <a:cs typeface="Palatin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8225" y="907380"/>
            <a:ext cx="538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"/>
                <a:cs typeface="Palatino"/>
              </a:rPr>
              <a:t>Match statistics to actual contributors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688" y="1407866"/>
            <a:ext cx="6208776" cy="1147959"/>
            <a:chOff x="14688" y="1557766"/>
            <a:chExt cx="6208776" cy="11479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16165"/>
            <a:stretch/>
          </p:blipFill>
          <p:spPr>
            <a:xfrm>
              <a:off x="14688" y="1564291"/>
              <a:ext cx="6208776" cy="1141434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>
              <a:off x="5196289" y="1557766"/>
              <a:ext cx="0" cy="397175"/>
            </a:xfrm>
            <a:prstGeom prst="straightConnector1">
              <a:avLst/>
            </a:prstGeom>
            <a:ln w="57150">
              <a:solidFill>
                <a:srgbClr val="0432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83148" y="2531125"/>
              <a:ext cx="319314" cy="152399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688" y="2639981"/>
              <a:ext cx="6132286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387949" y="1591131"/>
              <a:ext cx="12747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latin typeface="Palatino"/>
                  <a:cs typeface="Palatino"/>
                </a:rPr>
                <a:t>2 </a:t>
              </a:r>
              <a:r>
                <a:rPr lang="en-US" sz="2200" b="1" dirty="0">
                  <a:latin typeface="Palatino"/>
                  <a:cs typeface="Palatino"/>
                </a:rPr>
                <a:t>person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646517"/>
            <a:ext cx="6223464" cy="1145995"/>
            <a:chOff x="0" y="2698982"/>
            <a:chExt cx="6223464" cy="11459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b="16217"/>
            <a:stretch/>
          </p:blipFill>
          <p:spPr>
            <a:xfrm>
              <a:off x="14688" y="2698982"/>
              <a:ext cx="6208776" cy="114599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4202060" y="2734478"/>
              <a:ext cx="0" cy="397175"/>
            </a:xfrm>
            <a:prstGeom prst="straightConnector1">
              <a:avLst/>
            </a:prstGeom>
            <a:ln w="57150">
              <a:solidFill>
                <a:srgbClr val="0432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68635" y="3677062"/>
              <a:ext cx="319314" cy="152399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0" y="3785442"/>
              <a:ext cx="6132461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387948" y="2720791"/>
              <a:ext cx="12747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latin typeface="Palatino"/>
                  <a:cs typeface="Palatino"/>
                </a:rPr>
                <a:t>3 </a:t>
              </a:r>
              <a:r>
                <a:rPr lang="en-US" sz="2200" b="1" dirty="0">
                  <a:latin typeface="Palatino"/>
                  <a:cs typeface="Palatino"/>
                </a:rPr>
                <a:t>person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3861740"/>
            <a:ext cx="6223464" cy="1122490"/>
            <a:chOff x="0" y="3809275"/>
            <a:chExt cx="6223464" cy="112249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b="16000"/>
            <a:stretch/>
          </p:blipFill>
          <p:spPr>
            <a:xfrm>
              <a:off x="14688" y="3809275"/>
              <a:ext cx="6208776" cy="112249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2598943" y="3860073"/>
              <a:ext cx="0" cy="397175"/>
            </a:xfrm>
            <a:prstGeom prst="straightConnector1">
              <a:avLst/>
            </a:prstGeom>
            <a:ln w="57150">
              <a:solidFill>
                <a:srgbClr val="0432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8635" y="4758797"/>
              <a:ext cx="319314" cy="152399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0" y="4860396"/>
              <a:ext cx="6132461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87948" y="3819317"/>
              <a:ext cx="12747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>
                  <a:latin typeface="Palatino"/>
                  <a:cs typeface="Palatino"/>
                </a:rPr>
                <a:t>5</a:t>
              </a:r>
              <a:r>
                <a:rPr lang="en-US" sz="2200" b="1" dirty="0" smtClean="0">
                  <a:latin typeface="Palatino"/>
                  <a:cs typeface="Palatino"/>
                </a:rPr>
                <a:t> </a:t>
              </a:r>
              <a:r>
                <a:rPr lang="en-US" sz="2200" b="1" dirty="0">
                  <a:latin typeface="Palatino"/>
                  <a:cs typeface="Palatino"/>
                </a:rPr>
                <a:t>person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b="18111"/>
          <a:stretch/>
        </p:blipFill>
        <p:spPr>
          <a:xfrm>
            <a:off x="7432" y="5071141"/>
            <a:ext cx="6208776" cy="1113799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2482117" y="5126992"/>
            <a:ext cx="0" cy="397175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8635" y="6047597"/>
            <a:ext cx="319314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0" y="6149196"/>
            <a:ext cx="6132461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90637" y="5055728"/>
            <a:ext cx="12747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Palatino"/>
                <a:cs typeface="Palatino"/>
              </a:rPr>
              <a:t>6 </a:t>
            </a:r>
            <a:r>
              <a:rPr lang="en-US" sz="2200" b="1" dirty="0">
                <a:latin typeface="Palatino"/>
                <a:cs typeface="Palatino"/>
              </a:rPr>
              <a:t>person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57136" y="6346999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log(LR)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8938" y="610591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-6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19356" y="61111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alatino"/>
                <a:cs typeface="Palatino"/>
              </a:rPr>
              <a:t>0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61506" y="610686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6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0230" y="611437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12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21254" y="610778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18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83525" y="610686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24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45560" y="610685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30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37376" y="1895150"/>
            <a:ext cx="318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  <a:latin typeface="Palatino"/>
                <a:cs typeface="Palatino"/>
              </a:rPr>
              <a:t>Average match strength decreases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37376" y="3961773"/>
            <a:ext cx="254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Max log(LR) nearly </a:t>
            </a:r>
            <a:r>
              <a:rPr lang="en-US" sz="2400" dirty="0" smtClean="0">
                <a:latin typeface="Palatino"/>
                <a:cs typeface="Palatino"/>
              </a:rPr>
              <a:t>constant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710818" y="1468663"/>
            <a:ext cx="0" cy="46743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1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2157984"/>
            <a:ext cx="7214616" cy="3659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Sensitivity: More or less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2899" y="5163775"/>
            <a:ext cx="361167" cy="300825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26094" y="2302255"/>
            <a:ext cx="0" cy="3378878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53159" y="931734"/>
            <a:ext cx="5598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log(LR) depends </a:t>
            </a:r>
            <a:r>
              <a:rPr lang="en-US" sz="2400" smtClean="0">
                <a:latin typeface="Palatino"/>
                <a:cs typeface="Palatino"/>
              </a:rPr>
              <a:t>on contributor weight </a:t>
            </a:r>
            <a:endParaRPr lang="en-US" sz="2400" dirty="0" smtClean="0">
              <a:latin typeface="Palatino"/>
              <a:cs typeface="Palatino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24686" y="4811246"/>
            <a:ext cx="2085483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24535" y="4392847"/>
            <a:ext cx="170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more DNA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930114" y="2940686"/>
            <a:ext cx="0" cy="1870559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39174" y="3460466"/>
            <a:ext cx="1320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Palatino"/>
                <a:cs typeface="Palatino"/>
              </a:rPr>
              <a:t>stronger</a:t>
            </a:r>
          </a:p>
          <a:p>
            <a:pPr algn="ctr"/>
            <a:r>
              <a:rPr lang="en-US" sz="2400" dirty="0" smtClean="0">
                <a:latin typeface="Palatino"/>
                <a:cs typeface="Palatino"/>
              </a:rPr>
              <a:t> match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8490" y="5431710"/>
            <a:ext cx="4411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-6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943" y="4880369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0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246" y="4320561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6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889" y="3754038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12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5635" y="3217879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18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6172" y="2659091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24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4008" y="211610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30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37338" y="3601393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alatino"/>
                <a:cs typeface="Palatino"/>
              </a:rPr>
              <a:t>log(LR)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7052" y="5540802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alatino"/>
                <a:cs typeface="Palatino"/>
              </a:rPr>
              <a:t>contributor weight (%)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2921" y="515431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61648" y="515431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40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72228" y="513837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49422" y="513837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80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62224" y="5146841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100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4050" y="1720526"/>
            <a:ext cx="442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Match statistics for </a:t>
            </a:r>
            <a:r>
              <a:rPr lang="en-US" sz="2400" smtClean="0">
                <a:latin typeface="Palatino"/>
                <a:cs typeface="Palatino"/>
              </a:rPr>
              <a:t>all samples </a:t>
            </a:r>
            <a:endParaRPr lang="en-US" sz="2400" dirty="0" smtClean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0620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12" y="2160551"/>
            <a:ext cx="7211069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Sensitivity: More or less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7101" y="2892337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2-3 person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6857" y="3804793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Palatino"/>
                <a:cs typeface="Palatino"/>
              </a:rPr>
              <a:t>4 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7698" y="4584501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  <a:latin typeface="Palatino"/>
                <a:cs typeface="Palatino"/>
              </a:rPr>
              <a:t>6 person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77352" y="1843675"/>
            <a:ext cx="1553479" cy="0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0806" y="2330246"/>
            <a:ext cx="0" cy="1629753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68428" y="1643620"/>
            <a:ext cx="271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more contributors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8661" y="163426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less DNA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5791" y="2549120"/>
            <a:ext cx="1406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"/>
                <a:cs typeface="Palatino"/>
              </a:rPr>
              <a:t>weaker match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72899" y="5163775"/>
            <a:ext cx="361167" cy="300825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426094" y="2302255"/>
            <a:ext cx="0" cy="3378878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72228" y="513837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49422" y="513837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62224" y="5146841"/>
            <a:ext cx="64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100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8490" y="5431710"/>
            <a:ext cx="4411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-6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0943" y="4880369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0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246" y="4320561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6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8889" y="3754038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12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5635" y="3217879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18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6172" y="2659091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24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4008" y="211610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30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7338" y="3601393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alatino"/>
                <a:cs typeface="Palatino"/>
              </a:rPr>
              <a:t>log(LR)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67052" y="5540802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Palatino"/>
                <a:cs typeface="Palatino"/>
              </a:rPr>
              <a:t>contributor weight (%)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92921" y="515431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61648" y="5154310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941550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Specificity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468" y="945106"/>
            <a:ext cx="601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Sensitivity </a:t>
            </a:r>
            <a:r>
              <a:rPr lang="en-US" sz="2400" dirty="0">
                <a:latin typeface="Palatino"/>
                <a:cs typeface="Palatino"/>
              </a:rPr>
              <a:t>is important, but not sufficient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0168" y="6075028"/>
            <a:ext cx="319314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84040" y="2825221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log(LR)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2969" y="2519855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-42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8207" y="2527409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-36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92067" y="2527373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-30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6236" y="2524797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-24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57450" y="2520785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85015" y="2527172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-12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38327" y="2519857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08295" y="25198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0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b="20112"/>
          <a:stretch/>
        </p:blipFill>
        <p:spPr>
          <a:xfrm>
            <a:off x="329184" y="1500908"/>
            <a:ext cx="6349593" cy="107303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23440" y="2416223"/>
            <a:ext cx="319314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23440" y="2519855"/>
            <a:ext cx="6115939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22867" y="1663411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2 person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027385" y="1468664"/>
            <a:ext cx="0" cy="10511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6200000">
            <a:off x="-142581" y="1736508"/>
            <a:ext cx="933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counts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302" y="3938824"/>
            <a:ext cx="347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Each evidence genotype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236" y="4907852"/>
            <a:ext cx="677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Match statistic distribution for non-contributors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72194" y="3930357"/>
            <a:ext cx="329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10,000 random profiles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29" name="Left-Right Arrow 28"/>
          <p:cNvSpPr/>
          <p:nvPr/>
        </p:nvSpPr>
        <p:spPr>
          <a:xfrm>
            <a:off x="4139801" y="3970591"/>
            <a:ext cx="973666" cy="410827"/>
          </a:xfrm>
          <a:prstGeom prst="leftRightArrow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046414" y="3592317"/>
            <a:ext cx="136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compare</a:t>
            </a:r>
            <a:endParaRPr lang="en-US" sz="2400" dirty="0" smtClean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859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Specificity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468" y="945106"/>
            <a:ext cx="6010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Sensitivity </a:t>
            </a:r>
            <a:r>
              <a:rPr lang="en-US" sz="2400" dirty="0">
                <a:latin typeface="Palatino"/>
                <a:cs typeface="Palatino"/>
              </a:rPr>
              <a:t>is important, but not sufficient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37466" y="3964377"/>
            <a:ext cx="6349594" cy="1072998"/>
            <a:chOff x="14632" y="3074720"/>
            <a:chExt cx="6349594" cy="10729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b="20115"/>
            <a:stretch/>
          </p:blipFill>
          <p:spPr>
            <a:xfrm>
              <a:off x="14632" y="3074720"/>
              <a:ext cx="6349594" cy="107299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483574" y="3100854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"/>
                  <a:cs typeface="Palatino"/>
                </a:rPr>
                <a:t>4 person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6560" y="3988572"/>
              <a:ext cx="319314" cy="152399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94256" y="4100906"/>
              <a:ext cx="6115939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b="20164"/>
          <a:stretch/>
        </p:blipFill>
        <p:spPr>
          <a:xfrm>
            <a:off x="343816" y="5151675"/>
            <a:ext cx="6349593" cy="10723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0908" y="5245104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5 - 6 person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0168" y="6075028"/>
            <a:ext cx="319314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0985" y="6175436"/>
            <a:ext cx="6138394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84040" y="645789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log(LR)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2969" y="6152524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-42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8207" y="6160078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-36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92067" y="6160042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-30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6236" y="6157466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-24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57450" y="6153454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85015" y="6159841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-12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38327" y="615252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74427" y="61525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0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/>
          <a:srcRect b="20112"/>
          <a:stretch/>
        </p:blipFill>
        <p:spPr>
          <a:xfrm>
            <a:off x="329184" y="1500908"/>
            <a:ext cx="6349593" cy="107303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23440" y="2416223"/>
            <a:ext cx="319314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23440" y="2519855"/>
            <a:ext cx="6115939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22867" y="1663411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2 person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21813" y="2769756"/>
            <a:ext cx="6350613" cy="1100602"/>
            <a:chOff x="-7371" y="2769756"/>
            <a:chExt cx="6350613" cy="110060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/>
            <a:srcRect b="19897"/>
            <a:stretch/>
          </p:blipFill>
          <p:spPr>
            <a:xfrm>
              <a:off x="-7371" y="2789710"/>
              <a:ext cx="6350613" cy="107609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187906" y="3717959"/>
              <a:ext cx="319314" cy="152399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71801" y="3811092"/>
              <a:ext cx="6099048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052651" y="2769756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Palatino"/>
                  <a:cs typeface="Palatino"/>
                </a:rPr>
                <a:t>3 person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 flipV="1">
            <a:off x="6027385" y="1468663"/>
            <a:ext cx="0" cy="46743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43242" y="1954160"/>
            <a:ext cx="2833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"/>
                <a:cs typeface="Palatino"/>
              </a:rPr>
              <a:t>non-contributors excluded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4451" y="4139071"/>
            <a:ext cx="308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"/>
                <a:cs typeface="Palatino"/>
              </a:rPr>
              <a:t>More contributors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7513" y="5072040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lower specificity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134114" y="5415502"/>
            <a:ext cx="933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counts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-125647" y="4228053"/>
            <a:ext cx="933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counts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-134114" y="2990405"/>
            <a:ext cx="933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counts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-142581" y="1736508"/>
            <a:ext cx="933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counts</a:t>
            </a:r>
            <a:endParaRPr lang="en-US" sz="2000" dirty="0" smtClean="0">
              <a:latin typeface="Palatino"/>
              <a:cs typeface="Palatino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760144" y="4589569"/>
            <a:ext cx="0" cy="4478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27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-Down Arrow 9"/>
          <p:cNvSpPr/>
          <p:nvPr/>
        </p:nvSpPr>
        <p:spPr>
          <a:xfrm>
            <a:off x="7220677" y="2334820"/>
            <a:ext cx="1165999" cy="2746186"/>
          </a:xfrm>
          <a:prstGeom prst="upDownArrow">
            <a:avLst/>
          </a:prstGeom>
          <a:solidFill>
            <a:schemeClr val="accent6">
              <a:alpha val="46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What limits specificity</a:t>
            </a:r>
            <a:endParaRPr lang="en-US" sz="3800" dirty="0">
              <a:latin typeface="Palatino"/>
              <a:cs typeface="Palatin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1627"/>
          <a:stretch/>
        </p:blipFill>
        <p:spPr>
          <a:xfrm>
            <a:off x="376702" y="1213847"/>
            <a:ext cx="6400800" cy="1054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1603"/>
          <a:stretch/>
        </p:blipFill>
        <p:spPr>
          <a:xfrm>
            <a:off x="376702" y="2449656"/>
            <a:ext cx="6400800" cy="10544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8032" y="1468663"/>
            <a:ext cx="108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0 - 5 %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542" y="268022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10 - 15%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b="20894"/>
          <a:stretch/>
        </p:blipFill>
        <p:spPr>
          <a:xfrm>
            <a:off x="376702" y="3870977"/>
            <a:ext cx="6400800" cy="10639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92415" y="4038935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30 - 50 %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b="22217"/>
          <a:stretch/>
        </p:blipFill>
        <p:spPr>
          <a:xfrm>
            <a:off x="376702" y="5164143"/>
            <a:ext cx="6400800" cy="1040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7735" y="871530"/>
            <a:ext cx="479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Specificity </a:t>
            </a:r>
            <a:r>
              <a:rPr lang="en-US" sz="2400" dirty="0">
                <a:latin typeface="Palatino"/>
                <a:cs typeface="Palatino"/>
              </a:rPr>
              <a:t>not </a:t>
            </a:r>
            <a:r>
              <a:rPr lang="en-US" sz="2400" dirty="0" smtClean="0">
                <a:latin typeface="Palatino"/>
                <a:cs typeface="Palatino"/>
              </a:rPr>
              <a:t>lost to </a:t>
            </a:r>
            <a:r>
              <a:rPr lang="en-US" sz="2400" dirty="0">
                <a:latin typeface="Palatino"/>
                <a:cs typeface="Palatino"/>
              </a:rPr>
              <a:t>complexity 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0122" y="1333195"/>
            <a:ext cx="1774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minors</a:t>
            </a:r>
            <a:endParaRPr lang="en-US" sz="2400" dirty="0" smtClean="0">
              <a:latin typeface="Palatino"/>
              <a:cs typeface="Palatino"/>
            </a:endParaRPr>
          </a:p>
          <a:p>
            <a:pPr algn="ctr"/>
            <a:r>
              <a:rPr lang="en-US" sz="2400" dirty="0" smtClean="0">
                <a:latin typeface="Palatino"/>
                <a:cs typeface="Palatino"/>
              </a:rPr>
              <a:t>less specific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991" y="5243116"/>
            <a:ext cx="1982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Majors</a:t>
            </a:r>
          </a:p>
          <a:p>
            <a:pPr algn="ctr"/>
            <a:r>
              <a:rPr lang="en-US" sz="2400" dirty="0" smtClean="0">
                <a:latin typeface="Palatino"/>
                <a:cs typeface="Palatino"/>
              </a:rPr>
              <a:t>more specific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7020" y="3138004"/>
            <a:ext cx="2592764" cy="124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Palatino"/>
                <a:cs typeface="Palatino"/>
              </a:rPr>
              <a:t>Information </a:t>
            </a:r>
          </a:p>
          <a:p>
            <a:pPr algn="ctr"/>
            <a:r>
              <a:rPr lang="en-US" sz="2400" dirty="0" smtClean="0">
                <a:latin typeface="Palatino"/>
                <a:cs typeface="Palatino"/>
              </a:rPr>
              <a:t>depends on</a:t>
            </a:r>
          </a:p>
          <a:p>
            <a:pPr algn="ctr"/>
            <a:r>
              <a:rPr lang="en-US" sz="2400" dirty="0" smtClean="0">
                <a:latin typeface="Palatino"/>
                <a:cs typeface="Palatino"/>
              </a:rPr>
              <a:t>DNA </a:t>
            </a:r>
            <a:r>
              <a:rPr lang="en-US" sz="2400" dirty="0">
                <a:latin typeface="Palatino"/>
                <a:cs typeface="Palatino"/>
              </a:rPr>
              <a:t>amount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3785" y="5409012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≥ 50%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4791" y="6396926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log(LR)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8567" y="6153097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-42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6871" y="6160651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-36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03797" y="6160615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97966" y="6158039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-24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6114" y="6154027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79811" y="6160414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58523" y="6153099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-6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94624" y="615309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0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999953" y="1468663"/>
            <a:ext cx="0" cy="46743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77718" y="2113559"/>
            <a:ext cx="319314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642312" y="2211369"/>
            <a:ext cx="609904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7718" y="3349033"/>
            <a:ext cx="319314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2312" y="3446843"/>
            <a:ext cx="609904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4592" y="4786059"/>
            <a:ext cx="319314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678454" y="4883869"/>
            <a:ext cx="609904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5729" y="6062074"/>
            <a:ext cx="319314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721927" y="6159884"/>
            <a:ext cx="609904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-91780" y="5466302"/>
            <a:ext cx="933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counts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-91780" y="4151852"/>
            <a:ext cx="933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counts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91780" y="2711002"/>
            <a:ext cx="933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counts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-91780" y="1490972"/>
            <a:ext cx="933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counts</a:t>
            </a:r>
            <a:endParaRPr lang="en-US" sz="2000" dirty="0" smtClean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9472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" y="2100584"/>
            <a:ext cx="5010423" cy="4074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Reproducibility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940" y="947755"/>
            <a:ext cx="7509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- Repeatable results using a random search algorithm?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24954"/>
              </p:ext>
            </p:extLst>
          </p:nvPr>
        </p:nvGraphicFramePr>
        <p:xfrm>
          <a:off x="5793695" y="2490012"/>
          <a:ext cx="2715911" cy="2258142"/>
        </p:xfrm>
        <a:graphic>
          <a:graphicData uri="http://schemas.openxmlformats.org/drawingml/2006/table">
            <a:tbl>
              <a:tblPr/>
              <a:tblGrid>
                <a:gridCol w="1124026"/>
                <a:gridCol w="1591885"/>
              </a:tblGrid>
              <a:tr h="73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contribs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within group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std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432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0940" y="1455082"/>
            <a:ext cx="715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- Compare </a:t>
            </a:r>
            <a:r>
              <a:rPr lang="en-US" sz="2400" dirty="0" err="1" smtClean="0">
                <a:latin typeface="Palatino"/>
                <a:cs typeface="Palatino"/>
              </a:rPr>
              <a:t>independnet</a:t>
            </a:r>
            <a:r>
              <a:rPr lang="en-US" sz="2400" dirty="0" smtClean="0">
                <a:latin typeface="Palatino"/>
                <a:cs typeface="Palatino"/>
              </a:rPr>
              <a:t> results for each individual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0924" y="5088110"/>
            <a:ext cx="126989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log(LR</a:t>
            </a:r>
            <a:r>
              <a:rPr lang="en-US" sz="2200" baseline="-25000" dirty="0" smtClean="0">
                <a:latin typeface="Palatino"/>
                <a:cs typeface="Palatino"/>
              </a:rPr>
              <a:t>1</a:t>
            </a:r>
            <a:r>
              <a:rPr lang="en-US" sz="2200" dirty="0" smtClean="0">
                <a:latin typeface="Palatino"/>
                <a:cs typeface="Palatino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85657" y="3123844"/>
            <a:ext cx="126989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log(LR</a:t>
            </a:r>
            <a:r>
              <a:rPr lang="en-US" sz="2200" baseline="-25000" dirty="0" smtClean="0">
                <a:latin typeface="Palatino"/>
                <a:cs typeface="Palatino"/>
              </a:rPr>
              <a:t>2</a:t>
            </a:r>
            <a:r>
              <a:rPr lang="en-US" sz="2200" dirty="0" smtClean="0">
                <a:latin typeface="Palatino"/>
                <a:cs typeface="Palatino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86115" y="5455583"/>
            <a:ext cx="1837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more complexity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203341" y="5447115"/>
            <a:ext cx="154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Palatino"/>
                <a:cs typeface="Palatino"/>
              </a:rPr>
              <a:t>more </a:t>
            </a:r>
            <a:r>
              <a:rPr lang="en-US" sz="2400" smtClean="0">
                <a:latin typeface="Palatino"/>
                <a:cs typeface="Palatino"/>
              </a:rPr>
              <a:t>variation</a:t>
            </a:r>
            <a:endParaRPr lang="en-US" sz="2400" dirty="0">
              <a:latin typeface="Palatino"/>
              <a:cs typeface="Palatino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705859" y="5955749"/>
            <a:ext cx="555791" cy="3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2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" y="2100584"/>
            <a:ext cx="5010423" cy="4074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Reproducibility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07" y="1023957"/>
            <a:ext cx="599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- Software uses a random search algorithm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9407" y="1500345"/>
            <a:ext cx="4647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- How repeatable are the results?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793695" y="2490012"/>
          <a:ext cx="2715911" cy="2258142"/>
        </p:xfrm>
        <a:graphic>
          <a:graphicData uri="http://schemas.openxmlformats.org/drawingml/2006/table">
            <a:tbl>
              <a:tblPr/>
              <a:tblGrid>
                <a:gridCol w="1124026"/>
                <a:gridCol w="1591885"/>
              </a:tblGrid>
              <a:tr h="73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contribs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within group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std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432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4524345" y="3067477"/>
            <a:ext cx="1269350" cy="3340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937760" y="2689558"/>
            <a:ext cx="855935" cy="7120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365727" y="2490012"/>
            <a:ext cx="427969" cy="9115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10433" y="4572253"/>
            <a:ext cx="3083262" cy="5461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880360" y="4454750"/>
            <a:ext cx="2913334" cy="11750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063240" y="4290030"/>
            <a:ext cx="2730456" cy="28222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85743" y="577511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less DNA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734941" y="5633942"/>
            <a:ext cx="1544588" cy="717551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86115" y="5455583"/>
            <a:ext cx="1837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more complexity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203341" y="5447115"/>
            <a:ext cx="154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Palatino"/>
                <a:cs typeface="Palatino"/>
              </a:rPr>
              <a:t>more </a:t>
            </a:r>
            <a:r>
              <a:rPr lang="en-US" sz="2400" smtClean="0">
                <a:latin typeface="Palatino"/>
                <a:cs typeface="Palatino"/>
              </a:rPr>
              <a:t>variation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0924" y="5088110"/>
            <a:ext cx="126989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log(LR</a:t>
            </a:r>
            <a:r>
              <a:rPr lang="en-US" sz="2200" baseline="-25000" dirty="0" smtClean="0">
                <a:latin typeface="Palatino"/>
                <a:cs typeface="Palatino"/>
              </a:rPr>
              <a:t>1</a:t>
            </a:r>
            <a:r>
              <a:rPr lang="en-US" sz="2200" dirty="0" smtClean="0">
                <a:latin typeface="Palatino"/>
                <a:cs typeface="Palatino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885657" y="3123844"/>
            <a:ext cx="126989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log(LR</a:t>
            </a:r>
            <a:r>
              <a:rPr lang="en-US" sz="2200" baseline="-25000" dirty="0" smtClean="0">
                <a:latin typeface="Palatino"/>
                <a:cs typeface="Palatino"/>
              </a:rPr>
              <a:t>2</a:t>
            </a:r>
            <a:r>
              <a:rPr lang="en-US" sz="2200" dirty="0" smtClean="0">
                <a:latin typeface="Palatino"/>
                <a:cs typeface="Palatino"/>
              </a:rPr>
              <a:t>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705859" y="5955749"/>
            <a:ext cx="555791" cy="3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62334" y="5955749"/>
            <a:ext cx="555791" cy="3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5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80" y="4081597"/>
            <a:ext cx="2590693" cy="17348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DNA evidence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0133" y="2445516"/>
            <a:ext cx="14066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Palatino"/>
                <a:cs typeface="Palatino"/>
              </a:rPr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9327" y="4821393"/>
            <a:ext cx="3035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Corroborate answers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4923" y="4153326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Cold </a:t>
            </a:r>
            <a:r>
              <a:rPr lang="en-US" sz="2400" dirty="0" smtClean="0">
                <a:latin typeface="Palatino"/>
                <a:cs typeface="Palatino"/>
              </a:rPr>
              <a:t>cases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3056" y="5489460"/>
            <a:ext cx="311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Create new questions</a:t>
            </a:r>
          </a:p>
        </p:txBody>
      </p:sp>
      <p:pic>
        <p:nvPicPr>
          <p:cNvPr id="12" name="Picture 38" descr="DNA_logo.jpg                                                   00D94E0CMacintosh HD                   7C262FE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42" y="1677291"/>
            <a:ext cx="793039" cy="176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Glock_300dp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6062" b="7455"/>
          <a:stretch>
            <a:fillRect/>
          </a:stretch>
        </p:blipFill>
        <p:spPr bwMode="auto">
          <a:xfrm flipH="1">
            <a:off x="261729" y="1770604"/>
            <a:ext cx="1889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1310"/>
          <a:stretch/>
        </p:blipFill>
        <p:spPr>
          <a:xfrm>
            <a:off x="3095953" y="1770604"/>
            <a:ext cx="938356" cy="166995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924016" y="2728446"/>
            <a:ext cx="915234" cy="101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77575" y="2738593"/>
            <a:ext cx="915234" cy="101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82663" y="2728446"/>
            <a:ext cx="915234" cy="101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983466" y="3297406"/>
            <a:ext cx="0" cy="7506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131849" y="5039610"/>
            <a:ext cx="1669808" cy="185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131849" y="5058123"/>
            <a:ext cx="1669808" cy="6621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131849" y="4391574"/>
            <a:ext cx="1669808" cy="6665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289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-Down Arrow 16"/>
          <p:cNvSpPr/>
          <p:nvPr/>
        </p:nvSpPr>
        <p:spPr>
          <a:xfrm>
            <a:off x="7012511" y="3074528"/>
            <a:ext cx="917752" cy="1498593"/>
          </a:xfrm>
          <a:prstGeom prst="upDownArrow">
            <a:avLst/>
          </a:prstGeom>
          <a:solidFill>
            <a:schemeClr val="accent6">
              <a:alpha val="46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7"/>
          <a:stretch/>
        </p:blipFill>
        <p:spPr>
          <a:xfrm>
            <a:off x="626534" y="1897737"/>
            <a:ext cx="5501468" cy="4239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How many contributors?</a:t>
            </a:r>
            <a:endParaRPr lang="en-US" sz="3800" dirty="0">
              <a:latin typeface="Palatino"/>
              <a:cs typeface="Palatin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2" t="82685" r="16007" b="12373"/>
          <a:stretch/>
        </p:blipFill>
        <p:spPr>
          <a:xfrm>
            <a:off x="5737476" y="5396724"/>
            <a:ext cx="231775" cy="2190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9267" y="1436072"/>
            <a:ext cx="679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Does assumed contributor number matter?</a:t>
            </a:r>
            <a:endParaRPr lang="en-US" sz="2400" dirty="0">
              <a:latin typeface="Palatino"/>
              <a:cs typeface="Palatino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7"/>
          <a:stretch/>
        </p:blipFill>
        <p:spPr>
          <a:xfrm>
            <a:off x="6037642" y="1897737"/>
            <a:ext cx="214812" cy="42393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12333" y="957304"/>
            <a:ext cx="766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Don’t </a:t>
            </a:r>
            <a:r>
              <a:rPr lang="en-US" sz="2400">
                <a:latin typeface="Palatino"/>
                <a:cs typeface="Palatino"/>
              </a:rPr>
              <a:t>know </a:t>
            </a:r>
            <a:r>
              <a:rPr lang="en-US" sz="2400" smtClean="0">
                <a:latin typeface="Palatino"/>
                <a:cs typeface="Palatino"/>
              </a:rPr>
              <a:t>actual </a:t>
            </a:r>
            <a:r>
              <a:rPr lang="en-US" sz="2400" dirty="0">
                <a:latin typeface="Palatino"/>
                <a:cs typeface="Palatino"/>
              </a:rPr>
              <a:t>contributor </a:t>
            </a:r>
            <a:r>
              <a:rPr lang="en-US" sz="2400" dirty="0" smtClean="0">
                <a:latin typeface="Palatino"/>
                <a:cs typeface="Palatino"/>
              </a:rPr>
              <a:t>number in casework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5987" y="2540779"/>
            <a:ext cx="200068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"/>
                <a:cs typeface="Palatino"/>
              </a:rPr>
              <a:t>Actual: 10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3972" y="3592991"/>
            <a:ext cx="136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compare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5986" y="4697698"/>
            <a:ext cx="2000681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Palatino"/>
                <a:cs typeface="Palatino"/>
              </a:rPr>
              <a:t>Observed: 5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5488" y="2178275"/>
            <a:ext cx="158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Palatino"/>
                <a:cs typeface="Palatino"/>
              </a:rPr>
              <a:t>10 person mixture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92669" y="3629817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RFU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0519" y="5886218"/>
            <a:ext cx="13740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Size (</a:t>
            </a:r>
            <a:r>
              <a:rPr lang="en-US" sz="2400" dirty="0" err="1" smtClean="0">
                <a:latin typeface="Palatino"/>
                <a:cs typeface="Palatino"/>
              </a:rPr>
              <a:t>bp</a:t>
            </a:r>
            <a:r>
              <a:rPr lang="en-US" sz="2400" dirty="0" smtClean="0">
                <a:latin typeface="Palatino"/>
                <a:cs typeface="Palatino"/>
              </a:rPr>
              <a:t>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2" t="82685" r="16007" b="12373"/>
          <a:stretch/>
        </p:blipFill>
        <p:spPr>
          <a:xfrm>
            <a:off x="5731517" y="5396068"/>
            <a:ext cx="231775" cy="21907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12250" y="4785059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47198" y="477659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14103" y="296902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9051" y="29605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99268" y="266366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442683" y="264673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62408" y="1944078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14290" y="193561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20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12387" y="5202102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347335" y="519363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55453" y="469638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90401" y="46879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45611" y="4202902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197493" y="419443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21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10976" y="4839852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62858" y="48313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22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76932" y="2932008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28814" y="292354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23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686944" y="5281865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38826" y="527339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0709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16850"/>
          <a:stretch/>
        </p:blipFill>
        <p:spPr>
          <a:xfrm>
            <a:off x="1139252" y="1202843"/>
            <a:ext cx="6648137" cy="21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Never too many contributors</a:t>
            </a:r>
            <a:endParaRPr lang="en-US" sz="3800" dirty="0">
              <a:latin typeface="Palatino"/>
              <a:cs typeface="Palatino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14687"/>
              </p:ext>
            </p:extLst>
          </p:nvPr>
        </p:nvGraphicFramePr>
        <p:xfrm>
          <a:off x="463617" y="4788321"/>
          <a:ext cx="8008494" cy="1323429"/>
        </p:xfrm>
        <a:graphic>
          <a:graphicData uri="http://schemas.openxmlformats.org/drawingml/2006/table">
            <a:tbl>
              <a:tblPr/>
              <a:tblGrid>
                <a:gridCol w="1833440"/>
                <a:gridCol w="740958"/>
                <a:gridCol w="955602"/>
                <a:gridCol w="1062573"/>
                <a:gridCol w="941340"/>
                <a:gridCol w="905682"/>
                <a:gridCol w="1568899"/>
              </a:tblGrid>
              <a:tr h="519567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min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mean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std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dev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max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N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 </a:t>
                      </a:r>
                      <a:r>
                        <a:rPr lang="mr-IN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=</a:t>
                      </a:r>
                      <a:endParaRPr lang="mr-IN" sz="2000" b="1" i="0" u="none" strike="noStrike" dirty="0">
                        <a:solidFill>
                          <a:srgbClr val="00000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False Exclusions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Actual (2-10)</a:t>
                      </a:r>
                      <a:endParaRPr lang="en-US" sz="2000" b="0" i="0" u="none" strike="noStrike" dirty="0">
                        <a:solidFill>
                          <a:srgbClr val="00B0F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-2.1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7.8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8.0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29.3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Observed (2-6)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-9.1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7.9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8.9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29.4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5748" y="4122863"/>
            <a:ext cx="7979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Number of assumed contributors does not change results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1065" y="866270"/>
            <a:ext cx="4052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Matches to </a:t>
            </a:r>
            <a:r>
              <a:rPr lang="en-US" sz="2400" smtClean="0">
                <a:latin typeface="Palatino"/>
                <a:cs typeface="Palatino"/>
              </a:rPr>
              <a:t>true contributors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475" y="3530152"/>
            <a:ext cx="1128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Palatino"/>
                <a:cs typeface="Palatino"/>
              </a:rPr>
              <a:t>log(LR)</a:t>
            </a:r>
            <a:endParaRPr lang="en-US" sz="2200" dirty="0" smtClean="0">
              <a:latin typeface="Palatino"/>
              <a:cs typeface="Palatin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5793" y="3265117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Palatino"/>
                <a:cs typeface="Palatino"/>
              </a:rPr>
              <a:t>-6</a:t>
            </a:r>
            <a:endParaRPr lang="en-US" sz="2200" dirty="0" smtClean="0">
              <a:latin typeface="Palatino"/>
              <a:cs typeface="Palatin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6965" y="3261787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latin typeface="Palatino"/>
                <a:cs typeface="Palatino"/>
              </a:rPr>
              <a:t>0</a:t>
            </a:r>
            <a:endParaRPr lang="en-US" sz="2200" dirty="0" smtClean="0">
              <a:latin typeface="Palatino"/>
              <a:cs typeface="Palatin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0530" y="326928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Palatino"/>
                <a:cs typeface="Palatino"/>
              </a:rPr>
              <a:t>6</a:t>
            </a:r>
            <a:endParaRPr lang="en-US" sz="2200" dirty="0" smtClean="0">
              <a:latin typeface="Palatino"/>
              <a:cs typeface="Palatin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1980" y="3277528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66288" y="3266325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18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4905" y="3270035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9606" y="3285023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30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596476" y="2056216"/>
            <a:ext cx="1085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counts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998718" y="1202843"/>
            <a:ext cx="0" cy="210254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9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Identification comes from information</a:t>
            </a:r>
            <a:endParaRPr lang="en-US" sz="3800" dirty="0">
              <a:latin typeface="Palatino"/>
              <a:cs typeface="Palatin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1470"/>
          <a:stretch/>
        </p:blipFill>
        <p:spPr>
          <a:xfrm>
            <a:off x="622091" y="1429687"/>
            <a:ext cx="7591157" cy="1261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9611" y="1489773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Observed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8818" y="1455674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Palatino"/>
                <a:cs typeface="Palatino"/>
              </a:rPr>
              <a:t>Actual</a:t>
            </a: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5536916" y="1791297"/>
            <a:ext cx="515327" cy="36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7177160" y="1739435"/>
            <a:ext cx="401657" cy="221211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48802"/>
              </p:ext>
            </p:extLst>
          </p:nvPr>
        </p:nvGraphicFramePr>
        <p:xfrm>
          <a:off x="5883638" y="3319464"/>
          <a:ext cx="3065629" cy="2935850"/>
        </p:xfrm>
        <a:graphic>
          <a:graphicData uri="http://schemas.openxmlformats.org/drawingml/2006/table">
            <a:tbl>
              <a:tblPr/>
              <a:tblGrid>
                <a:gridCol w="359700"/>
                <a:gridCol w="459446"/>
                <a:gridCol w="1249131"/>
                <a:gridCol w="997352"/>
              </a:tblGrid>
              <a:tr h="347521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Counts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649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Observed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Actual</a:t>
                      </a:r>
                      <a:endParaRPr lang="en-US" sz="2200" b="1" i="0" u="none" strike="noStrike" dirty="0">
                        <a:solidFill>
                          <a:srgbClr val="00B0F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2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log(LR)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6,900</a:t>
                      </a:r>
                      <a:endParaRPr lang="is-IS" sz="2200" b="0" i="0" u="none" strike="noStrike" dirty="0">
                        <a:solidFill>
                          <a:srgbClr val="00000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13,043</a:t>
                      </a:r>
                      <a:endParaRPr lang="is-IS" sz="2200" b="0" i="0" u="none" strike="noStrike" dirty="0">
                        <a:solidFill>
                          <a:srgbClr val="00B0F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1,866</a:t>
                      </a:r>
                      <a:endParaRPr lang="is-IS" sz="2200" b="0" i="0" u="none" strike="noStrike" dirty="0">
                        <a:solidFill>
                          <a:srgbClr val="00000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3</a:t>
                      </a:r>
                      <a:r>
                        <a:rPr lang="en-US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,</a:t>
                      </a:r>
                      <a:r>
                        <a:rPr lang="ru-RU" sz="22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334</a:t>
                      </a:r>
                      <a:endParaRPr lang="ru-RU" sz="2200" b="0" i="0" u="none" strike="noStrike" dirty="0">
                        <a:solidFill>
                          <a:srgbClr val="00B0F0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200" b="0" i="0" u="none" strike="noStrike" dirty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509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200" b="0" i="0" u="none" strike="noStrike" dirty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B0F0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05647" y="3947590"/>
            <a:ext cx="5264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- don’t affect chance of false inclusion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13798" y="2368164"/>
            <a:ext cx="722027" cy="287824"/>
          </a:xfrm>
          <a:prstGeom prst="rect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>
            <a:off x="8135825" y="2690734"/>
            <a:ext cx="813442" cy="628729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 flipH="1">
            <a:off x="6682332" y="2690736"/>
            <a:ext cx="728009" cy="62872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5694" y="5419166"/>
            <a:ext cx="5214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Weak matches to </a:t>
            </a:r>
          </a:p>
          <a:p>
            <a:r>
              <a:rPr lang="en-US" sz="2400" dirty="0" smtClean="0">
                <a:latin typeface="Palatino"/>
                <a:cs typeface="Palatino"/>
              </a:rPr>
              <a:t>	low-information genotypes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713" y="4596633"/>
            <a:ext cx="573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- low inclusionary &amp; exclusionary power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530" y="3409403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‘Extra’ </a:t>
            </a:r>
            <a:r>
              <a:rPr lang="en-US" sz="2400" dirty="0" smtClean="0">
                <a:latin typeface="Palatino"/>
                <a:cs typeface="Palatino"/>
              </a:rPr>
              <a:t>genotypes: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0137" y="2916575"/>
            <a:ext cx="1128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Palatino"/>
                <a:cs typeface="Palatino"/>
              </a:rPr>
              <a:t>log(LR)</a:t>
            </a:r>
            <a:endParaRPr lang="en-US" sz="2200" dirty="0" smtClean="0">
              <a:latin typeface="Palatino"/>
              <a:cs typeface="Palatin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0430" y="2624915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-30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08589" y="2622339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-24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5898" y="2618327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-18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36916" y="2624714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-12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2156" y="2608932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-6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30939" y="2591997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5383" y="2629359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latin typeface="Palatino"/>
                <a:cs typeface="Palatino"/>
              </a:rPr>
              <a:t>-42</a:t>
            </a:r>
            <a:endParaRPr lang="en-US" sz="2200" dirty="0" smtClean="0">
              <a:latin typeface="Palatino"/>
              <a:cs typeface="Palatin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1724" y="2626783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-36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129717" y="1846374"/>
            <a:ext cx="933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counts</a:t>
            </a:r>
            <a:endParaRPr lang="en-US" sz="2000" dirty="0" smtClean="0">
              <a:latin typeface="Palatino"/>
              <a:cs typeface="Palatino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7420327" y="846667"/>
            <a:ext cx="0" cy="180932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9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2633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Information grows</a:t>
            </a:r>
            <a:endParaRPr lang="en-US" sz="3800" dirty="0">
              <a:latin typeface="Palatino"/>
              <a:cs typeface="Palatino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537697" y="3224323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37697" y="2792561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37697" y="2337283"/>
            <a:ext cx="46339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37697" y="5963793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7697" y="5498980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7697" y="5036292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7697" y="4582664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87" idx="2"/>
          </p:cNvCxnSpPr>
          <p:nvPr/>
        </p:nvCxnSpPr>
        <p:spPr>
          <a:xfrm flipV="1">
            <a:off x="537696" y="4121053"/>
            <a:ext cx="4636008" cy="1887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697" y="3668328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45784" y="5496219"/>
            <a:ext cx="3657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4904" y="5975904"/>
            <a:ext cx="365760" cy="43786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0864" y="60092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7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0086" y="55464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6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0864" y="509672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5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0864" y="46320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0864" y="41673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0864" y="37176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82372" y="55464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7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1594" y="509672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5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82372" y="46320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1594" y="41673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4646" y="37176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4646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1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63229" y="509672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5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72451" y="46320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5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3229" y="41673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63229" y="37176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63229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1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3229" y="28332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3229" y="236851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1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85461" y="46320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6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94683" y="41673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85461" y="37176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85461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85461" y="28332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85461" y="236851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42244" y="41673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6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51466" y="37176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6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42244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42244" y="28332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42244" y="2368519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91795" y="37170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8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96323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96323" y="28332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1395067" y="6048570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1972398" y="5591026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2599743" y="5131984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891974" y="5049355"/>
            <a:ext cx="365760" cy="13709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91974" y="5507299"/>
            <a:ext cx="3657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91974" y="5963793"/>
            <a:ext cx="3657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247815" y="5956933"/>
            <a:ext cx="3657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11255" y="4580737"/>
            <a:ext cx="365760" cy="182141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11448" y="5043577"/>
            <a:ext cx="365760" cy="13709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11448" y="5501521"/>
            <a:ext cx="3657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11448" y="5958015"/>
            <a:ext cx="3657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3221455" y="4671043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3840906" y="4204088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97059" y="3678177"/>
            <a:ext cx="365760" cy="27295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95830" y="4134267"/>
            <a:ext cx="365760" cy="22720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96813" y="4577138"/>
            <a:ext cx="365760" cy="182141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97006" y="5039978"/>
            <a:ext cx="365760" cy="13709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797006" y="5497922"/>
            <a:ext cx="3657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797006" y="5954416"/>
            <a:ext cx="3657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1" name="Right Arrow 80"/>
          <p:cNvSpPr/>
          <p:nvPr/>
        </p:nvSpPr>
        <p:spPr>
          <a:xfrm>
            <a:off x="4510526" y="3748409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18882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18882" y="28332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18882" y="236851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576196" y="1822968"/>
            <a:ext cx="4556922" cy="463392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673172" y="281594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9686" y="23781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1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142302" y="4128079"/>
            <a:ext cx="365760" cy="22720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143285" y="4570950"/>
            <a:ext cx="365760" cy="182141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143478" y="5033790"/>
            <a:ext cx="365760" cy="13709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143478" y="5491734"/>
            <a:ext cx="3657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143478" y="5956695"/>
            <a:ext cx="3657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615361" y="2835079"/>
            <a:ext cx="1115112" cy="66357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5733" y="2748721"/>
            <a:ext cx="131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Palatino"/>
                <a:cs typeface="Palatino"/>
              </a:rPr>
              <a:t>assume </a:t>
            </a:r>
            <a:r>
              <a:rPr lang="en-US" sz="2400" dirty="0" smtClean="0">
                <a:latin typeface="Palatino"/>
                <a:cs typeface="Palatino"/>
              </a:rPr>
              <a:t>known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99676" y="2953499"/>
            <a:ext cx="111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Palatino"/>
                <a:cs typeface="Palatino"/>
              </a:rPr>
              <a:t>match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7" name="Down Arrow 26"/>
          <p:cNvSpPr/>
          <p:nvPr/>
        </p:nvSpPr>
        <p:spPr>
          <a:xfrm rot="8100000">
            <a:off x="7676403" y="2148065"/>
            <a:ext cx="373460" cy="548611"/>
          </a:xfrm>
          <a:prstGeom prst="downArrow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own Arrow 127"/>
          <p:cNvSpPr/>
          <p:nvPr/>
        </p:nvSpPr>
        <p:spPr>
          <a:xfrm rot="12600000" flipV="1">
            <a:off x="6287648" y="2230577"/>
            <a:ext cx="373460" cy="548611"/>
          </a:xfrm>
          <a:prstGeom prst="downArrow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own Arrow 128"/>
          <p:cNvSpPr/>
          <p:nvPr/>
        </p:nvSpPr>
        <p:spPr>
          <a:xfrm rot="16200000">
            <a:off x="6936140" y="2882141"/>
            <a:ext cx="373460" cy="548611"/>
          </a:xfrm>
          <a:prstGeom prst="downArrow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6622679" y="1748757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DATA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362891" y="1444049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log(LR) 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9760" y="1864695"/>
            <a:ext cx="437253" cy="45562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-602671" y="3917068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  <a:latin typeface="Palatino"/>
                <a:cs typeface="Palatino"/>
              </a:rPr>
              <a:t>weight  (%)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29230" y="602198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432FF"/>
                </a:solidFill>
                <a:latin typeface="Palatino"/>
                <a:cs typeface="Palatino"/>
              </a:rPr>
              <a:t>13</a:t>
            </a:r>
            <a:endParaRPr lang="en-US" sz="2000" b="1" dirty="0" smtClean="0">
              <a:solidFill>
                <a:srgbClr val="0432FF"/>
              </a:solidFill>
              <a:latin typeface="Palatino"/>
              <a:cs typeface="Palatino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9230" y="554104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432FF"/>
                </a:solidFill>
                <a:latin typeface="Palatino"/>
                <a:cs typeface="Palatino"/>
              </a:rPr>
              <a:t>22</a:t>
            </a:r>
            <a:endParaRPr lang="en-US" sz="2000" b="1" dirty="0" smtClean="0">
              <a:solidFill>
                <a:srgbClr val="0432FF"/>
              </a:solidFill>
              <a:latin typeface="Palatino"/>
              <a:cs typeface="Palatino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9230" y="508423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9230" y="464924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16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29230" y="416381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13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29230" y="372038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15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94741" y="326243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4741" y="28290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4741" y="23850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8978" y="193717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432FF"/>
                </a:solidFill>
                <a:latin typeface="Palatino"/>
                <a:cs typeface="Palatino"/>
              </a:rPr>
              <a:t>1</a:t>
            </a:r>
            <a:endParaRPr lang="en-US" sz="2000" b="1" dirty="0" smtClean="0">
              <a:solidFill>
                <a:srgbClr val="0432FF"/>
              </a:solidFill>
              <a:latin typeface="Palatino"/>
              <a:cs typeface="Palatino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110717" y="906215"/>
            <a:ext cx="706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Peeling matched references </a:t>
            </a:r>
            <a:r>
              <a:rPr lang="en-US" sz="2400" smtClean="0">
                <a:latin typeface="Palatino"/>
                <a:cs typeface="Palatino"/>
              </a:rPr>
              <a:t>increases information </a:t>
            </a:r>
            <a:endParaRPr lang="en-US" sz="2400" dirty="0" smtClean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253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2633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Information grows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50648" y="4848742"/>
            <a:ext cx="345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Higher match to minors</a:t>
            </a:r>
            <a:endParaRPr lang="en-US" sz="2400" dirty="0" smtClean="0">
              <a:latin typeface="Palatino"/>
              <a:cs typeface="Palatino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537697" y="3224323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37697" y="2792561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37697" y="2337283"/>
            <a:ext cx="46339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37697" y="5963793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7697" y="5498980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7697" y="5036292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7697" y="4582664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87" idx="2"/>
          </p:cNvCxnSpPr>
          <p:nvPr/>
        </p:nvCxnSpPr>
        <p:spPr>
          <a:xfrm flipV="1">
            <a:off x="537696" y="4121053"/>
            <a:ext cx="4636008" cy="1887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697" y="3668328"/>
            <a:ext cx="463600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45784" y="5496219"/>
            <a:ext cx="3657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4904" y="5975904"/>
            <a:ext cx="365760" cy="43786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0864" y="60092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7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0086" y="55464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6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0864" y="509672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5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0864" y="46320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0864" y="41673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0864" y="37176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82372" y="55464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7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1594" y="509672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5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82372" y="46320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1594" y="41673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4646" y="37176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4646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1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63229" y="509672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5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72451" y="46320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5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63229" y="41673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63229" y="37176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63229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1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3229" y="28332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63229" y="236851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1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85461" y="46320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6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94683" y="41673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85461" y="37176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85461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85461" y="28332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85461" y="236851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42244" y="416733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6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51466" y="371763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6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42244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42244" y="28332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42244" y="2368519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91795" y="37170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8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96323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96323" y="28332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1395067" y="6048570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1972398" y="5591026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2599743" y="5131984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891974" y="5049355"/>
            <a:ext cx="365760" cy="13709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91974" y="5507299"/>
            <a:ext cx="3657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91974" y="5963793"/>
            <a:ext cx="3657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247815" y="5956933"/>
            <a:ext cx="3657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11255" y="4580737"/>
            <a:ext cx="365760" cy="182141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11448" y="5043577"/>
            <a:ext cx="365760" cy="13709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11448" y="5501521"/>
            <a:ext cx="3657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11448" y="5958015"/>
            <a:ext cx="3657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3221455" y="4671043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3840906" y="4204088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97059" y="3678177"/>
            <a:ext cx="365760" cy="272952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95830" y="4134267"/>
            <a:ext cx="365760" cy="22720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96813" y="4577138"/>
            <a:ext cx="365760" cy="182141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97006" y="5039978"/>
            <a:ext cx="365760" cy="13709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797006" y="5497922"/>
            <a:ext cx="3657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797006" y="5954416"/>
            <a:ext cx="3657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1" name="Right Arrow 80"/>
          <p:cNvSpPr/>
          <p:nvPr/>
        </p:nvSpPr>
        <p:spPr>
          <a:xfrm>
            <a:off x="4510526" y="3748409"/>
            <a:ext cx="228600" cy="301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818882" y="327542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4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18882" y="283321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3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18882" y="236851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7" name="Rectangle 86"/>
          <p:cNvSpPr/>
          <p:nvPr/>
        </p:nvSpPr>
        <p:spPr>
          <a:xfrm rot="5400000">
            <a:off x="576196" y="1822968"/>
            <a:ext cx="4556922" cy="463392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673172" y="281594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2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9686" y="23781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1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142302" y="4128079"/>
            <a:ext cx="365760" cy="227200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143285" y="4570950"/>
            <a:ext cx="365760" cy="182141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143478" y="5033790"/>
            <a:ext cx="365760" cy="13709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143478" y="5491734"/>
            <a:ext cx="36576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143478" y="5956695"/>
            <a:ext cx="36576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615361" y="2835079"/>
            <a:ext cx="1115112" cy="66357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5733" y="2748721"/>
            <a:ext cx="131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Palatino"/>
                <a:cs typeface="Palatino"/>
              </a:rPr>
              <a:t>assume </a:t>
            </a:r>
            <a:r>
              <a:rPr lang="en-US" sz="2400" dirty="0" smtClean="0">
                <a:latin typeface="Palatino"/>
                <a:cs typeface="Palatino"/>
              </a:rPr>
              <a:t>known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99676" y="2953499"/>
            <a:ext cx="111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Palatino"/>
                <a:cs typeface="Palatino"/>
              </a:rPr>
              <a:t>match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7" name="Down Arrow 26"/>
          <p:cNvSpPr/>
          <p:nvPr/>
        </p:nvSpPr>
        <p:spPr>
          <a:xfrm rot="8100000">
            <a:off x="7676403" y="2148065"/>
            <a:ext cx="373460" cy="548611"/>
          </a:xfrm>
          <a:prstGeom prst="downArrow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own Arrow 127"/>
          <p:cNvSpPr/>
          <p:nvPr/>
        </p:nvSpPr>
        <p:spPr>
          <a:xfrm rot="12600000" flipV="1">
            <a:off x="6287648" y="2230577"/>
            <a:ext cx="373460" cy="548611"/>
          </a:xfrm>
          <a:prstGeom prst="downArrow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own Arrow 128"/>
          <p:cNvSpPr/>
          <p:nvPr/>
        </p:nvSpPr>
        <p:spPr>
          <a:xfrm rot="16200000">
            <a:off x="6936140" y="2882141"/>
            <a:ext cx="373460" cy="548611"/>
          </a:xfrm>
          <a:prstGeom prst="downArrow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6622679" y="1748757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DATA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01124" y="5628228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‘Unseen’ minors not lost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362891" y="1444049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log(LR) 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39760" y="1864695"/>
            <a:ext cx="437253" cy="45562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-602671" y="3917068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  <a:latin typeface="Palatino"/>
                <a:cs typeface="Palatino"/>
              </a:rPr>
              <a:t>weight  (%)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29230" y="602198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432FF"/>
                </a:solidFill>
                <a:latin typeface="Palatino"/>
                <a:cs typeface="Palatino"/>
              </a:rPr>
              <a:t>13</a:t>
            </a:r>
            <a:endParaRPr lang="en-US" sz="2000" b="1" dirty="0" smtClean="0">
              <a:solidFill>
                <a:srgbClr val="0432FF"/>
              </a:solidFill>
              <a:latin typeface="Palatino"/>
              <a:cs typeface="Palatino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9230" y="554104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432FF"/>
                </a:solidFill>
                <a:latin typeface="Palatino"/>
                <a:cs typeface="Palatino"/>
              </a:rPr>
              <a:t>22</a:t>
            </a:r>
            <a:endParaRPr lang="en-US" sz="2000" b="1" dirty="0" smtClean="0">
              <a:solidFill>
                <a:srgbClr val="0432FF"/>
              </a:solidFill>
              <a:latin typeface="Palatino"/>
              <a:cs typeface="Palatino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9230" y="508423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9230" y="464924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16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29230" y="416381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13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29230" y="372038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15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94741" y="326243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4741" y="28290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4741" y="238509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Palatino"/>
                <a:cs typeface="Palatino"/>
              </a:rPr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8978" y="193717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0432FF"/>
                </a:solidFill>
                <a:latin typeface="Palatino"/>
                <a:cs typeface="Palatino"/>
              </a:rPr>
              <a:t>1</a:t>
            </a:r>
            <a:endParaRPr lang="en-US" sz="2000" b="1" dirty="0" smtClean="0">
              <a:solidFill>
                <a:srgbClr val="0432FF"/>
              </a:solidFill>
              <a:latin typeface="Palatino"/>
              <a:cs typeface="Palatino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83906" y="4040088"/>
            <a:ext cx="259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more </a:t>
            </a:r>
            <a:r>
              <a:rPr lang="en-US" sz="2400" dirty="0" smtClean="0">
                <a:latin typeface="Palatino"/>
                <a:cs typeface="Palatino"/>
              </a:rPr>
              <a:t>information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110717" y="906215"/>
            <a:ext cx="706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Peeling matched-references increases information 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7048944" y="4476841"/>
            <a:ext cx="0" cy="4478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2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-14301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Information includes AND excludes</a:t>
            </a:r>
            <a:endParaRPr lang="en-US" sz="3800" dirty="0">
              <a:latin typeface="Palatino"/>
              <a:cs typeface="Palatin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941"/>
          <a:stretch/>
        </p:blipFill>
        <p:spPr>
          <a:xfrm>
            <a:off x="919210" y="1923426"/>
            <a:ext cx="7100527" cy="2719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4693" y="5492585"/>
            <a:ext cx="58059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48239"/>
                </a:solidFill>
                <a:latin typeface="Palatino"/>
                <a:cs typeface="Palatino"/>
              </a:rPr>
              <a:t>Genotypes </a:t>
            </a:r>
            <a:r>
              <a:rPr lang="en-US" sz="2400" dirty="0" smtClean="0">
                <a:latin typeface="Palatino"/>
                <a:cs typeface="Palatino"/>
              </a:rPr>
              <a:t>for minors </a:t>
            </a:r>
            <a:r>
              <a:rPr lang="en-US" sz="2400" smtClean="0">
                <a:latin typeface="Palatino"/>
                <a:cs typeface="Palatino"/>
              </a:rPr>
              <a:t>more exclusionary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0918" y="132094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5B9BD6"/>
                </a:solidFill>
                <a:latin typeface="Palatino"/>
                <a:cs typeface="Palatino"/>
              </a:rPr>
              <a:t>-3</a:t>
            </a:r>
            <a:endParaRPr lang="en-US" sz="2400" dirty="0" smtClean="0">
              <a:solidFill>
                <a:srgbClr val="5B9BD6"/>
              </a:solidFill>
              <a:latin typeface="Palatino"/>
              <a:cs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1352" y="13209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38A50"/>
                </a:solidFill>
                <a:latin typeface="Palatino"/>
                <a:cs typeface="Palatino"/>
              </a:rPr>
              <a:t>-7</a:t>
            </a:r>
            <a:endParaRPr lang="en-US" sz="2400" dirty="0" smtClean="0">
              <a:solidFill>
                <a:srgbClr val="F38A50"/>
              </a:solidFill>
              <a:latin typeface="Palatino"/>
              <a:cs typeface="Palatino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5838668" y="1765328"/>
            <a:ext cx="573433" cy="301206"/>
          </a:xfrm>
          <a:prstGeom prst="rightArrow">
            <a:avLst/>
          </a:prstGeom>
          <a:solidFill>
            <a:schemeClr val="tx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792166" y="1714502"/>
            <a:ext cx="0" cy="49467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flipH="1">
            <a:off x="6501451" y="1707007"/>
            <a:ext cx="0" cy="50966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8308" y="2502255"/>
            <a:ext cx="1728681" cy="670193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92634" y="1961840"/>
            <a:ext cx="159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B9BD6"/>
                </a:solidFill>
                <a:latin typeface="Palatino"/>
                <a:cs typeface="Palatino"/>
              </a:rPr>
              <a:t>Before peeling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02501" y="2067815"/>
            <a:ext cx="1594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48239"/>
                </a:solidFill>
                <a:latin typeface="Palatino"/>
                <a:cs typeface="Palatino"/>
              </a:rPr>
              <a:t>After peeling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1472" y="4898624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log(LR)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5654" y="4607847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-30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04516" y="4605271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-24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2478" y="4601259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-18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06630" y="4607646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-12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3714" y="460033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-6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92071" y="4591863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Palatino"/>
                <a:cs typeface="Palatino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25631" y="3134616"/>
            <a:ext cx="1085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counts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0717" y="906215"/>
            <a:ext cx="706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Peeling matched-references increases information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6319" y="1946709"/>
            <a:ext cx="1776159" cy="829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Palatino"/>
                <a:cs typeface="Palatino"/>
              </a:rPr>
              <a:t>minor genotypes</a:t>
            </a:r>
            <a:endParaRPr lang="en-US" sz="2400" dirty="0" smtClean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706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Complexity in casework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0440" y="4214294"/>
            <a:ext cx="228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Brother in-law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9641" y="3108398"/>
            <a:ext cx="392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Father, mother</a:t>
            </a:r>
            <a:r>
              <a:rPr lang="en-US" sz="2400" smtClean="0">
                <a:latin typeface="Palatino"/>
                <a:cs typeface="Palatino"/>
              </a:rPr>
              <a:t>, 2 </a:t>
            </a:r>
            <a:r>
              <a:rPr lang="en-US" sz="2400" dirty="0" smtClean="0">
                <a:latin typeface="Palatino"/>
                <a:cs typeface="Palatino"/>
              </a:rPr>
              <a:t>sons, aunt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9641" y="2581217"/>
            <a:ext cx="5711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Quintuple homicide in Sydney Australia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9709" y="5273422"/>
            <a:ext cx="444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</a:rPr>
              <a:t>Blood stain in suspect’s garage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89699" y="378785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Suspect: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7820" y="936328"/>
            <a:ext cx="1928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"/>
                <a:cs typeface="Palatino"/>
              </a:rPr>
              <a:t>more </a:t>
            </a:r>
            <a:r>
              <a:rPr lang="en-US" sz="2400" dirty="0">
                <a:latin typeface="Palatino"/>
                <a:cs typeface="Palatino"/>
              </a:rPr>
              <a:t>contributors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236" y="936454"/>
            <a:ext cx="2588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Palatino"/>
                <a:cs typeface="Palatino"/>
              </a:rPr>
              <a:t>more</a:t>
            </a:r>
          </a:p>
          <a:p>
            <a:pPr algn="ctr"/>
            <a:r>
              <a:rPr lang="en-US" sz="2400" dirty="0" smtClean="0">
                <a:latin typeface="Palatino"/>
                <a:cs typeface="Palatino"/>
              </a:rPr>
              <a:t>probative </a:t>
            </a:r>
            <a:r>
              <a:rPr lang="en-US" sz="2400" dirty="0">
                <a:latin typeface="Palatino"/>
                <a:cs typeface="Palatino"/>
              </a:rPr>
              <a:t>weight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4300" y="2196058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Crime: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0267" y="4841737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Evidence:</a:t>
            </a:r>
            <a:endParaRPr lang="en-US" sz="2400" dirty="0" smtClean="0">
              <a:latin typeface="Palatino"/>
              <a:cs typeface="Palatino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9874"/>
          <a:stretch/>
        </p:blipFill>
        <p:spPr>
          <a:xfrm>
            <a:off x="152400" y="2556427"/>
            <a:ext cx="3011900" cy="2556079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5765267" y="1298672"/>
            <a:ext cx="555791" cy="3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9690" y="927862"/>
            <a:ext cx="1704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Palatino"/>
                <a:cs typeface="Palatino"/>
              </a:rPr>
              <a:t>more</a:t>
            </a:r>
          </a:p>
          <a:p>
            <a:pPr algn="ctr"/>
            <a:r>
              <a:rPr lang="en-US" sz="2400" dirty="0" smtClean="0">
                <a:latin typeface="Palatino"/>
                <a:cs typeface="Palatino"/>
              </a:rPr>
              <a:t>complexity</a:t>
            </a:r>
          </a:p>
        </p:txBody>
      </p:sp>
      <p:sp>
        <p:nvSpPr>
          <p:cNvPr id="22" name="Down Arrow 21"/>
          <p:cNvSpPr/>
          <p:nvPr/>
        </p:nvSpPr>
        <p:spPr>
          <a:xfrm rot="16200000" flipV="1">
            <a:off x="3058258" y="1038092"/>
            <a:ext cx="373460" cy="548611"/>
          </a:xfrm>
          <a:prstGeom prst="downArrow">
            <a:avLst/>
          </a:prstGeom>
          <a:solidFill>
            <a:srgbClr val="00B0F0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Complexity in casework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5807" y="946748"/>
            <a:ext cx="54152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Palatino"/>
                <a:cs typeface="Palatino"/>
              </a:rPr>
              <a:t>Blood mixture </a:t>
            </a:r>
            <a:r>
              <a:rPr lang="en-US" sz="2200" dirty="0" smtClean="0">
                <a:latin typeface="Palatino"/>
                <a:cs typeface="Palatino"/>
              </a:rPr>
              <a:t>of </a:t>
            </a:r>
            <a:r>
              <a:rPr lang="en-US" sz="2200">
                <a:latin typeface="Palatino"/>
                <a:cs typeface="Palatino"/>
              </a:rPr>
              <a:t>5 victims </a:t>
            </a:r>
            <a:r>
              <a:rPr lang="en-US" sz="2200" smtClean="0">
                <a:latin typeface="Palatino"/>
                <a:cs typeface="Palatino"/>
              </a:rPr>
              <a:t>(blood-related)</a:t>
            </a:r>
            <a:endParaRPr lang="en-US" sz="2200" dirty="0">
              <a:latin typeface="Palatino"/>
              <a:cs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7056" y="2813714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7030A0"/>
                </a:solidFill>
                <a:latin typeface="Palatino" charset="0"/>
                <a:ea typeface="Palatino" charset="0"/>
                <a:cs typeface="Palatino" charset="0"/>
              </a:rPr>
              <a:t>2.2 </a:t>
            </a:r>
            <a:r>
              <a:rPr lang="nb-NO" sz="2400" dirty="0">
                <a:solidFill>
                  <a:srgbClr val="7030A0"/>
                </a:solidFill>
                <a:latin typeface="Palatino" charset="0"/>
                <a:ea typeface="Palatino" charset="0"/>
                <a:cs typeface="Palatino" charset="0"/>
              </a:rPr>
              <a:t>billion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3500" y="2813715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7056" y="3608478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Palatino" charset="0"/>
                <a:ea typeface="Palatino" charset="0"/>
                <a:cs typeface="Palatino" charset="0"/>
              </a:rPr>
              <a:t>230 </a:t>
            </a:r>
            <a:r>
              <a:rPr lang="en-US" sz="2400" dirty="0">
                <a:solidFill>
                  <a:srgbClr val="7030A0"/>
                </a:solidFill>
                <a:latin typeface="Palatino" charset="0"/>
                <a:ea typeface="Palatino" charset="0"/>
                <a:cs typeface="Palatino" charset="0"/>
              </a:rPr>
              <a:t>thousand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3500" y="3613672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 charset="0"/>
                <a:ea typeface="Palatino" charset="0"/>
                <a:cs typeface="Palatino" charset="0"/>
              </a:rPr>
              <a:t>Father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7056" y="4491697"/>
            <a:ext cx="1931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Palatino" charset="0"/>
                <a:ea typeface="Palatino" charset="0"/>
                <a:cs typeface="Palatino" charset="0"/>
              </a:rPr>
              <a:t>29 </a:t>
            </a:r>
            <a:r>
              <a:rPr lang="en-US" sz="2400" dirty="0">
                <a:solidFill>
                  <a:srgbClr val="7030A0"/>
                </a:solidFill>
                <a:latin typeface="Palatino" charset="0"/>
                <a:ea typeface="Palatino" charset="0"/>
                <a:cs typeface="Palatino" charset="0"/>
              </a:rPr>
              <a:t>thousand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3500" y="4451537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Aunt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7056" y="2077818"/>
            <a:ext cx="21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Palatino" charset="0"/>
                <a:ea typeface="Palatino" charset="0"/>
                <a:cs typeface="Palatino" charset="0"/>
              </a:rPr>
              <a:t>50 </a:t>
            </a:r>
            <a:r>
              <a:rPr lang="en-US" sz="2400" dirty="0">
                <a:solidFill>
                  <a:srgbClr val="7030A0"/>
                </a:solidFill>
                <a:latin typeface="Palatino" charset="0"/>
                <a:ea typeface="Palatino" charset="0"/>
                <a:cs typeface="Palatino" charset="0"/>
              </a:rPr>
              <a:t>quadrillion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3500" y="2056649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7056" y="520534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7030A0"/>
                </a:solidFill>
                <a:latin typeface="Palatino" charset="0"/>
                <a:ea typeface="Palatino" charset="0"/>
                <a:cs typeface="Palatino" charset="0"/>
              </a:rPr>
              <a:t>290</a:t>
            </a:r>
            <a:endParaRPr lang="cs-CZ" sz="2400" dirty="0">
              <a:solidFill>
                <a:srgbClr val="7030A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3500" y="520331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Mother</a:t>
            </a:r>
          </a:p>
        </p:txBody>
      </p:sp>
      <p:cxnSp>
        <p:nvCxnSpPr>
          <p:cNvPr id="19" name="Straight Arrow Connector 18"/>
          <p:cNvCxnSpPr>
            <a:stCxn id="22" idx="3"/>
            <a:endCxn id="12" idx="1"/>
          </p:cNvCxnSpPr>
          <p:nvPr/>
        </p:nvCxnSpPr>
        <p:spPr>
          <a:xfrm flipV="1">
            <a:off x="3164300" y="2287482"/>
            <a:ext cx="1549200" cy="15469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2" idx="3"/>
            <a:endCxn id="6" idx="1"/>
          </p:cNvCxnSpPr>
          <p:nvPr/>
        </p:nvCxnSpPr>
        <p:spPr>
          <a:xfrm flipV="1">
            <a:off x="3164300" y="3044548"/>
            <a:ext cx="1549200" cy="78991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3"/>
            <a:endCxn id="8" idx="1"/>
          </p:cNvCxnSpPr>
          <p:nvPr/>
        </p:nvCxnSpPr>
        <p:spPr>
          <a:xfrm>
            <a:off x="3164300" y="3834467"/>
            <a:ext cx="1549200" cy="1003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3"/>
            <a:endCxn id="10" idx="1"/>
          </p:cNvCxnSpPr>
          <p:nvPr/>
        </p:nvCxnSpPr>
        <p:spPr>
          <a:xfrm>
            <a:off x="3164300" y="3834467"/>
            <a:ext cx="1549200" cy="84790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3"/>
            <a:endCxn id="14" idx="1"/>
          </p:cNvCxnSpPr>
          <p:nvPr/>
        </p:nvCxnSpPr>
        <p:spPr>
          <a:xfrm>
            <a:off x="3164300" y="3834467"/>
            <a:ext cx="1549200" cy="159968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19874"/>
          <a:stretch/>
        </p:blipFill>
        <p:spPr>
          <a:xfrm>
            <a:off x="152400" y="2556427"/>
            <a:ext cx="3011900" cy="255607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50635" y="2054228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40%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0635" y="2773273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30%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50635" y="3603378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20%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1437" y="4438129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7%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09904" y="5188207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3%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88936" y="1566329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Palatino"/>
                <a:cs typeface="Palatino"/>
              </a:rPr>
              <a:t>victim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0134" y="1566329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Palatino"/>
                <a:cs typeface="Palatino"/>
              </a:rPr>
              <a:t>weight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01467" y="156632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Palatino"/>
                <a:cs typeface="Palatino"/>
              </a:rPr>
              <a:t>LR</a:t>
            </a:r>
          </a:p>
        </p:txBody>
      </p:sp>
    </p:spTree>
    <p:extLst>
      <p:ext uri="{BB962C8B-B14F-4D97-AF65-F5344CB8AC3E}">
        <p14:creationId xmlns:p14="http://schemas.microsoft.com/office/powerpoint/2010/main" val="21144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Conclusions 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3301" y="1110967"/>
            <a:ext cx="640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Tested </a:t>
            </a:r>
            <a:r>
              <a:rPr lang="en-US" sz="2400" dirty="0" err="1" smtClean="0">
                <a:latin typeface="Palatino"/>
                <a:cs typeface="Palatino"/>
              </a:rPr>
              <a:t>TrueAllele</a:t>
            </a:r>
            <a:r>
              <a:rPr lang="en-US" sz="2400" dirty="0" smtClean="0">
                <a:latin typeface="Palatino"/>
                <a:cs typeface="Palatino"/>
              </a:rPr>
              <a:t> on ten-contributor mixtures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2348" y="2135242"/>
            <a:ext cx="386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Included true contributors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2348" y="3211261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Excluded non-contributors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2348" y="4319169"/>
            <a:ext cx="4048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Concordance between runs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3258" y="5365235"/>
            <a:ext cx="594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Data dictate results, not user assumptions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3317" y="2323881"/>
            <a:ext cx="237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"/>
                <a:cs typeface="Palatino"/>
              </a:rPr>
              <a:t>DNA amount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4931" y="2768519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Palatino"/>
                <a:cs typeface="Palatino"/>
              </a:rPr>
              <a:t>• Specific</a:t>
            </a:r>
            <a:endParaRPr lang="en-US" sz="2400" i="1" dirty="0">
              <a:latin typeface="Palatino"/>
              <a:cs typeface="Palatin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4931" y="1735212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Palatino"/>
                <a:cs typeface="Palatino"/>
              </a:rPr>
              <a:t>• Sensitive</a:t>
            </a:r>
            <a:endParaRPr lang="en-US" sz="2400" i="1" dirty="0">
              <a:latin typeface="Palatino"/>
              <a:cs typeface="Palatin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9877" y="3876417"/>
            <a:ext cx="2250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Palatino"/>
                <a:cs typeface="Palatino"/>
              </a:rPr>
              <a:t>• Reproducible</a:t>
            </a:r>
            <a:endParaRPr lang="en-US" sz="2400" i="1" dirty="0" smtClean="0">
              <a:latin typeface="Palatino"/>
              <a:cs typeface="Palatin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1865" y="4950198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Palatino"/>
                <a:cs typeface="Palatino"/>
              </a:rPr>
              <a:t>• Objective</a:t>
            </a:r>
            <a:endParaRPr lang="en-US" sz="2400" i="1" dirty="0" smtClean="0">
              <a:latin typeface="Palatino"/>
              <a:cs typeface="Palatin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9664" y="1170236"/>
            <a:ext cx="125226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 smtClean="0">
                <a:latin typeface="Palatino"/>
                <a:cs typeface="Palatino"/>
              </a:rPr>
              <a:t>{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129" y="3563571"/>
            <a:ext cx="1745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contributor </a:t>
            </a:r>
            <a:r>
              <a:rPr lang="en-US" sz="2400" dirty="0" smtClean="0">
                <a:latin typeface="Palatino"/>
                <a:cs typeface="Palatino"/>
              </a:rPr>
              <a:t>number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222" y="2980428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475348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977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00" dirty="0" smtClean="0">
                <a:latin typeface="Palatino" charset="0"/>
                <a:ea typeface="Palatino" charset="0"/>
                <a:cs typeface="Palatino" charset="0"/>
              </a:rPr>
              <a:t>More information</a:t>
            </a:r>
            <a:endParaRPr lang="en-US" altLang="en-US" sz="38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89205" y="1310733"/>
            <a:ext cx="563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http://</a:t>
            </a:r>
            <a:r>
              <a:rPr lang="en-US" dirty="0" err="1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www.cybgen.com</a:t>
            </a:r>
            <a:r>
              <a:rPr lang="en-US" dirty="0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86400" y="174412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Courses</a:t>
            </a:r>
          </a:p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Newsletters</a:t>
            </a:r>
          </a:p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Newsroom</a:t>
            </a:r>
          </a:p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Presentations</a:t>
            </a:r>
          </a:p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Publications</a:t>
            </a:r>
          </a:p>
          <a:p>
            <a:pPr algn="l"/>
            <a:r>
              <a:rPr lang="en-US" altLang="en-US">
                <a:solidFill>
                  <a:srgbClr val="0000FF"/>
                </a:solidFill>
                <a:latin typeface="Palatino" charset="0"/>
                <a:ea typeface="Palatino" charset="0"/>
                <a:cs typeface="Palatino" charset="0"/>
              </a:rPr>
              <a:t>• Webinars</a:t>
            </a: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1775690" y="4321460"/>
            <a:ext cx="61768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b="1" dirty="0" err="1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TrueAllele</a:t>
            </a:r>
            <a:r>
              <a:rPr lang="en-US" altLang="en-US" b="1" dirty="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 YouTube </a:t>
            </a:r>
            <a:r>
              <a:rPr lang="en-US" altLang="en-US" b="1" dirty="0" smtClean="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channel:</a:t>
            </a:r>
          </a:p>
          <a:p>
            <a:r>
              <a:rPr lang="en-US" altLang="en-US" dirty="0" smtClean="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http</a:t>
            </a:r>
            <a:r>
              <a:rPr lang="en-US" altLang="en-US" dirty="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://</a:t>
            </a:r>
            <a:r>
              <a:rPr lang="en-US" altLang="en-US" dirty="0" err="1" smtClean="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www.youtube.com</a:t>
            </a:r>
            <a:r>
              <a:rPr lang="en-US" altLang="en-US" dirty="0" smtClean="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/user/</a:t>
            </a:r>
            <a:r>
              <a:rPr lang="en-US" altLang="en-US" dirty="0" err="1" smtClean="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TrueAllele</a:t>
            </a:r>
            <a:endParaRPr lang="en-US" altLang="en-US" dirty="0">
              <a:solidFill>
                <a:srgbClr val="00009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48133" name="Picture 1" descr="YouTube-logo-full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618" y="4970462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" descr="truealle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31" y="1982245"/>
            <a:ext cx="4146304" cy="19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48400" y="5754687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000090"/>
                </a:solidFill>
                <a:latin typeface="Palatino" charset="0"/>
                <a:ea typeface="Palatino" charset="0"/>
                <a:cs typeface="Palatino" charset="0"/>
              </a:rPr>
              <a:t>dave@cybgen.com</a:t>
            </a:r>
            <a:endParaRPr lang="en-US" sz="2000" dirty="0">
              <a:solidFill>
                <a:srgbClr val="000090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ell_chrom_dn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1307" b="458"/>
          <a:stretch/>
        </p:blipFill>
        <p:spPr bwMode="auto">
          <a:xfrm>
            <a:off x="237067" y="1929984"/>
            <a:ext cx="1989666" cy="266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What is an STR?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889" y="1927543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Cell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41566" y="3964089"/>
            <a:ext cx="115007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en-US" dirty="0" smtClean="0">
                <a:latin typeface="Palatino" charset="0"/>
                <a:ea typeface="Palatino" charset="0"/>
                <a:cs typeface="Palatino" charset="0"/>
              </a:rPr>
              <a:t>DNA</a:t>
            </a:r>
            <a:endParaRPr lang="en-US" alt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91587" y="3465299"/>
            <a:ext cx="368079" cy="336234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01999" y="1796957"/>
            <a:ext cx="4483100" cy="2151063"/>
            <a:chOff x="3301999" y="1796957"/>
            <a:chExt cx="4483100" cy="2151063"/>
          </a:xfrm>
        </p:grpSpPr>
        <p:pic>
          <p:nvPicPr>
            <p:cNvPr id="30" name="Picture 3" descr="geneinchromosome.jpg                                           00EFA551Macintosh HD                   7C262FE3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999" y="1796957"/>
              <a:ext cx="4483100" cy="215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69"/>
            <p:cNvSpPr txBox="1">
              <a:spLocks noChangeArrowheads="1"/>
            </p:cNvSpPr>
            <p:nvPr/>
          </p:nvSpPr>
          <p:spPr bwMode="auto">
            <a:xfrm>
              <a:off x="5815012" y="3340007"/>
              <a:ext cx="895350" cy="457200"/>
            </a:xfrm>
            <a:prstGeom prst="rect">
              <a:avLst/>
            </a:prstGeom>
            <a:solidFill>
              <a:srgbClr val="C6D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dirty="0"/>
                <a:t>locus</a:t>
              </a:r>
            </a:p>
          </p:txBody>
        </p:sp>
      </p:grpSp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3196340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55365" y="56413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1</a:t>
            </a:r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3620471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73084" y="56413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2</a:t>
            </a:r>
          </a:p>
        </p:txBody>
      </p:sp>
      <p:sp>
        <p:nvSpPr>
          <p:cNvPr id="79" name="Rectangle 12"/>
          <p:cNvSpPr>
            <a:spLocks noChangeArrowheads="1"/>
          </p:cNvSpPr>
          <p:nvPr/>
        </p:nvSpPr>
        <p:spPr bwMode="auto">
          <a:xfrm>
            <a:off x="4041184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4465315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87167" y="56430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5E5E5E"/>
                </a:solidFill>
                <a:latin typeface="Palatino"/>
                <a:cs typeface="Palatino"/>
              </a:rPr>
              <a:t>3</a:t>
            </a:r>
            <a:endParaRPr lang="en-US" sz="2000" dirty="0" smtClean="0">
              <a:solidFill>
                <a:srgbClr val="5E5E5E"/>
              </a:solidFill>
              <a:latin typeface="Palatino"/>
              <a:cs typeface="Palatin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08220" y="56363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5E5E5E"/>
                </a:solidFill>
                <a:latin typeface="Palatino"/>
                <a:cs typeface="Palatino"/>
              </a:rPr>
              <a:t>4</a:t>
            </a:r>
            <a:endParaRPr lang="en-US" sz="2000" dirty="0" smtClean="0">
              <a:solidFill>
                <a:srgbClr val="5E5E5E"/>
              </a:solidFill>
              <a:latin typeface="Palatino"/>
              <a:cs typeface="Palatino"/>
            </a:endParaRPr>
          </a:p>
        </p:txBody>
      </p:sp>
      <p:sp>
        <p:nvSpPr>
          <p:cNvPr id="83" name="Rectangle 12"/>
          <p:cNvSpPr>
            <a:spLocks noChangeArrowheads="1"/>
          </p:cNvSpPr>
          <p:nvPr/>
        </p:nvSpPr>
        <p:spPr bwMode="auto">
          <a:xfrm>
            <a:off x="4889716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32621" y="56363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5</a:t>
            </a:r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5312799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71824" y="56413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6</a:t>
            </a:r>
          </a:p>
        </p:txBody>
      </p:sp>
      <p:sp>
        <p:nvSpPr>
          <p:cNvPr id="87" name="Rectangle 12"/>
          <p:cNvSpPr>
            <a:spLocks noChangeArrowheads="1"/>
          </p:cNvSpPr>
          <p:nvPr/>
        </p:nvSpPr>
        <p:spPr bwMode="auto">
          <a:xfrm>
            <a:off x="5736930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89543" y="564135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7</a:t>
            </a:r>
          </a:p>
        </p:txBody>
      </p:sp>
      <p:sp>
        <p:nvSpPr>
          <p:cNvPr id="89" name="Rectangle 12"/>
          <p:cNvSpPr>
            <a:spLocks noChangeArrowheads="1"/>
          </p:cNvSpPr>
          <p:nvPr/>
        </p:nvSpPr>
        <p:spPr bwMode="auto">
          <a:xfrm>
            <a:off x="6157643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Rectangle 12"/>
          <p:cNvSpPr>
            <a:spLocks noChangeArrowheads="1"/>
          </p:cNvSpPr>
          <p:nvPr/>
        </p:nvSpPr>
        <p:spPr bwMode="auto">
          <a:xfrm>
            <a:off x="6581774" y="5648091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1" name="TextBox 90"/>
          <p:cNvSpPr txBox="1"/>
          <p:nvPr/>
        </p:nvSpPr>
        <p:spPr>
          <a:xfrm>
            <a:off x="6203626" y="56430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8</a:t>
            </a:r>
          </a:p>
        </p:txBody>
      </p:sp>
      <p:sp>
        <p:nvSpPr>
          <p:cNvPr id="95" name="Text Box 35"/>
          <p:cNvSpPr txBox="1">
            <a:spLocks noChangeArrowheads="1"/>
          </p:cNvSpPr>
          <p:nvPr/>
        </p:nvSpPr>
        <p:spPr bwMode="auto">
          <a:xfrm>
            <a:off x="2964871" y="4094956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2000"/>
              <a:t>ACGT</a:t>
            </a:r>
          </a:p>
        </p:txBody>
      </p:sp>
      <p:sp>
        <p:nvSpPr>
          <p:cNvPr id="96" name="Line 36"/>
          <p:cNvSpPr>
            <a:spLocks noChangeShapeType="1"/>
          </p:cNvSpPr>
          <p:nvPr/>
        </p:nvSpPr>
        <p:spPr bwMode="auto">
          <a:xfrm>
            <a:off x="3014302" y="4440191"/>
            <a:ext cx="175530" cy="3071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37"/>
          <p:cNvSpPr>
            <a:spLocks noChangeShapeType="1"/>
          </p:cNvSpPr>
          <p:nvPr/>
        </p:nvSpPr>
        <p:spPr bwMode="auto">
          <a:xfrm flipH="1">
            <a:off x="3607951" y="4440191"/>
            <a:ext cx="131647" cy="307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0567" y="4708451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Mother allele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7535" y="5566304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Father allele</a:t>
            </a:r>
            <a:endParaRPr lang="en-US" sz="2400" dirty="0" smtClean="0">
              <a:latin typeface="Palatino"/>
              <a:cs typeface="Palatino"/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1805114" y="2548467"/>
            <a:ext cx="2480043" cy="412012"/>
          </a:xfrm>
          <a:prstGeom prst="curvedConnector3">
            <a:avLst>
              <a:gd name="adj1" fmla="val 32930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3187216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46241" y="4741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1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3611347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63960" y="4741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4032060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4456191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rgbClr val="5E5E5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78043" y="4743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5E5E5E"/>
                </a:solidFill>
                <a:latin typeface="Palatino"/>
                <a:cs typeface="Palatino"/>
              </a:rPr>
              <a:t>3</a:t>
            </a:r>
            <a:endParaRPr lang="en-US" sz="2000" dirty="0" smtClean="0">
              <a:solidFill>
                <a:srgbClr val="5E5E5E"/>
              </a:solidFill>
              <a:latin typeface="Palatino"/>
              <a:cs typeface="Palatin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99096" y="47364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5E5E5E"/>
                </a:solidFill>
                <a:latin typeface="Palatino"/>
                <a:cs typeface="Palatino"/>
              </a:rPr>
              <a:t>4</a:t>
            </a:r>
            <a:endParaRPr lang="en-US" sz="2000" dirty="0" smtClean="0">
              <a:solidFill>
                <a:srgbClr val="5E5E5E"/>
              </a:solidFill>
              <a:latin typeface="Palatino"/>
              <a:cs typeface="Palatino"/>
            </a:endParaRP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4880592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23497" y="47364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5</a:t>
            </a:r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5303675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62700" y="4741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6</a:t>
            </a: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5727806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80419" y="474148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7</a:t>
            </a: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148519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6572650" y="4748224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6194502" y="4743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15555" y="47364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Palatino"/>
                <a:cs typeface="Palatino"/>
              </a:rPr>
              <a:t>9</a:t>
            </a:r>
          </a:p>
        </p:txBody>
      </p:sp>
      <p:sp>
        <p:nvSpPr>
          <p:cNvPr id="67" name="Rectangle 12"/>
          <p:cNvSpPr>
            <a:spLocks noChangeArrowheads="1"/>
          </p:cNvSpPr>
          <p:nvPr/>
        </p:nvSpPr>
        <p:spPr bwMode="auto">
          <a:xfrm>
            <a:off x="7007935" y="5648636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92812" y="56418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10</a:t>
            </a:r>
          </a:p>
        </p:txBody>
      </p:sp>
      <p:sp>
        <p:nvSpPr>
          <p:cNvPr id="69" name="Rectangle 12"/>
          <p:cNvSpPr>
            <a:spLocks noChangeArrowheads="1"/>
          </p:cNvSpPr>
          <p:nvPr/>
        </p:nvSpPr>
        <p:spPr bwMode="auto">
          <a:xfrm>
            <a:off x="7428648" y="5648636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Rectangle 12"/>
          <p:cNvSpPr>
            <a:spLocks noChangeArrowheads="1"/>
          </p:cNvSpPr>
          <p:nvPr/>
        </p:nvSpPr>
        <p:spPr bwMode="auto">
          <a:xfrm>
            <a:off x="7852779" y="5648636"/>
            <a:ext cx="418132" cy="353689"/>
          </a:xfrm>
          <a:prstGeom prst="rect">
            <a:avLst/>
          </a:prstGeom>
          <a:solidFill>
            <a:srgbClr val="FF8A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93" name="TextBox 92"/>
          <p:cNvSpPr txBox="1"/>
          <p:nvPr/>
        </p:nvSpPr>
        <p:spPr>
          <a:xfrm>
            <a:off x="7432296" y="5643612"/>
            <a:ext cx="42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11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827948" y="563687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Palatino"/>
                <a:cs typeface="Palatino"/>
              </a:rPr>
              <a:t>12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626709" y="56363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5E5E5E"/>
                </a:solidFill>
                <a:latin typeface="Palatino"/>
                <a:cs typeface="Palatino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462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1" y="2280877"/>
            <a:ext cx="5580010" cy="397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STR data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9101" y="1573262"/>
            <a:ext cx="4073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Data </a:t>
            </a:r>
            <a:r>
              <a:rPr lang="en-US" sz="2400" smtClean="0">
                <a:latin typeface="Palatino"/>
                <a:cs typeface="Palatino"/>
              </a:rPr>
              <a:t>eliminates possibilities 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3689" y="991512"/>
            <a:ext cx="5021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Palatino"/>
                <a:cs typeface="Palatino"/>
              </a:rPr>
              <a:t>Task:</a:t>
            </a:r>
            <a:r>
              <a:rPr lang="en-US" sz="2400" dirty="0" smtClean="0">
                <a:latin typeface="Palatino"/>
                <a:cs typeface="Palatino"/>
              </a:rPr>
              <a:t> to infer genotypes from peaks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085" y="31282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9, 9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617" y="35052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9, 10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6617" y="3864101"/>
            <a:ext cx="6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9, 11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8149" y="42410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9, 12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552" y="457904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10, 10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552" y="4937925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10, 11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084" y="531492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10, 12</a:t>
            </a:r>
          </a:p>
        </p:txBody>
      </p:sp>
      <p:sp>
        <p:nvSpPr>
          <p:cNvPr id="20" name="TextBox 19"/>
          <p:cNvSpPr txBox="1"/>
          <p:nvPr/>
        </p:nvSpPr>
        <p:spPr>
          <a:xfrm rot="5400000">
            <a:off x="673560" y="272854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smtClean="0">
                <a:latin typeface="Palatino"/>
                <a:cs typeface="Palatino"/>
              </a:rPr>
              <a:t>…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673560" y="56349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smtClean="0">
                <a:latin typeface="Palatino"/>
                <a:cs typeface="Palatino"/>
              </a:rPr>
              <a:t>…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6620" y="31282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9, 9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8152" y="35052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9, 10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08152" y="3864101"/>
            <a:ext cx="6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9, 11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99684" y="42410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9, 12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8087" y="457904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10, 10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98087" y="4937925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10, 11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89619" y="531492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10, 12</a:t>
            </a:r>
          </a:p>
        </p:txBody>
      </p:sp>
      <p:sp>
        <p:nvSpPr>
          <p:cNvPr id="30" name="TextBox 29"/>
          <p:cNvSpPr txBox="1"/>
          <p:nvPr/>
        </p:nvSpPr>
        <p:spPr>
          <a:xfrm rot="5400000">
            <a:off x="7785095" y="272854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dirty="0" smtClean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…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7785095" y="56349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400" smtClean="0">
                <a:solidFill>
                  <a:schemeClr val="bg1">
                    <a:lumMod val="65000"/>
                  </a:schemeClr>
                </a:solidFill>
                <a:latin typeface="Palatino"/>
                <a:cs typeface="Palatino"/>
              </a:rPr>
              <a:t>…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513" y="2288604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latin typeface="Palatino"/>
                <a:cs typeface="Palatino"/>
              </a:rPr>
              <a:t>before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61055" y="227835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latin typeface="Palatino"/>
                <a:cs typeface="Palatino"/>
              </a:rPr>
              <a:t>after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98446" y="2523248"/>
            <a:ext cx="1255007" cy="83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Palatino"/>
                <a:cs typeface="Palatino"/>
              </a:rPr>
              <a:t>Single source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5741429" y="2692829"/>
            <a:ext cx="80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FF"/>
                </a:solidFill>
              </a:rPr>
              <a:t>peak</a:t>
            </a:r>
          </a:p>
          <a:p>
            <a:r>
              <a:rPr lang="en-US" altLang="en-US" sz="1800" dirty="0">
                <a:solidFill>
                  <a:srgbClr val="0000FF"/>
                </a:solidFill>
              </a:rPr>
              <a:t>height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4515877" y="2118704"/>
            <a:ext cx="1149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0000FF"/>
                </a:solidFill>
              </a:rPr>
              <a:t>peak size</a:t>
            </a:r>
          </a:p>
        </p:txBody>
      </p:sp>
      <p:cxnSp>
        <p:nvCxnSpPr>
          <p:cNvPr id="37" name="Straight Arrow Connector 12"/>
          <p:cNvCxnSpPr>
            <a:cxnSpLocks noChangeShapeType="1"/>
          </p:cNvCxnSpPr>
          <p:nvPr/>
        </p:nvCxnSpPr>
        <p:spPr bwMode="auto">
          <a:xfrm>
            <a:off x="5082085" y="2451548"/>
            <a:ext cx="4168" cy="311981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10"/>
          <p:cNvCxnSpPr>
            <a:cxnSpLocks noChangeShapeType="1"/>
          </p:cNvCxnSpPr>
          <p:nvPr/>
        </p:nvCxnSpPr>
        <p:spPr bwMode="auto">
          <a:xfrm flipH="1">
            <a:off x="5297358" y="2971170"/>
            <a:ext cx="428229" cy="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38"/>
          <p:cNvSpPr/>
          <p:nvPr/>
        </p:nvSpPr>
        <p:spPr>
          <a:xfrm>
            <a:off x="3886742" y="2449701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897831" y="24251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9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35644" y="2802546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874147" y="277199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56902" y="5393323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567991" y="53687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8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77508" y="5323391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529328" y="5298812"/>
            <a:ext cx="42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11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1382747" y="3937332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RFU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08228" y="6028670"/>
            <a:ext cx="13740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Size (</a:t>
            </a:r>
            <a:r>
              <a:rPr lang="en-US" sz="2400" dirty="0" err="1" smtClean="0">
                <a:latin typeface="Palatino"/>
                <a:cs typeface="Palatino"/>
              </a:rPr>
              <a:t>bp</a:t>
            </a:r>
            <a:r>
              <a:rPr lang="en-US" sz="2400" dirty="0" smtClean="0">
                <a:latin typeface="Palatino"/>
                <a:cs typeface="Palatin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462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STR mixture data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6900" y="304902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18, 18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6900" y="44254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19, 19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56900" y="539193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20, 20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56900" y="4882689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19, 20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6900" y="396626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18, 20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56900" y="350379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18, 19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9" y="2275279"/>
            <a:ext cx="5673140" cy="3930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31531" y="5202440"/>
            <a:ext cx="318151" cy="32229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66479" y="519397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17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83469" y="2548644"/>
            <a:ext cx="144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Palatino"/>
                <a:cs typeface="Palatino"/>
              </a:rPr>
              <a:t>2 person mixture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37210" y="2504307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Palatino"/>
                <a:cs typeface="Palatino"/>
              </a:rPr>
              <a:t>No </a:t>
            </a:r>
            <a:r>
              <a:rPr lang="en-US" sz="2400" u="sng" smtClean="0">
                <a:latin typeface="Palatino"/>
                <a:cs typeface="Palatino"/>
              </a:rPr>
              <a:t>single answer</a:t>
            </a:r>
            <a:endParaRPr lang="en-US" sz="2400" u="sng" dirty="0" smtClean="0">
              <a:latin typeface="Palatino"/>
              <a:cs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803" y="1053117"/>
            <a:ext cx="1914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alatino"/>
                <a:cs typeface="Palatino"/>
              </a:rPr>
              <a:t>more contributors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1434" y="1041011"/>
            <a:ext cx="210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Palatino"/>
                <a:cs typeface="Palatino"/>
                <a:sym typeface="Wingdings"/>
              </a:rPr>
              <a:t>more </a:t>
            </a:r>
            <a:r>
              <a:rPr lang="en-US" sz="2400">
                <a:latin typeface="Palatino"/>
                <a:cs typeface="Palatino"/>
              </a:rPr>
              <a:t>complexity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2386" y="1039243"/>
            <a:ext cx="2092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Palatino"/>
                <a:cs typeface="Palatino"/>
                <a:sym typeface="Wingdings"/>
              </a:rPr>
              <a:t>more uncertainty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55068" y="2628968"/>
            <a:ext cx="318151" cy="32229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90016" y="262050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84811" y="2654356"/>
            <a:ext cx="318151" cy="32229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919759" y="26458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19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16559" y="2217865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668441" y="220939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20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834059" y="4022922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RFU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8180" y="5974668"/>
            <a:ext cx="13740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Size (</a:t>
            </a:r>
            <a:r>
              <a:rPr lang="en-US" sz="2400" dirty="0" err="1" smtClean="0">
                <a:latin typeface="Palatino"/>
                <a:cs typeface="Palatino"/>
              </a:rPr>
              <a:t>bp</a:t>
            </a:r>
            <a:r>
              <a:rPr lang="en-US" sz="2400" dirty="0" smtClean="0">
                <a:latin typeface="Palatino"/>
                <a:cs typeface="Palatino"/>
              </a:rPr>
              <a:t>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905708" y="1432477"/>
            <a:ext cx="555791" cy="3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395176" y="1440189"/>
            <a:ext cx="555791" cy="3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2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Too complex? – Yes and No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448" y="1016432"/>
            <a:ext cx="6557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432FF"/>
                </a:solidFill>
                <a:latin typeface="Palatino"/>
                <a:cs typeface="Palatino"/>
              </a:rPr>
              <a:t>“Mixture of at least 3 individuals</a:t>
            </a:r>
            <a:r>
              <a:rPr lang="mr-IN" sz="2200" dirty="0" smtClean="0">
                <a:solidFill>
                  <a:srgbClr val="0432FF"/>
                </a:solidFill>
                <a:latin typeface="Palatino"/>
                <a:cs typeface="Palatino"/>
              </a:rPr>
              <a:t>…</a:t>
            </a:r>
            <a:r>
              <a:rPr lang="en-US" sz="2200" dirty="0" smtClean="0">
                <a:solidFill>
                  <a:srgbClr val="0432FF"/>
                </a:solidFill>
                <a:latin typeface="Palatino"/>
                <a:cs typeface="Palatino"/>
              </a:rPr>
              <a:t>” </a:t>
            </a:r>
            <a:endParaRPr lang="en-US" sz="2200" dirty="0">
              <a:solidFill>
                <a:srgbClr val="0432FF"/>
              </a:solidFill>
              <a:latin typeface="Palatino"/>
              <a:cs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48" y="1004168"/>
            <a:ext cx="1582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smtClean="0">
                <a:latin typeface="Palatino"/>
                <a:cs typeface="Palatino"/>
              </a:rPr>
              <a:t>Reported </a:t>
            </a:r>
            <a:endParaRPr lang="en-US" sz="2200" i="1">
              <a:latin typeface="Palatino"/>
              <a:cs typeface="Palatino"/>
            </a:endParaRPr>
          </a:p>
          <a:p>
            <a:r>
              <a:rPr lang="en-US" sz="2200" i="1" dirty="0" smtClean="0">
                <a:latin typeface="Palatino"/>
                <a:cs typeface="Palatino"/>
              </a:rPr>
              <a:t>conclusions</a:t>
            </a:r>
            <a:r>
              <a:rPr lang="en-US" sz="2200" dirty="0" smtClean="0">
                <a:latin typeface="Palatino"/>
                <a:cs typeface="Palatino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3448" y="1581572"/>
            <a:ext cx="7534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432FF"/>
                </a:solidFill>
                <a:latin typeface="Palatino"/>
                <a:cs typeface="Palatino"/>
              </a:rPr>
              <a:t>“Number </a:t>
            </a:r>
            <a:r>
              <a:rPr lang="en-US" sz="2200" dirty="0">
                <a:solidFill>
                  <a:srgbClr val="0432FF"/>
                </a:solidFill>
                <a:latin typeface="Palatino"/>
                <a:cs typeface="Palatino"/>
              </a:rPr>
              <a:t>of contributors cannot reasonably be </a:t>
            </a:r>
            <a:r>
              <a:rPr lang="en-US" sz="2200" dirty="0" smtClean="0">
                <a:solidFill>
                  <a:srgbClr val="0432FF"/>
                </a:solidFill>
                <a:latin typeface="Palatino"/>
                <a:cs typeface="Palatino"/>
              </a:rPr>
              <a:t>assumed</a:t>
            </a:r>
            <a:r>
              <a:rPr lang="mr-IN" sz="2200" dirty="0" smtClean="0">
                <a:solidFill>
                  <a:srgbClr val="0432FF"/>
                </a:solidFill>
                <a:latin typeface="Palatino"/>
                <a:cs typeface="Palatino"/>
              </a:rPr>
              <a:t>…</a:t>
            </a:r>
            <a:r>
              <a:rPr lang="en-US" sz="2200" dirty="0" smtClean="0">
                <a:solidFill>
                  <a:srgbClr val="0432FF"/>
                </a:solidFill>
                <a:latin typeface="Palatino"/>
                <a:cs typeface="Palatino"/>
              </a:rPr>
              <a:t>”</a:t>
            </a:r>
            <a:endParaRPr lang="en-US" sz="2200" dirty="0">
              <a:solidFill>
                <a:srgbClr val="0432FF"/>
              </a:solidFill>
              <a:latin typeface="Palatino"/>
              <a:cs typeface="Palatin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448" y="2096426"/>
            <a:ext cx="6706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Palatino"/>
                <a:cs typeface="Palatino"/>
              </a:rPr>
              <a:t>“</a:t>
            </a:r>
            <a:r>
              <a:rPr lang="mr-IN" sz="2200" dirty="0" smtClean="0">
                <a:solidFill>
                  <a:srgbClr val="FF0000"/>
                </a:solidFill>
                <a:latin typeface="Palatino"/>
                <a:cs typeface="Palatino"/>
              </a:rPr>
              <a:t>…</a:t>
            </a:r>
            <a:r>
              <a:rPr lang="en-US" sz="2200" dirty="0" smtClean="0">
                <a:solidFill>
                  <a:srgbClr val="FF0000"/>
                </a:solidFill>
                <a:latin typeface="Palatino"/>
                <a:cs typeface="Palatino"/>
              </a:rPr>
              <a:t>therefore</a:t>
            </a:r>
            <a:r>
              <a:rPr lang="en-US" sz="2200" dirty="0">
                <a:solidFill>
                  <a:srgbClr val="FF0000"/>
                </a:solidFill>
                <a:latin typeface="Palatino"/>
                <a:cs typeface="Palatino"/>
              </a:rPr>
              <a:t>, no further conclusions </a:t>
            </a:r>
            <a:r>
              <a:rPr lang="en-US" sz="2200" dirty="0" smtClean="0">
                <a:solidFill>
                  <a:srgbClr val="FF0000"/>
                </a:solidFill>
                <a:latin typeface="Palatino"/>
                <a:cs typeface="Palatino"/>
              </a:rPr>
              <a:t>can be drawn.”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2701479"/>
            <a:ext cx="6371170" cy="389492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39456" y="2945509"/>
            <a:ext cx="208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Palatino"/>
                <a:cs typeface="Palatino"/>
              </a:rPr>
              <a:t>3 person mixture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32594" y="3499834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43683" y="347525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9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28107" y="3472918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266609" y="346678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86697" y="5764270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697786" y="573969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56412" y="3099724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608232" y="3075145"/>
            <a:ext cx="42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998382" y="5098854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30138" y="506864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94396" y="3205710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932899" y="31751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1112384" y="4196138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RFU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8870" y="6365572"/>
            <a:ext cx="13740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Size (</a:t>
            </a:r>
            <a:r>
              <a:rPr lang="en-US" sz="2400" dirty="0" err="1" smtClean="0">
                <a:latin typeface="Palatino"/>
                <a:cs typeface="Palatino"/>
              </a:rPr>
              <a:t>bp</a:t>
            </a:r>
            <a:r>
              <a:rPr lang="en-US" sz="2400" dirty="0" smtClean="0">
                <a:latin typeface="Palatino"/>
                <a:cs typeface="Palatin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511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2701479"/>
            <a:ext cx="6371170" cy="3894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How </a:t>
            </a:r>
            <a:r>
              <a:rPr lang="en-US" sz="3800" dirty="0" err="1" smtClean="0">
                <a:latin typeface="Palatino"/>
                <a:cs typeface="Palatino"/>
              </a:rPr>
              <a:t>TrueAllele</a:t>
            </a:r>
            <a:r>
              <a:rPr lang="en-US" sz="3800" dirty="0" smtClean="0">
                <a:latin typeface="Palatino"/>
                <a:cs typeface="Palatino"/>
              </a:rPr>
              <a:t> works</a:t>
            </a:r>
            <a:endParaRPr lang="en-US" sz="3800" dirty="0">
              <a:latin typeface="Palatino"/>
              <a:cs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714" y="1116995"/>
            <a:ext cx="6034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- Computer tries thousands of possibilities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8714" y="1638546"/>
            <a:ext cx="6509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"/>
                <a:cs typeface="Palatino"/>
              </a:rPr>
              <a:t>- Compares </a:t>
            </a:r>
            <a:r>
              <a:rPr lang="en-US" sz="2400" dirty="0" smtClean="0">
                <a:latin typeface="Palatino"/>
                <a:cs typeface="Palatino"/>
              </a:rPr>
              <a:t>with </a:t>
            </a:r>
            <a:r>
              <a:rPr lang="en-US" sz="2400" dirty="0">
                <a:latin typeface="Palatino"/>
                <a:cs typeface="Palatino"/>
              </a:rPr>
              <a:t>data to calculate </a:t>
            </a:r>
            <a:r>
              <a:rPr lang="en-US" sz="2400" dirty="0" smtClean="0">
                <a:latin typeface="Palatino"/>
                <a:cs typeface="Palatino"/>
              </a:rPr>
              <a:t>probability</a:t>
            </a:r>
            <a:endParaRPr lang="en-US" sz="2400" dirty="0">
              <a:latin typeface="Palatino"/>
              <a:cs typeface="Palatino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6027571" y="4107125"/>
            <a:ext cx="255476" cy="2048067"/>
          </a:xfrm>
          <a:prstGeom prst="rect">
            <a:avLst/>
          </a:prstGeom>
          <a:noFill/>
          <a:ln w="444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369879" y="4107125"/>
            <a:ext cx="255476" cy="2048068"/>
          </a:xfrm>
          <a:prstGeom prst="rect">
            <a:avLst/>
          </a:prstGeom>
          <a:noFill/>
          <a:ln w="444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>
              <a:solidFill>
                <a:srgbClr val="85D134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031869" y="5631528"/>
            <a:ext cx="251872" cy="518020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28" name="Rectangle 27"/>
          <p:cNvSpPr/>
          <p:nvPr/>
        </p:nvSpPr>
        <p:spPr>
          <a:xfrm>
            <a:off x="5328107" y="3472918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266609" y="346678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86697" y="5764270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697786" y="573969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56412" y="3099724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608232" y="3075145"/>
            <a:ext cx="427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98382" y="5098854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930138" y="506864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4396" y="3205710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932899" y="31751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13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1112384" y="4196138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RFU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58870" y="6365572"/>
            <a:ext cx="13740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Size (</a:t>
            </a:r>
            <a:r>
              <a:rPr lang="en-US" sz="2400" dirty="0" err="1" smtClean="0">
                <a:latin typeface="Palatino"/>
                <a:cs typeface="Palatino"/>
              </a:rPr>
              <a:t>bp</a:t>
            </a:r>
            <a:r>
              <a:rPr lang="en-US" sz="2400" dirty="0" smtClean="0">
                <a:latin typeface="Palatino"/>
                <a:cs typeface="Palatino"/>
              </a:rPr>
              <a:t>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39456" y="2945509"/>
            <a:ext cx="2088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Palatino"/>
                <a:cs typeface="Palatino"/>
              </a:rPr>
              <a:t>3 person mixture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829" y="2161482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- Good explanations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332594" y="3499834"/>
            <a:ext cx="318151" cy="3222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343683" y="347525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9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3363177" y="3795213"/>
            <a:ext cx="257607" cy="2359979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63" name="Rectangle 40"/>
          <p:cNvSpPr>
            <a:spLocks noChangeArrowheads="1"/>
          </p:cNvSpPr>
          <p:nvPr/>
        </p:nvSpPr>
        <p:spPr bwMode="auto">
          <a:xfrm>
            <a:off x="4693076" y="3795213"/>
            <a:ext cx="257607" cy="2359979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036821" y="3558555"/>
            <a:ext cx="251872" cy="518020"/>
          </a:xfrm>
          <a:prstGeom prst="rect">
            <a:avLst/>
          </a:prstGeom>
          <a:noFill/>
          <a:ln w="444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691777" y="363921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432FF"/>
                </a:solidFill>
                <a:latin typeface="Palatino"/>
                <a:cs typeface="Palatino"/>
              </a:rPr>
              <a:t>major</a:t>
            </a:r>
            <a:endParaRPr lang="en-US" sz="2400" dirty="0" smtClean="0">
              <a:solidFill>
                <a:srgbClr val="0432FF"/>
              </a:solidFill>
              <a:latin typeface="Palatino"/>
              <a:cs typeface="Palatino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45554" y="4682887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48239"/>
                </a:solidFill>
                <a:latin typeface="Palatino"/>
                <a:cs typeface="Palatino"/>
              </a:rPr>
              <a:t>middle</a:t>
            </a:r>
            <a:endParaRPr lang="en-US" sz="2400" dirty="0" smtClean="0">
              <a:solidFill>
                <a:srgbClr val="F48239"/>
              </a:solidFill>
              <a:latin typeface="Palatino"/>
              <a:cs typeface="Palatino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07130" y="3614910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Palatino"/>
                <a:cs typeface="Palatino"/>
              </a:rPr>
              <a:t>minor</a:t>
            </a:r>
            <a:endParaRPr lang="en-US" sz="2400" dirty="0" smtClean="0">
              <a:solidFill>
                <a:srgbClr val="00B050"/>
              </a:solidFill>
              <a:latin typeface="Palatino"/>
              <a:cs typeface="Palatino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513604" y="2388922"/>
            <a:ext cx="555791" cy="34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79106" y="2159492"/>
            <a:ext cx="265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Palatino"/>
                <a:cs typeface="Palatino"/>
                <a:sym typeface="Wingdings"/>
              </a:rPr>
              <a:t>higher </a:t>
            </a:r>
            <a:r>
              <a:rPr lang="en-US" sz="2400" smtClean="0">
                <a:latin typeface="Palatino"/>
                <a:cs typeface="Palatino"/>
                <a:sym typeface="Wingdings"/>
              </a:rPr>
              <a:t>probability</a:t>
            </a:r>
            <a:endParaRPr lang="en-US" sz="240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3690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How </a:t>
            </a:r>
            <a:r>
              <a:rPr lang="en-US" sz="3800" dirty="0" err="1" smtClean="0">
                <a:latin typeface="Palatino"/>
                <a:cs typeface="Palatino"/>
              </a:rPr>
              <a:t>TrueAllele</a:t>
            </a:r>
            <a:r>
              <a:rPr lang="en-US" sz="3800" dirty="0" smtClean="0">
                <a:latin typeface="Palatino"/>
                <a:cs typeface="Palatino"/>
              </a:rPr>
              <a:t> works</a:t>
            </a:r>
            <a:endParaRPr lang="en-US" sz="3800" dirty="0">
              <a:latin typeface="Palatino"/>
              <a:cs typeface="Palatin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7"/>
          <a:stretch/>
        </p:blipFill>
        <p:spPr>
          <a:xfrm>
            <a:off x="197059" y="1217760"/>
            <a:ext cx="8501761" cy="391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2074" y="1739405"/>
            <a:ext cx="543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alatino"/>
                <a:cs typeface="Palatino"/>
              </a:rPr>
              <a:t>- Handles uncertainty with probability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6775" y="4886639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93253" y="4876479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9731" y="4876479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6209" y="4876479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52213" y="4298042"/>
            <a:ext cx="236723" cy="737462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99162" y="4876478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6790" y="4876477"/>
            <a:ext cx="236723" cy="152399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54418" y="4298042"/>
            <a:ext cx="236723" cy="737462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82046" y="4518296"/>
            <a:ext cx="236723" cy="51058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916860" y="2978803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9739" y="5056227"/>
            <a:ext cx="6196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9,11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32692" y="5044881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9,12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90693" y="5049580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10,12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2538" y="5056481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11,12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48540" y="5051524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9,13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69634" y="5054582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10,13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13464" y="5052743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11,13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6542" y="5044057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12,13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2847" y="5408743"/>
            <a:ext cx="16145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Allele pair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328981" y="3043280"/>
            <a:ext cx="1691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Probability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8742" y="5056608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10,11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10290" y="3571205"/>
            <a:ext cx="498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  <a:latin typeface="Palatino"/>
                <a:cs typeface="Palatino"/>
              </a:rPr>
              <a:t>Genotype for the major contributor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074023" y="2485090"/>
            <a:ext cx="319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altLang="en-US" dirty="0" err="1"/>
              <a:t>Prob</a:t>
            </a:r>
            <a:r>
              <a:rPr lang="en-US" altLang="en-US" dirty="0"/>
              <a:t>(</a:t>
            </a:r>
            <a:r>
              <a:rPr lang="en-US" altLang="en-US" dirty="0">
                <a:solidFill>
                  <a:srgbClr val="0432FF"/>
                </a:solidFill>
              </a:rPr>
              <a:t>evidence match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901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45" y="1956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Palatino"/>
                <a:cs typeface="Palatino"/>
              </a:rPr>
              <a:t>Degree of match</a:t>
            </a:r>
            <a:endParaRPr lang="en-US" sz="3800" dirty="0">
              <a:latin typeface="Palatino"/>
              <a:cs typeface="Palatin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3"/>
          <a:stretch/>
        </p:blipFill>
        <p:spPr>
          <a:xfrm>
            <a:off x="197059" y="1217760"/>
            <a:ext cx="8501761" cy="3921507"/>
          </a:xfrm>
          <a:prstGeom prst="rect">
            <a:avLst/>
          </a:prstGeom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916860" y="2485090"/>
            <a:ext cx="3592513" cy="955676"/>
            <a:chOff x="1214" y="2425"/>
            <a:chExt cx="2263" cy="602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313" y="2425"/>
              <a:ext cx="20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 err="1"/>
                <a:t>Prob</a:t>
              </a:r>
              <a:r>
                <a:rPr lang="en-US" altLang="en-US" dirty="0"/>
                <a:t>(</a:t>
              </a:r>
              <a:r>
                <a:rPr lang="en-US" altLang="en-US" dirty="0">
                  <a:solidFill>
                    <a:srgbClr val="0432FF"/>
                  </a:solidFill>
                </a:rPr>
                <a:t>evidence match</a:t>
              </a:r>
              <a:r>
                <a:rPr lang="en-US" altLang="en-US" dirty="0"/>
                <a:t>)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 err="1"/>
                <a:t>Prob</a:t>
              </a:r>
              <a:r>
                <a:rPr lang="en-US" altLang="en-US" dirty="0"/>
                <a:t>(</a:t>
              </a:r>
              <a:r>
                <a:rPr lang="en-US" altLang="en-US" dirty="0">
                  <a:solidFill>
                    <a:srgbClr val="AB7942"/>
                  </a:solidFill>
                </a:rPr>
                <a:t>coincidental match</a:t>
              </a:r>
              <a:r>
                <a:rPr lang="en-US" altLang="en-US" dirty="0"/>
                <a:t>)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65" y="273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60050" y="1822437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Likelihood </a:t>
            </a:r>
            <a:r>
              <a:rPr lang="en-US" sz="2400" dirty="0" smtClean="0">
                <a:latin typeface="Palatino"/>
                <a:cs typeface="Palatino"/>
              </a:rPr>
              <a:t>ratio (</a:t>
            </a:r>
            <a:r>
              <a:rPr lang="en-US" sz="2400" smtClean="0">
                <a:latin typeface="Palatino"/>
                <a:cs typeface="Palatino"/>
              </a:rPr>
              <a:t>LR) = 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2873" y="875285"/>
            <a:ext cx="7002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Match statistics expressed </a:t>
            </a:r>
            <a:r>
              <a:rPr lang="en-US" sz="2400" dirty="0" smtClean="0">
                <a:latin typeface="Palatino"/>
                <a:cs typeface="Palatino"/>
              </a:rPr>
              <a:t>as the numbers of </a:t>
            </a:r>
            <a:r>
              <a:rPr lang="en-US" sz="2400" dirty="0" err="1" smtClean="0">
                <a:latin typeface="Palatino"/>
                <a:cs typeface="Palatino"/>
              </a:rPr>
              <a:t>zeros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39739" y="5056227"/>
            <a:ext cx="6196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9,11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8742" y="5056608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10,11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2692" y="5044881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9,12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0693" y="5049580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Palatino"/>
                <a:cs typeface="Palatino"/>
              </a:rPr>
              <a:t>10,12</a:t>
            </a:r>
            <a:endParaRPr lang="en-US" sz="2000" dirty="0" smtClean="0">
              <a:latin typeface="Palatino"/>
              <a:cs typeface="Palatino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2538" y="5056481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11,12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48540" y="5051524"/>
            <a:ext cx="6335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9,13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69634" y="5054582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10,13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13464" y="5052743"/>
            <a:ext cx="7478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11,13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16542" y="5044057"/>
            <a:ext cx="7617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Palatino"/>
                <a:cs typeface="Palatino"/>
              </a:rPr>
              <a:t>12,13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42847" y="5408743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Allele pair</a:t>
            </a:r>
            <a:endParaRPr lang="en-US" sz="2400" dirty="0" smtClean="0">
              <a:latin typeface="Palatino"/>
              <a:cs typeface="Palatino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328981" y="3043280"/>
            <a:ext cx="1691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Palatino"/>
                <a:cs typeface="Palatino"/>
              </a:rPr>
              <a:t>Probability</a:t>
            </a:r>
            <a:endParaRPr lang="en-US" sz="2400" dirty="0" smtClean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8591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Palatino"/>
            <a:cs typeface="Palatin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1293</Words>
  <Application>Microsoft Macintosh PowerPoint</Application>
  <PresentationFormat>On-screen Show (4:3)</PresentationFormat>
  <Paragraphs>670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ＭＳ Ｐゴシック</vt:lpstr>
      <vt:lpstr>Palatino</vt:lpstr>
      <vt:lpstr>Wingdings</vt:lpstr>
      <vt:lpstr>Arial</vt:lpstr>
      <vt:lpstr>Office Theme</vt:lpstr>
      <vt:lpstr>Validating TrueAllele® genotyping on ten contributor DNA mixtures</vt:lpstr>
      <vt:lpstr>DNA evidence</vt:lpstr>
      <vt:lpstr>What is an STR?</vt:lpstr>
      <vt:lpstr>STR data</vt:lpstr>
      <vt:lpstr>STR mixture data</vt:lpstr>
      <vt:lpstr>Too complex? – Yes and No</vt:lpstr>
      <vt:lpstr>How TrueAllele works</vt:lpstr>
      <vt:lpstr>How TrueAllele works</vt:lpstr>
      <vt:lpstr>Degree of match</vt:lpstr>
      <vt:lpstr>Degree of match</vt:lpstr>
      <vt:lpstr>Validation samples</vt:lpstr>
      <vt:lpstr>Sensitivity: simplicity from complexity</vt:lpstr>
      <vt:lpstr>Sensitivity: More or less</vt:lpstr>
      <vt:lpstr>Sensitivity: More or less</vt:lpstr>
      <vt:lpstr>Specificity</vt:lpstr>
      <vt:lpstr>Specificity</vt:lpstr>
      <vt:lpstr>What limits specificity</vt:lpstr>
      <vt:lpstr>Reproducibility</vt:lpstr>
      <vt:lpstr>Reproducibility</vt:lpstr>
      <vt:lpstr>How many contributors?</vt:lpstr>
      <vt:lpstr>Never too many contributors</vt:lpstr>
      <vt:lpstr>Identification comes from information</vt:lpstr>
      <vt:lpstr>Information grows</vt:lpstr>
      <vt:lpstr>Information grows</vt:lpstr>
      <vt:lpstr>Information includes AND excludes</vt:lpstr>
      <vt:lpstr>Complexity in casework</vt:lpstr>
      <vt:lpstr>Complexity in casework</vt:lpstr>
      <vt:lpstr>Conclusions </vt:lpstr>
      <vt:lpstr>More information</vt:lpstr>
    </vt:vector>
  </TitlesOfParts>
  <Company>Cybergenetics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Clarke</dc:creator>
  <cp:lastModifiedBy>Rebecca Byers</cp:lastModifiedBy>
  <cp:revision>191</cp:revision>
  <cp:lastPrinted>2017-05-25T19:10:14Z</cp:lastPrinted>
  <dcterms:created xsi:type="dcterms:W3CDTF">2017-04-25T13:51:11Z</dcterms:created>
  <dcterms:modified xsi:type="dcterms:W3CDTF">2017-05-31T14:44:22Z</dcterms:modified>
</cp:coreProperties>
</file>