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29" r:id="rId2"/>
    <p:sldId id="534" r:id="rId3"/>
    <p:sldId id="539" r:id="rId4"/>
    <p:sldId id="540" r:id="rId5"/>
    <p:sldId id="541" r:id="rId6"/>
    <p:sldId id="549" r:id="rId7"/>
    <p:sldId id="550" r:id="rId8"/>
    <p:sldId id="568" r:id="rId9"/>
    <p:sldId id="543" r:id="rId10"/>
    <p:sldId id="546" r:id="rId11"/>
    <p:sldId id="509" r:id="rId12"/>
    <p:sldId id="548" r:id="rId13"/>
    <p:sldId id="547" r:id="rId14"/>
    <p:sldId id="508" r:id="rId15"/>
    <p:sldId id="515" r:id="rId16"/>
    <p:sldId id="519" r:id="rId17"/>
    <p:sldId id="507" r:id="rId18"/>
    <p:sldId id="513" r:id="rId19"/>
    <p:sldId id="518" r:id="rId20"/>
    <p:sldId id="551" r:id="rId21"/>
    <p:sldId id="567" r:id="rId22"/>
    <p:sldId id="535" r:id="rId23"/>
    <p:sldId id="565" r:id="rId24"/>
    <p:sldId id="463" r:id="rId25"/>
    <p:sldId id="553" r:id="rId26"/>
    <p:sldId id="536" r:id="rId27"/>
    <p:sldId id="474" r:id="rId28"/>
    <p:sldId id="552" r:id="rId29"/>
    <p:sldId id="537" r:id="rId30"/>
    <p:sldId id="569" r:id="rId31"/>
    <p:sldId id="564" r:id="rId32"/>
    <p:sldId id="562" r:id="rId33"/>
    <p:sldId id="538" r:id="rId34"/>
    <p:sldId id="554" r:id="rId35"/>
    <p:sldId id="555" r:id="rId36"/>
    <p:sldId id="556" r:id="rId37"/>
    <p:sldId id="557" r:id="rId38"/>
    <p:sldId id="558" r:id="rId39"/>
    <p:sldId id="502" r:id="rId40"/>
    <p:sldId id="491" r:id="rId41"/>
    <p:sldId id="501" r:id="rId42"/>
    <p:sldId id="499" r:id="rId43"/>
    <p:sldId id="566" r:id="rId44"/>
    <p:sldId id="559" r:id="rId45"/>
    <p:sldId id="489" r:id="rId46"/>
    <p:sldId id="560" r:id="rId4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80" y="-480"/>
      </p:cViewPr>
      <p:guideLst>
        <p:guide orient="horz" pos="13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err="1"/>
              <a:t>Cybergenetics</a:t>
            </a:r>
            <a:r>
              <a:rPr lang="en-US" dirty="0"/>
              <a:t> © 2003-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FCB10-135C-784B-9841-A1DCCBBC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39E01-0663-BD42-A841-A6EB9BDD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2007-2010</a:t>
            </a: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2AF2DC-82BF-A547-9DD5-F8B016CCA0C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71C2-2719-3047-88C5-35F949B4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E306-1CC2-424E-844B-375B0EAF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EA1D-3A1C-B245-9CC7-ED005E2B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2AEA-262C-C346-9043-0822916D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4378-5563-0C49-A6DE-5421852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163B-0FCA-A841-867E-B5C670DCA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1144-8C52-4E41-8577-5DFF9677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601D-D91B-FB40-B43C-0DC82FA6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D3C-F30B-8E40-91E5-A104DE68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948-6278-1740-9BF8-2398BF7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715B-D93C-9349-8D8C-C34471B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3A58518-FD13-5C48-B248-304FAD68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Science &amp; Sorcery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in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Forensic DNA Evidence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68947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</a:t>
            </a: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Pittsburgh,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2003-2017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4987" y="2506126"/>
            <a:ext cx="81227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Science in our World: Certainty &amp; Controversy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Penn State Beaver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April, 2017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Monaca, PA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ttsburgh_Skyline.tiff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heights &amp; vacant lots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3632205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193800" y="3810946"/>
            <a:ext cx="431800" cy="142145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77533" y="3810945"/>
            <a:ext cx="1100667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62400" y="3810945"/>
            <a:ext cx="787399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52532" y="3811891"/>
            <a:ext cx="694267" cy="14289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70132" y="3818467"/>
            <a:ext cx="541867" cy="141393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0" y="5240872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Isosceles Triangle 13"/>
          <p:cNvSpPr/>
          <p:nvPr/>
        </p:nvSpPr>
        <p:spPr bwMode="auto">
          <a:xfrm>
            <a:off x="1185334" y="3649134"/>
            <a:ext cx="448733" cy="160867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2286001" y="3649134"/>
            <a:ext cx="1083732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>
            <a:off x="3953934" y="3649134"/>
            <a:ext cx="804333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5444067" y="3640668"/>
            <a:ext cx="7027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6561667" y="3649135"/>
            <a:ext cx="5503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211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804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14817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15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27517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342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4106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469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537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605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664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723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7916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8509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918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986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104563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11133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16298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169756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17568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18245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1892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19515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2019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208703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21463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22140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6117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61764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624416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63034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6371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643889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64981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>
            <a:off x="33782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>
            <a:off x="344593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>
            <a:off x="35052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35729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>
            <a:off x="3640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 bwMode="auto">
          <a:xfrm>
            <a:off x="36999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>
            <a:off x="3767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>
            <a:off x="383539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38946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Isosceles Triangle 106"/>
          <p:cNvSpPr/>
          <p:nvPr/>
        </p:nvSpPr>
        <p:spPr bwMode="auto">
          <a:xfrm>
            <a:off x="4758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Isosceles Triangle 107"/>
          <p:cNvSpPr/>
          <p:nvPr/>
        </p:nvSpPr>
        <p:spPr bwMode="auto">
          <a:xfrm>
            <a:off x="4826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Isosceles Triangle 108"/>
          <p:cNvSpPr/>
          <p:nvPr/>
        </p:nvSpPr>
        <p:spPr bwMode="auto">
          <a:xfrm>
            <a:off x="4885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Isosceles Triangle 109"/>
          <p:cNvSpPr/>
          <p:nvPr/>
        </p:nvSpPr>
        <p:spPr bwMode="auto">
          <a:xfrm>
            <a:off x="49445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501226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50715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5139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Isosceles Triangle 113"/>
          <p:cNvSpPr/>
          <p:nvPr/>
        </p:nvSpPr>
        <p:spPr bwMode="auto">
          <a:xfrm>
            <a:off x="5207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52662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533400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540173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Isosceles Triangle 121"/>
          <p:cNvSpPr/>
          <p:nvPr/>
        </p:nvSpPr>
        <p:spPr bwMode="auto">
          <a:xfrm>
            <a:off x="71204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Isosceles Triangle 122"/>
          <p:cNvSpPr/>
          <p:nvPr/>
        </p:nvSpPr>
        <p:spPr bwMode="auto">
          <a:xfrm>
            <a:off x="71797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Isosceles Triangle 123"/>
          <p:cNvSpPr/>
          <p:nvPr/>
        </p:nvSpPr>
        <p:spPr bwMode="auto">
          <a:xfrm>
            <a:off x="724747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Isosceles Triangle 124"/>
          <p:cNvSpPr/>
          <p:nvPr/>
        </p:nvSpPr>
        <p:spPr bwMode="auto">
          <a:xfrm>
            <a:off x="7315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Isosceles Triangle 125"/>
          <p:cNvSpPr/>
          <p:nvPr/>
        </p:nvSpPr>
        <p:spPr bwMode="auto">
          <a:xfrm>
            <a:off x="7374470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Isosceles Triangle 126"/>
          <p:cNvSpPr/>
          <p:nvPr/>
        </p:nvSpPr>
        <p:spPr bwMode="auto">
          <a:xfrm>
            <a:off x="7442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Isosceles Triangle 127"/>
          <p:cNvSpPr/>
          <p:nvPr/>
        </p:nvSpPr>
        <p:spPr bwMode="auto">
          <a:xfrm>
            <a:off x="75099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Isosceles Triangle 128"/>
          <p:cNvSpPr/>
          <p:nvPr/>
        </p:nvSpPr>
        <p:spPr bwMode="auto">
          <a:xfrm>
            <a:off x="7569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Isosceles Triangle 129"/>
          <p:cNvSpPr/>
          <p:nvPr/>
        </p:nvSpPr>
        <p:spPr bwMode="auto">
          <a:xfrm>
            <a:off x="7636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Isosceles Triangle 130"/>
          <p:cNvSpPr/>
          <p:nvPr/>
        </p:nvSpPr>
        <p:spPr bwMode="auto">
          <a:xfrm>
            <a:off x="7704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Isosceles Triangle 131"/>
          <p:cNvSpPr/>
          <p:nvPr/>
        </p:nvSpPr>
        <p:spPr bwMode="auto">
          <a:xfrm>
            <a:off x="7763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Isosceles Triangle 132"/>
          <p:cNvSpPr/>
          <p:nvPr/>
        </p:nvSpPr>
        <p:spPr bwMode="auto">
          <a:xfrm>
            <a:off x="7823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Isosceles Triangle 133"/>
          <p:cNvSpPr/>
          <p:nvPr/>
        </p:nvSpPr>
        <p:spPr bwMode="auto">
          <a:xfrm>
            <a:off x="7890934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Isosceles Triangle 134"/>
          <p:cNvSpPr/>
          <p:nvPr/>
        </p:nvSpPr>
        <p:spPr bwMode="auto">
          <a:xfrm>
            <a:off x="7950202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Isosceles Triangle 135"/>
          <p:cNvSpPr/>
          <p:nvPr/>
        </p:nvSpPr>
        <p:spPr bwMode="auto">
          <a:xfrm>
            <a:off x="8017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Isosceles Triangle 136"/>
          <p:cNvSpPr/>
          <p:nvPr/>
        </p:nvSpPr>
        <p:spPr bwMode="auto">
          <a:xfrm>
            <a:off x="8085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Isosceles Triangle 137"/>
          <p:cNvSpPr/>
          <p:nvPr/>
        </p:nvSpPr>
        <p:spPr bwMode="auto">
          <a:xfrm>
            <a:off x="8144936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Isosceles Triangle 138"/>
          <p:cNvSpPr/>
          <p:nvPr/>
        </p:nvSpPr>
        <p:spPr bwMode="auto">
          <a:xfrm>
            <a:off x="8212668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Isosceles Triangle 151"/>
          <p:cNvSpPr/>
          <p:nvPr/>
        </p:nvSpPr>
        <p:spPr bwMode="auto">
          <a:xfrm>
            <a:off x="82804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Isosceles Triangle 152"/>
          <p:cNvSpPr/>
          <p:nvPr/>
        </p:nvSpPr>
        <p:spPr bwMode="auto">
          <a:xfrm>
            <a:off x="83396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Isosceles Triangle 153"/>
          <p:cNvSpPr/>
          <p:nvPr/>
        </p:nvSpPr>
        <p:spPr bwMode="auto">
          <a:xfrm>
            <a:off x="84074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Isosceles Triangle 154"/>
          <p:cNvSpPr/>
          <p:nvPr/>
        </p:nvSpPr>
        <p:spPr bwMode="auto">
          <a:xfrm>
            <a:off x="8475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Isosceles Triangle 155"/>
          <p:cNvSpPr/>
          <p:nvPr/>
        </p:nvSpPr>
        <p:spPr bwMode="auto">
          <a:xfrm>
            <a:off x="8534403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Isosceles Triangle 156"/>
          <p:cNvSpPr/>
          <p:nvPr/>
        </p:nvSpPr>
        <p:spPr bwMode="auto">
          <a:xfrm>
            <a:off x="8602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Isosceles Triangle 157"/>
          <p:cNvSpPr/>
          <p:nvPr/>
        </p:nvSpPr>
        <p:spPr bwMode="auto">
          <a:xfrm>
            <a:off x="86698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Isosceles Triangle 158"/>
          <p:cNvSpPr/>
          <p:nvPr/>
        </p:nvSpPr>
        <p:spPr bwMode="auto">
          <a:xfrm>
            <a:off x="8729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Isosceles Triangle 159"/>
          <p:cNvSpPr/>
          <p:nvPr/>
        </p:nvSpPr>
        <p:spPr bwMode="auto">
          <a:xfrm>
            <a:off x="87968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Isosceles Triangle 160"/>
          <p:cNvSpPr/>
          <p:nvPr/>
        </p:nvSpPr>
        <p:spPr bwMode="auto">
          <a:xfrm>
            <a:off x="8864601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Isosceles Triangle 161"/>
          <p:cNvSpPr/>
          <p:nvPr/>
        </p:nvSpPr>
        <p:spPr bwMode="auto">
          <a:xfrm>
            <a:off x="8923869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Isosceles Triangle 162"/>
          <p:cNvSpPr/>
          <p:nvPr/>
        </p:nvSpPr>
        <p:spPr bwMode="auto">
          <a:xfrm>
            <a:off x="8983135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Isosceles Triangle 163"/>
          <p:cNvSpPr/>
          <p:nvPr/>
        </p:nvSpPr>
        <p:spPr bwMode="auto">
          <a:xfrm>
            <a:off x="9050867" y="5143485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toe_of_fr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498" r="5669" b="12784"/>
          <a:stretch>
            <a:fillRect/>
          </a:stretch>
        </p:blipFill>
        <p:spPr bwMode="auto">
          <a:xfrm>
            <a:off x="5867400" y="909638"/>
            <a:ext cx="21240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DNA </a:t>
            </a:r>
            <a:r>
              <a:rPr lang="en-US" dirty="0" smtClean="0">
                <a:latin typeface="Arial" charset="0"/>
              </a:rPr>
              <a:t>mixture</a:t>
            </a:r>
            <a:endParaRPr lang="en-US" dirty="0">
              <a:latin typeface="Arial" charset="0"/>
            </a:endParaRPr>
          </a:p>
        </p:txBody>
      </p:sp>
      <p:pic>
        <p:nvPicPr>
          <p:cNvPr id="17411" name="Picture 2" descr="Witches_Cauld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5306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eye_of_new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1638"/>
            <a:ext cx="2128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ircular Arrow 5"/>
          <p:cNvSpPr/>
          <p:nvPr/>
        </p:nvSpPr>
        <p:spPr bwMode="auto">
          <a:xfrm>
            <a:off x="2209800" y="1828800"/>
            <a:ext cx="1828800" cy="2514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9985"/>
              <a:gd name="adj5" fmla="val 1782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ircular Arrow 6"/>
          <p:cNvSpPr/>
          <p:nvPr/>
        </p:nvSpPr>
        <p:spPr bwMode="auto">
          <a:xfrm flipH="1">
            <a:off x="4800600" y="1828800"/>
            <a:ext cx="1828800" cy="25146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59985"/>
              <a:gd name="adj5" fmla="val 1782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914400" y="357663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eye of newt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5867400" y="3571875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toe of frog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5334000"/>
            <a:ext cx="449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Double, double toil and trouble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1995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3333" y="609600"/>
            <a:ext cx="8280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Simplify data to interpret mixture</a:t>
            </a:r>
            <a:endParaRPr lang="en-US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2000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869" y="4275663"/>
            <a:ext cx="576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Apply threshold to find “alleles”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Add allele frequencies (f</a:t>
            </a:r>
            <a:r>
              <a:rPr lang="en-US" baseline="-25000" dirty="0" smtClean="0">
                <a:solidFill>
                  <a:srgbClr val="660066"/>
                </a:solidFill>
              </a:rPr>
              <a:t>1</a:t>
            </a:r>
            <a:r>
              <a:rPr lang="en-US" dirty="0" smtClean="0">
                <a:solidFill>
                  <a:srgbClr val="660066"/>
                </a:solidFill>
              </a:rPr>
              <a:t> + f</a:t>
            </a:r>
            <a:r>
              <a:rPr lang="en-US" baseline="-25000" dirty="0" smtClean="0">
                <a:solidFill>
                  <a:srgbClr val="660066"/>
                </a:solidFill>
              </a:rPr>
              <a:t>2</a:t>
            </a:r>
            <a:r>
              <a:rPr lang="en-US" dirty="0" smtClean="0">
                <a:solidFill>
                  <a:srgbClr val="660066"/>
                </a:solidFill>
              </a:rPr>
              <a:t> + …)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Square sum, take reciprocal</a:t>
            </a:r>
          </a:p>
          <a:p>
            <a:pPr marL="457200" indent="-457200" algn="l">
              <a:buFontTx/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Locus </a:t>
            </a:r>
            <a:r>
              <a:rPr lang="en-US" dirty="0">
                <a:solidFill>
                  <a:srgbClr val="660066"/>
                </a:solidFill>
              </a:rPr>
              <a:t>“probability of inclusion” (PI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rgbClr val="660066"/>
                </a:solidFill>
              </a:rPr>
              <a:t>Multiply locus PI values</a:t>
            </a:r>
          </a:p>
          <a:p>
            <a:pPr marL="457200" indent="-457200" algn="l">
              <a:buAutoNum type="arabicPeriod"/>
            </a:pPr>
            <a:r>
              <a:rPr lang="en-US" dirty="0">
                <a:solidFill>
                  <a:srgbClr val="660066"/>
                </a:solidFill>
              </a:rPr>
              <a:t>C</a:t>
            </a:r>
            <a:r>
              <a:rPr lang="en-US" dirty="0" smtClean="0">
                <a:solidFill>
                  <a:srgbClr val="660066"/>
                </a:solidFill>
              </a:rPr>
              <a:t>ombined (CPI) </a:t>
            </a:r>
            <a:r>
              <a:rPr lang="en-US" b="1" dirty="0" smtClean="0">
                <a:solidFill>
                  <a:srgbClr val="660066"/>
                </a:solidFill>
              </a:rPr>
              <a:t>match statistic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4232" y="2192872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1198032" y="2371613"/>
            <a:ext cx="431800" cy="142145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81765" y="2371612"/>
            <a:ext cx="1100667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66632" y="2371612"/>
            <a:ext cx="787399" cy="1421450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456764" y="2372558"/>
            <a:ext cx="694267" cy="142897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74364" y="2379134"/>
            <a:ext cx="541867" cy="141393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H="1">
            <a:off x="4232" y="3801539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Isosceles Triangle 37"/>
          <p:cNvSpPr/>
          <p:nvPr/>
        </p:nvSpPr>
        <p:spPr bwMode="auto">
          <a:xfrm>
            <a:off x="1189566" y="2209801"/>
            <a:ext cx="448733" cy="160867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2290233" y="2209801"/>
            <a:ext cx="1083732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Isosceles Triangle 39"/>
          <p:cNvSpPr/>
          <p:nvPr/>
        </p:nvSpPr>
        <p:spPr bwMode="auto">
          <a:xfrm>
            <a:off x="3958166" y="2209801"/>
            <a:ext cx="804333" cy="152399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5448299" y="2201335"/>
            <a:ext cx="7027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6565899" y="2209802"/>
            <a:ext cx="550333" cy="160866"/>
          </a:xfrm>
          <a:prstGeom prst="triangl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>
            <a:off x="254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846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15240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Isosceles Triangle 45"/>
          <p:cNvSpPr/>
          <p:nvPr/>
        </p:nvSpPr>
        <p:spPr bwMode="auto">
          <a:xfrm>
            <a:off x="220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27940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347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4148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474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541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609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668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728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7958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8551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922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990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104986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11176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16340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170179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17610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18288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1896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19558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2023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209126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21505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22182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6121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61806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624839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63076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6375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Isosceles Triangle 75"/>
          <p:cNvSpPr/>
          <p:nvPr/>
        </p:nvSpPr>
        <p:spPr bwMode="auto">
          <a:xfrm>
            <a:off x="644313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Isosceles Triangle 76"/>
          <p:cNvSpPr/>
          <p:nvPr/>
        </p:nvSpPr>
        <p:spPr bwMode="auto">
          <a:xfrm>
            <a:off x="65023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Isosceles Triangle 77"/>
          <p:cNvSpPr/>
          <p:nvPr/>
        </p:nvSpPr>
        <p:spPr bwMode="auto">
          <a:xfrm>
            <a:off x="33824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>
            <a:off x="345016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35094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Isosceles Triangle 80"/>
          <p:cNvSpPr/>
          <p:nvPr/>
        </p:nvSpPr>
        <p:spPr bwMode="auto">
          <a:xfrm>
            <a:off x="35771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>
            <a:off x="3644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Isosceles Triangle 82"/>
          <p:cNvSpPr/>
          <p:nvPr/>
        </p:nvSpPr>
        <p:spPr bwMode="auto">
          <a:xfrm>
            <a:off x="37041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Isosceles Triangle 83"/>
          <p:cNvSpPr/>
          <p:nvPr/>
        </p:nvSpPr>
        <p:spPr bwMode="auto">
          <a:xfrm>
            <a:off x="3771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383963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38988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4762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Isosceles Triangle 87"/>
          <p:cNvSpPr/>
          <p:nvPr/>
        </p:nvSpPr>
        <p:spPr bwMode="auto">
          <a:xfrm>
            <a:off x="4830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4889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Isosceles Triangle 89"/>
          <p:cNvSpPr/>
          <p:nvPr/>
        </p:nvSpPr>
        <p:spPr bwMode="auto">
          <a:xfrm>
            <a:off x="49487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Isosceles Triangle 90"/>
          <p:cNvSpPr/>
          <p:nvPr/>
        </p:nvSpPr>
        <p:spPr bwMode="auto">
          <a:xfrm>
            <a:off x="501649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50757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Isosceles Triangle 92"/>
          <p:cNvSpPr/>
          <p:nvPr/>
        </p:nvSpPr>
        <p:spPr bwMode="auto">
          <a:xfrm>
            <a:off x="5143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5211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Isosceles Triangle 94"/>
          <p:cNvSpPr/>
          <p:nvPr/>
        </p:nvSpPr>
        <p:spPr bwMode="auto">
          <a:xfrm>
            <a:off x="52705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Isosceles Triangle 95"/>
          <p:cNvSpPr/>
          <p:nvPr/>
        </p:nvSpPr>
        <p:spPr bwMode="auto">
          <a:xfrm>
            <a:off x="533823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Isosceles Triangle 96"/>
          <p:cNvSpPr/>
          <p:nvPr/>
        </p:nvSpPr>
        <p:spPr bwMode="auto">
          <a:xfrm>
            <a:off x="540596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>
            <a:off x="71247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Isosceles Triangle 98"/>
          <p:cNvSpPr/>
          <p:nvPr/>
        </p:nvSpPr>
        <p:spPr bwMode="auto">
          <a:xfrm>
            <a:off x="71839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Isosceles Triangle 99"/>
          <p:cNvSpPr/>
          <p:nvPr/>
        </p:nvSpPr>
        <p:spPr bwMode="auto">
          <a:xfrm>
            <a:off x="725170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7319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>
            <a:off x="7378702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Isosceles Triangle 102"/>
          <p:cNvSpPr/>
          <p:nvPr/>
        </p:nvSpPr>
        <p:spPr bwMode="auto">
          <a:xfrm>
            <a:off x="7446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Isosceles Triangle 103"/>
          <p:cNvSpPr/>
          <p:nvPr/>
        </p:nvSpPr>
        <p:spPr bwMode="auto">
          <a:xfrm>
            <a:off x="75141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>
            <a:off x="7573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Isosceles Triangle 105"/>
          <p:cNvSpPr/>
          <p:nvPr/>
        </p:nvSpPr>
        <p:spPr bwMode="auto">
          <a:xfrm>
            <a:off x="7641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Isosceles Triangle 106"/>
          <p:cNvSpPr/>
          <p:nvPr/>
        </p:nvSpPr>
        <p:spPr bwMode="auto">
          <a:xfrm>
            <a:off x="7708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Isosceles Triangle 107"/>
          <p:cNvSpPr/>
          <p:nvPr/>
        </p:nvSpPr>
        <p:spPr bwMode="auto">
          <a:xfrm>
            <a:off x="7768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Isosceles Triangle 108"/>
          <p:cNvSpPr/>
          <p:nvPr/>
        </p:nvSpPr>
        <p:spPr bwMode="auto">
          <a:xfrm>
            <a:off x="7827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Isosceles Triangle 109"/>
          <p:cNvSpPr/>
          <p:nvPr/>
        </p:nvSpPr>
        <p:spPr bwMode="auto">
          <a:xfrm>
            <a:off x="7895166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7954434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Isosceles Triangle 111"/>
          <p:cNvSpPr/>
          <p:nvPr/>
        </p:nvSpPr>
        <p:spPr bwMode="auto">
          <a:xfrm>
            <a:off x="8022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Isosceles Triangle 112"/>
          <p:cNvSpPr/>
          <p:nvPr/>
        </p:nvSpPr>
        <p:spPr bwMode="auto">
          <a:xfrm>
            <a:off x="8089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Isosceles Triangle 113"/>
          <p:cNvSpPr/>
          <p:nvPr/>
        </p:nvSpPr>
        <p:spPr bwMode="auto">
          <a:xfrm>
            <a:off x="8149168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Isosceles Triangle 114"/>
          <p:cNvSpPr/>
          <p:nvPr/>
        </p:nvSpPr>
        <p:spPr bwMode="auto">
          <a:xfrm>
            <a:off x="8216900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Isosceles Triangle 115"/>
          <p:cNvSpPr/>
          <p:nvPr/>
        </p:nvSpPr>
        <p:spPr bwMode="auto">
          <a:xfrm>
            <a:off x="82846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Isosceles Triangle 116"/>
          <p:cNvSpPr/>
          <p:nvPr/>
        </p:nvSpPr>
        <p:spPr bwMode="auto">
          <a:xfrm>
            <a:off x="83439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Isosceles Triangle 117"/>
          <p:cNvSpPr/>
          <p:nvPr/>
        </p:nvSpPr>
        <p:spPr bwMode="auto">
          <a:xfrm>
            <a:off x="84116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Isosceles Triangle 118"/>
          <p:cNvSpPr/>
          <p:nvPr/>
        </p:nvSpPr>
        <p:spPr bwMode="auto">
          <a:xfrm>
            <a:off x="8479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Isosceles Triangle 119"/>
          <p:cNvSpPr/>
          <p:nvPr/>
        </p:nvSpPr>
        <p:spPr bwMode="auto">
          <a:xfrm>
            <a:off x="8538635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Isosceles Triangle 120"/>
          <p:cNvSpPr/>
          <p:nvPr/>
        </p:nvSpPr>
        <p:spPr bwMode="auto">
          <a:xfrm>
            <a:off x="8606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Isosceles Triangle 121"/>
          <p:cNvSpPr/>
          <p:nvPr/>
        </p:nvSpPr>
        <p:spPr bwMode="auto">
          <a:xfrm>
            <a:off x="86740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Isosceles Triangle 122"/>
          <p:cNvSpPr/>
          <p:nvPr/>
        </p:nvSpPr>
        <p:spPr bwMode="auto">
          <a:xfrm>
            <a:off x="8733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Isosceles Triangle 123"/>
          <p:cNvSpPr/>
          <p:nvPr/>
        </p:nvSpPr>
        <p:spPr bwMode="auto">
          <a:xfrm>
            <a:off x="88011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Isosceles Triangle 124"/>
          <p:cNvSpPr/>
          <p:nvPr/>
        </p:nvSpPr>
        <p:spPr bwMode="auto">
          <a:xfrm>
            <a:off x="8868833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Isosceles Triangle 125"/>
          <p:cNvSpPr/>
          <p:nvPr/>
        </p:nvSpPr>
        <p:spPr bwMode="auto">
          <a:xfrm>
            <a:off x="8928101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Isosceles Triangle 126"/>
          <p:cNvSpPr/>
          <p:nvPr/>
        </p:nvSpPr>
        <p:spPr bwMode="auto">
          <a:xfrm>
            <a:off x="8987367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Isosceles Triangle 127"/>
          <p:cNvSpPr/>
          <p:nvPr/>
        </p:nvSpPr>
        <p:spPr bwMode="auto">
          <a:xfrm>
            <a:off x="9055099" y="3704152"/>
            <a:ext cx="67733" cy="84666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92202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514601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>
                <a:solidFill>
                  <a:srgbClr val="FFFFFF"/>
                </a:solidFill>
              </a:rPr>
              <a:t>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030137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>
                <a:solidFill>
                  <a:srgbClr val="FFFFFF"/>
                </a:solidFill>
              </a:rPr>
              <a:t>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486404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02387" y="2760077"/>
            <a:ext cx="7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baseline="-25000" dirty="0" smtClean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variation</a:t>
            </a:r>
            <a:endParaRPr lang="en-US" dirty="0"/>
          </a:p>
        </p:txBody>
      </p:sp>
      <p:pic>
        <p:nvPicPr>
          <p:cNvPr id="5" name="Picture 4" descr="Kitt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57" y="2091268"/>
            <a:ext cx="5827310" cy="38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Unreliable </a:t>
            </a:r>
            <a:r>
              <a:rPr lang="en-US" dirty="0" smtClean="0">
                <a:latin typeface="Arial" charset="0"/>
              </a:rPr>
              <a:t>DNA mixture </a:t>
            </a:r>
            <a:r>
              <a:rPr lang="en-US" dirty="0">
                <a:latin typeface="Arial" charset="0"/>
              </a:rPr>
              <a:t>statistics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Helvetica" charset="0"/>
              </a:rPr>
              <a:t>NIST (Commerce Department) study in 2005</a:t>
            </a: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30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124575" y="46894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254750" y="36750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962400" y="37338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962400" y="47577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8" name="TextBox 1"/>
          <p:cNvSpPr txBox="1">
            <a:spLocks noChangeArrowheads="1"/>
          </p:cNvSpPr>
          <p:nvPr/>
        </p:nvSpPr>
        <p:spPr bwMode="auto">
          <a:xfrm>
            <a:off x="10668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660066"/>
                </a:solidFill>
              </a:rPr>
              <a:t>Forensic DNA labs put on notice ten years ago</a:t>
            </a:r>
          </a:p>
        </p:txBody>
      </p:sp>
      <p:sp>
        <p:nvSpPr>
          <p:cNvPr id="20489" name="TextBox 2"/>
          <p:cNvSpPr txBox="1">
            <a:spLocks noChangeArrowheads="1"/>
          </p:cNvSpPr>
          <p:nvPr/>
        </p:nvSpPr>
        <p:spPr bwMode="auto">
          <a:xfrm>
            <a:off x="6019800" y="2667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When not</a:t>
            </a:r>
          </a:p>
          <a:p>
            <a:pPr algn="ctr"/>
            <a:r>
              <a:rPr lang="en-US"/>
              <a:t>“inconclusive”: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2005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Biased DNA </a:t>
            </a:r>
            <a:r>
              <a:rPr lang="en-US" dirty="0">
                <a:latin typeface="Arial" charset="0"/>
              </a:rPr>
              <a:t>workflow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17475" y="1846263"/>
            <a:ext cx="278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(1)</a:t>
            </a:r>
          </a:p>
          <a:p>
            <a:r>
              <a:rPr lang="en-US">
                <a:solidFill>
                  <a:srgbClr val="0000FF"/>
                </a:solidFill>
              </a:rPr>
              <a:t>Choose data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240088" y="1846263"/>
            <a:ext cx="273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(3)</a:t>
            </a:r>
          </a:p>
          <a:p>
            <a:r>
              <a:rPr lang="en-US">
                <a:solidFill>
                  <a:srgbClr val="0000FF"/>
                </a:solidFill>
              </a:rPr>
              <a:t>Person decides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02375" y="1846263"/>
            <a:ext cx="259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(2)</a:t>
            </a:r>
          </a:p>
          <a:p>
            <a:r>
              <a:rPr lang="en-US">
                <a:solidFill>
                  <a:srgbClr val="0000FF"/>
                </a:solidFill>
              </a:rPr>
              <a:t>Calculate statistic</a:t>
            </a:r>
          </a:p>
        </p:txBody>
      </p:sp>
      <p:pic>
        <p:nvPicPr>
          <p:cNvPr id="31749" name="Picture 7" descr="school-girl-using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736850"/>
            <a:ext cx="14525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 descr="NASre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970463"/>
            <a:ext cx="1106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2133600" y="5216525"/>
            <a:ext cx="479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Put people in the process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To overcome software limits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And introduce human bias</a:t>
            </a:r>
          </a:p>
        </p:txBody>
      </p:sp>
      <p:pic>
        <p:nvPicPr>
          <p:cNvPr id="31752" name="Picture 2" descr="s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727575"/>
            <a:ext cx="10858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1" descr="ino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55913"/>
            <a:ext cx="1852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2" descr="comp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24150"/>
            <a:ext cx="1098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2010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609594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Falsely identify innocent people</a:t>
            </a:r>
            <a:endParaRPr lang="en-US" dirty="0">
              <a:latin typeface="Arial" charset="0"/>
            </a:endParaRPr>
          </a:p>
        </p:txBody>
      </p:sp>
      <p:pic>
        <p:nvPicPr>
          <p:cNvPr id="92163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2015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Mixture </a:t>
            </a:r>
            <a:r>
              <a:rPr lang="en-US" dirty="0" smtClean="0">
                <a:latin typeface="Arial" charset="0"/>
              </a:rPr>
              <a:t>statistics shut </a:t>
            </a:r>
            <a:r>
              <a:rPr lang="en-US" dirty="0">
                <a:latin typeface="Arial" charset="0"/>
              </a:rPr>
              <a:t>down labs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1637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90"/>
                </a:solidFill>
              </a:rPr>
              <a:t>“National accreditation board suspends all DNA testing at D.C. crime lab”</a:t>
            </a:r>
          </a:p>
          <a:p>
            <a:pPr algn="ctr">
              <a:defRPr/>
            </a:pPr>
            <a:r>
              <a:rPr lang="en-US" dirty="0">
                <a:latin typeface="Lucida Blackletter"/>
                <a:cs typeface="Lucida Blackletter"/>
              </a:rPr>
              <a:t>The Washington Post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27, 2015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Lucida Blackletter"/>
              <a:cs typeface="Lucida Blackletter"/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Did not comply with FBI standards</a:t>
            </a:r>
            <a:endParaRPr lang="en-US" dirty="0">
              <a:solidFill>
                <a:srgbClr val="FF0000"/>
              </a:solidFill>
              <a:latin typeface="Lucida Blackletter"/>
              <a:cs typeface="Lucida Blackletter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295400" y="43434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90"/>
                </a:solidFill>
              </a:rPr>
              <a:t>“New protocol leads to reviews of </a:t>
            </a:r>
          </a:p>
          <a:p>
            <a:pPr algn="ctr"/>
            <a:r>
              <a:rPr lang="en-US">
                <a:solidFill>
                  <a:srgbClr val="000090"/>
                </a:solidFill>
              </a:rPr>
              <a:t>‘mixed DNA’ evidence”</a:t>
            </a:r>
          </a:p>
          <a:p>
            <a:pPr algn="ctr"/>
            <a:r>
              <a:rPr lang="en-US">
                <a:latin typeface="Lucida Blackletter" charset="0"/>
                <a:cs typeface="Lucida Blackletter" charset="0"/>
              </a:rPr>
              <a:t>The Texas Tribune </a:t>
            </a:r>
            <a:r>
              <a:rPr lang="en-US" i="1">
                <a:solidFill>
                  <a:srgbClr val="595959"/>
                </a:solidFill>
              </a:rPr>
              <a:t>September 12, 2015 </a:t>
            </a:r>
            <a:endParaRPr lang="en-US">
              <a:solidFill>
                <a:srgbClr val="595959"/>
              </a:solidFill>
              <a:latin typeface="Lucida Blackletter" charset="0"/>
              <a:cs typeface="Lucida Blackletter" charset="0"/>
            </a:endParaRPr>
          </a:p>
          <a:p>
            <a:pPr algn="ctr"/>
            <a:r>
              <a:rPr lang="hu-HU">
                <a:solidFill>
                  <a:srgbClr val="FF0000"/>
                </a:solidFill>
              </a:rPr>
              <a:t>24,468 lab tests affected</a:t>
            </a:r>
            <a:endParaRPr lang="en-US">
              <a:solidFill>
                <a:srgbClr val="FF0000"/>
              </a:solidFill>
              <a:latin typeface="Lucida Blackletter" charset="0"/>
              <a:cs typeface="Lucida Blacklet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87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Statistics lack </a:t>
            </a:r>
            <a:r>
              <a:rPr lang="en-US" dirty="0">
                <a:latin typeface="Arial" charset="0"/>
              </a:rPr>
              <a:t>scientific basis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847523" y="1636713"/>
            <a:ext cx="7488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Misled </a:t>
            </a:r>
            <a:r>
              <a:rPr lang="en-US" dirty="0" smtClean="0">
                <a:solidFill>
                  <a:srgbClr val="0000FF"/>
                </a:solidFill>
              </a:rPr>
              <a:t>courts for </a:t>
            </a:r>
            <a:r>
              <a:rPr lang="en-US" dirty="0">
                <a:solidFill>
                  <a:srgbClr val="0000FF"/>
                </a:solidFill>
              </a:rPr>
              <a:t>15 years on </a:t>
            </a:r>
            <a:r>
              <a:rPr lang="en-US" dirty="0" smtClean="0">
                <a:solidFill>
                  <a:srgbClr val="0000FF"/>
                </a:solidFill>
              </a:rPr>
              <a:t>countless DNA </a:t>
            </a:r>
            <a:r>
              <a:rPr lang="en-US" dirty="0">
                <a:solidFill>
                  <a:srgbClr val="0000FF"/>
                </a:solidFill>
              </a:rPr>
              <a:t>mixtures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682875"/>
            <a:ext cx="752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1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TrueAllele</a:t>
            </a:r>
            <a:r>
              <a:rPr lang="en-US" baseline="30000" dirty="0" smtClean="0">
                <a:latin typeface="Arial" charset="0"/>
              </a:rPr>
              <a:t>®</a:t>
            </a:r>
            <a:r>
              <a:rPr lang="en-US" dirty="0" smtClean="0">
                <a:latin typeface="Arial" charset="0"/>
              </a:rPr>
              <a:t> computer technology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62049" y="2336272"/>
            <a:ext cx="676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000090"/>
                </a:solidFill>
              </a:rPr>
              <a:t>• Accurate. </a:t>
            </a:r>
            <a:r>
              <a:rPr lang="en-US" dirty="0">
                <a:solidFill>
                  <a:srgbClr val="0000FF"/>
                </a:solidFill>
              </a:rPr>
              <a:t>34 validation studies, 7 published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Objective. </a:t>
            </a:r>
            <a:r>
              <a:rPr lang="en-US" dirty="0">
                <a:solidFill>
                  <a:srgbClr val="0000FF"/>
                </a:solidFill>
              </a:rPr>
              <a:t>Workflow removes human bias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Accepted. </a:t>
            </a:r>
            <a:r>
              <a:rPr lang="en-US" dirty="0" smtClean="0">
                <a:solidFill>
                  <a:srgbClr val="0000FF"/>
                </a:solidFill>
              </a:rPr>
              <a:t>Reported in 37 states, used by labs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Transparent. </a:t>
            </a:r>
            <a:r>
              <a:rPr lang="en-US" dirty="0">
                <a:solidFill>
                  <a:srgbClr val="0000FF"/>
                </a:solidFill>
              </a:rPr>
              <a:t>Give math, software (4GB DVD)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Neutral. </a:t>
            </a:r>
            <a:r>
              <a:rPr lang="en-US" dirty="0">
                <a:solidFill>
                  <a:srgbClr val="0000FF"/>
                </a:solidFill>
              </a:rPr>
              <a:t>Can statistically include or exclude</a:t>
            </a:r>
          </a:p>
        </p:txBody>
      </p:sp>
    </p:spTree>
    <p:extLst>
      <p:ext uri="{BB962C8B-B14F-4D97-AF65-F5344CB8AC3E}">
        <p14:creationId xmlns:p14="http://schemas.microsoft.com/office/powerpoint/2010/main" val="189545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Academy of Sciences</a:t>
            </a:r>
            <a:endParaRPr lang="en-US" dirty="0"/>
          </a:p>
        </p:txBody>
      </p:sp>
      <p:pic>
        <p:nvPicPr>
          <p:cNvPr id="3" name="Picture 1" descr="NASre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091796"/>
            <a:ext cx="2605087" cy="39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1201" y="2785531"/>
            <a:ext cx="3386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Trouble in River City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2009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Where’s the “science” in Forensic Science?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2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DNA mixture </a:t>
            </a:r>
            <a:r>
              <a:rPr lang="en-US" dirty="0">
                <a:latin typeface="Arial" charset="0"/>
              </a:rPr>
              <a:t>interpretation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3559" name="Text Box 20"/>
          <p:cNvSpPr txBox="1">
            <a:spLocks noChangeArrowheads="1"/>
          </p:cNvSpPr>
          <p:nvPr/>
        </p:nvSpPr>
        <p:spPr bwMode="auto">
          <a:xfrm>
            <a:off x="5319169" y="1752600"/>
            <a:ext cx="143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chemeClr val="accent2"/>
                </a:solidFill>
              </a:rPr>
              <a:t>Separate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560" name="AutoShape 22"/>
          <p:cNvSpPr>
            <a:spLocks noChangeArrowheads="1"/>
          </p:cNvSpPr>
          <p:nvPr/>
        </p:nvSpPr>
        <p:spPr bwMode="auto">
          <a:xfrm>
            <a:off x="4826000" y="2878138"/>
            <a:ext cx="177800" cy="1312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3563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1518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Known genotype</a:t>
            </a:r>
          </a:p>
        </p:txBody>
      </p:sp>
      <p:sp>
        <p:nvSpPr>
          <p:cNvPr id="23565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Text Box 31"/>
          <p:cNvSpPr txBox="1">
            <a:spLocks noChangeArrowheads="1"/>
          </p:cNvSpPr>
          <p:nvPr/>
        </p:nvSpPr>
        <p:spPr bwMode="auto">
          <a:xfrm>
            <a:off x="6870700" y="2743200"/>
            <a:ext cx="213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20%</a:t>
            </a:r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11, 11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30%</a:t>
            </a:r>
            <a:endParaRPr lang="en-US"/>
          </a:p>
          <a:p>
            <a:pPr algn="l"/>
            <a:r>
              <a:rPr lang="en-US">
                <a:solidFill>
                  <a:schemeClr val="accent2"/>
                </a:solidFill>
              </a:rPr>
              <a:t>11, 12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@ 50%</a:t>
            </a:r>
            <a:endParaRPr lang="en-US"/>
          </a:p>
        </p:txBody>
      </p:sp>
      <p:sp>
        <p:nvSpPr>
          <p:cNvPr id="21521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1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11, 12</a:t>
            </a:r>
          </a:p>
        </p:txBody>
      </p:sp>
      <p:sp>
        <p:nvSpPr>
          <p:cNvPr id="23568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grpSp>
        <p:nvGrpSpPr>
          <p:cNvPr id="23569" name="Group 34"/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23574" name="Picture 38" descr="DNA_logo.jpg 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39" descr="&#10;DNA_logo2.jpg                                                  00D94E0CMacintosh HD                   7C262FE3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utoShape 26"/>
          <p:cNvSpPr>
            <a:spLocks noChangeArrowheads="1"/>
          </p:cNvSpPr>
          <p:nvPr/>
        </p:nvSpPr>
        <p:spPr bwMode="auto">
          <a:xfrm>
            <a:off x="4386263" y="3513138"/>
            <a:ext cx="168275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Box 27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two people</a:t>
            </a:r>
          </a:p>
        </p:txBody>
      </p:sp>
    </p:spTree>
    <p:extLst>
      <p:ext uri="{BB962C8B-B14F-4D97-AF65-F5344CB8AC3E}">
        <p14:creationId xmlns:p14="http://schemas.microsoft.com/office/powerpoint/2010/main" val="105208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2232025" y="2078038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Crime labs don’t use all DNA data</a:t>
            </a: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3133725" y="5049838"/>
            <a:ext cx="535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504825" y="5032375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7659" name="Rectangle 49"/>
          <p:cNvSpPr>
            <a:spLocks noChangeArrowheads="1"/>
          </p:cNvSpPr>
          <p:nvPr/>
        </p:nvSpPr>
        <p:spPr bwMode="auto">
          <a:xfrm>
            <a:off x="4354512" y="5065713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7666" name="Rectangle 49"/>
          <p:cNvSpPr>
            <a:spLocks noChangeArrowheads="1"/>
          </p:cNvSpPr>
          <p:nvPr/>
        </p:nvSpPr>
        <p:spPr bwMode="auto">
          <a:xfrm>
            <a:off x="5160962" y="5065713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357938" y="2685522"/>
            <a:ext cx="1657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all-or-none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1+1 = 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15" descr="scisso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9" y="4477808"/>
            <a:ext cx="21383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68536" y="4521202"/>
            <a:ext cx="163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hreshold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0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9605" y="2270655"/>
            <a:ext cx="67309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I've been dealt a losing hand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Drawing lines across the sand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Whose meaning I can't understand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Cause mathematics has been banned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Used to think that one and one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Added up to two in sum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Now they say it's all or none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Arithmetic has been undone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0267" y="1667932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 Perlin © 2011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1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 along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6268" y="2235199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Na </a:t>
            </a:r>
            <a:r>
              <a:rPr lang="en-US" sz="2800" dirty="0" err="1" smtClean="0">
                <a:solidFill>
                  <a:srgbClr val="0000FF"/>
                </a:solidFill>
              </a:rPr>
              <a:t>na-na-na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endParaRPr lang="en-US" sz="2800" dirty="0" smtClean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Na-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na-na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endParaRPr lang="en-US" sz="2800" dirty="0" smtClean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Na </a:t>
            </a:r>
            <a:r>
              <a:rPr lang="en-US" sz="2800" dirty="0" err="1">
                <a:solidFill>
                  <a:srgbClr val="0000FF"/>
                </a:solidFill>
              </a:rPr>
              <a:t>na-na-na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Na-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na-na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973" y="5181599"/>
            <a:ext cx="615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soundcloud.com</a:t>
            </a:r>
            <a:r>
              <a:rPr lang="en-US" sz="2800" dirty="0">
                <a:solidFill>
                  <a:srgbClr val="000090"/>
                </a:solidFill>
              </a:rPr>
              <a:t>/</a:t>
            </a:r>
            <a:r>
              <a:rPr lang="en-US" sz="2800" dirty="0" err="1">
                <a:solidFill>
                  <a:srgbClr val="000090"/>
                </a:solidFill>
              </a:rPr>
              <a:t>markperlin</a:t>
            </a:r>
            <a:r>
              <a:rPr lang="en-US" sz="2800" dirty="0">
                <a:solidFill>
                  <a:srgbClr val="000090"/>
                </a:solidFill>
              </a:rPr>
              <a:t>/threshold</a:t>
            </a:r>
          </a:p>
        </p:txBody>
      </p:sp>
    </p:spTree>
    <p:extLst>
      <p:ext uri="{BB962C8B-B14F-4D97-AF65-F5344CB8AC3E}">
        <p14:creationId xmlns:p14="http://schemas.microsoft.com/office/powerpoint/2010/main" val="109598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Wolfe sisters </a:t>
            </a:r>
            <a:r>
              <a:rPr lang="en-US" dirty="0"/>
              <a:t>h</a:t>
            </a:r>
            <a:r>
              <a:rPr lang="en-US" dirty="0" smtClean="0"/>
              <a:t>omicide</a:t>
            </a:r>
            <a:endParaRPr lang="en-US" dirty="0"/>
          </a:p>
        </p:txBody>
      </p:sp>
      <p:pic>
        <p:nvPicPr>
          <p:cNvPr id="3" name="Picture 2" descr="WolfeSi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7930"/>
            <a:ext cx="3420533" cy="3783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681" y="5588000"/>
            <a:ext cx="71086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On February 6, 2014, Susan Wolfe (44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and </a:t>
            </a:r>
            <a:r>
              <a:rPr lang="en-US" dirty="0">
                <a:solidFill>
                  <a:srgbClr val="660066"/>
                </a:solidFill>
              </a:rPr>
              <a:t>her younger sister Sarah (</a:t>
            </a:r>
            <a:r>
              <a:rPr lang="en-US" dirty="0" smtClean="0">
                <a:solidFill>
                  <a:srgbClr val="660066"/>
                </a:solidFill>
              </a:rPr>
              <a:t>38, left)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were </a:t>
            </a:r>
            <a:r>
              <a:rPr lang="en-US" dirty="0">
                <a:solidFill>
                  <a:srgbClr val="660066"/>
                </a:solidFill>
              </a:rPr>
              <a:t>killed </a:t>
            </a:r>
            <a:r>
              <a:rPr lang="en-US" dirty="0" smtClean="0">
                <a:solidFill>
                  <a:srgbClr val="660066"/>
                </a:solidFill>
              </a:rPr>
              <a:t>in </a:t>
            </a:r>
            <a:r>
              <a:rPr lang="en-US" dirty="0">
                <a:solidFill>
                  <a:srgbClr val="660066"/>
                </a:solidFill>
              </a:rPr>
              <a:t>their East Liberty home in Pittsburgh. </a:t>
            </a:r>
          </a:p>
        </p:txBody>
      </p:sp>
    </p:spTree>
    <p:extLst>
      <p:ext uri="{BB962C8B-B14F-4D97-AF65-F5344CB8AC3E}">
        <p14:creationId xmlns:p14="http://schemas.microsoft.com/office/powerpoint/2010/main" val="2293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Crime lab didn’t use all DNA data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Over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threshold</a:t>
            </a:r>
            <a:r>
              <a:rPr lang="en-US">
                <a:solidFill>
                  <a:schemeClr val="accent2"/>
                </a:solidFill>
              </a:rPr>
              <a:t>,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peaks are labeled as allele events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V="1">
            <a:off x="2008188" y="5257800"/>
            <a:ext cx="535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17"/>
          <p:cNvSpPr txBox="1">
            <a:spLocks noChangeArrowheads="1"/>
          </p:cNvSpPr>
          <p:nvPr/>
        </p:nvSpPr>
        <p:spPr bwMode="auto">
          <a:xfrm>
            <a:off x="504825" y="5032375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Threshold </a:t>
            </a: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5365750" y="2616200"/>
            <a:ext cx="1949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27656" name="Line 45"/>
          <p:cNvSpPr>
            <a:spLocks noChangeShapeType="1"/>
          </p:cNvSpPr>
          <p:nvPr/>
        </p:nvSpPr>
        <p:spPr bwMode="auto">
          <a:xfrm>
            <a:off x="3703638" y="2311400"/>
            <a:ext cx="279400" cy="4397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Oval 51"/>
          <p:cNvSpPr>
            <a:spLocks noChangeArrowheads="1"/>
          </p:cNvSpPr>
          <p:nvPr/>
        </p:nvSpPr>
        <p:spPr bwMode="auto">
          <a:xfrm>
            <a:off x="3997325" y="27209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51"/>
          <p:cNvSpPr>
            <a:spLocks noChangeArrowheads="1"/>
          </p:cNvSpPr>
          <p:nvPr/>
        </p:nvSpPr>
        <p:spPr bwMode="auto">
          <a:xfrm>
            <a:off x="3190875" y="4059238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49"/>
          <p:cNvSpPr>
            <a:spLocks noChangeArrowheads="1"/>
          </p:cNvSpPr>
          <p:nvPr/>
        </p:nvSpPr>
        <p:spPr bwMode="auto">
          <a:xfrm>
            <a:off x="322897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  <p:sp>
        <p:nvSpPr>
          <p:cNvPr id="27660" name="Line 45"/>
          <p:cNvSpPr>
            <a:spLocks noChangeShapeType="1"/>
          </p:cNvSpPr>
          <p:nvPr/>
        </p:nvSpPr>
        <p:spPr bwMode="auto">
          <a:xfrm>
            <a:off x="3389313" y="2312988"/>
            <a:ext cx="0" cy="17002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1" name="Group 55"/>
          <p:cNvGrpSpPr>
            <a:grpSpLocks noChangeAspect="1"/>
          </p:cNvGrpSpPr>
          <p:nvPr/>
        </p:nvGrpSpPr>
        <p:grpSpPr bwMode="auto">
          <a:xfrm>
            <a:off x="5719763" y="5326063"/>
            <a:ext cx="203200" cy="203200"/>
            <a:chOff x="3276" y="3351"/>
            <a:chExt cx="144" cy="144"/>
          </a:xfrm>
        </p:grpSpPr>
        <p:sp>
          <p:nvSpPr>
            <p:cNvPr id="27669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2" name="Line 24"/>
          <p:cNvSpPr>
            <a:spLocks noChangeShapeType="1"/>
          </p:cNvSpPr>
          <p:nvPr/>
        </p:nvSpPr>
        <p:spPr bwMode="auto">
          <a:xfrm>
            <a:off x="5503863" y="4965700"/>
            <a:ext cx="141287" cy="242888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5"/>
          <p:cNvSpPr txBox="1">
            <a:spLocks noChangeAspect="1" noChangeArrowheads="1"/>
          </p:cNvSpPr>
          <p:nvPr/>
        </p:nvSpPr>
        <p:spPr bwMode="auto">
          <a:xfrm>
            <a:off x="4629150" y="4551363"/>
            <a:ext cx="401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>
                <a:solidFill>
                  <a:srgbClr val="800080"/>
                </a:solidFill>
              </a:rPr>
              <a:t>Under </a:t>
            </a:r>
            <a:r>
              <a:rPr lang="en-US" sz="2200">
                <a:solidFill>
                  <a:srgbClr val="FF0000"/>
                </a:solidFill>
              </a:rPr>
              <a:t>threshold</a:t>
            </a:r>
            <a:r>
              <a:rPr lang="en-US" sz="2200">
                <a:solidFill>
                  <a:srgbClr val="800080"/>
                </a:solidFill>
              </a:rPr>
              <a:t>, alleles vanish</a:t>
            </a:r>
          </a:p>
        </p:txBody>
      </p:sp>
      <p:grpSp>
        <p:nvGrpSpPr>
          <p:cNvPr id="27664" name="Group 55"/>
          <p:cNvGrpSpPr>
            <a:grpSpLocks noChangeAspect="1"/>
          </p:cNvGrpSpPr>
          <p:nvPr/>
        </p:nvGrpSpPr>
        <p:grpSpPr bwMode="auto">
          <a:xfrm>
            <a:off x="4913313" y="5389563"/>
            <a:ext cx="203200" cy="203200"/>
            <a:chOff x="3276" y="3351"/>
            <a:chExt cx="144" cy="144"/>
          </a:xfrm>
        </p:grpSpPr>
        <p:sp>
          <p:nvSpPr>
            <p:cNvPr id="27667" name="Line 31"/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32"/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5" name="Line 24"/>
          <p:cNvSpPr>
            <a:spLocks noChangeShapeType="1"/>
          </p:cNvSpPr>
          <p:nvPr/>
        </p:nvSpPr>
        <p:spPr bwMode="auto">
          <a:xfrm flipH="1">
            <a:off x="5118100" y="4967288"/>
            <a:ext cx="215900" cy="32861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49"/>
          <p:cNvSpPr>
            <a:spLocks noChangeArrowheads="1"/>
          </p:cNvSpPr>
          <p:nvPr/>
        </p:nvSpPr>
        <p:spPr bwMode="auto">
          <a:xfrm>
            <a:off x="4035425" y="5273675"/>
            <a:ext cx="304800" cy="992188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2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98603" y="2274374"/>
            <a:ext cx="6155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Science should let numbers talk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Not let perpetrators walk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Who can count the victims lost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To criminals who've not been caught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Draw a threshold throw away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The evidence from DNA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Release a killer who should stay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In prison till his dying </a:t>
            </a:r>
            <a:r>
              <a:rPr lang="en-US" sz="2800" dirty="0" smtClean="0">
                <a:solidFill>
                  <a:srgbClr val="0000FF"/>
                </a:solidFill>
              </a:rPr>
              <a:t>day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No conclusions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Contamination, 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Insufficient </a:t>
            </a:r>
            <a:r>
              <a:rPr lang="en-US" dirty="0">
                <a:solidFill>
                  <a:srgbClr val="FF0000"/>
                </a:solidFill>
              </a:rPr>
              <a:t>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Cannot be excluded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Too complex, no 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67934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Thresholds failed to interpret most DNA mixtures</a:t>
            </a:r>
          </a:p>
        </p:txBody>
      </p:sp>
    </p:spTree>
    <p:extLst>
      <p:ext uri="{BB962C8B-B14F-4D97-AF65-F5344CB8AC3E}">
        <p14:creationId xmlns:p14="http://schemas.microsoft.com/office/powerpoint/2010/main" val="309854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Computers can use all </a:t>
            </a:r>
            <a:r>
              <a:rPr lang="en-US" dirty="0" smtClean="0">
                <a:latin typeface="Arial" charset="0"/>
              </a:rPr>
              <a:t>the data</a:t>
            </a:r>
            <a:endParaRPr lang="en-US" dirty="0">
              <a:latin typeface="Arial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260600" y="1656821"/>
            <a:ext cx="4608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chemeClr val="accent2"/>
                </a:solidFill>
              </a:rPr>
              <a:t>Quantitative </a:t>
            </a:r>
            <a:r>
              <a:rPr lang="en-US" dirty="0" smtClean="0">
                <a:solidFill>
                  <a:schemeClr val="accent2"/>
                </a:solidFill>
              </a:rPr>
              <a:t>peaks at </a:t>
            </a:r>
            <a:r>
              <a:rPr lang="en-US" dirty="0">
                <a:solidFill>
                  <a:schemeClr val="accent2"/>
                </a:solidFill>
              </a:rPr>
              <a:t>locus </a:t>
            </a:r>
            <a:r>
              <a:rPr lang="en-US" dirty="0" err="1">
                <a:solidFill>
                  <a:schemeClr val="accent2"/>
                </a:solidFill>
              </a:rPr>
              <a:t>vWA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605" name="Text Box 24"/>
          <p:cNvSpPr txBox="1">
            <a:spLocks noChangeArrowheads="1"/>
          </p:cNvSpPr>
          <p:nvPr/>
        </p:nvSpPr>
        <p:spPr bwMode="auto">
          <a:xfrm>
            <a:off x="2208623" y="4011081"/>
            <a:ext cx="103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667BC8"/>
                </a:solidFill>
              </a:rPr>
              <a:t>height</a:t>
            </a:r>
            <a:endParaRPr lang="en-US" dirty="0">
              <a:solidFill>
                <a:srgbClr val="667BC8"/>
              </a:solidFill>
            </a:endParaRPr>
          </a:p>
        </p:txBody>
      </p: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5087410" y="3451754"/>
            <a:ext cx="1142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667BC8"/>
                </a:solidFill>
              </a:rPr>
              <a:t>pattern</a:t>
            </a:r>
            <a:endParaRPr lang="en-US" dirty="0">
              <a:solidFill>
                <a:srgbClr val="667BC8"/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4697942" y="4797955"/>
            <a:ext cx="136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rgbClr val="667BC8"/>
                </a:solidFill>
              </a:rPr>
              <a:t>variation</a:t>
            </a:r>
            <a:endParaRPr lang="en-US" dirty="0">
              <a:solidFill>
                <a:srgbClr val="667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1138" y="2262188"/>
            <a:ext cx="57742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I am a public employee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The people pay my salary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Yet I pretend I cannot see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The data right in front of me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The rules are written from on high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I follow them but know not why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Trained to make the numbers lie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As innocents are raped or </a:t>
            </a:r>
            <a:r>
              <a:rPr lang="en-US" sz="2800" dirty="0" smtClean="0">
                <a:solidFill>
                  <a:srgbClr val="0000FF"/>
                </a:solidFill>
              </a:rPr>
              <a:t>die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biology</a:t>
            </a:r>
          </a:p>
        </p:txBody>
      </p:sp>
      <p:pic>
        <p:nvPicPr>
          <p:cNvPr id="17410" name="Picture 3" descr="cell_chrom_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934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908550" y="44958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Locus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625850" y="4140200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Chromosome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371600" y="46482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Nucleus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2192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416215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20.5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Susan Wolfe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6.06 </a:t>
            </a:r>
            <a:r>
              <a:rPr lang="en-US" dirty="0" smtClean="0">
                <a:solidFill>
                  <a:srgbClr val="008000"/>
                </a:solidFill>
              </a:rPr>
              <a:t>trillion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9.37 </a:t>
            </a:r>
            <a:r>
              <a:rPr lang="en-US" dirty="0" smtClean="0">
                <a:solidFill>
                  <a:srgbClr val="008000"/>
                </a:solidFill>
              </a:rPr>
              <a:t>million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385 </a:t>
            </a:r>
            <a:r>
              <a:rPr lang="en-US" dirty="0" smtClean="0">
                <a:solidFill>
                  <a:srgbClr val="008000"/>
                </a:solidFill>
              </a:rPr>
              <a:t>billion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 smtClean="0"/>
              <a:t>	</a:t>
            </a:r>
            <a:r>
              <a:rPr lang="en-US" dirty="0">
                <a:solidFill>
                  <a:srgbClr val="008000"/>
                </a:solidFill>
              </a:rPr>
              <a:t>25.7 </a:t>
            </a:r>
            <a:r>
              <a:rPr lang="en-US" dirty="0" smtClean="0">
                <a:solidFill>
                  <a:srgbClr val="008000"/>
                </a:solidFill>
              </a:rPr>
              <a:t>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300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crime lab reported 5 DNA mixture matches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found 17 matches on the same data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3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Allen Wade Found Guilty On All Counts In East Liberty Sisters’ Slaying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141143"/>
            <a:ext cx="8729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PITTSBURGH (KDKA/AP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 A </a:t>
            </a:r>
            <a:r>
              <a:rPr lang="en-US" dirty="0">
                <a:solidFill>
                  <a:srgbClr val="0000FF"/>
                </a:solidFill>
              </a:rPr>
              <a:t>man accused of killing two sisters who lived next door to him in East Liberty has been found guilty on all counts.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Allen </a:t>
            </a:r>
            <a:r>
              <a:rPr lang="en-US" dirty="0">
                <a:solidFill>
                  <a:srgbClr val="0000FF"/>
                </a:solidFill>
              </a:rPr>
              <a:t>Wade was accused of shooting Sarah and Susan Wolfe after they returned from work on Feb. 6, 2014, apparently to steal a bank card.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On </a:t>
            </a:r>
            <a:r>
              <a:rPr lang="en-US" dirty="0">
                <a:solidFill>
                  <a:srgbClr val="0000FF"/>
                </a:solidFill>
              </a:rPr>
              <a:t>Monday morning, a jury found Wade guilty of first-degree murder, robbery, burglary and theft by unlawful taking.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733" y="2175934"/>
            <a:ext cx="446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CBS News, May 23, 2016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5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dora_h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 b="19994"/>
          <a:stretch/>
        </p:blipFill>
        <p:spPr>
          <a:xfrm>
            <a:off x="1604458" y="4563533"/>
            <a:ext cx="2160436" cy="1972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4537" y="3022596"/>
            <a:ext cx="7255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90"/>
                </a:solidFill>
              </a:rPr>
              <a:t>hat left from a burglary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000090"/>
                </a:solidFill>
              </a:rPr>
              <a:t>Wolfe sister’s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six weeks </a:t>
            </a:r>
            <a:r>
              <a:rPr lang="en-US" dirty="0">
                <a:solidFill>
                  <a:srgbClr val="FF0000"/>
                </a:solidFill>
              </a:rPr>
              <a:t>before the murder </a:t>
            </a:r>
            <a:r>
              <a:rPr lang="en-US" dirty="0" smtClean="0"/>
              <a:t>matched</a:t>
            </a:r>
          </a:p>
          <a:p>
            <a:r>
              <a:rPr lang="en-US" dirty="0" smtClean="0"/>
              <a:t>Allen Wade </a:t>
            </a:r>
            <a:r>
              <a:rPr lang="en-US" dirty="0"/>
              <a:t>with a </a:t>
            </a:r>
            <a:r>
              <a:rPr lang="en-US" dirty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Thresholds failed to interpret DNA </a:t>
            </a:r>
            <a:r>
              <a:rPr lang="en-US" dirty="0" smtClean="0">
                <a:solidFill>
                  <a:srgbClr val="FF0000"/>
                </a:solidFill>
              </a:rPr>
              <a:t>mixture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succeeded on </a:t>
            </a:r>
            <a:r>
              <a:rPr lang="en-US" dirty="0" smtClean="0">
                <a:solidFill>
                  <a:srgbClr val="008000"/>
                </a:solidFill>
              </a:rPr>
              <a:t>the same data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162" y="5232400"/>
            <a:ext cx="354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+mn-lt"/>
                <a:cs typeface="Times New Roman"/>
              </a:rPr>
              <a:t>Preventable Crime</a:t>
            </a:r>
            <a:endParaRPr lang="en-US" sz="2800" b="1" dirty="0">
              <a:solidFill>
                <a:srgbClr val="660066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371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1138" y="2262188"/>
            <a:ext cx="62991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I rather would use </a:t>
            </a:r>
            <a:r>
              <a:rPr lang="en-US" sz="2800" dirty="0" err="1" smtClean="0">
                <a:solidFill>
                  <a:srgbClr val="0000FF"/>
                </a:solidFill>
              </a:rPr>
              <a:t>TrueAllele</a:t>
            </a:r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Interpret DNA for real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Let the evidence reveal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Thugs who slash and shoot and steal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 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But instead I make believe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Ignoring what I plainly see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Science slips to sorcery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As thresholds make a mockery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Of DNA as it should be</a:t>
            </a:r>
          </a:p>
        </p:txBody>
      </p:sp>
    </p:spTree>
    <p:extLst>
      <p:ext uri="{BB962C8B-B14F-4D97-AF65-F5344CB8AC3E}">
        <p14:creationId xmlns:p14="http://schemas.microsoft.com/office/powerpoint/2010/main" val="1285223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2" descr="vWA 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648"/>
          <a:stretch>
            <a:fillRect/>
          </a:stretch>
        </p:blipFill>
        <p:spPr bwMode="auto">
          <a:xfrm>
            <a:off x="1106488" y="2286000"/>
            <a:ext cx="6911975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the computer thinks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Consider </a:t>
            </a:r>
            <a:r>
              <a:rPr lang="en-US" u="sng">
                <a:solidFill>
                  <a:schemeClr val="accent2"/>
                </a:solidFill>
              </a:rPr>
              <a:t>every possible</a:t>
            </a:r>
            <a:r>
              <a:rPr lang="en-US">
                <a:solidFill>
                  <a:schemeClr val="accent2"/>
                </a:solidFill>
              </a:rPr>
              <a:t> genotype solution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-42863" y="3013075"/>
            <a:ext cx="189547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Explain the</a:t>
            </a:r>
          </a:p>
          <a:p>
            <a:pPr algn="l"/>
            <a:r>
              <a:rPr lang="en-US">
                <a:solidFill>
                  <a:schemeClr val="accent2"/>
                </a:solidFill>
              </a:rPr>
              <a:t>peak pattern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-42863" y="5287963"/>
            <a:ext cx="18780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hlink"/>
                </a:solidFill>
              </a:rPr>
              <a:t>Better 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explanation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has a higher </a:t>
            </a:r>
          </a:p>
          <a:p>
            <a:pPr algn="l"/>
            <a:r>
              <a:rPr lang="en-US">
                <a:solidFill>
                  <a:schemeClr val="hlink"/>
                </a:solidFill>
              </a:rPr>
              <a:t>likelihood</a:t>
            </a:r>
          </a:p>
        </p:txBody>
      </p:sp>
      <p:sp>
        <p:nvSpPr>
          <p:cNvPr id="29703" name="Rectangle 40"/>
          <p:cNvSpPr>
            <a:spLocks noChangeArrowheads="1"/>
          </p:cNvSpPr>
          <p:nvPr/>
        </p:nvSpPr>
        <p:spPr bwMode="auto">
          <a:xfrm>
            <a:off x="5638800" y="5137150"/>
            <a:ext cx="355600" cy="1125538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04" name="Text Box 29"/>
          <p:cNvSpPr txBox="1">
            <a:spLocks noChangeArrowheads="1"/>
          </p:cNvSpPr>
          <p:nvPr/>
        </p:nvSpPr>
        <p:spPr bwMode="auto">
          <a:xfrm>
            <a:off x="5119688" y="3862388"/>
            <a:ext cx="2338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>
                <a:solidFill>
                  <a:srgbClr val="FF8000"/>
                </a:solidFill>
              </a:rPr>
              <a:t>Another person'</a:t>
            </a:r>
            <a:r>
              <a:rPr lang="en-US" altLang="ja-JP" sz="2200">
                <a:solidFill>
                  <a:srgbClr val="FF8000"/>
                </a:solidFill>
              </a:rPr>
              <a:t>s allele pair</a:t>
            </a:r>
            <a:endParaRPr lang="en-US" sz="2200">
              <a:solidFill>
                <a:srgbClr val="FF8000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4648200" y="2843213"/>
            <a:ext cx="2514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667BC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One person's allele pair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4452938" y="3556000"/>
            <a:ext cx="762000" cy="1066800"/>
          </a:xfrm>
          <a:prstGeom prst="line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 flipH="1" flipV="1">
            <a:off x="4462463" y="2928938"/>
            <a:ext cx="439737" cy="101600"/>
          </a:xfrm>
          <a:prstGeom prst="line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25"/>
          <p:cNvSpPr>
            <a:spLocks noChangeShapeType="1"/>
          </p:cNvSpPr>
          <p:nvPr/>
        </p:nvSpPr>
        <p:spPr bwMode="auto">
          <a:xfrm flipH="1">
            <a:off x="5808663" y="4622800"/>
            <a:ext cx="185737" cy="465138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40"/>
          <p:cNvSpPr>
            <a:spLocks noChangeArrowheads="1"/>
          </p:cNvSpPr>
          <p:nvPr/>
        </p:nvSpPr>
        <p:spPr bwMode="auto">
          <a:xfrm>
            <a:off x="4008438" y="2741613"/>
            <a:ext cx="357187" cy="1746250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7150100" y="5749925"/>
            <a:ext cx="17478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200" dirty="0" smtClean="0">
                <a:solidFill>
                  <a:srgbClr val="85D13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 third person's allele pair</a:t>
            </a:r>
          </a:p>
        </p:txBody>
      </p:sp>
      <p:sp>
        <p:nvSpPr>
          <p:cNvPr id="29711" name="Rectangle 40"/>
          <p:cNvSpPr>
            <a:spLocks noChangeArrowheads="1"/>
          </p:cNvSpPr>
          <p:nvPr/>
        </p:nvSpPr>
        <p:spPr bwMode="auto">
          <a:xfrm>
            <a:off x="4833938" y="5245100"/>
            <a:ext cx="357187" cy="1017588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85D134"/>
              </a:solidFill>
            </a:endParaRPr>
          </a:p>
        </p:txBody>
      </p:sp>
      <p:sp>
        <p:nvSpPr>
          <p:cNvPr id="29712" name="Line 9"/>
          <p:cNvSpPr>
            <a:spLocks noChangeShapeType="1"/>
          </p:cNvSpPr>
          <p:nvPr/>
        </p:nvSpPr>
        <p:spPr bwMode="auto">
          <a:xfrm flipH="1" flipV="1">
            <a:off x="5257800" y="5824538"/>
            <a:ext cx="2082800" cy="542925"/>
          </a:xfrm>
          <a:prstGeom prst="line">
            <a:avLst/>
          </a:prstGeom>
          <a:noFill/>
          <a:ln w="28575">
            <a:solidFill>
              <a:srgbClr val="85D13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40"/>
          <p:cNvSpPr>
            <a:spLocks noChangeArrowheads="1"/>
          </p:cNvSpPr>
          <p:nvPr/>
        </p:nvSpPr>
        <p:spPr bwMode="auto">
          <a:xfrm>
            <a:off x="4008438" y="4514850"/>
            <a:ext cx="357187" cy="1747838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4" name="Rectangle 40"/>
          <p:cNvSpPr>
            <a:spLocks noChangeArrowheads="1"/>
          </p:cNvSpPr>
          <p:nvPr/>
        </p:nvSpPr>
        <p:spPr bwMode="auto">
          <a:xfrm>
            <a:off x="3201988" y="4090988"/>
            <a:ext cx="355600" cy="1120775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29715" name="Rectangle 40"/>
          <p:cNvSpPr>
            <a:spLocks noChangeArrowheads="1"/>
          </p:cNvSpPr>
          <p:nvPr/>
        </p:nvSpPr>
        <p:spPr bwMode="auto">
          <a:xfrm>
            <a:off x="3201988" y="5237163"/>
            <a:ext cx="357187" cy="1025525"/>
          </a:xfrm>
          <a:prstGeom prst="rect">
            <a:avLst/>
          </a:prstGeom>
          <a:noFill/>
          <a:ln w="28575">
            <a:solidFill>
              <a:srgbClr val="85D1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>
              <a:solidFill>
                <a:srgbClr val="85D134"/>
              </a:solidFill>
            </a:endParaRPr>
          </a:p>
        </p:txBody>
      </p:sp>
      <p:sp>
        <p:nvSpPr>
          <p:cNvPr id="29716" name="Line 25"/>
          <p:cNvSpPr>
            <a:spLocks noChangeShapeType="1"/>
          </p:cNvSpPr>
          <p:nvPr/>
        </p:nvSpPr>
        <p:spPr bwMode="auto">
          <a:xfrm flipH="1">
            <a:off x="3632200" y="4445000"/>
            <a:ext cx="1922463" cy="439738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9"/>
          <p:cNvSpPr>
            <a:spLocks noChangeShapeType="1"/>
          </p:cNvSpPr>
          <p:nvPr/>
        </p:nvSpPr>
        <p:spPr bwMode="auto">
          <a:xfrm flipH="1" flipV="1">
            <a:off x="3632200" y="5867400"/>
            <a:ext cx="3708400" cy="728663"/>
          </a:xfrm>
          <a:prstGeom prst="line">
            <a:avLst/>
          </a:prstGeom>
          <a:noFill/>
          <a:ln w="28575">
            <a:solidFill>
              <a:srgbClr val="85D134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4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vWA_geno_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"/>
          <a:stretch>
            <a:fillRect/>
          </a:stretch>
        </p:blipFill>
        <p:spPr bwMode="auto">
          <a:xfrm>
            <a:off x="534988" y="2286000"/>
            <a:ext cx="8074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4"/>
          <p:cNvSpPr>
            <a:spLocks noChangeArrowheads="1"/>
          </p:cNvSpPr>
          <p:nvPr/>
        </p:nvSpPr>
        <p:spPr bwMode="auto">
          <a:xfrm>
            <a:off x="511175" y="1479550"/>
            <a:ext cx="8123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Objective</a:t>
            </a:r>
            <a:r>
              <a:rPr lang="en-US">
                <a:solidFill>
                  <a:schemeClr val="accent2"/>
                </a:solidFill>
              </a:rPr>
              <a:t> genotype determined solely from the DNA data.</a:t>
            </a:r>
            <a:r>
              <a:rPr lang="en-US">
                <a:solidFill>
                  <a:schemeClr val="hlink"/>
                </a:solidFill>
              </a:rPr>
              <a:t>  </a:t>
            </a:r>
          </a:p>
          <a:p>
            <a:r>
              <a:rPr lang="en-US">
                <a:solidFill>
                  <a:srgbClr val="800080"/>
                </a:solidFill>
              </a:rPr>
              <a:t>Never sees a comparison reference.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Evidence genotype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746500" y="4076700"/>
            <a:ext cx="74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55%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6319838" y="5126038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538413" y="5726113"/>
            <a:ext cx="592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5011738" y="5427663"/>
            <a:ext cx="749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839797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vWA_genopop_acda17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286000"/>
            <a:ext cx="8070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chemeClr val="tx2"/>
                </a:solidFill>
              </a:rPr>
              <a:t>DNA match information</a:t>
            </a:r>
          </a:p>
        </p:txBody>
      </p:sp>
      <p:grpSp>
        <p:nvGrpSpPr>
          <p:cNvPr id="33796" name="Group 19"/>
          <p:cNvGrpSpPr>
            <a:grpSpLocks/>
          </p:cNvGrpSpPr>
          <p:nvPr/>
        </p:nvGrpSpPr>
        <p:grpSpPr bwMode="auto">
          <a:xfrm>
            <a:off x="4556125" y="3852863"/>
            <a:ext cx="3556000" cy="950912"/>
            <a:chOff x="1214" y="2425"/>
            <a:chExt cx="2240" cy="599"/>
          </a:xfrm>
        </p:grpSpPr>
        <p:sp>
          <p:nvSpPr>
            <p:cNvPr id="33804" name="Text Box 4"/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350" dirty="0" smtClean="0"/>
                <a:t>Prob(</a:t>
              </a:r>
              <a:r>
                <a:rPr lang="en-US" sz="2350" dirty="0" smtClean="0">
                  <a:solidFill>
                    <a:schemeClr val="accent2"/>
                  </a:solidFill>
                </a:rPr>
                <a:t>evidence match</a:t>
              </a:r>
              <a:r>
                <a:rPr lang="en-US" sz="2350" dirty="0" smtClean="0"/>
                <a:t>)</a:t>
              </a:r>
            </a:p>
          </p:txBody>
        </p:sp>
        <p:sp>
          <p:nvSpPr>
            <p:cNvPr id="33805" name="Text Box 5"/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350" dirty="0" smtClean="0"/>
                <a:t>Prob(</a:t>
              </a:r>
              <a:r>
                <a:rPr lang="en-US" sz="2350" dirty="0" smtClean="0">
                  <a:solidFill>
                    <a:srgbClr val="996633"/>
                  </a:solidFill>
                </a:rPr>
                <a:t>coincidental match</a:t>
              </a:r>
              <a:r>
                <a:rPr lang="en-US" sz="2350" dirty="0" smtClean="0"/>
                <a:t>)</a:t>
              </a:r>
            </a:p>
          </p:txBody>
        </p:sp>
        <p:sp>
          <p:nvSpPr>
            <p:cNvPr id="33806" name="Line 6"/>
            <p:cNvSpPr>
              <a:spLocks noChangeShapeType="1"/>
            </p:cNvSpPr>
            <p:nvPr/>
          </p:nvSpPr>
          <p:spPr bwMode="auto">
            <a:xfrm>
              <a:off x="1252" y="2736"/>
              <a:ext cx="2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How much more does the </a:t>
            </a:r>
            <a:r>
              <a:rPr lang="en-US">
                <a:solidFill>
                  <a:srgbClr val="FF0000"/>
                </a:solidFill>
              </a:rPr>
              <a:t>suspect</a:t>
            </a:r>
            <a:r>
              <a:rPr lang="en-US">
                <a:solidFill>
                  <a:schemeClr val="accent2"/>
                </a:solidFill>
              </a:rPr>
              <a:t> match the evidence</a:t>
            </a:r>
            <a:endParaRPr lang="en-US"/>
          </a:p>
          <a:p>
            <a:r>
              <a:rPr lang="en-US"/>
              <a:t>than </a:t>
            </a:r>
            <a:r>
              <a:rPr lang="en-US">
                <a:solidFill>
                  <a:srgbClr val="996633"/>
                </a:solidFill>
              </a:rPr>
              <a:t>a random person</a:t>
            </a:r>
            <a:r>
              <a:rPr lang="en-US"/>
              <a:t>?</a:t>
            </a: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649663" y="4056063"/>
            <a:ext cx="922337" cy="25479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814763" y="3608388"/>
            <a:ext cx="619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dirty="0">
                <a:solidFill>
                  <a:srgbClr val="FF0000"/>
                </a:solidFill>
              </a:rPr>
              <a:t>11x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>
            <a:off x="4318000" y="4148138"/>
            <a:ext cx="423863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 flipH="1">
            <a:off x="4402138" y="4833938"/>
            <a:ext cx="660400" cy="100012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3613150" y="4060825"/>
            <a:ext cx="749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chemeClr val="accent2"/>
                </a:solidFill>
              </a:rPr>
              <a:t>55%</a:t>
            </a: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4073525" y="5761038"/>
            <a:ext cx="592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>
                <a:solidFill>
                  <a:srgbClr val="996633"/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7434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locus streng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28800"/>
            <a:ext cx="8388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Match information at 15 loci</a:t>
            </a:r>
          </a:p>
        </p:txBody>
      </p:sp>
      <p:sp>
        <p:nvSpPr>
          <p:cNvPr id="35844" name="AutoShape 11"/>
          <p:cNvSpPr>
            <a:spLocks noChangeArrowheads="1"/>
          </p:cNvSpPr>
          <p:nvPr/>
        </p:nvSpPr>
        <p:spPr bwMode="auto">
          <a:xfrm>
            <a:off x="1003300" y="5892800"/>
            <a:ext cx="842963" cy="2444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Is the suspect in the evidence?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19100" y="2246313"/>
            <a:ext cx="8305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A match between the </a:t>
            </a:r>
            <a:r>
              <a:rPr lang="en-US"/>
              <a:t>right fingernails</a:t>
            </a:r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and </a:t>
            </a:r>
            <a:r>
              <a:rPr lang="en-US"/>
              <a:t>Allen Wade </a:t>
            </a:r>
            <a:r>
              <a:rPr lang="en-US">
                <a:solidFill>
                  <a:schemeClr val="bg2"/>
                </a:solidFill>
              </a:rPr>
              <a:t>is: 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6.06 trillion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times more probable than 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Black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32.5 trillion</a:t>
            </a:r>
            <a:r>
              <a:rPr lang="en-US">
                <a:solidFill>
                  <a:schemeClr val="accent2"/>
                </a:solidFill>
              </a:rPr>
              <a:t> times more probable than 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Caucasian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8 trillion</a:t>
            </a:r>
            <a:r>
              <a:rPr lang="en-US">
                <a:solidFill>
                  <a:schemeClr val="accent2"/>
                </a:solidFill>
              </a:rPr>
              <a:t> times more probable than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Hispanic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16489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</a:rPr>
              <a:t>  </a:t>
            </a:r>
            <a:endParaRPr lang="en-US" sz="3600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20870"/>
              </p:ext>
            </p:extLst>
          </p:nvPr>
        </p:nvGraphicFramePr>
        <p:xfrm>
          <a:off x="319720" y="383392"/>
          <a:ext cx="8381999" cy="647765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/>
                <a:gridCol w="1652480"/>
                <a:gridCol w="2205646"/>
                <a:gridCol w="1574391"/>
                <a:gridCol w="1425482"/>
              </a:tblGrid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Crime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Evidence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Defendant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Outcome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Sentence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Ralph </a:t>
                      </a:r>
                      <a:r>
                        <a:rPr lang="en-US" sz="1100" dirty="0" err="1" smtClean="0"/>
                        <a:t>Skundrich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75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gun, 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Leland Davis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23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Akaninyene</a:t>
                      </a:r>
                      <a:r>
                        <a:rPr lang="en-US" sz="1100" dirty="0" smtClean="0"/>
                        <a:t> Akan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32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shotgun</a:t>
                      </a:r>
                      <a:r>
                        <a:rPr lang="en-US" sz="1100" baseline="0" dirty="0" smtClean="0"/>
                        <a:t> shells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James </a:t>
                      </a:r>
                      <a:r>
                        <a:rPr lang="en-US" sz="1100" dirty="0" err="1" smtClean="0"/>
                        <a:t>Yeckel</a:t>
                      </a:r>
                      <a:r>
                        <a:rPr lang="en-US" sz="1100" dirty="0" smtClean="0"/>
                        <a:t>, Jr.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25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fingernail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Anthony Morgan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guilty 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life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Thomas </a:t>
                      </a:r>
                      <a:r>
                        <a:rPr lang="en-US" sz="1100" dirty="0" err="1" smtClean="0"/>
                        <a:t>Doswell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 </a:t>
                      </a:r>
                      <a:r>
                        <a:rPr lang="en-US" sz="1100" baseline="0" dirty="0" smtClean="0"/>
                        <a:t>year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1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Jesse </a:t>
                      </a:r>
                      <a:r>
                        <a:rPr lang="en-US" sz="1100" dirty="0" err="1" smtClean="0"/>
                        <a:t>Lumberger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 years</a:t>
                      </a:r>
                      <a:endParaRPr lang="en-US" sz="1100" dirty="0"/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Derek </a:t>
                      </a:r>
                      <a:r>
                        <a:rPr lang="en-US" sz="1100" dirty="0" err="1" smtClean="0"/>
                        <a:t>McKissick</a:t>
                      </a:r>
                      <a:endParaRPr lang="en-US" sz="11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1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door,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Calvin Kane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fingernail,</a:t>
                      </a:r>
                      <a:r>
                        <a:rPr lang="en-US" sz="1100" baseline="0" dirty="0" smtClean="0"/>
                        <a:t> 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Allen Wade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life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Jaykwaan</a:t>
                      </a:r>
                      <a:r>
                        <a:rPr lang="en-US" sz="1100" dirty="0" smtClean="0"/>
                        <a:t> Pinckney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Dhaque</a:t>
                      </a:r>
                      <a:r>
                        <a:rPr lang="en-US" sz="1100" baseline="0" dirty="0" smtClean="0"/>
                        <a:t> Jones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1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Anthony</a:t>
                      </a:r>
                      <a:r>
                        <a:rPr lang="en-US" sz="1100" baseline="0" dirty="0" smtClean="0"/>
                        <a:t> Jefferson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Zachary Blair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15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Delmingo</a:t>
                      </a:r>
                      <a:r>
                        <a:rPr lang="en-US" sz="1100" dirty="0" smtClean="0"/>
                        <a:t> Williams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3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Terry</a:t>
                      </a:r>
                      <a:r>
                        <a:rPr lang="en-US" sz="1100" baseline="0" dirty="0" smtClean="0"/>
                        <a:t> L.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40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Robert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Schatzman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Rashawn</a:t>
                      </a:r>
                      <a:r>
                        <a:rPr lang="en-US" sz="1100" dirty="0" smtClean="0"/>
                        <a:t> Walker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1.5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hat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Lauren</a:t>
                      </a:r>
                      <a:r>
                        <a:rPr lang="en-US" sz="1100" baseline="0" dirty="0" smtClean="0"/>
                        <a:t> Peak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 year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body</a:t>
                      </a:r>
                      <a:r>
                        <a:rPr lang="en-US" sz="1100" baseline="0" dirty="0" smtClean="0"/>
                        <a:t> cavity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Freddie</a:t>
                      </a:r>
                      <a:r>
                        <a:rPr lang="en-US" sz="1100" baseline="0" dirty="0" smtClean="0"/>
                        <a:t> Cole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Chaz</a:t>
                      </a:r>
                      <a:r>
                        <a:rPr lang="en-US" sz="1100" baseline="0" dirty="0" smtClean="0"/>
                        <a:t> White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660066"/>
                          </a:solidFill>
                        </a:rPr>
                        <a:t>sex crime</a:t>
                      </a:r>
                      <a:endParaRPr lang="en-US" sz="1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clothing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Christopher </a:t>
                      </a:r>
                      <a:r>
                        <a:rPr lang="en-US" sz="1100" dirty="0" err="1" smtClean="0"/>
                        <a:t>Stavish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 </a:t>
                      </a: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29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gun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Jake</a:t>
                      </a:r>
                      <a:r>
                        <a:rPr lang="en-US" sz="1100" baseline="0" dirty="0" smtClean="0"/>
                        <a:t> Knight</a:t>
                      </a:r>
                      <a:endParaRPr lang="en-US" sz="11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guilty</a:t>
                      </a:r>
                      <a:endParaRPr lang="en-US" sz="11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life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0" y="-55036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Allegheny County: </a:t>
            </a:r>
            <a:r>
              <a:rPr lang="en-US" dirty="0" smtClean="0">
                <a:solidFill>
                  <a:srgbClr val="3366FF"/>
                </a:solidFill>
              </a:rPr>
              <a:t>59 cases, </a:t>
            </a:r>
            <a:r>
              <a:rPr lang="en-US" dirty="0" smtClean="0">
                <a:solidFill>
                  <a:srgbClr val="0000FF"/>
                </a:solidFill>
              </a:rPr>
              <a:t>12 </a:t>
            </a:r>
            <a:r>
              <a:rPr lang="en-US" dirty="0">
                <a:solidFill>
                  <a:srgbClr val="0000FF"/>
                </a:solidFill>
              </a:rPr>
              <a:t>trials, </a:t>
            </a:r>
            <a:r>
              <a:rPr lang="en-US" dirty="0" smtClean="0">
                <a:solidFill>
                  <a:srgbClr val="000090"/>
                </a:solidFill>
              </a:rPr>
              <a:t>3 exonerations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6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world book encyclope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5938"/>
            <a:ext cx="3983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Short tandem repeat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343400" y="2667000"/>
            <a:ext cx="480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solidFill>
                  <a:srgbClr val="FF0000"/>
                </a:solidFill>
              </a:rPr>
              <a:t>Take me out to the ball game</a:t>
            </a:r>
          </a:p>
          <a:p>
            <a:pPr algn="l"/>
            <a:r>
              <a:rPr lang="en-US" sz="1800"/>
              <a:t>take me out with the crowd</a:t>
            </a:r>
          </a:p>
          <a:p>
            <a:pPr algn="l"/>
            <a:r>
              <a:rPr lang="en-US" sz="1800"/>
              <a:t>buy me some peanuts and Cracker Jack</a:t>
            </a:r>
          </a:p>
          <a:p>
            <a:pPr algn="l"/>
            <a:r>
              <a:rPr lang="en-US" sz="1800"/>
              <a:t>I don't care if I never get back</a:t>
            </a:r>
          </a:p>
          <a:p>
            <a:pPr algn="l"/>
            <a:r>
              <a:rPr lang="en-US" sz="1800"/>
              <a:t>let me </a:t>
            </a:r>
          </a:p>
          <a:p>
            <a:pPr algn="l"/>
            <a:r>
              <a:rPr lang="en-US" sz="1800">
                <a:solidFill>
                  <a:srgbClr val="0000FF"/>
                </a:solidFill>
              </a:rPr>
              <a:t>root root root root root root root root root root </a:t>
            </a:r>
          </a:p>
          <a:p>
            <a:pPr algn="l"/>
            <a:r>
              <a:rPr lang="en-US" sz="1800"/>
              <a:t>for the home team,</a:t>
            </a:r>
          </a:p>
          <a:p>
            <a:pPr algn="l"/>
            <a:r>
              <a:rPr lang="en-US" sz="1800"/>
              <a:t>if they don't win, it's a shame for it's one, two, three strikes, you're out</a:t>
            </a:r>
          </a:p>
          <a:p>
            <a:pPr algn="l"/>
            <a:r>
              <a:rPr lang="en-US" sz="1800">
                <a:solidFill>
                  <a:srgbClr val="FF0000"/>
                </a:solidFill>
              </a:rPr>
              <a:t>at the old ball game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267200" y="564673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"</a:t>
            </a:r>
            <a:r>
              <a:rPr lang="en-US">
                <a:solidFill>
                  <a:srgbClr val="0000FF"/>
                </a:solidFill>
              </a:rPr>
              <a:t>root</a:t>
            </a:r>
            <a:r>
              <a:rPr lang="en-US"/>
              <a:t>" repeated </a:t>
            </a:r>
            <a:r>
              <a:rPr lang="en-US">
                <a:solidFill>
                  <a:srgbClr val="0000FF"/>
                </a:solidFill>
              </a:rPr>
              <a:t>10 </a:t>
            </a:r>
            <a:r>
              <a:rPr lang="en-US"/>
              <a:t>times, so</a:t>
            </a:r>
          </a:p>
          <a:p>
            <a:r>
              <a:rPr lang="en-US">
                <a:solidFill>
                  <a:srgbClr val="0000FF"/>
                </a:solidFill>
              </a:rPr>
              <a:t>allele </a:t>
            </a:r>
            <a:r>
              <a:rPr lang="en-US"/>
              <a:t>length is </a:t>
            </a:r>
            <a:r>
              <a:rPr lang="en-US">
                <a:solidFill>
                  <a:srgbClr val="0000FF"/>
                </a:solidFill>
              </a:rPr>
              <a:t>10 </a:t>
            </a:r>
            <a:r>
              <a:rPr lang="en-US"/>
              <a:t>repeats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85800" y="47244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23 volumes in cell's</a:t>
            </a:r>
          </a:p>
          <a:p>
            <a:r>
              <a:rPr lang="en-US">
                <a:solidFill>
                  <a:srgbClr val="800000"/>
                </a:solidFill>
              </a:rPr>
              <a:t>DNA encyclopedia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95800" y="2057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DNA locus paragraph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Curved Down Arrow 5"/>
          <p:cNvSpPr/>
          <p:nvPr/>
        </p:nvSpPr>
        <p:spPr bwMode="auto">
          <a:xfrm>
            <a:off x="2438400" y="2362200"/>
            <a:ext cx="1981200" cy="609600"/>
          </a:xfrm>
          <a:prstGeom prst="curvedDownArrow">
            <a:avLst>
              <a:gd name="adj1" fmla="val 25000"/>
              <a:gd name="adj2" fmla="val 50000"/>
              <a:gd name="adj3" fmla="val 260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0133" y="609600"/>
            <a:ext cx="8644467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Darryl </a:t>
            </a:r>
            <a:r>
              <a:rPr lang="en-US" dirty="0" err="1" smtClean="0">
                <a:latin typeface="Arial" charset="0"/>
              </a:rPr>
              <a:t>Pinkins</a:t>
            </a:r>
            <a:r>
              <a:rPr lang="en-US" dirty="0" smtClean="0">
                <a:latin typeface="Arial" charset="0"/>
              </a:rPr>
              <a:t> imprisoned</a:t>
            </a:r>
            <a:endParaRPr lang="en-US" dirty="0">
              <a:latin typeface="Arial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96938" y="2266950"/>
            <a:ext cx="729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1989 – 5 men raped an Indiana woman</a:t>
            </a:r>
          </a:p>
          <a:p>
            <a:r>
              <a:rPr lang="en-US">
                <a:solidFill>
                  <a:srgbClr val="0000FF"/>
                </a:solidFill>
              </a:rPr>
              <a:t>Darryl Pinkins and 2 others misidentified</a:t>
            </a:r>
          </a:p>
          <a:p>
            <a:r>
              <a:rPr lang="en-US">
                <a:solidFill>
                  <a:srgbClr val="0000FF"/>
                </a:solidFill>
              </a:rPr>
              <a:t>1991 – wrongfully convicted, 65 year sentence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55663" y="4130675"/>
            <a:ext cx="7402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2001 – DNA mixture evidence </a:t>
            </a:r>
          </a:p>
          <a:p>
            <a:r>
              <a:rPr lang="en-US">
                <a:solidFill>
                  <a:srgbClr val="FF0000"/>
                </a:solidFill>
              </a:rPr>
              <a:t>2 contributors found, not the accused</a:t>
            </a:r>
          </a:p>
          <a:p>
            <a:r>
              <a:rPr lang="en-US">
                <a:solidFill>
                  <a:srgbClr val="FF0000"/>
                </a:solidFill>
              </a:rPr>
              <a:t>but 5 were needed, post-conviction relief denied</a:t>
            </a:r>
          </a:p>
        </p:txBody>
      </p:sp>
    </p:spTree>
    <p:extLst>
      <p:ext uri="{BB962C8B-B14F-4D97-AF65-F5344CB8AC3E}">
        <p14:creationId xmlns:p14="http://schemas.microsoft.com/office/powerpoint/2010/main" val="912943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TrueAllele Pinkins findings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93800" y="1993900"/>
            <a:ext cx="75009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</a:rPr>
              <a:t>1. compared </a:t>
            </a:r>
            <a:r>
              <a:rPr lang="en-US" sz="2800" i="1">
                <a:solidFill>
                  <a:srgbClr val="0000FF"/>
                </a:solidFill>
              </a:rPr>
              <a:t>evidence with evidence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2. calculated </a:t>
            </a:r>
            <a:r>
              <a:rPr lang="en-US" sz="2800" i="1">
                <a:solidFill>
                  <a:srgbClr val="0000FF"/>
                </a:solidFill>
              </a:rPr>
              <a:t>exclusionary match statistics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3. revealed 5% </a:t>
            </a:r>
            <a:r>
              <a:rPr lang="en-US" sz="2800" i="1">
                <a:solidFill>
                  <a:srgbClr val="0000FF"/>
                </a:solidFill>
              </a:rPr>
              <a:t>minor mixture contributor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4</a:t>
            </a:r>
            <a:r>
              <a:rPr lang="en-US" sz="2800" i="1">
                <a:solidFill>
                  <a:srgbClr val="0000FF"/>
                </a:solidFill>
              </a:rPr>
              <a:t>. jointly analyzed </a:t>
            </a:r>
            <a:r>
              <a:rPr lang="en-US" sz="2800">
                <a:solidFill>
                  <a:srgbClr val="0000FF"/>
                </a:solidFill>
              </a:rPr>
              <a:t>DNA mixture data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5. showed three perpetrators were </a:t>
            </a:r>
            <a:r>
              <a:rPr lang="en-US" sz="2800" i="1">
                <a:solidFill>
                  <a:srgbClr val="0000FF"/>
                </a:solidFill>
              </a:rPr>
              <a:t>brothers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877888" y="4806950"/>
            <a:ext cx="7621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found 5 unidentified genotypes,</a:t>
            </a:r>
          </a:p>
          <a:p>
            <a:r>
              <a:rPr lang="en-US" sz="2800">
                <a:solidFill>
                  <a:srgbClr val="FF0000"/>
                </a:solidFill>
              </a:rPr>
              <a:t>defendants not linked to the crime</a:t>
            </a:r>
          </a:p>
        </p:txBody>
      </p:sp>
    </p:spTree>
    <p:extLst>
      <p:ext uri="{BB962C8B-B14F-4D97-AF65-F5344CB8AC3E}">
        <p14:creationId xmlns:p14="http://schemas.microsoft.com/office/powerpoint/2010/main" val="3173973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>
                <a:latin typeface="Arial" charset="0"/>
              </a:rPr>
              <a:t>Pinkins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exonerated</a:t>
            </a:r>
            <a:endParaRPr lang="en-US" dirty="0">
              <a:latin typeface="Arial" charset="0"/>
            </a:endParaRPr>
          </a:p>
        </p:txBody>
      </p:sp>
      <p:pic>
        <p:nvPicPr>
          <p:cNvPr id="57346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905000" y="3786188"/>
            <a:ext cx="5291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April 25, 2016</a:t>
            </a:r>
          </a:p>
        </p:txBody>
      </p:sp>
    </p:spTree>
    <p:extLst>
      <p:ext uri="{BB962C8B-B14F-4D97-AF65-F5344CB8AC3E}">
        <p14:creationId xmlns:p14="http://schemas.microsoft.com/office/powerpoint/2010/main" val="1359658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Certainty &amp; controversy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1267" y="1820333"/>
            <a:ext cx="719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66"/>
                </a:solidFill>
              </a:rPr>
              <a:t>Why do crime labs fail to interpret DNA?</a:t>
            </a:r>
            <a:endParaRPr lang="en-US" sz="28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7933" y="2675467"/>
            <a:ext cx="596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Expertise in forensic biology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Great at generating DNA data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Not in computational statistics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Poor at interpreting the data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Adversarial nature of court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Cross-examination, termination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Strong incentives on lab process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Focus on data, not information</a:t>
            </a:r>
          </a:p>
          <a:p>
            <a:pPr algn="l">
              <a:tabLst>
                <a:tab pos="685800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• Fear of uncertainty, comfort in certainty</a:t>
            </a:r>
          </a:p>
          <a:p>
            <a:pPr algn="l">
              <a:tabLst>
                <a:tab pos="685800" algn="l"/>
              </a:tabLst>
            </a:pPr>
            <a:r>
              <a:rPr lang="en-US" dirty="0">
                <a:solidFill>
                  <a:srgbClr val="000090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Saying nothing avoids controversy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0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399" y="2218266"/>
            <a:ext cx="69172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Open DNA to public scrutiny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Revisit all past DNA mixture cases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Educate trial attorneys and judges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Fully automate mixture interpretation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Extensively validate DNA interpretation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Keep methods within their limits</a:t>
            </a:r>
          </a:p>
          <a:p>
            <a:pPr marL="514350" indent="-514350" algn="l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Go beyond laboratory limits</a:t>
            </a:r>
          </a:p>
        </p:txBody>
      </p:sp>
    </p:spTree>
    <p:extLst>
      <p:ext uri="{BB962C8B-B14F-4D97-AF65-F5344CB8AC3E}">
        <p14:creationId xmlns:p14="http://schemas.microsoft.com/office/powerpoint/2010/main" val="1429618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Nonprofit organization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7732" y="2228379"/>
            <a:ext cx="633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Justice Through 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467" y="4097867"/>
            <a:ext cx="680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1. Reanalyze forgotten DNA evidence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2. Educate lawyers, scientists &amp; society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98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19800" y="58515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Polymerase chain reaction</a:t>
            </a:r>
            <a:endParaRPr lang="en-US" dirty="0"/>
          </a:p>
        </p:txBody>
      </p:sp>
      <p:pic>
        <p:nvPicPr>
          <p:cNvPr id="3" name="Picture 2" descr="DN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0"/>
          <a:stretch/>
        </p:blipFill>
        <p:spPr>
          <a:xfrm>
            <a:off x="520700" y="2235200"/>
            <a:ext cx="81026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1985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4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705600" y="47005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/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/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/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/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/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/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ACGT</a:t>
            </a:r>
          </a:p>
        </p:txBody>
      </p:sp>
      <p:sp>
        <p:nvSpPr>
          <p:cNvPr id="19477" name="Line 36"/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/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/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Rectangle 39"/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40"/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Rectangle 41"/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2"/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43"/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44"/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Rectangle 45"/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Text Box 46"/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/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/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/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/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/>
          <p:cNvSpPr txBox="1">
            <a:spLocks noChangeArrowheads="1"/>
          </p:cNvSpPr>
          <p:nvPr/>
        </p:nvSpPr>
        <p:spPr bwMode="auto">
          <a:xfrm>
            <a:off x="57150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/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/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/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locus</a:t>
            </a:r>
          </a:p>
        </p:txBody>
      </p:sp>
      <p:sp>
        <p:nvSpPr>
          <p:cNvPr id="19496" name="Text Box 71"/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/>
          <p:cNvSpPr txBox="1">
            <a:spLocks noChangeArrowheads="1"/>
          </p:cNvSpPr>
          <p:nvPr/>
        </p:nvSpPr>
        <p:spPr bwMode="auto">
          <a:xfrm>
            <a:off x="304800" y="4206875"/>
            <a:ext cx="113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mother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/>
          <p:cNvSpPr txBox="1">
            <a:spLocks noChangeArrowheads="1"/>
          </p:cNvSpPr>
          <p:nvPr/>
        </p:nvSpPr>
        <p:spPr bwMode="auto">
          <a:xfrm>
            <a:off x="390525" y="5715000"/>
            <a:ext cx="963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father</a:t>
            </a:r>
          </a:p>
          <a:p>
            <a:r>
              <a:rPr 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/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/>
          <p:cNvSpPr txBox="1">
            <a:spLocks noChangeArrowheads="1"/>
          </p:cNvSpPr>
          <p:nvPr/>
        </p:nvSpPr>
        <p:spPr bwMode="auto">
          <a:xfrm>
            <a:off x="5654675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An </a:t>
            </a:r>
            <a:r>
              <a:rPr lang="en-US">
                <a:solidFill>
                  <a:srgbClr val="FF0000"/>
                </a:solidFill>
              </a:rPr>
              <a:t>allele</a:t>
            </a:r>
            <a:r>
              <a:rPr 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/>
          <p:cNvSpPr txBox="1">
            <a:spLocks noChangeArrowheads="1"/>
          </p:cNvSpPr>
          <p:nvPr/>
        </p:nvSpPr>
        <p:spPr bwMode="auto">
          <a:xfrm>
            <a:off x="5738813" y="3824288"/>
            <a:ext cx="3117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 </a:t>
            </a:r>
            <a:r>
              <a:rPr lang="en-US">
                <a:solidFill>
                  <a:srgbClr val="FF0000"/>
                </a:solidFill>
              </a:rPr>
              <a:t>genotype</a:t>
            </a:r>
            <a:r>
              <a:rPr 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/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Rectangle 44"/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45"/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Rectangle 43"/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Rectangle 44"/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Rectangle 45"/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Text Box 31"/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/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/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/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/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/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/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/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264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Simple DNA interpretation</a:t>
            </a:r>
            <a:endParaRPr lang="en-US" dirty="0">
              <a:latin typeface="Arial" charset="0"/>
            </a:endParaRP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Evidence item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711575" y="182880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data</a:t>
            </a:r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11"/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19"/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Lab</a:t>
            </a:r>
          </a:p>
        </p:txBody>
      </p:sp>
      <p:sp>
        <p:nvSpPr>
          <p:cNvPr id="21511" name="Text Box 20"/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Infer</a:t>
            </a:r>
          </a:p>
        </p:txBody>
      </p:sp>
      <p:sp>
        <p:nvSpPr>
          <p:cNvPr id="21512" name="AutoShape 22"/>
          <p:cNvSpPr>
            <a:spLocks noChangeArrowheads="1"/>
          </p:cNvSpPr>
          <p:nvPr/>
        </p:nvSpPr>
        <p:spPr bwMode="auto">
          <a:xfrm>
            <a:off x="3962400" y="3513138"/>
            <a:ext cx="158750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24"/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25"/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/>
              <a:t>10   11   12</a:t>
            </a:r>
          </a:p>
        </p:txBody>
      </p:sp>
      <p:sp>
        <p:nvSpPr>
          <p:cNvPr id="21515" name="AutoShape 26"/>
          <p:cNvSpPr>
            <a:spLocks noChangeArrowheads="1"/>
          </p:cNvSpPr>
          <p:nvPr/>
        </p:nvSpPr>
        <p:spPr bwMode="auto">
          <a:xfrm>
            <a:off x="4833938" y="3513138"/>
            <a:ext cx="169862" cy="6778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28"/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Evidence genotype</a:t>
            </a:r>
          </a:p>
        </p:txBody>
      </p:sp>
      <p:sp>
        <p:nvSpPr>
          <p:cNvPr id="21517" name="Text Box 29"/>
          <p:cNvSpPr txBox="1">
            <a:spLocks noChangeArrowheads="1"/>
          </p:cNvSpPr>
          <p:nvPr/>
        </p:nvSpPr>
        <p:spPr bwMode="auto">
          <a:xfrm>
            <a:off x="6972300" y="5349875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06060"/>
                </a:solidFill>
              </a:rPr>
              <a:t>Known genotype</a:t>
            </a:r>
          </a:p>
        </p:txBody>
      </p:sp>
      <p:sp>
        <p:nvSpPr>
          <p:cNvPr id="21518" name="AutoShape 30"/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31"/>
          <p:cNvSpPr txBox="1">
            <a:spLocks noChangeArrowheads="1"/>
          </p:cNvSpPr>
          <p:nvPr/>
        </p:nvSpPr>
        <p:spPr bwMode="auto">
          <a:xfrm>
            <a:off x="7319963" y="2743200"/>
            <a:ext cx="1039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10, 12</a:t>
            </a:r>
          </a:p>
        </p:txBody>
      </p:sp>
      <p:sp>
        <p:nvSpPr>
          <p:cNvPr id="21520" name="Text Box 32"/>
          <p:cNvSpPr txBox="1">
            <a:spLocks noChangeArrowheads="1"/>
          </p:cNvSpPr>
          <p:nvPr/>
        </p:nvSpPr>
        <p:spPr bwMode="auto">
          <a:xfrm>
            <a:off x="7315200" y="62103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06060"/>
                </a:solidFill>
              </a:rPr>
              <a:t>10, 12</a:t>
            </a:r>
          </a:p>
        </p:txBody>
      </p:sp>
      <p:sp>
        <p:nvSpPr>
          <p:cNvPr id="21521" name="Text Box 33"/>
          <p:cNvSpPr txBox="1">
            <a:spLocks noChangeArrowheads="1"/>
          </p:cNvSpPr>
          <p:nvPr/>
        </p:nvSpPr>
        <p:spPr bwMode="auto">
          <a:xfrm>
            <a:off x="7237413" y="4419600"/>
            <a:ext cx="143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chemeClr val="accent2"/>
                </a:solidFill>
              </a:rPr>
              <a:t>Compare</a:t>
            </a:r>
          </a:p>
        </p:txBody>
      </p:sp>
      <p:pic>
        <p:nvPicPr>
          <p:cNvPr id="21522" name="Picture 38" descr="DNA_logo.jpg                                                   00D94E0C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582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Box 1"/>
          <p:cNvSpPr txBox="1">
            <a:spLocks noChangeArrowheads="1"/>
          </p:cNvSpPr>
          <p:nvPr/>
        </p:nvSpPr>
        <p:spPr bwMode="auto">
          <a:xfrm>
            <a:off x="177800" y="4292600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DNA from</a:t>
            </a:r>
          </a:p>
          <a:p>
            <a:r>
              <a:rPr lang="en-US" sz="2000">
                <a:solidFill>
                  <a:srgbClr val="000090"/>
                </a:solidFill>
              </a:rPr>
              <a:t>one person</a:t>
            </a:r>
          </a:p>
        </p:txBody>
      </p:sp>
    </p:spTree>
    <p:extLst>
      <p:ext uri="{BB962C8B-B14F-4D97-AF65-F5344CB8AC3E}">
        <p14:creationId xmlns:p14="http://schemas.microsoft.com/office/powerpoint/2010/main" val="203484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Pittsburgh skyline</a:t>
            </a:r>
            <a:endParaRPr lang="en-US" dirty="0"/>
          </a:p>
        </p:txBody>
      </p:sp>
      <p:pic>
        <p:nvPicPr>
          <p:cNvPr id="3" name="Picture 2" descr="Pittsburgh_Sky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9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Draw a threshold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Pittsburgh_Skyli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21"/>
            <a:ext cx="9144000" cy="28623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H="1">
            <a:off x="0" y="3632205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" y="0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1990</a:t>
            </a:r>
            <a:endParaRPr lang="en-US" sz="28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389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19536</TotalTime>
  <Words>1591</Words>
  <Application>Microsoft Macintosh PowerPoint</Application>
  <PresentationFormat>On-screen Show (4:3)</PresentationFormat>
  <Paragraphs>493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 Presentation</vt:lpstr>
      <vt:lpstr>Science &amp; Sorcery in Forensic DNA Evidence</vt:lpstr>
      <vt:lpstr>National Academy of Sciences</vt:lpstr>
      <vt:lpstr>DNA biology</vt:lpstr>
      <vt:lpstr>Short tandem repeat</vt:lpstr>
      <vt:lpstr>Polymerase chain reaction</vt:lpstr>
      <vt:lpstr>DNA genotype</vt:lpstr>
      <vt:lpstr>Simple DNA interpretation</vt:lpstr>
      <vt:lpstr>Pittsburgh skyline</vt:lpstr>
      <vt:lpstr>Draw a threshold</vt:lpstr>
      <vt:lpstr>Same heights &amp; vacant lots</vt:lpstr>
      <vt:lpstr>DNA mixture</vt:lpstr>
      <vt:lpstr>Simplify data to interpret mixture</vt:lpstr>
      <vt:lpstr>Natural variation</vt:lpstr>
      <vt:lpstr>Unreliable DNA mixture statistics</vt:lpstr>
      <vt:lpstr>Biased DNA workflow</vt:lpstr>
      <vt:lpstr>Falsely identify innocent people</vt:lpstr>
      <vt:lpstr>Mixture statistics shut down labs</vt:lpstr>
      <vt:lpstr>Statistics lack scientific basis</vt:lpstr>
      <vt:lpstr>TrueAllele® computer technology</vt:lpstr>
      <vt:lpstr>DNA mixture interpretation</vt:lpstr>
      <vt:lpstr>Crime labs don’t use all DNA data</vt:lpstr>
      <vt:lpstr>Threshold</vt:lpstr>
      <vt:lpstr>Sing along</vt:lpstr>
      <vt:lpstr>Wolfe sisters homicide</vt:lpstr>
      <vt:lpstr>Crime lab didn’t use all DNA data</vt:lpstr>
      <vt:lpstr>Threshold 2</vt:lpstr>
      <vt:lpstr>Pennsylvania v. Allen Wade</vt:lpstr>
      <vt:lpstr>Computers can use all the data</vt:lpstr>
      <vt:lpstr>Threshold 3</vt:lpstr>
      <vt:lpstr>Pennsylvania v. Allen Wade</vt:lpstr>
      <vt:lpstr>Allen Wade Found Guilty On All Counts In East Liberty Sisters’ Slaying</vt:lpstr>
      <vt:lpstr>Pennsylvania v. Allen Wade</vt:lpstr>
      <vt:lpstr>Threshold 4</vt:lpstr>
      <vt:lpstr>How the computer thinks</vt:lpstr>
      <vt:lpstr>Evidence genotype</vt:lpstr>
      <vt:lpstr>PowerPoint Presentation</vt:lpstr>
      <vt:lpstr>Match information at 15 loci</vt:lpstr>
      <vt:lpstr>Is the suspect in the evidence?</vt:lpstr>
      <vt:lpstr>  </vt:lpstr>
      <vt:lpstr>Darryl Pinkins imprisoned</vt:lpstr>
      <vt:lpstr>TrueAllele Pinkins findings</vt:lpstr>
      <vt:lpstr>Pinkins exonerated</vt:lpstr>
      <vt:lpstr>Certainty &amp; controversy</vt:lpstr>
      <vt:lpstr>Recommendations</vt:lpstr>
      <vt:lpstr>Nonprofit organization</vt:lpstr>
      <vt:lpstr>More information</vt:lpstr>
    </vt:vector>
  </TitlesOfParts>
  <Company>Cybergenetics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1943</cp:revision>
  <cp:lastPrinted>2017-04-07T13:21:34Z</cp:lastPrinted>
  <dcterms:modified xsi:type="dcterms:W3CDTF">2017-04-13T15:53:47Z</dcterms:modified>
</cp:coreProperties>
</file>