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9" r:id="rId2"/>
    <p:sldId id="487" r:id="rId3"/>
    <p:sldId id="431" r:id="rId4"/>
    <p:sldId id="488" r:id="rId5"/>
    <p:sldId id="525" r:id="rId6"/>
    <p:sldId id="490" r:id="rId7"/>
    <p:sldId id="437" r:id="rId8"/>
    <p:sldId id="491" r:id="rId9"/>
    <p:sldId id="468" r:id="rId10"/>
    <p:sldId id="493" r:id="rId11"/>
    <p:sldId id="495" r:id="rId12"/>
    <p:sldId id="521" r:id="rId13"/>
    <p:sldId id="497" r:id="rId14"/>
    <p:sldId id="502" r:id="rId15"/>
    <p:sldId id="501" r:id="rId16"/>
    <p:sldId id="504" r:id="rId17"/>
    <p:sldId id="547" r:id="rId18"/>
    <p:sldId id="564" r:id="rId19"/>
    <p:sldId id="541" r:id="rId20"/>
    <p:sldId id="568" r:id="rId21"/>
    <p:sldId id="548" r:id="rId22"/>
    <p:sldId id="535" r:id="rId23"/>
    <p:sldId id="552" r:id="rId24"/>
    <p:sldId id="566" r:id="rId25"/>
    <p:sldId id="563" r:id="rId26"/>
    <p:sldId id="466" r:id="rId27"/>
    <p:sldId id="467" r:id="rId28"/>
    <p:sldId id="559" r:id="rId29"/>
    <p:sldId id="560" r:id="rId30"/>
    <p:sldId id="556" r:id="rId31"/>
    <p:sldId id="567" r:id="rId32"/>
    <p:sldId id="561" r:id="rId33"/>
    <p:sldId id="562" r:id="rId34"/>
    <p:sldId id="508" r:id="rId35"/>
    <p:sldId id="565" r:id="rId36"/>
    <p:sldId id="480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509" autoAdjust="0"/>
  </p:normalViewPr>
  <p:slideViewPr>
    <p:cSldViewPr snapToGrid="0">
      <p:cViewPr>
        <p:scale>
          <a:sx n="150" d="100"/>
          <a:sy n="150" d="100"/>
        </p:scale>
        <p:origin x="-352" y="-1480"/>
      </p:cViewPr>
      <p:guideLst>
        <p:guide orient="horz" pos="4167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D779D7-CE00-AE42-B76A-51B44FE0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96858B-06A7-1F4C-9706-0784E01F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3F52E9-BF1A-3F42-92D8-F31B6D4EBFC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FD91F-3B72-5F4C-80AA-B441B7FFCDD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Describe TrueAllele system (left, middle, right, middle, left)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2007-2012</a:t>
            </a:r>
            <a:endParaRPr lang="en-US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7A0ADD-C79F-FB48-8A12-E2742F635622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ABE2-313A-0A46-8CE9-DCAAC788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1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3850-C3AA-5D40-8F54-76D29ED9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1DCA-6FEC-484F-BC07-F509AEAB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5A44-B49A-BF43-8F27-23A541D3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F243-1CB5-2242-950D-96853A63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24CF-EB42-9C49-896A-D162B9A9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D652-ED91-564E-BD2E-53BDCB02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2092-7FE7-4F4E-B471-E76E4A7C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CAD9-1A38-BC49-98AF-E0FD5ACE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3A53-2877-E046-9318-FEEED440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DFF7-8412-684F-BE02-D1224822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166C90E0-0281-3B4A-A473-87BEF0C2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Issues with DNA Evidence, 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Past and Future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272335" y="2409291"/>
            <a:ext cx="6581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Washington County Bar Association</a:t>
            </a:r>
            <a:endParaRPr lang="en-US" sz="2800" b="1" dirty="0" smtClean="0">
              <a:solidFill>
                <a:srgbClr val="2F8B2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March, 2016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Washington,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49500" y="4298930"/>
            <a:ext cx="4570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5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286000"/>
            <a:ext cx="639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the computer thinks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Consider </a:t>
            </a:r>
            <a:r>
              <a:rPr lang="en-US" u="sng">
                <a:solidFill>
                  <a:schemeClr val="accent2"/>
                </a:solidFill>
              </a:rPr>
              <a:t>every possible</a:t>
            </a:r>
            <a:r>
              <a:rPr 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0" y="2987675"/>
            <a:ext cx="1878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Explain the</a:t>
            </a: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peak pattern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0" y="5000625"/>
            <a:ext cx="194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Better </a:t>
            </a:r>
          </a:p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explanation</a:t>
            </a:r>
          </a:p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has a higher </a:t>
            </a:r>
          </a:p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likelihood</a:t>
            </a:r>
          </a:p>
        </p:txBody>
      </p:sp>
      <p:sp>
        <p:nvSpPr>
          <p:cNvPr id="39942" name="Rectangle 40"/>
          <p:cNvSpPr>
            <a:spLocks noChangeArrowheads="1"/>
          </p:cNvSpPr>
          <p:nvPr/>
        </p:nvSpPr>
        <p:spPr bwMode="auto">
          <a:xfrm>
            <a:off x="5181600" y="6105525"/>
            <a:ext cx="228600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3" name="Rectangle 40"/>
          <p:cNvSpPr>
            <a:spLocks noChangeArrowheads="1"/>
          </p:cNvSpPr>
          <p:nvPr/>
        </p:nvSpPr>
        <p:spPr bwMode="auto">
          <a:xfrm>
            <a:off x="4670425" y="3505200"/>
            <a:ext cx="228600" cy="287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4" name="Rectangle 40"/>
          <p:cNvSpPr>
            <a:spLocks noChangeArrowheads="1"/>
          </p:cNvSpPr>
          <p:nvPr/>
        </p:nvSpPr>
        <p:spPr bwMode="auto">
          <a:xfrm>
            <a:off x="3098800" y="3500438"/>
            <a:ext cx="228600" cy="287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5" name="Rectangle 40"/>
          <p:cNvSpPr>
            <a:spLocks noChangeArrowheads="1"/>
          </p:cNvSpPr>
          <p:nvPr/>
        </p:nvSpPr>
        <p:spPr bwMode="auto">
          <a:xfrm>
            <a:off x="6215063" y="6105525"/>
            <a:ext cx="228600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6" name="Text Box 29"/>
          <p:cNvSpPr txBox="1">
            <a:spLocks noChangeArrowheads="1"/>
          </p:cNvSpPr>
          <p:nvPr/>
        </p:nvSpPr>
        <p:spPr bwMode="auto">
          <a:xfrm>
            <a:off x="3056467" y="2459565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First person's </a:t>
            </a:r>
            <a:r>
              <a:rPr lang="en-US" sz="2200" dirty="0">
                <a:solidFill>
                  <a:srgbClr val="008000"/>
                </a:solidFill>
              </a:rPr>
              <a:t>allele pair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800600" y="4858807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Second person's allele pair</a:t>
            </a: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 flipH="1">
            <a:off x="5438775" y="5562600"/>
            <a:ext cx="276225" cy="515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9"/>
          <p:cNvSpPr>
            <a:spLocks noChangeShapeType="1"/>
          </p:cNvSpPr>
          <p:nvPr/>
        </p:nvSpPr>
        <p:spPr bwMode="auto">
          <a:xfrm>
            <a:off x="5949950" y="5562600"/>
            <a:ext cx="228600" cy="515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25"/>
          <p:cNvSpPr>
            <a:spLocks noChangeShapeType="1"/>
          </p:cNvSpPr>
          <p:nvPr/>
        </p:nvSpPr>
        <p:spPr bwMode="auto">
          <a:xfrm>
            <a:off x="4436532" y="2827866"/>
            <a:ext cx="211667" cy="64558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25"/>
          <p:cNvSpPr>
            <a:spLocks noChangeShapeType="1"/>
          </p:cNvSpPr>
          <p:nvPr/>
        </p:nvSpPr>
        <p:spPr bwMode="auto">
          <a:xfrm flipH="1">
            <a:off x="3352799" y="2810933"/>
            <a:ext cx="296334" cy="66251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29"/>
          <p:cNvSpPr txBox="1">
            <a:spLocks noChangeArrowheads="1"/>
          </p:cNvSpPr>
          <p:nvPr/>
        </p:nvSpPr>
        <p:spPr bwMode="auto">
          <a:xfrm>
            <a:off x="3535363" y="3440113"/>
            <a:ext cx="931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8000"/>
                </a:solidFill>
              </a:rPr>
              <a:t>90%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456238" y="5980113"/>
            <a:ext cx="746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8" descr="genotype_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128838"/>
            <a:ext cx="758666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information</a:t>
            </a:r>
          </a:p>
        </p:txBody>
      </p:sp>
      <p:grpSp>
        <p:nvGrpSpPr>
          <p:cNvPr id="44035" name="Group 19"/>
          <p:cNvGrpSpPr>
            <a:grpSpLocks/>
          </p:cNvGrpSpPr>
          <p:nvPr/>
        </p:nvGrpSpPr>
        <p:grpSpPr bwMode="auto">
          <a:xfrm>
            <a:off x="1924050" y="3849688"/>
            <a:ext cx="3559175" cy="950912"/>
            <a:chOff x="1212" y="2425"/>
            <a:chExt cx="2242" cy="599"/>
          </a:xfrm>
        </p:grpSpPr>
        <p:sp>
          <p:nvSpPr>
            <p:cNvPr id="199684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Prob(</a:t>
              </a:r>
              <a:r>
                <a:rPr lang="en-US">
                  <a:solidFill>
                    <a:schemeClr val="accent2"/>
                  </a:solidFill>
                </a:rPr>
                <a:t>evidence match</a:t>
              </a:r>
              <a:r>
                <a:rPr lang="en-US"/>
                <a:t>)</a:t>
              </a:r>
            </a:p>
          </p:txBody>
        </p:sp>
        <p:sp>
          <p:nvSpPr>
            <p:cNvPr id="199685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/>
                <a:t>)</a:t>
              </a:r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304800" y="151606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How much more does the </a:t>
            </a:r>
            <a:r>
              <a:rPr lang="en-US" dirty="0">
                <a:solidFill>
                  <a:srgbClr val="FF0000"/>
                </a:solidFill>
              </a:rPr>
              <a:t>suspect</a:t>
            </a:r>
            <a:r>
              <a:rPr lang="en-US" dirty="0">
                <a:solidFill>
                  <a:schemeClr val="accent2"/>
                </a:solidFill>
              </a:rPr>
              <a:t> match the evidence</a:t>
            </a:r>
            <a:endParaRPr lang="en-US" dirty="0"/>
          </a:p>
          <a:p>
            <a:pPr>
              <a:defRPr/>
            </a:pPr>
            <a:r>
              <a:rPr lang="en-US" dirty="0"/>
              <a:t>than </a:t>
            </a:r>
            <a:r>
              <a:rPr lang="en-US" dirty="0">
                <a:solidFill>
                  <a:srgbClr val="996633"/>
                </a:solidFill>
              </a:rPr>
              <a:t>a random person</a:t>
            </a:r>
            <a:r>
              <a:rPr lang="en-US" dirty="0"/>
              <a:t>?</a:t>
            </a: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5638800" y="2667000"/>
            <a:ext cx="1143000" cy="38385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5867400" y="2309813"/>
            <a:ext cx="6397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FF0000"/>
                </a:solidFill>
              </a:rPr>
              <a:t>35x</a:t>
            </a: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 flipV="1">
            <a:off x="4114800" y="2751138"/>
            <a:ext cx="1600200" cy="1211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4191000" y="4724400"/>
            <a:ext cx="2003425" cy="1397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6129338" y="2833688"/>
            <a:ext cx="742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</a:rPr>
              <a:t>98%</a:t>
            </a:r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6172200" y="5791200"/>
            <a:ext cx="5921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996633"/>
                </a:solidFill>
              </a:rPr>
              <a:t>3%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information at 13 loci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470693" y="3752056"/>
            <a:ext cx="2038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DNA locus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152775" y="6383338"/>
            <a:ext cx="343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Likelihood ratio (LR)</a:t>
            </a:r>
          </a:p>
        </p:txBody>
      </p:sp>
      <p:pic>
        <p:nvPicPr>
          <p:cNvPr id="46084" name="Picture 3" descr="L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771650"/>
            <a:ext cx="7759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954088" y="2295525"/>
            <a:ext cx="2743200" cy="2444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Is the suspect in the evidence?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415925" y="202565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 match between the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/>
              <a:t>jeans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/>
              <a:t>Ralph </a:t>
            </a:r>
            <a:r>
              <a:rPr lang="en-US" dirty="0" err="1"/>
              <a:t>Skundrich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is:</a:t>
            </a: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2.1 quadrillion </a:t>
            </a:r>
            <a:r>
              <a:rPr lang="en-US" dirty="0">
                <a:solidFill>
                  <a:schemeClr val="accent2"/>
                </a:solidFill>
              </a:rPr>
              <a:t>times more probable than coincidence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3225" y="443230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 match between the </a:t>
            </a:r>
            <a:r>
              <a:rPr lang="en-US" dirty="0"/>
              <a:t>T-shirt</a:t>
            </a:r>
            <a:r>
              <a:rPr lang="en-US" dirty="0">
                <a:solidFill>
                  <a:schemeClr val="bg2"/>
                </a:solidFill>
              </a:rPr>
              <a:t> and </a:t>
            </a:r>
            <a:r>
              <a:rPr lang="en-US" dirty="0">
                <a:solidFill>
                  <a:srgbClr val="000000"/>
                </a:solidFill>
              </a:rPr>
              <a:t>Ralph </a:t>
            </a:r>
            <a:r>
              <a:rPr lang="en-US" dirty="0" err="1">
                <a:solidFill>
                  <a:srgbClr val="000000"/>
                </a:solidFill>
              </a:rPr>
              <a:t>Skundrich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is: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4.04 quadrillion </a:t>
            </a:r>
            <a:r>
              <a:rPr lang="en-US" dirty="0">
                <a:solidFill>
                  <a:schemeClr val="accent2"/>
                </a:solidFill>
              </a:rPr>
              <a:t>times more probable than coincidence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3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286000"/>
            <a:ext cx="639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Crime lab </a:t>
            </a:r>
            <a:r>
              <a:rPr lang="en-US" dirty="0" smtClean="0">
                <a:latin typeface="Arial" charset="0"/>
              </a:rPr>
              <a:t>data summary</a:t>
            </a:r>
            <a:endParaRPr lang="en-US" dirty="0">
              <a:latin typeface="Arial" charset="0"/>
            </a:endParaRP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1663700" y="6165850"/>
            <a:ext cx="571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139700" y="5937250"/>
            <a:ext cx="162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Over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threshold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peaks are labeled as allele events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2230" name="Rectangle 49"/>
          <p:cNvSpPr>
            <a:spLocks noChangeArrowheads="1"/>
          </p:cNvSpPr>
          <p:nvPr/>
        </p:nvSpPr>
        <p:spPr bwMode="auto">
          <a:xfrm>
            <a:off x="3048000" y="6094413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1" name="Rectangle 49"/>
          <p:cNvSpPr>
            <a:spLocks noChangeArrowheads="1"/>
          </p:cNvSpPr>
          <p:nvPr/>
        </p:nvSpPr>
        <p:spPr bwMode="auto">
          <a:xfrm>
            <a:off x="4648200" y="6094413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3590925" y="4427538"/>
            <a:ext cx="345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52233" name="Oval 51"/>
          <p:cNvSpPr>
            <a:spLocks noChangeArrowheads="1"/>
          </p:cNvSpPr>
          <p:nvPr/>
        </p:nvSpPr>
        <p:spPr bwMode="auto">
          <a:xfrm>
            <a:off x="3016250" y="2914650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Oval 51"/>
          <p:cNvSpPr>
            <a:spLocks noChangeArrowheads="1"/>
          </p:cNvSpPr>
          <p:nvPr/>
        </p:nvSpPr>
        <p:spPr bwMode="auto">
          <a:xfrm>
            <a:off x="4597400" y="36099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49"/>
          <p:cNvSpPr>
            <a:spLocks noChangeArrowheads="1"/>
          </p:cNvSpPr>
          <p:nvPr/>
        </p:nvSpPr>
        <p:spPr bwMode="auto">
          <a:xfrm>
            <a:off x="5167313" y="6092825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6" name="Rectangle 49"/>
          <p:cNvSpPr>
            <a:spLocks noChangeArrowheads="1"/>
          </p:cNvSpPr>
          <p:nvPr/>
        </p:nvSpPr>
        <p:spPr bwMode="auto">
          <a:xfrm>
            <a:off x="6180138" y="6092825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7" name="TextBox 17"/>
          <p:cNvSpPr txBox="1">
            <a:spLocks noChangeArrowheads="1"/>
          </p:cNvSpPr>
          <p:nvPr/>
        </p:nvSpPr>
        <p:spPr bwMode="auto">
          <a:xfrm>
            <a:off x="7215188" y="2265363"/>
            <a:ext cx="16764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>
                <a:solidFill>
                  <a:srgbClr val="008000"/>
                </a:solidFill>
              </a:rPr>
              <a:t>Allele Pair</a:t>
            </a:r>
          </a:p>
          <a:p>
            <a:pPr algn="r"/>
            <a:r>
              <a:rPr lang="en-US"/>
              <a:t>8,   8</a:t>
            </a:r>
          </a:p>
          <a:p>
            <a:pPr algn="r"/>
            <a:r>
              <a:rPr lang="en-US"/>
              <a:t>8, 11</a:t>
            </a:r>
          </a:p>
          <a:p>
            <a:pPr algn="r"/>
            <a:r>
              <a:rPr lang="en-US"/>
              <a:t>8, 12</a:t>
            </a:r>
          </a:p>
          <a:p>
            <a:pPr algn="r"/>
            <a:r>
              <a:rPr lang="en-US"/>
              <a:t>8, 14</a:t>
            </a:r>
          </a:p>
          <a:p>
            <a:pPr algn="r"/>
            <a:r>
              <a:rPr lang="en-US"/>
              <a:t>11, 11</a:t>
            </a:r>
          </a:p>
          <a:p>
            <a:pPr algn="r"/>
            <a:r>
              <a:rPr lang="en-US"/>
              <a:t>11, 12</a:t>
            </a:r>
          </a:p>
          <a:p>
            <a:pPr algn="r"/>
            <a:r>
              <a:rPr lang="en-US"/>
              <a:t>11, 14</a:t>
            </a:r>
          </a:p>
          <a:p>
            <a:pPr algn="r"/>
            <a:r>
              <a:rPr lang="en-US"/>
              <a:t>12, 12</a:t>
            </a:r>
          </a:p>
          <a:p>
            <a:pPr algn="r"/>
            <a:r>
              <a:rPr lang="en-US">
                <a:solidFill>
                  <a:srgbClr val="008000"/>
                </a:solidFill>
              </a:rPr>
              <a:t>10%</a:t>
            </a:r>
            <a:r>
              <a:rPr lang="en-US"/>
              <a:t>12, 14</a:t>
            </a:r>
          </a:p>
          <a:p>
            <a:pPr algn="r"/>
            <a:r>
              <a:rPr lang="en-US"/>
              <a:t>14, 14</a:t>
            </a:r>
          </a:p>
        </p:txBody>
      </p:sp>
      <p:sp>
        <p:nvSpPr>
          <p:cNvPr id="52238" name="Oval 51"/>
          <p:cNvSpPr>
            <a:spLocks noChangeArrowheads="1"/>
          </p:cNvSpPr>
          <p:nvPr/>
        </p:nvSpPr>
        <p:spPr bwMode="auto">
          <a:xfrm>
            <a:off x="5124450" y="579913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Oval 51"/>
          <p:cNvSpPr>
            <a:spLocks noChangeArrowheads="1"/>
          </p:cNvSpPr>
          <p:nvPr/>
        </p:nvSpPr>
        <p:spPr bwMode="auto">
          <a:xfrm>
            <a:off x="6148388" y="578008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statistic comparison</a:t>
            </a:r>
          </a:p>
        </p:txBody>
      </p:sp>
      <p:pic>
        <p:nvPicPr>
          <p:cNvPr id="55298" name="Picture 3" descr="PIvL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779588"/>
            <a:ext cx="7759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470693" y="3752056"/>
            <a:ext cx="2038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DNA locus</a:t>
            </a: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3152775" y="6383338"/>
            <a:ext cx="343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Likelihood ratio (LR)</a:t>
            </a:r>
          </a:p>
        </p:txBody>
      </p:sp>
      <p:sp>
        <p:nvSpPr>
          <p:cNvPr id="55301" name="AutoShape 11"/>
          <p:cNvSpPr>
            <a:spLocks noChangeArrowheads="1"/>
          </p:cNvSpPr>
          <p:nvPr/>
        </p:nvSpPr>
        <p:spPr bwMode="auto">
          <a:xfrm>
            <a:off x="954088" y="2301875"/>
            <a:ext cx="2743200" cy="2444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Information comparison</a:t>
            </a:r>
          </a:p>
        </p:txBody>
      </p:sp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565400" y="2722563"/>
            <a:ext cx="3521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Jeans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280 thousand (5)</a:t>
            </a:r>
          </a:p>
          <a:p>
            <a:endParaRPr lang="en-US"/>
          </a:p>
          <a:p>
            <a:r>
              <a:rPr lang="en-US">
                <a:solidFill>
                  <a:srgbClr val="000090"/>
                </a:solidFill>
              </a:rPr>
              <a:t>2 quadrillion (15)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5478463" y="2717800"/>
            <a:ext cx="3521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T-shirt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630 thousand (5)</a:t>
            </a:r>
          </a:p>
          <a:p>
            <a:endParaRPr lang="en-US"/>
          </a:p>
          <a:p>
            <a:r>
              <a:rPr lang="en-US">
                <a:solidFill>
                  <a:srgbClr val="000090"/>
                </a:solidFill>
              </a:rPr>
              <a:t>4 quadrillion (15)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419100" y="2720975"/>
            <a:ext cx="2017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595959"/>
                </a:solidFill>
              </a:rPr>
              <a:t>Method</a:t>
            </a:r>
          </a:p>
          <a:p>
            <a:pPr algn="l"/>
            <a:endParaRPr lang="en-US"/>
          </a:p>
          <a:p>
            <a:pPr algn="l"/>
            <a:r>
              <a:rPr lang="en-US">
                <a:solidFill>
                  <a:srgbClr val="FF0000"/>
                </a:solidFill>
              </a:rPr>
              <a:t>Combined PI</a:t>
            </a:r>
          </a:p>
          <a:p>
            <a:pPr algn="l"/>
            <a:endParaRPr lang="en-US"/>
          </a:p>
          <a:p>
            <a:pPr algn="l"/>
            <a:r>
              <a:rPr lang="en-US">
                <a:solidFill>
                  <a:srgbClr val="000090"/>
                </a:solidFill>
              </a:rPr>
              <a:t>TrueAllele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Reliability (PA Rule 702)</a:t>
            </a:r>
          </a:p>
        </p:txBody>
      </p:sp>
      <p:sp>
        <p:nvSpPr>
          <p:cNvPr id="80898" name="TextBox 2"/>
          <p:cNvSpPr txBox="1">
            <a:spLocks noChangeArrowheads="1"/>
          </p:cNvSpPr>
          <p:nvPr/>
        </p:nvSpPr>
        <p:spPr bwMode="auto">
          <a:xfrm>
            <a:off x="533400" y="2308225"/>
            <a:ext cx="80248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A witness who is qualified as an expert by knowledge, skill, experience, training, or education may testify in the form of an opinion or otherwise if:</a:t>
            </a:r>
          </a:p>
          <a:p>
            <a:pPr algn="l"/>
            <a:r>
              <a:rPr lang="en-US"/>
              <a:t> </a:t>
            </a:r>
            <a:r>
              <a:rPr lang="en-US">
                <a:solidFill>
                  <a:srgbClr val="3366FF"/>
                </a:solidFill>
              </a:rPr>
              <a:t>(a)  the expert’s scientific, technical, or other specialized knowledge is beyond that possessed by the average layperson;</a:t>
            </a:r>
          </a:p>
          <a:p>
            <a:pPr algn="l"/>
            <a:r>
              <a:rPr lang="en-US"/>
              <a:t> </a:t>
            </a:r>
            <a:r>
              <a:rPr lang="en-US">
                <a:solidFill>
                  <a:srgbClr val="0000FF"/>
                </a:solidFill>
              </a:rPr>
              <a:t>(b)  the expert’s scientific, technical, or other specialized knowledge will help the trier of fact to understand the evidence or to determine a fact in issue; and</a:t>
            </a:r>
          </a:p>
          <a:p>
            <a:pPr algn="l"/>
            <a:r>
              <a:rPr lang="en-US"/>
              <a:t> </a:t>
            </a:r>
            <a:r>
              <a:rPr lang="en-US">
                <a:solidFill>
                  <a:srgbClr val="000090"/>
                </a:solidFill>
              </a:rPr>
              <a:t>(c)  the expert’s methodology is generally accepted in the relevant field.</a:t>
            </a:r>
            <a:endParaRPr lang="en-US" b="1">
              <a:solidFill>
                <a:srgbClr val="000090"/>
              </a:solidFill>
            </a:endParaRPr>
          </a:p>
        </p:txBody>
      </p:sp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1582738" y="1725613"/>
            <a:ext cx="563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Testimony by Expert Witness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axes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8829" y="1935976"/>
            <a:ext cx="7335024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0000FF"/>
                </a:solidFill>
              </a:rPr>
              <a:t>Sensitivity</a:t>
            </a:r>
            <a:r>
              <a:rPr lang="en-US" dirty="0" smtClean="0">
                <a:solidFill>
                  <a:srgbClr val="0000FF"/>
                </a:solidFill>
              </a:rPr>
              <a:t>. The </a:t>
            </a:r>
            <a:r>
              <a:rPr lang="en-US" dirty="0">
                <a:solidFill>
                  <a:srgbClr val="0000FF"/>
                </a:solidFill>
              </a:rPr>
              <a:t>extent to which interpretation identifies the correct </a:t>
            </a:r>
            <a:r>
              <a:rPr lang="en-US" dirty="0" smtClean="0">
                <a:solidFill>
                  <a:srgbClr val="0000FF"/>
                </a:solidFill>
              </a:rPr>
              <a:t>person.  </a:t>
            </a:r>
          </a:p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Truly include, don't falsely exclude.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Specificity</a:t>
            </a:r>
            <a:r>
              <a:rPr lang="en-US" dirty="0">
                <a:solidFill>
                  <a:srgbClr val="0000FF"/>
                </a:solidFill>
              </a:rPr>
              <a:t>. The extent to which interpretation does not misidentify the wrong </a:t>
            </a:r>
            <a:r>
              <a:rPr lang="en-US" dirty="0" smtClean="0">
                <a:solidFill>
                  <a:srgbClr val="0000FF"/>
                </a:solidFill>
              </a:rPr>
              <a:t>person. </a:t>
            </a:r>
          </a:p>
          <a:p>
            <a:pPr algn="l"/>
            <a:r>
              <a:rPr lang="en-US" dirty="0" smtClean="0">
                <a:solidFill>
                  <a:srgbClr val="404040"/>
                </a:solidFill>
              </a:rPr>
              <a:t>Truly exclude, don't falsely include. </a:t>
            </a:r>
            <a:endParaRPr lang="en-US" dirty="0">
              <a:solidFill>
                <a:srgbClr val="404040"/>
              </a:solidFill>
            </a:endParaRP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Reproducibility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</a:rPr>
              <a:t>The extent to which </a:t>
            </a:r>
            <a:r>
              <a:rPr lang="en-US" dirty="0" smtClean="0">
                <a:solidFill>
                  <a:srgbClr val="0000FF"/>
                </a:solidFill>
              </a:rPr>
              <a:t>interpretation gives the </a:t>
            </a:r>
            <a:r>
              <a:rPr lang="en-US" dirty="0">
                <a:solidFill>
                  <a:srgbClr val="0000FF"/>
                </a:solidFill>
              </a:rPr>
              <a:t>same answer to the same </a:t>
            </a:r>
            <a:r>
              <a:rPr lang="en-US" dirty="0" smtClean="0">
                <a:solidFill>
                  <a:srgbClr val="0000FF"/>
                </a:solidFill>
              </a:rPr>
              <a:t>question. </a:t>
            </a:r>
          </a:p>
          <a:p>
            <a:pPr algn="l"/>
            <a:r>
              <a:rPr lang="en-US" dirty="0" smtClean="0">
                <a:solidFill>
                  <a:srgbClr val="404040"/>
                </a:solidFill>
              </a:rPr>
              <a:t>Concordant independent </a:t>
            </a:r>
            <a:r>
              <a:rPr lang="en-US" dirty="0">
                <a:solidFill>
                  <a:srgbClr val="404040"/>
                </a:solidFill>
              </a:rPr>
              <a:t>computer </a:t>
            </a:r>
            <a:r>
              <a:rPr lang="en-US" dirty="0" smtClean="0">
                <a:solidFill>
                  <a:srgbClr val="404040"/>
                </a:solidFill>
              </a:rPr>
              <a:t>runs. </a:t>
            </a:r>
          </a:p>
        </p:txBody>
      </p:sp>
    </p:spTree>
    <p:extLst>
      <p:ext uri="{BB962C8B-B14F-4D97-AF65-F5344CB8AC3E}">
        <p14:creationId xmlns:p14="http://schemas.microsoft.com/office/powerpoint/2010/main" val="404486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TrueAllele validation papers</a:t>
            </a:r>
          </a:p>
        </p:txBody>
      </p:sp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8915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Perlin MW, Sinelnikov A. An information gap in DNA evidence interpretation. </a:t>
            </a:r>
            <a:r>
              <a:rPr lang="en-US" sz="1600" i="1">
                <a:solidFill>
                  <a:srgbClr val="0000FF"/>
                </a:solidFill>
              </a:rPr>
              <a:t>PLoS ONE</a:t>
            </a:r>
            <a:r>
              <a:rPr lang="en-US" sz="1600">
                <a:solidFill>
                  <a:srgbClr val="0000FF"/>
                </a:solidFill>
              </a:rPr>
              <a:t>. 2009;4(12):e8327.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sz="1600" i="1">
                <a:solidFill>
                  <a:srgbClr val="0000FF"/>
                </a:solidFill>
              </a:rPr>
              <a:t>Science &amp; Justice</a:t>
            </a:r>
            <a:r>
              <a:rPr lang="en-US" sz="1600">
                <a:solidFill>
                  <a:srgbClr val="0000FF"/>
                </a:solidFill>
              </a:rPr>
              <a:t>. 2013;53(2):103-14.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Perlin MW, Hornyak J, Sugimoto G, Miller K. TrueAllele</a:t>
            </a:r>
            <a:r>
              <a:rPr lang="en-US" sz="1600" baseline="30000">
                <a:solidFill>
                  <a:srgbClr val="0000FF"/>
                </a:solidFill>
              </a:rPr>
              <a:t>®</a:t>
            </a:r>
            <a:r>
              <a:rPr lang="en-US" sz="160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sz="1600" i="1">
                <a:solidFill>
                  <a:srgbClr val="0000FF"/>
                </a:solidFill>
              </a:rPr>
              <a:t>Journal of Forensic Sciences</a:t>
            </a:r>
            <a:r>
              <a:rPr lang="en-US" sz="1600">
                <a:solidFill>
                  <a:srgbClr val="0000FF"/>
                </a:solidFill>
              </a:rPr>
              <a:t>. 2015;</a:t>
            </a:r>
            <a:r>
              <a:rPr lang="en-US" sz="1600" i="1">
                <a:solidFill>
                  <a:srgbClr val="0000FF"/>
                </a:solidFill>
              </a:rPr>
              <a:t>on-line</a:t>
            </a:r>
            <a:r>
              <a:rPr lang="en-US" sz="1600">
                <a:solidFill>
                  <a:srgbClr val="0000FF"/>
                </a:solidFill>
              </a:rPr>
              <a:t>. 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Greenspoon SA, Schiermeier-Wood L, Jenkins BC. Establishing the limits of TrueAllele</a:t>
            </a:r>
            <a:r>
              <a:rPr lang="en-US" sz="1600" baseline="30000">
                <a:solidFill>
                  <a:srgbClr val="0000FF"/>
                </a:solidFill>
              </a:rPr>
              <a:t>®</a:t>
            </a:r>
            <a:r>
              <a:rPr lang="en-US" sz="1600">
                <a:solidFill>
                  <a:srgbClr val="0000FF"/>
                </a:solidFill>
              </a:rPr>
              <a:t> Casework: a validation study. </a:t>
            </a:r>
            <a:r>
              <a:rPr lang="en-US" sz="1600" i="1">
                <a:solidFill>
                  <a:srgbClr val="0000FF"/>
                </a:solidFill>
              </a:rPr>
              <a:t>Journal of Forensic Sciences</a:t>
            </a:r>
            <a:r>
              <a:rPr lang="en-US" sz="1600">
                <a:solidFill>
                  <a:srgbClr val="0000FF"/>
                </a:solidFill>
              </a:rPr>
              <a:t>. 2015;</a:t>
            </a:r>
            <a:r>
              <a:rPr lang="en-US" sz="1600" i="1">
                <a:solidFill>
                  <a:srgbClr val="0000FF"/>
                </a:solidFill>
              </a:rPr>
              <a:t>in press</a:t>
            </a:r>
            <a:r>
              <a:rPr lang="en-US" sz="1600">
                <a:solidFill>
                  <a:srgbClr val="0000FF"/>
                </a:solidFill>
              </a:rPr>
              <a:t>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Legler MM, Spencer CE, Smith JL, Allan WP, Belrose JL, Duceman BW. Validating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DNA mixture interpretation. </a:t>
            </a:r>
            <a:r>
              <a:rPr lang="en-US" sz="1600" i="1">
                <a:solidFill>
                  <a:srgbClr val="000090"/>
                </a:solidFill>
              </a:rPr>
              <a:t>Journal of Forensic Sciences</a:t>
            </a:r>
            <a:r>
              <a:rPr lang="en-US" sz="1600">
                <a:solidFill>
                  <a:srgbClr val="000090"/>
                </a:solidFill>
              </a:rPr>
              <a:t>. 2011;56(6):1430-47.</a:t>
            </a:r>
          </a:p>
          <a:p>
            <a:endParaRPr lang="en-US" sz="1600">
              <a:solidFill>
                <a:srgbClr val="000090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Belrose JL, Duceman BW. New York State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Casework validation study. </a:t>
            </a:r>
            <a:r>
              <a:rPr lang="en-US" sz="1600" i="1">
                <a:solidFill>
                  <a:srgbClr val="000090"/>
                </a:solidFill>
              </a:rPr>
              <a:t>Journal of Forensic Sciences</a:t>
            </a:r>
            <a:r>
              <a:rPr lang="en-US" sz="1600">
                <a:solidFill>
                  <a:srgbClr val="000090"/>
                </a:solidFill>
              </a:rPr>
              <a:t>. 2013;58(6):1458-66.</a:t>
            </a:r>
          </a:p>
          <a:p>
            <a:endParaRPr lang="en-US" sz="1600">
              <a:solidFill>
                <a:srgbClr val="000090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Dormer K, Hornyak J, Schiermeier-Wood L, Greenspoon S.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sz="1600" i="1">
                <a:solidFill>
                  <a:srgbClr val="000090"/>
                </a:solidFill>
              </a:rPr>
              <a:t>PLOS ONE</a:t>
            </a:r>
            <a:r>
              <a:rPr lang="en-US" sz="1600">
                <a:solidFill>
                  <a:srgbClr val="000090"/>
                </a:solidFill>
              </a:rPr>
              <a:t>. 2014;(9)3:e92837.  </a:t>
            </a:r>
          </a:p>
          <a:p>
            <a:endParaRPr lang="en-US" sz="160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National Academy of Sciences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79425" y="4722813"/>
            <a:ext cx="8194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0000FF"/>
                </a:solidFill>
              </a:rPr>
              <a:t>Among existing forensic methods, only nuclear DNA analysis has been rigorously shown to have the capacity to consistently, and with a high degree of certainty, demonstrate a connection between an evidentiary sample and a specific individual or source.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441700" y="1976438"/>
            <a:ext cx="4741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"Strengthening Forensic Science:</a:t>
            </a:r>
          </a:p>
          <a:p>
            <a:r>
              <a:rPr lang="en-US">
                <a:solidFill>
                  <a:srgbClr val="000090"/>
                </a:solidFill>
              </a:rPr>
              <a:t>A Path Forward" (2009)</a:t>
            </a:r>
          </a:p>
        </p:txBody>
      </p:sp>
      <p:pic>
        <p:nvPicPr>
          <p:cNvPr id="17412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778000"/>
            <a:ext cx="18176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3849688" y="3060700"/>
            <a:ext cx="406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Human examination bias 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Statistics &amp; reporting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Underlying scientific basis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WTC DNA data reanalysis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3352800" y="3868738"/>
            <a:ext cx="2590800" cy="693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352800" y="4935538"/>
            <a:ext cx="2590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2133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ED181E"/>
                </a:solidFill>
              </a:rPr>
              <a:t>  18,000  victim remains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076950" y="2057400"/>
            <a:ext cx="22288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3366FF"/>
                </a:solidFill>
              </a:rPr>
              <a:t>   2,700     missing people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62400" y="4279900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</a:rPr>
              <a:t>match</a:t>
            </a:r>
          </a:p>
        </p:txBody>
      </p:sp>
      <p:pic>
        <p:nvPicPr>
          <p:cNvPr id="84999" name="Picture 13" descr="wtc.jpg    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957638"/>
            <a:ext cx="1835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4" descr="&#10;pereff.jpg 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06738"/>
            <a:ext cx="1682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5" descr="kinship.jpg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18038"/>
            <a:ext cx="1911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08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Widespread acceptance</a:t>
            </a:r>
          </a:p>
        </p:txBody>
      </p:sp>
      <p:sp>
        <p:nvSpPr>
          <p:cNvPr id="86018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3366FF"/>
                </a:solidFill>
              </a:rPr>
              <a:t>Admitted after Frye </a:t>
            </a:r>
            <a:r>
              <a:rPr lang="en-US" i="1" dirty="0" smtClean="0">
                <a:solidFill>
                  <a:srgbClr val="3366FF"/>
                </a:solidFill>
              </a:rPr>
              <a:t>or </a:t>
            </a:r>
            <a:r>
              <a:rPr lang="en-US" i="1" dirty="0" err="1" smtClean="0">
                <a:solidFill>
                  <a:srgbClr val="3366FF"/>
                </a:solidFill>
              </a:rPr>
              <a:t>Daubert</a:t>
            </a:r>
            <a:r>
              <a:rPr lang="en-US" i="1" dirty="0" smtClean="0">
                <a:solidFill>
                  <a:srgbClr val="3366FF"/>
                </a:solidFill>
              </a:rPr>
              <a:t> challenge </a:t>
            </a:r>
            <a:r>
              <a:rPr lang="en-US" i="1" dirty="0">
                <a:solidFill>
                  <a:srgbClr val="3366FF"/>
                </a:solidFill>
              </a:rPr>
              <a:t>in</a:t>
            </a:r>
            <a:r>
              <a:rPr lang="en-US" dirty="0">
                <a:solidFill>
                  <a:srgbClr val="3366FF"/>
                </a:solidFill>
              </a:rPr>
              <a:t>: </a:t>
            </a:r>
          </a:p>
          <a:p>
            <a:r>
              <a:rPr lang="en-US" dirty="0">
                <a:solidFill>
                  <a:srgbClr val="3366FF"/>
                </a:solidFill>
              </a:rPr>
              <a:t>California, Louisiana, New York, Ohio, Pennsylvania,  South Carolina, Virginia, Australia &amp; United Kingdom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796925" y="4448175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Used in five hundred criminal cases in most of the United States, for both prosecution and defense</a:t>
            </a: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823913" y="3355975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Crime </a:t>
            </a:r>
            <a:r>
              <a:rPr lang="en-US" dirty="0">
                <a:solidFill>
                  <a:srgbClr val="0000FF"/>
                </a:solidFill>
              </a:rPr>
              <a:t>labs use </a:t>
            </a:r>
            <a:r>
              <a:rPr lang="en-US" dirty="0" err="1">
                <a:solidFill>
                  <a:srgbClr val="0000FF"/>
                </a:solidFill>
              </a:rPr>
              <a:t>TrueAllele</a:t>
            </a:r>
            <a:r>
              <a:rPr lang="en-US" baseline="30000" dirty="0">
                <a:solidFill>
                  <a:srgbClr val="0000FF"/>
                </a:solidFill>
              </a:rPr>
              <a:t>®</a:t>
            </a:r>
            <a:r>
              <a:rPr lang="en-US" dirty="0">
                <a:solidFill>
                  <a:srgbClr val="0000FF"/>
                </a:solidFill>
              </a:rPr>
              <a:t> system in </a:t>
            </a:r>
          </a:p>
          <a:p>
            <a:r>
              <a:rPr lang="en-US" dirty="0">
                <a:solidFill>
                  <a:srgbClr val="0000FF"/>
                </a:solidFill>
              </a:rPr>
              <a:t>California, Maryland, South Carolina &amp; Virginia</a:t>
            </a:r>
          </a:p>
        </p:txBody>
      </p:sp>
      <p:sp>
        <p:nvSpPr>
          <p:cNvPr id="86021" name="TextBox 3"/>
          <p:cNvSpPr txBox="1">
            <a:spLocks noChangeArrowheads="1"/>
          </p:cNvSpPr>
          <p:nvPr/>
        </p:nvSpPr>
        <p:spPr bwMode="auto">
          <a:xfrm>
            <a:off x="812800" y="5500688"/>
            <a:ext cx="754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</a:rPr>
              <a:t>Seventy </a:t>
            </a:r>
            <a:r>
              <a:rPr lang="en-US" dirty="0" smtClean="0">
                <a:solidFill>
                  <a:srgbClr val="000090"/>
                </a:solidFill>
              </a:rPr>
              <a:t>five criminal </a:t>
            </a:r>
            <a:r>
              <a:rPr lang="en-US" dirty="0">
                <a:solidFill>
                  <a:srgbClr val="000090"/>
                </a:solidFill>
              </a:rPr>
              <a:t>cases in Pennsylvania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467" y="5909731"/>
            <a:ext cx="860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Adams, Allegheny, Beaver, Berks, Butler, Cambria, Columbia, Delaware, Indiana, Luzerne, Lycoming, Mercer, Mifflin, Pike, Washington, Westmoreland, York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&#10;Foley2.pdf                                                     01047122Macintosh HD                   7C262FE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0313"/>
            <a:ext cx="39671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4235450" y="4735513"/>
            <a:ext cx="51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• • •</a:t>
            </a:r>
          </a:p>
        </p:txBody>
      </p:sp>
      <p:pic>
        <p:nvPicPr>
          <p:cNvPr id="74755" name="Picture 9" descr="appellate_opinion.pdf                                          01047122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54138"/>
            <a:ext cx="39243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15913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Pennsylvania appellate court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Relevance (PA Rule 403)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230563" y="3141663"/>
            <a:ext cx="56467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The court may exclude relevant evidence if its </a:t>
            </a:r>
            <a:r>
              <a:rPr lang="en-US" sz="2000" dirty="0" smtClean="0">
                <a:solidFill>
                  <a:srgbClr val="FF0000"/>
                </a:solidFill>
              </a:rPr>
              <a:t>probative value is outweighed by a danger </a:t>
            </a:r>
            <a:r>
              <a:rPr lang="en-US" sz="2000" dirty="0" smtClean="0">
                <a:solidFill>
                  <a:srgbClr val="0000FF"/>
                </a:solidFill>
              </a:rPr>
              <a:t>of one or more of the following: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unfair prejudice,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confusing the issues,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misleading the jury,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undue delay,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wasting time, or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needlessly presenting cumulative evidence.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1114425" y="1744663"/>
            <a:ext cx="6942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Excluding relevant evidence for prejudice, confusion, waste of time, or other reasons</a:t>
            </a:r>
          </a:p>
        </p:txBody>
      </p:sp>
      <p:pic>
        <p:nvPicPr>
          <p:cNvPr id="89092" name="Picture 3" descr="balanc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527425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371475" y="43910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probative</a:t>
            </a:r>
          </a:p>
          <a:p>
            <a:r>
              <a:rPr lang="en-US" sz="1800">
                <a:solidFill>
                  <a:srgbClr val="0000FF"/>
                </a:solidFill>
              </a:rPr>
              <a:t>force</a:t>
            </a:r>
          </a:p>
        </p:txBody>
      </p:sp>
      <p:sp>
        <p:nvSpPr>
          <p:cNvPr id="89094" name="TextBox 19"/>
          <p:cNvSpPr txBox="1">
            <a:spLocks noChangeArrowheads="1"/>
          </p:cNvSpPr>
          <p:nvPr/>
        </p:nvSpPr>
        <p:spPr bwMode="auto">
          <a:xfrm>
            <a:off x="1743075" y="43910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800000"/>
                </a:solidFill>
              </a:rPr>
              <a:t>unfair</a:t>
            </a:r>
          </a:p>
          <a:p>
            <a:r>
              <a:rPr lang="en-US" sz="1800">
                <a:solidFill>
                  <a:srgbClr val="800000"/>
                </a:solidFill>
              </a:rPr>
              <a:t>prejudice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Commonwealth v </a:t>
            </a:r>
            <a:r>
              <a:rPr lang="en-US" dirty="0" err="1" smtClean="0"/>
              <a:t>Booher</a:t>
            </a:r>
            <a:endParaRPr lang="en-US" dirty="0"/>
          </a:p>
        </p:txBody>
      </p:sp>
      <p:pic>
        <p:nvPicPr>
          <p:cNvPr id="4" name="Picture 3" descr="Boohe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81" y="2358616"/>
            <a:ext cx="4733023" cy="3261948"/>
          </a:xfrm>
          <a:prstGeom prst="rect">
            <a:avLst/>
          </a:prstGeom>
        </p:spPr>
      </p:pic>
      <p:pic>
        <p:nvPicPr>
          <p:cNvPr id="5" name="Picture 4" descr="Booh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768"/>
            <a:ext cx="4245533" cy="37598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8147538" y="2904718"/>
            <a:ext cx="586154" cy="6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480821" y="3152205"/>
            <a:ext cx="1341641" cy="26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795846" y="3471333"/>
            <a:ext cx="937846" cy="19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493846" y="3757897"/>
            <a:ext cx="4226821" cy="45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474308" y="4057487"/>
            <a:ext cx="3087077" cy="325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86513" y="4350564"/>
            <a:ext cx="3367128" cy="325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42410" y="5529385"/>
            <a:ext cx="2064564" cy="19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076462" y="3171744"/>
            <a:ext cx="2650717" cy="26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74308" y="3451795"/>
            <a:ext cx="3152205" cy="26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71230" y="6187179"/>
            <a:ext cx="832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DNA excluded as misleading, confusing &amp; prejudicial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DNA statistic shuts </a:t>
            </a:r>
            <a:r>
              <a:rPr lang="en-US" dirty="0">
                <a:latin typeface="Arial" charset="0"/>
              </a:rPr>
              <a:t>down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637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0"/>
                </a:solidFill>
              </a:rPr>
              <a:t>“National accreditation board suspends all DNA testing at D.C. crime lab”</a:t>
            </a:r>
          </a:p>
          <a:p>
            <a:pPr algn="ctr">
              <a:defRPr/>
            </a:pPr>
            <a:r>
              <a:rPr lang="en-US" dirty="0">
                <a:latin typeface="Lucida Blackletter"/>
                <a:cs typeface="Lucida Blackletter"/>
              </a:rPr>
              <a:t>The Washington Post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2015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Blackletter"/>
              <a:cs typeface="Lucida Blackletter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Did not comply with FBI standards</a:t>
            </a:r>
            <a:endParaRPr lang="en-US" dirty="0">
              <a:solidFill>
                <a:srgbClr val="FF0000"/>
              </a:solidFill>
              <a:latin typeface="Lucida Blackletter"/>
              <a:cs typeface="Lucida Blackletter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“New protocol leads to reviews of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‘mixed DNA’ evidence”</a:t>
            </a:r>
          </a:p>
          <a:p>
            <a:pPr algn="ctr"/>
            <a:r>
              <a:rPr lang="en-US">
                <a:latin typeface="Lucida Blackletter" charset="0"/>
                <a:cs typeface="Lucida Blackletter" charset="0"/>
              </a:rPr>
              <a:t>The Texas Tribune </a:t>
            </a:r>
            <a:r>
              <a:rPr lang="en-US" i="1">
                <a:solidFill>
                  <a:srgbClr val="595959"/>
                </a:solidFill>
              </a:rPr>
              <a:t>September 12, 2015 </a:t>
            </a:r>
            <a:endParaRPr lang="en-US">
              <a:solidFill>
                <a:srgbClr val="595959"/>
              </a:solidFill>
              <a:latin typeface="Lucida Blackletter" charset="0"/>
              <a:cs typeface="Lucida Blackletter" charset="0"/>
            </a:endParaRPr>
          </a:p>
          <a:p>
            <a:pPr algn="ctr"/>
            <a:r>
              <a:rPr lang="hu-HU">
                <a:solidFill>
                  <a:srgbClr val="FF0000"/>
                </a:solidFill>
              </a:rPr>
              <a:t>24,468 lab tests affected</a:t>
            </a:r>
            <a:endParaRPr lang="en-US">
              <a:solidFill>
                <a:srgbClr val="FF0000"/>
              </a:solidFill>
              <a:latin typeface="Lucida Blackletter" charset="0"/>
              <a:cs typeface="Lucida Blacklet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0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MIX05: </a:t>
            </a:r>
            <a:r>
              <a:rPr lang="en-US" dirty="0" smtClean="0">
                <a:latin typeface="Arial" charset="0"/>
              </a:rPr>
              <a:t>Statistics not </a:t>
            </a:r>
            <a:r>
              <a:rPr lang="en-US" dirty="0">
                <a:latin typeface="Arial" charset="0"/>
              </a:rPr>
              <a:t>reproducible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04938" y="1600200"/>
            <a:ext cx="652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Helvetica" charset="0"/>
              </a:rPr>
              <a:t>National Institute of Standards and Technology</a:t>
            </a:r>
          </a:p>
          <a:p>
            <a:pPr>
              <a:defRPr/>
            </a:pPr>
            <a:r>
              <a:rPr lang="en-US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7892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505575" y="47656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635750" y="37512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4343400" y="38100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4343400" y="48339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Calibri"/>
                <a:cs typeface="Calibri"/>
              </a:rPr>
              <a:t>MIX05: NIST </a:t>
            </a:r>
            <a:r>
              <a:rPr lang="en-US" sz="1800" dirty="0">
                <a:latin typeface="Calibri"/>
                <a:cs typeface="Calibri"/>
              </a:rPr>
              <a:t>m</a:t>
            </a:r>
            <a:r>
              <a:rPr lang="en-US" sz="1800" dirty="0" smtClean="0">
                <a:latin typeface="Calibri"/>
                <a:cs typeface="Calibri"/>
              </a:rPr>
              <a:t>ixture interpretation </a:t>
            </a:r>
            <a:r>
              <a:rPr lang="en-US" sz="1800" dirty="0" err="1" smtClean="0">
                <a:latin typeface="Calibri"/>
                <a:cs typeface="Calibri"/>
              </a:rPr>
              <a:t>interlaboratory</a:t>
            </a:r>
            <a:r>
              <a:rPr lang="en-US" sz="1800" dirty="0" smtClean="0">
                <a:latin typeface="Calibri"/>
                <a:cs typeface="Calibri"/>
              </a:rPr>
              <a:t> study. 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Butler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JM, Kline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MC, National Institute of Standards and Technology</a:t>
            </a:r>
          </a:p>
          <a:p>
            <a:pPr>
              <a:defRPr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Promega's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Sixteenth International Symposium on Human Identification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2005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MIX13: An </a:t>
            </a:r>
            <a:r>
              <a:rPr lang="en-US" sz="1800" dirty="0" err="1">
                <a:latin typeface="Calibri"/>
                <a:cs typeface="Calibri"/>
              </a:rPr>
              <a:t>interlaboratory</a:t>
            </a:r>
            <a:r>
              <a:rPr lang="en-US" sz="1800" dirty="0">
                <a:latin typeface="Calibri"/>
                <a:cs typeface="Calibri"/>
              </a:rPr>
              <a:t> study on the present state of DNA mixture interpretation in the U.S. 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Coble M, National Institute of Standards and Technology 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5th Annual Prescription for Criminal Justice Forensics, Fordham University School of Law, 2014.</a:t>
            </a:r>
          </a:p>
        </p:txBody>
      </p:sp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MIX13: </a:t>
            </a:r>
            <a:r>
              <a:rPr lang="en-US" dirty="0" smtClean="0">
                <a:latin typeface="Arial" charset="0"/>
              </a:rPr>
              <a:t>Statistics falsely </a:t>
            </a:r>
            <a:r>
              <a:rPr lang="en-US" dirty="0">
                <a:latin typeface="Arial" charset="0"/>
              </a:rPr>
              <a:t>include</a:t>
            </a:r>
          </a:p>
        </p:txBody>
      </p:sp>
      <p:pic>
        <p:nvPicPr>
          <p:cNvPr id="92163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is not objective science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232" y="1876425"/>
            <a:ext cx="2787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(1)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Choose, alter, discard, edit, and manipulate the DNA </a:t>
            </a:r>
            <a:r>
              <a:rPr lang="en-US" sz="2000" b="1" dirty="0" smtClean="0">
                <a:solidFill>
                  <a:srgbClr val="0000FF"/>
                </a:solidFill>
              </a:rPr>
              <a:t>data signals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478" y="1876425"/>
            <a:ext cx="2732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(2)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Compare defendant's </a:t>
            </a:r>
            <a:r>
              <a:rPr lang="en-US" sz="2000" b="1" dirty="0" smtClean="0">
                <a:solidFill>
                  <a:srgbClr val="0000FF"/>
                </a:solidFill>
              </a:rPr>
              <a:t>genotype</a:t>
            </a:r>
            <a:r>
              <a:rPr lang="en-US" sz="2000" dirty="0" smtClean="0">
                <a:solidFill>
                  <a:srgbClr val="0000FF"/>
                </a:solidFill>
              </a:rPr>
              <a:t> to edited </a:t>
            </a:r>
            <a:r>
              <a:rPr lang="en-US" sz="2000" b="1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>
                <a:solidFill>
                  <a:srgbClr val="0000FF"/>
                </a:solidFill>
              </a:rPr>
              <a:t> &amp; decide if he is in the DNA evidence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3108" y="1876425"/>
            <a:ext cx="2593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(3)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If he is "included", then </a:t>
            </a:r>
            <a:r>
              <a:rPr lang="en-US" sz="2000" b="1" dirty="0" smtClean="0">
                <a:solidFill>
                  <a:srgbClr val="0000FF"/>
                </a:solidFill>
              </a:rPr>
              <a:t>calculate</a:t>
            </a:r>
            <a:r>
              <a:rPr lang="en-US" sz="2000" dirty="0" smtClean="0">
                <a:solidFill>
                  <a:srgbClr val="0000FF"/>
                </a:solidFill>
              </a:rPr>
              <a:t> a DNA mixture statistic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" name="Picture 5" descr="girl-scient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26" y="3605009"/>
            <a:ext cx="740098" cy="1375182"/>
          </a:xfrm>
          <a:prstGeom prst="rect">
            <a:avLst/>
          </a:prstGeom>
        </p:spPr>
      </p:pic>
      <p:pic>
        <p:nvPicPr>
          <p:cNvPr id="7" name="Picture 6" descr="girl-scient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94" y="3603217"/>
            <a:ext cx="740098" cy="1375182"/>
          </a:xfrm>
          <a:prstGeom prst="rect">
            <a:avLst/>
          </a:prstGeom>
        </p:spPr>
      </p:pic>
      <p:pic>
        <p:nvPicPr>
          <p:cNvPr id="8" name="Picture 7" descr="school-girl-using-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09" y="3490546"/>
            <a:ext cx="1452244" cy="1485249"/>
          </a:xfrm>
          <a:prstGeom prst="rect">
            <a:avLst/>
          </a:prstGeom>
        </p:spPr>
      </p:pic>
      <p:pic>
        <p:nvPicPr>
          <p:cNvPr id="9" name="Picture 1" descr="NASrepo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12" y="5060462"/>
            <a:ext cx="1106857" cy="16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569637" y="5307622"/>
            <a:ext cx="406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• Human examination bias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• Statistics &amp; reporting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• Underlying scientific basis </a:t>
            </a:r>
          </a:p>
        </p:txBody>
      </p:sp>
    </p:spTree>
    <p:extLst>
      <p:ext uri="{BB962C8B-B14F-4D97-AF65-F5344CB8AC3E}">
        <p14:creationId xmlns:p14="http://schemas.microsoft.com/office/powerpoint/2010/main" val="338101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CPI lacks probative value</a:t>
            </a:r>
            <a:endParaRPr lang="en-US" dirty="0"/>
          </a:p>
        </p:txBody>
      </p:sp>
      <p:pic>
        <p:nvPicPr>
          <p:cNvPr id="3" name="Picture 2" descr="J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0" y="1628530"/>
            <a:ext cx="7089369" cy="1976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0244" y="3626346"/>
            <a:ext cx="72173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 crime laboratories have generated CPI statistics on </a:t>
            </a:r>
            <a:r>
              <a:rPr lang="en-US" sz="2000" dirty="0" smtClean="0">
                <a:solidFill>
                  <a:srgbClr val="0000FF"/>
                </a:solidFill>
              </a:rPr>
              <a:t>hundreds of thousands of DNA mixture evidence items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However, this commonly used match statistic behaves like a </a:t>
            </a:r>
            <a:r>
              <a:rPr lang="en-US" sz="2000" dirty="0" smtClean="0">
                <a:solidFill>
                  <a:srgbClr val="0000FF"/>
                </a:solidFill>
              </a:rPr>
              <a:t>random generator of inclusionary values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following the LLN rather than measuring identification information. A quantitative CPI number </a:t>
            </a:r>
            <a:r>
              <a:rPr lang="en-US" sz="2000" dirty="0" smtClean="0">
                <a:solidFill>
                  <a:srgbClr val="0000FF"/>
                </a:solidFill>
              </a:rPr>
              <a:t>adds little meaningful information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beyond the 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analyst’s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qualitative assessment that a person’s DNA is included in a mixture. </a:t>
            </a:r>
            <a:r>
              <a:rPr lang="en-US" sz="2000" dirty="0">
                <a:solidFill>
                  <a:srgbClr val="FF0000"/>
                </a:solidFill>
              </a:rPr>
              <a:t>Statistical methods for reporting on DNA mixture evidence should be scientifically validated before they are relied upon by criminal justice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21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genotype</a:t>
            </a:r>
          </a:p>
        </p:txBody>
      </p:sp>
      <p:pic>
        <p:nvPicPr>
          <p:cNvPr id="20482" name="Picture 3" descr="geneinchromosome.jpg                                           00EFA551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705600" y="47005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0493" name="Text Box 27"/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494" name="Text Box 28"/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0495" name="Text Box 29"/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0496" name="Text Box 30"/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0498" name="Text Box 32"/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0500" name="Text Box 35"/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ACGT</a:t>
            </a:r>
          </a:p>
        </p:txBody>
      </p:sp>
      <p:sp>
        <p:nvSpPr>
          <p:cNvPr id="20501" name="Line 36"/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37"/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38"/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Rectangle 39"/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40"/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41"/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42"/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43"/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44"/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45"/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Text Box 46"/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0512" name="Text Box 47"/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513" name="Text Box 48"/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0514" name="Text Box 49"/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0515" name="Text Box 50"/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0516" name="Text Box 54"/>
          <p:cNvSpPr txBox="1">
            <a:spLocks noChangeArrowheads="1"/>
          </p:cNvSpPr>
          <p:nvPr/>
        </p:nvSpPr>
        <p:spPr bwMode="auto">
          <a:xfrm>
            <a:off x="57150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20517" name="Line 67"/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68"/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Text Box 69"/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locus</a:t>
            </a:r>
          </a:p>
        </p:txBody>
      </p:sp>
      <p:sp>
        <p:nvSpPr>
          <p:cNvPr id="20520" name="Text Box 71"/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20521" name="Text Box 72"/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mother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20522" name="Text Box 73"/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father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20523" name="Text Box 74"/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20524" name="Text Box 75"/>
          <p:cNvSpPr txBox="1">
            <a:spLocks noChangeArrowheads="1"/>
          </p:cNvSpPr>
          <p:nvPr/>
        </p:nvSpPr>
        <p:spPr bwMode="auto">
          <a:xfrm>
            <a:off x="5654675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allele</a:t>
            </a:r>
            <a:r>
              <a:rPr 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20525" name="Text Box 76"/>
          <p:cNvSpPr txBox="1">
            <a:spLocks noChangeArrowheads="1"/>
          </p:cNvSpPr>
          <p:nvPr/>
        </p:nvSpPr>
        <p:spPr bwMode="auto">
          <a:xfrm>
            <a:off x="5738813" y="3824288"/>
            <a:ext cx="311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</a:t>
            </a:r>
            <a:r>
              <a:rPr lang="en-US">
                <a:solidFill>
                  <a:srgbClr val="FF0000"/>
                </a:solidFill>
              </a:rPr>
              <a:t>genotype</a:t>
            </a:r>
            <a:r>
              <a:rPr 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20526" name="Rectangle 43"/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Rectangle 44"/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Rectangle 45"/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Rectangle 43"/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Rectangle 44"/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Rectangle 45"/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31"/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0533" name="Text Box 32"/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534" name="Text Box 31"/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0535" name="Text Box 32"/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0537" name="Text Box 31"/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0538" name="Text Box 32"/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0539" name="Text Box 32"/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20540" name="Text Box 32"/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Relevance of </a:t>
            </a:r>
            <a:r>
              <a:rPr lang="en-US" dirty="0" smtClean="0">
                <a:latin typeface="Arial" charset="0"/>
              </a:rPr>
              <a:t>CPI</a:t>
            </a:r>
            <a:endParaRPr lang="en-US" dirty="0">
              <a:latin typeface="Arial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81000" y="1684338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660066"/>
                </a:solidFill>
              </a:rPr>
              <a:t>Unvalidated</a:t>
            </a:r>
            <a:r>
              <a:rPr lang="en-US" dirty="0" smtClean="0">
                <a:solidFill>
                  <a:srgbClr val="660066"/>
                </a:solidFill>
              </a:rPr>
              <a:t> DNA match statistic, unrelated to identification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2192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Probative value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486400" y="48768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Unfair prejudice</a:t>
            </a:r>
          </a:p>
          <a:p>
            <a:pPr algn="l"/>
            <a:r>
              <a:rPr lang="en-US" dirty="0"/>
              <a:t>Confusing the issues</a:t>
            </a:r>
          </a:p>
          <a:p>
            <a:pPr algn="l"/>
            <a:r>
              <a:rPr lang="en-US" dirty="0"/>
              <a:t>Misleading the jury </a:t>
            </a:r>
          </a:p>
          <a:p>
            <a:pPr algn="l"/>
            <a:r>
              <a:rPr lang="en-US" dirty="0"/>
              <a:t>Cumulative evidence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524000" y="42624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7" name="Diagonal Stripe 6"/>
          <p:cNvSpPr/>
          <p:nvPr/>
        </p:nvSpPr>
        <p:spPr bwMode="auto">
          <a:xfrm rot="2700000">
            <a:off x="3819525" y="2524125"/>
            <a:ext cx="779463" cy="779463"/>
          </a:xfrm>
          <a:prstGeom prst="diagStrip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 rot="19129842" flipH="1">
            <a:off x="5254625" y="2616200"/>
            <a:ext cx="98425" cy="25273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4090988" y="2916238"/>
            <a:ext cx="228600" cy="2895600"/>
          </a:xfrm>
          <a:prstGeom prst="snip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Diagonal Stripe 11"/>
          <p:cNvSpPr/>
          <p:nvPr/>
        </p:nvSpPr>
        <p:spPr bwMode="auto">
          <a:xfrm rot="2700000">
            <a:off x="3616325" y="5500688"/>
            <a:ext cx="1190625" cy="1190625"/>
          </a:xfrm>
          <a:prstGeom prst="diagStripe">
            <a:avLst>
              <a:gd name="adj" fmla="val 64791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1600" y="2533472"/>
            <a:ext cx="3962400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PA Rule </a:t>
            </a:r>
            <a:r>
              <a:rPr lang="en-US" dirty="0">
                <a:solidFill>
                  <a:srgbClr val="800000"/>
                </a:solidFill>
              </a:rPr>
              <a:t>403</a:t>
            </a:r>
          </a:p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“outweighed by</a:t>
            </a:r>
          </a:p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a </a:t>
            </a:r>
            <a:r>
              <a:rPr lang="en-US" dirty="0">
                <a:solidFill>
                  <a:srgbClr val="800000"/>
                </a:solidFill>
              </a:rPr>
              <a:t>danger </a:t>
            </a:r>
            <a:r>
              <a:rPr lang="en-US" dirty="0" smtClean="0">
                <a:solidFill>
                  <a:srgbClr val="800000"/>
                </a:solidFill>
              </a:rPr>
              <a:t>of:”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0" y="253365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PA Rule </a:t>
            </a:r>
            <a:r>
              <a:rPr lang="en-US" dirty="0">
                <a:solidFill>
                  <a:srgbClr val="800000"/>
                </a:solidFill>
              </a:rPr>
              <a:t>401</a:t>
            </a:r>
          </a:p>
          <a:p>
            <a:r>
              <a:rPr lang="en-US" dirty="0">
                <a:solidFill>
                  <a:srgbClr val="800000"/>
                </a:solidFill>
              </a:rPr>
              <a:t>“evidence </a:t>
            </a:r>
            <a:r>
              <a:rPr lang="en-US" dirty="0" smtClean="0">
                <a:solidFill>
                  <a:srgbClr val="800000"/>
                </a:solidFill>
              </a:rPr>
              <a:t>makes a fact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more or less probable”</a:t>
            </a:r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 rot="2470158">
            <a:off x="3522663" y="2786063"/>
            <a:ext cx="95250" cy="11398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eft Bracket 17"/>
          <p:cNvSpPr>
            <a:spLocks/>
          </p:cNvSpPr>
          <p:nvPr/>
        </p:nvSpPr>
        <p:spPr bwMode="auto">
          <a:xfrm rot="-5400000">
            <a:off x="2247900" y="3009900"/>
            <a:ext cx="228600" cy="2286000"/>
          </a:xfrm>
          <a:prstGeom prst="leftBracket">
            <a:avLst>
              <a:gd name="adj" fmla="val 8333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eft Bracket 18"/>
          <p:cNvSpPr>
            <a:spLocks/>
          </p:cNvSpPr>
          <p:nvPr/>
        </p:nvSpPr>
        <p:spPr bwMode="auto">
          <a:xfrm rot="-5400000">
            <a:off x="6896100" y="4794250"/>
            <a:ext cx="228600" cy="3048000"/>
          </a:xfrm>
          <a:prstGeom prst="leftBracket">
            <a:avLst>
              <a:gd name="adj" fmla="val 8333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comparison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89102"/>
              </p:ext>
            </p:extLst>
          </p:nvPr>
        </p:nvGraphicFramePr>
        <p:xfrm>
          <a:off x="1397000" y="2006600"/>
          <a:ext cx="6096000" cy="4079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TrueAllele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Data</a:t>
                      </a:r>
                      <a:r>
                        <a:rPr lang="en-US" i="1" baseline="0" dirty="0" smtClean="0"/>
                        <a:t> choice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Selection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bias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all data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Uncertainty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Threshold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Statistical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Neutral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Include only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Include/Exclude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Statistic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Counts tests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Probative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Objective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Validated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Accurate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Frye challenge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Item-to-item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Database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978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Inconclusive mixture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905000" y="1752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laboratory DNA report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14600" y="2209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 user fee: $5,000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30607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/>
              <a:t>Conclusions:</a:t>
            </a:r>
          </a:p>
          <a:p>
            <a:endParaRPr lang="en-US"/>
          </a:p>
          <a:p>
            <a:r>
              <a:rPr lang="en-US" b="1"/>
              <a:t>Item 1 – Swab of textured areas from a handgun</a:t>
            </a:r>
          </a:p>
          <a:p>
            <a:endParaRPr lang="en-US"/>
          </a:p>
          <a:p>
            <a:r>
              <a:rPr lang="en-US"/>
              <a:t>The data indicates that DNA from four (4) or more contributors was obtained from the swab of the handgun.  Due to the complexity of the data, </a:t>
            </a:r>
            <a:r>
              <a:rPr lang="en-US">
                <a:solidFill>
                  <a:srgbClr val="FF0000"/>
                </a:solidFill>
              </a:rPr>
              <a:t>no conclusions can be made </a:t>
            </a:r>
            <a:r>
              <a:rPr lang="en-US"/>
              <a:t>regarding persons A and B as possible contributors to this mixture.  </a:t>
            </a:r>
          </a:p>
        </p:txBody>
      </p:sp>
    </p:spTree>
    <p:extLst>
      <p:ext uri="{BB962C8B-B14F-4D97-AF65-F5344CB8AC3E}">
        <p14:creationId xmlns:p14="http://schemas.microsoft.com/office/powerpoint/2010/main" val="5685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Computer reanalysis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1752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Cybergenetics </a:t>
            </a:r>
            <a:r>
              <a:rPr lang="en-US" dirty="0" err="1">
                <a:solidFill>
                  <a:srgbClr val="000090"/>
                </a:solidFill>
              </a:rPr>
              <a:t>TrueAllele</a:t>
            </a:r>
            <a:r>
              <a:rPr lang="en-US" baseline="30000" dirty="0">
                <a:solidFill>
                  <a:srgbClr val="000090"/>
                </a:solidFill>
              </a:rPr>
              <a:t>®</a:t>
            </a:r>
            <a:r>
              <a:rPr lang="en-US" dirty="0">
                <a:solidFill>
                  <a:srgbClr val="000090"/>
                </a:solidFill>
              </a:rPr>
              <a:t> report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0" y="2209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Match </a:t>
            </a:r>
            <a:r>
              <a:rPr lang="en-US" dirty="0" smtClean="0">
                <a:solidFill>
                  <a:srgbClr val="0000FF"/>
                </a:solidFill>
              </a:rPr>
              <a:t>statistics provide </a:t>
            </a:r>
            <a:r>
              <a:rPr lang="en-US" dirty="0">
                <a:solidFill>
                  <a:srgbClr val="0000FF"/>
                </a:solidFill>
              </a:rPr>
              <a:t>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588943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360343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pic>
        <p:nvPicPr>
          <p:cNvPr id="18449" name="Picture 37" descr="getoutj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4620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8" descr="GoToJailweb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138859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 err="1">
                <a:latin typeface="Arial" charset="0"/>
              </a:rPr>
              <a:t>TrueAllele</a:t>
            </a:r>
            <a:r>
              <a:rPr lang="en-US" sz="3600" dirty="0">
                <a:latin typeface="Arial" charset="0"/>
              </a:rPr>
              <a:t> in Allegheny County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08255"/>
              </p:ext>
            </p:extLst>
          </p:nvPr>
        </p:nvGraphicFramePr>
        <p:xfrm>
          <a:off x="351374" y="889003"/>
          <a:ext cx="8381999" cy="588432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/>
                <a:gridCol w="1652480"/>
                <a:gridCol w="2205646"/>
                <a:gridCol w="1574391"/>
                <a:gridCol w="1425482"/>
              </a:tblGrid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Crime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Evidence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Defendant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Outcome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Sentence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3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Ralph </a:t>
                      </a:r>
                      <a:r>
                        <a:rPr lang="en-US" sz="1300" dirty="0" err="1" smtClean="0"/>
                        <a:t>Skundrich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75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gun, 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Leland Davis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23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3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Akaninyene</a:t>
                      </a:r>
                      <a:r>
                        <a:rPr lang="en-US" sz="1300" dirty="0" smtClean="0"/>
                        <a:t> Akan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32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shotgun</a:t>
                      </a:r>
                      <a:r>
                        <a:rPr lang="en-US" sz="1300" baseline="0" dirty="0" smtClean="0"/>
                        <a:t> shells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James </a:t>
                      </a:r>
                      <a:r>
                        <a:rPr lang="en-US" sz="1300" dirty="0" err="1" smtClean="0"/>
                        <a:t>Yeckel</a:t>
                      </a:r>
                      <a:r>
                        <a:rPr lang="en-US" sz="1300" dirty="0" smtClean="0"/>
                        <a:t>, Jr.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  <a:endParaRPr lang="en-US" sz="13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25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fingernail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Anthony Morgan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 </a:t>
                      </a:r>
                      <a:endParaRPr lang="en-US" sz="13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life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Thomas </a:t>
                      </a:r>
                      <a:r>
                        <a:rPr lang="en-US" sz="1300" dirty="0" err="1" smtClean="0"/>
                        <a:t>Doswell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 </a:t>
                      </a:r>
                      <a:r>
                        <a:rPr lang="en-US" sz="1300" baseline="0" dirty="0" smtClean="0"/>
                        <a:t>year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3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Jesse </a:t>
                      </a:r>
                      <a:r>
                        <a:rPr lang="en-US" sz="1300" dirty="0" err="1" smtClean="0"/>
                        <a:t>Lumberger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Derek </a:t>
                      </a:r>
                      <a:r>
                        <a:rPr lang="en-US" sz="1300" dirty="0" err="1" smtClean="0"/>
                        <a:t>McKissick</a:t>
                      </a:r>
                      <a:endParaRPr lang="en-US" sz="13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door, 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Calvin Kane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Jaykwaan</a:t>
                      </a:r>
                      <a:r>
                        <a:rPr lang="en-US" sz="1300" dirty="0" smtClean="0"/>
                        <a:t> Pinckney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Dhaque</a:t>
                      </a:r>
                      <a:r>
                        <a:rPr lang="en-US" sz="1300" baseline="0" dirty="0" smtClean="0"/>
                        <a:t> Jones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3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Anthony</a:t>
                      </a:r>
                      <a:r>
                        <a:rPr lang="en-US" sz="1300" baseline="0" dirty="0" smtClean="0"/>
                        <a:t> Jefferson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Delmingo</a:t>
                      </a:r>
                      <a:r>
                        <a:rPr lang="en-US" sz="1300" dirty="0" smtClean="0"/>
                        <a:t> Williams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Terry</a:t>
                      </a:r>
                      <a:r>
                        <a:rPr lang="en-US" sz="1300" baseline="0" dirty="0" smtClean="0"/>
                        <a:t> L.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Robert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Schatzman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pending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Rashawn</a:t>
                      </a:r>
                      <a:r>
                        <a:rPr lang="en-US" sz="1300" dirty="0" smtClean="0"/>
                        <a:t> Walker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1.5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Lauren</a:t>
                      </a:r>
                      <a:r>
                        <a:rPr lang="en-US" sz="1300" baseline="0" dirty="0" smtClean="0"/>
                        <a:t> Peak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 year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Chaz</a:t>
                      </a:r>
                      <a:r>
                        <a:rPr lang="en-US" sz="1300" baseline="0" dirty="0" smtClean="0"/>
                        <a:t> White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years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642409" y="-67736"/>
            <a:ext cx="780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44 </a:t>
            </a:r>
            <a:r>
              <a:rPr lang="en-US" dirty="0" smtClean="0">
                <a:solidFill>
                  <a:srgbClr val="3366FF"/>
                </a:solidFill>
              </a:rPr>
              <a:t>cases, </a:t>
            </a:r>
            <a:r>
              <a:rPr lang="en-US" dirty="0" smtClean="0">
                <a:solidFill>
                  <a:srgbClr val="0000FF"/>
                </a:solidFill>
              </a:rPr>
              <a:t>8 </a:t>
            </a:r>
            <a:r>
              <a:rPr lang="en-US" dirty="0">
                <a:solidFill>
                  <a:srgbClr val="0000FF"/>
                </a:solidFill>
              </a:rPr>
              <a:t>trials, </a:t>
            </a:r>
            <a:r>
              <a:rPr lang="en-US" dirty="0" smtClean="0">
                <a:solidFill>
                  <a:srgbClr val="000090"/>
                </a:solidFill>
              </a:rPr>
              <a:t>3 DNA exonerations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Post-conviction relief</a:t>
            </a:r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990600" y="1752600"/>
            <a:ext cx="7467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/>
              <a:t>§ 9543(a)(2).  Eligibility for PCR</a:t>
            </a:r>
          </a:p>
          <a:p>
            <a:r>
              <a:rPr lang="en-US" sz="2200" dirty="0"/>
              <a:t>(ii) </a:t>
            </a:r>
            <a:r>
              <a:rPr lang="en-US" sz="2200" dirty="0">
                <a:solidFill>
                  <a:srgbClr val="0000FF"/>
                </a:solidFill>
              </a:rPr>
              <a:t>Ineffective assistance </a:t>
            </a:r>
            <a:r>
              <a:rPr lang="en-US" sz="2200" dirty="0"/>
              <a:t>of counsel</a:t>
            </a:r>
          </a:p>
          <a:p>
            <a:r>
              <a:rPr lang="en-US" sz="2200" dirty="0"/>
              <a:t>(vi) The </a:t>
            </a:r>
            <a:r>
              <a:rPr lang="en-US" sz="2200" dirty="0">
                <a:solidFill>
                  <a:srgbClr val="0000FF"/>
                </a:solidFill>
              </a:rPr>
              <a:t>unavailability … of exculpatory evidence </a:t>
            </a:r>
            <a:r>
              <a:rPr lang="en-US" sz="2200" dirty="0"/>
              <a:t>that has </a:t>
            </a:r>
            <a:r>
              <a:rPr lang="en-US" sz="2200" dirty="0">
                <a:solidFill>
                  <a:srgbClr val="0000FF"/>
                </a:solidFill>
              </a:rPr>
              <a:t>subsequently become available </a:t>
            </a:r>
            <a:r>
              <a:rPr lang="en-US" sz="2200" dirty="0"/>
              <a:t>and would have changed the outcome …</a:t>
            </a:r>
          </a:p>
          <a:p>
            <a:endParaRPr lang="en-US" dirty="0"/>
          </a:p>
          <a:p>
            <a:r>
              <a:rPr lang="en-US" b="1" dirty="0"/>
              <a:t>§ 9543.1.  Post-conviction DNA testing</a:t>
            </a:r>
            <a:endParaRPr lang="en-US" dirty="0"/>
          </a:p>
          <a:p>
            <a:r>
              <a:rPr lang="en-US" sz="2200" dirty="0" err="1"/>
              <a:t>TrueAllele</a:t>
            </a:r>
            <a:r>
              <a:rPr lang="en-US" sz="2200" dirty="0"/>
              <a:t> reanalysis of “</a:t>
            </a:r>
            <a:r>
              <a:rPr lang="en-US" altLang="ja-JP" sz="2200" dirty="0">
                <a:solidFill>
                  <a:srgbClr val="0000FF"/>
                </a:solidFill>
              </a:rPr>
              <a:t>inconclusive</a:t>
            </a:r>
            <a:r>
              <a:rPr lang="en-US" sz="2200" dirty="0"/>
              <a:t>”</a:t>
            </a:r>
            <a:r>
              <a:rPr lang="en-US" altLang="ja-JP" sz="2200" dirty="0"/>
              <a:t> DNA</a:t>
            </a:r>
          </a:p>
          <a:p>
            <a:r>
              <a:rPr lang="en-US" sz="2200" dirty="0"/>
              <a:t>or </a:t>
            </a:r>
            <a:r>
              <a:rPr lang="en-US" sz="2200" dirty="0">
                <a:solidFill>
                  <a:srgbClr val="0000FF"/>
                </a:solidFill>
              </a:rPr>
              <a:t>inaccurate</a:t>
            </a:r>
            <a:r>
              <a:rPr lang="en-US" sz="2200" dirty="0"/>
              <a:t> DNA match statistics</a:t>
            </a:r>
          </a:p>
          <a:p>
            <a:endParaRPr lang="en-US" dirty="0"/>
          </a:p>
          <a:p>
            <a:r>
              <a:rPr lang="en-US" b="1" dirty="0"/>
              <a:t>Han </a:t>
            </a:r>
            <a:r>
              <a:rPr lang="en-US" b="1" dirty="0" err="1"/>
              <a:t>Tak</a:t>
            </a:r>
            <a:r>
              <a:rPr lang="en-US" b="1" dirty="0"/>
              <a:t> Lee v. Monroe County (PA Innocence)</a:t>
            </a:r>
          </a:p>
          <a:p>
            <a:r>
              <a:rPr lang="en-US" sz="2200" dirty="0"/>
              <a:t>US Court of Appeals for the Third Circuit (2012)</a:t>
            </a:r>
          </a:p>
          <a:p>
            <a:r>
              <a:rPr lang="en-US" sz="2200" dirty="0"/>
              <a:t>“fire </a:t>
            </a:r>
            <a:r>
              <a:rPr lang="en-US" sz="2200" dirty="0">
                <a:solidFill>
                  <a:srgbClr val="0000FF"/>
                </a:solidFill>
              </a:rPr>
              <a:t>expert testimony </a:t>
            </a:r>
            <a:r>
              <a:rPr lang="en-US" sz="2200" dirty="0"/>
              <a:t>at trial </a:t>
            </a:r>
            <a:r>
              <a:rPr lang="en-US" sz="2200" dirty="0">
                <a:solidFill>
                  <a:srgbClr val="0000FF"/>
                </a:solidFill>
              </a:rPr>
              <a:t>fundamentally unreliable</a:t>
            </a:r>
            <a:r>
              <a:rPr lang="en-US" sz="2200" dirty="0"/>
              <a:t>, </a:t>
            </a:r>
          </a:p>
          <a:p>
            <a:r>
              <a:rPr lang="en-US" sz="2200" dirty="0"/>
              <a:t>  so entitled to </a:t>
            </a:r>
            <a:r>
              <a:rPr lang="en-US" sz="2200" dirty="0">
                <a:solidFill>
                  <a:srgbClr val="0000FF"/>
                </a:solidFill>
              </a:rPr>
              <a:t>federal habeas relief </a:t>
            </a:r>
            <a:r>
              <a:rPr lang="en-US" sz="2200" dirty="0"/>
              <a:t>on due process claim” 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905000" y="1066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90"/>
                </a:solidFill>
              </a:rPr>
              <a:t>Title 42, Chapter 95, Subchapter B</a:t>
            </a:r>
          </a:p>
        </p:txBody>
      </p:sp>
    </p:spTree>
    <p:extLst>
      <p:ext uri="{BB962C8B-B14F-4D97-AF65-F5344CB8AC3E}">
        <p14:creationId xmlns:p14="http://schemas.microsoft.com/office/powerpoint/2010/main" val="45557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More </a:t>
            </a:r>
            <a:r>
              <a:rPr lang="en-US" dirty="0" smtClean="0">
                <a:latin typeface="Arial" charset="0"/>
              </a:rPr>
              <a:t>DNA information</a:t>
            </a:r>
            <a:endParaRPr lang="en-US" dirty="0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56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1898650" y="46736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97286" name="Picture 1" descr="YouTube-logo-ful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752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2" descr="truealle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34063" y="58928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statistic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6631" name="Text Box 20"/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6632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6635" name="AutoShape 26"/>
          <p:cNvSpPr>
            <a:spLocks noChangeArrowheads="1"/>
          </p:cNvSpPr>
          <p:nvPr/>
        </p:nvSpPr>
        <p:spPr bwMode="auto">
          <a:xfrm>
            <a:off x="4833938" y="3513138"/>
            <a:ext cx="169862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Known genotype</a:t>
            </a:r>
          </a:p>
        </p:txBody>
      </p:sp>
      <p:sp>
        <p:nvSpPr>
          <p:cNvPr id="26638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31"/>
          <p:cNvSpPr txBox="1">
            <a:spLocks noChangeArrowheads="1"/>
          </p:cNvSpPr>
          <p:nvPr/>
        </p:nvSpPr>
        <p:spPr bwMode="auto">
          <a:xfrm>
            <a:off x="7319963" y="2743200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10, 12</a:t>
            </a:r>
          </a:p>
        </p:txBody>
      </p:sp>
      <p:sp>
        <p:nvSpPr>
          <p:cNvPr id="26640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06060"/>
                </a:solidFill>
              </a:rPr>
              <a:t>10, 12</a:t>
            </a:r>
          </a:p>
        </p:txBody>
      </p:sp>
      <p:sp>
        <p:nvSpPr>
          <p:cNvPr id="26641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pic>
        <p:nvPicPr>
          <p:cNvPr id="26642" name="Picture 38" descr="DNA_logo.jpg                                                   00D94E0C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TextBox 1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one person</a:t>
            </a:r>
          </a:p>
        </p:txBody>
      </p:sp>
      <p:grpSp>
        <p:nvGrpSpPr>
          <p:cNvPr id="26644" name="Group 19"/>
          <p:cNvGrpSpPr>
            <a:grpSpLocks/>
          </p:cNvGrpSpPr>
          <p:nvPr/>
        </p:nvGrpSpPr>
        <p:grpSpPr bwMode="auto">
          <a:xfrm>
            <a:off x="2773363" y="5538788"/>
            <a:ext cx="3559175" cy="950912"/>
            <a:chOff x="1212" y="2425"/>
            <a:chExt cx="2242" cy="599"/>
          </a:xfrm>
        </p:grpSpPr>
        <p:sp>
          <p:nvSpPr>
            <p:cNvPr id="26645" name="Text Box 4"/>
            <p:cNvSpPr txBox="1">
              <a:spLocks noChangeArrowheads="1"/>
            </p:cNvSpPr>
            <p:nvPr/>
          </p:nvSpPr>
          <p:spPr bwMode="auto">
            <a:xfrm>
              <a:off x="2215" y="2425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1</a:t>
              </a:r>
            </a:p>
          </p:txBody>
        </p:sp>
        <p:sp>
          <p:nvSpPr>
            <p:cNvPr id="26646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/>
                <a:t>)</a:t>
              </a:r>
            </a:p>
          </p:txBody>
        </p:sp>
        <p:sp>
          <p:nvSpPr>
            <p:cNvPr id="26647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National Academy of Sciences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79425" y="5203825"/>
            <a:ext cx="819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60066"/>
                </a:solidFill>
              </a:rPr>
              <a:t>However, ... there may be problems ... with how the DNA was ... interpreted, such as when there are mixed samples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441700" y="1976438"/>
            <a:ext cx="4741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"Strengthening Forensic Science:</a:t>
            </a:r>
          </a:p>
          <a:p>
            <a:r>
              <a:rPr lang="en-US">
                <a:solidFill>
                  <a:srgbClr val="000090"/>
                </a:solidFill>
              </a:rPr>
              <a:t>A Path Forward" (2009)</a:t>
            </a:r>
          </a:p>
        </p:txBody>
      </p:sp>
      <p:pic>
        <p:nvPicPr>
          <p:cNvPr id="28676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778000"/>
            <a:ext cx="18176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3849688" y="3060700"/>
            <a:ext cx="406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008000"/>
                </a:solidFill>
              </a:rPr>
              <a:t>• Human examination bias 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• Statistics &amp; reporting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• Underlying scientific basis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statistic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32772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32775" name="AutoShape 22"/>
          <p:cNvSpPr>
            <a:spLocks noChangeArrowheads="1"/>
          </p:cNvSpPr>
          <p:nvPr/>
        </p:nvSpPr>
        <p:spPr bwMode="auto">
          <a:xfrm>
            <a:off x="4826000" y="2878138"/>
            <a:ext cx="177800" cy="1312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32778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Contributor genotype</a:t>
            </a:r>
          </a:p>
        </p:txBody>
      </p:sp>
      <p:sp>
        <p:nvSpPr>
          <p:cNvPr id="21518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32780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6870700" y="2743200"/>
            <a:ext cx="213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20%</a:t>
            </a:r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11, 11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30%</a:t>
            </a:r>
            <a:endParaRPr lang="en-US"/>
          </a:p>
          <a:p>
            <a:pPr algn="l"/>
            <a:r>
              <a:rPr lang="en-US">
                <a:solidFill>
                  <a:schemeClr val="accent2"/>
                </a:solidFill>
              </a:rPr>
              <a:t>11, 12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50%</a:t>
            </a:r>
            <a:endParaRPr lang="en-US"/>
          </a:p>
        </p:txBody>
      </p:sp>
      <p:sp>
        <p:nvSpPr>
          <p:cNvPr id="21521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1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11, 12</a:t>
            </a:r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grpSp>
        <p:nvGrpSpPr>
          <p:cNvPr id="32784" name="Group 34"/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32793" name="Picture 38" descr="DNA_logo.jpg 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39" descr="&#10;DNA_logo2.jpg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5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AutoShape 26"/>
          <p:cNvSpPr>
            <a:spLocks noChangeArrowheads="1"/>
          </p:cNvSpPr>
          <p:nvPr/>
        </p:nvSpPr>
        <p:spPr bwMode="auto">
          <a:xfrm>
            <a:off x="4386263" y="3513138"/>
            <a:ext cx="168275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TextBox 27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two people</a:t>
            </a:r>
          </a:p>
        </p:txBody>
      </p:sp>
      <p:grpSp>
        <p:nvGrpSpPr>
          <p:cNvPr id="32788" name="Group 19"/>
          <p:cNvGrpSpPr>
            <a:grpSpLocks/>
          </p:cNvGrpSpPr>
          <p:nvPr/>
        </p:nvGrpSpPr>
        <p:grpSpPr bwMode="auto">
          <a:xfrm>
            <a:off x="2773363" y="5538788"/>
            <a:ext cx="3559175" cy="950912"/>
            <a:chOff x="1212" y="2425"/>
            <a:chExt cx="2242" cy="599"/>
          </a:xfrm>
        </p:grpSpPr>
        <p:sp>
          <p:nvSpPr>
            <p:cNvPr id="32790" name="Text Box 4"/>
            <p:cNvSpPr txBox="1">
              <a:spLocks noChangeArrowheads="1"/>
            </p:cNvSpPr>
            <p:nvPr/>
          </p:nvSpPr>
          <p:spPr bwMode="auto">
            <a:xfrm>
              <a:off x="1318" y="2425"/>
              <a:ext cx="20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Prob(</a:t>
              </a:r>
              <a:r>
                <a:rPr lang="en-US">
                  <a:solidFill>
                    <a:schemeClr val="accent2"/>
                  </a:solidFill>
                </a:rPr>
                <a:t>evidence match</a:t>
              </a:r>
              <a:r>
                <a:rPr lang="en-US"/>
                <a:t>)</a:t>
              </a:r>
            </a:p>
          </p:txBody>
        </p:sp>
        <p:sp>
          <p:nvSpPr>
            <p:cNvPr id="32791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/>
                <a:t>)</a:t>
              </a:r>
            </a:p>
          </p:txBody>
        </p:sp>
        <p:sp>
          <p:nvSpPr>
            <p:cNvPr id="32792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5348288" y="1752600"/>
            <a:ext cx="1433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Separate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Pennsylvania v Ralph Skundrich</a:t>
            </a: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095375" y="2592388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023938" y="2162175"/>
            <a:ext cx="708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On July 25, 2002, a Pittsburgh college student, 18, </a:t>
            </a:r>
          </a:p>
          <a:p>
            <a:r>
              <a:rPr lang="en-US">
                <a:solidFill>
                  <a:srgbClr val="3366FF"/>
                </a:solidFill>
              </a:rPr>
              <a:t>was threatened with a gun and </a:t>
            </a:r>
          </a:p>
          <a:p>
            <a:r>
              <a:rPr lang="en-US">
                <a:solidFill>
                  <a:srgbClr val="3366FF"/>
                </a:solidFill>
              </a:rPr>
              <a:t>sexually assaulted in her Shadyside apartment.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22275" y="3681413"/>
            <a:ext cx="826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The victim's jeans and T-shirt contained biological evidence. 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536700" y="4460875"/>
            <a:ext cx="6037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The Allegheny County crime lab developed</a:t>
            </a:r>
          </a:p>
          <a:p>
            <a:r>
              <a:rPr lang="en-US">
                <a:solidFill>
                  <a:srgbClr val="000090"/>
                </a:solidFill>
              </a:rPr>
              <a:t> DNA data from the two evidence items. 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38150" y="5570538"/>
            <a:ext cx="8232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Skundrich was identified as a suspect after a DNA match was made in the national database in 2009.</a:t>
            </a:r>
          </a:p>
        </p:txBody>
      </p:sp>
      <p:pic>
        <p:nvPicPr>
          <p:cNvPr id="8" name="Picture 7" descr="PA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1429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4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286000"/>
            <a:ext cx="639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DNA mixture evidence (jeans)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524000" y="1639888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Quantitative peak heights at locus D13S317</a:t>
            </a:r>
          </a:p>
        </p:txBody>
      </p:sp>
      <p:sp>
        <p:nvSpPr>
          <p:cNvPr id="35844" name="Text Box 24"/>
          <p:cNvSpPr txBox="1">
            <a:spLocks noChangeArrowheads="1"/>
          </p:cNvSpPr>
          <p:nvPr/>
        </p:nvSpPr>
        <p:spPr bwMode="auto">
          <a:xfrm>
            <a:off x="533400" y="3505200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667BC8"/>
                </a:solidFill>
              </a:rPr>
              <a:t>peak</a:t>
            </a:r>
          </a:p>
          <a:p>
            <a:r>
              <a:rPr lang="en-US" sz="1800">
                <a:solidFill>
                  <a:srgbClr val="667BC8"/>
                </a:solidFill>
              </a:rPr>
              <a:t>height</a:t>
            </a:r>
          </a:p>
        </p:txBody>
      </p:sp>
      <p:sp>
        <p:nvSpPr>
          <p:cNvPr id="35845" name="Text Box 23"/>
          <p:cNvSpPr txBox="1">
            <a:spLocks noChangeArrowheads="1"/>
          </p:cNvSpPr>
          <p:nvPr/>
        </p:nvSpPr>
        <p:spPr bwMode="auto">
          <a:xfrm>
            <a:off x="4157663" y="20574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667BC8"/>
                </a:solidFill>
              </a:rPr>
              <a:t>peak size</a:t>
            </a:r>
          </a:p>
        </p:txBody>
      </p:sp>
      <p:cxnSp>
        <p:nvCxnSpPr>
          <p:cNvPr id="35846" name="Straight Arrow Connector 12"/>
          <p:cNvCxnSpPr>
            <a:cxnSpLocks noChangeShapeType="1"/>
          </p:cNvCxnSpPr>
          <p:nvPr/>
        </p:nvCxnSpPr>
        <p:spPr bwMode="auto">
          <a:xfrm>
            <a:off x="4779963" y="2362200"/>
            <a:ext cx="1587" cy="1295400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Arrow Connector 10"/>
          <p:cNvCxnSpPr>
            <a:cxnSpLocks noChangeShapeType="1"/>
          </p:cNvCxnSpPr>
          <p:nvPr/>
        </p:nvCxnSpPr>
        <p:spPr bwMode="auto">
          <a:xfrm flipV="1">
            <a:off x="1295400" y="3792538"/>
            <a:ext cx="3359150" cy="17462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TrueAllele</a:t>
            </a:r>
            <a:r>
              <a:rPr lang="en-US" baseline="30000" dirty="0" smtClean="0">
                <a:cs typeface="+mj-cs"/>
              </a:rPr>
              <a:t>®</a:t>
            </a:r>
            <a:r>
              <a:rPr lang="en-US" dirty="0" smtClean="0">
                <a:cs typeface="+mj-cs"/>
              </a:rPr>
              <a:t> Casework</a:t>
            </a:r>
          </a:p>
        </p:txBody>
      </p:sp>
      <p:pic>
        <p:nvPicPr>
          <p:cNvPr id="37890" name="Picture 4" descr="product-27in.jpg     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551113"/>
            <a:ext cx="20431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47725" y="4572000"/>
            <a:ext cx="1690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90"/>
                </a:solidFill>
              </a:rPr>
              <a:t>ViewStation</a:t>
            </a:r>
            <a:endParaRPr lang="en-US" dirty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90"/>
                </a:solidFill>
              </a:rPr>
              <a:t>User Client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40200" y="4572000"/>
            <a:ext cx="1354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Database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Server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51613" y="4572000"/>
            <a:ext cx="22367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Interpret/Match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Expansion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718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150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5450" y="5562600"/>
            <a:ext cx="27733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Visual User Interface</a:t>
            </a:r>
          </a:p>
          <a:p>
            <a:pPr>
              <a:defRPr/>
            </a:pPr>
            <a:r>
              <a:rPr lang="en-US" dirty="0" err="1"/>
              <a:t>VUIer</a:t>
            </a:r>
            <a:r>
              <a:rPr lang="en-US" dirty="0"/>
              <a:t>™ Software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21175" y="5562600"/>
            <a:ext cx="3960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Parallel Processing Computers</a:t>
            </a:r>
          </a:p>
        </p:txBody>
      </p:sp>
      <p:pic>
        <p:nvPicPr>
          <p:cNvPr id="37900" name="Picture 1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730500"/>
            <a:ext cx="1778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22746</TotalTime>
  <Words>1854</Words>
  <Application>Microsoft Macintosh PowerPoint</Application>
  <PresentationFormat>On-screen Show (4:3)</PresentationFormat>
  <Paragraphs>479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Issues with DNA Evidence,  Past and Future</vt:lpstr>
      <vt:lpstr>National Academy of Sciences</vt:lpstr>
      <vt:lpstr>DNA genotype</vt:lpstr>
      <vt:lpstr>DNA match statistic</vt:lpstr>
      <vt:lpstr>National Academy of Sciences</vt:lpstr>
      <vt:lpstr>DNA match statistic</vt:lpstr>
      <vt:lpstr>Pennsylvania v Ralph Skundrich</vt:lpstr>
      <vt:lpstr>DNA mixture evidence (jeans)</vt:lpstr>
      <vt:lpstr>TrueAllele® Casework</vt:lpstr>
      <vt:lpstr>How the computer thinks</vt:lpstr>
      <vt:lpstr>DNA match information</vt:lpstr>
      <vt:lpstr>Match information at 13 loci</vt:lpstr>
      <vt:lpstr>Is the suspect in the evidence?</vt:lpstr>
      <vt:lpstr>Crime lab data summary</vt:lpstr>
      <vt:lpstr>Match statistic comparison</vt:lpstr>
      <vt:lpstr>Information comparison</vt:lpstr>
      <vt:lpstr>Reliability (PA Rule 702)</vt:lpstr>
      <vt:lpstr>Validation axes</vt:lpstr>
      <vt:lpstr>TrueAllele validation papers</vt:lpstr>
      <vt:lpstr>WTC DNA data reanalysis</vt:lpstr>
      <vt:lpstr>Widespread acceptance</vt:lpstr>
      <vt:lpstr>Pennsylvania appellate court</vt:lpstr>
      <vt:lpstr>Relevance (PA Rule 403)</vt:lpstr>
      <vt:lpstr>Commonwealth v Booher</vt:lpstr>
      <vt:lpstr>DNA statistic shuts down labs</vt:lpstr>
      <vt:lpstr>MIX05: Statistics not reproducible</vt:lpstr>
      <vt:lpstr>MIX13: Statistics falsely include</vt:lpstr>
      <vt:lpstr>Process is not objective science</vt:lpstr>
      <vt:lpstr>CPI lacks probative value</vt:lpstr>
      <vt:lpstr>Relevance of CPI</vt:lpstr>
      <vt:lpstr>Method comparison</vt:lpstr>
      <vt:lpstr>Inconclusive mixture</vt:lpstr>
      <vt:lpstr>Computer reanalysis</vt:lpstr>
      <vt:lpstr>TrueAllele in Allegheny County</vt:lpstr>
      <vt:lpstr>Post-conviction relief</vt:lpstr>
      <vt:lpstr>More DNA information</vt:lpstr>
    </vt:vector>
  </TitlesOfParts>
  <Company>Cybergenetics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2216</cp:revision>
  <cp:lastPrinted>2016-03-23T12:35:01Z</cp:lastPrinted>
  <dcterms:modified xsi:type="dcterms:W3CDTF">2016-03-30T12:53:59Z</dcterms:modified>
</cp:coreProperties>
</file>