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9" r:id="rId2"/>
    <p:sldId id="569" r:id="rId3"/>
    <p:sldId id="570" r:id="rId4"/>
    <p:sldId id="571" r:id="rId5"/>
    <p:sldId id="468" r:id="rId6"/>
    <p:sldId id="572" r:id="rId7"/>
    <p:sldId id="582" r:id="rId8"/>
    <p:sldId id="573" r:id="rId9"/>
    <p:sldId id="561" r:id="rId10"/>
    <p:sldId id="562" r:id="rId11"/>
    <p:sldId id="574" r:id="rId12"/>
    <p:sldId id="575" r:id="rId13"/>
    <p:sldId id="577" r:id="rId14"/>
    <p:sldId id="576" r:id="rId15"/>
    <p:sldId id="578" r:id="rId16"/>
    <p:sldId id="580" r:id="rId17"/>
    <p:sldId id="579" r:id="rId18"/>
    <p:sldId id="581" r:id="rId19"/>
    <p:sldId id="508" r:id="rId20"/>
    <p:sldId id="567" r:id="rId21"/>
    <p:sldId id="480" r:id="rId2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09" autoAdjust="0"/>
  </p:normalViewPr>
  <p:slideViewPr>
    <p:cSldViewPr snapToGrid="0">
      <p:cViewPr varScale="1">
        <p:scale>
          <a:sx n="120" d="100"/>
          <a:sy n="120" d="100"/>
        </p:scale>
        <p:origin x="-1160" y="-104"/>
      </p:cViewPr>
      <p:guideLst>
        <p:guide orient="horz" pos="4167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D779D7-CE00-AE42-B76A-51B44FE02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45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96858B-06A7-1F4C-9706-0784E01FA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3F52E9-BF1A-3F42-92D8-F31B6D4EBFC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Describe TrueAllele system (left, middle, right, middle, left)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Cybergenetics © 2007-2012</a:t>
            </a:r>
            <a:endParaRPr lang="en-US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7A0ADD-C79F-FB48-8A12-E2742F635622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55E81-4A48-A047-818D-9FEBE9DD354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2386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C39737D-7A8B-2F48-974A-4E0A8DBC63D8}" type="slidenum">
              <a:rPr lang="en-US" sz="1200">
                <a:latin typeface="Calibri" charset="0"/>
              </a:rPr>
              <a:pPr algn="r"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055E81-4A48-A047-818D-9FEBE9DD354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72386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>
              <a:spcBef>
                <a:spcPct val="0"/>
              </a:spcBef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C39737D-7A8B-2F48-974A-4E0A8DBC63D8}" type="slidenum">
              <a:rPr lang="en-US" sz="1200">
                <a:latin typeface="Calibri" charset="0"/>
              </a:rPr>
              <a:pPr algn="r"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FABE2-313A-0A46-8CE9-DCAAC7885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1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3850-C3AA-5D40-8F54-76D29ED9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9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C1DCA-6FEC-484F-BC07-F509AEAB7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5A44-B49A-BF43-8F27-23A541D3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1F243-1CB5-2242-950D-96853A63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1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24CF-EB42-9C49-896A-D162B9A9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D652-ED91-564E-BD2E-53BDCB02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2092-7FE7-4F4E-B471-E76E4A7CE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CAD9-1A38-BC49-98AF-E0FD5ACE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3A53-2877-E046-9318-FEEED440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9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EDFF7-8412-684F-BE02-D1224822F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166C90E0-0281-3B4A-A473-87BEF0C22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2.jpg"/><Relationship Id="rId8" Type="http://schemas.openxmlformats.org/officeDocument/2006/relationships/image" Target="../media/image7.jpg"/><Relationship Id="rId9" Type="http://schemas.openxmlformats.org/officeDocument/2006/relationships/image" Target="../media/image14.jp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9.png"/><Relationship Id="rId5" Type="http://schemas.openxmlformats.org/officeDocument/2006/relationships/image" Target="../media/image10.jpeg"/><Relationship Id="rId6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0.jpeg"/><Relationship Id="rId8" Type="http://schemas.openxmlformats.org/officeDocument/2006/relationships/image" Target="../media/image15.jpeg"/><Relationship Id="rId9" Type="http://schemas.openxmlformats.org/officeDocument/2006/relationships/image" Target="../media/image16.jpg"/><Relationship Id="rId10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DNA Investigation: </a:t>
            </a:r>
            <a:br>
              <a:rPr lang="en-US" sz="36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Across the Universe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87324" y="2409291"/>
            <a:ext cx="87519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Pennsylvania Homicide Investigators  Association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April, 2016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State College, PA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49500" y="4298930"/>
            <a:ext cx="4570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Computer reanalysis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1752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90"/>
                </a:solidFill>
              </a:rPr>
              <a:t>Cybergenetics </a:t>
            </a:r>
            <a:r>
              <a:rPr lang="en-US" dirty="0" err="1">
                <a:solidFill>
                  <a:srgbClr val="000090"/>
                </a:solidFill>
              </a:rPr>
              <a:t>TrueAllele</a:t>
            </a:r>
            <a:r>
              <a:rPr lang="en-US" baseline="30000" dirty="0">
                <a:solidFill>
                  <a:srgbClr val="000090"/>
                </a:solidFill>
              </a:rPr>
              <a:t>®</a:t>
            </a:r>
            <a:r>
              <a:rPr lang="en-US" dirty="0">
                <a:solidFill>
                  <a:srgbClr val="000090"/>
                </a:solidFill>
              </a:rPr>
              <a:t> report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0" y="2209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Match </a:t>
            </a:r>
            <a:r>
              <a:rPr lang="en-US" dirty="0" smtClean="0">
                <a:solidFill>
                  <a:srgbClr val="0000FF"/>
                </a:solidFill>
              </a:rPr>
              <a:t>statistics provide </a:t>
            </a:r>
            <a:r>
              <a:rPr lang="en-US" dirty="0">
                <a:solidFill>
                  <a:srgbClr val="0000FF"/>
                </a:solidFill>
              </a:rPr>
              <a:t>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588943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360343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pic>
        <p:nvPicPr>
          <p:cNvPr id="18449" name="Picture 37" descr="getoutj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4620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8" descr="GoToJailweb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138859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8217253" y="2572768"/>
            <a:ext cx="423346" cy="173689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ck Arc 13"/>
          <p:cNvSpPr/>
          <p:nvPr/>
        </p:nvSpPr>
        <p:spPr bwMode="auto">
          <a:xfrm flipH="1">
            <a:off x="-2055254" y="2226728"/>
            <a:ext cx="4091024" cy="4106332"/>
          </a:xfrm>
          <a:prstGeom prst="blockArc">
            <a:avLst>
              <a:gd name="adj1" fmla="val 10788621"/>
              <a:gd name="adj2" fmla="val 16186011"/>
              <a:gd name="adj3" fmla="val 938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910999" y="2223583"/>
            <a:ext cx="4091024" cy="4106332"/>
          </a:xfrm>
          <a:prstGeom prst="blockArc">
            <a:avLst>
              <a:gd name="adj1" fmla="val 10788621"/>
              <a:gd name="adj2" fmla="val 21538246"/>
              <a:gd name="adj3" fmla="val 94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flipV="1">
            <a:off x="2915231" y="2206110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Evidence to Evidence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8352" y="5619759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8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23" y="3761317"/>
            <a:ext cx="1466850" cy="952500"/>
          </a:xfrm>
          <a:prstGeom prst="rect">
            <a:avLst/>
          </a:prstGeom>
        </p:spPr>
      </p:pic>
      <p:pic>
        <p:nvPicPr>
          <p:cNvPr id="8" name="Picture 7" descr="John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09" y="1709179"/>
            <a:ext cx="1549400" cy="1549400"/>
          </a:xfrm>
          <a:prstGeom prst="rect">
            <a:avLst/>
          </a:prstGeom>
        </p:spPr>
      </p:pic>
      <p:pic>
        <p:nvPicPr>
          <p:cNvPr id="3" name="Picture 2" descr="Pau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7" y="3761318"/>
            <a:ext cx="1466850" cy="952500"/>
          </a:xfrm>
          <a:prstGeom prst="rect">
            <a:avLst/>
          </a:prstGeom>
        </p:spPr>
      </p:pic>
      <p:pic>
        <p:nvPicPr>
          <p:cNvPr id="4" name="Picture 3" descr="Paul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2" y="1722970"/>
            <a:ext cx="1549400" cy="1536700"/>
          </a:xfrm>
          <a:prstGeom prst="rect">
            <a:avLst/>
          </a:prstGeom>
        </p:spPr>
      </p:pic>
      <p:pic>
        <p:nvPicPr>
          <p:cNvPr id="13" name="Picture 12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8" y="3754966"/>
            <a:ext cx="1466850" cy="952500"/>
          </a:xfrm>
          <a:prstGeom prst="rect">
            <a:avLst/>
          </a:prstGeom>
        </p:spPr>
      </p:pic>
      <p:pic>
        <p:nvPicPr>
          <p:cNvPr id="6" name="Picture 5" descr="GeorgePhot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87" y="1705912"/>
            <a:ext cx="1557113" cy="1550756"/>
          </a:xfrm>
          <a:prstGeom prst="rect">
            <a:avLst/>
          </a:prstGeom>
        </p:spPr>
      </p:pic>
      <p:pic>
        <p:nvPicPr>
          <p:cNvPr id="15" name="Picture 14" descr="Geor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68" y="3760567"/>
            <a:ext cx="19621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Murder in McKeesport, PA</a:t>
            </a:r>
          </a:p>
        </p:txBody>
      </p:sp>
      <p:pic>
        <p:nvPicPr>
          <p:cNvPr id="16386" name="Picture 3" descr="Glock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1752600"/>
            <a:ext cx="45894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" descr="redsox_h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352800"/>
            <a:ext cx="32639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7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Glock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999" y="1900767"/>
            <a:ext cx="3275013" cy="21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06935" y="4032259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+9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0920" y="4036493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+16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1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Mixture matches</a:t>
            </a:r>
          </a:p>
        </p:txBody>
      </p:sp>
      <p:pic>
        <p:nvPicPr>
          <p:cNvPr id="16387" name="Picture 1" descr="redsox_h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199217"/>
            <a:ext cx="1909026" cy="158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Ringo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1" y="4885271"/>
            <a:ext cx="1566402" cy="1559983"/>
          </a:xfrm>
          <a:prstGeom prst="rect">
            <a:avLst/>
          </a:prstGeom>
        </p:spPr>
      </p:pic>
      <p:pic>
        <p:nvPicPr>
          <p:cNvPr id="3" name="Picture 2" descr="Rin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17" y="3994153"/>
            <a:ext cx="1714500" cy="952500"/>
          </a:xfrm>
          <a:prstGeom prst="rect">
            <a:avLst/>
          </a:prstGeom>
        </p:spPr>
      </p:pic>
      <p:pic>
        <p:nvPicPr>
          <p:cNvPr id="8" name="Picture 7" descr="Rin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4" y="3987803"/>
            <a:ext cx="1714500" cy="952500"/>
          </a:xfrm>
          <a:prstGeom prst="rect">
            <a:avLst/>
          </a:prstGeom>
        </p:spPr>
      </p:pic>
      <p:pic>
        <p:nvPicPr>
          <p:cNvPr id="10" name="Picture 9" descr="Rin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3985686"/>
            <a:ext cx="1714500" cy="952500"/>
          </a:xfrm>
          <a:prstGeom prst="rect">
            <a:avLst/>
          </a:prstGeom>
        </p:spPr>
      </p:pic>
      <p:pic>
        <p:nvPicPr>
          <p:cNvPr id="4" name="Picture 3" descr="Joh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4978400"/>
            <a:ext cx="1466850" cy="952500"/>
          </a:xfrm>
          <a:prstGeom prst="rect">
            <a:avLst/>
          </a:prstGeom>
        </p:spPr>
      </p:pic>
      <p:pic>
        <p:nvPicPr>
          <p:cNvPr id="5" name="Picture 4" descr="Pau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5905500"/>
            <a:ext cx="1466850" cy="952500"/>
          </a:xfrm>
          <a:prstGeom prst="rect">
            <a:avLst/>
          </a:prstGeom>
        </p:spPr>
      </p:pic>
      <p:pic>
        <p:nvPicPr>
          <p:cNvPr id="7" name="Picture 6" descr="Georg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4957234"/>
            <a:ext cx="1962150" cy="952500"/>
          </a:xfrm>
          <a:prstGeom prst="rect">
            <a:avLst/>
          </a:prstGeom>
        </p:spPr>
      </p:pic>
      <p:pic>
        <p:nvPicPr>
          <p:cNvPr id="11" name="Picture 10" descr="Pete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05500"/>
            <a:ext cx="1714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2"/>
          <p:cNvGraphicFramePr>
            <a:graphicFrameLocks noChangeAspect="1"/>
          </p:cNvGraphicFramePr>
          <p:nvPr/>
        </p:nvGraphicFramePr>
        <p:xfrm>
          <a:off x="431800" y="2470150"/>
          <a:ext cx="8120063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Worksheet" r:id="rId3" imgW="3657465" imgH="1155657" progId="Excel.Sheet.12">
                  <p:embed/>
                </p:oleObj>
              </mc:Choice>
              <mc:Fallback>
                <p:oleObj name="Worksheet" r:id="rId3" imgW="3657465" imgH="115565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470150"/>
                        <a:ext cx="8120063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1465263" y="635000"/>
            <a:ext cx="6213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Mixture mismatches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515938" y="5877984"/>
            <a:ext cx="8120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90"/>
                </a:solidFill>
              </a:rPr>
              <a:t>Only Defendant deposited DNA </a:t>
            </a:r>
            <a:r>
              <a:rPr lang="en-US" dirty="0">
                <a:solidFill>
                  <a:srgbClr val="000090"/>
                </a:solidFill>
              </a:rPr>
              <a:t>to both items of </a:t>
            </a:r>
            <a:r>
              <a:rPr lang="en-US" dirty="0" smtClean="0">
                <a:solidFill>
                  <a:srgbClr val="000090"/>
                </a:solidFill>
              </a:rPr>
              <a:t>evidence 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0180" name="Picture 3" descr="Glock_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4809" r="14360" b="12210"/>
          <a:stretch>
            <a:fillRect/>
          </a:stretch>
        </p:blipFill>
        <p:spPr bwMode="auto">
          <a:xfrm flipH="1">
            <a:off x="76200" y="3962400"/>
            <a:ext cx="1300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" descr="redsox_h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1006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3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8217253" y="2572768"/>
            <a:ext cx="423346" cy="173689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Block Arc 13"/>
          <p:cNvSpPr/>
          <p:nvPr/>
        </p:nvSpPr>
        <p:spPr bwMode="auto">
          <a:xfrm flipH="1">
            <a:off x="-2055254" y="2226728"/>
            <a:ext cx="4091024" cy="4106332"/>
          </a:xfrm>
          <a:prstGeom prst="blockArc">
            <a:avLst>
              <a:gd name="adj1" fmla="val 10788621"/>
              <a:gd name="adj2" fmla="val 16186011"/>
              <a:gd name="adj3" fmla="val 938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910999" y="2223583"/>
            <a:ext cx="4091024" cy="4106332"/>
          </a:xfrm>
          <a:prstGeom prst="blockArc">
            <a:avLst>
              <a:gd name="adj1" fmla="val 10788621"/>
              <a:gd name="adj2" fmla="val 21538246"/>
              <a:gd name="adj3" fmla="val 94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flipV="1">
            <a:off x="2915231" y="2206110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Crime scene investigation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8352" y="5619759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9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" y="3761317"/>
            <a:ext cx="1466850" cy="952500"/>
          </a:xfrm>
          <a:prstGeom prst="rect">
            <a:avLst/>
          </a:prstGeom>
        </p:spPr>
      </p:pic>
      <p:pic>
        <p:nvPicPr>
          <p:cNvPr id="8" name="Picture 7" descr="John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917"/>
            <a:ext cx="1549400" cy="1549400"/>
          </a:xfrm>
          <a:prstGeom prst="rect">
            <a:avLst/>
          </a:prstGeom>
        </p:spPr>
      </p:pic>
      <p:pic>
        <p:nvPicPr>
          <p:cNvPr id="4" name="Picture 3" descr="Paul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1300"/>
            <a:ext cx="1549400" cy="1536700"/>
          </a:xfrm>
          <a:prstGeom prst="rect">
            <a:avLst/>
          </a:prstGeom>
        </p:spPr>
      </p:pic>
      <p:pic>
        <p:nvPicPr>
          <p:cNvPr id="6" name="Picture 5" descr="George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87" y="1705912"/>
            <a:ext cx="1557113" cy="1550756"/>
          </a:xfrm>
          <a:prstGeom prst="rect">
            <a:avLst/>
          </a:prstGeom>
        </p:spPr>
      </p:pic>
      <p:pic>
        <p:nvPicPr>
          <p:cNvPr id="15" name="Picture 14" descr="Geor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68" y="3760567"/>
            <a:ext cx="1962150" cy="952500"/>
          </a:xfrm>
          <a:prstGeom prst="rect">
            <a:avLst/>
          </a:prstGeom>
        </p:spPr>
      </p:pic>
      <p:pic>
        <p:nvPicPr>
          <p:cNvPr id="18" name="Picture 3" descr="Glock_300dp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4809" r="14360" b="12210"/>
          <a:stretch>
            <a:fillRect/>
          </a:stretch>
        </p:blipFill>
        <p:spPr bwMode="auto">
          <a:xfrm flipH="1">
            <a:off x="1674285" y="4660900"/>
            <a:ext cx="1300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redsox_ha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671484"/>
            <a:ext cx="1006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ingoPhot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1699684"/>
            <a:ext cx="1566402" cy="1559983"/>
          </a:xfrm>
          <a:prstGeom prst="rect">
            <a:avLst/>
          </a:prstGeom>
        </p:spPr>
      </p:pic>
      <p:pic>
        <p:nvPicPr>
          <p:cNvPr id="21" name="Picture 20" descr="Rin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761319"/>
            <a:ext cx="1714500" cy="952500"/>
          </a:xfrm>
          <a:prstGeom prst="rect">
            <a:avLst/>
          </a:prstGeom>
        </p:spPr>
      </p:pic>
      <p:pic>
        <p:nvPicPr>
          <p:cNvPr id="22" name="Picture 21" descr="Ring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83" y="3761319"/>
            <a:ext cx="1714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tcfaye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6732" r="914" b="16943"/>
          <a:stretch>
            <a:fillRect/>
          </a:stretch>
        </p:blipFill>
        <p:spPr bwMode="auto">
          <a:xfrm>
            <a:off x="1112838" y="2266950"/>
            <a:ext cx="72294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DNA left at 5 different scenes</a:t>
            </a:r>
            <a:endParaRPr lang="en-US" dirty="0">
              <a:latin typeface="Arial" charset="0"/>
            </a:endParaRPr>
          </a:p>
        </p:txBody>
      </p:sp>
      <p:sp>
        <p:nvSpPr>
          <p:cNvPr id="30723" name="Picture 2" descr="tcfayemap.jpg"/>
          <p:cNvSpPr>
            <a:spLocks noChangeAspect="1"/>
          </p:cNvSpPr>
          <p:nvPr/>
        </p:nvSpPr>
        <p:spPr bwMode="auto">
          <a:xfrm>
            <a:off x="960438" y="2114550"/>
            <a:ext cx="72294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814388" y="3848100"/>
            <a:ext cx="1595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Food mart</a:t>
            </a:r>
          </a:p>
          <a:p>
            <a:pPr algn="l"/>
            <a:r>
              <a:rPr lang="en-US" dirty="0"/>
              <a:t>    • gun</a:t>
            </a:r>
          </a:p>
          <a:p>
            <a:pPr algn="l"/>
            <a:r>
              <a:rPr lang="en-US" dirty="0"/>
              <a:t>    • hat 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2133600" y="5257800"/>
            <a:ext cx="1576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60066"/>
                </a:solidFill>
              </a:rPr>
              <a:t>Hardware</a:t>
            </a:r>
          </a:p>
          <a:p>
            <a:pPr algn="l"/>
            <a:r>
              <a:rPr lang="en-US">
                <a:solidFill>
                  <a:srgbClr val="660066"/>
                </a:solidFill>
              </a:rPr>
              <a:t>  • safe</a:t>
            </a:r>
          </a:p>
          <a:p>
            <a:pPr algn="l"/>
            <a:r>
              <a:rPr lang="en-US">
                <a:solidFill>
                  <a:srgbClr val="660066"/>
                </a:solidFill>
              </a:rPr>
              <a:t>  • phone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886200" y="4343400"/>
            <a:ext cx="157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660066"/>
                </a:solidFill>
              </a:rPr>
              <a:t>Jewelry</a:t>
            </a:r>
          </a:p>
          <a:p>
            <a:pPr algn="l"/>
            <a:r>
              <a:rPr lang="en-US">
                <a:solidFill>
                  <a:srgbClr val="660066"/>
                </a:solidFill>
              </a:rPr>
              <a:t>  • counter</a:t>
            </a:r>
          </a:p>
          <a:p>
            <a:pPr algn="l"/>
            <a:r>
              <a:rPr lang="en-US">
                <a:solidFill>
                  <a:srgbClr val="660066"/>
                </a:solidFill>
              </a:rPr>
              <a:t>  • safe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5772150" y="51816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008000"/>
                </a:solidFill>
              </a:rPr>
              <a:t>Convenience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    • keys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    • tape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6705600" y="3124200"/>
            <a:ext cx="1609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008000"/>
                </a:solidFill>
              </a:rPr>
              <a:t>Market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 • hat 1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 • hat 2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 • overalls</a:t>
            </a:r>
          </a:p>
          <a:p>
            <a:pPr algn="l"/>
            <a:r>
              <a:rPr lang="en-US">
                <a:solidFill>
                  <a:srgbClr val="008000"/>
                </a:solidFill>
              </a:rPr>
              <a:t>  • shirt</a:t>
            </a: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7086600" y="62484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6781800" y="2133600"/>
            <a:ext cx="16002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6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tcfaye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6732" r="914" b="16943"/>
          <a:stretch>
            <a:fillRect/>
          </a:stretch>
        </p:blipFill>
        <p:spPr bwMode="auto">
          <a:xfrm>
            <a:off x="1112838" y="2266950"/>
            <a:ext cx="72294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Serial crime investigation</a:t>
            </a:r>
            <a:endParaRPr lang="en-US" dirty="0">
              <a:latin typeface="Arial" charset="0"/>
            </a:endParaRPr>
          </a:p>
        </p:txBody>
      </p:sp>
      <p:sp>
        <p:nvSpPr>
          <p:cNvPr id="33795" name="Picture 1" descr="tcfayemap.jpg"/>
          <p:cNvSpPr>
            <a:spLocks noChangeAspect="1"/>
          </p:cNvSpPr>
          <p:nvPr/>
        </p:nvSpPr>
        <p:spPr bwMode="auto">
          <a:xfrm>
            <a:off x="960438" y="2114550"/>
            <a:ext cx="722947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814388" y="3848100"/>
            <a:ext cx="1595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Food mart</a:t>
            </a:r>
          </a:p>
          <a:p>
            <a:pPr algn="l"/>
            <a:r>
              <a:rPr lang="en-US" dirty="0"/>
              <a:t>    • </a:t>
            </a:r>
            <a:r>
              <a:rPr lang="en-US" dirty="0">
                <a:solidFill>
                  <a:srgbClr val="800080"/>
                </a:solidFill>
              </a:rPr>
              <a:t>gun</a:t>
            </a:r>
          </a:p>
          <a:p>
            <a:pPr algn="l"/>
            <a:r>
              <a:rPr lang="en-US" dirty="0"/>
              <a:t>    •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>
                <a:solidFill>
                  <a:srgbClr val="800080"/>
                </a:solidFill>
              </a:rPr>
              <a:t>at 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2133600" y="5257800"/>
            <a:ext cx="1576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/>
              <a:t>Hardware</a:t>
            </a:r>
          </a:p>
          <a:p>
            <a:pPr algn="l"/>
            <a:r>
              <a:rPr lang="en-US" dirty="0"/>
              <a:t>  • safe</a:t>
            </a:r>
          </a:p>
          <a:p>
            <a:pPr algn="l"/>
            <a:r>
              <a:rPr lang="en-US" dirty="0"/>
              <a:t>  • phone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886200" y="4343400"/>
            <a:ext cx="157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Jewelry</a:t>
            </a:r>
          </a:p>
          <a:p>
            <a:pPr algn="l"/>
            <a:r>
              <a:rPr lang="en-US"/>
              <a:t>  • </a:t>
            </a:r>
            <a:r>
              <a:rPr lang="en-US">
                <a:solidFill>
                  <a:srgbClr val="008000"/>
                </a:solidFill>
              </a:rPr>
              <a:t>counter</a:t>
            </a:r>
          </a:p>
          <a:p>
            <a:pPr algn="l"/>
            <a:r>
              <a:rPr lang="en-US"/>
              <a:t>  • safe</a:t>
            </a: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5772150" y="5181600"/>
            <a:ext cx="198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Convenience</a:t>
            </a:r>
          </a:p>
          <a:p>
            <a:pPr algn="l"/>
            <a:r>
              <a:rPr lang="en-US"/>
              <a:t>     • keys</a:t>
            </a:r>
          </a:p>
          <a:p>
            <a:pPr algn="l"/>
            <a:r>
              <a:rPr lang="en-US"/>
              <a:t>     • tape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6705600" y="3124200"/>
            <a:ext cx="1609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Market</a:t>
            </a:r>
          </a:p>
          <a:p>
            <a:pPr algn="l"/>
            <a:r>
              <a:rPr lang="en-US"/>
              <a:t>  • </a:t>
            </a:r>
            <a:r>
              <a:rPr lang="en-US">
                <a:solidFill>
                  <a:srgbClr val="800080"/>
                </a:solidFill>
              </a:rPr>
              <a:t>hat 1</a:t>
            </a:r>
          </a:p>
          <a:p>
            <a:pPr algn="l"/>
            <a:r>
              <a:rPr lang="en-US"/>
              <a:t>  • </a:t>
            </a:r>
            <a:r>
              <a:rPr lang="en-US">
                <a:solidFill>
                  <a:srgbClr val="800080"/>
                </a:solidFill>
              </a:rPr>
              <a:t>hat 2</a:t>
            </a:r>
          </a:p>
          <a:p>
            <a:pPr algn="l"/>
            <a:r>
              <a:rPr lang="en-US"/>
              <a:t>  • overalls</a:t>
            </a:r>
          </a:p>
          <a:p>
            <a:pPr algn="l"/>
            <a:r>
              <a:rPr lang="en-US"/>
              <a:t>  • </a:t>
            </a:r>
            <a:r>
              <a:rPr lang="en-US">
                <a:solidFill>
                  <a:srgbClr val="800080"/>
                </a:solidFill>
              </a:rPr>
              <a:t>shirt</a:t>
            </a:r>
          </a:p>
        </p:txBody>
      </p:sp>
      <p:sp>
        <p:nvSpPr>
          <p:cNvPr id="33801" name="TextBox 7"/>
          <p:cNvSpPr txBox="1">
            <a:spLocks noChangeArrowheads="1"/>
          </p:cNvSpPr>
          <p:nvPr/>
        </p:nvSpPr>
        <p:spPr bwMode="auto">
          <a:xfrm>
            <a:off x="2479675" y="1600200"/>
            <a:ext cx="418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Suspects: </a:t>
            </a:r>
            <a:r>
              <a:rPr lang="en-US">
                <a:solidFill>
                  <a:srgbClr val="FF0000"/>
                </a:solidFill>
              </a:rPr>
              <a:t>S1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en-US">
                <a:solidFill>
                  <a:srgbClr val="008000"/>
                </a:solidFill>
              </a:rPr>
              <a:t>S2</a:t>
            </a:r>
            <a:r>
              <a:rPr lang="en-US">
                <a:solidFill>
                  <a:srgbClr val="0000FF"/>
                </a:solidFill>
              </a:rPr>
              <a:t>, S3, S4, </a:t>
            </a:r>
            <a:r>
              <a:rPr lang="en-US">
                <a:solidFill>
                  <a:srgbClr val="800080"/>
                </a:solidFill>
              </a:rPr>
              <a:t>S5</a:t>
            </a:r>
          </a:p>
        </p:txBody>
      </p:sp>
      <p:cxnSp>
        <p:nvCxnSpPr>
          <p:cNvPr id="33802" name="Straight Connector 13"/>
          <p:cNvCxnSpPr>
            <a:cxnSpLocks noChangeShapeType="1"/>
          </p:cNvCxnSpPr>
          <p:nvPr/>
        </p:nvCxnSpPr>
        <p:spPr bwMode="auto">
          <a:xfrm flipV="1">
            <a:off x="1981200" y="2057400"/>
            <a:ext cx="22098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Connector 17"/>
          <p:cNvCxnSpPr>
            <a:cxnSpLocks noChangeShapeType="1"/>
          </p:cNvCxnSpPr>
          <p:nvPr/>
        </p:nvCxnSpPr>
        <p:spPr bwMode="auto">
          <a:xfrm flipH="1">
            <a:off x="4191000" y="2057400"/>
            <a:ext cx="533400" cy="2895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Connector 11"/>
          <p:cNvCxnSpPr>
            <a:cxnSpLocks noChangeShapeType="1"/>
          </p:cNvCxnSpPr>
          <p:nvPr/>
        </p:nvCxnSpPr>
        <p:spPr bwMode="auto">
          <a:xfrm flipV="1">
            <a:off x="2057400" y="2057400"/>
            <a:ext cx="4267200" cy="2362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Connector 15"/>
          <p:cNvCxnSpPr>
            <a:cxnSpLocks noChangeShapeType="1"/>
          </p:cNvCxnSpPr>
          <p:nvPr/>
        </p:nvCxnSpPr>
        <p:spPr bwMode="auto">
          <a:xfrm flipV="1">
            <a:off x="1981200" y="2057400"/>
            <a:ext cx="4343400" cy="2743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Connector 20"/>
          <p:cNvCxnSpPr>
            <a:cxnSpLocks noChangeShapeType="1"/>
          </p:cNvCxnSpPr>
          <p:nvPr/>
        </p:nvCxnSpPr>
        <p:spPr bwMode="auto">
          <a:xfrm>
            <a:off x="6324600" y="2057400"/>
            <a:ext cx="685800" cy="1676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Connector 22"/>
          <p:cNvCxnSpPr>
            <a:cxnSpLocks noChangeShapeType="1"/>
          </p:cNvCxnSpPr>
          <p:nvPr/>
        </p:nvCxnSpPr>
        <p:spPr bwMode="auto">
          <a:xfrm>
            <a:off x="6324600" y="2057400"/>
            <a:ext cx="685800" cy="2057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Connector 24"/>
          <p:cNvCxnSpPr>
            <a:cxnSpLocks noChangeShapeType="1"/>
          </p:cNvCxnSpPr>
          <p:nvPr/>
        </p:nvCxnSpPr>
        <p:spPr bwMode="auto">
          <a:xfrm>
            <a:off x="6311900" y="2057400"/>
            <a:ext cx="698500" cy="27432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Rectangle 3"/>
          <p:cNvSpPr>
            <a:spLocks noChangeArrowheads="1"/>
          </p:cNvSpPr>
          <p:nvPr/>
        </p:nvSpPr>
        <p:spPr bwMode="auto">
          <a:xfrm>
            <a:off x="7086600" y="6248400"/>
            <a:ext cx="1295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Rectangle 8"/>
          <p:cNvSpPr>
            <a:spLocks noChangeArrowheads="1"/>
          </p:cNvSpPr>
          <p:nvPr/>
        </p:nvSpPr>
        <p:spPr bwMode="auto">
          <a:xfrm>
            <a:off x="6781800" y="2133600"/>
            <a:ext cx="16002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8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Pennsylvania v James Yeckel, Jr.</a:t>
            </a:r>
          </a:p>
        </p:txBody>
      </p:sp>
      <p:pic>
        <p:nvPicPr>
          <p:cNvPr id="19458" name="Picture 2" descr="shel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06387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59" name="Straight Connector 4"/>
          <p:cNvCxnSpPr>
            <a:cxnSpLocks noChangeShapeType="1"/>
            <a:endCxn id="19462" idx="2"/>
          </p:cNvCxnSpPr>
          <p:nvPr/>
        </p:nvCxnSpPr>
        <p:spPr bwMode="auto">
          <a:xfrm>
            <a:off x="6248400" y="3124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0" name="Straight Connector 9"/>
          <p:cNvCxnSpPr>
            <a:cxnSpLocks noChangeShapeType="1"/>
            <a:endCxn id="19463" idx="0"/>
          </p:cNvCxnSpPr>
          <p:nvPr/>
        </p:nvCxnSpPr>
        <p:spPr bwMode="auto">
          <a:xfrm>
            <a:off x="6842125" y="3124200"/>
            <a:ext cx="317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5638800" y="2819400"/>
            <a:ext cx="609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Oval 11"/>
          <p:cNvSpPr>
            <a:spLocks noChangeArrowheads="1"/>
          </p:cNvSpPr>
          <p:nvPr/>
        </p:nvSpPr>
        <p:spPr bwMode="auto">
          <a:xfrm>
            <a:off x="7391400" y="2819400"/>
            <a:ext cx="609600" cy="609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19463" name="Rectangle 12"/>
          <p:cNvSpPr>
            <a:spLocks noChangeArrowheads="1"/>
          </p:cNvSpPr>
          <p:nvPr/>
        </p:nvSpPr>
        <p:spPr bwMode="auto">
          <a:xfrm>
            <a:off x="6540500" y="4038600"/>
            <a:ext cx="6096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3083" y="4667250"/>
            <a:ext cx="160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(suspect)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900" y="2004483"/>
            <a:ext cx="180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Father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(deceased)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799" y="1998133"/>
            <a:ext cx="180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Mother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(deceased)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6801" y="4802717"/>
            <a:ext cx="180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1617" y="5558365"/>
            <a:ext cx="180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Mother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0150" y="5179482"/>
            <a:ext cx="160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1420" y="4883160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+12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868252" y="4931833"/>
            <a:ext cx="629915" cy="33507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5" idx="3"/>
          </p:cNvCxnSpPr>
          <p:nvPr/>
        </p:nvCxnSpPr>
        <p:spPr bwMode="auto">
          <a:xfrm flipV="1">
            <a:off x="3628819" y="5410315"/>
            <a:ext cx="449998" cy="619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3647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0" y="-42335"/>
            <a:ext cx="9144000" cy="1143000"/>
          </a:xfrm>
        </p:spPr>
        <p:txBody>
          <a:bodyPr/>
          <a:lstStyle/>
          <a:p>
            <a:r>
              <a:rPr lang="en-US" sz="3600" dirty="0" err="1">
                <a:latin typeface="Arial" charset="0"/>
              </a:rPr>
              <a:t>TrueAllele</a:t>
            </a:r>
            <a:r>
              <a:rPr lang="en-US" sz="3600" dirty="0">
                <a:latin typeface="Arial" charset="0"/>
              </a:rPr>
              <a:t> in Allegheny County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08255"/>
              </p:ext>
            </p:extLst>
          </p:nvPr>
        </p:nvGraphicFramePr>
        <p:xfrm>
          <a:off x="351374" y="889003"/>
          <a:ext cx="8381999" cy="5884320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1524000"/>
                <a:gridCol w="1652480"/>
                <a:gridCol w="2205646"/>
                <a:gridCol w="1574391"/>
                <a:gridCol w="1425482"/>
              </a:tblGrid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Crime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Evidence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Defendant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Outcome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Sentence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3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Ralph </a:t>
                      </a:r>
                      <a:r>
                        <a:rPr lang="en-US" sz="1300" dirty="0" err="1" smtClean="0"/>
                        <a:t>Skundrich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75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gun, 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Leland Davis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23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rape</a:t>
                      </a:r>
                      <a:endParaRPr lang="en-US" sz="1300" dirty="0">
                        <a:solidFill>
                          <a:srgbClr val="660066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Akaninyene</a:t>
                      </a:r>
                      <a:r>
                        <a:rPr lang="en-US" sz="1300" dirty="0" smtClean="0"/>
                        <a:t> Akan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32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shotgun</a:t>
                      </a:r>
                      <a:r>
                        <a:rPr lang="en-US" sz="1300" baseline="0" dirty="0" smtClean="0"/>
                        <a:t> shells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James </a:t>
                      </a:r>
                      <a:r>
                        <a:rPr lang="en-US" sz="1300" dirty="0" err="1" smtClean="0"/>
                        <a:t>Yeckel</a:t>
                      </a:r>
                      <a:r>
                        <a:rPr lang="en-US" sz="1300" dirty="0" smtClean="0"/>
                        <a:t>, Jr.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  <a:endParaRPr lang="en-US" sz="13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25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fingernail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Anthony Morgan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guilty </a:t>
                      </a:r>
                      <a:endParaRPr lang="en-US" sz="1300" dirty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life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Thomas </a:t>
                      </a:r>
                      <a:r>
                        <a:rPr lang="en-US" sz="1300" dirty="0" err="1" smtClean="0"/>
                        <a:t>Doswell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 </a:t>
                      </a:r>
                      <a:r>
                        <a:rPr lang="en-US" sz="1300" baseline="0" dirty="0" smtClean="0"/>
                        <a:t>year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bank</a:t>
                      </a:r>
                      <a:r>
                        <a:rPr lang="en-US" sz="13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Jesse </a:t>
                      </a:r>
                      <a:r>
                        <a:rPr lang="en-US" sz="1300" dirty="0" err="1" smtClean="0"/>
                        <a:t>Lumberger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10 years</a:t>
                      </a:r>
                      <a:endParaRPr lang="en-US" sz="1300" dirty="0"/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Derek </a:t>
                      </a:r>
                      <a:r>
                        <a:rPr lang="en-US" sz="1300" dirty="0" err="1" smtClean="0"/>
                        <a:t>McKissick</a:t>
                      </a:r>
                      <a:endParaRPr lang="en-US" sz="1300" dirty="0" smtClean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drugs</a:t>
                      </a:r>
                      <a:endParaRPr lang="en-US" sz="1300" dirty="0">
                        <a:solidFill>
                          <a:srgbClr val="80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Steve Morgan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 1/2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door, 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Calvin Kane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20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Jaykwaan</a:t>
                      </a:r>
                      <a:r>
                        <a:rPr lang="en-US" sz="1300" dirty="0" smtClean="0"/>
                        <a:t> Pinckney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child rape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Dhaque</a:t>
                      </a:r>
                      <a:r>
                        <a:rPr lang="en-US" sz="1300" baseline="0" dirty="0" smtClean="0"/>
                        <a:t> Jones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6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shooting</a:t>
                      </a:r>
                      <a:endParaRPr lang="en-US" sz="1300" dirty="0">
                        <a:solidFill>
                          <a:srgbClr val="996633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Anthony</a:t>
                      </a:r>
                      <a:r>
                        <a:rPr lang="en-US" sz="1300" baseline="0" dirty="0" smtClean="0"/>
                        <a:t> Jefferson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Delmingo</a:t>
                      </a:r>
                      <a:r>
                        <a:rPr lang="en-US" sz="1300" dirty="0" smtClean="0"/>
                        <a:t> Williams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3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660066"/>
                          </a:solidFill>
                        </a:rPr>
                        <a:t>incest rape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clothing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Terry</a:t>
                      </a:r>
                      <a:r>
                        <a:rPr lang="en-US" sz="1300" baseline="0" dirty="0" smtClean="0"/>
                        <a:t> L.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40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bank robbery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Robert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 err="1" smtClean="0"/>
                        <a:t>Schatzman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pending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weapons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Rashawn</a:t>
                      </a:r>
                      <a:r>
                        <a:rPr lang="en-US" sz="1300" dirty="0" smtClean="0"/>
                        <a:t> Walker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</a:t>
                      </a:r>
                      <a:endParaRPr lang="en-US" sz="130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1.5 years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800000"/>
                          </a:solidFill>
                        </a:rPr>
                        <a:t>robbery</a:t>
                      </a:r>
                      <a:endParaRPr lang="en-US" sz="13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hat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Lauren</a:t>
                      </a:r>
                      <a:r>
                        <a:rPr lang="en-US" sz="1300" baseline="0" dirty="0" smtClean="0"/>
                        <a:t> Peak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1 year</a:t>
                      </a:r>
                    </a:p>
                  </a:txBody>
                  <a:tcPr marT="45733" marB="45733"/>
                </a:tc>
              </a:tr>
              <a:tr h="2942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murder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gun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Chaz</a:t>
                      </a:r>
                      <a:r>
                        <a:rPr lang="en-US" sz="1300" baseline="0" dirty="0" smtClean="0"/>
                        <a:t> White</a:t>
                      </a:r>
                      <a:endParaRPr lang="en-US" sz="13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guilty </a:t>
                      </a:r>
                      <a:r>
                        <a:rPr lang="en-US" sz="1300" dirty="0" smtClean="0">
                          <a:solidFill>
                            <a:srgbClr val="008000"/>
                          </a:solidFill>
                        </a:rPr>
                        <a:t>plea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4 years</a:t>
                      </a: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96332" name="TextBox 2"/>
          <p:cNvSpPr txBox="1">
            <a:spLocks noChangeArrowheads="1"/>
          </p:cNvSpPr>
          <p:nvPr/>
        </p:nvSpPr>
        <p:spPr bwMode="auto">
          <a:xfrm>
            <a:off x="642409" y="-67736"/>
            <a:ext cx="780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3366FF"/>
                </a:solidFill>
              </a:rPr>
              <a:t>44 cases, </a:t>
            </a:r>
            <a:r>
              <a:rPr lang="en-US" dirty="0" smtClean="0">
                <a:solidFill>
                  <a:srgbClr val="0000FF"/>
                </a:solidFill>
              </a:rPr>
              <a:t>8 </a:t>
            </a:r>
            <a:r>
              <a:rPr lang="en-US" dirty="0">
                <a:solidFill>
                  <a:srgbClr val="0000FF"/>
                </a:solidFill>
              </a:rPr>
              <a:t>trials, </a:t>
            </a:r>
            <a:r>
              <a:rPr lang="en-US" dirty="0" smtClean="0">
                <a:solidFill>
                  <a:srgbClr val="000090"/>
                </a:solidFill>
              </a:rPr>
              <a:t>3 DNA exonerations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 DNA</a:t>
            </a:r>
            <a:endParaRPr lang="en-US" dirty="0"/>
          </a:p>
        </p:txBody>
      </p:sp>
      <p:sp>
        <p:nvSpPr>
          <p:cNvPr id="5" name="Block Arc 4"/>
          <p:cNvSpPr/>
          <p:nvPr/>
        </p:nvSpPr>
        <p:spPr bwMode="auto">
          <a:xfrm>
            <a:off x="2508250" y="2180160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4" y="3761317"/>
            <a:ext cx="1466850" cy="952500"/>
          </a:xfrm>
          <a:prstGeom prst="rect">
            <a:avLst/>
          </a:prstGeom>
        </p:spPr>
      </p:pic>
      <p:pic>
        <p:nvPicPr>
          <p:cNvPr id="13" name="Picture 12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1" y="3754966"/>
            <a:ext cx="1466850" cy="952500"/>
          </a:xfrm>
          <a:prstGeom prst="rect">
            <a:avLst/>
          </a:prstGeom>
        </p:spPr>
      </p:pic>
      <p:pic>
        <p:nvPicPr>
          <p:cNvPr id="14" name="Picture 13" descr="John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752601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1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Investigative power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79024"/>
              </p:ext>
            </p:extLst>
          </p:nvPr>
        </p:nvGraphicFramePr>
        <p:xfrm>
          <a:off x="1397000" y="1720859"/>
          <a:ext cx="6096000" cy="48209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TrueAllele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Data</a:t>
                      </a:r>
                      <a:r>
                        <a:rPr lang="en-US" i="1" baseline="0" dirty="0" smtClean="0"/>
                        <a:t> choice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Selection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bias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Use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all data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Uncertainty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Thresholds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Statistics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Neutral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Include only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Include/Exclude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Statistic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How many tests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Match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 i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nformation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Objective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Validated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 (0)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 (30)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Accurate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Frye challenge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Item-to-item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Touch</a:t>
                      </a:r>
                      <a:r>
                        <a:rPr lang="en-US" i="1" baseline="0" dirty="0" smtClean="0"/>
                        <a:t> DNA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Complex mixtures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2-3, 50%-100%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2-10, 5%-100%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Database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97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More </a:t>
            </a:r>
            <a:r>
              <a:rPr lang="en-US" dirty="0" smtClean="0">
                <a:latin typeface="Arial" charset="0"/>
              </a:rPr>
              <a:t>DNA information</a:t>
            </a:r>
            <a:endParaRPr lang="en-US" dirty="0"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156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1898650" y="46736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97286" name="Picture 1" descr="YouTube-logo-ful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2752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2" descr="truealle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834063" y="5892800"/>
            <a:ext cx="3048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ck Arc 9"/>
          <p:cNvSpPr/>
          <p:nvPr/>
        </p:nvSpPr>
        <p:spPr bwMode="auto">
          <a:xfrm flipV="1">
            <a:off x="2512483" y="2184398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DNA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5834" y="5619759"/>
            <a:ext cx="127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+10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4" y="3761317"/>
            <a:ext cx="1466850" cy="952500"/>
          </a:xfrm>
          <a:prstGeom prst="rect">
            <a:avLst/>
          </a:prstGeom>
        </p:spPr>
      </p:pic>
      <p:pic>
        <p:nvPicPr>
          <p:cNvPr id="13" name="Picture 12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1" y="3754966"/>
            <a:ext cx="14668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 bwMode="auto">
          <a:xfrm>
            <a:off x="2508250" y="2180160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flipV="1">
            <a:off x="2512483" y="2184398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eposit ‘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A</a:t>
            </a:r>
            <a:r>
              <a:rPr lang="en-US" dirty="0" smtClean="0"/>
              <a:t>ssociate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5834" y="5619759"/>
            <a:ext cx="127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+10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4" y="3761317"/>
            <a:ext cx="1466850" cy="952500"/>
          </a:xfrm>
          <a:prstGeom prst="rect">
            <a:avLst/>
          </a:prstGeom>
        </p:spPr>
      </p:pic>
      <p:pic>
        <p:nvPicPr>
          <p:cNvPr id="13" name="Picture 12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1" y="3754966"/>
            <a:ext cx="1466850" cy="952500"/>
          </a:xfrm>
          <a:prstGeom prst="rect">
            <a:avLst/>
          </a:prstGeom>
        </p:spPr>
      </p:pic>
      <p:pic>
        <p:nvPicPr>
          <p:cNvPr id="8" name="Picture 7" descr="John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752601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TrueAllele</a:t>
            </a:r>
            <a:r>
              <a:rPr lang="en-US" baseline="30000" dirty="0" smtClean="0">
                <a:cs typeface="+mj-cs"/>
              </a:rPr>
              <a:t>®</a:t>
            </a:r>
            <a:r>
              <a:rPr lang="en-US" dirty="0" smtClean="0">
                <a:cs typeface="+mj-cs"/>
              </a:rPr>
              <a:t> Casework</a:t>
            </a:r>
          </a:p>
        </p:txBody>
      </p:sp>
      <p:pic>
        <p:nvPicPr>
          <p:cNvPr id="37890" name="Picture 4" descr="product-27in.jpg     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551113"/>
            <a:ext cx="20431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5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789113"/>
            <a:ext cx="2689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47725" y="4572000"/>
            <a:ext cx="16906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90"/>
                </a:solidFill>
              </a:rPr>
              <a:t>ViewStation</a:t>
            </a:r>
            <a:endParaRPr lang="en-US" dirty="0">
              <a:solidFill>
                <a:srgbClr val="00009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90"/>
                </a:solidFill>
              </a:rPr>
              <a:t>User Client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40200" y="4572000"/>
            <a:ext cx="1354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Database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Server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51613" y="4572000"/>
            <a:ext cx="22367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Interpret/Match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</a:rPr>
              <a:t>Expansion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718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715000" y="3160713"/>
            <a:ext cx="990600" cy="304800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5450" y="5562600"/>
            <a:ext cx="27733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Visual User Interface</a:t>
            </a:r>
          </a:p>
          <a:p>
            <a:pPr>
              <a:defRPr/>
            </a:pPr>
            <a:r>
              <a:rPr lang="en-US" dirty="0" err="1"/>
              <a:t>VUIer</a:t>
            </a:r>
            <a:r>
              <a:rPr lang="en-US" dirty="0"/>
              <a:t>™ Software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321175" y="5562600"/>
            <a:ext cx="3960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Parallel Processing Computers</a:t>
            </a:r>
          </a:p>
        </p:txBody>
      </p:sp>
      <p:pic>
        <p:nvPicPr>
          <p:cNvPr id="37900" name="Picture 1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730500"/>
            <a:ext cx="1778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/>
          <p:cNvSpPr/>
          <p:nvPr/>
        </p:nvSpPr>
        <p:spPr bwMode="auto">
          <a:xfrm>
            <a:off x="6206068" y="2131477"/>
            <a:ext cx="4091024" cy="4106332"/>
          </a:xfrm>
          <a:prstGeom prst="blockArc">
            <a:avLst>
              <a:gd name="adj1" fmla="val 10788621"/>
              <a:gd name="adj2" fmla="val 16186011"/>
              <a:gd name="adj3" fmla="val 938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508250" y="2180160"/>
            <a:ext cx="4091024" cy="4106332"/>
          </a:xfrm>
          <a:prstGeom prst="blockArc">
            <a:avLst>
              <a:gd name="adj1" fmla="val 10788621"/>
              <a:gd name="adj2" fmla="val 16142420"/>
              <a:gd name="adj3" fmla="val 938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flipV="1">
            <a:off x="2512483" y="2184398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Exclusion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9" y="5619759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Mismatch</a:t>
            </a:r>
          </a:p>
          <a:p>
            <a:r>
              <a:rPr lang="en-US" dirty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4" y="3761317"/>
            <a:ext cx="1466850" cy="952500"/>
          </a:xfrm>
          <a:prstGeom prst="rect">
            <a:avLst/>
          </a:prstGeom>
        </p:spPr>
      </p:pic>
      <p:pic>
        <p:nvPicPr>
          <p:cNvPr id="8" name="Picture 7" descr="John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752601"/>
            <a:ext cx="1549400" cy="1549400"/>
          </a:xfrm>
          <a:prstGeom prst="rect">
            <a:avLst/>
          </a:prstGeom>
        </p:spPr>
      </p:pic>
      <p:pic>
        <p:nvPicPr>
          <p:cNvPr id="3" name="Picture 2" descr="Pau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3761317"/>
            <a:ext cx="1466850" cy="952500"/>
          </a:xfrm>
          <a:prstGeom prst="rect">
            <a:avLst/>
          </a:prstGeom>
        </p:spPr>
      </p:pic>
      <p:pic>
        <p:nvPicPr>
          <p:cNvPr id="4" name="Picture 3" descr="Paul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69" y="1754719"/>
            <a:ext cx="15494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 bwMode="auto">
          <a:xfrm>
            <a:off x="2508250" y="2180160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flipV="1">
            <a:off x="2512483" y="2184398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or degraded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5834" y="5619759"/>
            <a:ext cx="1270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+6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84" y="3761317"/>
            <a:ext cx="1466850" cy="952500"/>
          </a:xfrm>
          <a:prstGeom prst="rect">
            <a:avLst/>
          </a:prstGeom>
        </p:spPr>
      </p:pic>
      <p:pic>
        <p:nvPicPr>
          <p:cNvPr id="13" name="Picture 12" descr="joh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1" y="3754966"/>
            <a:ext cx="1466850" cy="952500"/>
          </a:xfrm>
          <a:prstGeom prst="rect">
            <a:avLst/>
          </a:prstGeom>
        </p:spPr>
      </p:pic>
      <p:pic>
        <p:nvPicPr>
          <p:cNvPr id="8" name="Picture 7" descr="John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752601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/>
          <p:cNvSpPr/>
          <p:nvPr/>
        </p:nvSpPr>
        <p:spPr bwMode="auto">
          <a:xfrm flipH="1">
            <a:off x="-938302" y="2226728"/>
            <a:ext cx="4091024" cy="4106332"/>
          </a:xfrm>
          <a:prstGeom prst="blockArc">
            <a:avLst>
              <a:gd name="adj1" fmla="val 10788621"/>
              <a:gd name="adj2" fmla="val 16186011"/>
              <a:gd name="adj3" fmla="val 938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4027951" y="2223583"/>
            <a:ext cx="4091024" cy="4106332"/>
          </a:xfrm>
          <a:prstGeom prst="blockArc">
            <a:avLst>
              <a:gd name="adj1" fmla="val 10788621"/>
              <a:gd name="adj2" fmla="val 21538246"/>
              <a:gd name="adj3" fmla="val 94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Block Arc 9"/>
          <p:cNvSpPr/>
          <p:nvPr/>
        </p:nvSpPr>
        <p:spPr bwMode="auto">
          <a:xfrm flipV="1">
            <a:off x="4032183" y="2206110"/>
            <a:ext cx="4091024" cy="4106332"/>
          </a:xfrm>
          <a:prstGeom prst="blockArc">
            <a:avLst>
              <a:gd name="adj1" fmla="val 10788621"/>
              <a:gd name="adj2" fmla="val 294"/>
              <a:gd name="adj3" fmla="val 9290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Mixture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304" y="5619759"/>
            <a:ext cx="17250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Match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8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2" name="Picture 11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75" y="3761317"/>
            <a:ext cx="1466850" cy="952500"/>
          </a:xfrm>
          <a:prstGeom prst="rect">
            <a:avLst/>
          </a:prstGeom>
        </p:spPr>
      </p:pic>
      <p:pic>
        <p:nvPicPr>
          <p:cNvPr id="8" name="Picture 7" descr="John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61" y="1709179"/>
            <a:ext cx="1549400" cy="1549400"/>
          </a:xfrm>
          <a:prstGeom prst="rect">
            <a:avLst/>
          </a:prstGeom>
        </p:spPr>
      </p:pic>
      <p:pic>
        <p:nvPicPr>
          <p:cNvPr id="3" name="Picture 2" descr="Pau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4" y="3687237"/>
            <a:ext cx="2666405" cy="1731432"/>
          </a:xfrm>
          <a:prstGeom prst="rect">
            <a:avLst/>
          </a:prstGeom>
        </p:spPr>
      </p:pic>
      <p:pic>
        <p:nvPicPr>
          <p:cNvPr id="4" name="Picture 3" descr="PaulPh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" y="804333"/>
            <a:ext cx="2475629" cy="2455337"/>
          </a:xfrm>
          <a:prstGeom prst="rect">
            <a:avLst/>
          </a:prstGeom>
        </p:spPr>
      </p:pic>
      <p:pic>
        <p:nvPicPr>
          <p:cNvPr id="13" name="Picture 12" descr="jo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75" y="3754966"/>
            <a:ext cx="14668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Inconclusive mixture</a:t>
            </a: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905000" y="1752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laboratory DNA report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14600" y="2209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 user fee: $5,000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30607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/>
              <a:t>Conclusions:</a:t>
            </a:r>
          </a:p>
          <a:p>
            <a:endParaRPr lang="en-US"/>
          </a:p>
          <a:p>
            <a:r>
              <a:rPr lang="en-US" b="1"/>
              <a:t>Item 1 – Swab of textured areas from a handgun</a:t>
            </a:r>
          </a:p>
          <a:p>
            <a:endParaRPr lang="en-US"/>
          </a:p>
          <a:p>
            <a:r>
              <a:rPr lang="en-US"/>
              <a:t>The data indicates that DNA from four (4) or more contributors was obtained from the swab of the handgun.  Due to the complexity of the data, </a:t>
            </a:r>
            <a:r>
              <a:rPr lang="en-US">
                <a:solidFill>
                  <a:srgbClr val="FF0000"/>
                </a:solidFill>
              </a:rPr>
              <a:t>no conclusions can be made </a:t>
            </a:r>
            <a:r>
              <a:rPr lang="en-US"/>
              <a:t>regarding persons A and B as possible contributors to this mixture.  </a:t>
            </a:r>
          </a:p>
        </p:txBody>
      </p:sp>
    </p:spTree>
    <p:extLst>
      <p:ext uri="{BB962C8B-B14F-4D97-AF65-F5344CB8AC3E}">
        <p14:creationId xmlns:p14="http://schemas.microsoft.com/office/powerpoint/2010/main" val="56853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22902</TotalTime>
  <Words>689</Words>
  <Application>Microsoft Macintosh PowerPoint</Application>
  <PresentationFormat>On-screen Show (4:3)</PresentationFormat>
  <Paragraphs>283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Blank Presentation</vt:lpstr>
      <vt:lpstr>Worksheet</vt:lpstr>
      <vt:lpstr>DNA Investigation:  Across the Universe</vt:lpstr>
      <vt:lpstr>Deposit DNA</vt:lpstr>
      <vt:lpstr>Associate DNA</vt:lpstr>
      <vt:lpstr>Deposit ‘N Associate</vt:lpstr>
      <vt:lpstr>TrueAllele® Casework</vt:lpstr>
      <vt:lpstr>Exclusion</vt:lpstr>
      <vt:lpstr>Low-level or degraded</vt:lpstr>
      <vt:lpstr>Mixture</vt:lpstr>
      <vt:lpstr>Inconclusive mixture</vt:lpstr>
      <vt:lpstr>Computer reanalysis</vt:lpstr>
      <vt:lpstr>Evidence to Evidence</vt:lpstr>
      <vt:lpstr>Murder in McKeesport, PA</vt:lpstr>
      <vt:lpstr>Mixture matches</vt:lpstr>
      <vt:lpstr>PowerPoint Presentation</vt:lpstr>
      <vt:lpstr>Crime scene investigation</vt:lpstr>
      <vt:lpstr>DNA left at 5 different scenes</vt:lpstr>
      <vt:lpstr>Serial crime investigation</vt:lpstr>
      <vt:lpstr>Pennsylvania v James Yeckel, Jr.</vt:lpstr>
      <vt:lpstr>TrueAllele in Allegheny County</vt:lpstr>
      <vt:lpstr>Investigative power</vt:lpstr>
      <vt:lpstr>More DNA information</vt:lpstr>
    </vt:vector>
  </TitlesOfParts>
  <Company>Cybergenetics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Mark Perlin</cp:lastModifiedBy>
  <cp:revision>2346</cp:revision>
  <cp:lastPrinted>2016-03-23T12:35:01Z</cp:lastPrinted>
  <dcterms:modified xsi:type="dcterms:W3CDTF">2016-04-12T10:59:08Z</dcterms:modified>
</cp:coreProperties>
</file>