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6"/>
  </p:notesMasterIdLst>
  <p:handoutMasterIdLst>
    <p:handoutMasterId r:id="rId67"/>
  </p:handoutMasterIdLst>
  <p:sldIdLst>
    <p:sldId id="329" r:id="rId2"/>
    <p:sldId id="487" r:id="rId3"/>
    <p:sldId id="429" r:id="rId4"/>
    <p:sldId id="432" r:id="rId5"/>
    <p:sldId id="431" r:id="rId6"/>
    <p:sldId id="524" r:id="rId7"/>
    <p:sldId id="416" r:id="rId8"/>
    <p:sldId id="488" r:id="rId9"/>
    <p:sldId id="525" r:id="rId10"/>
    <p:sldId id="489" r:id="rId11"/>
    <p:sldId id="436" r:id="rId12"/>
    <p:sldId id="490" r:id="rId13"/>
    <p:sldId id="437" r:id="rId14"/>
    <p:sldId id="491" r:id="rId15"/>
    <p:sldId id="468" r:id="rId16"/>
    <p:sldId id="493" r:id="rId17"/>
    <p:sldId id="494" r:id="rId18"/>
    <p:sldId id="495" r:id="rId19"/>
    <p:sldId id="521" r:id="rId20"/>
    <p:sldId id="499" r:id="rId21"/>
    <p:sldId id="497" r:id="rId22"/>
    <p:sldId id="438" r:id="rId23"/>
    <p:sldId id="502" r:id="rId24"/>
    <p:sldId id="500" r:id="rId25"/>
    <p:sldId id="501" r:id="rId26"/>
    <p:sldId id="504" r:id="rId27"/>
    <p:sldId id="526" r:id="rId28"/>
    <p:sldId id="527" r:id="rId29"/>
    <p:sldId id="536" r:id="rId30"/>
    <p:sldId id="529" r:id="rId31"/>
    <p:sldId id="537" r:id="rId32"/>
    <p:sldId id="538" r:id="rId33"/>
    <p:sldId id="530" r:id="rId34"/>
    <p:sldId id="534" r:id="rId35"/>
    <p:sldId id="531" r:id="rId36"/>
    <p:sldId id="533" r:id="rId37"/>
    <p:sldId id="535" r:id="rId38"/>
    <p:sldId id="539" r:id="rId39"/>
    <p:sldId id="540" r:id="rId40"/>
    <p:sldId id="541" r:id="rId41"/>
    <p:sldId id="564" r:id="rId42"/>
    <p:sldId id="547" r:id="rId43"/>
    <p:sldId id="507" r:id="rId44"/>
    <p:sldId id="550" r:id="rId45"/>
    <p:sldId id="512" r:id="rId46"/>
    <p:sldId id="514" r:id="rId47"/>
    <p:sldId id="548" r:id="rId48"/>
    <p:sldId id="565" r:id="rId49"/>
    <p:sldId id="566" r:id="rId50"/>
    <p:sldId id="567" r:id="rId51"/>
    <p:sldId id="552" r:id="rId52"/>
    <p:sldId id="557" r:id="rId53"/>
    <p:sldId id="558" r:id="rId54"/>
    <p:sldId id="559" r:id="rId55"/>
    <p:sldId id="563" r:id="rId56"/>
    <p:sldId id="466" r:id="rId57"/>
    <p:sldId id="467" r:id="rId58"/>
    <p:sldId id="560" r:id="rId59"/>
    <p:sldId id="556" r:id="rId60"/>
    <p:sldId id="561" r:id="rId61"/>
    <p:sldId id="562" r:id="rId62"/>
    <p:sldId id="508" r:id="rId63"/>
    <p:sldId id="554" r:id="rId64"/>
    <p:sldId id="480" r:id="rId65"/>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85D134"/>
    <a:srgbClr val="996633"/>
    <a:srgbClr val="667BC8"/>
    <a:srgbClr val="FFFFFF"/>
    <a:srgbClr val="800080"/>
    <a:srgbClr val="FF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509" autoAdjust="0"/>
  </p:normalViewPr>
  <p:slideViewPr>
    <p:cSldViewPr snapToGrid="0">
      <p:cViewPr>
        <p:scale>
          <a:sx n="150" d="100"/>
          <a:sy n="150" d="100"/>
        </p:scale>
        <p:origin x="-1616" y="-968"/>
      </p:cViewPr>
      <p:guideLst>
        <p:guide orient="horz" pos="4167"/>
        <p:guide pos="28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3" d="100"/>
        <a:sy n="93" d="100"/>
      </p:scale>
      <p:origin x="0" y="0"/>
    </p:cViewPr>
  </p:sorterViewPr>
  <p:notesViewPr>
    <p:cSldViewPr snapToGrid="0">
      <p:cViewPr varScale="1">
        <p:scale>
          <a:sx n="192" d="100"/>
          <a:sy n="192" d="100"/>
        </p:scale>
        <p:origin x="-474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a typeface="+mn-ea"/>
                <a:cs typeface="+mn-cs"/>
              </a:defRPr>
            </a:lvl1pPr>
          </a:lstStyle>
          <a:p>
            <a:pPr>
              <a:defRPr/>
            </a:pPr>
            <a:endParaRPr lang="en-US"/>
          </a:p>
        </p:txBody>
      </p:sp>
      <p:sp>
        <p:nvSpPr>
          <p:cNvPr id="161795"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61796"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a typeface="ＭＳ Ｐゴシック" charset="0"/>
                <a:cs typeface="ＭＳ Ｐゴシック" charset="0"/>
              </a:defRPr>
            </a:lvl1pPr>
          </a:lstStyle>
          <a:p>
            <a:pPr>
              <a:defRPr/>
            </a:pPr>
            <a:r>
              <a:rPr lang="en-US" dirty="0"/>
              <a:t>Cybergenetics © 2003-</a:t>
            </a:r>
            <a:r>
              <a:rPr lang="en-US" dirty="0" smtClean="0"/>
              <a:t>2016</a:t>
            </a:r>
            <a:endParaRPr lang="en-US" dirty="0"/>
          </a:p>
        </p:txBody>
      </p:sp>
      <p:sp>
        <p:nvSpPr>
          <p:cNvPr id="161797"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6D779D7-CE00-AE42-B76A-51B44FE0200F}" type="slidenum">
              <a:rPr lang="en-US"/>
              <a:pPr>
                <a:defRPr/>
              </a:pPr>
              <a:t>‹#›</a:t>
            </a:fld>
            <a:endParaRPr lang="en-US"/>
          </a:p>
        </p:txBody>
      </p:sp>
    </p:spTree>
    <p:extLst>
      <p:ext uri="{BB962C8B-B14F-4D97-AF65-F5344CB8AC3E}">
        <p14:creationId xmlns:p14="http://schemas.microsoft.com/office/powerpoint/2010/main" val="2379945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a typeface="+mn-ea"/>
                <a:cs typeface="+mn-cs"/>
              </a:defRPr>
            </a:lvl1pPr>
          </a:lstStyle>
          <a:p>
            <a:pPr>
              <a:defRPr/>
            </a:pPr>
            <a:endParaRPr lang="en-US"/>
          </a:p>
        </p:txBody>
      </p:sp>
      <p:sp>
        <p:nvSpPr>
          <p:cNvPr id="931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31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a typeface="+mn-ea"/>
                <a:cs typeface="+mn-cs"/>
              </a:defRPr>
            </a:lvl1pPr>
          </a:lstStyle>
          <a:p>
            <a:pPr>
              <a:defRPr/>
            </a:pPr>
            <a:r>
              <a:rPr lang="en-US"/>
              <a:t>Cybergenetics © 2007-2010</a:t>
            </a:r>
          </a:p>
        </p:txBody>
      </p:sp>
      <p:sp>
        <p:nvSpPr>
          <p:cNvPr id="931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D96858B-06A7-1F4C-9706-0784E01FA0E0}" type="slidenum">
              <a:rPr lang="en-US"/>
              <a:pPr>
                <a:defRPr/>
              </a:pPr>
              <a:t>‹#›</a:t>
            </a:fld>
            <a:endParaRPr lang="en-US"/>
          </a:p>
        </p:txBody>
      </p:sp>
    </p:spTree>
    <p:extLst>
      <p:ext uri="{BB962C8B-B14F-4D97-AF65-F5344CB8AC3E}">
        <p14:creationId xmlns:p14="http://schemas.microsoft.com/office/powerpoint/2010/main" val="4578133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Cybergenetics © 2003-2011</a:t>
            </a:r>
          </a:p>
        </p:txBody>
      </p:sp>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E3F52E9-BF1A-3F42-92D8-F31B6D4EBFCC}" type="slidenum">
              <a:rPr lang="en-US" sz="1200"/>
              <a:pPr/>
              <a:t>1</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p:txBody>
          <a:bodyPr/>
          <a:lstStyle/>
          <a:p>
            <a:pPr>
              <a:defRPr/>
            </a:pPr>
            <a:r>
              <a:rPr lang="en-US"/>
              <a:t>Cybergenetics © 2007-2010</a:t>
            </a:r>
          </a:p>
        </p:txBody>
      </p:sp>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C38F2DB-0AE0-ED46-BAB0-D04CE80668C1}" type="slidenum">
              <a:rPr lang="en-US" sz="1200"/>
              <a:pPr/>
              <a:t>27</a:t>
            </a:fld>
            <a:endParaRPr lang="en-US" sz="1200"/>
          </a:p>
        </p:txBody>
      </p:sp>
      <p:sp>
        <p:nvSpPr>
          <p:cNvPr id="58371" name="Rectangle 2"/>
          <p:cNvSpPr>
            <a:spLocks noGrp="1" noRot="1" noChangeAspect="1" noChangeArrowheads="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p:txBody>
          <a:bodyPr/>
          <a:lstStyle/>
          <a:p>
            <a:pPr>
              <a:defRPr/>
            </a:pPr>
            <a:r>
              <a:rPr lang="en-US"/>
              <a:t>Cybergenetics © 2007-2010</a:t>
            </a:r>
          </a:p>
        </p:txBody>
      </p:sp>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3342888-CDA8-7143-8FD2-DEAC9B6FE134}" type="slidenum">
              <a:rPr lang="en-US" sz="1200"/>
              <a:pPr/>
              <a:t>28</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p:txBody>
          <a:bodyPr/>
          <a:lstStyle/>
          <a:p>
            <a:pPr>
              <a:defRPr/>
            </a:pPr>
            <a:r>
              <a:rPr lang="en-US"/>
              <a:t>Cybergenetics © 2007-2010</a:t>
            </a:r>
          </a:p>
        </p:txBody>
      </p:sp>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F8FFA47-0B79-3C4B-96B9-E3B3DBB4B629}" type="slidenum">
              <a:rPr lang="en-US" sz="1200"/>
              <a:pPr/>
              <a:t>29</a:t>
            </a:fld>
            <a:endParaRPr 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p:txBody>
          <a:bodyPr/>
          <a:lstStyle/>
          <a:p>
            <a:pPr>
              <a:defRPr/>
            </a:pPr>
            <a:r>
              <a:rPr lang="en-US"/>
              <a:t>Cybergenetics © 2007-2010</a:t>
            </a:r>
          </a:p>
        </p:txBody>
      </p:sp>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76B3574-7BD4-CB49-BD7F-6EBD2975A009}" type="slidenum">
              <a:rPr lang="en-US" sz="1200"/>
              <a:pPr/>
              <a:t>30</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solidFill>
            <a:srgbClr val="FFFFFF"/>
          </a:solidFill>
          <a:ln/>
        </p:spPr>
      </p:sp>
      <p:sp>
        <p:nvSpPr>
          <p:cNvPr id="21506"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p:txBody>
          <a:bodyPr/>
          <a:lstStyle/>
          <a:p>
            <a:pPr>
              <a:defRPr/>
            </a:pPr>
            <a:r>
              <a:rPr lang="en-US"/>
              <a:t>Cybergenetics © 2007-2010</a:t>
            </a:r>
          </a:p>
        </p:txBody>
      </p:sp>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08AF8FE-CF6A-C241-B418-9BE0D3DB08BE}" type="slidenum">
              <a:rPr lang="en-US" sz="1200"/>
              <a:pPr/>
              <a:t>33</a:t>
            </a:fld>
            <a:endParaRPr lang="en-US" sz="1200"/>
          </a:p>
        </p:txBody>
      </p:sp>
      <p:sp>
        <p:nvSpPr>
          <p:cNvPr id="68611" name="Rectangle 1026"/>
          <p:cNvSpPr>
            <a:spLocks noGrp="1" noRot="1" noChangeAspect="1" noChangeArrowheads="1" noTextEdit="1"/>
          </p:cNvSpPr>
          <p:nvPr>
            <p:ph type="sldImg"/>
          </p:nvPr>
        </p:nvSpPr>
        <p:spPr>
          <a:ln/>
        </p:spPr>
      </p:sp>
      <p:sp>
        <p:nvSpPr>
          <p:cNvPr id="686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p:txBody>
          <a:bodyPr/>
          <a:lstStyle/>
          <a:p>
            <a:pPr>
              <a:defRPr/>
            </a:pPr>
            <a:r>
              <a:rPr lang="en-US"/>
              <a:t>Cybergenetics © 2007-2010</a:t>
            </a:r>
          </a:p>
        </p:txBody>
      </p:sp>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D9BC025-A25C-D747-9AAA-D63F1DD8C638}" type="slidenum">
              <a:rPr lang="en-US" sz="1200"/>
              <a:pPr/>
              <a:t>35</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p:txBody>
          <a:bodyPr/>
          <a:lstStyle/>
          <a:p>
            <a:pPr>
              <a:defRPr/>
            </a:pPr>
            <a:r>
              <a:rPr lang="en-US"/>
              <a:t>Cybergenetics © 2007-2010</a:t>
            </a:r>
          </a:p>
        </p:txBody>
      </p:sp>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EC1286B2-E1DD-2345-901B-9B97A66BD426}" type="slidenum">
              <a:rPr lang="en-US" sz="1200"/>
              <a:pPr/>
              <a:t>36</a:t>
            </a:fld>
            <a:endParaRPr 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p:txBody>
          <a:bodyPr/>
          <a:lstStyle/>
          <a:p>
            <a:pPr>
              <a:defRPr/>
            </a:pPr>
            <a:r>
              <a:rPr lang="en-US"/>
              <a:t>Cybergenetics © 2007-2010</a:t>
            </a:r>
          </a:p>
        </p:txBody>
      </p:sp>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E4FD91F-3B72-5F4C-80AA-B441B7FFCDD6}" type="slidenum">
              <a:rPr lang="en-US" sz="1200"/>
              <a:pPr/>
              <a:t>56</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ln/>
        </p:spPr>
      </p:sp>
      <p:sp>
        <p:nvSpPr>
          <p:cNvPr id="983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Describe TrueAllele system (left, middle, right, middle, left)</a:t>
            </a:r>
          </a:p>
        </p:txBody>
      </p:sp>
      <p:sp>
        <p:nvSpPr>
          <p:cNvPr id="4" name="Footer Placeholder 3"/>
          <p:cNvSpPr>
            <a:spLocks noGrp="1"/>
          </p:cNvSpPr>
          <p:nvPr>
            <p:ph type="ftr" sz="quarter" idx="4"/>
          </p:nvPr>
        </p:nvSpPr>
        <p:spPr/>
        <p:txBody>
          <a:bodyPr/>
          <a:lstStyle/>
          <a:p>
            <a:pPr>
              <a:defRPr/>
            </a:pPr>
            <a:r>
              <a:rPr lang="en-US" smtClean="0"/>
              <a:t>Cybergenetics © 2007-2012</a:t>
            </a:r>
            <a:endParaRPr lang="en-US"/>
          </a:p>
        </p:txBody>
      </p:sp>
      <p:sp>
        <p:nvSpPr>
          <p:cNvPr id="38916"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37A0ADD-C79F-FB48-8A12-E2742F635622}" type="slidenum">
              <a:rPr lang="en-US" sz="1200"/>
              <a:pPr/>
              <a:t>15</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2FABE2-313A-0A46-8CE9-DCAAC7885AD1}" type="slidenum">
              <a:rPr lang="en-US"/>
              <a:pPr>
                <a:defRPr/>
              </a:pPr>
              <a:t>‹#›</a:t>
            </a:fld>
            <a:endParaRPr lang="en-US"/>
          </a:p>
        </p:txBody>
      </p:sp>
    </p:spTree>
    <p:extLst>
      <p:ext uri="{BB962C8B-B14F-4D97-AF65-F5344CB8AC3E}">
        <p14:creationId xmlns:p14="http://schemas.microsoft.com/office/powerpoint/2010/main" val="3793210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563850-C3AA-5D40-8F54-76D29ED9521B}" type="slidenum">
              <a:rPr lang="en-US"/>
              <a:pPr>
                <a:defRPr/>
              </a:pPr>
              <a:t>‹#›</a:t>
            </a:fld>
            <a:endParaRPr lang="en-US"/>
          </a:p>
        </p:txBody>
      </p:sp>
    </p:spTree>
    <p:extLst>
      <p:ext uri="{BB962C8B-B14F-4D97-AF65-F5344CB8AC3E}">
        <p14:creationId xmlns:p14="http://schemas.microsoft.com/office/powerpoint/2010/main" val="4047098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5C1DCA-6FEC-484F-BC07-F509AEAB746B}" type="slidenum">
              <a:rPr lang="en-US"/>
              <a:pPr>
                <a:defRPr/>
              </a:pPr>
              <a:t>‹#›</a:t>
            </a:fld>
            <a:endParaRPr lang="en-US"/>
          </a:p>
        </p:txBody>
      </p:sp>
    </p:spTree>
    <p:extLst>
      <p:ext uri="{BB962C8B-B14F-4D97-AF65-F5344CB8AC3E}">
        <p14:creationId xmlns:p14="http://schemas.microsoft.com/office/powerpoint/2010/main" val="2506565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765A44-B49A-BF43-8F27-23A541D3673D}" type="slidenum">
              <a:rPr lang="en-US"/>
              <a:pPr>
                <a:defRPr/>
              </a:pPr>
              <a:t>‹#›</a:t>
            </a:fld>
            <a:endParaRPr lang="en-US"/>
          </a:p>
        </p:txBody>
      </p:sp>
    </p:spTree>
    <p:extLst>
      <p:ext uri="{BB962C8B-B14F-4D97-AF65-F5344CB8AC3E}">
        <p14:creationId xmlns:p14="http://schemas.microsoft.com/office/powerpoint/2010/main" val="320488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21F243-1CB5-2242-950D-96853A63024B}" type="slidenum">
              <a:rPr lang="en-US"/>
              <a:pPr>
                <a:defRPr/>
              </a:pPr>
              <a:t>‹#›</a:t>
            </a:fld>
            <a:endParaRPr lang="en-US"/>
          </a:p>
        </p:txBody>
      </p:sp>
    </p:spTree>
    <p:extLst>
      <p:ext uri="{BB962C8B-B14F-4D97-AF65-F5344CB8AC3E}">
        <p14:creationId xmlns:p14="http://schemas.microsoft.com/office/powerpoint/2010/main" val="3460515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E324CF-EB42-9C49-896A-D162B9A903ED}" type="slidenum">
              <a:rPr lang="en-US"/>
              <a:pPr>
                <a:defRPr/>
              </a:pPr>
              <a:t>‹#›</a:t>
            </a:fld>
            <a:endParaRPr lang="en-US"/>
          </a:p>
        </p:txBody>
      </p:sp>
    </p:spTree>
    <p:extLst>
      <p:ext uri="{BB962C8B-B14F-4D97-AF65-F5344CB8AC3E}">
        <p14:creationId xmlns:p14="http://schemas.microsoft.com/office/powerpoint/2010/main" val="565864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5C3D652-ED91-564E-BD2E-53BDCB02CA45}" type="slidenum">
              <a:rPr lang="en-US"/>
              <a:pPr>
                <a:defRPr/>
              </a:pPr>
              <a:t>‹#›</a:t>
            </a:fld>
            <a:endParaRPr lang="en-US"/>
          </a:p>
        </p:txBody>
      </p:sp>
    </p:spTree>
    <p:extLst>
      <p:ext uri="{BB962C8B-B14F-4D97-AF65-F5344CB8AC3E}">
        <p14:creationId xmlns:p14="http://schemas.microsoft.com/office/powerpoint/2010/main" val="727674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EB82092-7FE7-4F4E-B471-E76E4A7CE46C}" type="slidenum">
              <a:rPr lang="en-US"/>
              <a:pPr>
                <a:defRPr/>
              </a:pPr>
              <a:t>‹#›</a:t>
            </a:fld>
            <a:endParaRPr lang="en-US"/>
          </a:p>
        </p:txBody>
      </p:sp>
    </p:spTree>
    <p:extLst>
      <p:ext uri="{BB962C8B-B14F-4D97-AF65-F5344CB8AC3E}">
        <p14:creationId xmlns:p14="http://schemas.microsoft.com/office/powerpoint/2010/main" val="51572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8D5CAD9-1A38-BC49-98AF-E0FD5ACE7218}" type="slidenum">
              <a:rPr lang="en-US"/>
              <a:pPr>
                <a:defRPr/>
              </a:pPr>
              <a:t>‹#›</a:t>
            </a:fld>
            <a:endParaRPr lang="en-US"/>
          </a:p>
        </p:txBody>
      </p:sp>
    </p:spTree>
    <p:extLst>
      <p:ext uri="{BB962C8B-B14F-4D97-AF65-F5344CB8AC3E}">
        <p14:creationId xmlns:p14="http://schemas.microsoft.com/office/powerpoint/2010/main" val="280469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433A53-2877-E046-9318-FEEED4400F29}" type="slidenum">
              <a:rPr lang="en-US"/>
              <a:pPr>
                <a:defRPr/>
              </a:pPr>
              <a:t>‹#›</a:t>
            </a:fld>
            <a:endParaRPr lang="en-US"/>
          </a:p>
        </p:txBody>
      </p:sp>
    </p:spTree>
    <p:extLst>
      <p:ext uri="{BB962C8B-B14F-4D97-AF65-F5344CB8AC3E}">
        <p14:creationId xmlns:p14="http://schemas.microsoft.com/office/powerpoint/2010/main" val="4020796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5EDFF7-8412-684F-BE02-D1224822F6D7}" type="slidenum">
              <a:rPr lang="en-US"/>
              <a:pPr>
                <a:defRPr/>
              </a:pPr>
              <a:t>‹#›</a:t>
            </a:fld>
            <a:endParaRPr lang="en-US"/>
          </a:p>
        </p:txBody>
      </p:sp>
    </p:spTree>
    <p:extLst>
      <p:ext uri="{BB962C8B-B14F-4D97-AF65-F5344CB8AC3E}">
        <p14:creationId xmlns:p14="http://schemas.microsoft.com/office/powerpoint/2010/main" val="30718656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pPr>
              <a:defRPr/>
            </a:pPr>
            <a:fld id="{166C90E0-0281-3B4A-A473-87BEF0C22D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image" Target="../media/image3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6.xml"/><Relationship Id="rId2" Type="http://schemas.openxmlformats.org/officeDocument/2006/relationships/image" Target="../media/image3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png"/><Relationship Id="rId3" Type="http://schemas.openxmlformats.org/officeDocument/2006/relationships/image" Target="../media/image4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png"/><Relationship Id="rId3" Type="http://schemas.openxmlformats.org/officeDocument/2006/relationships/image" Target="../media/image44.png"/></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image" Target="../media/image4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4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jpeg"/><Relationship Id="rId1" Type="http://schemas.openxmlformats.org/officeDocument/2006/relationships/slideLayout" Target="../slideLayouts/slideLayout6.xml"/><Relationship Id="rId2" Type="http://schemas.openxmlformats.org/officeDocument/2006/relationships/image" Target="../media/image4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1.png"/><Relationship Id="rId5" Type="http://schemas.openxmlformats.org/officeDocument/2006/relationships/image" Target="../media/image52.jpe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62575"/>
            <a:ext cx="29718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title"/>
          </p:nvPr>
        </p:nvSpPr>
        <p:spPr>
          <a:xfrm>
            <a:off x="0" y="609600"/>
            <a:ext cx="9144000" cy="1143000"/>
          </a:xfrm>
        </p:spPr>
        <p:txBody>
          <a:bodyPr/>
          <a:lstStyle/>
          <a:p>
            <a:pPr eaLnBrk="1" hangingPunct="1"/>
            <a:r>
              <a:rPr lang="en-US" sz="3600" b="1">
                <a:solidFill>
                  <a:schemeClr val="tx1"/>
                </a:solidFill>
                <a:latin typeface="Arial" charset="0"/>
              </a:rPr>
              <a:t>Understanding DNA</a:t>
            </a:r>
          </a:p>
        </p:txBody>
      </p:sp>
      <p:sp>
        <p:nvSpPr>
          <p:cNvPr id="89091" name="Text Box 3"/>
          <p:cNvSpPr txBox="1">
            <a:spLocks noChangeArrowheads="1"/>
          </p:cNvSpPr>
          <p:nvPr/>
        </p:nvSpPr>
        <p:spPr bwMode="auto">
          <a:xfrm>
            <a:off x="504825" y="1808163"/>
            <a:ext cx="8167688" cy="2678112"/>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dirty="0" smtClean="0">
                <a:solidFill>
                  <a:srgbClr val="2F8B20"/>
                </a:solidFill>
                <a:effectLst>
                  <a:outerShdw blurRad="38100" dist="38100" dir="2700000" algn="tl">
                    <a:srgbClr val="DDDDDD"/>
                  </a:outerShdw>
                </a:effectLst>
              </a:rPr>
              <a:t>Pennsylvania Conference of State Trial Judges</a:t>
            </a:r>
          </a:p>
          <a:p>
            <a:pPr>
              <a:defRPr/>
            </a:pPr>
            <a:r>
              <a:rPr lang="en-US" sz="2800" b="1" dirty="0" smtClean="0">
                <a:solidFill>
                  <a:srgbClr val="2F8B20"/>
                </a:solidFill>
                <a:effectLst>
                  <a:outerShdw blurRad="38100" dist="38100" dir="2700000" algn="tl">
                    <a:srgbClr val="DDDDDD"/>
                  </a:outerShdw>
                </a:effectLst>
              </a:rPr>
              <a:t>Mid Annual Meeting</a:t>
            </a:r>
          </a:p>
          <a:p>
            <a:pPr>
              <a:defRPr/>
            </a:pPr>
            <a:r>
              <a:rPr lang="en-US" sz="2800" b="1" dirty="0" smtClean="0">
                <a:solidFill>
                  <a:schemeClr val="tx1">
                    <a:lumMod val="65000"/>
                    <a:lumOff val="35000"/>
                  </a:schemeClr>
                </a:solidFill>
                <a:effectLst>
                  <a:outerShdw blurRad="38100" dist="38100" dir="2700000" algn="tl">
                    <a:srgbClr val="DDDDDD"/>
                  </a:outerShdw>
                </a:effectLst>
              </a:rPr>
              <a:t>Administrative Office of Pennsylvania Courts</a:t>
            </a:r>
          </a:p>
          <a:p>
            <a:pPr>
              <a:defRPr/>
            </a:pPr>
            <a:r>
              <a:rPr lang="en-US" sz="2800" b="1" dirty="0" smtClean="0">
                <a:solidFill>
                  <a:schemeClr val="tx1">
                    <a:lumMod val="65000"/>
                    <a:lumOff val="35000"/>
                  </a:schemeClr>
                </a:solidFill>
                <a:effectLst>
                  <a:outerShdw blurRad="38100" dist="38100" dir="2700000" algn="tl">
                    <a:srgbClr val="DDDDDD"/>
                  </a:outerShdw>
                </a:effectLst>
              </a:rPr>
              <a:t>Judicial Education Department</a:t>
            </a:r>
          </a:p>
          <a:p>
            <a:pPr>
              <a:defRPr/>
            </a:pPr>
            <a:r>
              <a:rPr lang="en-US" sz="2800" b="1" dirty="0" smtClean="0">
                <a:solidFill>
                  <a:schemeClr val="hlink"/>
                </a:solidFill>
                <a:effectLst>
                  <a:outerShdw blurRad="38100" dist="38100" dir="2700000" algn="tl">
                    <a:srgbClr val="DDDDDD"/>
                  </a:outerShdw>
                </a:effectLst>
              </a:rPr>
              <a:t>February, 2016</a:t>
            </a:r>
          </a:p>
          <a:p>
            <a:pPr>
              <a:defRPr/>
            </a:pPr>
            <a:r>
              <a:rPr lang="en-US" sz="2800" b="1" dirty="0" smtClean="0">
                <a:solidFill>
                  <a:schemeClr val="hlink"/>
                </a:solidFill>
                <a:effectLst>
                  <a:outerShdw blurRad="38100" dist="38100" dir="2700000" algn="tl">
                    <a:srgbClr val="DDDDDD"/>
                  </a:outerShdw>
                </a:effectLst>
              </a:rPr>
              <a:t>Philadelphia, PA</a:t>
            </a:r>
          </a:p>
        </p:txBody>
      </p:sp>
      <p:sp>
        <p:nvSpPr>
          <p:cNvPr id="89092" name="Text Box 4"/>
          <p:cNvSpPr txBox="1">
            <a:spLocks noChangeArrowheads="1"/>
          </p:cNvSpPr>
          <p:nvPr/>
        </p:nvSpPr>
        <p:spPr bwMode="auto">
          <a:xfrm>
            <a:off x="2349500" y="4806950"/>
            <a:ext cx="4570413" cy="82232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smtClean="0">
                <a:solidFill>
                  <a:schemeClr val="accent2"/>
                </a:solidFill>
                <a:effectLst>
                  <a:outerShdw blurRad="38100" dist="38100" dir="2700000" algn="tl">
                    <a:srgbClr val="DDDDDD"/>
                  </a:outerShdw>
                </a:effectLst>
              </a:rPr>
              <a:t>Mark W Perlin, PhD, MD, PhD</a:t>
            </a:r>
          </a:p>
          <a:p>
            <a:pPr>
              <a:defRPr/>
            </a:pPr>
            <a:r>
              <a:rPr lang="en-US" b="1" dirty="0" smtClean="0">
                <a:solidFill>
                  <a:schemeClr val="accent2"/>
                </a:solidFill>
                <a:effectLst>
                  <a:outerShdw blurRad="38100" dist="38100" dir="2700000" algn="tl">
                    <a:srgbClr val="DDDDDD"/>
                  </a:outerShdw>
                </a:effectLst>
              </a:rPr>
              <a:t>Cybergenetics, Pittsburgh, PA</a:t>
            </a:r>
          </a:p>
        </p:txBody>
      </p:sp>
      <p:sp>
        <p:nvSpPr>
          <p:cNvPr id="89093" name="Text Box 5"/>
          <p:cNvSpPr txBox="1">
            <a:spLocks noChangeArrowheads="1"/>
          </p:cNvSpPr>
          <p:nvPr/>
        </p:nvSpPr>
        <p:spPr bwMode="auto">
          <a:xfrm>
            <a:off x="3484563" y="6477000"/>
            <a:ext cx="2160587" cy="274638"/>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a:defRPr/>
            </a:pPr>
            <a:r>
              <a:rPr lang="en-US" sz="1200" b="1" dirty="0" smtClean="0">
                <a:effectLst>
                  <a:outerShdw blurRad="38100" dist="38100" dir="2700000" algn="tl">
                    <a:srgbClr val="DDDDDD"/>
                  </a:outerShdw>
                </a:effectLst>
              </a:rPr>
              <a:t>Cybergenetics © 2003-2016</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9" descr="toe_of_frog.jpg"/>
          <p:cNvPicPr>
            <a:picLocks noChangeAspect="1"/>
          </p:cNvPicPr>
          <p:nvPr/>
        </p:nvPicPr>
        <p:blipFill>
          <a:blip r:embed="rId2">
            <a:extLst>
              <a:ext uri="{28A0092B-C50C-407E-A947-70E740481C1C}">
                <a14:useLocalDpi xmlns:a14="http://schemas.microsoft.com/office/drawing/2010/main" val="0"/>
              </a:ext>
            </a:extLst>
          </a:blip>
          <a:srcRect l="6329" t="4498" r="5669" b="12784"/>
          <a:stretch>
            <a:fillRect/>
          </a:stretch>
        </p:blipFill>
        <p:spPr bwMode="auto">
          <a:xfrm>
            <a:off x="5867400" y="909638"/>
            <a:ext cx="21240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itle 1"/>
          <p:cNvSpPr>
            <a:spLocks noGrp="1"/>
          </p:cNvSpPr>
          <p:nvPr>
            <p:ph type="title"/>
          </p:nvPr>
        </p:nvSpPr>
        <p:spPr/>
        <p:txBody>
          <a:bodyPr/>
          <a:lstStyle/>
          <a:p>
            <a:r>
              <a:rPr lang="en-US">
                <a:latin typeface="Arial" charset="0"/>
              </a:rPr>
              <a:t>DNA mixture</a:t>
            </a:r>
          </a:p>
        </p:txBody>
      </p:sp>
      <p:pic>
        <p:nvPicPr>
          <p:cNvPr id="29699" name="Picture 2" descr="Witches_Cauldr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971800"/>
            <a:ext cx="35306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descr="eye_of_new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71638"/>
            <a:ext cx="21288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ircular Arrow 5"/>
          <p:cNvSpPr/>
          <p:nvPr/>
        </p:nvSpPr>
        <p:spPr bwMode="auto">
          <a:xfrm>
            <a:off x="2209800" y="1828800"/>
            <a:ext cx="1828800" cy="2514600"/>
          </a:xfrm>
          <a:prstGeom prst="circularArrow">
            <a:avLst>
              <a:gd name="adj1" fmla="val 12500"/>
              <a:gd name="adj2" fmla="val 1142319"/>
              <a:gd name="adj3" fmla="val 20457681"/>
              <a:gd name="adj4" fmla="val 16159985"/>
              <a:gd name="adj5" fmla="val 17825"/>
            </a:avLst>
          </a:prstGeom>
          <a:solidFill>
            <a:srgbClr val="CCFFCC"/>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 name="Circular Arrow 6"/>
          <p:cNvSpPr/>
          <p:nvPr/>
        </p:nvSpPr>
        <p:spPr bwMode="auto">
          <a:xfrm flipH="1">
            <a:off x="4800600" y="1828800"/>
            <a:ext cx="1828800" cy="2514600"/>
          </a:xfrm>
          <a:prstGeom prst="circularArrow">
            <a:avLst>
              <a:gd name="adj1" fmla="val 12500"/>
              <a:gd name="adj2" fmla="val 1142319"/>
              <a:gd name="adj3" fmla="val 20457681"/>
              <a:gd name="adj4" fmla="val 16159985"/>
              <a:gd name="adj5" fmla="val 17825"/>
            </a:avLst>
          </a:prstGeom>
          <a:solidFill>
            <a:srgbClr val="CCFFCC"/>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9703" name="TextBox 7"/>
          <p:cNvSpPr txBox="1">
            <a:spLocks noChangeArrowheads="1"/>
          </p:cNvSpPr>
          <p:nvPr/>
        </p:nvSpPr>
        <p:spPr bwMode="auto">
          <a:xfrm>
            <a:off x="914400" y="3576638"/>
            <a:ext cx="190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90"/>
                </a:solidFill>
              </a:rPr>
              <a:t>eye of newt</a:t>
            </a:r>
          </a:p>
        </p:txBody>
      </p:sp>
      <p:sp>
        <p:nvSpPr>
          <p:cNvPr id="29704" name="TextBox 8"/>
          <p:cNvSpPr txBox="1">
            <a:spLocks noChangeArrowheads="1"/>
          </p:cNvSpPr>
          <p:nvPr/>
        </p:nvSpPr>
        <p:spPr bwMode="auto">
          <a:xfrm>
            <a:off x="5867400" y="3571875"/>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90"/>
                </a:solidFill>
              </a:rPr>
              <a:t>toe of frog</a:t>
            </a:r>
          </a:p>
        </p:txBody>
      </p:sp>
      <p:sp>
        <p:nvSpPr>
          <p:cNvPr id="2" name="TextBox 1"/>
          <p:cNvSpPr txBox="1"/>
          <p:nvPr/>
        </p:nvSpPr>
        <p:spPr>
          <a:xfrm>
            <a:off x="2286000" y="5334000"/>
            <a:ext cx="4495800" cy="461963"/>
          </a:xfrm>
          <a:prstGeom prst="rect">
            <a:avLst/>
          </a:prstGeom>
          <a:noFill/>
        </p:spPr>
        <p:txBody>
          <a:bodyPr>
            <a:spAutoFit/>
          </a:bodyPr>
          <a:lstStyle/>
          <a:p>
            <a:pPr>
              <a:defRPr/>
            </a:pPr>
            <a:r>
              <a:rPr lang="en-US" dirty="0">
                <a:solidFill>
                  <a:srgbClr val="FF0000"/>
                </a:solidFill>
                <a:effectLst>
                  <a:outerShdw blurRad="50800" dist="38100" dir="2700000" algn="tl" rotWithShape="0">
                    <a:srgbClr val="000000">
                      <a:alpha val="43000"/>
                    </a:srgbClr>
                  </a:outerShdw>
                </a:effectLst>
              </a:rPr>
              <a:t>Double, double toil and trouble</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a:latin typeface="Arial" charset="0"/>
              </a:rPr>
              <a:t>DNA mixture interpretation</a:t>
            </a:r>
          </a:p>
        </p:txBody>
      </p:sp>
      <p:sp>
        <p:nvSpPr>
          <p:cNvPr id="30722" name="Text Box 5"/>
          <p:cNvSpPr txBox="1">
            <a:spLocks noChangeArrowheads="1"/>
          </p:cNvSpPr>
          <p:nvPr/>
        </p:nvSpPr>
        <p:spPr bwMode="auto">
          <a:xfrm>
            <a:off x="587375" y="1828800"/>
            <a:ext cx="160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t>Evidence item</a:t>
            </a:r>
          </a:p>
        </p:txBody>
      </p:sp>
      <p:sp>
        <p:nvSpPr>
          <p:cNvPr id="30723" name="Text Box 6"/>
          <p:cNvSpPr txBox="1">
            <a:spLocks noChangeArrowheads="1"/>
          </p:cNvSpPr>
          <p:nvPr/>
        </p:nvSpPr>
        <p:spPr bwMode="auto">
          <a:xfrm>
            <a:off x="3711575" y="1828800"/>
            <a:ext cx="1768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Evidence data</a:t>
            </a:r>
          </a:p>
        </p:txBody>
      </p:sp>
      <p:sp>
        <p:nvSpPr>
          <p:cNvPr id="30724" name="Line 10"/>
          <p:cNvSpPr>
            <a:spLocks noChangeShapeType="1"/>
          </p:cNvSpPr>
          <p:nvPr/>
        </p:nvSpPr>
        <p:spPr bwMode="auto">
          <a:xfrm>
            <a:off x="2263775" y="2209800"/>
            <a:ext cx="13716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0725" name="Line 11"/>
          <p:cNvSpPr>
            <a:spLocks noChangeShapeType="1"/>
          </p:cNvSpPr>
          <p:nvPr/>
        </p:nvSpPr>
        <p:spPr bwMode="auto">
          <a:xfrm>
            <a:off x="5464175" y="2209800"/>
            <a:ext cx="13716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0726" name="Text Box 19"/>
          <p:cNvSpPr txBox="1">
            <a:spLocks noChangeArrowheads="1"/>
          </p:cNvSpPr>
          <p:nvPr/>
        </p:nvSpPr>
        <p:spPr bwMode="auto">
          <a:xfrm>
            <a:off x="2514600" y="17526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solidFill>
                  <a:schemeClr val="accent2"/>
                </a:solidFill>
              </a:rPr>
              <a:t>Lab</a:t>
            </a:r>
          </a:p>
        </p:txBody>
      </p:sp>
      <p:sp>
        <p:nvSpPr>
          <p:cNvPr id="30727" name="Text Box 20"/>
          <p:cNvSpPr txBox="1">
            <a:spLocks noChangeArrowheads="1"/>
          </p:cNvSpPr>
          <p:nvPr/>
        </p:nvSpPr>
        <p:spPr bwMode="auto">
          <a:xfrm>
            <a:off x="5348288" y="1752600"/>
            <a:ext cx="1433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solidFill>
                  <a:schemeClr val="accent2"/>
                </a:solidFill>
              </a:rPr>
              <a:t>Separate</a:t>
            </a:r>
          </a:p>
        </p:txBody>
      </p:sp>
      <p:sp>
        <p:nvSpPr>
          <p:cNvPr id="30728" name="AutoShape 22"/>
          <p:cNvSpPr>
            <a:spLocks noChangeArrowheads="1"/>
          </p:cNvSpPr>
          <p:nvPr/>
        </p:nvSpPr>
        <p:spPr bwMode="auto">
          <a:xfrm>
            <a:off x="4826000" y="2878138"/>
            <a:ext cx="177800" cy="1312862"/>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0729" name="Line 24"/>
          <p:cNvSpPr>
            <a:spLocks noChangeShapeType="1"/>
          </p:cNvSpPr>
          <p:nvPr/>
        </p:nvSpPr>
        <p:spPr bwMode="auto">
          <a:xfrm>
            <a:off x="3810000" y="41910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0" name="Text Box 25"/>
          <p:cNvSpPr txBox="1">
            <a:spLocks noChangeArrowheads="1"/>
          </p:cNvSpPr>
          <p:nvPr/>
        </p:nvSpPr>
        <p:spPr bwMode="auto">
          <a:xfrm>
            <a:off x="3810000" y="4129088"/>
            <a:ext cx="13287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sz="1800"/>
              <a:t>10   11   12</a:t>
            </a:r>
          </a:p>
        </p:txBody>
      </p:sp>
      <p:sp>
        <p:nvSpPr>
          <p:cNvPr id="30731" name="Text Box 28"/>
          <p:cNvSpPr txBox="1">
            <a:spLocks noChangeArrowheads="1"/>
          </p:cNvSpPr>
          <p:nvPr/>
        </p:nvSpPr>
        <p:spPr bwMode="auto">
          <a:xfrm>
            <a:off x="6972300" y="1828800"/>
            <a:ext cx="1768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Evidence</a:t>
            </a:r>
          </a:p>
          <a:p>
            <a:r>
              <a:rPr lang="en-US"/>
              <a:t>genotypes</a:t>
            </a:r>
          </a:p>
        </p:txBody>
      </p:sp>
      <p:grpSp>
        <p:nvGrpSpPr>
          <p:cNvPr id="30732" name="Group 34"/>
          <p:cNvGrpSpPr>
            <a:grpSpLocks/>
          </p:cNvGrpSpPr>
          <p:nvPr/>
        </p:nvGrpSpPr>
        <p:grpSpPr bwMode="auto">
          <a:xfrm>
            <a:off x="712788" y="2895600"/>
            <a:ext cx="1344612" cy="1295400"/>
            <a:chOff x="449" y="1824"/>
            <a:chExt cx="847" cy="816"/>
          </a:xfrm>
        </p:grpSpPr>
        <p:pic>
          <p:nvPicPr>
            <p:cNvPr id="30741" name="Picture 38" descr="DNA_logo.jpg                                                   00D94E0CMacintosh HD                   7C262F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 y="1824"/>
              <a:ext cx="367"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2" name="Picture 39" descr="&#10;DNA_logo2.jpg                                                  00D94E0CMacintosh HD                   7C262F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 y="1824"/>
              <a:ext cx="367"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33" name="AutoShape 22"/>
          <p:cNvSpPr>
            <a:spLocks noChangeArrowheads="1"/>
          </p:cNvSpPr>
          <p:nvPr/>
        </p:nvSpPr>
        <p:spPr bwMode="auto">
          <a:xfrm>
            <a:off x="3962400" y="3513138"/>
            <a:ext cx="158750" cy="677862"/>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0734" name="AutoShape 26"/>
          <p:cNvSpPr>
            <a:spLocks noChangeArrowheads="1"/>
          </p:cNvSpPr>
          <p:nvPr/>
        </p:nvSpPr>
        <p:spPr bwMode="auto">
          <a:xfrm>
            <a:off x="4386263" y="3513138"/>
            <a:ext cx="168275" cy="677862"/>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0735" name="TextBox 27"/>
          <p:cNvSpPr txBox="1">
            <a:spLocks noChangeArrowheads="1"/>
          </p:cNvSpPr>
          <p:nvPr/>
        </p:nvSpPr>
        <p:spPr bwMode="auto">
          <a:xfrm>
            <a:off x="177800" y="4292600"/>
            <a:ext cx="2405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rgbClr val="000090"/>
                </a:solidFill>
              </a:rPr>
              <a:t>DNA from</a:t>
            </a:r>
          </a:p>
          <a:p>
            <a:r>
              <a:rPr lang="en-US" sz="2000">
                <a:solidFill>
                  <a:srgbClr val="000090"/>
                </a:solidFill>
              </a:rPr>
              <a:t>two people</a:t>
            </a:r>
          </a:p>
        </p:txBody>
      </p:sp>
      <p:sp>
        <p:nvSpPr>
          <p:cNvPr id="30736" name="Text Box 31"/>
          <p:cNvSpPr txBox="1">
            <a:spLocks noChangeArrowheads="1"/>
          </p:cNvSpPr>
          <p:nvPr/>
        </p:nvSpPr>
        <p:spPr bwMode="auto">
          <a:xfrm>
            <a:off x="6835775" y="3813175"/>
            <a:ext cx="2139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solidFill>
                  <a:schemeClr val="accent2"/>
                </a:solidFill>
              </a:rPr>
              <a:t>10, 11</a:t>
            </a:r>
            <a:r>
              <a:rPr lang="en-US"/>
              <a:t> </a:t>
            </a:r>
            <a:r>
              <a:rPr lang="en-US">
                <a:solidFill>
                  <a:schemeClr val="hlink"/>
                </a:solidFill>
              </a:rPr>
              <a:t>@ 20%</a:t>
            </a:r>
            <a:endParaRPr lang="en-US">
              <a:solidFill>
                <a:schemeClr val="accent2"/>
              </a:solidFill>
            </a:endParaRPr>
          </a:p>
          <a:p>
            <a:pPr algn="l"/>
            <a:r>
              <a:rPr lang="en-US">
                <a:solidFill>
                  <a:schemeClr val="accent2"/>
                </a:solidFill>
              </a:rPr>
              <a:t>11, 11</a:t>
            </a:r>
            <a:r>
              <a:rPr lang="en-US"/>
              <a:t> </a:t>
            </a:r>
            <a:r>
              <a:rPr lang="en-US">
                <a:solidFill>
                  <a:schemeClr val="hlink"/>
                </a:solidFill>
              </a:rPr>
              <a:t>@ 30%</a:t>
            </a:r>
            <a:endParaRPr lang="en-US"/>
          </a:p>
          <a:p>
            <a:pPr algn="l"/>
            <a:r>
              <a:rPr lang="en-US">
                <a:solidFill>
                  <a:schemeClr val="accent2"/>
                </a:solidFill>
              </a:rPr>
              <a:t>11, 12</a:t>
            </a:r>
            <a:r>
              <a:rPr lang="en-US"/>
              <a:t> </a:t>
            </a:r>
            <a:r>
              <a:rPr lang="en-US">
                <a:solidFill>
                  <a:schemeClr val="hlink"/>
                </a:solidFill>
              </a:rPr>
              <a:t>@ 50%</a:t>
            </a:r>
            <a:endParaRPr lang="en-US"/>
          </a:p>
        </p:txBody>
      </p:sp>
      <p:sp>
        <p:nvSpPr>
          <p:cNvPr id="30737" name="TextBox 1"/>
          <p:cNvSpPr txBox="1">
            <a:spLocks noChangeArrowheads="1"/>
          </p:cNvSpPr>
          <p:nvPr/>
        </p:nvSpPr>
        <p:spPr bwMode="auto">
          <a:xfrm>
            <a:off x="7686675" y="3230563"/>
            <a:ext cx="425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3200"/>
              <a:t>+</a:t>
            </a:r>
          </a:p>
        </p:txBody>
      </p:sp>
      <p:sp>
        <p:nvSpPr>
          <p:cNvPr id="30738" name="Text Box 31"/>
          <p:cNvSpPr txBox="1">
            <a:spLocks noChangeArrowheads="1"/>
          </p:cNvSpPr>
          <p:nvPr/>
        </p:nvSpPr>
        <p:spPr bwMode="auto">
          <a:xfrm>
            <a:off x="7319963" y="2743200"/>
            <a:ext cx="1039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solidFill>
                  <a:srgbClr val="800000"/>
                </a:solidFill>
              </a:rPr>
              <a:t>10, 12</a:t>
            </a:r>
          </a:p>
        </p:txBody>
      </p:sp>
      <p:sp>
        <p:nvSpPr>
          <p:cNvPr id="2" name="Frame 1"/>
          <p:cNvSpPr/>
          <p:nvPr/>
        </p:nvSpPr>
        <p:spPr bwMode="auto">
          <a:xfrm>
            <a:off x="7169150" y="2720975"/>
            <a:ext cx="1360488" cy="534988"/>
          </a:xfrm>
          <a:prstGeom prst="frame">
            <a:avLst/>
          </a:prstGeom>
          <a:solidFill>
            <a:srgbClr val="800000"/>
          </a:solidFill>
          <a:ln w="9525" cap="flat" cmpd="sng" algn="ctr">
            <a:solidFill>
              <a:schemeClr val="tx1"/>
            </a:solidFill>
            <a:prstDash val="solid"/>
            <a:round/>
            <a:headEnd type="none" w="med" len="med"/>
            <a:tailEnd type="none" w="med" len="med"/>
          </a:ln>
          <a:effectLst/>
        </p:spPr>
        <p:txBody>
          <a:bodyPr/>
          <a:lstStyle/>
          <a:p>
            <a:pPr algn="l">
              <a:defRPr/>
            </a:pPr>
            <a:endParaRPr lang="en-US"/>
          </a:p>
        </p:txBody>
      </p:sp>
      <p:sp>
        <p:nvSpPr>
          <p:cNvPr id="3" name="Frame 2"/>
          <p:cNvSpPr/>
          <p:nvPr/>
        </p:nvSpPr>
        <p:spPr bwMode="auto">
          <a:xfrm>
            <a:off x="6756400" y="3771900"/>
            <a:ext cx="2289175" cy="1333500"/>
          </a:xfrm>
          <a:prstGeom prst="frame">
            <a:avLst>
              <a:gd name="adj1" fmla="val 4606"/>
            </a:avLst>
          </a:prstGeom>
          <a:solidFill>
            <a:srgbClr val="0000FF"/>
          </a:solidFill>
          <a:ln w="9525" cap="flat" cmpd="sng" algn="ctr">
            <a:solidFill>
              <a:schemeClr val="tx1"/>
            </a:solidFill>
            <a:prstDash val="solid"/>
            <a:round/>
            <a:headEnd type="none" w="med" len="med"/>
            <a:tailEnd type="none" w="med" len="med"/>
          </a:ln>
          <a:effectLst/>
        </p:spPr>
        <p:txBody>
          <a:bodyPr/>
          <a:lstStyle/>
          <a:p>
            <a:pPr algn="l">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a:latin typeface="Arial" charset="0"/>
              </a:rPr>
              <a:t>DNA match statistic</a:t>
            </a:r>
          </a:p>
        </p:txBody>
      </p:sp>
      <p:sp>
        <p:nvSpPr>
          <p:cNvPr id="32770" name="Text Box 5"/>
          <p:cNvSpPr txBox="1">
            <a:spLocks noChangeArrowheads="1"/>
          </p:cNvSpPr>
          <p:nvPr/>
        </p:nvSpPr>
        <p:spPr bwMode="auto">
          <a:xfrm>
            <a:off x="587375" y="1828800"/>
            <a:ext cx="160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t>Evidence item</a:t>
            </a:r>
          </a:p>
        </p:txBody>
      </p:sp>
      <p:sp>
        <p:nvSpPr>
          <p:cNvPr id="32771" name="Text Box 6"/>
          <p:cNvSpPr txBox="1">
            <a:spLocks noChangeArrowheads="1"/>
          </p:cNvSpPr>
          <p:nvPr/>
        </p:nvSpPr>
        <p:spPr bwMode="auto">
          <a:xfrm>
            <a:off x="3711575" y="1828800"/>
            <a:ext cx="1768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Evidence data</a:t>
            </a:r>
          </a:p>
        </p:txBody>
      </p:sp>
      <p:sp>
        <p:nvSpPr>
          <p:cNvPr id="32772" name="Line 10"/>
          <p:cNvSpPr>
            <a:spLocks noChangeShapeType="1"/>
          </p:cNvSpPr>
          <p:nvPr/>
        </p:nvSpPr>
        <p:spPr bwMode="auto">
          <a:xfrm>
            <a:off x="2263775" y="2209800"/>
            <a:ext cx="13716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2773" name="Line 11"/>
          <p:cNvSpPr>
            <a:spLocks noChangeShapeType="1"/>
          </p:cNvSpPr>
          <p:nvPr/>
        </p:nvSpPr>
        <p:spPr bwMode="auto">
          <a:xfrm>
            <a:off x="5464175" y="2209800"/>
            <a:ext cx="13716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2774" name="Text Box 19"/>
          <p:cNvSpPr txBox="1">
            <a:spLocks noChangeArrowheads="1"/>
          </p:cNvSpPr>
          <p:nvPr/>
        </p:nvSpPr>
        <p:spPr bwMode="auto">
          <a:xfrm>
            <a:off x="2514600" y="17526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solidFill>
                  <a:schemeClr val="accent2"/>
                </a:solidFill>
              </a:rPr>
              <a:t>Lab</a:t>
            </a:r>
          </a:p>
        </p:txBody>
      </p:sp>
      <p:sp>
        <p:nvSpPr>
          <p:cNvPr id="32775" name="AutoShape 22"/>
          <p:cNvSpPr>
            <a:spLocks noChangeArrowheads="1"/>
          </p:cNvSpPr>
          <p:nvPr/>
        </p:nvSpPr>
        <p:spPr bwMode="auto">
          <a:xfrm>
            <a:off x="4826000" y="2878138"/>
            <a:ext cx="177800" cy="1312862"/>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2776" name="Line 24"/>
          <p:cNvSpPr>
            <a:spLocks noChangeShapeType="1"/>
          </p:cNvSpPr>
          <p:nvPr/>
        </p:nvSpPr>
        <p:spPr bwMode="auto">
          <a:xfrm>
            <a:off x="3810000" y="41910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7" name="Text Box 25"/>
          <p:cNvSpPr txBox="1">
            <a:spLocks noChangeArrowheads="1"/>
          </p:cNvSpPr>
          <p:nvPr/>
        </p:nvSpPr>
        <p:spPr bwMode="auto">
          <a:xfrm>
            <a:off x="3810000" y="4129088"/>
            <a:ext cx="13287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sz="1800"/>
              <a:t>10   11   12</a:t>
            </a:r>
          </a:p>
        </p:txBody>
      </p:sp>
      <p:sp>
        <p:nvSpPr>
          <p:cNvPr id="32778" name="Text Box 28"/>
          <p:cNvSpPr txBox="1">
            <a:spLocks noChangeArrowheads="1"/>
          </p:cNvSpPr>
          <p:nvPr/>
        </p:nvSpPr>
        <p:spPr bwMode="auto">
          <a:xfrm>
            <a:off x="6972300" y="1828800"/>
            <a:ext cx="1768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Contributor genotype</a:t>
            </a:r>
          </a:p>
        </p:txBody>
      </p:sp>
      <p:sp>
        <p:nvSpPr>
          <p:cNvPr id="21518" name="Text Box 29"/>
          <p:cNvSpPr txBox="1">
            <a:spLocks noChangeArrowheads="1"/>
          </p:cNvSpPr>
          <p:nvPr/>
        </p:nvSpPr>
        <p:spPr bwMode="auto">
          <a:xfrm>
            <a:off x="6972300" y="5349875"/>
            <a:ext cx="1768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dirty="0" smtClean="0">
                <a:solidFill>
                  <a:schemeClr val="bg2">
                    <a:lumMod val="75000"/>
                  </a:schemeClr>
                </a:solidFill>
              </a:rPr>
              <a:t>Known genotype</a:t>
            </a:r>
          </a:p>
        </p:txBody>
      </p:sp>
      <p:sp>
        <p:nvSpPr>
          <p:cNvPr id="32780" name="AutoShape 30"/>
          <p:cNvSpPr>
            <a:spLocks noChangeArrowheads="1"/>
          </p:cNvSpPr>
          <p:nvPr/>
        </p:nvSpPr>
        <p:spPr bwMode="auto">
          <a:xfrm>
            <a:off x="7581900" y="4191000"/>
            <a:ext cx="533400" cy="990600"/>
          </a:xfrm>
          <a:prstGeom prst="upDownArrow">
            <a:avLst>
              <a:gd name="adj1" fmla="val 50000"/>
              <a:gd name="adj2" fmla="val 37143"/>
            </a:avLst>
          </a:prstGeom>
          <a:solidFill>
            <a:schemeClr val="accent1"/>
          </a:solidFill>
          <a:ln w="9525">
            <a:solidFill>
              <a:schemeClr val="tx1"/>
            </a:solidFill>
            <a:miter lim="800000"/>
            <a:headEnd/>
            <a:tailEnd/>
          </a:ln>
        </p:spPr>
        <p:txBody>
          <a:bodyPr wrap="none" anchor="ctr"/>
          <a:lstStyle/>
          <a:p>
            <a:endParaRPr lang="en-US"/>
          </a:p>
        </p:txBody>
      </p:sp>
      <p:sp>
        <p:nvSpPr>
          <p:cNvPr id="32781" name="Text Box 31"/>
          <p:cNvSpPr txBox="1">
            <a:spLocks noChangeArrowheads="1"/>
          </p:cNvSpPr>
          <p:nvPr/>
        </p:nvSpPr>
        <p:spPr bwMode="auto">
          <a:xfrm>
            <a:off x="6870700" y="2743200"/>
            <a:ext cx="2139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solidFill>
                  <a:schemeClr val="accent2"/>
                </a:solidFill>
              </a:rPr>
              <a:t>10, 11</a:t>
            </a:r>
            <a:r>
              <a:rPr lang="en-US"/>
              <a:t> </a:t>
            </a:r>
            <a:r>
              <a:rPr lang="en-US">
                <a:solidFill>
                  <a:schemeClr val="hlink"/>
                </a:solidFill>
              </a:rPr>
              <a:t>@ 20%</a:t>
            </a:r>
            <a:endParaRPr lang="en-US">
              <a:solidFill>
                <a:schemeClr val="accent2"/>
              </a:solidFill>
            </a:endParaRPr>
          </a:p>
          <a:p>
            <a:pPr algn="l"/>
            <a:r>
              <a:rPr lang="en-US">
                <a:solidFill>
                  <a:schemeClr val="accent2"/>
                </a:solidFill>
              </a:rPr>
              <a:t>11, 11</a:t>
            </a:r>
            <a:r>
              <a:rPr lang="en-US"/>
              <a:t> </a:t>
            </a:r>
            <a:r>
              <a:rPr lang="en-US">
                <a:solidFill>
                  <a:schemeClr val="hlink"/>
                </a:solidFill>
              </a:rPr>
              <a:t>@ 30%</a:t>
            </a:r>
            <a:endParaRPr lang="en-US"/>
          </a:p>
          <a:p>
            <a:pPr algn="l"/>
            <a:r>
              <a:rPr lang="en-US">
                <a:solidFill>
                  <a:schemeClr val="accent2"/>
                </a:solidFill>
              </a:rPr>
              <a:t>11, 12</a:t>
            </a:r>
            <a:r>
              <a:rPr lang="en-US"/>
              <a:t> </a:t>
            </a:r>
            <a:r>
              <a:rPr lang="en-US">
                <a:solidFill>
                  <a:schemeClr val="hlink"/>
                </a:solidFill>
              </a:rPr>
              <a:t>@ 50%</a:t>
            </a:r>
            <a:endParaRPr lang="en-US"/>
          </a:p>
        </p:txBody>
      </p:sp>
      <p:sp>
        <p:nvSpPr>
          <p:cNvPr id="21521" name="Text Box 32"/>
          <p:cNvSpPr txBox="1">
            <a:spLocks noChangeArrowheads="1"/>
          </p:cNvSpPr>
          <p:nvPr/>
        </p:nvSpPr>
        <p:spPr bwMode="auto">
          <a:xfrm>
            <a:off x="7315200" y="6210300"/>
            <a:ext cx="1017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defRPr/>
            </a:pPr>
            <a:r>
              <a:rPr lang="en-US" dirty="0" smtClean="0">
                <a:solidFill>
                  <a:schemeClr val="bg2">
                    <a:lumMod val="75000"/>
                  </a:schemeClr>
                </a:solidFill>
              </a:rPr>
              <a:t>11, 12</a:t>
            </a:r>
          </a:p>
        </p:txBody>
      </p:sp>
      <p:sp>
        <p:nvSpPr>
          <p:cNvPr id="32783" name="Text Box 33"/>
          <p:cNvSpPr txBox="1">
            <a:spLocks noChangeArrowheads="1"/>
          </p:cNvSpPr>
          <p:nvPr/>
        </p:nvSpPr>
        <p:spPr bwMode="auto">
          <a:xfrm>
            <a:off x="7237413" y="4419600"/>
            <a:ext cx="143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solidFill>
                  <a:schemeClr val="accent2"/>
                </a:solidFill>
              </a:rPr>
              <a:t>Compare</a:t>
            </a:r>
          </a:p>
        </p:txBody>
      </p:sp>
      <p:grpSp>
        <p:nvGrpSpPr>
          <p:cNvPr id="32784" name="Group 34"/>
          <p:cNvGrpSpPr>
            <a:grpSpLocks/>
          </p:cNvGrpSpPr>
          <p:nvPr/>
        </p:nvGrpSpPr>
        <p:grpSpPr bwMode="auto">
          <a:xfrm>
            <a:off x="712788" y="2895600"/>
            <a:ext cx="1344612" cy="1295400"/>
            <a:chOff x="449" y="1824"/>
            <a:chExt cx="847" cy="816"/>
          </a:xfrm>
        </p:grpSpPr>
        <p:pic>
          <p:nvPicPr>
            <p:cNvPr id="32793" name="Picture 38" descr="DNA_logo.jpg                                                   00D94E0CMacintosh HD                   7C262F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 y="1824"/>
              <a:ext cx="367"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4" name="Picture 39" descr="&#10;DNA_logo2.jpg                                                  00D94E0CMacintosh HD                   7C262F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 y="1824"/>
              <a:ext cx="367"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85" name="AutoShape 22"/>
          <p:cNvSpPr>
            <a:spLocks noChangeArrowheads="1"/>
          </p:cNvSpPr>
          <p:nvPr/>
        </p:nvSpPr>
        <p:spPr bwMode="auto">
          <a:xfrm>
            <a:off x="3962400" y="3513138"/>
            <a:ext cx="158750" cy="677862"/>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2786" name="AutoShape 26"/>
          <p:cNvSpPr>
            <a:spLocks noChangeArrowheads="1"/>
          </p:cNvSpPr>
          <p:nvPr/>
        </p:nvSpPr>
        <p:spPr bwMode="auto">
          <a:xfrm>
            <a:off x="4386263" y="3513138"/>
            <a:ext cx="168275" cy="677862"/>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2787" name="TextBox 27"/>
          <p:cNvSpPr txBox="1">
            <a:spLocks noChangeArrowheads="1"/>
          </p:cNvSpPr>
          <p:nvPr/>
        </p:nvSpPr>
        <p:spPr bwMode="auto">
          <a:xfrm>
            <a:off x="177800" y="4292600"/>
            <a:ext cx="2405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rgbClr val="000090"/>
                </a:solidFill>
              </a:rPr>
              <a:t>DNA from</a:t>
            </a:r>
          </a:p>
          <a:p>
            <a:r>
              <a:rPr lang="en-US" sz="2000">
                <a:solidFill>
                  <a:srgbClr val="000090"/>
                </a:solidFill>
              </a:rPr>
              <a:t>two people</a:t>
            </a:r>
          </a:p>
        </p:txBody>
      </p:sp>
      <p:grpSp>
        <p:nvGrpSpPr>
          <p:cNvPr id="32788" name="Group 19"/>
          <p:cNvGrpSpPr>
            <a:grpSpLocks/>
          </p:cNvGrpSpPr>
          <p:nvPr/>
        </p:nvGrpSpPr>
        <p:grpSpPr bwMode="auto">
          <a:xfrm>
            <a:off x="2773363" y="5538788"/>
            <a:ext cx="3559175" cy="950912"/>
            <a:chOff x="1212" y="2425"/>
            <a:chExt cx="2242" cy="599"/>
          </a:xfrm>
        </p:grpSpPr>
        <p:sp>
          <p:nvSpPr>
            <p:cNvPr id="32790" name="Text Box 4"/>
            <p:cNvSpPr txBox="1">
              <a:spLocks noChangeArrowheads="1"/>
            </p:cNvSpPr>
            <p:nvPr/>
          </p:nvSpPr>
          <p:spPr bwMode="auto">
            <a:xfrm>
              <a:off x="1318" y="2425"/>
              <a:ext cx="20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t>Prob(</a:t>
              </a:r>
              <a:r>
                <a:rPr lang="en-US">
                  <a:solidFill>
                    <a:schemeClr val="accent2"/>
                  </a:solidFill>
                </a:rPr>
                <a:t>evidence match</a:t>
              </a:r>
              <a:r>
                <a:rPr lang="en-US"/>
                <a:t>)</a:t>
              </a:r>
            </a:p>
          </p:txBody>
        </p:sp>
        <p:sp>
          <p:nvSpPr>
            <p:cNvPr id="32791" name="Text Box 5"/>
            <p:cNvSpPr txBox="1">
              <a:spLocks noChangeArrowheads="1"/>
            </p:cNvSpPr>
            <p:nvPr/>
          </p:nvSpPr>
          <p:spPr bwMode="auto">
            <a:xfrm>
              <a:off x="1214" y="2736"/>
              <a:ext cx="2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t>Prob(</a:t>
              </a:r>
              <a:r>
                <a:rPr lang="en-US">
                  <a:solidFill>
                    <a:srgbClr val="996633"/>
                  </a:solidFill>
                </a:rPr>
                <a:t>coincidental match</a:t>
              </a:r>
              <a:r>
                <a:rPr lang="en-US"/>
                <a:t>)</a:t>
              </a:r>
            </a:p>
          </p:txBody>
        </p:sp>
        <p:sp>
          <p:nvSpPr>
            <p:cNvPr id="32792" name="Line 6"/>
            <p:cNvSpPr>
              <a:spLocks noChangeShapeType="1"/>
            </p:cNvSpPr>
            <p:nvPr/>
          </p:nvSpPr>
          <p:spPr bwMode="auto">
            <a:xfrm>
              <a:off x="1212" y="2736"/>
              <a:ext cx="22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2789" name="Text Box 20"/>
          <p:cNvSpPr txBox="1">
            <a:spLocks noChangeArrowheads="1"/>
          </p:cNvSpPr>
          <p:nvPr/>
        </p:nvSpPr>
        <p:spPr bwMode="auto">
          <a:xfrm>
            <a:off x="5348288" y="1752600"/>
            <a:ext cx="1433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solidFill>
                  <a:schemeClr val="accent2"/>
                </a:solidFill>
              </a:rPr>
              <a:t>Separate</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0" y="609600"/>
            <a:ext cx="9144000" cy="1143000"/>
          </a:xfrm>
        </p:spPr>
        <p:txBody>
          <a:bodyPr/>
          <a:lstStyle/>
          <a:p>
            <a:r>
              <a:rPr lang="en-US" sz="4000">
                <a:latin typeface="Arial" charset="0"/>
              </a:rPr>
              <a:t>Pennsylvania v Ralph Skundrich</a:t>
            </a:r>
          </a:p>
        </p:txBody>
      </p:sp>
      <p:sp>
        <p:nvSpPr>
          <p:cNvPr id="34818" name="TextBox 1"/>
          <p:cNvSpPr txBox="1">
            <a:spLocks noChangeArrowheads="1"/>
          </p:cNvSpPr>
          <p:nvPr/>
        </p:nvSpPr>
        <p:spPr bwMode="auto">
          <a:xfrm>
            <a:off x="1095375" y="2592388"/>
            <a:ext cx="1857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34819" name="TextBox 2"/>
          <p:cNvSpPr txBox="1">
            <a:spLocks noChangeArrowheads="1"/>
          </p:cNvSpPr>
          <p:nvPr/>
        </p:nvSpPr>
        <p:spPr bwMode="auto">
          <a:xfrm>
            <a:off x="1023938" y="2162175"/>
            <a:ext cx="7080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3366FF"/>
                </a:solidFill>
              </a:rPr>
              <a:t>On July 25, 2002, a Pittsburgh college student, 18, </a:t>
            </a:r>
          </a:p>
          <a:p>
            <a:r>
              <a:rPr lang="en-US">
                <a:solidFill>
                  <a:srgbClr val="3366FF"/>
                </a:solidFill>
              </a:rPr>
              <a:t>was threatened with a gun and </a:t>
            </a:r>
          </a:p>
          <a:p>
            <a:r>
              <a:rPr lang="en-US">
                <a:solidFill>
                  <a:srgbClr val="3366FF"/>
                </a:solidFill>
              </a:rPr>
              <a:t>sexually assaulted in her Shadyside apartment.</a:t>
            </a:r>
          </a:p>
        </p:txBody>
      </p:sp>
      <p:sp>
        <p:nvSpPr>
          <p:cNvPr id="34820" name="TextBox 3"/>
          <p:cNvSpPr txBox="1">
            <a:spLocks noChangeArrowheads="1"/>
          </p:cNvSpPr>
          <p:nvPr/>
        </p:nvSpPr>
        <p:spPr bwMode="auto">
          <a:xfrm>
            <a:off x="422275" y="3681413"/>
            <a:ext cx="826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FF"/>
                </a:solidFill>
              </a:rPr>
              <a:t>The victim's jeans and T-shirt contained biological evidence. </a:t>
            </a:r>
          </a:p>
        </p:txBody>
      </p:sp>
      <p:sp>
        <p:nvSpPr>
          <p:cNvPr id="34821" name="TextBox 4"/>
          <p:cNvSpPr txBox="1">
            <a:spLocks noChangeArrowheads="1"/>
          </p:cNvSpPr>
          <p:nvPr/>
        </p:nvSpPr>
        <p:spPr bwMode="auto">
          <a:xfrm>
            <a:off x="1536700" y="4460875"/>
            <a:ext cx="6037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90"/>
                </a:solidFill>
              </a:rPr>
              <a:t>The Allegheny County crime lab developed</a:t>
            </a:r>
          </a:p>
          <a:p>
            <a:r>
              <a:rPr lang="en-US">
                <a:solidFill>
                  <a:srgbClr val="000090"/>
                </a:solidFill>
              </a:rPr>
              <a:t> DNA data from the two evidence items. </a:t>
            </a:r>
          </a:p>
        </p:txBody>
      </p:sp>
      <p:sp>
        <p:nvSpPr>
          <p:cNvPr id="34822" name="TextBox 5"/>
          <p:cNvSpPr txBox="1">
            <a:spLocks noChangeArrowheads="1"/>
          </p:cNvSpPr>
          <p:nvPr/>
        </p:nvSpPr>
        <p:spPr bwMode="auto">
          <a:xfrm>
            <a:off x="438150" y="5570538"/>
            <a:ext cx="8232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660066"/>
                </a:solidFill>
              </a:rPr>
              <a:t>Skundrich was identified as a suspect after a DNA match was made in the national database in 2009.</a:t>
            </a:r>
          </a:p>
        </p:txBody>
      </p:sp>
      <p:pic>
        <p:nvPicPr>
          <p:cNvPr id="8" name="Picture 7" descr="PAfla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451429" cy="863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4" descr="D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8" y="2286000"/>
            <a:ext cx="6399212"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title"/>
          </p:nvPr>
        </p:nvSpPr>
        <p:spPr>
          <a:xfrm>
            <a:off x="0" y="609600"/>
            <a:ext cx="9144000" cy="1143000"/>
          </a:xfrm>
        </p:spPr>
        <p:txBody>
          <a:bodyPr/>
          <a:lstStyle/>
          <a:p>
            <a:r>
              <a:rPr lang="en-US">
                <a:latin typeface="Arial" charset="0"/>
              </a:rPr>
              <a:t>DNA mixture evidence (jeans)</a:t>
            </a:r>
          </a:p>
        </p:txBody>
      </p:sp>
      <p:sp>
        <p:nvSpPr>
          <p:cNvPr id="195588" name="Text Box 4"/>
          <p:cNvSpPr txBox="1">
            <a:spLocks noChangeArrowheads="1"/>
          </p:cNvSpPr>
          <p:nvPr/>
        </p:nvSpPr>
        <p:spPr bwMode="auto">
          <a:xfrm>
            <a:off x="1524000" y="1639888"/>
            <a:ext cx="611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dirty="0">
                <a:solidFill>
                  <a:schemeClr val="accent2"/>
                </a:solidFill>
              </a:rPr>
              <a:t>Quantitative peak heights at locus D13S317</a:t>
            </a:r>
          </a:p>
        </p:txBody>
      </p:sp>
      <p:sp>
        <p:nvSpPr>
          <p:cNvPr id="35844" name="Text Box 24"/>
          <p:cNvSpPr txBox="1">
            <a:spLocks noChangeArrowheads="1"/>
          </p:cNvSpPr>
          <p:nvPr/>
        </p:nvSpPr>
        <p:spPr bwMode="auto">
          <a:xfrm>
            <a:off x="533400" y="3505200"/>
            <a:ext cx="806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667BC8"/>
                </a:solidFill>
              </a:rPr>
              <a:t>peak</a:t>
            </a:r>
          </a:p>
          <a:p>
            <a:r>
              <a:rPr lang="en-US" sz="1800">
                <a:solidFill>
                  <a:srgbClr val="667BC8"/>
                </a:solidFill>
              </a:rPr>
              <a:t>height</a:t>
            </a:r>
          </a:p>
        </p:txBody>
      </p:sp>
      <p:sp>
        <p:nvSpPr>
          <p:cNvPr id="35845" name="Text Box 23"/>
          <p:cNvSpPr txBox="1">
            <a:spLocks noChangeArrowheads="1"/>
          </p:cNvSpPr>
          <p:nvPr/>
        </p:nvSpPr>
        <p:spPr bwMode="auto">
          <a:xfrm>
            <a:off x="4157663" y="2057400"/>
            <a:ext cx="1149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sz="1800">
                <a:solidFill>
                  <a:srgbClr val="667BC8"/>
                </a:solidFill>
              </a:rPr>
              <a:t>peak size</a:t>
            </a:r>
          </a:p>
        </p:txBody>
      </p:sp>
      <p:cxnSp>
        <p:nvCxnSpPr>
          <p:cNvPr id="35846" name="Straight Arrow Connector 12"/>
          <p:cNvCxnSpPr>
            <a:cxnSpLocks noChangeShapeType="1"/>
          </p:cNvCxnSpPr>
          <p:nvPr/>
        </p:nvCxnSpPr>
        <p:spPr bwMode="auto">
          <a:xfrm>
            <a:off x="4779963" y="2362200"/>
            <a:ext cx="1587" cy="1295400"/>
          </a:xfrm>
          <a:prstGeom prst="straightConnector1">
            <a:avLst/>
          </a:prstGeom>
          <a:noFill/>
          <a:ln w="28575">
            <a:solidFill>
              <a:srgbClr val="667BC8"/>
            </a:solidFill>
            <a:round/>
            <a:headEnd/>
            <a:tailEnd type="stealth" w="med" len="med"/>
          </a:ln>
          <a:extLst>
            <a:ext uri="{909E8E84-426E-40dd-AFC4-6F175D3DCCD1}">
              <a14:hiddenFill xmlns:a14="http://schemas.microsoft.com/office/drawing/2010/main">
                <a:noFill/>
              </a14:hiddenFill>
            </a:ext>
          </a:extLst>
        </p:spPr>
      </p:cxnSp>
      <p:cxnSp>
        <p:nvCxnSpPr>
          <p:cNvPr id="35847" name="Straight Arrow Connector 10"/>
          <p:cNvCxnSpPr>
            <a:cxnSpLocks noChangeShapeType="1"/>
          </p:cNvCxnSpPr>
          <p:nvPr/>
        </p:nvCxnSpPr>
        <p:spPr bwMode="auto">
          <a:xfrm flipV="1">
            <a:off x="1295400" y="3792538"/>
            <a:ext cx="3359150" cy="17462"/>
          </a:xfrm>
          <a:prstGeom prst="straightConnector1">
            <a:avLst/>
          </a:prstGeom>
          <a:noFill/>
          <a:ln w="28575">
            <a:solidFill>
              <a:srgbClr val="667BC8"/>
            </a:solidFill>
            <a:round/>
            <a:headEnd/>
            <a:tailEnd type="stealth" w="med" len="med"/>
          </a:ln>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eaLnBrk="1" hangingPunct="1">
              <a:defRPr/>
            </a:pPr>
            <a:r>
              <a:rPr lang="en-US" dirty="0" err="1" smtClean="0">
                <a:cs typeface="+mj-cs"/>
              </a:rPr>
              <a:t>TrueAllele</a:t>
            </a:r>
            <a:r>
              <a:rPr lang="en-US" baseline="30000" dirty="0" smtClean="0">
                <a:cs typeface="+mj-cs"/>
              </a:rPr>
              <a:t>®</a:t>
            </a:r>
            <a:r>
              <a:rPr lang="en-US" dirty="0" smtClean="0">
                <a:cs typeface="+mj-cs"/>
              </a:rPr>
              <a:t> Casework</a:t>
            </a:r>
          </a:p>
        </p:txBody>
      </p:sp>
      <p:pic>
        <p:nvPicPr>
          <p:cNvPr id="37890" name="Picture 4" descr="product-27in.jpg                                               00AB3A1FMacintosh HD                   7C262F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2551113"/>
            <a:ext cx="2043112"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5" descr="HP-Proliant-ML350.jpg                                          00AB3A1FMacintosh HD                   7C262F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2975" y="1789113"/>
            <a:ext cx="26892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6" descr="HP-Proliant-ML350.jpg                                          00AB3A1FMacintosh HD                   7C262F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2375" y="1789113"/>
            <a:ext cx="26892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847725" y="4572000"/>
            <a:ext cx="169068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err="1">
                <a:solidFill>
                  <a:srgbClr val="000090"/>
                </a:solidFill>
              </a:rPr>
              <a:t>ViewStation</a:t>
            </a:r>
            <a:endParaRPr lang="en-US" dirty="0">
              <a:solidFill>
                <a:srgbClr val="000090"/>
              </a:solidFill>
            </a:endParaRPr>
          </a:p>
          <a:p>
            <a:pPr>
              <a:defRPr/>
            </a:pPr>
            <a:r>
              <a:rPr lang="en-US" dirty="0">
                <a:solidFill>
                  <a:srgbClr val="000090"/>
                </a:solidFill>
              </a:rPr>
              <a:t>User Client</a:t>
            </a:r>
          </a:p>
        </p:txBody>
      </p:sp>
      <p:sp>
        <p:nvSpPr>
          <p:cNvPr id="8" name="Text Box 9"/>
          <p:cNvSpPr txBox="1">
            <a:spLocks noChangeArrowheads="1"/>
          </p:cNvSpPr>
          <p:nvPr/>
        </p:nvSpPr>
        <p:spPr bwMode="auto">
          <a:xfrm>
            <a:off x="4140200" y="4572000"/>
            <a:ext cx="135413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000090"/>
                </a:solidFill>
              </a:rPr>
              <a:t>Database</a:t>
            </a:r>
          </a:p>
          <a:p>
            <a:pPr>
              <a:defRPr/>
            </a:pPr>
            <a:r>
              <a:rPr lang="en-US">
                <a:solidFill>
                  <a:srgbClr val="000090"/>
                </a:solidFill>
              </a:rPr>
              <a:t>Server</a:t>
            </a:r>
          </a:p>
        </p:txBody>
      </p:sp>
      <p:sp>
        <p:nvSpPr>
          <p:cNvPr id="9" name="Text Box 10"/>
          <p:cNvSpPr txBox="1">
            <a:spLocks noChangeArrowheads="1"/>
          </p:cNvSpPr>
          <p:nvPr/>
        </p:nvSpPr>
        <p:spPr bwMode="auto">
          <a:xfrm>
            <a:off x="6551613" y="4572000"/>
            <a:ext cx="2236787"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000090"/>
                </a:solidFill>
              </a:rPr>
              <a:t>Interpret/Match</a:t>
            </a:r>
          </a:p>
          <a:p>
            <a:pPr>
              <a:defRPr/>
            </a:pPr>
            <a:r>
              <a:rPr lang="en-US">
                <a:solidFill>
                  <a:srgbClr val="000090"/>
                </a:solidFill>
              </a:rPr>
              <a:t>Expansion</a:t>
            </a:r>
          </a:p>
        </p:txBody>
      </p:sp>
      <p:sp>
        <p:nvSpPr>
          <p:cNvPr id="10" name="AutoShape 11"/>
          <p:cNvSpPr>
            <a:spLocks noChangeArrowheads="1"/>
          </p:cNvSpPr>
          <p:nvPr/>
        </p:nvSpPr>
        <p:spPr bwMode="auto">
          <a:xfrm>
            <a:off x="2971800" y="3160713"/>
            <a:ext cx="990600" cy="304800"/>
          </a:xfrm>
          <a:prstGeom prst="leftRightArrow">
            <a:avLst>
              <a:gd name="adj1" fmla="val 50000"/>
              <a:gd name="adj2" fmla="val 6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 name="AutoShape 12"/>
          <p:cNvSpPr>
            <a:spLocks noChangeArrowheads="1"/>
          </p:cNvSpPr>
          <p:nvPr/>
        </p:nvSpPr>
        <p:spPr bwMode="auto">
          <a:xfrm>
            <a:off x="5715000" y="3160713"/>
            <a:ext cx="990600" cy="304800"/>
          </a:xfrm>
          <a:prstGeom prst="leftRightArrow">
            <a:avLst>
              <a:gd name="adj1" fmla="val 50000"/>
              <a:gd name="adj2" fmla="val 6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13"/>
          <p:cNvSpPr txBox="1">
            <a:spLocks noChangeArrowheads="1"/>
          </p:cNvSpPr>
          <p:nvPr/>
        </p:nvSpPr>
        <p:spPr bwMode="auto">
          <a:xfrm>
            <a:off x="425450" y="5562600"/>
            <a:ext cx="277336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t>Visual User Interface</a:t>
            </a:r>
          </a:p>
          <a:p>
            <a:pPr>
              <a:defRPr/>
            </a:pPr>
            <a:r>
              <a:rPr lang="en-US" dirty="0" err="1"/>
              <a:t>VUIer</a:t>
            </a:r>
            <a:r>
              <a:rPr lang="en-US" dirty="0"/>
              <a:t>™ Software</a:t>
            </a:r>
          </a:p>
        </p:txBody>
      </p:sp>
      <p:sp>
        <p:nvSpPr>
          <p:cNvPr id="13" name="Text Box 14"/>
          <p:cNvSpPr txBox="1">
            <a:spLocks noChangeArrowheads="1"/>
          </p:cNvSpPr>
          <p:nvPr/>
        </p:nvSpPr>
        <p:spPr bwMode="auto">
          <a:xfrm>
            <a:off x="4321175" y="5562600"/>
            <a:ext cx="39608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t>Parallel Processing Computers</a:t>
            </a:r>
          </a:p>
        </p:txBody>
      </p:sp>
      <p:pic>
        <p:nvPicPr>
          <p:cNvPr id="37900" name="Picture 13" descr="Fig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900" y="2730500"/>
            <a:ext cx="17780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5" descr="D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8" y="2286000"/>
            <a:ext cx="6399212"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2"/>
          <p:cNvSpPr>
            <a:spLocks noGrp="1" noChangeArrowheads="1"/>
          </p:cNvSpPr>
          <p:nvPr>
            <p:ph type="title"/>
          </p:nvPr>
        </p:nvSpPr>
        <p:spPr/>
        <p:txBody>
          <a:bodyPr/>
          <a:lstStyle/>
          <a:p>
            <a:r>
              <a:rPr lang="en-US">
                <a:latin typeface="Arial" charset="0"/>
              </a:rPr>
              <a:t>How the computer thinks</a:t>
            </a:r>
          </a:p>
        </p:txBody>
      </p:sp>
      <p:sp>
        <p:nvSpPr>
          <p:cNvPr id="197636" name="Text Box 4"/>
          <p:cNvSpPr txBox="1">
            <a:spLocks noChangeArrowheads="1"/>
          </p:cNvSpPr>
          <p:nvPr/>
        </p:nvSpPr>
        <p:spPr bwMode="auto">
          <a:xfrm>
            <a:off x="1600200" y="1639888"/>
            <a:ext cx="5911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chemeClr val="accent2"/>
                </a:solidFill>
              </a:rPr>
              <a:t>Consider </a:t>
            </a:r>
            <a:r>
              <a:rPr lang="en-US" u="sng">
                <a:solidFill>
                  <a:schemeClr val="accent2"/>
                </a:solidFill>
              </a:rPr>
              <a:t>every possible</a:t>
            </a:r>
            <a:r>
              <a:rPr lang="en-US">
                <a:solidFill>
                  <a:schemeClr val="accent2"/>
                </a:solidFill>
              </a:rPr>
              <a:t> genotype solution</a:t>
            </a:r>
          </a:p>
        </p:txBody>
      </p:sp>
      <p:sp>
        <p:nvSpPr>
          <p:cNvPr id="197643" name="Text Box 11"/>
          <p:cNvSpPr txBox="1">
            <a:spLocks noChangeArrowheads="1"/>
          </p:cNvSpPr>
          <p:nvPr/>
        </p:nvSpPr>
        <p:spPr bwMode="auto">
          <a:xfrm>
            <a:off x="0" y="2987675"/>
            <a:ext cx="18780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chemeClr val="accent2"/>
                </a:solidFill>
              </a:rPr>
              <a:t>Explain the</a:t>
            </a:r>
          </a:p>
          <a:p>
            <a:pPr algn="l">
              <a:defRPr/>
            </a:pPr>
            <a:r>
              <a:rPr lang="en-US">
                <a:solidFill>
                  <a:schemeClr val="accent2"/>
                </a:solidFill>
              </a:rPr>
              <a:t>peak pattern</a:t>
            </a:r>
          </a:p>
        </p:txBody>
      </p:sp>
      <p:sp>
        <p:nvSpPr>
          <p:cNvPr id="197644" name="Text Box 12"/>
          <p:cNvSpPr txBox="1">
            <a:spLocks noChangeArrowheads="1"/>
          </p:cNvSpPr>
          <p:nvPr/>
        </p:nvSpPr>
        <p:spPr bwMode="auto">
          <a:xfrm>
            <a:off x="0" y="5000625"/>
            <a:ext cx="19462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chemeClr val="hlink"/>
                </a:solidFill>
              </a:rPr>
              <a:t>Better </a:t>
            </a:r>
          </a:p>
          <a:p>
            <a:pPr algn="l">
              <a:defRPr/>
            </a:pPr>
            <a:r>
              <a:rPr lang="en-US">
                <a:solidFill>
                  <a:schemeClr val="hlink"/>
                </a:solidFill>
              </a:rPr>
              <a:t>explanation</a:t>
            </a:r>
          </a:p>
          <a:p>
            <a:pPr algn="l">
              <a:defRPr/>
            </a:pPr>
            <a:r>
              <a:rPr lang="en-US">
                <a:solidFill>
                  <a:schemeClr val="hlink"/>
                </a:solidFill>
              </a:rPr>
              <a:t>has a higher </a:t>
            </a:r>
          </a:p>
          <a:p>
            <a:pPr algn="l">
              <a:defRPr/>
            </a:pPr>
            <a:r>
              <a:rPr lang="en-US">
                <a:solidFill>
                  <a:schemeClr val="hlink"/>
                </a:solidFill>
              </a:rPr>
              <a:t>likelihood</a:t>
            </a:r>
          </a:p>
        </p:txBody>
      </p:sp>
      <p:sp>
        <p:nvSpPr>
          <p:cNvPr id="39942" name="Rectangle 40"/>
          <p:cNvSpPr>
            <a:spLocks noChangeArrowheads="1"/>
          </p:cNvSpPr>
          <p:nvPr/>
        </p:nvSpPr>
        <p:spPr bwMode="auto">
          <a:xfrm>
            <a:off x="5181600" y="6105525"/>
            <a:ext cx="228600" cy="26511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a:p>
        </p:txBody>
      </p:sp>
      <p:sp>
        <p:nvSpPr>
          <p:cNvPr id="39943" name="Rectangle 40"/>
          <p:cNvSpPr>
            <a:spLocks noChangeArrowheads="1"/>
          </p:cNvSpPr>
          <p:nvPr/>
        </p:nvSpPr>
        <p:spPr bwMode="auto">
          <a:xfrm>
            <a:off x="4670425" y="3505200"/>
            <a:ext cx="228600" cy="2870200"/>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a:p>
        </p:txBody>
      </p:sp>
      <p:sp>
        <p:nvSpPr>
          <p:cNvPr id="39944" name="Rectangle 40"/>
          <p:cNvSpPr>
            <a:spLocks noChangeArrowheads="1"/>
          </p:cNvSpPr>
          <p:nvPr/>
        </p:nvSpPr>
        <p:spPr bwMode="auto">
          <a:xfrm>
            <a:off x="3098800" y="3500438"/>
            <a:ext cx="228600" cy="2870200"/>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a:p>
        </p:txBody>
      </p:sp>
      <p:sp>
        <p:nvSpPr>
          <p:cNvPr id="39945" name="Rectangle 40"/>
          <p:cNvSpPr>
            <a:spLocks noChangeArrowheads="1"/>
          </p:cNvSpPr>
          <p:nvPr/>
        </p:nvSpPr>
        <p:spPr bwMode="auto">
          <a:xfrm>
            <a:off x="6215063" y="6105525"/>
            <a:ext cx="228600" cy="26511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a:p>
        </p:txBody>
      </p:sp>
      <p:sp>
        <p:nvSpPr>
          <p:cNvPr id="39946" name="Text Box 29"/>
          <p:cNvSpPr txBox="1">
            <a:spLocks noChangeArrowheads="1"/>
          </p:cNvSpPr>
          <p:nvPr/>
        </p:nvSpPr>
        <p:spPr bwMode="auto">
          <a:xfrm>
            <a:off x="3056467" y="2459565"/>
            <a:ext cx="35274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200" dirty="0" smtClean="0">
                <a:solidFill>
                  <a:srgbClr val="008000"/>
                </a:solidFill>
              </a:rPr>
              <a:t>First person's </a:t>
            </a:r>
            <a:r>
              <a:rPr lang="en-US" sz="2200" dirty="0">
                <a:solidFill>
                  <a:srgbClr val="008000"/>
                </a:solidFill>
              </a:rPr>
              <a:t>allele pair</a:t>
            </a:r>
          </a:p>
        </p:txBody>
      </p:sp>
      <p:sp>
        <p:nvSpPr>
          <p:cNvPr id="197640" name="Text Box 8"/>
          <p:cNvSpPr txBox="1">
            <a:spLocks noChangeArrowheads="1"/>
          </p:cNvSpPr>
          <p:nvPr/>
        </p:nvSpPr>
        <p:spPr bwMode="auto">
          <a:xfrm>
            <a:off x="4800600" y="4858807"/>
            <a:ext cx="2514600" cy="769441"/>
          </a:xfrm>
          <a:prstGeom prst="rect">
            <a:avLst/>
          </a:prstGeom>
          <a:noFill/>
          <a:ln w="9525">
            <a:noFill/>
            <a:miter lim="800000"/>
            <a:headEnd/>
            <a:tailEnd/>
          </a:ln>
          <a:effectLst/>
        </p:spPr>
        <p:txBody>
          <a:bodyPr>
            <a:spAutoFit/>
          </a:bodyPr>
          <a:lstStyle>
            <a:lvl1pPr algn="l">
              <a:defRPr sz="2400">
                <a:solidFill>
                  <a:schemeClr val="tx1"/>
                </a:solidFill>
                <a:latin typeface="Arial" charset="0"/>
                <a:ea typeface="ＭＳ Ｐゴシック" charset="0"/>
                <a:cs typeface="ＭＳ Ｐゴシック" charset="0"/>
              </a:defRPr>
            </a:lvl1pPr>
            <a:lvl2pPr marL="37931725" indent="-37474525" algn="l">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2200" dirty="0" smtClean="0">
                <a:solidFill>
                  <a:srgbClr val="0000FF"/>
                </a:solidFill>
                <a:effectLst>
                  <a:outerShdw blurRad="38100" dist="38100" dir="2700000" algn="tl">
                    <a:srgbClr val="DDDDDD"/>
                  </a:outerShdw>
                </a:effectLst>
              </a:rPr>
              <a:t>Second person's allele pair</a:t>
            </a:r>
          </a:p>
        </p:txBody>
      </p:sp>
      <p:sp>
        <p:nvSpPr>
          <p:cNvPr id="39948" name="Line 9"/>
          <p:cNvSpPr>
            <a:spLocks noChangeShapeType="1"/>
          </p:cNvSpPr>
          <p:nvPr/>
        </p:nvSpPr>
        <p:spPr bwMode="auto">
          <a:xfrm flipH="1">
            <a:off x="5438775" y="5562600"/>
            <a:ext cx="276225" cy="51593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9" name="Line 9"/>
          <p:cNvSpPr>
            <a:spLocks noChangeShapeType="1"/>
          </p:cNvSpPr>
          <p:nvPr/>
        </p:nvSpPr>
        <p:spPr bwMode="auto">
          <a:xfrm>
            <a:off x="5949950" y="5562600"/>
            <a:ext cx="228600" cy="51593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0" name="Line 25"/>
          <p:cNvSpPr>
            <a:spLocks noChangeShapeType="1"/>
          </p:cNvSpPr>
          <p:nvPr/>
        </p:nvSpPr>
        <p:spPr bwMode="auto">
          <a:xfrm>
            <a:off x="4436532" y="2827866"/>
            <a:ext cx="211667" cy="645583"/>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1" name="Line 25"/>
          <p:cNvSpPr>
            <a:spLocks noChangeShapeType="1"/>
          </p:cNvSpPr>
          <p:nvPr/>
        </p:nvSpPr>
        <p:spPr bwMode="auto">
          <a:xfrm flipH="1">
            <a:off x="3352799" y="2810933"/>
            <a:ext cx="296334" cy="662517"/>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2" name="Text Box 29"/>
          <p:cNvSpPr txBox="1">
            <a:spLocks noChangeArrowheads="1"/>
          </p:cNvSpPr>
          <p:nvPr/>
        </p:nvSpPr>
        <p:spPr bwMode="auto">
          <a:xfrm>
            <a:off x="3535363" y="3440113"/>
            <a:ext cx="9318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200" dirty="0">
                <a:solidFill>
                  <a:srgbClr val="008000"/>
                </a:solidFill>
              </a:rPr>
              <a:t>90%</a:t>
            </a:r>
          </a:p>
        </p:txBody>
      </p:sp>
      <p:sp>
        <p:nvSpPr>
          <p:cNvPr id="18" name="Text Box 8"/>
          <p:cNvSpPr txBox="1">
            <a:spLocks noChangeArrowheads="1"/>
          </p:cNvSpPr>
          <p:nvPr/>
        </p:nvSpPr>
        <p:spPr bwMode="auto">
          <a:xfrm>
            <a:off x="5456238" y="5980113"/>
            <a:ext cx="746125" cy="430212"/>
          </a:xfrm>
          <a:prstGeom prst="rect">
            <a:avLst/>
          </a:prstGeom>
          <a:noFill/>
          <a:ln w="9525">
            <a:noFill/>
            <a:miter lim="800000"/>
            <a:headEnd/>
            <a:tailEnd/>
          </a:ln>
          <a:effectLst/>
        </p:spPr>
        <p:txBody>
          <a:bodyPr>
            <a:spAutoFit/>
          </a:bodyPr>
          <a:lstStyle>
            <a:lvl1pPr algn="l">
              <a:defRPr sz="2400">
                <a:solidFill>
                  <a:schemeClr val="tx1"/>
                </a:solidFill>
                <a:latin typeface="Arial" charset="0"/>
                <a:ea typeface="ＭＳ Ｐゴシック" charset="0"/>
                <a:cs typeface="ＭＳ Ｐゴシック" charset="0"/>
              </a:defRPr>
            </a:lvl1pPr>
            <a:lvl2pPr marL="37931725" indent="-37474525" algn="l">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2200" dirty="0" smtClean="0">
                <a:solidFill>
                  <a:srgbClr val="0000FF"/>
                </a:solidFill>
                <a:effectLst>
                  <a:outerShdw blurRad="38100" dist="38100" dir="2700000" algn="tl">
                    <a:srgbClr val="DDDDDD"/>
                  </a:outerShdw>
                </a:effectLst>
              </a:rPr>
              <a:t>10%</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5" descr="genoty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5" y="2133600"/>
            <a:ext cx="7586663"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Rectangle 24"/>
          <p:cNvSpPr>
            <a:spLocks noChangeArrowheads="1"/>
          </p:cNvSpPr>
          <p:nvPr/>
        </p:nvSpPr>
        <p:spPr bwMode="auto">
          <a:xfrm>
            <a:off x="511175" y="1519238"/>
            <a:ext cx="81232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rPr>
              <a:t>Objective</a:t>
            </a:r>
            <a:r>
              <a:rPr lang="en-US">
                <a:solidFill>
                  <a:schemeClr val="accent2"/>
                </a:solidFill>
              </a:rPr>
              <a:t> genotype determined solely from the DNA data.</a:t>
            </a:r>
            <a:r>
              <a:rPr lang="en-US">
                <a:solidFill>
                  <a:schemeClr val="hlink"/>
                </a:solidFill>
              </a:rPr>
              <a:t>  </a:t>
            </a:r>
          </a:p>
          <a:p>
            <a:r>
              <a:rPr lang="en-US">
                <a:solidFill>
                  <a:srgbClr val="800080"/>
                </a:solidFill>
              </a:rPr>
              <a:t>Never sees a suspect.</a:t>
            </a:r>
            <a:r>
              <a:rPr lang="en-US">
                <a:solidFill>
                  <a:schemeClr val="hlink"/>
                </a:solidFill>
              </a:rPr>
              <a:t> </a:t>
            </a:r>
          </a:p>
        </p:txBody>
      </p:sp>
      <p:sp>
        <p:nvSpPr>
          <p:cNvPr id="41987" name="Rectangle 2"/>
          <p:cNvSpPr>
            <a:spLocks noGrp="1" noChangeArrowheads="1"/>
          </p:cNvSpPr>
          <p:nvPr>
            <p:ph type="title"/>
          </p:nvPr>
        </p:nvSpPr>
        <p:spPr>
          <a:xfrm>
            <a:off x="0" y="609600"/>
            <a:ext cx="9144000" cy="1143000"/>
          </a:xfrm>
        </p:spPr>
        <p:txBody>
          <a:bodyPr/>
          <a:lstStyle/>
          <a:p>
            <a:r>
              <a:rPr lang="en-US">
                <a:latin typeface="Arial" charset="0"/>
              </a:rPr>
              <a:t>Evidence genotype</a:t>
            </a:r>
          </a:p>
        </p:txBody>
      </p:sp>
      <p:sp>
        <p:nvSpPr>
          <p:cNvPr id="201737" name="Text Box 9"/>
          <p:cNvSpPr txBox="1">
            <a:spLocks noChangeArrowheads="1"/>
          </p:cNvSpPr>
          <p:nvPr/>
        </p:nvSpPr>
        <p:spPr bwMode="auto">
          <a:xfrm>
            <a:off x="5791200" y="2386013"/>
            <a:ext cx="7429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200">
                <a:solidFill>
                  <a:schemeClr val="accent2"/>
                </a:solidFill>
              </a:rPr>
              <a:t>98%</a:t>
            </a:r>
          </a:p>
        </p:txBody>
      </p:sp>
      <p:sp>
        <p:nvSpPr>
          <p:cNvPr id="201739" name="Text Box 11"/>
          <p:cNvSpPr txBox="1">
            <a:spLocks noChangeArrowheads="1"/>
          </p:cNvSpPr>
          <p:nvPr/>
        </p:nvSpPr>
        <p:spPr bwMode="auto">
          <a:xfrm>
            <a:off x="4343400" y="5815013"/>
            <a:ext cx="5873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200">
                <a:solidFill>
                  <a:schemeClr val="accent2"/>
                </a:solidFill>
              </a:rPr>
              <a:t>1%</a:t>
            </a:r>
          </a:p>
        </p:txBody>
      </p:sp>
      <p:sp>
        <p:nvSpPr>
          <p:cNvPr id="201740" name="Text Box 12"/>
          <p:cNvSpPr txBox="1">
            <a:spLocks noChangeArrowheads="1"/>
          </p:cNvSpPr>
          <p:nvPr/>
        </p:nvSpPr>
        <p:spPr bwMode="auto">
          <a:xfrm>
            <a:off x="2667000" y="5815013"/>
            <a:ext cx="5873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200">
                <a:solidFill>
                  <a:schemeClr val="accent2"/>
                </a:solidFill>
              </a:rPr>
              <a:t>1%</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8" descr="genotype_C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5" y="2128838"/>
            <a:ext cx="7586663"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2"/>
          <p:cNvSpPr>
            <a:spLocks noGrp="1" noChangeArrowheads="1"/>
          </p:cNvSpPr>
          <p:nvPr>
            <p:ph type="title"/>
          </p:nvPr>
        </p:nvSpPr>
        <p:spPr/>
        <p:txBody>
          <a:bodyPr/>
          <a:lstStyle/>
          <a:p>
            <a:r>
              <a:rPr lang="en-US">
                <a:latin typeface="Arial" charset="0"/>
              </a:rPr>
              <a:t>DNA match information</a:t>
            </a:r>
          </a:p>
        </p:txBody>
      </p:sp>
      <p:grpSp>
        <p:nvGrpSpPr>
          <p:cNvPr id="44035" name="Group 19"/>
          <p:cNvGrpSpPr>
            <a:grpSpLocks/>
          </p:cNvGrpSpPr>
          <p:nvPr/>
        </p:nvGrpSpPr>
        <p:grpSpPr bwMode="auto">
          <a:xfrm>
            <a:off x="1924050" y="3849688"/>
            <a:ext cx="3559175" cy="950912"/>
            <a:chOff x="1212" y="2425"/>
            <a:chExt cx="2242" cy="599"/>
          </a:xfrm>
        </p:grpSpPr>
        <p:sp>
          <p:nvSpPr>
            <p:cNvPr id="199684" name="Text Box 4"/>
            <p:cNvSpPr txBox="1">
              <a:spLocks noChangeArrowheads="1"/>
            </p:cNvSpPr>
            <p:nvPr/>
          </p:nvSpPr>
          <p:spPr bwMode="auto">
            <a:xfrm>
              <a:off x="1316" y="2425"/>
              <a:ext cx="19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t>Prob(</a:t>
              </a:r>
              <a:r>
                <a:rPr lang="en-US">
                  <a:solidFill>
                    <a:schemeClr val="accent2"/>
                  </a:solidFill>
                </a:rPr>
                <a:t>evidence match</a:t>
              </a:r>
              <a:r>
                <a:rPr lang="en-US"/>
                <a:t>)</a:t>
              </a:r>
            </a:p>
          </p:txBody>
        </p:sp>
        <p:sp>
          <p:nvSpPr>
            <p:cNvPr id="199685" name="Text Box 5"/>
            <p:cNvSpPr txBox="1">
              <a:spLocks noChangeArrowheads="1"/>
            </p:cNvSpPr>
            <p:nvPr/>
          </p:nvSpPr>
          <p:spPr bwMode="auto">
            <a:xfrm>
              <a:off x="1214" y="2736"/>
              <a:ext cx="2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t>Prob(</a:t>
              </a:r>
              <a:r>
                <a:rPr lang="en-US">
                  <a:solidFill>
                    <a:srgbClr val="996633"/>
                  </a:solidFill>
                </a:rPr>
                <a:t>coincidental match</a:t>
              </a:r>
              <a:r>
                <a:rPr lang="en-US"/>
                <a:t>)</a:t>
              </a:r>
            </a:p>
          </p:txBody>
        </p:sp>
        <p:sp>
          <p:nvSpPr>
            <p:cNvPr id="199686" name="Line 6"/>
            <p:cNvSpPr>
              <a:spLocks noChangeShapeType="1"/>
            </p:cNvSpPr>
            <p:nvPr/>
          </p:nvSpPr>
          <p:spPr bwMode="auto">
            <a:xfrm>
              <a:off x="1212" y="2736"/>
              <a:ext cx="22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199689" name="Text Box 9"/>
          <p:cNvSpPr txBox="1">
            <a:spLocks noChangeArrowheads="1"/>
          </p:cNvSpPr>
          <p:nvPr/>
        </p:nvSpPr>
        <p:spPr bwMode="auto">
          <a:xfrm>
            <a:off x="304800" y="1516063"/>
            <a:ext cx="861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dirty="0"/>
              <a:t>How much more does the </a:t>
            </a:r>
            <a:r>
              <a:rPr lang="en-US" dirty="0">
                <a:solidFill>
                  <a:srgbClr val="FF0000"/>
                </a:solidFill>
              </a:rPr>
              <a:t>suspect</a:t>
            </a:r>
            <a:r>
              <a:rPr lang="en-US" dirty="0">
                <a:solidFill>
                  <a:schemeClr val="accent2"/>
                </a:solidFill>
              </a:rPr>
              <a:t> match the evidence</a:t>
            </a:r>
            <a:endParaRPr lang="en-US" dirty="0"/>
          </a:p>
          <a:p>
            <a:pPr>
              <a:defRPr/>
            </a:pPr>
            <a:r>
              <a:rPr lang="en-US" dirty="0"/>
              <a:t>than </a:t>
            </a:r>
            <a:r>
              <a:rPr lang="en-US" dirty="0">
                <a:solidFill>
                  <a:srgbClr val="996633"/>
                </a:solidFill>
              </a:rPr>
              <a:t>a random person</a:t>
            </a:r>
            <a:r>
              <a:rPr lang="en-US" dirty="0"/>
              <a:t>?</a:t>
            </a:r>
          </a:p>
        </p:txBody>
      </p:sp>
      <p:sp>
        <p:nvSpPr>
          <p:cNvPr id="199691" name="AutoShape 11"/>
          <p:cNvSpPr>
            <a:spLocks noChangeArrowheads="1"/>
          </p:cNvSpPr>
          <p:nvPr/>
        </p:nvSpPr>
        <p:spPr bwMode="auto">
          <a:xfrm>
            <a:off x="5638800" y="2667000"/>
            <a:ext cx="1143000" cy="3838575"/>
          </a:xfrm>
          <a:prstGeom prst="roundRect">
            <a:avLst>
              <a:gd name="adj" fmla="val 16667"/>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99692" name="Text Box 12"/>
          <p:cNvSpPr txBox="1">
            <a:spLocks noChangeArrowheads="1"/>
          </p:cNvSpPr>
          <p:nvPr/>
        </p:nvSpPr>
        <p:spPr bwMode="auto">
          <a:xfrm>
            <a:off x="5867400" y="2309813"/>
            <a:ext cx="63976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200" dirty="0">
                <a:solidFill>
                  <a:srgbClr val="FF0000"/>
                </a:solidFill>
              </a:rPr>
              <a:t>35x</a:t>
            </a:r>
          </a:p>
        </p:txBody>
      </p:sp>
      <p:sp>
        <p:nvSpPr>
          <p:cNvPr id="199693" name="Line 13"/>
          <p:cNvSpPr>
            <a:spLocks noChangeShapeType="1"/>
          </p:cNvSpPr>
          <p:nvPr/>
        </p:nvSpPr>
        <p:spPr bwMode="auto">
          <a:xfrm flipV="1">
            <a:off x="4114800" y="2751138"/>
            <a:ext cx="1600200" cy="1211262"/>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99694" name="Line 14"/>
          <p:cNvSpPr>
            <a:spLocks noChangeShapeType="1"/>
          </p:cNvSpPr>
          <p:nvPr/>
        </p:nvSpPr>
        <p:spPr bwMode="auto">
          <a:xfrm>
            <a:off x="4191000" y="4724400"/>
            <a:ext cx="2003425" cy="1397000"/>
          </a:xfrm>
          <a:prstGeom prst="line">
            <a:avLst/>
          </a:prstGeom>
          <a:noFill/>
          <a:ln w="2857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99696" name="Text Box 16"/>
          <p:cNvSpPr txBox="1">
            <a:spLocks noChangeArrowheads="1"/>
          </p:cNvSpPr>
          <p:nvPr/>
        </p:nvSpPr>
        <p:spPr bwMode="auto">
          <a:xfrm>
            <a:off x="6129338" y="2833688"/>
            <a:ext cx="7429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200" dirty="0">
                <a:solidFill>
                  <a:schemeClr val="accent2"/>
                </a:solidFill>
              </a:rPr>
              <a:t>98%</a:t>
            </a:r>
          </a:p>
        </p:txBody>
      </p:sp>
      <p:sp>
        <p:nvSpPr>
          <p:cNvPr id="199697" name="Text Box 17"/>
          <p:cNvSpPr txBox="1">
            <a:spLocks noChangeArrowheads="1"/>
          </p:cNvSpPr>
          <p:nvPr/>
        </p:nvSpPr>
        <p:spPr bwMode="auto">
          <a:xfrm>
            <a:off x="6172200" y="5791200"/>
            <a:ext cx="59213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200" dirty="0">
                <a:solidFill>
                  <a:srgbClr val="996633"/>
                </a:solidFill>
              </a:rPr>
              <a:t>3%</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atin typeface="Arial" charset="0"/>
              </a:rPr>
              <a:t>Match information at 13 loci</a:t>
            </a:r>
          </a:p>
        </p:txBody>
      </p:sp>
      <p:sp>
        <p:nvSpPr>
          <p:cNvPr id="2" name="TextBox 1"/>
          <p:cNvSpPr txBox="1"/>
          <p:nvPr/>
        </p:nvSpPr>
        <p:spPr>
          <a:xfrm rot="16200000">
            <a:off x="-470693" y="3752056"/>
            <a:ext cx="2038350" cy="461963"/>
          </a:xfrm>
          <a:prstGeom prst="rect">
            <a:avLst/>
          </a:prstGeom>
          <a:noFill/>
        </p:spPr>
        <p:txBody>
          <a:bodyPr>
            <a:spAutoFit/>
          </a:bodyPr>
          <a:lstStyle/>
          <a:p>
            <a:pPr>
              <a:defRPr/>
            </a:pPr>
            <a:r>
              <a:rPr lang="en-US" dirty="0">
                <a:solidFill>
                  <a:schemeClr val="bg2">
                    <a:lumMod val="75000"/>
                  </a:schemeClr>
                </a:solidFill>
              </a:rPr>
              <a:t>DNA locus</a:t>
            </a:r>
          </a:p>
        </p:txBody>
      </p:sp>
      <p:sp>
        <p:nvSpPr>
          <p:cNvPr id="46083" name="TextBox 2"/>
          <p:cNvSpPr txBox="1">
            <a:spLocks noChangeArrowheads="1"/>
          </p:cNvSpPr>
          <p:nvPr/>
        </p:nvSpPr>
        <p:spPr bwMode="auto">
          <a:xfrm>
            <a:off x="3152775" y="6383338"/>
            <a:ext cx="3435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606060"/>
                </a:solidFill>
              </a:rPr>
              <a:t>Likelihood ratio (LR)</a:t>
            </a:r>
          </a:p>
        </p:txBody>
      </p:sp>
      <p:pic>
        <p:nvPicPr>
          <p:cNvPr id="46084" name="Picture 3" descr="LR.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7100" y="1771650"/>
            <a:ext cx="77597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AutoShape 11"/>
          <p:cNvSpPr>
            <a:spLocks noChangeArrowheads="1"/>
          </p:cNvSpPr>
          <p:nvPr/>
        </p:nvSpPr>
        <p:spPr bwMode="auto">
          <a:xfrm>
            <a:off x="954088" y="2295525"/>
            <a:ext cx="2743200" cy="244475"/>
          </a:xfrm>
          <a:prstGeom prst="roundRect">
            <a:avLst>
              <a:gd name="adj" fmla="val 16667"/>
            </a:avLst>
          </a:prstGeom>
          <a:noFill/>
          <a:ln w="19050">
            <a:solidFill>
              <a:srgbClr val="66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atin typeface="Arial" charset="0"/>
              </a:rPr>
              <a:t>National Academy of Sciences</a:t>
            </a:r>
          </a:p>
        </p:txBody>
      </p:sp>
      <p:sp>
        <p:nvSpPr>
          <p:cNvPr id="17410" name="TextBox 2"/>
          <p:cNvSpPr txBox="1">
            <a:spLocks noChangeArrowheads="1"/>
          </p:cNvSpPr>
          <p:nvPr/>
        </p:nvSpPr>
        <p:spPr bwMode="auto">
          <a:xfrm>
            <a:off x="479425" y="4722813"/>
            <a:ext cx="81946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solidFill>
                  <a:srgbClr val="0000FF"/>
                </a:solidFill>
              </a:rPr>
              <a:t>Among existing forensic methods, only nuclear DNA analysis has been rigorously shown to have the capacity to consistently, and with a high degree of certainty, demonstrate a connection between an evidentiary sample and a specific individual or source.</a:t>
            </a:r>
          </a:p>
        </p:txBody>
      </p:sp>
      <p:sp>
        <p:nvSpPr>
          <p:cNvPr id="17411" name="TextBox 3"/>
          <p:cNvSpPr txBox="1">
            <a:spLocks noChangeArrowheads="1"/>
          </p:cNvSpPr>
          <p:nvPr/>
        </p:nvSpPr>
        <p:spPr bwMode="auto">
          <a:xfrm>
            <a:off x="3441700" y="1976438"/>
            <a:ext cx="4741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90"/>
                </a:solidFill>
              </a:rPr>
              <a:t>"Strengthening Forensic Science:</a:t>
            </a:r>
          </a:p>
          <a:p>
            <a:r>
              <a:rPr lang="en-US">
                <a:solidFill>
                  <a:srgbClr val="000090"/>
                </a:solidFill>
              </a:rPr>
              <a:t>A Path Forward" (2009)</a:t>
            </a:r>
          </a:p>
        </p:txBody>
      </p:sp>
      <p:pic>
        <p:nvPicPr>
          <p:cNvPr id="17412" name="Picture 1" descr="NASrepo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1778000"/>
            <a:ext cx="1817688"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2"/>
          <p:cNvSpPr txBox="1">
            <a:spLocks noChangeArrowheads="1"/>
          </p:cNvSpPr>
          <p:nvPr/>
        </p:nvSpPr>
        <p:spPr bwMode="auto">
          <a:xfrm>
            <a:off x="3849688" y="3060700"/>
            <a:ext cx="40640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solidFill>
                  <a:srgbClr val="FF0000"/>
                </a:solidFill>
              </a:rPr>
              <a:t>• Human examination bias </a:t>
            </a:r>
          </a:p>
          <a:p>
            <a:pPr algn="l"/>
            <a:r>
              <a:rPr lang="en-US">
                <a:solidFill>
                  <a:srgbClr val="FF0000"/>
                </a:solidFill>
              </a:rPr>
              <a:t>• Statistics &amp; reporting</a:t>
            </a:r>
          </a:p>
          <a:p>
            <a:pPr algn="l"/>
            <a:r>
              <a:rPr lang="en-US">
                <a:solidFill>
                  <a:srgbClr val="FF0000"/>
                </a:solidFill>
              </a:rPr>
              <a:t>• Underlying scientific basis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0" y="609600"/>
            <a:ext cx="9144000" cy="1143000"/>
          </a:xfrm>
        </p:spPr>
        <p:txBody>
          <a:bodyPr/>
          <a:lstStyle/>
          <a:p>
            <a:r>
              <a:rPr lang="en-US">
                <a:latin typeface="Arial" charset="0"/>
              </a:rPr>
              <a:t>Is the suspect in the evidence?</a:t>
            </a:r>
          </a:p>
        </p:txBody>
      </p:sp>
      <p:sp>
        <p:nvSpPr>
          <p:cNvPr id="202759" name="Text Box 7"/>
          <p:cNvSpPr txBox="1">
            <a:spLocks noChangeArrowheads="1"/>
          </p:cNvSpPr>
          <p:nvPr/>
        </p:nvSpPr>
        <p:spPr bwMode="auto">
          <a:xfrm>
            <a:off x="415925" y="2025650"/>
            <a:ext cx="8305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dirty="0">
                <a:solidFill>
                  <a:schemeClr val="bg2"/>
                </a:solidFill>
              </a:rPr>
              <a:t>A match between the</a:t>
            </a:r>
            <a:r>
              <a:rPr lang="en-US" dirty="0">
                <a:solidFill>
                  <a:srgbClr val="800080"/>
                </a:solidFill>
              </a:rPr>
              <a:t> </a:t>
            </a:r>
            <a:r>
              <a:rPr lang="en-US" dirty="0"/>
              <a:t>jeans</a:t>
            </a:r>
            <a:r>
              <a:rPr lang="en-US" dirty="0">
                <a:solidFill>
                  <a:srgbClr val="800080"/>
                </a:solidFill>
              </a:rPr>
              <a:t> </a:t>
            </a:r>
            <a:r>
              <a:rPr lang="en-US" dirty="0">
                <a:solidFill>
                  <a:schemeClr val="bg2"/>
                </a:solidFill>
              </a:rPr>
              <a:t>and </a:t>
            </a:r>
            <a:r>
              <a:rPr lang="en-US" dirty="0"/>
              <a:t>Ralph </a:t>
            </a:r>
            <a:r>
              <a:rPr lang="en-US" dirty="0" err="1"/>
              <a:t>Skundrich</a:t>
            </a:r>
            <a:r>
              <a:rPr lang="en-US" dirty="0"/>
              <a:t> </a:t>
            </a:r>
            <a:r>
              <a:rPr lang="en-US" dirty="0">
                <a:solidFill>
                  <a:schemeClr val="bg2"/>
                </a:solidFill>
              </a:rPr>
              <a:t>is:</a:t>
            </a:r>
          </a:p>
          <a:p>
            <a:pPr>
              <a:defRPr/>
            </a:pPr>
            <a:r>
              <a:rPr lang="en-US" dirty="0">
                <a:solidFill>
                  <a:srgbClr val="800080"/>
                </a:solidFill>
              </a:rPr>
              <a:t> </a:t>
            </a:r>
          </a:p>
          <a:p>
            <a:pPr>
              <a:defRPr/>
            </a:pPr>
            <a:r>
              <a:rPr lang="en-US" dirty="0">
                <a:solidFill>
                  <a:srgbClr val="800080"/>
                </a:solidFill>
              </a:rPr>
              <a:t>2.1 quadrillion </a:t>
            </a:r>
            <a:r>
              <a:rPr lang="en-US" dirty="0">
                <a:solidFill>
                  <a:schemeClr val="accent2"/>
                </a:solidFill>
              </a:rPr>
              <a:t>times more probable than coincidence</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0" y="609600"/>
            <a:ext cx="9144000" cy="1143000"/>
          </a:xfrm>
        </p:spPr>
        <p:txBody>
          <a:bodyPr/>
          <a:lstStyle/>
          <a:p>
            <a:r>
              <a:rPr lang="en-US">
                <a:latin typeface="Arial" charset="0"/>
              </a:rPr>
              <a:t>Is the suspect in the evidence?</a:t>
            </a:r>
          </a:p>
        </p:txBody>
      </p:sp>
      <p:sp>
        <p:nvSpPr>
          <p:cNvPr id="202759" name="Text Box 7"/>
          <p:cNvSpPr txBox="1">
            <a:spLocks noChangeArrowheads="1"/>
          </p:cNvSpPr>
          <p:nvPr/>
        </p:nvSpPr>
        <p:spPr bwMode="auto">
          <a:xfrm>
            <a:off x="415925" y="2025650"/>
            <a:ext cx="8305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dirty="0">
                <a:solidFill>
                  <a:schemeClr val="bg2"/>
                </a:solidFill>
              </a:rPr>
              <a:t>A match between the</a:t>
            </a:r>
            <a:r>
              <a:rPr lang="en-US" dirty="0">
                <a:solidFill>
                  <a:srgbClr val="800080"/>
                </a:solidFill>
              </a:rPr>
              <a:t> </a:t>
            </a:r>
            <a:r>
              <a:rPr lang="en-US" dirty="0"/>
              <a:t>jeans</a:t>
            </a:r>
            <a:r>
              <a:rPr lang="en-US" dirty="0">
                <a:solidFill>
                  <a:srgbClr val="800080"/>
                </a:solidFill>
              </a:rPr>
              <a:t> </a:t>
            </a:r>
            <a:r>
              <a:rPr lang="en-US" dirty="0">
                <a:solidFill>
                  <a:schemeClr val="bg2"/>
                </a:solidFill>
              </a:rPr>
              <a:t>and </a:t>
            </a:r>
            <a:r>
              <a:rPr lang="en-US" dirty="0"/>
              <a:t>Ralph </a:t>
            </a:r>
            <a:r>
              <a:rPr lang="en-US" dirty="0" err="1"/>
              <a:t>Skundrich</a:t>
            </a:r>
            <a:r>
              <a:rPr lang="en-US" dirty="0"/>
              <a:t> </a:t>
            </a:r>
            <a:r>
              <a:rPr lang="en-US" dirty="0">
                <a:solidFill>
                  <a:schemeClr val="bg2"/>
                </a:solidFill>
              </a:rPr>
              <a:t>is:</a:t>
            </a:r>
          </a:p>
          <a:p>
            <a:pPr>
              <a:defRPr/>
            </a:pPr>
            <a:r>
              <a:rPr lang="en-US" dirty="0">
                <a:solidFill>
                  <a:srgbClr val="800080"/>
                </a:solidFill>
              </a:rPr>
              <a:t> </a:t>
            </a:r>
          </a:p>
          <a:p>
            <a:pPr>
              <a:defRPr/>
            </a:pPr>
            <a:r>
              <a:rPr lang="en-US" dirty="0">
                <a:solidFill>
                  <a:srgbClr val="800080"/>
                </a:solidFill>
              </a:rPr>
              <a:t>2.1 quadrillion </a:t>
            </a:r>
            <a:r>
              <a:rPr lang="en-US" dirty="0">
                <a:solidFill>
                  <a:schemeClr val="accent2"/>
                </a:solidFill>
              </a:rPr>
              <a:t>times more probable than coincidence</a:t>
            </a:r>
          </a:p>
        </p:txBody>
      </p:sp>
      <p:sp>
        <p:nvSpPr>
          <p:cNvPr id="4" name="Text Box 3"/>
          <p:cNvSpPr txBox="1">
            <a:spLocks noChangeArrowheads="1"/>
          </p:cNvSpPr>
          <p:nvPr/>
        </p:nvSpPr>
        <p:spPr bwMode="auto">
          <a:xfrm>
            <a:off x="403225" y="4432300"/>
            <a:ext cx="8305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dirty="0">
                <a:solidFill>
                  <a:schemeClr val="bg2"/>
                </a:solidFill>
              </a:rPr>
              <a:t>A match between the </a:t>
            </a:r>
            <a:r>
              <a:rPr lang="en-US" dirty="0"/>
              <a:t>T-shirt</a:t>
            </a:r>
            <a:r>
              <a:rPr lang="en-US" dirty="0">
                <a:solidFill>
                  <a:schemeClr val="bg2"/>
                </a:solidFill>
              </a:rPr>
              <a:t> and </a:t>
            </a:r>
            <a:r>
              <a:rPr lang="en-US" dirty="0">
                <a:solidFill>
                  <a:srgbClr val="000000"/>
                </a:solidFill>
              </a:rPr>
              <a:t>Ralph </a:t>
            </a:r>
            <a:r>
              <a:rPr lang="en-US" dirty="0" err="1">
                <a:solidFill>
                  <a:srgbClr val="000000"/>
                </a:solidFill>
              </a:rPr>
              <a:t>Skundrich</a:t>
            </a:r>
            <a:r>
              <a:rPr lang="en-US" dirty="0">
                <a:solidFill>
                  <a:srgbClr val="000000"/>
                </a:solidFill>
              </a:rPr>
              <a:t> </a:t>
            </a:r>
            <a:r>
              <a:rPr lang="en-US" dirty="0">
                <a:solidFill>
                  <a:schemeClr val="bg2"/>
                </a:solidFill>
              </a:rPr>
              <a:t>is:</a:t>
            </a:r>
          </a:p>
          <a:p>
            <a:pPr>
              <a:defRPr/>
            </a:pPr>
            <a:r>
              <a:rPr lang="en-US" dirty="0">
                <a:solidFill>
                  <a:schemeClr val="bg2"/>
                </a:solidFill>
              </a:rPr>
              <a:t> </a:t>
            </a:r>
          </a:p>
          <a:p>
            <a:pPr>
              <a:defRPr/>
            </a:pPr>
            <a:r>
              <a:rPr lang="en-US" dirty="0">
                <a:solidFill>
                  <a:srgbClr val="800080"/>
                </a:solidFill>
              </a:rPr>
              <a:t>4.04 quadrillion </a:t>
            </a:r>
            <a:r>
              <a:rPr lang="en-US" dirty="0">
                <a:solidFill>
                  <a:schemeClr val="accent2"/>
                </a:solidFill>
              </a:rPr>
              <a:t>times more probable than coincidence</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0" y="609600"/>
            <a:ext cx="9144000" cy="1143000"/>
          </a:xfrm>
        </p:spPr>
        <p:txBody>
          <a:bodyPr/>
          <a:lstStyle/>
          <a:p>
            <a:r>
              <a:rPr lang="en-US" sz="4000" dirty="0">
                <a:latin typeface="Arial" charset="0"/>
              </a:rPr>
              <a:t>Pennsylvania v Ralph </a:t>
            </a:r>
            <a:r>
              <a:rPr lang="en-US" sz="4000" dirty="0" err="1">
                <a:latin typeface="Arial" charset="0"/>
              </a:rPr>
              <a:t>Skundrich</a:t>
            </a:r>
            <a:endParaRPr lang="en-US" sz="4000" dirty="0">
              <a:latin typeface="Arial" charset="0"/>
            </a:endParaRPr>
          </a:p>
        </p:txBody>
      </p:sp>
      <p:pic>
        <p:nvPicPr>
          <p:cNvPr id="51202" name="Picture 1" descr="SkundrichSentenc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6475" y="1660525"/>
            <a:ext cx="704532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2"/>
          <p:cNvSpPr txBox="1">
            <a:spLocks noChangeArrowheads="1"/>
          </p:cNvSpPr>
          <p:nvPr/>
        </p:nvSpPr>
        <p:spPr bwMode="auto">
          <a:xfrm>
            <a:off x="889000" y="3159125"/>
            <a:ext cx="7285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FF"/>
                </a:solidFill>
              </a:rPr>
              <a:t>“This case was solved on DNA alone.  There's no way he would have been identified otherwise.”</a:t>
            </a:r>
          </a:p>
          <a:p>
            <a:r>
              <a:rPr lang="en-US">
                <a:solidFill>
                  <a:srgbClr val="0000FF"/>
                </a:solidFill>
              </a:rPr>
              <a:t>– </a:t>
            </a:r>
            <a:r>
              <a:rPr lang="en-US" i="1">
                <a:solidFill>
                  <a:srgbClr val="0000FF"/>
                </a:solidFill>
              </a:rPr>
              <a:t>Prosecutor Janet Necessary</a:t>
            </a:r>
          </a:p>
        </p:txBody>
      </p:sp>
      <p:sp>
        <p:nvSpPr>
          <p:cNvPr id="51204" name="TextBox 3"/>
          <p:cNvSpPr txBox="1">
            <a:spLocks noChangeArrowheads="1"/>
          </p:cNvSpPr>
          <p:nvPr/>
        </p:nvSpPr>
        <p:spPr bwMode="auto">
          <a:xfrm>
            <a:off x="1244600" y="4641850"/>
            <a:ext cx="63452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90"/>
                </a:solidFill>
              </a:rPr>
              <a:t>“You need to be removed from society</a:t>
            </a:r>
          </a:p>
          <a:p>
            <a:r>
              <a:rPr lang="en-US">
                <a:solidFill>
                  <a:srgbClr val="000090"/>
                </a:solidFill>
              </a:rPr>
              <a:t>and you are incapable of being rehabilitated. </a:t>
            </a:r>
          </a:p>
          <a:p>
            <a:r>
              <a:rPr lang="en-US">
                <a:solidFill>
                  <a:srgbClr val="000090"/>
                </a:solidFill>
              </a:rPr>
              <a:t>Your days of torturing women are over.”</a:t>
            </a:r>
          </a:p>
          <a:p>
            <a:r>
              <a:rPr lang="en-US">
                <a:solidFill>
                  <a:srgbClr val="000090"/>
                </a:solidFill>
              </a:rPr>
              <a:t>– </a:t>
            </a:r>
            <a:r>
              <a:rPr lang="en-US" i="1">
                <a:solidFill>
                  <a:srgbClr val="000090"/>
                </a:solidFill>
              </a:rPr>
              <a:t>Judge David Cashman</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3" descr="D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8" y="2286000"/>
            <a:ext cx="6399212"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Rectangle 2"/>
          <p:cNvSpPr>
            <a:spLocks noGrp="1" noChangeArrowheads="1"/>
          </p:cNvSpPr>
          <p:nvPr>
            <p:ph type="title"/>
          </p:nvPr>
        </p:nvSpPr>
        <p:spPr>
          <a:xfrm>
            <a:off x="0" y="609600"/>
            <a:ext cx="9144000" cy="1143000"/>
          </a:xfrm>
        </p:spPr>
        <p:txBody>
          <a:bodyPr/>
          <a:lstStyle/>
          <a:p>
            <a:r>
              <a:rPr lang="en-US" dirty="0">
                <a:latin typeface="Arial" charset="0"/>
              </a:rPr>
              <a:t>Crime lab </a:t>
            </a:r>
            <a:r>
              <a:rPr lang="en-US" dirty="0" smtClean="0">
                <a:latin typeface="Arial" charset="0"/>
              </a:rPr>
              <a:t>data summary</a:t>
            </a:r>
            <a:endParaRPr lang="en-US" dirty="0">
              <a:latin typeface="Arial" charset="0"/>
            </a:endParaRPr>
          </a:p>
        </p:txBody>
      </p:sp>
      <p:sp>
        <p:nvSpPr>
          <p:cNvPr id="196617" name="Line 9"/>
          <p:cNvSpPr>
            <a:spLocks noChangeShapeType="1"/>
          </p:cNvSpPr>
          <p:nvPr/>
        </p:nvSpPr>
        <p:spPr bwMode="auto">
          <a:xfrm>
            <a:off x="1663700" y="6165850"/>
            <a:ext cx="5715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96625" name="Text Box 17"/>
          <p:cNvSpPr txBox="1">
            <a:spLocks noChangeArrowheads="1"/>
          </p:cNvSpPr>
          <p:nvPr/>
        </p:nvSpPr>
        <p:spPr bwMode="auto">
          <a:xfrm>
            <a:off x="139700" y="5937250"/>
            <a:ext cx="162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dirty="0">
                <a:solidFill>
                  <a:srgbClr val="FF0000"/>
                </a:solidFill>
              </a:rPr>
              <a:t>Threshold </a:t>
            </a:r>
          </a:p>
        </p:txBody>
      </p:sp>
      <p:sp>
        <p:nvSpPr>
          <p:cNvPr id="52229" name="Text Box 4"/>
          <p:cNvSpPr txBox="1">
            <a:spLocks noChangeArrowheads="1"/>
          </p:cNvSpPr>
          <p:nvPr/>
        </p:nvSpPr>
        <p:spPr bwMode="auto">
          <a:xfrm>
            <a:off x="1055688" y="1752600"/>
            <a:ext cx="7029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solidFill>
                  <a:schemeClr val="accent2"/>
                </a:solidFill>
              </a:rPr>
              <a:t>Over</a:t>
            </a:r>
            <a:r>
              <a:rPr lang="en-US">
                <a:solidFill>
                  <a:schemeClr val="hlink"/>
                </a:solidFill>
              </a:rPr>
              <a:t> </a:t>
            </a:r>
            <a:r>
              <a:rPr lang="en-US">
                <a:solidFill>
                  <a:srgbClr val="FF0000"/>
                </a:solidFill>
              </a:rPr>
              <a:t>threshold</a:t>
            </a:r>
            <a:r>
              <a:rPr lang="en-US">
                <a:solidFill>
                  <a:schemeClr val="accent2"/>
                </a:solidFill>
              </a:rPr>
              <a:t>,</a:t>
            </a:r>
            <a:r>
              <a:rPr lang="en-US">
                <a:solidFill>
                  <a:schemeClr val="hlink"/>
                </a:solidFill>
              </a:rPr>
              <a:t> </a:t>
            </a:r>
            <a:r>
              <a:rPr lang="en-US">
                <a:solidFill>
                  <a:schemeClr val="accent2"/>
                </a:solidFill>
              </a:rPr>
              <a:t>peaks are labeled as allele events</a:t>
            </a:r>
            <a:r>
              <a:rPr lang="en-US">
                <a:solidFill>
                  <a:schemeClr val="hlink"/>
                </a:solidFill>
              </a:rPr>
              <a:t> </a:t>
            </a:r>
          </a:p>
        </p:txBody>
      </p:sp>
      <p:sp>
        <p:nvSpPr>
          <p:cNvPr id="52230" name="Rectangle 49"/>
          <p:cNvSpPr>
            <a:spLocks noChangeArrowheads="1"/>
          </p:cNvSpPr>
          <p:nvPr/>
        </p:nvSpPr>
        <p:spPr bwMode="auto">
          <a:xfrm>
            <a:off x="3048000" y="6094413"/>
            <a:ext cx="304800" cy="295275"/>
          </a:xfrm>
          <a:prstGeom prst="rect">
            <a:avLst/>
          </a:prstGeom>
          <a:solidFill>
            <a:srgbClr val="667BC8"/>
          </a:solidFill>
          <a:ln w="9525">
            <a:solidFill>
              <a:schemeClr val="tx1"/>
            </a:solidFill>
            <a:miter lim="800000"/>
            <a:headEnd/>
            <a:tailEnd/>
          </a:ln>
        </p:spPr>
        <p:txBody>
          <a:bodyPr wrap="none" anchor="ctr"/>
          <a:lstStyle/>
          <a:p>
            <a:endParaRPr lang="en-US">
              <a:solidFill>
                <a:srgbClr val="FF8000"/>
              </a:solidFill>
            </a:endParaRPr>
          </a:p>
        </p:txBody>
      </p:sp>
      <p:sp>
        <p:nvSpPr>
          <p:cNvPr id="52231" name="Rectangle 49"/>
          <p:cNvSpPr>
            <a:spLocks noChangeArrowheads="1"/>
          </p:cNvSpPr>
          <p:nvPr/>
        </p:nvSpPr>
        <p:spPr bwMode="auto">
          <a:xfrm>
            <a:off x="4648200" y="6094413"/>
            <a:ext cx="304800" cy="295275"/>
          </a:xfrm>
          <a:prstGeom prst="rect">
            <a:avLst/>
          </a:prstGeom>
          <a:solidFill>
            <a:srgbClr val="667BC8"/>
          </a:solidFill>
          <a:ln w="9525">
            <a:solidFill>
              <a:schemeClr val="tx1"/>
            </a:solidFill>
            <a:miter lim="800000"/>
            <a:headEnd/>
            <a:tailEnd/>
          </a:ln>
        </p:spPr>
        <p:txBody>
          <a:bodyPr wrap="none" anchor="ctr"/>
          <a:lstStyle/>
          <a:p>
            <a:endParaRPr lang="en-US">
              <a:solidFill>
                <a:srgbClr val="FF8000"/>
              </a:solidFill>
            </a:endParaRPr>
          </a:p>
        </p:txBody>
      </p:sp>
      <p:sp>
        <p:nvSpPr>
          <p:cNvPr id="52232" name="Text Box 13"/>
          <p:cNvSpPr txBox="1">
            <a:spLocks noChangeArrowheads="1"/>
          </p:cNvSpPr>
          <p:nvPr/>
        </p:nvSpPr>
        <p:spPr bwMode="auto">
          <a:xfrm>
            <a:off x="3590925" y="4427538"/>
            <a:ext cx="345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667BC8"/>
                </a:solidFill>
              </a:rPr>
              <a:t>All-or-none allele peaks,</a:t>
            </a:r>
          </a:p>
          <a:p>
            <a:r>
              <a:rPr lang="en-US">
                <a:solidFill>
                  <a:srgbClr val="667BC8"/>
                </a:solidFill>
              </a:rPr>
              <a:t>each given equal status</a:t>
            </a:r>
          </a:p>
        </p:txBody>
      </p:sp>
      <p:sp>
        <p:nvSpPr>
          <p:cNvPr id="52233" name="Oval 51"/>
          <p:cNvSpPr>
            <a:spLocks noChangeArrowheads="1"/>
          </p:cNvSpPr>
          <p:nvPr/>
        </p:nvSpPr>
        <p:spPr bwMode="auto">
          <a:xfrm>
            <a:off x="3016250" y="2914650"/>
            <a:ext cx="381000" cy="3810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34" name="Oval 51"/>
          <p:cNvSpPr>
            <a:spLocks noChangeArrowheads="1"/>
          </p:cNvSpPr>
          <p:nvPr/>
        </p:nvSpPr>
        <p:spPr bwMode="auto">
          <a:xfrm>
            <a:off x="4597400" y="3609975"/>
            <a:ext cx="381000" cy="3810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35" name="Rectangle 49"/>
          <p:cNvSpPr>
            <a:spLocks noChangeArrowheads="1"/>
          </p:cNvSpPr>
          <p:nvPr/>
        </p:nvSpPr>
        <p:spPr bwMode="auto">
          <a:xfrm>
            <a:off x="5167313" y="6092825"/>
            <a:ext cx="304800" cy="295275"/>
          </a:xfrm>
          <a:prstGeom prst="rect">
            <a:avLst/>
          </a:prstGeom>
          <a:solidFill>
            <a:srgbClr val="667BC8"/>
          </a:solidFill>
          <a:ln w="9525">
            <a:solidFill>
              <a:schemeClr val="tx1"/>
            </a:solidFill>
            <a:miter lim="800000"/>
            <a:headEnd/>
            <a:tailEnd/>
          </a:ln>
        </p:spPr>
        <p:txBody>
          <a:bodyPr wrap="none" anchor="ctr"/>
          <a:lstStyle/>
          <a:p>
            <a:endParaRPr lang="en-US">
              <a:solidFill>
                <a:srgbClr val="FF8000"/>
              </a:solidFill>
            </a:endParaRPr>
          </a:p>
        </p:txBody>
      </p:sp>
      <p:sp>
        <p:nvSpPr>
          <p:cNvPr id="52236" name="Rectangle 49"/>
          <p:cNvSpPr>
            <a:spLocks noChangeArrowheads="1"/>
          </p:cNvSpPr>
          <p:nvPr/>
        </p:nvSpPr>
        <p:spPr bwMode="auto">
          <a:xfrm>
            <a:off x="6180138" y="6092825"/>
            <a:ext cx="304800" cy="295275"/>
          </a:xfrm>
          <a:prstGeom prst="rect">
            <a:avLst/>
          </a:prstGeom>
          <a:solidFill>
            <a:srgbClr val="667BC8"/>
          </a:solidFill>
          <a:ln w="9525">
            <a:solidFill>
              <a:schemeClr val="tx1"/>
            </a:solidFill>
            <a:miter lim="800000"/>
            <a:headEnd/>
            <a:tailEnd/>
          </a:ln>
        </p:spPr>
        <p:txBody>
          <a:bodyPr wrap="none" anchor="ctr"/>
          <a:lstStyle/>
          <a:p>
            <a:endParaRPr lang="en-US">
              <a:solidFill>
                <a:srgbClr val="FF8000"/>
              </a:solidFill>
            </a:endParaRPr>
          </a:p>
        </p:txBody>
      </p:sp>
      <p:sp>
        <p:nvSpPr>
          <p:cNvPr id="52237" name="TextBox 17"/>
          <p:cNvSpPr txBox="1">
            <a:spLocks noChangeArrowheads="1"/>
          </p:cNvSpPr>
          <p:nvPr/>
        </p:nvSpPr>
        <p:spPr bwMode="auto">
          <a:xfrm>
            <a:off x="7215188" y="2265363"/>
            <a:ext cx="16764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a:solidFill>
                  <a:srgbClr val="008000"/>
                </a:solidFill>
              </a:rPr>
              <a:t>Allele Pair</a:t>
            </a:r>
          </a:p>
          <a:p>
            <a:pPr algn="r"/>
            <a:r>
              <a:rPr lang="en-US"/>
              <a:t>8,   8</a:t>
            </a:r>
          </a:p>
          <a:p>
            <a:pPr algn="r"/>
            <a:r>
              <a:rPr lang="en-US"/>
              <a:t>8, 11</a:t>
            </a:r>
          </a:p>
          <a:p>
            <a:pPr algn="r"/>
            <a:r>
              <a:rPr lang="en-US"/>
              <a:t>8, 12</a:t>
            </a:r>
          </a:p>
          <a:p>
            <a:pPr algn="r"/>
            <a:r>
              <a:rPr lang="en-US"/>
              <a:t>8, 14</a:t>
            </a:r>
          </a:p>
          <a:p>
            <a:pPr algn="r"/>
            <a:r>
              <a:rPr lang="en-US"/>
              <a:t>11, 11</a:t>
            </a:r>
          </a:p>
          <a:p>
            <a:pPr algn="r"/>
            <a:r>
              <a:rPr lang="en-US"/>
              <a:t>11, 12</a:t>
            </a:r>
          </a:p>
          <a:p>
            <a:pPr algn="r"/>
            <a:r>
              <a:rPr lang="en-US"/>
              <a:t>11, 14</a:t>
            </a:r>
          </a:p>
          <a:p>
            <a:pPr algn="r"/>
            <a:r>
              <a:rPr lang="en-US"/>
              <a:t>12, 12</a:t>
            </a:r>
          </a:p>
          <a:p>
            <a:pPr algn="r"/>
            <a:r>
              <a:rPr lang="en-US">
                <a:solidFill>
                  <a:srgbClr val="008000"/>
                </a:solidFill>
              </a:rPr>
              <a:t>10%</a:t>
            </a:r>
            <a:r>
              <a:rPr lang="en-US"/>
              <a:t>12, 14</a:t>
            </a:r>
          </a:p>
          <a:p>
            <a:pPr algn="r"/>
            <a:r>
              <a:rPr lang="en-US"/>
              <a:t>14, 14</a:t>
            </a:r>
          </a:p>
        </p:txBody>
      </p:sp>
      <p:sp>
        <p:nvSpPr>
          <p:cNvPr id="52238" name="Oval 51"/>
          <p:cNvSpPr>
            <a:spLocks noChangeArrowheads="1"/>
          </p:cNvSpPr>
          <p:nvPr/>
        </p:nvSpPr>
        <p:spPr bwMode="auto">
          <a:xfrm>
            <a:off x="5124450" y="5799138"/>
            <a:ext cx="381000" cy="3810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39" name="Oval 51"/>
          <p:cNvSpPr>
            <a:spLocks noChangeArrowheads="1"/>
          </p:cNvSpPr>
          <p:nvPr/>
        </p:nvSpPr>
        <p:spPr bwMode="auto">
          <a:xfrm>
            <a:off x="6148388" y="5780088"/>
            <a:ext cx="381000" cy="3810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atin typeface="Arial" charset="0"/>
              </a:rPr>
              <a:t>Probability of inclusion (PI)</a:t>
            </a:r>
          </a:p>
        </p:txBody>
      </p:sp>
      <p:sp>
        <p:nvSpPr>
          <p:cNvPr id="3" name="TextBox 2"/>
          <p:cNvSpPr txBox="1"/>
          <p:nvPr/>
        </p:nvSpPr>
        <p:spPr>
          <a:xfrm>
            <a:off x="1017588" y="2532063"/>
            <a:ext cx="7073900" cy="831850"/>
          </a:xfrm>
          <a:prstGeom prst="rect">
            <a:avLst/>
          </a:prstGeom>
          <a:noFill/>
        </p:spPr>
        <p:txBody>
          <a:bodyPr wrap="none">
            <a:spAutoFit/>
          </a:bodyPr>
          <a:lstStyle/>
          <a:p>
            <a:pPr>
              <a:defRPr/>
            </a:pPr>
            <a:r>
              <a:rPr lang="en-US" i="1" dirty="0">
                <a:solidFill>
                  <a:schemeClr val="tx1">
                    <a:lumMod val="65000"/>
                    <a:lumOff val="35000"/>
                  </a:schemeClr>
                </a:solidFill>
              </a:rPr>
              <a:t>Simple formula</a:t>
            </a:r>
            <a:r>
              <a:rPr lang="en-US" dirty="0">
                <a:solidFill>
                  <a:schemeClr val="tx1">
                    <a:lumMod val="65000"/>
                    <a:lumOff val="35000"/>
                  </a:schemeClr>
                </a:solidFill>
              </a:rPr>
              <a:t>: For all "alleles" over threshold, </a:t>
            </a:r>
          </a:p>
          <a:p>
            <a:pPr>
              <a:defRPr/>
            </a:pPr>
            <a:r>
              <a:rPr lang="en-US" dirty="0">
                <a:solidFill>
                  <a:schemeClr val="tx1">
                    <a:lumMod val="65000"/>
                    <a:lumOff val="35000"/>
                  </a:schemeClr>
                </a:solidFill>
              </a:rPr>
              <a:t>add up their frequencies, and square the number</a:t>
            </a:r>
          </a:p>
        </p:txBody>
      </p:sp>
      <p:sp>
        <p:nvSpPr>
          <p:cNvPr id="4" name="TextBox 3"/>
          <p:cNvSpPr txBox="1"/>
          <p:nvPr/>
        </p:nvSpPr>
        <p:spPr>
          <a:xfrm>
            <a:off x="1414463" y="3462338"/>
            <a:ext cx="6159500" cy="461962"/>
          </a:xfrm>
          <a:prstGeom prst="rect">
            <a:avLst/>
          </a:prstGeom>
          <a:noFill/>
        </p:spPr>
        <p:txBody>
          <a:bodyPr>
            <a:spAutoFit/>
          </a:bodyPr>
          <a:lstStyle/>
          <a:p>
            <a:pPr>
              <a:defRPr/>
            </a:pPr>
            <a:r>
              <a:rPr lang="en-US" dirty="0">
                <a:solidFill>
                  <a:schemeClr val="tx1">
                    <a:lumMod val="65000"/>
                    <a:lumOff val="35000"/>
                  </a:schemeClr>
                </a:solidFill>
              </a:rPr>
              <a:t>(.10 + .32 + .31 + .035)</a:t>
            </a:r>
            <a:r>
              <a:rPr lang="en-US" baseline="30000" dirty="0">
                <a:solidFill>
                  <a:schemeClr val="tx1">
                    <a:lumMod val="65000"/>
                    <a:lumOff val="35000"/>
                  </a:schemeClr>
                </a:solidFill>
              </a:rPr>
              <a:t>2</a:t>
            </a:r>
            <a:r>
              <a:rPr lang="en-US" dirty="0">
                <a:solidFill>
                  <a:schemeClr val="tx1">
                    <a:lumMod val="65000"/>
                    <a:lumOff val="35000"/>
                  </a:schemeClr>
                </a:solidFill>
              </a:rPr>
              <a:t> = (.765)</a:t>
            </a:r>
            <a:r>
              <a:rPr lang="en-US" baseline="30000" dirty="0">
                <a:solidFill>
                  <a:schemeClr val="tx1">
                    <a:lumMod val="65000"/>
                    <a:lumOff val="35000"/>
                  </a:schemeClr>
                </a:solidFill>
              </a:rPr>
              <a:t>2</a:t>
            </a:r>
            <a:r>
              <a:rPr lang="en-US" dirty="0">
                <a:solidFill>
                  <a:schemeClr val="tx1">
                    <a:lumMod val="65000"/>
                    <a:lumOff val="35000"/>
                  </a:schemeClr>
                </a:solidFill>
              </a:rPr>
              <a:t> = .585 </a:t>
            </a:r>
          </a:p>
        </p:txBody>
      </p:sp>
      <p:sp>
        <p:nvSpPr>
          <p:cNvPr id="54276" name="TextBox 4"/>
          <p:cNvSpPr txBox="1">
            <a:spLocks noChangeArrowheads="1"/>
          </p:cNvSpPr>
          <p:nvPr/>
        </p:nvSpPr>
        <p:spPr bwMode="auto">
          <a:xfrm>
            <a:off x="1014413" y="4438650"/>
            <a:ext cx="7332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0000"/>
                </a:solidFill>
              </a:rPr>
              <a:t>Threshold match statistic is 1/PI</a:t>
            </a:r>
          </a:p>
        </p:txBody>
      </p:sp>
      <p:sp>
        <p:nvSpPr>
          <p:cNvPr id="54277" name="TextBox 5"/>
          <p:cNvSpPr txBox="1">
            <a:spLocks noChangeArrowheads="1"/>
          </p:cNvSpPr>
          <p:nvPr/>
        </p:nvSpPr>
        <p:spPr bwMode="auto">
          <a:xfrm>
            <a:off x="1520825" y="4957763"/>
            <a:ext cx="6159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0000"/>
                </a:solidFill>
              </a:rPr>
              <a:t>1/(.585) = </a:t>
            </a:r>
            <a:r>
              <a:rPr lang="en-US" b="1">
                <a:solidFill>
                  <a:srgbClr val="FF0000"/>
                </a:solidFill>
              </a:rPr>
              <a:t>1.71</a:t>
            </a:r>
            <a:r>
              <a:rPr lang="en-US">
                <a:solidFill>
                  <a:srgbClr val="FF0000"/>
                </a:solidFill>
              </a:rPr>
              <a:t> </a:t>
            </a:r>
          </a:p>
        </p:txBody>
      </p:sp>
      <p:sp>
        <p:nvSpPr>
          <p:cNvPr id="54278" name="TextBox 6"/>
          <p:cNvSpPr txBox="1">
            <a:spLocks noChangeArrowheads="1"/>
          </p:cNvSpPr>
          <p:nvPr/>
        </p:nvSpPr>
        <p:spPr bwMode="auto">
          <a:xfrm>
            <a:off x="1016000" y="5873750"/>
            <a:ext cx="7332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90"/>
                </a:solidFill>
              </a:rPr>
              <a:t>Computer match statistic is </a:t>
            </a:r>
            <a:r>
              <a:rPr lang="en-US" b="1">
                <a:solidFill>
                  <a:srgbClr val="000090"/>
                </a:solidFill>
              </a:rPr>
              <a:t>35</a:t>
            </a:r>
          </a:p>
        </p:txBody>
      </p:sp>
      <p:sp>
        <p:nvSpPr>
          <p:cNvPr id="9" name="Text Box 4"/>
          <p:cNvSpPr txBox="1">
            <a:spLocks noChangeArrowheads="1"/>
          </p:cNvSpPr>
          <p:nvPr/>
        </p:nvSpPr>
        <p:spPr bwMode="auto">
          <a:xfrm>
            <a:off x="2498725" y="1673225"/>
            <a:ext cx="42227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dirty="0">
                <a:solidFill>
                  <a:schemeClr val="accent2"/>
                </a:solidFill>
              </a:rPr>
              <a:t>Calculation at locus D13S317</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atin typeface="Arial" charset="0"/>
              </a:rPr>
              <a:t>Match statistic comparison</a:t>
            </a:r>
          </a:p>
        </p:txBody>
      </p:sp>
      <p:pic>
        <p:nvPicPr>
          <p:cNvPr id="55298" name="Picture 3" descr="PIvLR.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5038" y="1779588"/>
            <a:ext cx="77597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rot="16200000">
            <a:off x="-470693" y="3752056"/>
            <a:ext cx="2038350" cy="461963"/>
          </a:xfrm>
          <a:prstGeom prst="rect">
            <a:avLst/>
          </a:prstGeom>
          <a:noFill/>
        </p:spPr>
        <p:txBody>
          <a:bodyPr>
            <a:spAutoFit/>
          </a:bodyPr>
          <a:lstStyle/>
          <a:p>
            <a:pPr>
              <a:defRPr/>
            </a:pPr>
            <a:r>
              <a:rPr lang="en-US" dirty="0">
                <a:solidFill>
                  <a:schemeClr val="bg2">
                    <a:lumMod val="75000"/>
                  </a:schemeClr>
                </a:solidFill>
              </a:rPr>
              <a:t>DNA locus</a:t>
            </a:r>
          </a:p>
        </p:txBody>
      </p:sp>
      <p:sp>
        <p:nvSpPr>
          <p:cNvPr id="55300" name="TextBox 2"/>
          <p:cNvSpPr txBox="1">
            <a:spLocks noChangeArrowheads="1"/>
          </p:cNvSpPr>
          <p:nvPr/>
        </p:nvSpPr>
        <p:spPr bwMode="auto">
          <a:xfrm>
            <a:off x="3152775" y="6383338"/>
            <a:ext cx="3435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606060"/>
                </a:solidFill>
              </a:rPr>
              <a:t>Likelihood ratio (LR)</a:t>
            </a:r>
          </a:p>
        </p:txBody>
      </p:sp>
      <p:sp>
        <p:nvSpPr>
          <p:cNvPr id="55301" name="AutoShape 11"/>
          <p:cNvSpPr>
            <a:spLocks noChangeArrowheads="1"/>
          </p:cNvSpPr>
          <p:nvPr/>
        </p:nvSpPr>
        <p:spPr bwMode="auto">
          <a:xfrm>
            <a:off x="954088" y="2301875"/>
            <a:ext cx="2743200" cy="244475"/>
          </a:xfrm>
          <a:prstGeom prst="roundRect">
            <a:avLst>
              <a:gd name="adj" fmla="val 16667"/>
            </a:avLst>
          </a:prstGeom>
          <a:noFill/>
          <a:ln w="19050">
            <a:solidFill>
              <a:srgbClr val="66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a:solidFill>
                <a:srgbClr val="660066"/>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atin typeface="Arial" charset="0"/>
              </a:rPr>
              <a:t>Information comparison</a:t>
            </a:r>
          </a:p>
        </p:txBody>
      </p:sp>
      <p:sp>
        <p:nvSpPr>
          <p:cNvPr id="56322" name="TextBox 3"/>
          <p:cNvSpPr txBox="1">
            <a:spLocks noChangeArrowheads="1"/>
          </p:cNvSpPr>
          <p:nvPr/>
        </p:nvSpPr>
        <p:spPr bwMode="auto">
          <a:xfrm>
            <a:off x="2565400" y="2722563"/>
            <a:ext cx="35210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595959"/>
                </a:solidFill>
              </a:rPr>
              <a:t>Jeans</a:t>
            </a:r>
          </a:p>
          <a:p>
            <a:endParaRPr lang="en-US"/>
          </a:p>
          <a:p>
            <a:r>
              <a:rPr lang="en-US">
                <a:solidFill>
                  <a:srgbClr val="FF0000"/>
                </a:solidFill>
              </a:rPr>
              <a:t>280 thousand (5)</a:t>
            </a:r>
          </a:p>
          <a:p>
            <a:endParaRPr lang="en-US"/>
          </a:p>
          <a:p>
            <a:r>
              <a:rPr lang="en-US">
                <a:solidFill>
                  <a:srgbClr val="000090"/>
                </a:solidFill>
              </a:rPr>
              <a:t>2 quadrillion (15)</a:t>
            </a:r>
          </a:p>
        </p:txBody>
      </p:sp>
      <p:sp>
        <p:nvSpPr>
          <p:cNvPr id="56323" name="TextBox 4"/>
          <p:cNvSpPr txBox="1">
            <a:spLocks noChangeArrowheads="1"/>
          </p:cNvSpPr>
          <p:nvPr/>
        </p:nvSpPr>
        <p:spPr bwMode="auto">
          <a:xfrm>
            <a:off x="5478463" y="2717800"/>
            <a:ext cx="35210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595959"/>
                </a:solidFill>
              </a:rPr>
              <a:t>T-shirt</a:t>
            </a:r>
          </a:p>
          <a:p>
            <a:endParaRPr lang="en-US"/>
          </a:p>
          <a:p>
            <a:r>
              <a:rPr lang="en-US">
                <a:solidFill>
                  <a:srgbClr val="FF0000"/>
                </a:solidFill>
              </a:rPr>
              <a:t>630 thousand (5)</a:t>
            </a:r>
          </a:p>
          <a:p>
            <a:endParaRPr lang="en-US"/>
          </a:p>
          <a:p>
            <a:r>
              <a:rPr lang="en-US">
                <a:solidFill>
                  <a:srgbClr val="000090"/>
                </a:solidFill>
              </a:rPr>
              <a:t>4 quadrillion (15)</a:t>
            </a:r>
          </a:p>
        </p:txBody>
      </p:sp>
      <p:sp>
        <p:nvSpPr>
          <p:cNvPr id="56324" name="TextBox 5"/>
          <p:cNvSpPr txBox="1">
            <a:spLocks noChangeArrowheads="1"/>
          </p:cNvSpPr>
          <p:nvPr/>
        </p:nvSpPr>
        <p:spPr bwMode="auto">
          <a:xfrm>
            <a:off x="419100" y="2720975"/>
            <a:ext cx="20177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solidFill>
                  <a:srgbClr val="595959"/>
                </a:solidFill>
              </a:rPr>
              <a:t>Method</a:t>
            </a:r>
          </a:p>
          <a:p>
            <a:pPr algn="l"/>
            <a:endParaRPr lang="en-US"/>
          </a:p>
          <a:p>
            <a:pPr algn="l"/>
            <a:r>
              <a:rPr lang="en-US">
                <a:solidFill>
                  <a:srgbClr val="FF0000"/>
                </a:solidFill>
              </a:rPr>
              <a:t>Combined PI</a:t>
            </a:r>
          </a:p>
          <a:p>
            <a:pPr algn="l"/>
            <a:endParaRPr lang="en-US"/>
          </a:p>
          <a:p>
            <a:pPr algn="l"/>
            <a:r>
              <a:rPr lang="en-US">
                <a:solidFill>
                  <a:srgbClr val="000090"/>
                </a:solidFill>
              </a:rPr>
              <a:t>TrueAllele</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dirty="0">
                <a:latin typeface="Arial" charset="0"/>
              </a:rPr>
              <a:t>Pennsylvania </a:t>
            </a:r>
            <a:r>
              <a:rPr lang="en-US" dirty="0" smtClean="0">
                <a:latin typeface="Arial" charset="0"/>
              </a:rPr>
              <a:t>v Kevin Foley</a:t>
            </a:r>
            <a:endParaRPr lang="en-US" dirty="0">
              <a:latin typeface="Arial" charset="0"/>
            </a:endParaRPr>
          </a:p>
        </p:txBody>
      </p:sp>
      <p:sp>
        <p:nvSpPr>
          <p:cNvPr id="125955" name="Text Box 3"/>
          <p:cNvSpPr txBox="1">
            <a:spLocks noChangeArrowheads="1"/>
          </p:cNvSpPr>
          <p:nvPr/>
        </p:nvSpPr>
        <p:spPr bwMode="auto">
          <a:xfrm>
            <a:off x="919840" y="1718720"/>
            <a:ext cx="71265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chemeClr val="hlink"/>
                </a:solidFill>
              </a:rPr>
              <a:t>Apr 2006: Blairsville </a:t>
            </a:r>
            <a:r>
              <a:rPr lang="en-US" dirty="0" smtClean="0">
                <a:solidFill>
                  <a:schemeClr val="hlink"/>
                </a:solidFill>
              </a:rPr>
              <a:t>dentist </a:t>
            </a:r>
            <a:r>
              <a:rPr lang="en-US" dirty="0">
                <a:solidFill>
                  <a:schemeClr val="hlink"/>
                </a:solidFill>
              </a:rPr>
              <a:t>John </a:t>
            </a:r>
            <a:r>
              <a:rPr lang="en-US" dirty="0" err="1">
                <a:solidFill>
                  <a:schemeClr val="hlink"/>
                </a:solidFill>
              </a:rPr>
              <a:t>Yelenic</a:t>
            </a:r>
            <a:r>
              <a:rPr lang="en-US" dirty="0">
                <a:solidFill>
                  <a:schemeClr val="hlink"/>
                </a:solidFill>
              </a:rPr>
              <a:t> </a:t>
            </a:r>
            <a:r>
              <a:rPr lang="en-US" dirty="0" smtClean="0">
                <a:solidFill>
                  <a:schemeClr val="hlink"/>
                </a:solidFill>
              </a:rPr>
              <a:t>murdered</a:t>
            </a:r>
          </a:p>
          <a:p>
            <a:pPr>
              <a:defRPr/>
            </a:pPr>
            <a:r>
              <a:rPr lang="en-US" dirty="0" smtClean="0">
                <a:solidFill>
                  <a:schemeClr val="hlink"/>
                </a:solidFill>
              </a:rPr>
              <a:t>in his Indiana County home</a:t>
            </a:r>
          </a:p>
        </p:txBody>
      </p:sp>
      <p:sp>
        <p:nvSpPr>
          <p:cNvPr id="125956" name="Text Box 4"/>
          <p:cNvSpPr txBox="1">
            <a:spLocks noChangeArrowheads="1"/>
          </p:cNvSpPr>
          <p:nvPr/>
        </p:nvSpPr>
        <p:spPr bwMode="auto">
          <a:xfrm>
            <a:off x="838200" y="2667000"/>
            <a:ext cx="7050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accent2"/>
                </a:solidFill>
              </a:rPr>
              <a:t>Nov 2007: Trooper Kevin Foley charged with crime</a:t>
            </a:r>
          </a:p>
        </p:txBody>
      </p:sp>
      <p:sp>
        <p:nvSpPr>
          <p:cNvPr id="125957" name="Text Box 5"/>
          <p:cNvSpPr txBox="1">
            <a:spLocks noChangeArrowheads="1"/>
          </p:cNvSpPr>
          <p:nvPr/>
        </p:nvSpPr>
        <p:spPr bwMode="auto">
          <a:xfrm>
            <a:off x="838200" y="5638800"/>
            <a:ext cx="7659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FF0000"/>
                </a:solidFill>
              </a:rPr>
              <a:t>Feb 2008: Defense questions 13,000 DNA match score</a:t>
            </a:r>
          </a:p>
        </p:txBody>
      </p:sp>
      <p:pic>
        <p:nvPicPr>
          <p:cNvPr id="57349" name="Picture 6" descr="PA Trooper Foley 2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352800"/>
            <a:ext cx="2868613"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PAfla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451429" cy="863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a:latin typeface="Arial" charset="0"/>
              </a:rPr>
              <a:t>Three DNA match statistics</a:t>
            </a:r>
          </a:p>
        </p:txBody>
      </p:sp>
      <p:sp>
        <p:nvSpPr>
          <p:cNvPr id="141315" name="Text Box 3"/>
          <p:cNvSpPr txBox="1">
            <a:spLocks noChangeArrowheads="1"/>
          </p:cNvSpPr>
          <p:nvPr/>
        </p:nvSpPr>
        <p:spPr bwMode="auto">
          <a:xfrm>
            <a:off x="3640138" y="2366963"/>
            <a:ext cx="224155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1773238" algn="r"/>
                <a:tab pos="2284413" algn="l"/>
              </a:tabLst>
              <a:defRPr sz="2400">
                <a:solidFill>
                  <a:schemeClr val="tx1"/>
                </a:solidFill>
                <a:latin typeface="Times" charset="0"/>
                <a:ea typeface="ＭＳ Ｐゴシック" charset="0"/>
              </a:defRPr>
            </a:lvl1pPr>
            <a:lvl2pPr>
              <a:tabLst>
                <a:tab pos="1773238" algn="r"/>
                <a:tab pos="2284413" algn="l"/>
              </a:tabLst>
              <a:defRPr sz="2400">
                <a:solidFill>
                  <a:schemeClr val="tx1"/>
                </a:solidFill>
                <a:latin typeface="Times" charset="0"/>
                <a:ea typeface="ＭＳ Ｐゴシック" charset="0"/>
              </a:defRPr>
            </a:lvl2pPr>
            <a:lvl3pPr>
              <a:tabLst>
                <a:tab pos="1773238" algn="r"/>
                <a:tab pos="2284413" algn="l"/>
              </a:tabLst>
              <a:defRPr sz="2400">
                <a:solidFill>
                  <a:schemeClr val="tx1"/>
                </a:solidFill>
                <a:latin typeface="Times" charset="0"/>
                <a:ea typeface="ＭＳ Ｐゴシック" charset="0"/>
              </a:defRPr>
            </a:lvl3pPr>
            <a:lvl4pPr>
              <a:tabLst>
                <a:tab pos="1773238" algn="r"/>
                <a:tab pos="2284413" algn="l"/>
              </a:tabLst>
              <a:defRPr sz="2400">
                <a:solidFill>
                  <a:schemeClr val="tx1"/>
                </a:solidFill>
                <a:latin typeface="Times" charset="0"/>
                <a:ea typeface="ＭＳ Ｐゴシック" charset="0"/>
              </a:defRPr>
            </a:lvl4pPr>
            <a:lvl5pPr>
              <a:tabLst>
                <a:tab pos="1773238" algn="r"/>
                <a:tab pos="2284413" algn="l"/>
              </a:tabLst>
              <a:defRPr sz="2400">
                <a:solidFill>
                  <a:schemeClr val="tx1"/>
                </a:solidFill>
                <a:latin typeface="Times" charset="0"/>
                <a:ea typeface="ＭＳ Ｐゴシック" charset="0"/>
              </a:defRPr>
            </a:lvl5pPr>
            <a:lvl6pPr eaLnBrk="0" fontAlgn="base" hangingPunct="0">
              <a:spcBef>
                <a:spcPct val="0"/>
              </a:spcBef>
              <a:spcAft>
                <a:spcPct val="0"/>
              </a:spcAft>
              <a:tabLst>
                <a:tab pos="1773238" algn="r"/>
                <a:tab pos="2284413" algn="l"/>
              </a:tabLst>
              <a:defRPr sz="2400">
                <a:solidFill>
                  <a:schemeClr val="tx1"/>
                </a:solidFill>
                <a:latin typeface="Times" charset="0"/>
                <a:ea typeface="ＭＳ Ｐゴシック" charset="0"/>
              </a:defRPr>
            </a:lvl6pPr>
            <a:lvl7pPr eaLnBrk="0" fontAlgn="base" hangingPunct="0">
              <a:spcBef>
                <a:spcPct val="0"/>
              </a:spcBef>
              <a:spcAft>
                <a:spcPct val="0"/>
              </a:spcAft>
              <a:tabLst>
                <a:tab pos="1773238" algn="r"/>
                <a:tab pos="2284413" algn="l"/>
              </a:tabLst>
              <a:defRPr sz="2400">
                <a:solidFill>
                  <a:schemeClr val="tx1"/>
                </a:solidFill>
                <a:latin typeface="Times" charset="0"/>
                <a:ea typeface="ＭＳ Ｐゴシック" charset="0"/>
              </a:defRPr>
            </a:lvl7pPr>
            <a:lvl8pPr eaLnBrk="0" fontAlgn="base" hangingPunct="0">
              <a:spcBef>
                <a:spcPct val="0"/>
              </a:spcBef>
              <a:spcAft>
                <a:spcPct val="0"/>
              </a:spcAft>
              <a:tabLst>
                <a:tab pos="1773238" algn="r"/>
                <a:tab pos="2284413" algn="l"/>
              </a:tabLst>
              <a:defRPr sz="2400">
                <a:solidFill>
                  <a:schemeClr val="tx1"/>
                </a:solidFill>
                <a:latin typeface="Times" charset="0"/>
                <a:ea typeface="ＭＳ Ｐゴシック" charset="0"/>
              </a:defRPr>
            </a:lvl8pPr>
            <a:lvl9pPr eaLnBrk="0" fontAlgn="base" hangingPunct="0">
              <a:spcBef>
                <a:spcPct val="0"/>
              </a:spcBef>
              <a:spcAft>
                <a:spcPct val="0"/>
              </a:spcAft>
              <a:tabLst>
                <a:tab pos="1773238" algn="r"/>
                <a:tab pos="2284413" algn="l"/>
              </a:tabLst>
              <a:defRPr sz="2400">
                <a:solidFill>
                  <a:schemeClr val="tx1"/>
                </a:solidFill>
                <a:latin typeface="Times" charset="0"/>
                <a:ea typeface="ＭＳ Ｐゴシック" charset="0"/>
              </a:defRPr>
            </a:lvl9pPr>
          </a:lstStyle>
          <a:p>
            <a:pPr algn="l">
              <a:defRPr/>
            </a:pPr>
            <a:r>
              <a:rPr lang="en-US" b="1" dirty="0" smtClean="0">
                <a:solidFill>
                  <a:schemeClr val="bg2">
                    <a:lumMod val="75000"/>
                  </a:schemeClr>
                </a:solidFill>
                <a:latin typeface="Arial" charset="0"/>
              </a:rPr>
              <a:t>Method	</a:t>
            </a:r>
          </a:p>
          <a:p>
            <a:pPr algn="l">
              <a:defRPr/>
            </a:pPr>
            <a:r>
              <a:rPr lang="en-US" dirty="0" smtClean="0">
                <a:solidFill>
                  <a:schemeClr val="accent2"/>
                </a:solidFill>
                <a:latin typeface="Arial" charset="0"/>
              </a:rPr>
              <a:t>	</a:t>
            </a:r>
            <a:r>
              <a:rPr lang="en-US" dirty="0" smtClean="0">
                <a:solidFill>
                  <a:srgbClr val="FF0000"/>
                </a:solidFill>
                <a:latin typeface="Arial" charset="0"/>
              </a:rPr>
              <a:t>Combined PI</a:t>
            </a:r>
          </a:p>
          <a:p>
            <a:pPr algn="l">
              <a:defRPr/>
            </a:pPr>
            <a:r>
              <a:rPr lang="en-US" dirty="0" smtClean="0">
                <a:solidFill>
                  <a:srgbClr val="FF6600"/>
                </a:solidFill>
                <a:latin typeface="Arial" charset="0"/>
              </a:rPr>
              <a:t>Victim known</a:t>
            </a:r>
          </a:p>
          <a:p>
            <a:pPr algn="l">
              <a:defRPr/>
            </a:pPr>
            <a:r>
              <a:rPr lang="en-US" dirty="0" err="1" smtClean="0">
                <a:solidFill>
                  <a:schemeClr val="accent2"/>
                </a:solidFill>
                <a:latin typeface="Arial" charset="0"/>
              </a:rPr>
              <a:t>TrueAllele</a:t>
            </a:r>
            <a:endParaRPr lang="en-US" dirty="0" smtClean="0">
              <a:solidFill>
                <a:schemeClr val="accent2"/>
              </a:solidFill>
              <a:latin typeface="Arial" charset="0"/>
            </a:endParaRPr>
          </a:p>
        </p:txBody>
      </p:sp>
      <p:sp>
        <p:nvSpPr>
          <p:cNvPr id="141316" name="Text Box 4"/>
          <p:cNvSpPr txBox="1">
            <a:spLocks noChangeArrowheads="1"/>
          </p:cNvSpPr>
          <p:nvPr/>
        </p:nvSpPr>
        <p:spPr bwMode="auto">
          <a:xfrm>
            <a:off x="1497013" y="4495800"/>
            <a:ext cx="65992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dirty="0">
                <a:solidFill>
                  <a:srgbClr val="0000FF"/>
                </a:solidFill>
              </a:rPr>
              <a:t>• Why are there different match results?</a:t>
            </a:r>
          </a:p>
          <a:p>
            <a:pPr algn="l">
              <a:defRPr/>
            </a:pPr>
            <a:r>
              <a:rPr lang="en-US" dirty="0">
                <a:solidFill>
                  <a:srgbClr val="0000FF"/>
                </a:solidFill>
              </a:rPr>
              <a:t>• How do mixture interpretation methods differ?</a:t>
            </a:r>
          </a:p>
          <a:p>
            <a:pPr algn="l">
              <a:defRPr/>
            </a:pPr>
            <a:r>
              <a:rPr lang="en-US" dirty="0">
                <a:solidFill>
                  <a:srgbClr val="0000FF"/>
                </a:solidFill>
              </a:rPr>
              <a:t>• Which of these methods are reliable? </a:t>
            </a:r>
          </a:p>
        </p:txBody>
      </p:sp>
      <p:sp>
        <p:nvSpPr>
          <p:cNvPr id="6" name="Text Box 3"/>
          <p:cNvSpPr txBox="1">
            <a:spLocks noChangeArrowheads="1"/>
          </p:cNvSpPr>
          <p:nvPr/>
        </p:nvSpPr>
        <p:spPr bwMode="auto">
          <a:xfrm>
            <a:off x="5718175" y="2365375"/>
            <a:ext cx="251777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1773238" algn="r"/>
                <a:tab pos="2284413" algn="l"/>
              </a:tabLst>
              <a:defRPr sz="2400">
                <a:solidFill>
                  <a:schemeClr val="tx1"/>
                </a:solidFill>
                <a:latin typeface="Times" charset="0"/>
                <a:ea typeface="ＭＳ Ｐゴシック" charset="0"/>
              </a:defRPr>
            </a:lvl1pPr>
            <a:lvl2pPr>
              <a:tabLst>
                <a:tab pos="1773238" algn="r"/>
                <a:tab pos="2284413" algn="l"/>
              </a:tabLst>
              <a:defRPr sz="2400">
                <a:solidFill>
                  <a:schemeClr val="tx1"/>
                </a:solidFill>
                <a:latin typeface="Times" charset="0"/>
                <a:ea typeface="ＭＳ Ｐゴシック" charset="0"/>
              </a:defRPr>
            </a:lvl2pPr>
            <a:lvl3pPr>
              <a:tabLst>
                <a:tab pos="1773238" algn="r"/>
                <a:tab pos="2284413" algn="l"/>
              </a:tabLst>
              <a:defRPr sz="2400">
                <a:solidFill>
                  <a:schemeClr val="tx1"/>
                </a:solidFill>
                <a:latin typeface="Times" charset="0"/>
                <a:ea typeface="ＭＳ Ｐゴシック" charset="0"/>
              </a:defRPr>
            </a:lvl3pPr>
            <a:lvl4pPr>
              <a:tabLst>
                <a:tab pos="1773238" algn="r"/>
                <a:tab pos="2284413" algn="l"/>
              </a:tabLst>
              <a:defRPr sz="2400">
                <a:solidFill>
                  <a:schemeClr val="tx1"/>
                </a:solidFill>
                <a:latin typeface="Times" charset="0"/>
                <a:ea typeface="ＭＳ Ｐゴシック" charset="0"/>
              </a:defRPr>
            </a:lvl4pPr>
            <a:lvl5pPr>
              <a:tabLst>
                <a:tab pos="1773238" algn="r"/>
                <a:tab pos="2284413" algn="l"/>
              </a:tabLst>
              <a:defRPr sz="2400">
                <a:solidFill>
                  <a:schemeClr val="tx1"/>
                </a:solidFill>
                <a:latin typeface="Times" charset="0"/>
                <a:ea typeface="ＭＳ Ｐゴシック" charset="0"/>
              </a:defRPr>
            </a:lvl5pPr>
            <a:lvl6pPr eaLnBrk="0" fontAlgn="base" hangingPunct="0">
              <a:spcBef>
                <a:spcPct val="0"/>
              </a:spcBef>
              <a:spcAft>
                <a:spcPct val="0"/>
              </a:spcAft>
              <a:tabLst>
                <a:tab pos="1773238" algn="r"/>
                <a:tab pos="2284413" algn="l"/>
              </a:tabLst>
              <a:defRPr sz="2400">
                <a:solidFill>
                  <a:schemeClr val="tx1"/>
                </a:solidFill>
                <a:latin typeface="Times" charset="0"/>
                <a:ea typeface="ＭＳ Ｐゴシック" charset="0"/>
              </a:defRPr>
            </a:lvl6pPr>
            <a:lvl7pPr eaLnBrk="0" fontAlgn="base" hangingPunct="0">
              <a:spcBef>
                <a:spcPct val="0"/>
              </a:spcBef>
              <a:spcAft>
                <a:spcPct val="0"/>
              </a:spcAft>
              <a:tabLst>
                <a:tab pos="1773238" algn="r"/>
                <a:tab pos="2284413" algn="l"/>
              </a:tabLst>
              <a:defRPr sz="2400">
                <a:solidFill>
                  <a:schemeClr val="tx1"/>
                </a:solidFill>
                <a:latin typeface="Times" charset="0"/>
                <a:ea typeface="ＭＳ Ｐゴシック" charset="0"/>
              </a:defRPr>
            </a:lvl7pPr>
            <a:lvl8pPr eaLnBrk="0" fontAlgn="base" hangingPunct="0">
              <a:spcBef>
                <a:spcPct val="0"/>
              </a:spcBef>
              <a:spcAft>
                <a:spcPct val="0"/>
              </a:spcAft>
              <a:tabLst>
                <a:tab pos="1773238" algn="r"/>
                <a:tab pos="2284413" algn="l"/>
              </a:tabLst>
              <a:defRPr sz="2400">
                <a:solidFill>
                  <a:schemeClr val="tx1"/>
                </a:solidFill>
                <a:latin typeface="Times" charset="0"/>
                <a:ea typeface="ＭＳ Ｐゴシック" charset="0"/>
              </a:defRPr>
            </a:lvl8pPr>
            <a:lvl9pPr eaLnBrk="0" fontAlgn="base" hangingPunct="0">
              <a:spcBef>
                <a:spcPct val="0"/>
              </a:spcBef>
              <a:spcAft>
                <a:spcPct val="0"/>
              </a:spcAft>
              <a:tabLst>
                <a:tab pos="1773238" algn="r"/>
                <a:tab pos="2284413" algn="l"/>
              </a:tabLst>
              <a:defRPr sz="2400">
                <a:solidFill>
                  <a:schemeClr val="tx1"/>
                </a:solidFill>
                <a:latin typeface="Times" charset="0"/>
                <a:ea typeface="ＭＳ Ｐゴシック" charset="0"/>
              </a:defRPr>
            </a:lvl9pPr>
          </a:lstStyle>
          <a:p>
            <a:pPr algn="r">
              <a:defRPr/>
            </a:pPr>
            <a:r>
              <a:rPr lang="en-US" b="1" dirty="0" smtClean="0">
                <a:solidFill>
                  <a:schemeClr val="bg2">
                    <a:lumMod val="75000"/>
                  </a:schemeClr>
                </a:solidFill>
                <a:latin typeface="Arial" charset="0"/>
              </a:rPr>
              <a:t>Result</a:t>
            </a:r>
          </a:p>
          <a:p>
            <a:pPr algn="r">
              <a:defRPr/>
            </a:pPr>
            <a:r>
              <a:rPr lang="en-US" dirty="0" smtClean="0">
                <a:solidFill>
                  <a:srgbClr val="FF0000"/>
                </a:solidFill>
                <a:latin typeface="Arial" charset="0"/>
              </a:rPr>
              <a:t>13,000</a:t>
            </a:r>
          </a:p>
          <a:p>
            <a:pPr algn="r">
              <a:defRPr/>
            </a:pPr>
            <a:r>
              <a:rPr lang="en-US" dirty="0" smtClean="0">
                <a:solidFill>
                  <a:srgbClr val="FF6600"/>
                </a:solidFill>
                <a:latin typeface="Arial" charset="0"/>
              </a:rPr>
              <a:t>22,000,000</a:t>
            </a:r>
          </a:p>
          <a:p>
            <a:pPr algn="r">
              <a:defRPr/>
            </a:pPr>
            <a:r>
              <a:rPr lang="en-US" dirty="0" smtClean="0">
                <a:solidFill>
                  <a:schemeClr val="accent2"/>
                </a:solidFill>
                <a:latin typeface="Arial" charset="0"/>
              </a:rPr>
              <a:t>189,000,000,000</a:t>
            </a:r>
          </a:p>
        </p:txBody>
      </p:sp>
      <p:sp>
        <p:nvSpPr>
          <p:cNvPr id="7" name="Text Box 3"/>
          <p:cNvSpPr txBox="1">
            <a:spLocks noChangeArrowheads="1"/>
          </p:cNvSpPr>
          <p:nvPr/>
        </p:nvSpPr>
        <p:spPr bwMode="auto">
          <a:xfrm>
            <a:off x="946150" y="2360613"/>
            <a:ext cx="2519363"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1773238" algn="r"/>
                <a:tab pos="2284413" algn="l"/>
              </a:tabLst>
              <a:defRPr sz="2400">
                <a:solidFill>
                  <a:schemeClr val="tx1"/>
                </a:solidFill>
                <a:latin typeface="Times" charset="0"/>
                <a:ea typeface="ＭＳ Ｐゴシック" charset="0"/>
              </a:defRPr>
            </a:lvl1pPr>
            <a:lvl2pPr>
              <a:tabLst>
                <a:tab pos="1773238" algn="r"/>
                <a:tab pos="2284413" algn="l"/>
              </a:tabLst>
              <a:defRPr sz="2400">
                <a:solidFill>
                  <a:schemeClr val="tx1"/>
                </a:solidFill>
                <a:latin typeface="Times" charset="0"/>
                <a:ea typeface="ＭＳ Ｐゴシック" charset="0"/>
              </a:defRPr>
            </a:lvl2pPr>
            <a:lvl3pPr>
              <a:tabLst>
                <a:tab pos="1773238" algn="r"/>
                <a:tab pos="2284413" algn="l"/>
              </a:tabLst>
              <a:defRPr sz="2400">
                <a:solidFill>
                  <a:schemeClr val="tx1"/>
                </a:solidFill>
                <a:latin typeface="Times" charset="0"/>
                <a:ea typeface="ＭＳ Ｐゴシック" charset="0"/>
              </a:defRPr>
            </a:lvl3pPr>
            <a:lvl4pPr>
              <a:tabLst>
                <a:tab pos="1773238" algn="r"/>
                <a:tab pos="2284413" algn="l"/>
              </a:tabLst>
              <a:defRPr sz="2400">
                <a:solidFill>
                  <a:schemeClr val="tx1"/>
                </a:solidFill>
                <a:latin typeface="Times" charset="0"/>
                <a:ea typeface="ＭＳ Ｐゴシック" charset="0"/>
              </a:defRPr>
            </a:lvl4pPr>
            <a:lvl5pPr>
              <a:tabLst>
                <a:tab pos="1773238" algn="r"/>
                <a:tab pos="2284413" algn="l"/>
              </a:tabLst>
              <a:defRPr sz="2400">
                <a:solidFill>
                  <a:schemeClr val="tx1"/>
                </a:solidFill>
                <a:latin typeface="Times" charset="0"/>
                <a:ea typeface="ＭＳ Ｐゴシック" charset="0"/>
              </a:defRPr>
            </a:lvl5pPr>
            <a:lvl6pPr eaLnBrk="0" fontAlgn="base" hangingPunct="0">
              <a:spcBef>
                <a:spcPct val="0"/>
              </a:spcBef>
              <a:spcAft>
                <a:spcPct val="0"/>
              </a:spcAft>
              <a:tabLst>
                <a:tab pos="1773238" algn="r"/>
                <a:tab pos="2284413" algn="l"/>
              </a:tabLst>
              <a:defRPr sz="2400">
                <a:solidFill>
                  <a:schemeClr val="tx1"/>
                </a:solidFill>
                <a:latin typeface="Times" charset="0"/>
                <a:ea typeface="ＭＳ Ｐゴシック" charset="0"/>
              </a:defRPr>
            </a:lvl6pPr>
            <a:lvl7pPr eaLnBrk="0" fontAlgn="base" hangingPunct="0">
              <a:spcBef>
                <a:spcPct val="0"/>
              </a:spcBef>
              <a:spcAft>
                <a:spcPct val="0"/>
              </a:spcAft>
              <a:tabLst>
                <a:tab pos="1773238" algn="r"/>
                <a:tab pos="2284413" algn="l"/>
              </a:tabLst>
              <a:defRPr sz="2400">
                <a:solidFill>
                  <a:schemeClr val="tx1"/>
                </a:solidFill>
                <a:latin typeface="Times" charset="0"/>
                <a:ea typeface="ＭＳ Ｐゴシック" charset="0"/>
              </a:defRPr>
            </a:lvl7pPr>
            <a:lvl8pPr eaLnBrk="0" fontAlgn="base" hangingPunct="0">
              <a:spcBef>
                <a:spcPct val="0"/>
              </a:spcBef>
              <a:spcAft>
                <a:spcPct val="0"/>
              </a:spcAft>
              <a:tabLst>
                <a:tab pos="1773238" algn="r"/>
                <a:tab pos="2284413" algn="l"/>
              </a:tabLst>
              <a:defRPr sz="2400">
                <a:solidFill>
                  <a:schemeClr val="tx1"/>
                </a:solidFill>
                <a:latin typeface="Times" charset="0"/>
                <a:ea typeface="ＭＳ Ｐゴシック" charset="0"/>
              </a:defRPr>
            </a:lvl8pPr>
            <a:lvl9pPr eaLnBrk="0" fontAlgn="base" hangingPunct="0">
              <a:spcBef>
                <a:spcPct val="0"/>
              </a:spcBef>
              <a:spcAft>
                <a:spcPct val="0"/>
              </a:spcAft>
              <a:tabLst>
                <a:tab pos="1773238" algn="r"/>
                <a:tab pos="2284413" algn="l"/>
              </a:tabLst>
              <a:defRPr sz="2400">
                <a:solidFill>
                  <a:schemeClr val="tx1"/>
                </a:solidFill>
                <a:latin typeface="Times" charset="0"/>
                <a:ea typeface="ＭＳ Ｐゴシック" charset="0"/>
              </a:defRPr>
            </a:lvl9pPr>
          </a:lstStyle>
          <a:p>
            <a:pPr algn="l">
              <a:defRPr/>
            </a:pPr>
            <a:r>
              <a:rPr lang="en-US" b="1" dirty="0" smtClean="0">
                <a:solidFill>
                  <a:schemeClr val="bg2">
                    <a:lumMod val="75000"/>
                  </a:schemeClr>
                </a:solidFill>
                <a:latin typeface="Arial" charset="0"/>
              </a:rPr>
              <a:t>Group</a:t>
            </a:r>
          </a:p>
          <a:p>
            <a:pPr algn="l">
              <a:defRPr/>
            </a:pPr>
            <a:r>
              <a:rPr lang="en-US" dirty="0" smtClean="0">
                <a:solidFill>
                  <a:srgbClr val="FF0000"/>
                </a:solidFill>
                <a:latin typeface="Arial" charset="0"/>
              </a:rPr>
              <a:t>FBI</a:t>
            </a:r>
          </a:p>
          <a:p>
            <a:pPr algn="l">
              <a:defRPr/>
            </a:pPr>
            <a:r>
              <a:rPr lang="en-US" dirty="0" smtClean="0">
                <a:solidFill>
                  <a:srgbClr val="FF6600"/>
                </a:solidFill>
                <a:latin typeface="Arial" charset="0"/>
              </a:rPr>
              <a:t>Boston Univ.</a:t>
            </a:r>
          </a:p>
          <a:p>
            <a:pPr algn="l">
              <a:defRPr/>
            </a:pPr>
            <a:r>
              <a:rPr lang="en-US" dirty="0" smtClean="0">
                <a:solidFill>
                  <a:schemeClr val="accent2"/>
                </a:solidFill>
                <a:latin typeface="Arial" charset="0"/>
              </a:rPr>
              <a:t>Cybergenetics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457200" y="609600"/>
            <a:ext cx="8153400" cy="1143000"/>
          </a:xfrm>
        </p:spPr>
        <p:txBody>
          <a:bodyPr/>
          <a:lstStyle/>
          <a:p>
            <a:r>
              <a:rPr lang="en-US">
                <a:latin typeface="Arial" charset="0"/>
              </a:rPr>
              <a:t>Different interpretation methods</a:t>
            </a:r>
          </a:p>
        </p:txBody>
      </p:sp>
      <p:graphicFrame>
        <p:nvGraphicFramePr>
          <p:cNvPr id="73731" name="Group 3"/>
          <p:cNvGraphicFramePr>
            <a:graphicFrameLocks noGrp="1"/>
          </p:cNvGraphicFramePr>
          <p:nvPr>
            <p:extLst>
              <p:ext uri="{D42A27DB-BD31-4B8C-83A1-F6EECF244321}">
                <p14:modId xmlns:p14="http://schemas.microsoft.com/office/powerpoint/2010/main" val="3107727114"/>
              </p:ext>
            </p:extLst>
          </p:nvPr>
        </p:nvGraphicFramePr>
        <p:xfrm>
          <a:off x="547688" y="1855788"/>
          <a:ext cx="7704138" cy="4484686"/>
        </p:xfrm>
        <a:graphic>
          <a:graphicData uri="http://schemas.openxmlformats.org/drawingml/2006/table">
            <a:tbl>
              <a:tblPr/>
              <a:tblGrid>
                <a:gridCol w="2993031"/>
                <a:gridCol w="2428015"/>
                <a:gridCol w="2283092"/>
              </a:tblGrid>
              <a:tr h="13958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2"/>
                          </a:solidFill>
                          <a:effectLst/>
                          <a:latin typeface="Arial" charset="0"/>
                          <a:ea typeface="ＭＳ Ｐゴシック" charset="0"/>
                        </a:rPr>
                        <a:t>Method</a:t>
                      </a:r>
                      <a:endParaRPr kumimoji="0" lang="en-US" sz="2800" b="0" i="0" u="none" strike="noStrike" cap="none" normalizeH="0" baseline="0" dirty="0">
                        <a:ln>
                          <a:noFill/>
                        </a:ln>
                        <a:solidFill>
                          <a:schemeClr val="bg2"/>
                        </a:solidFill>
                        <a:effectLst/>
                        <a:latin typeface="Arial" charset="0"/>
                        <a:ea typeface="ＭＳ Ｐゴシック" charset="0"/>
                      </a:endParaRPr>
                    </a:p>
                  </a:txBody>
                  <a:tcPr marL="91434" marR="91434"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2"/>
                          </a:solidFill>
                          <a:effectLst/>
                          <a:latin typeface="Arial" charset="0"/>
                          <a:ea typeface="ＭＳ Ｐゴシック" charset="0"/>
                        </a:rPr>
                        <a:t>Victim's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2"/>
                          </a:solidFill>
                          <a:effectLst/>
                          <a:latin typeface="Arial" charset="0"/>
                          <a:ea typeface="ＭＳ Ｐゴシック" charset="0"/>
                        </a:rPr>
                        <a:t>genotype</a:t>
                      </a:r>
                    </a:p>
                  </a:txBody>
                  <a:tcPr marL="91434" marR="91434"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2"/>
                          </a:solidFill>
                          <a:effectLst/>
                          <a:latin typeface="Arial" charset="0"/>
                          <a:ea typeface="ＭＳ Ｐゴシック" charset="0"/>
                        </a:rPr>
                        <a:t>Quantitative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2"/>
                          </a:solidFill>
                          <a:effectLst/>
                          <a:latin typeface="Arial" charset="0"/>
                          <a:ea typeface="ＭＳ Ｐゴシック" charset="0"/>
                        </a:rPr>
                        <a:t>data</a:t>
                      </a:r>
                    </a:p>
                  </a:txBody>
                  <a:tcPr marL="91434" marR="91434"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4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Arial" charset="0"/>
                          <a:ea typeface="ＭＳ Ｐゴシック" charset="0"/>
                        </a:rPr>
                        <a:t>Combined PI</a:t>
                      </a:r>
                      <a:endParaRPr kumimoji="0" lang="en-US" sz="2800" b="0" i="0" u="none" strike="noStrike" cap="none" normalizeH="0" baseline="0" dirty="0">
                        <a:ln>
                          <a:noFill/>
                        </a:ln>
                        <a:solidFill>
                          <a:schemeClr val="bg2"/>
                        </a:solidFill>
                        <a:effectLst/>
                        <a:latin typeface="Arial" charset="0"/>
                        <a:ea typeface="ＭＳ Ｐゴシック" charset="0"/>
                      </a:endParaRPr>
                    </a:p>
                  </a:txBody>
                  <a:tcPr marL="91434" marR="91434"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ＭＳ Ｐゴシック" charset="0"/>
                        </a:rPr>
                        <a:t>Not assumed</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4" marR="91434"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0000"/>
                          </a:solidFill>
                          <a:effectLst/>
                          <a:latin typeface="Arial" charset="0"/>
                          <a:ea typeface="ＭＳ Ｐゴシック" charset="0"/>
                        </a:rPr>
                        <a:t>Threshold</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4" marR="91434"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9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6600"/>
                          </a:solidFill>
                          <a:effectLst/>
                          <a:latin typeface="Arial" charset="0"/>
                          <a:ea typeface="ＭＳ Ｐゴシック" charset="0"/>
                        </a:rPr>
                        <a:t>Victim known</a:t>
                      </a:r>
                      <a:endParaRPr kumimoji="0" lang="en-US" sz="2800" b="0" i="0" u="none" strike="noStrike" cap="none" normalizeH="0" baseline="0" dirty="0">
                        <a:ln>
                          <a:noFill/>
                        </a:ln>
                        <a:solidFill>
                          <a:schemeClr val="bg2"/>
                        </a:solidFill>
                        <a:effectLst/>
                        <a:latin typeface="Arial" charset="0"/>
                        <a:ea typeface="ＭＳ Ｐゴシック" charset="0"/>
                      </a:endParaRPr>
                    </a:p>
                  </a:txBody>
                  <a:tcPr marL="91434" marR="91434"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2"/>
                          </a:solidFill>
                          <a:effectLst/>
                          <a:latin typeface="Arial" charset="0"/>
                          <a:ea typeface="ＭＳ Ｐゴシック" charset="0"/>
                        </a:rPr>
                        <a:t>Assumed</a:t>
                      </a:r>
                      <a:endParaRPr kumimoji="0" lang="en-US" sz="2800" b="0" i="0" u="none" strike="noStrike" cap="none" normalizeH="0" baseline="0" dirty="0">
                        <a:ln>
                          <a:noFill/>
                        </a:ln>
                        <a:solidFill>
                          <a:srgbClr val="000000"/>
                        </a:solidFill>
                        <a:effectLst/>
                        <a:latin typeface="Arial" charset="0"/>
                        <a:ea typeface="ＭＳ Ｐゴシック" charset="0"/>
                      </a:endParaRPr>
                    </a:p>
                  </a:txBody>
                  <a:tcPr marL="91434" marR="91434"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0000"/>
                          </a:solidFill>
                          <a:effectLst/>
                          <a:latin typeface="Arial" charset="0"/>
                          <a:ea typeface="ＭＳ Ｐゴシック" charset="0"/>
                        </a:rPr>
                        <a:t>Threshold</a:t>
                      </a:r>
                      <a:endParaRPr kumimoji="0" lang="en-US" sz="2800" b="0" i="0" u="none" strike="noStrike" cap="none" normalizeH="0" baseline="0" dirty="0">
                        <a:ln>
                          <a:noFill/>
                        </a:ln>
                        <a:solidFill>
                          <a:srgbClr val="000000"/>
                        </a:solidFill>
                        <a:effectLst/>
                        <a:latin typeface="Arial" charset="0"/>
                        <a:ea typeface="ＭＳ Ｐゴシック" charset="0"/>
                      </a:endParaRPr>
                    </a:p>
                  </a:txBody>
                  <a:tcPr marL="91434" marR="91434"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9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rgbClr val="0000FF"/>
                          </a:solidFill>
                          <a:effectLst/>
                          <a:latin typeface="Arial" charset="0"/>
                          <a:ea typeface="ＭＳ Ｐゴシック" charset="0"/>
                        </a:rPr>
                        <a:t>TrueAllele</a:t>
                      </a:r>
                      <a:endParaRPr kumimoji="0" lang="en-US" sz="2800" b="0" i="0" u="none" strike="noStrike" cap="none" normalizeH="0" baseline="0" dirty="0">
                        <a:ln>
                          <a:noFill/>
                        </a:ln>
                        <a:solidFill>
                          <a:schemeClr val="bg2"/>
                        </a:solidFill>
                        <a:effectLst/>
                        <a:latin typeface="Arial" charset="0"/>
                        <a:ea typeface="ＭＳ Ｐゴシック" charset="0"/>
                      </a:endParaRPr>
                    </a:p>
                  </a:txBody>
                  <a:tcPr marL="91434" marR="91434"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2"/>
                          </a:solidFill>
                          <a:effectLst/>
                          <a:latin typeface="Arial" charset="0"/>
                          <a:ea typeface="ＭＳ Ｐゴシック" charset="0"/>
                        </a:rPr>
                        <a:t>Assumed</a:t>
                      </a:r>
                      <a:endParaRPr kumimoji="0" lang="en-US" sz="2800" b="0" i="0" u="none" strike="noStrike" cap="none" normalizeH="0" baseline="0" dirty="0">
                        <a:ln>
                          <a:noFill/>
                        </a:ln>
                        <a:solidFill>
                          <a:srgbClr val="000000"/>
                        </a:solidFill>
                        <a:effectLst/>
                        <a:latin typeface="Arial" charset="0"/>
                        <a:ea typeface="ＭＳ Ｐゴシック" charset="0"/>
                      </a:endParaRPr>
                    </a:p>
                  </a:txBody>
                  <a:tcPr marL="91434" marR="91434"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2"/>
                          </a:solidFill>
                          <a:effectLst/>
                          <a:latin typeface="Arial" charset="0"/>
                          <a:ea typeface="ＭＳ Ｐゴシック" charset="0"/>
                        </a:rPr>
                        <a:t>All data</a:t>
                      </a:r>
                      <a:endParaRPr kumimoji="0" lang="en-US" sz="2800" b="0" i="0" u="none" strike="noStrike" cap="none" normalizeH="0" baseline="0" dirty="0">
                        <a:ln>
                          <a:noFill/>
                        </a:ln>
                        <a:solidFill>
                          <a:srgbClr val="000000"/>
                        </a:solidFill>
                        <a:effectLst/>
                        <a:latin typeface="Arial" charset="0"/>
                        <a:ea typeface="ＭＳ Ｐゴシック" charset="0"/>
                      </a:endParaRPr>
                    </a:p>
                  </a:txBody>
                  <a:tcPr marL="91434" marR="91434"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atin typeface="Arial" charset="0"/>
              </a:rPr>
              <a:t>DNA biology</a:t>
            </a:r>
          </a:p>
        </p:txBody>
      </p:sp>
      <p:pic>
        <p:nvPicPr>
          <p:cNvPr id="18434" name="Picture 3" descr="cell_chrom_dn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90800"/>
            <a:ext cx="69342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4"/>
          <p:cNvSpPr txBox="1">
            <a:spLocks noChangeArrowheads="1"/>
          </p:cNvSpPr>
          <p:nvPr/>
        </p:nvSpPr>
        <p:spPr bwMode="auto">
          <a:xfrm>
            <a:off x="4908550" y="4495800"/>
            <a:ext cx="838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a:t>Locus</a:t>
            </a:r>
          </a:p>
        </p:txBody>
      </p:sp>
      <p:sp>
        <p:nvSpPr>
          <p:cNvPr id="18436" name="TextBox 5"/>
          <p:cNvSpPr txBox="1">
            <a:spLocks noChangeArrowheads="1"/>
          </p:cNvSpPr>
          <p:nvPr/>
        </p:nvSpPr>
        <p:spPr bwMode="auto">
          <a:xfrm>
            <a:off x="3625850" y="4140200"/>
            <a:ext cx="1600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Chromosome</a:t>
            </a:r>
          </a:p>
        </p:txBody>
      </p:sp>
      <p:sp>
        <p:nvSpPr>
          <p:cNvPr id="18437" name="TextBox 6"/>
          <p:cNvSpPr txBox="1">
            <a:spLocks noChangeArrowheads="1"/>
          </p:cNvSpPr>
          <p:nvPr/>
        </p:nvSpPr>
        <p:spPr bwMode="auto">
          <a:xfrm>
            <a:off x="1371600" y="4648200"/>
            <a:ext cx="10668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Nucleus</a:t>
            </a:r>
          </a:p>
        </p:txBody>
      </p:sp>
      <p:sp>
        <p:nvSpPr>
          <p:cNvPr id="18438" name="TextBox 7"/>
          <p:cNvSpPr txBox="1">
            <a:spLocks noChangeArrowheads="1"/>
          </p:cNvSpPr>
          <p:nvPr/>
        </p:nvSpPr>
        <p:spPr bwMode="auto">
          <a:xfrm>
            <a:off x="1219200" y="28194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Cell</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381000" y="609600"/>
            <a:ext cx="8382000" cy="1143000"/>
          </a:xfrm>
        </p:spPr>
        <p:txBody>
          <a:bodyPr/>
          <a:lstStyle/>
          <a:p>
            <a:r>
              <a:rPr lang="en-US">
                <a:latin typeface="Arial" charset="0"/>
              </a:rPr>
              <a:t>Frye: general acceptance </a:t>
            </a:r>
            <a:br>
              <a:rPr lang="en-US">
                <a:latin typeface="Arial" charset="0"/>
              </a:rPr>
            </a:br>
            <a:r>
              <a:rPr lang="en-US">
                <a:latin typeface="Arial" charset="0"/>
              </a:rPr>
              <a:t>in the relevant community</a:t>
            </a:r>
          </a:p>
        </p:txBody>
      </p:sp>
      <p:sp>
        <p:nvSpPr>
          <p:cNvPr id="157699" name="Text Box 3"/>
          <p:cNvSpPr txBox="1">
            <a:spLocks noChangeArrowheads="1"/>
          </p:cNvSpPr>
          <p:nvPr/>
        </p:nvSpPr>
        <p:spPr bwMode="auto">
          <a:xfrm>
            <a:off x="2079625" y="2411413"/>
            <a:ext cx="5459413"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dirty="0">
                <a:solidFill>
                  <a:schemeClr val="accent2"/>
                </a:solidFill>
              </a:rPr>
              <a:t>• Quantitative STR Peak Information</a:t>
            </a:r>
          </a:p>
          <a:p>
            <a:pPr algn="l">
              <a:defRPr/>
            </a:pPr>
            <a:r>
              <a:rPr lang="en-US" dirty="0">
                <a:solidFill>
                  <a:schemeClr val="accent2"/>
                </a:solidFill>
              </a:rPr>
              <a:t>• Genotype Probability Distributions</a:t>
            </a:r>
          </a:p>
          <a:p>
            <a:pPr algn="l">
              <a:defRPr/>
            </a:pPr>
            <a:r>
              <a:rPr lang="en-US" dirty="0">
                <a:solidFill>
                  <a:schemeClr val="accent2"/>
                </a:solidFill>
              </a:rPr>
              <a:t>• Computer Interpretation of STR Data</a:t>
            </a:r>
          </a:p>
          <a:p>
            <a:pPr algn="l">
              <a:defRPr/>
            </a:pPr>
            <a:r>
              <a:rPr lang="en-US" dirty="0">
                <a:solidFill>
                  <a:schemeClr val="accent2"/>
                </a:solidFill>
              </a:rPr>
              <a:t>• Statistical Modeling and Computation</a:t>
            </a:r>
          </a:p>
          <a:p>
            <a:pPr algn="l">
              <a:defRPr/>
            </a:pPr>
            <a:r>
              <a:rPr lang="en-US" dirty="0">
                <a:solidFill>
                  <a:schemeClr val="accent2"/>
                </a:solidFill>
              </a:rPr>
              <a:t>• Likelihood Ratio Literature</a:t>
            </a:r>
          </a:p>
          <a:p>
            <a:pPr algn="l">
              <a:defRPr/>
            </a:pPr>
            <a:r>
              <a:rPr lang="en-US" dirty="0">
                <a:solidFill>
                  <a:schemeClr val="accent2"/>
                </a:solidFill>
              </a:rPr>
              <a:t>• Mixture Interpretation Admissibility</a:t>
            </a:r>
          </a:p>
          <a:p>
            <a:pPr algn="l">
              <a:defRPr/>
            </a:pPr>
            <a:r>
              <a:rPr lang="en-US" dirty="0">
                <a:solidFill>
                  <a:schemeClr val="accent2"/>
                </a:solidFill>
              </a:rPr>
              <a:t>• Computer Systems for Quantitative </a:t>
            </a:r>
          </a:p>
          <a:p>
            <a:pPr algn="l">
              <a:defRPr/>
            </a:pPr>
            <a:r>
              <a:rPr lang="en-US" dirty="0">
                <a:solidFill>
                  <a:schemeClr val="accent2"/>
                </a:solidFill>
              </a:rPr>
              <a:t>       DNA Mixture </a:t>
            </a:r>
            <a:r>
              <a:rPr lang="en-US" dirty="0" err="1">
                <a:solidFill>
                  <a:schemeClr val="accent2"/>
                </a:solidFill>
              </a:rPr>
              <a:t>Deconvolution</a:t>
            </a:r>
            <a:endParaRPr lang="en-US" dirty="0">
              <a:solidFill>
                <a:schemeClr val="accent2"/>
              </a:solidFill>
            </a:endParaRPr>
          </a:p>
          <a:p>
            <a:pPr algn="l">
              <a:defRPr/>
            </a:pPr>
            <a:r>
              <a:rPr lang="en-US" dirty="0">
                <a:solidFill>
                  <a:schemeClr val="accent2"/>
                </a:solidFill>
              </a:rPr>
              <a:t>• </a:t>
            </a:r>
            <a:r>
              <a:rPr lang="en-US" dirty="0" err="1">
                <a:solidFill>
                  <a:schemeClr val="accent2"/>
                </a:solidFill>
              </a:rPr>
              <a:t>TrueAllele</a:t>
            </a:r>
            <a:r>
              <a:rPr lang="en-US" dirty="0">
                <a:solidFill>
                  <a:schemeClr val="accent2"/>
                </a:solidFill>
              </a:rPr>
              <a:t> Casework Publications</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descr="JS_threshol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1928813"/>
            <a:ext cx="30003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5"/>
          <p:cNvSpPr>
            <a:spLocks noGrp="1" noChangeArrowheads="1"/>
          </p:cNvSpPr>
          <p:nvPr>
            <p:ph type="title" idx="4294967295"/>
          </p:nvPr>
        </p:nvSpPr>
        <p:spPr/>
        <p:txBody>
          <a:bodyPr/>
          <a:lstStyle/>
          <a:p>
            <a:r>
              <a:rPr lang="en-US">
                <a:latin typeface="Arial" charset="0"/>
              </a:rPr>
              <a:t>Threshold: all or none</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3" descr="JS_qua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1928813"/>
            <a:ext cx="30003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Rectangle 3"/>
          <p:cNvSpPr>
            <a:spLocks noGrp="1" noChangeArrowheads="1"/>
          </p:cNvSpPr>
          <p:nvPr>
            <p:ph type="title" idx="4294967295"/>
          </p:nvPr>
        </p:nvSpPr>
        <p:spPr/>
        <p:txBody>
          <a:bodyPr/>
          <a:lstStyle/>
          <a:p>
            <a:r>
              <a:rPr lang="en-US">
                <a:latin typeface="Arial" charset="0"/>
              </a:rPr>
              <a:t>Quantitative: shades of gray</a:t>
            </a:r>
          </a:p>
        </p:txBody>
      </p:sp>
      <p:pic>
        <p:nvPicPr>
          <p:cNvPr id="2" name="Picture 1" descr="IndianaCourthouseStew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33" y="4380853"/>
            <a:ext cx="2010833" cy="2234260"/>
          </a:xfrm>
          <a:prstGeom prst="rect">
            <a:avLst/>
          </a:prstGeom>
        </p:spPr>
      </p:pic>
      <p:pic>
        <p:nvPicPr>
          <p:cNvPr id="3" name="Picture 2" descr="wonderful-life-pos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000" y="4036987"/>
            <a:ext cx="1811030" cy="262046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US">
                <a:latin typeface="Arial" charset="0"/>
              </a:rPr>
              <a:t>Expected scientific result</a:t>
            </a:r>
          </a:p>
        </p:txBody>
      </p:sp>
      <p:pic>
        <p:nvPicPr>
          <p:cNvPr id="67586" name="Picture 3"/>
          <p:cNvPicPr>
            <a:picLocks noChangeAspect="1" noChangeArrowheads="1"/>
          </p:cNvPicPr>
          <p:nvPr/>
        </p:nvPicPr>
        <p:blipFill>
          <a:blip r:embed="rId3">
            <a:extLst>
              <a:ext uri="{28A0092B-C50C-407E-A947-70E740481C1C}">
                <a14:useLocalDpi xmlns:a14="http://schemas.microsoft.com/office/drawing/2010/main" val="0"/>
              </a:ext>
            </a:extLst>
          </a:blip>
          <a:srcRect t="27277" b="22729"/>
          <a:stretch>
            <a:fillRect/>
          </a:stretch>
        </p:blipFill>
        <p:spPr bwMode="auto">
          <a:xfrm>
            <a:off x="685800" y="16764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5" name="Rectangle 5"/>
          <p:cNvSpPr>
            <a:spLocks noChangeArrowheads="1"/>
          </p:cNvSpPr>
          <p:nvPr/>
        </p:nvSpPr>
        <p:spPr bwMode="auto">
          <a:xfrm>
            <a:off x="4648200" y="5281613"/>
            <a:ext cx="152400" cy="152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27" name="Line 7"/>
          <p:cNvSpPr>
            <a:spLocks noChangeShapeType="1"/>
          </p:cNvSpPr>
          <p:nvPr/>
        </p:nvSpPr>
        <p:spPr bwMode="auto">
          <a:xfrm flipH="1">
            <a:off x="2178050" y="3200400"/>
            <a:ext cx="22860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28" name="Text Box 8"/>
          <p:cNvSpPr txBox="1">
            <a:spLocks noChangeArrowheads="1"/>
          </p:cNvSpPr>
          <p:nvPr/>
        </p:nvSpPr>
        <p:spPr bwMode="auto">
          <a:xfrm>
            <a:off x="4926013" y="2971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t>15 loci</a:t>
            </a:r>
          </a:p>
        </p:txBody>
      </p:sp>
      <p:sp>
        <p:nvSpPr>
          <p:cNvPr id="133129" name="Line 9"/>
          <p:cNvSpPr>
            <a:spLocks noChangeShapeType="1"/>
          </p:cNvSpPr>
          <p:nvPr/>
        </p:nvSpPr>
        <p:spPr bwMode="auto">
          <a:xfrm flipH="1">
            <a:off x="2178050" y="3765550"/>
            <a:ext cx="2286000" cy="0"/>
          </a:xfrm>
          <a:prstGeom prst="line">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30" name="Text Box 10"/>
          <p:cNvSpPr txBox="1">
            <a:spLocks noChangeArrowheads="1"/>
          </p:cNvSpPr>
          <p:nvPr/>
        </p:nvSpPr>
        <p:spPr bwMode="auto">
          <a:xfrm>
            <a:off x="4954588" y="3581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2"/>
                </a:solidFill>
              </a:rPr>
              <a:t>12 loci</a:t>
            </a:r>
          </a:p>
        </p:txBody>
      </p:sp>
      <p:sp>
        <p:nvSpPr>
          <p:cNvPr id="133131" name="Text Box 11"/>
          <p:cNvSpPr txBox="1">
            <a:spLocks noChangeArrowheads="1"/>
          </p:cNvSpPr>
          <p:nvPr/>
        </p:nvSpPr>
        <p:spPr bwMode="auto">
          <a:xfrm>
            <a:off x="4294188" y="6080125"/>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t>67</a:t>
            </a:r>
          </a:p>
        </p:txBody>
      </p:sp>
      <p:sp>
        <p:nvSpPr>
          <p:cNvPr id="133132" name="Oval 12"/>
          <p:cNvSpPr>
            <a:spLocks noChangeArrowheads="1"/>
          </p:cNvSpPr>
          <p:nvPr/>
        </p:nvSpPr>
        <p:spPr bwMode="auto">
          <a:xfrm>
            <a:off x="1524000" y="3657600"/>
            <a:ext cx="762000" cy="2286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34" name="Oval 14"/>
          <p:cNvSpPr>
            <a:spLocks noChangeArrowheads="1"/>
          </p:cNvSpPr>
          <p:nvPr/>
        </p:nvSpPr>
        <p:spPr bwMode="auto">
          <a:xfrm>
            <a:off x="4286250" y="6119813"/>
            <a:ext cx="381000" cy="2286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35" name="Line 15"/>
          <p:cNvSpPr>
            <a:spLocks noChangeShapeType="1"/>
          </p:cNvSpPr>
          <p:nvPr/>
        </p:nvSpPr>
        <p:spPr bwMode="auto">
          <a:xfrm>
            <a:off x="4467225" y="1905000"/>
            <a:ext cx="0" cy="41910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36" name="Text Box 16"/>
          <p:cNvSpPr txBox="1">
            <a:spLocks noChangeArrowheads="1"/>
          </p:cNvSpPr>
          <p:nvPr/>
        </p:nvSpPr>
        <p:spPr bwMode="auto">
          <a:xfrm>
            <a:off x="4495800" y="5029200"/>
            <a:ext cx="4648200"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solidFill>
                  <a:schemeClr val="hlink"/>
                </a:solidFill>
                <a:latin typeface="Geneva" charset="0"/>
              </a:rPr>
              <a:t>Perlin MW, Sinelnikov A. An information gap in DNA evidence interpretation. PLoS ONE. 2009;4(12):e8327.</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026"/>
          <p:cNvSpPr>
            <a:spLocks noGrp="1" noChangeArrowheads="1"/>
          </p:cNvSpPr>
          <p:nvPr>
            <p:ph type="title"/>
          </p:nvPr>
        </p:nvSpPr>
        <p:spPr>
          <a:xfrm>
            <a:off x="139700" y="609600"/>
            <a:ext cx="8810625" cy="1143000"/>
          </a:xfrm>
        </p:spPr>
        <p:txBody>
          <a:bodyPr/>
          <a:lstStyle/>
          <a:p>
            <a:r>
              <a:rPr lang="en-US">
                <a:latin typeface="Arial" charset="0"/>
              </a:rPr>
              <a:t>TrueAllele admitted into evidence</a:t>
            </a:r>
          </a:p>
        </p:txBody>
      </p:sp>
      <p:pic>
        <p:nvPicPr>
          <p:cNvPr id="69634" name="Picture 1027" descr="Admitted.pdf                                                   00925C58Macintosh HD                   7C262F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159000"/>
            <a:ext cx="4419600"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en-US">
                <a:latin typeface="Arial" charset="0"/>
              </a:rPr>
              <a:t>Expert testimony</a:t>
            </a:r>
          </a:p>
        </p:txBody>
      </p:sp>
      <p:sp>
        <p:nvSpPr>
          <p:cNvPr id="91139" name="Text Box 3"/>
          <p:cNvSpPr txBox="1">
            <a:spLocks noChangeArrowheads="1"/>
          </p:cNvSpPr>
          <p:nvPr/>
        </p:nvSpPr>
        <p:spPr bwMode="auto">
          <a:xfrm>
            <a:off x="457200" y="2200275"/>
            <a:ext cx="82454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solidFill>
                  <a:schemeClr val="bg2"/>
                </a:solidFill>
              </a:rPr>
              <a:t>Dr. Perlin explained to the jury why these apparently different results were expected by DNA science.</a:t>
            </a:r>
            <a:r>
              <a:rPr lang="en-US">
                <a:solidFill>
                  <a:schemeClr val="accent2"/>
                </a:solidFill>
              </a:rPr>
              <a:t> "The less informative methods ignored some of the data," </a:t>
            </a:r>
            <a:r>
              <a:rPr lang="en-US">
                <a:solidFill>
                  <a:schemeClr val="bg2"/>
                </a:solidFill>
              </a:rPr>
              <a:t>said Dr. Perlin,</a:t>
            </a:r>
            <a:r>
              <a:rPr lang="en-US">
                <a:solidFill>
                  <a:schemeClr val="accent2"/>
                </a:solidFill>
              </a:rPr>
              <a:t> "while the TrueAllele computation considered all of the available DNA data." </a:t>
            </a:r>
          </a:p>
          <a:p>
            <a:pPr>
              <a:defRPr/>
            </a:pPr>
            <a:endParaRPr lang="en-US">
              <a:solidFill>
                <a:schemeClr val="accent2"/>
              </a:solidFill>
            </a:endParaRPr>
          </a:p>
          <a:p>
            <a:pPr>
              <a:defRPr/>
            </a:pPr>
            <a:r>
              <a:rPr lang="en-US">
                <a:solidFill>
                  <a:schemeClr val="accent2"/>
                </a:solidFill>
              </a:rPr>
              <a:t>"A scientist may look at the same slide using the naked eye, a magnifying glass, or a microscope," </a:t>
            </a:r>
            <a:r>
              <a:rPr lang="en-US">
                <a:solidFill>
                  <a:schemeClr val="bg2"/>
                </a:solidFill>
              </a:rPr>
              <a:t>analogized Dr. Perlin.</a:t>
            </a:r>
            <a:r>
              <a:rPr lang="en-US">
                <a:solidFill>
                  <a:schemeClr val="accent2"/>
                </a:solidFill>
              </a:rPr>
              <a:t> "A computer that considers all the data is a more powerful DNA microscope."</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4"/>
          <p:cNvSpPr>
            <a:spLocks noGrp="1" noChangeArrowheads="1"/>
          </p:cNvSpPr>
          <p:nvPr>
            <p:ph type="title" idx="4294967295"/>
          </p:nvPr>
        </p:nvSpPr>
        <p:spPr/>
        <p:txBody>
          <a:bodyPr/>
          <a:lstStyle/>
          <a:p>
            <a:r>
              <a:rPr lang="en-US">
                <a:latin typeface="Arial" charset="0"/>
              </a:rPr>
              <a:t>One Verdict</a:t>
            </a:r>
          </a:p>
        </p:txBody>
      </p:sp>
      <p:pic>
        <p:nvPicPr>
          <p:cNvPr id="72706" name="Picture 2" descr="verdi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7200"/>
            <a:ext cx="76962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3"/>
          <p:cNvSpPr>
            <a:spLocks noChangeArrowheads="1"/>
          </p:cNvSpPr>
          <p:nvPr/>
        </p:nvSpPr>
        <p:spPr bwMode="auto">
          <a:xfrm>
            <a:off x="609600" y="4165600"/>
            <a:ext cx="8305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dirty="0">
                <a:solidFill>
                  <a:schemeClr val="accent2"/>
                </a:solidFill>
              </a:rPr>
              <a:t>"John </a:t>
            </a:r>
            <a:r>
              <a:rPr lang="en-US" dirty="0" err="1">
                <a:solidFill>
                  <a:schemeClr val="accent2"/>
                </a:solidFill>
              </a:rPr>
              <a:t>Yelenic</a:t>
            </a:r>
            <a:r>
              <a:rPr lang="en-US" dirty="0">
                <a:solidFill>
                  <a:schemeClr val="accent2"/>
                </a:solidFill>
              </a:rPr>
              <a:t> provided the most eloquent and poignant evidence in this case," </a:t>
            </a:r>
            <a:r>
              <a:rPr lang="en-US" dirty="0">
                <a:solidFill>
                  <a:schemeClr val="bg2"/>
                </a:solidFill>
              </a:rPr>
              <a:t>said the prosecutor, senior deputy attorney general Anthony </a:t>
            </a:r>
            <a:r>
              <a:rPr lang="en-US" dirty="0" err="1">
                <a:solidFill>
                  <a:schemeClr val="bg2"/>
                </a:solidFill>
              </a:rPr>
              <a:t>Krastek</a:t>
            </a:r>
            <a:r>
              <a:rPr lang="en-US" dirty="0">
                <a:solidFill>
                  <a:schemeClr val="bg2"/>
                </a:solidFill>
              </a:rPr>
              <a:t>.</a:t>
            </a:r>
            <a:r>
              <a:rPr lang="en-US" dirty="0">
                <a:solidFill>
                  <a:schemeClr val="accent2"/>
                </a:solidFill>
              </a:rPr>
              <a:t> "He managed to reach out and scratch his assailant," </a:t>
            </a:r>
            <a:r>
              <a:rPr lang="en-US" dirty="0">
                <a:solidFill>
                  <a:schemeClr val="bg2"/>
                </a:solidFill>
              </a:rPr>
              <a:t>capturing the murderer's DNA under his fingernails.</a:t>
            </a:r>
            <a:endParaRPr lang="en-US" dirty="0">
              <a:solidFill>
                <a:schemeClr val="accent2"/>
              </a:solidFill>
            </a:endParaRPr>
          </a:p>
        </p:txBody>
      </p:sp>
      <p:sp>
        <p:nvSpPr>
          <p:cNvPr id="92166" name="Text Box 6"/>
          <p:cNvSpPr txBox="1">
            <a:spLocks noChangeArrowheads="1"/>
          </p:cNvSpPr>
          <p:nvPr/>
        </p:nvSpPr>
        <p:spPr bwMode="auto">
          <a:xfrm>
            <a:off x="441325" y="5983288"/>
            <a:ext cx="763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p>
        </p:txBody>
      </p:sp>
      <p:sp>
        <p:nvSpPr>
          <p:cNvPr id="92169" name="Text Box 9"/>
          <p:cNvSpPr txBox="1">
            <a:spLocks noChangeArrowheads="1"/>
          </p:cNvSpPr>
          <p:nvPr/>
        </p:nvSpPr>
        <p:spPr bwMode="auto">
          <a:xfrm>
            <a:off x="3886200" y="1828800"/>
            <a:ext cx="179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1"/>
                </a:solidFill>
              </a:rPr>
              <a:t>One Verdict</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4" descr="&#10;Foley2.pdf                                                     01047122Macintosh HD                   7C262F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0" y="5040313"/>
            <a:ext cx="3967163"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736" name="Text Box 8"/>
          <p:cNvSpPr txBox="1">
            <a:spLocks noChangeArrowheads="1"/>
          </p:cNvSpPr>
          <p:nvPr/>
        </p:nvSpPr>
        <p:spPr bwMode="auto">
          <a:xfrm>
            <a:off x="4235450" y="4735513"/>
            <a:ext cx="512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dirty="0"/>
              <a:t>• • •</a:t>
            </a:r>
          </a:p>
        </p:txBody>
      </p:sp>
      <p:pic>
        <p:nvPicPr>
          <p:cNvPr id="74755" name="Picture 9" descr="appellate_opinion.pdf                                          01047122Macintosh HD                   7C262F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350" y="1354138"/>
            <a:ext cx="3924300"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2"/>
          <p:cNvSpPr>
            <a:spLocks noGrp="1" noChangeArrowheads="1"/>
          </p:cNvSpPr>
          <p:nvPr>
            <p:ph type="title"/>
          </p:nvPr>
        </p:nvSpPr>
        <p:spPr>
          <a:xfrm>
            <a:off x="696913" y="315913"/>
            <a:ext cx="7772400" cy="1143000"/>
          </a:xfrm>
        </p:spPr>
        <p:txBody>
          <a:bodyPr/>
          <a:lstStyle/>
          <a:p>
            <a:r>
              <a:rPr lang="en-US">
                <a:latin typeface="Arial" charset="0"/>
              </a:rPr>
              <a:t>Pennsylvania appellate court</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398463" y="538163"/>
            <a:ext cx="7772400" cy="1143000"/>
          </a:xfrm>
        </p:spPr>
        <p:txBody>
          <a:bodyPr/>
          <a:lstStyle/>
          <a:p>
            <a:r>
              <a:rPr lang="en-US">
                <a:latin typeface="Arial" charset="0"/>
              </a:rPr>
              <a:t>Peer-review process</a:t>
            </a:r>
          </a:p>
        </p:txBody>
      </p:sp>
      <p:pic>
        <p:nvPicPr>
          <p:cNvPr id="100354" name="Picture 2" descr="FT_86_Peer review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0600" y="1960563"/>
            <a:ext cx="4592638"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extBox 3"/>
          <p:cNvSpPr txBox="1">
            <a:spLocks noChangeArrowheads="1"/>
          </p:cNvSpPr>
          <p:nvPr/>
        </p:nvSpPr>
        <p:spPr bwMode="auto">
          <a:xfrm>
            <a:off x="969963" y="2227263"/>
            <a:ext cx="1863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Do research</a:t>
            </a:r>
          </a:p>
        </p:txBody>
      </p:sp>
      <p:sp>
        <p:nvSpPr>
          <p:cNvPr id="100356" name="TextBox 4"/>
          <p:cNvSpPr txBox="1">
            <a:spLocks noChangeArrowheads="1"/>
          </p:cNvSpPr>
          <p:nvPr/>
        </p:nvSpPr>
        <p:spPr bwMode="auto">
          <a:xfrm>
            <a:off x="576263" y="3603625"/>
            <a:ext cx="18621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Write paper</a:t>
            </a:r>
          </a:p>
        </p:txBody>
      </p:sp>
      <p:sp>
        <p:nvSpPr>
          <p:cNvPr id="100357" name="TextBox 5"/>
          <p:cNvSpPr txBox="1">
            <a:spLocks noChangeArrowheads="1"/>
          </p:cNvSpPr>
          <p:nvPr/>
        </p:nvSpPr>
        <p:spPr bwMode="auto">
          <a:xfrm>
            <a:off x="6596063" y="3625850"/>
            <a:ext cx="25415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Independently</a:t>
            </a:r>
          </a:p>
          <a:p>
            <a:r>
              <a:rPr lang="en-US"/>
              <a:t>&amp; anonymously</a:t>
            </a:r>
          </a:p>
          <a:p>
            <a:r>
              <a:rPr lang="en-US"/>
              <a:t>review paper</a:t>
            </a:r>
          </a:p>
        </p:txBody>
      </p:sp>
      <p:sp>
        <p:nvSpPr>
          <p:cNvPr id="100358" name="TextBox 6"/>
          <p:cNvSpPr txBox="1">
            <a:spLocks noChangeArrowheads="1"/>
          </p:cNvSpPr>
          <p:nvPr/>
        </p:nvSpPr>
        <p:spPr bwMode="auto">
          <a:xfrm>
            <a:off x="3465513" y="6264275"/>
            <a:ext cx="2343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Publish paper</a:t>
            </a:r>
          </a:p>
        </p:txBody>
      </p:sp>
      <p:sp>
        <p:nvSpPr>
          <p:cNvPr id="100359" name="TextBox 7"/>
          <p:cNvSpPr txBox="1">
            <a:spLocks noChangeArrowheads="1"/>
          </p:cNvSpPr>
          <p:nvPr/>
        </p:nvSpPr>
        <p:spPr bwMode="auto">
          <a:xfrm>
            <a:off x="3767666" y="4251325"/>
            <a:ext cx="1905000" cy="37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Journal editor</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0" y="609600"/>
            <a:ext cx="9144000" cy="1143000"/>
          </a:xfrm>
        </p:spPr>
        <p:txBody>
          <a:bodyPr/>
          <a:lstStyle/>
          <a:p>
            <a:r>
              <a:rPr lang="en-US">
                <a:latin typeface="Arial" charset="0"/>
              </a:rPr>
              <a:t>Peer-reviewed validation study</a:t>
            </a:r>
          </a:p>
        </p:txBody>
      </p:sp>
      <p:pic>
        <p:nvPicPr>
          <p:cNvPr id="75778" name="Picture 2" descr="KernJFS.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0300" y="1790700"/>
            <a:ext cx="68834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4" descr="getPDF.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2689225"/>
            <a:ext cx="125888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5" descr="shareJFS.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95975" y="2940050"/>
            <a:ext cx="20701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3" descr="openaccess.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61075" y="2667000"/>
            <a:ext cx="311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world book encyclopedi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55938"/>
            <a:ext cx="39830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p:cNvSpPr>
          <p:nvPr>
            <p:ph type="title"/>
          </p:nvPr>
        </p:nvSpPr>
        <p:spPr/>
        <p:txBody>
          <a:bodyPr/>
          <a:lstStyle/>
          <a:p>
            <a:r>
              <a:rPr lang="en-US">
                <a:latin typeface="Arial" charset="0"/>
              </a:rPr>
              <a:t>Short tandem repeat</a:t>
            </a:r>
          </a:p>
        </p:txBody>
      </p:sp>
      <p:sp>
        <p:nvSpPr>
          <p:cNvPr id="19459" name="TextBox 3"/>
          <p:cNvSpPr txBox="1">
            <a:spLocks noChangeArrowheads="1"/>
          </p:cNvSpPr>
          <p:nvPr/>
        </p:nvSpPr>
        <p:spPr bwMode="auto">
          <a:xfrm>
            <a:off x="4343400" y="2667000"/>
            <a:ext cx="4800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sz="1800">
                <a:solidFill>
                  <a:srgbClr val="FF0000"/>
                </a:solidFill>
              </a:rPr>
              <a:t>Take me out to the ball game</a:t>
            </a:r>
          </a:p>
          <a:p>
            <a:pPr algn="l"/>
            <a:r>
              <a:rPr lang="en-US" sz="1800"/>
              <a:t>take me out with the crowd</a:t>
            </a:r>
          </a:p>
          <a:p>
            <a:pPr algn="l"/>
            <a:r>
              <a:rPr lang="en-US" sz="1800"/>
              <a:t>buy me some peanuts and Cracker Jack</a:t>
            </a:r>
          </a:p>
          <a:p>
            <a:pPr algn="l"/>
            <a:r>
              <a:rPr lang="en-US" sz="1800"/>
              <a:t>I don't care if I never get back</a:t>
            </a:r>
          </a:p>
          <a:p>
            <a:pPr algn="l"/>
            <a:r>
              <a:rPr lang="en-US" sz="1800"/>
              <a:t>let me </a:t>
            </a:r>
          </a:p>
          <a:p>
            <a:pPr algn="l"/>
            <a:r>
              <a:rPr lang="en-US" sz="1800">
                <a:solidFill>
                  <a:srgbClr val="0000FF"/>
                </a:solidFill>
              </a:rPr>
              <a:t>root root root root root root root root root root </a:t>
            </a:r>
          </a:p>
          <a:p>
            <a:pPr algn="l"/>
            <a:r>
              <a:rPr lang="en-US" sz="1800"/>
              <a:t>for the home team,</a:t>
            </a:r>
          </a:p>
          <a:p>
            <a:pPr algn="l"/>
            <a:r>
              <a:rPr lang="en-US" sz="1800"/>
              <a:t>if they don't win, it's a shame for it's one, two, three strikes, you're out</a:t>
            </a:r>
          </a:p>
          <a:p>
            <a:pPr algn="l"/>
            <a:r>
              <a:rPr lang="en-US" sz="1800">
                <a:solidFill>
                  <a:srgbClr val="FF0000"/>
                </a:solidFill>
              </a:rPr>
              <a:t>at the old ball game</a:t>
            </a:r>
          </a:p>
        </p:txBody>
      </p:sp>
      <p:sp>
        <p:nvSpPr>
          <p:cNvPr id="19460" name="TextBox 4"/>
          <p:cNvSpPr txBox="1">
            <a:spLocks noChangeArrowheads="1"/>
          </p:cNvSpPr>
          <p:nvPr/>
        </p:nvSpPr>
        <p:spPr bwMode="auto">
          <a:xfrm>
            <a:off x="4267200" y="5646738"/>
            <a:ext cx="4267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a:t>
            </a:r>
            <a:r>
              <a:rPr lang="en-US">
                <a:solidFill>
                  <a:srgbClr val="0000FF"/>
                </a:solidFill>
              </a:rPr>
              <a:t>root</a:t>
            </a:r>
            <a:r>
              <a:rPr lang="en-US"/>
              <a:t>" repeated </a:t>
            </a:r>
            <a:r>
              <a:rPr lang="en-US">
                <a:solidFill>
                  <a:srgbClr val="0000FF"/>
                </a:solidFill>
              </a:rPr>
              <a:t>10 </a:t>
            </a:r>
            <a:r>
              <a:rPr lang="en-US"/>
              <a:t>times, so</a:t>
            </a:r>
          </a:p>
          <a:p>
            <a:r>
              <a:rPr lang="en-US">
                <a:solidFill>
                  <a:srgbClr val="0000FF"/>
                </a:solidFill>
              </a:rPr>
              <a:t>allele </a:t>
            </a:r>
            <a:r>
              <a:rPr lang="en-US"/>
              <a:t>length is </a:t>
            </a:r>
            <a:r>
              <a:rPr lang="en-US">
                <a:solidFill>
                  <a:srgbClr val="0000FF"/>
                </a:solidFill>
              </a:rPr>
              <a:t>10 </a:t>
            </a:r>
            <a:r>
              <a:rPr lang="en-US"/>
              <a:t>repeats</a:t>
            </a:r>
          </a:p>
        </p:txBody>
      </p:sp>
      <p:sp>
        <p:nvSpPr>
          <p:cNvPr id="19461" name="TextBox 6"/>
          <p:cNvSpPr txBox="1">
            <a:spLocks noChangeArrowheads="1"/>
          </p:cNvSpPr>
          <p:nvPr/>
        </p:nvSpPr>
        <p:spPr bwMode="auto">
          <a:xfrm>
            <a:off x="685800" y="4724400"/>
            <a:ext cx="281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800000"/>
                </a:solidFill>
              </a:rPr>
              <a:t>23 volumes in cell's</a:t>
            </a:r>
          </a:p>
          <a:p>
            <a:r>
              <a:rPr lang="en-US">
                <a:solidFill>
                  <a:srgbClr val="800000"/>
                </a:solidFill>
              </a:rPr>
              <a:t>DNA encyclopedia</a:t>
            </a:r>
          </a:p>
        </p:txBody>
      </p:sp>
      <p:sp>
        <p:nvSpPr>
          <p:cNvPr id="19462" name="TextBox 7"/>
          <p:cNvSpPr txBox="1">
            <a:spLocks noChangeArrowheads="1"/>
          </p:cNvSpPr>
          <p:nvPr/>
        </p:nvSpPr>
        <p:spPr bwMode="auto">
          <a:xfrm>
            <a:off x="4495800" y="205740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DNA locus paragraph</a:t>
            </a:r>
            <a:endParaRPr lang="en-US">
              <a:solidFill>
                <a:srgbClr val="0000FF"/>
              </a:solidFill>
            </a:endParaRPr>
          </a:p>
        </p:txBody>
      </p:sp>
      <p:sp>
        <p:nvSpPr>
          <p:cNvPr id="6" name="Curved Down Arrow 5"/>
          <p:cNvSpPr/>
          <p:nvPr/>
        </p:nvSpPr>
        <p:spPr bwMode="auto">
          <a:xfrm>
            <a:off x="2438400" y="2362200"/>
            <a:ext cx="1981200" cy="609600"/>
          </a:xfrm>
          <a:prstGeom prst="curvedDownArrow">
            <a:avLst>
              <a:gd name="adj1" fmla="val 25000"/>
              <a:gd name="adj2" fmla="val 50000"/>
              <a:gd name="adj3" fmla="val 2604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685800" y="76200"/>
            <a:ext cx="7772400" cy="1143000"/>
          </a:xfrm>
        </p:spPr>
        <p:txBody>
          <a:bodyPr/>
          <a:lstStyle/>
          <a:p>
            <a:r>
              <a:rPr lang="en-US">
                <a:latin typeface="Arial" charset="0"/>
              </a:rPr>
              <a:t>TrueAllele validation papers</a:t>
            </a:r>
          </a:p>
        </p:txBody>
      </p:sp>
      <p:sp>
        <p:nvSpPr>
          <p:cNvPr id="76802" name="TextBox 4"/>
          <p:cNvSpPr txBox="1">
            <a:spLocks noChangeArrowheads="1"/>
          </p:cNvSpPr>
          <p:nvPr/>
        </p:nvSpPr>
        <p:spPr bwMode="auto">
          <a:xfrm>
            <a:off x="152400" y="1219200"/>
            <a:ext cx="89154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FF"/>
                </a:solidFill>
              </a:rPr>
              <a:t>Perlin MW, Sinelnikov A. An information gap in DNA evidence interpretation. </a:t>
            </a:r>
            <a:r>
              <a:rPr lang="en-US" sz="1600" i="1">
                <a:solidFill>
                  <a:srgbClr val="0000FF"/>
                </a:solidFill>
              </a:rPr>
              <a:t>PLoS ONE</a:t>
            </a:r>
            <a:r>
              <a:rPr lang="en-US" sz="1600">
                <a:solidFill>
                  <a:srgbClr val="0000FF"/>
                </a:solidFill>
              </a:rPr>
              <a:t>. 2009;4(12):e8327.</a:t>
            </a:r>
          </a:p>
          <a:p>
            <a:endParaRPr lang="en-US" sz="1600">
              <a:solidFill>
                <a:srgbClr val="0000FF"/>
              </a:solidFill>
            </a:endParaRPr>
          </a:p>
          <a:p>
            <a:r>
              <a:rPr lang="en-US" sz="1600">
                <a:solidFill>
                  <a:srgbClr val="0000FF"/>
                </a:solidFill>
              </a:rPr>
              <a:t>Ballantyne J, Hanson EK, Perlin MW. DNA mixture genotyping by probabilistic computer interpretation of binomially-sampled laser captured cell populations: Combining quantitative data for greater identification information. </a:t>
            </a:r>
            <a:r>
              <a:rPr lang="en-US" sz="1600" i="1">
                <a:solidFill>
                  <a:srgbClr val="0000FF"/>
                </a:solidFill>
              </a:rPr>
              <a:t>Science &amp; Justice</a:t>
            </a:r>
            <a:r>
              <a:rPr lang="en-US" sz="1600">
                <a:solidFill>
                  <a:srgbClr val="0000FF"/>
                </a:solidFill>
              </a:rPr>
              <a:t>. 2013;53(2):103-14.</a:t>
            </a:r>
          </a:p>
          <a:p>
            <a:endParaRPr lang="en-US" sz="1600">
              <a:solidFill>
                <a:srgbClr val="0000FF"/>
              </a:solidFill>
            </a:endParaRPr>
          </a:p>
          <a:p>
            <a:r>
              <a:rPr lang="en-US" sz="1600">
                <a:solidFill>
                  <a:srgbClr val="0000FF"/>
                </a:solidFill>
              </a:rPr>
              <a:t>Perlin MW, Hornyak J, Sugimoto G, Miller K. TrueAllele</a:t>
            </a:r>
            <a:r>
              <a:rPr lang="en-US" sz="1600" baseline="30000">
                <a:solidFill>
                  <a:srgbClr val="0000FF"/>
                </a:solidFill>
              </a:rPr>
              <a:t>®</a:t>
            </a:r>
            <a:r>
              <a:rPr lang="en-US" sz="1600">
                <a:solidFill>
                  <a:srgbClr val="0000FF"/>
                </a:solidFill>
              </a:rPr>
              <a:t> genotype identification on DNA mixtures containing up to five unknown contributors. </a:t>
            </a:r>
            <a:r>
              <a:rPr lang="en-US" sz="1600" i="1">
                <a:solidFill>
                  <a:srgbClr val="0000FF"/>
                </a:solidFill>
              </a:rPr>
              <a:t>Journal of Forensic Sciences</a:t>
            </a:r>
            <a:r>
              <a:rPr lang="en-US" sz="1600">
                <a:solidFill>
                  <a:srgbClr val="0000FF"/>
                </a:solidFill>
              </a:rPr>
              <a:t>. 2015;</a:t>
            </a:r>
            <a:r>
              <a:rPr lang="en-US" sz="1600" i="1">
                <a:solidFill>
                  <a:srgbClr val="0000FF"/>
                </a:solidFill>
              </a:rPr>
              <a:t>on-line</a:t>
            </a:r>
            <a:r>
              <a:rPr lang="en-US" sz="1600">
                <a:solidFill>
                  <a:srgbClr val="0000FF"/>
                </a:solidFill>
              </a:rPr>
              <a:t>. </a:t>
            </a:r>
          </a:p>
          <a:p>
            <a:endParaRPr lang="en-US" sz="1600">
              <a:solidFill>
                <a:srgbClr val="0000FF"/>
              </a:solidFill>
            </a:endParaRPr>
          </a:p>
          <a:p>
            <a:r>
              <a:rPr lang="en-US" sz="1600">
                <a:solidFill>
                  <a:srgbClr val="0000FF"/>
                </a:solidFill>
              </a:rPr>
              <a:t>Greenspoon SA, Schiermeier-Wood L, Jenkins BC. Establishing the limits of TrueAllele</a:t>
            </a:r>
            <a:r>
              <a:rPr lang="en-US" sz="1600" baseline="30000">
                <a:solidFill>
                  <a:srgbClr val="0000FF"/>
                </a:solidFill>
              </a:rPr>
              <a:t>®</a:t>
            </a:r>
            <a:r>
              <a:rPr lang="en-US" sz="1600">
                <a:solidFill>
                  <a:srgbClr val="0000FF"/>
                </a:solidFill>
              </a:rPr>
              <a:t> Casework: a validation study. </a:t>
            </a:r>
            <a:r>
              <a:rPr lang="en-US" sz="1600" i="1">
                <a:solidFill>
                  <a:srgbClr val="0000FF"/>
                </a:solidFill>
              </a:rPr>
              <a:t>Journal of Forensic Sciences</a:t>
            </a:r>
            <a:r>
              <a:rPr lang="en-US" sz="1600">
                <a:solidFill>
                  <a:srgbClr val="0000FF"/>
                </a:solidFill>
              </a:rPr>
              <a:t>. 2015;</a:t>
            </a:r>
            <a:r>
              <a:rPr lang="en-US" sz="1600" i="1">
                <a:solidFill>
                  <a:srgbClr val="0000FF"/>
                </a:solidFill>
              </a:rPr>
              <a:t>in press</a:t>
            </a:r>
            <a:r>
              <a:rPr lang="en-US" sz="1600">
                <a:solidFill>
                  <a:srgbClr val="0000FF"/>
                </a:solidFill>
              </a:rPr>
              <a:t>.</a:t>
            </a:r>
          </a:p>
          <a:p>
            <a:endParaRPr lang="en-US" sz="1600">
              <a:solidFill>
                <a:srgbClr val="0000FF"/>
              </a:solidFill>
            </a:endParaRPr>
          </a:p>
          <a:p>
            <a:r>
              <a:rPr lang="en-US" sz="1600">
                <a:solidFill>
                  <a:srgbClr val="000090"/>
                </a:solidFill>
              </a:rPr>
              <a:t>Perlin MW, Legler MM, Spencer CE, Smith JL, Allan WP, Belrose JL, Duceman BW. Validating TrueAllele</a:t>
            </a:r>
            <a:r>
              <a:rPr lang="en-US" sz="1600" baseline="30000">
                <a:solidFill>
                  <a:srgbClr val="000090"/>
                </a:solidFill>
              </a:rPr>
              <a:t>®</a:t>
            </a:r>
            <a:r>
              <a:rPr lang="en-US" sz="1600">
                <a:solidFill>
                  <a:srgbClr val="000090"/>
                </a:solidFill>
              </a:rPr>
              <a:t> DNA mixture interpretation. </a:t>
            </a:r>
            <a:r>
              <a:rPr lang="en-US" sz="1600" i="1">
                <a:solidFill>
                  <a:srgbClr val="000090"/>
                </a:solidFill>
              </a:rPr>
              <a:t>Journal of Forensic Sciences</a:t>
            </a:r>
            <a:r>
              <a:rPr lang="en-US" sz="1600">
                <a:solidFill>
                  <a:srgbClr val="000090"/>
                </a:solidFill>
              </a:rPr>
              <a:t>. 2011;56(6):1430-47.</a:t>
            </a:r>
          </a:p>
          <a:p>
            <a:endParaRPr lang="en-US" sz="1600">
              <a:solidFill>
                <a:srgbClr val="000090"/>
              </a:solidFill>
            </a:endParaRPr>
          </a:p>
          <a:p>
            <a:r>
              <a:rPr lang="en-US" sz="1600">
                <a:solidFill>
                  <a:srgbClr val="000090"/>
                </a:solidFill>
              </a:rPr>
              <a:t>Perlin MW, Belrose JL, Duceman BW. New York State TrueAllele</a:t>
            </a:r>
            <a:r>
              <a:rPr lang="en-US" sz="1600" baseline="30000">
                <a:solidFill>
                  <a:srgbClr val="000090"/>
                </a:solidFill>
              </a:rPr>
              <a:t>®</a:t>
            </a:r>
            <a:r>
              <a:rPr lang="en-US" sz="1600">
                <a:solidFill>
                  <a:srgbClr val="000090"/>
                </a:solidFill>
              </a:rPr>
              <a:t> Casework validation study. </a:t>
            </a:r>
            <a:r>
              <a:rPr lang="en-US" sz="1600" i="1">
                <a:solidFill>
                  <a:srgbClr val="000090"/>
                </a:solidFill>
              </a:rPr>
              <a:t>Journal of Forensic Sciences</a:t>
            </a:r>
            <a:r>
              <a:rPr lang="en-US" sz="1600">
                <a:solidFill>
                  <a:srgbClr val="000090"/>
                </a:solidFill>
              </a:rPr>
              <a:t>. 2013;58(6):1458-66.</a:t>
            </a:r>
          </a:p>
          <a:p>
            <a:endParaRPr lang="en-US" sz="1600">
              <a:solidFill>
                <a:srgbClr val="000090"/>
              </a:solidFill>
            </a:endParaRPr>
          </a:p>
          <a:p>
            <a:r>
              <a:rPr lang="en-US" sz="1600">
                <a:solidFill>
                  <a:srgbClr val="000090"/>
                </a:solidFill>
              </a:rPr>
              <a:t>Perlin MW, Dormer K, Hornyak J, Schiermeier-Wood L, Greenspoon S. TrueAllele</a:t>
            </a:r>
            <a:r>
              <a:rPr lang="en-US" sz="1600" baseline="30000">
                <a:solidFill>
                  <a:srgbClr val="000090"/>
                </a:solidFill>
              </a:rPr>
              <a:t>®</a:t>
            </a:r>
            <a:r>
              <a:rPr lang="en-US" sz="1600">
                <a:solidFill>
                  <a:srgbClr val="000090"/>
                </a:solidFill>
              </a:rPr>
              <a:t> Casework on Virginia DNA mixture evidence: computer and manual interpretation in 72 reported criminal cases. </a:t>
            </a:r>
            <a:r>
              <a:rPr lang="en-US" sz="1600" i="1">
                <a:solidFill>
                  <a:srgbClr val="000090"/>
                </a:solidFill>
              </a:rPr>
              <a:t>PLOS ONE</a:t>
            </a:r>
            <a:r>
              <a:rPr lang="en-US" sz="1600">
                <a:solidFill>
                  <a:srgbClr val="000090"/>
                </a:solidFill>
              </a:rPr>
              <a:t>. 2014;(9)3:e92837.  </a:t>
            </a:r>
          </a:p>
          <a:p>
            <a:endParaRPr lang="en-US" sz="1600">
              <a:solidFill>
                <a:srgbClr val="000090"/>
              </a:solidFill>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axes</a:t>
            </a:r>
            <a:endParaRPr lang="en-US" dirty="0"/>
          </a:p>
        </p:txBody>
      </p:sp>
      <p:sp>
        <p:nvSpPr>
          <p:cNvPr id="3" name="TextBox 2"/>
          <p:cNvSpPr txBox="1">
            <a:spLocks noChangeArrowheads="1"/>
          </p:cNvSpPr>
          <p:nvPr/>
        </p:nvSpPr>
        <p:spPr bwMode="auto">
          <a:xfrm>
            <a:off x="978829" y="1935976"/>
            <a:ext cx="7335024" cy="41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b="1" dirty="0" smtClean="0">
                <a:solidFill>
                  <a:srgbClr val="0000FF"/>
                </a:solidFill>
              </a:rPr>
              <a:t>Sensitivity</a:t>
            </a:r>
            <a:r>
              <a:rPr lang="en-US" dirty="0" smtClean="0">
                <a:solidFill>
                  <a:srgbClr val="0000FF"/>
                </a:solidFill>
              </a:rPr>
              <a:t>. The </a:t>
            </a:r>
            <a:r>
              <a:rPr lang="en-US" dirty="0">
                <a:solidFill>
                  <a:srgbClr val="0000FF"/>
                </a:solidFill>
              </a:rPr>
              <a:t>extent to which interpretation identifies the correct </a:t>
            </a:r>
            <a:r>
              <a:rPr lang="en-US" dirty="0" smtClean="0">
                <a:solidFill>
                  <a:srgbClr val="0000FF"/>
                </a:solidFill>
              </a:rPr>
              <a:t>person.  </a:t>
            </a:r>
          </a:p>
          <a:p>
            <a:pPr algn="l"/>
            <a:r>
              <a:rPr lang="en-US" dirty="0" smtClean="0">
                <a:solidFill>
                  <a:schemeClr val="bg2">
                    <a:lumMod val="50000"/>
                  </a:schemeClr>
                </a:solidFill>
              </a:rPr>
              <a:t>Truly include, don't falsely exclude.</a:t>
            </a:r>
          </a:p>
          <a:p>
            <a:pPr algn="l"/>
            <a:endParaRPr lang="en-US" dirty="0">
              <a:solidFill>
                <a:srgbClr val="0000FF"/>
              </a:solidFill>
            </a:endParaRPr>
          </a:p>
          <a:p>
            <a:pPr algn="l"/>
            <a:r>
              <a:rPr lang="en-US" b="1" dirty="0" smtClean="0">
                <a:solidFill>
                  <a:srgbClr val="0000FF"/>
                </a:solidFill>
              </a:rPr>
              <a:t>Specificity</a:t>
            </a:r>
            <a:r>
              <a:rPr lang="en-US" dirty="0">
                <a:solidFill>
                  <a:srgbClr val="0000FF"/>
                </a:solidFill>
              </a:rPr>
              <a:t>. The extent to which interpretation does not misidentify the wrong </a:t>
            </a:r>
            <a:r>
              <a:rPr lang="en-US" dirty="0" smtClean="0">
                <a:solidFill>
                  <a:srgbClr val="0000FF"/>
                </a:solidFill>
              </a:rPr>
              <a:t>person. </a:t>
            </a:r>
          </a:p>
          <a:p>
            <a:pPr algn="l"/>
            <a:r>
              <a:rPr lang="en-US" dirty="0" smtClean="0">
                <a:solidFill>
                  <a:srgbClr val="404040"/>
                </a:solidFill>
              </a:rPr>
              <a:t>Truly exclude, don't falsely include. </a:t>
            </a:r>
            <a:endParaRPr lang="en-US" dirty="0">
              <a:solidFill>
                <a:srgbClr val="404040"/>
              </a:solidFill>
            </a:endParaRPr>
          </a:p>
          <a:p>
            <a:pPr algn="l"/>
            <a:endParaRPr lang="en-US" dirty="0" smtClean="0">
              <a:solidFill>
                <a:srgbClr val="0000FF"/>
              </a:solidFill>
            </a:endParaRPr>
          </a:p>
          <a:p>
            <a:pPr algn="l"/>
            <a:r>
              <a:rPr lang="en-US" b="1" dirty="0" smtClean="0">
                <a:solidFill>
                  <a:srgbClr val="0000FF"/>
                </a:solidFill>
              </a:rPr>
              <a:t>Reproducibility</a:t>
            </a:r>
            <a:r>
              <a:rPr lang="en-US" dirty="0" smtClean="0">
                <a:solidFill>
                  <a:srgbClr val="0000FF"/>
                </a:solidFill>
              </a:rPr>
              <a:t>. </a:t>
            </a:r>
            <a:r>
              <a:rPr lang="en-US" dirty="0">
                <a:solidFill>
                  <a:srgbClr val="0000FF"/>
                </a:solidFill>
              </a:rPr>
              <a:t>The extent to which </a:t>
            </a:r>
            <a:r>
              <a:rPr lang="en-US" dirty="0" smtClean="0">
                <a:solidFill>
                  <a:srgbClr val="0000FF"/>
                </a:solidFill>
              </a:rPr>
              <a:t>interpretation gives the </a:t>
            </a:r>
            <a:r>
              <a:rPr lang="en-US" dirty="0">
                <a:solidFill>
                  <a:srgbClr val="0000FF"/>
                </a:solidFill>
              </a:rPr>
              <a:t>same answer to the same </a:t>
            </a:r>
            <a:r>
              <a:rPr lang="en-US" dirty="0" smtClean="0">
                <a:solidFill>
                  <a:srgbClr val="0000FF"/>
                </a:solidFill>
              </a:rPr>
              <a:t>question. </a:t>
            </a:r>
          </a:p>
          <a:p>
            <a:pPr algn="l"/>
            <a:r>
              <a:rPr lang="en-US" dirty="0" smtClean="0">
                <a:solidFill>
                  <a:srgbClr val="404040"/>
                </a:solidFill>
              </a:rPr>
              <a:t>Concordant independent </a:t>
            </a:r>
            <a:r>
              <a:rPr lang="en-US" dirty="0">
                <a:solidFill>
                  <a:srgbClr val="404040"/>
                </a:solidFill>
              </a:rPr>
              <a:t>computer </a:t>
            </a:r>
            <a:r>
              <a:rPr lang="en-US" dirty="0" smtClean="0">
                <a:solidFill>
                  <a:srgbClr val="404040"/>
                </a:solidFill>
              </a:rPr>
              <a:t>runs. </a:t>
            </a:r>
          </a:p>
        </p:txBody>
      </p:sp>
    </p:spTree>
    <p:extLst>
      <p:ext uri="{BB962C8B-B14F-4D97-AF65-F5344CB8AC3E}">
        <p14:creationId xmlns:p14="http://schemas.microsoft.com/office/powerpoint/2010/main" val="404486129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a:latin typeface="Arial" charset="0"/>
              </a:rPr>
              <a:t>Reliability (PA Rule 702)</a:t>
            </a:r>
          </a:p>
        </p:txBody>
      </p:sp>
      <p:sp>
        <p:nvSpPr>
          <p:cNvPr id="80898" name="TextBox 2"/>
          <p:cNvSpPr txBox="1">
            <a:spLocks noChangeArrowheads="1"/>
          </p:cNvSpPr>
          <p:nvPr/>
        </p:nvSpPr>
        <p:spPr bwMode="auto">
          <a:xfrm>
            <a:off x="533400" y="2308225"/>
            <a:ext cx="8024813"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t>A witness who is qualified as an expert by knowledge, skill, experience, training, or education may testify in the form of an opinion or otherwise if:</a:t>
            </a:r>
          </a:p>
          <a:p>
            <a:pPr algn="l"/>
            <a:r>
              <a:rPr lang="en-US"/>
              <a:t> </a:t>
            </a:r>
            <a:r>
              <a:rPr lang="en-US">
                <a:solidFill>
                  <a:srgbClr val="3366FF"/>
                </a:solidFill>
              </a:rPr>
              <a:t>(a)  the expert’s scientific, technical, or other specialized knowledge is beyond that possessed by the average layperson;</a:t>
            </a:r>
          </a:p>
          <a:p>
            <a:pPr algn="l"/>
            <a:r>
              <a:rPr lang="en-US"/>
              <a:t> </a:t>
            </a:r>
            <a:r>
              <a:rPr lang="en-US">
                <a:solidFill>
                  <a:srgbClr val="0000FF"/>
                </a:solidFill>
              </a:rPr>
              <a:t>(b)  the expert’s scientific, technical, or other specialized knowledge will help the trier of fact to understand the evidence or to determine a fact in issue; and</a:t>
            </a:r>
          </a:p>
          <a:p>
            <a:pPr algn="l"/>
            <a:r>
              <a:rPr lang="en-US"/>
              <a:t> </a:t>
            </a:r>
            <a:r>
              <a:rPr lang="en-US">
                <a:solidFill>
                  <a:srgbClr val="000090"/>
                </a:solidFill>
              </a:rPr>
              <a:t>(c)  the expert’s methodology is generally accepted in the relevant field.</a:t>
            </a:r>
            <a:endParaRPr lang="en-US" b="1">
              <a:solidFill>
                <a:srgbClr val="000090"/>
              </a:solidFill>
            </a:endParaRPr>
          </a:p>
        </p:txBody>
      </p:sp>
      <p:sp>
        <p:nvSpPr>
          <p:cNvPr id="80899" name="TextBox 1"/>
          <p:cNvSpPr txBox="1">
            <a:spLocks noChangeArrowheads="1"/>
          </p:cNvSpPr>
          <p:nvPr/>
        </p:nvSpPr>
        <p:spPr bwMode="auto">
          <a:xfrm>
            <a:off x="1582738" y="1725613"/>
            <a:ext cx="5634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660066"/>
                </a:solidFill>
              </a:rPr>
              <a:t>Testimony by Expert Witness</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i="1">
                <a:latin typeface="Arial" charset="0"/>
              </a:rPr>
              <a:t>Daubert v. Merrell Dow Pharmaceuticals (1993)</a:t>
            </a:r>
            <a:endParaRPr lang="en-US">
              <a:latin typeface="Arial" charset="0"/>
            </a:endParaRPr>
          </a:p>
        </p:txBody>
      </p:sp>
      <p:sp>
        <p:nvSpPr>
          <p:cNvPr id="81922" name="TextBox 2"/>
          <p:cNvSpPr txBox="1">
            <a:spLocks noChangeArrowheads="1"/>
          </p:cNvSpPr>
          <p:nvPr/>
        </p:nvSpPr>
        <p:spPr bwMode="auto">
          <a:xfrm>
            <a:off x="1366838" y="4197350"/>
            <a:ext cx="69945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solidFill>
                  <a:srgbClr val="0000FF"/>
                </a:solidFill>
              </a:rPr>
              <a:t>(1) testable and tested</a:t>
            </a:r>
          </a:p>
          <a:p>
            <a:pPr algn="l"/>
            <a:r>
              <a:rPr lang="en-US">
                <a:solidFill>
                  <a:srgbClr val="0000FF"/>
                </a:solidFill>
              </a:rPr>
              <a:t>(2) peer review and publication</a:t>
            </a:r>
          </a:p>
          <a:p>
            <a:pPr algn="l"/>
            <a:r>
              <a:rPr lang="en-US">
                <a:solidFill>
                  <a:srgbClr val="0000FF"/>
                </a:solidFill>
              </a:rPr>
              <a:t>(3) known error rate </a:t>
            </a:r>
          </a:p>
          <a:p>
            <a:pPr algn="l"/>
            <a:r>
              <a:rPr lang="en-US">
                <a:solidFill>
                  <a:srgbClr val="0000FF"/>
                </a:solidFill>
              </a:rPr>
              <a:t>(4) standards and controls</a:t>
            </a:r>
          </a:p>
          <a:p>
            <a:pPr algn="l"/>
            <a:r>
              <a:rPr lang="en-US">
                <a:solidFill>
                  <a:srgbClr val="000090"/>
                </a:solidFill>
              </a:rPr>
              <a:t>(5) generally accepted in the relevant community</a:t>
            </a:r>
          </a:p>
        </p:txBody>
      </p:sp>
      <p:sp>
        <p:nvSpPr>
          <p:cNvPr id="4" name="TextBox 3"/>
          <p:cNvSpPr txBox="1"/>
          <p:nvPr/>
        </p:nvSpPr>
        <p:spPr>
          <a:xfrm>
            <a:off x="1577975" y="2254250"/>
            <a:ext cx="5956300" cy="830263"/>
          </a:xfrm>
          <a:prstGeom prst="rect">
            <a:avLst/>
          </a:prstGeom>
          <a:noFill/>
        </p:spPr>
        <p:txBody>
          <a:bodyPr>
            <a:spAutoFit/>
          </a:bodyPr>
          <a:lstStyle/>
          <a:p>
            <a:pPr algn="l">
              <a:defRPr/>
            </a:pPr>
            <a:r>
              <a:rPr lang="en-US" i="1" dirty="0">
                <a:solidFill>
                  <a:schemeClr val="tx2">
                    <a:lumMod val="65000"/>
                    <a:lumOff val="35000"/>
                  </a:schemeClr>
                </a:solidFill>
              </a:rPr>
              <a:t>Plaintiff</a:t>
            </a:r>
            <a:r>
              <a:rPr lang="en-US" dirty="0">
                <a:solidFill>
                  <a:schemeClr val="tx2">
                    <a:lumMod val="65000"/>
                    <a:lumOff val="35000"/>
                  </a:schemeClr>
                </a:solidFill>
              </a:rPr>
              <a:t>: </a:t>
            </a:r>
            <a:r>
              <a:rPr lang="en-US" dirty="0" err="1">
                <a:solidFill>
                  <a:schemeClr val="tx2">
                    <a:lumMod val="65000"/>
                    <a:lumOff val="35000"/>
                  </a:schemeClr>
                </a:solidFill>
              </a:rPr>
              <a:t>Bendectin</a:t>
            </a:r>
            <a:r>
              <a:rPr lang="en-US" dirty="0">
                <a:solidFill>
                  <a:schemeClr val="tx2">
                    <a:lumMod val="65000"/>
                    <a:lumOff val="35000"/>
                  </a:schemeClr>
                </a:solidFill>
              </a:rPr>
              <a:t> caused birth defects</a:t>
            </a:r>
          </a:p>
          <a:p>
            <a:pPr algn="l">
              <a:defRPr/>
            </a:pPr>
            <a:r>
              <a:rPr lang="en-US" i="1" dirty="0">
                <a:solidFill>
                  <a:schemeClr val="tx2">
                    <a:lumMod val="65000"/>
                    <a:lumOff val="35000"/>
                  </a:schemeClr>
                </a:solidFill>
              </a:rPr>
              <a:t>Defendant</a:t>
            </a:r>
            <a:r>
              <a:rPr lang="en-US" dirty="0">
                <a:solidFill>
                  <a:schemeClr val="tx2">
                    <a:lumMod val="65000"/>
                    <a:lumOff val="35000"/>
                  </a:schemeClr>
                </a:solidFill>
              </a:rPr>
              <a:t>: no reliable scientific evidence</a:t>
            </a:r>
          </a:p>
        </p:txBody>
      </p:sp>
      <p:sp>
        <p:nvSpPr>
          <p:cNvPr id="81924" name="TextBox 4"/>
          <p:cNvSpPr txBox="1">
            <a:spLocks noChangeArrowheads="1"/>
          </p:cNvSpPr>
          <p:nvPr/>
        </p:nvSpPr>
        <p:spPr bwMode="auto">
          <a:xfrm>
            <a:off x="2181225" y="3384550"/>
            <a:ext cx="4749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8000"/>
                </a:solidFill>
              </a:rPr>
              <a:t>Judge as gatekeeper</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i="1">
                <a:latin typeface="Arial" charset="0"/>
              </a:rPr>
              <a:t>Frye v. United States (1923)</a:t>
            </a:r>
            <a:endParaRPr lang="en-US">
              <a:latin typeface="Arial" charset="0"/>
            </a:endParaRPr>
          </a:p>
        </p:txBody>
      </p:sp>
      <p:sp>
        <p:nvSpPr>
          <p:cNvPr id="4" name="TextBox 3"/>
          <p:cNvSpPr txBox="1"/>
          <p:nvPr/>
        </p:nvSpPr>
        <p:spPr>
          <a:xfrm>
            <a:off x="1044575" y="1830388"/>
            <a:ext cx="7123113" cy="831850"/>
          </a:xfrm>
          <a:prstGeom prst="rect">
            <a:avLst/>
          </a:prstGeom>
          <a:noFill/>
        </p:spPr>
        <p:txBody>
          <a:bodyPr>
            <a:spAutoFit/>
          </a:bodyPr>
          <a:lstStyle/>
          <a:p>
            <a:pPr algn="l">
              <a:defRPr/>
            </a:pPr>
            <a:r>
              <a:rPr lang="en-US" i="1" dirty="0">
                <a:solidFill>
                  <a:schemeClr val="tx2">
                    <a:lumMod val="65000"/>
                    <a:lumOff val="35000"/>
                  </a:schemeClr>
                </a:solidFill>
              </a:rPr>
              <a:t>Defendant</a:t>
            </a:r>
            <a:r>
              <a:rPr lang="en-US" dirty="0">
                <a:solidFill>
                  <a:schemeClr val="tx2">
                    <a:lumMod val="65000"/>
                    <a:lumOff val="35000"/>
                  </a:schemeClr>
                </a:solidFill>
              </a:rPr>
              <a:t>: systolic blood pressure deception test</a:t>
            </a:r>
          </a:p>
          <a:p>
            <a:pPr algn="l">
              <a:defRPr/>
            </a:pPr>
            <a:r>
              <a:rPr lang="en-US" i="1" dirty="0">
                <a:solidFill>
                  <a:schemeClr val="tx2">
                    <a:lumMod val="65000"/>
                    <a:lumOff val="35000"/>
                  </a:schemeClr>
                </a:solidFill>
              </a:rPr>
              <a:t>Government</a:t>
            </a:r>
            <a:r>
              <a:rPr lang="en-US" dirty="0">
                <a:solidFill>
                  <a:schemeClr val="tx2">
                    <a:lumMod val="65000"/>
                    <a:lumOff val="35000"/>
                  </a:schemeClr>
                </a:solidFill>
              </a:rPr>
              <a:t>: not reliable scientific evidence</a:t>
            </a:r>
          </a:p>
        </p:txBody>
      </p:sp>
      <p:sp>
        <p:nvSpPr>
          <p:cNvPr id="82947" name="TextBox 1"/>
          <p:cNvSpPr txBox="1">
            <a:spLocks noChangeArrowheads="1"/>
          </p:cNvSpPr>
          <p:nvPr/>
        </p:nvSpPr>
        <p:spPr bwMode="auto">
          <a:xfrm>
            <a:off x="449263" y="2976563"/>
            <a:ext cx="82851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3366FF"/>
                </a:solidFill>
              </a:rPr>
              <a:t>Just when a scientific principle or discovery crosses the line between the experimental and demonstrable stages is difficult to define. </a:t>
            </a:r>
            <a:r>
              <a:rPr lang="en-US">
                <a:solidFill>
                  <a:srgbClr val="0000FF"/>
                </a:solidFill>
              </a:rPr>
              <a:t>Somewhere in this twilight zone the evidential force of the principle must be recognized, and while courts will go a long way in admitting expert testimony deduced from a well-recognized scientific principle or discovery, </a:t>
            </a:r>
            <a:r>
              <a:rPr lang="en-US">
                <a:solidFill>
                  <a:srgbClr val="000090"/>
                </a:solidFill>
              </a:rPr>
              <a:t>the thing from which the deduction is made must be sufficiently established to have gained </a:t>
            </a:r>
            <a:r>
              <a:rPr lang="en-US"/>
              <a:t>general acceptance</a:t>
            </a:r>
            <a:r>
              <a:rPr lang="en-US">
                <a:solidFill>
                  <a:srgbClr val="000090"/>
                </a:solidFill>
              </a:rPr>
              <a:t> in the particular field in which it belongs.</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p:cNvPicPr>
            <a:picLocks noChangeAspect="1" noChangeArrowheads="1"/>
          </p:cNvPicPr>
          <p:nvPr/>
        </p:nvPicPr>
        <p:blipFill>
          <a:blip r:embed="rId2">
            <a:extLst>
              <a:ext uri="{28A0092B-C50C-407E-A947-70E740481C1C}">
                <a14:useLocalDpi xmlns:a14="http://schemas.microsoft.com/office/drawing/2010/main" val="0"/>
              </a:ext>
            </a:extLst>
          </a:blip>
          <a:srcRect b="28575"/>
          <a:stretch>
            <a:fillRect/>
          </a:stretch>
        </p:blipFill>
        <p:spPr bwMode="auto">
          <a:xfrm>
            <a:off x="1600200" y="0"/>
            <a:ext cx="582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Line 3"/>
          <p:cNvSpPr>
            <a:spLocks noChangeShapeType="1"/>
          </p:cNvSpPr>
          <p:nvPr/>
        </p:nvSpPr>
        <p:spPr bwMode="auto">
          <a:xfrm>
            <a:off x="5759450" y="4800600"/>
            <a:ext cx="990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71" name="Line 4"/>
          <p:cNvSpPr>
            <a:spLocks noChangeShapeType="1"/>
          </p:cNvSpPr>
          <p:nvPr/>
        </p:nvSpPr>
        <p:spPr bwMode="auto">
          <a:xfrm>
            <a:off x="3625850" y="4673600"/>
            <a:ext cx="11684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72" name="Line 5"/>
          <p:cNvSpPr>
            <a:spLocks noChangeShapeType="1"/>
          </p:cNvSpPr>
          <p:nvPr/>
        </p:nvSpPr>
        <p:spPr bwMode="auto">
          <a:xfrm flipH="1">
            <a:off x="3251200" y="4940300"/>
            <a:ext cx="4572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73" name="Line 7"/>
          <p:cNvSpPr>
            <a:spLocks noChangeShapeType="1"/>
          </p:cNvSpPr>
          <p:nvPr/>
        </p:nvSpPr>
        <p:spPr bwMode="auto">
          <a:xfrm flipH="1">
            <a:off x="3898900" y="4406900"/>
            <a:ext cx="2133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74" name="Title 1"/>
          <p:cNvSpPr>
            <a:spLocks noGrp="1"/>
          </p:cNvSpPr>
          <p:nvPr>
            <p:ph type="title"/>
          </p:nvPr>
        </p:nvSpPr>
        <p:spPr>
          <a:xfrm>
            <a:off x="2209800" y="914400"/>
            <a:ext cx="6096000" cy="1143000"/>
          </a:xfrm>
        </p:spPr>
        <p:txBody>
          <a:bodyPr/>
          <a:lstStyle/>
          <a:p>
            <a:r>
              <a:rPr lang="en-US">
                <a:latin typeface="Arial" charset="0"/>
              </a:rPr>
              <a:t>Scientific community</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a:latin typeface="Arial" charset="0"/>
              </a:rPr>
              <a:t>WTC DNA data reanalysis</a:t>
            </a:r>
          </a:p>
        </p:txBody>
      </p:sp>
      <p:sp>
        <p:nvSpPr>
          <p:cNvPr id="3" name="Line 8"/>
          <p:cNvSpPr>
            <a:spLocks noChangeShapeType="1"/>
          </p:cNvSpPr>
          <p:nvPr/>
        </p:nvSpPr>
        <p:spPr bwMode="auto">
          <a:xfrm flipV="1">
            <a:off x="3352800" y="3868738"/>
            <a:ext cx="2590800" cy="6937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sp>
        <p:nvSpPr>
          <p:cNvPr id="4" name="Line 9"/>
          <p:cNvSpPr>
            <a:spLocks noChangeShapeType="1"/>
          </p:cNvSpPr>
          <p:nvPr/>
        </p:nvSpPr>
        <p:spPr bwMode="auto">
          <a:xfrm>
            <a:off x="3352800" y="4935538"/>
            <a:ext cx="25908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5" name="Text Box 10"/>
          <p:cNvSpPr txBox="1">
            <a:spLocks noChangeArrowheads="1"/>
          </p:cNvSpPr>
          <p:nvPr/>
        </p:nvSpPr>
        <p:spPr bwMode="auto">
          <a:xfrm>
            <a:off x="838200" y="2057400"/>
            <a:ext cx="2133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solidFill>
                  <a:srgbClr val="ED181E"/>
                </a:solidFill>
              </a:rPr>
              <a:t>  18,000  victim remains</a:t>
            </a:r>
          </a:p>
        </p:txBody>
      </p:sp>
      <p:sp>
        <p:nvSpPr>
          <p:cNvPr id="6" name="Text Box 11"/>
          <p:cNvSpPr txBox="1">
            <a:spLocks noChangeArrowheads="1"/>
          </p:cNvSpPr>
          <p:nvPr/>
        </p:nvSpPr>
        <p:spPr bwMode="auto">
          <a:xfrm>
            <a:off x="6076950" y="2057400"/>
            <a:ext cx="22288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solidFill>
                  <a:srgbClr val="3366FF"/>
                </a:solidFill>
              </a:rPr>
              <a:t>   2,700     missing people</a:t>
            </a:r>
          </a:p>
        </p:txBody>
      </p:sp>
      <p:sp>
        <p:nvSpPr>
          <p:cNvPr id="7" name="Text Box 12"/>
          <p:cNvSpPr txBox="1">
            <a:spLocks noChangeArrowheads="1"/>
          </p:cNvSpPr>
          <p:nvPr/>
        </p:nvSpPr>
        <p:spPr bwMode="auto">
          <a:xfrm>
            <a:off x="3962400" y="4279900"/>
            <a:ext cx="10223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defRPr/>
            </a:pPr>
            <a:r>
              <a:rPr lang="en-US" dirty="0">
                <a:solidFill>
                  <a:srgbClr val="008000"/>
                </a:solidFill>
              </a:rPr>
              <a:t>match</a:t>
            </a:r>
          </a:p>
        </p:txBody>
      </p:sp>
      <p:pic>
        <p:nvPicPr>
          <p:cNvPr id="84999" name="Picture 13" descr="wtc.jpg                                                        002E770EMacintosh HD                   BD80BF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50" y="3957638"/>
            <a:ext cx="18351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0" name="Picture 14" descr="&#10;pereff.jpg                                                     002E770EMacintosh HD                   BD80BF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106738"/>
            <a:ext cx="168275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1" name="Picture 15" descr="kinship.jpg                                                    002E770EMacintosh HD                   BD80BF5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618038"/>
            <a:ext cx="19113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a:latin typeface="Arial" charset="0"/>
              </a:rPr>
              <a:t>Widespread acceptance</a:t>
            </a:r>
          </a:p>
        </p:txBody>
      </p:sp>
      <p:sp>
        <p:nvSpPr>
          <p:cNvPr id="86018" name="TextBox 2"/>
          <p:cNvSpPr txBox="1">
            <a:spLocks noChangeArrowheads="1"/>
          </p:cNvSpPr>
          <p:nvPr/>
        </p:nvSpPr>
        <p:spPr bwMode="auto">
          <a:xfrm>
            <a:off x="914400" y="1905000"/>
            <a:ext cx="754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i="1" dirty="0">
                <a:solidFill>
                  <a:srgbClr val="3366FF"/>
                </a:solidFill>
              </a:rPr>
              <a:t>Admitted after Frye </a:t>
            </a:r>
            <a:r>
              <a:rPr lang="en-US" i="1" dirty="0" smtClean="0">
                <a:solidFill>
                  <a:srgbClr val="3366FF"/>
                </a:solidFill>
              </a:rPr>
              <a:t>or </a:t>
            </a:r>
            <a:r>
              <a:rPr lang="en-US" i="1" dirty="0" err="1" smtClean="0">
                <a:solidFill>
                  <a:srgbClr val="3366FF"/>
                </a:solidFill>
              </a:rPr>
              <a:t>Daubert</a:t>
            </a:r>
            <a:r>
              <a:rPr lang="en-US" i="1" dirty="0" smtClean="0">
                <a:solidFill>
                  <a:srgbClr val="3366FF"/>
                </a:solidFill>
              </a:rPr>
              <a:t> challenge </a:t>
            </a:r>
            <a:r>
              <a:rPr lang="en-US" i="1" dirty="0">
                <a:solidFill>
                  <a:srgbClr val="3366FF"/>
                </a:solidFill>
              </a:rPr>
              <a:t>in</a:t>
            </a:r>
            <a:r>
              <a:rPr lang="en-US" dirty="0">
                <a:solidFill>
                  <a:srgbClr val="3366FF"/>
                </a:solidFill>
              </a:rPr>
              <a:t>: </a:t>
            </a:r>
          </a:p>
          <a:p>
            <a:r>
              <a:rPr lang="en-US" dirty="0">
                <a:solidFill>
                  <a:srgbClr val="3366FF"/>
                </a:solidFill>
              </a:rPr>
              <a:t>California, Louisiana, New York, Ohio, Pennsylvania,  South Carolina, Virginia, Australia &amp; United Kingdom</a:t>
            </a:r>
          </a:p>
        </p:txBody>
      </p:sp>
      <p:sp>
        <p:nvSpPr>
          <p:cNvPr id="86019" name="TextBox 3"/>
          <p:cNvSpPr txBox="1">
            <a:spLocks noChangeArrowheads="1"/>
          </p:cNvSpPr>
          <p:nvPr/>
        </p:nvSpPr>
        <p:spPr bwMode="auto">
          <a:xfrm>
            <a:off x="796925" y="4448175"/>
            <a:ext cx="754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0000FF"/>
                </a:solidFill>
              </a:rPr>
              <a:t>Used in five hundred criminal cases in most of the United States, for both prosecution and defense</a:t>
            </a:r>
          </a:p>
        </p:txBody>
      </p:sp>
      <p:sp>
        <p:nvSpPr>
          <p:cNvPr id="86020" name="TextBox 4"/>
          <p:cNvSpPr txBox="1">
            <a:spLocks noChangeArrowheads="1"/>
          </p:cNvSpPr>
          <p:nvPr/>
        </p:nvSpPr>
        <p:spPr bwMode="auto">
          <a:xfrm>
            <a:off x="823913" y="3355975"/>
            <a:ext cx="754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solidFill>
                  <a:srgbClr val="0000FF"/>
                </a:solidFill>
              </a:rPr>
              <a:t>Crime </a:t>
            </a:r>
            <a:r>
              <a:rPr lang="en-US" dirty="0">
                <a:solidFill>
                  <a:srgbClr val="0000FF"/>
                </a:solidFill>
              </a:rPr>
              <a:t>labs use </a:t>
            </a:r>
            <a:r>
              <a:rPr lang="en-US" dirty="0" err="1">
                <a:solidFill>
                  <a:srgbClr val="0000FF"/>
                </a:solidFill>
              </a:rPr>
              <a:t>TrueAllele</a:t>
            </a:r>
            <a:r>
              <a:rPr lang="en-US" baseline="30000" dirty="0">
                <a:solidFill>
                  <a:srgbClr val="0000FF"/>
                </a:solidFill>
              </a:rPr>
              <a:t>®</a:t>
            </a:r>
            <a:r>
              <a:rPr lang="en-US" dirty="0">
                <a:solidFill>
                  <a:srgbClr val="0000FF"/>
                </a:solidFill>
              </a:rPr>
              <a:t> system in </a:t>
            </a:r>
          </a:p>
          <a:p>
            <a:r>
              <a:rPr lang="en-US" dirty="0">
                <a:solidFill>
                  <a:srgbClr val="0000FF"/>
                </a:solidFill>
              </a:rPr>
              <a:t>California, Maryland, South Carolina &amp; Virginia</a:t>
            </a:r>
          </a:p>
        </p:txBody>
      </p:sp>
      <p:sp>
        <p:nvSpPr>
          <p:cNvPr id="86021" name="TextBox 3"/>
          <p:cNvSpPr txBox="1">
            <a:spLocks noChangeArrowheads="1"/>
          </p:cNvSpPr>
          <p:nvPr/>
        </p:nvSpPr>
        <p:spPr bwMode="auto">
          <a:xfrm>
            <a:off x="812800" y="5500688"/>
            <a:ext cx="7543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solidFill>
                  <a:srgbClr val="000090"/>
                </a:solidFill>
              </a:rPr>
              <a:t>Seventy </a:t>
            </a:r>
            <a:r>
              <a:rPr lang="en-US" dirty="0">
                <a:solidFill>
                  <a:srgbClr val="000090"/>
                </a:solidFill>
              </a:rPr>
              <a:t>criminal cases in Pennsylvania</a:t>
            </a:r>
          </a:p>
        </p:txBody>
      </p:sp>
      <p:sp>
        <p:nvSpPr>
          <p:cNvPr id="2" name="TextBox 1"/>
          <p:cNvSpPr txBox="1"/>
          <p:nvPr/>
        </p:nvSpPr>
        <p:spPr>
          <a:xfrm>
            <a:off x="389467" y="5909731"/>
            <a:ext cx="8602133" cy="646331"/>
          </a:xfrm>
          <a:prstGeom prst="rect">
            <a:avLst/>
          </a:prstGeom>
          <a:noFill/>
        </p:spPr>
        <p:txBody>
          <a:bodyPr wrap="square" rtlCol="0">
            <a:spAutoFit/>
          </a:bodyPr>
          <a:lstStyle/>
          <a:p>
            <a:r>
              <a:rPr lang="en-US" sz="1800" dirty="0" smtClean="0">
                <a:solidFill>
                  <a:srgbClr val="000090"/>
                </a:solidFill>
              </a:rPr>
              <a:t>Adams, Allegheny, Beaver, Berks, Butler, Cambria, Columbia, Delaware, Indiana, Luzerne, Lycoming, Mercer, Mifflin, Pike, Washington, Westmoreland, York</a:t>
            </a:r>
            <a:endParaRPr lang="en-US" sz="1800" dirty="0">
              <a:solidFill>
                <a:srgbClr val="000090"/>
              </a:solidFill>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dirty="0">
                <a:latin typeface="Arial" charset="0"/>
              </a:rPr>
              <a:t>Source </a:t>
            </a:r>
            <a:r>
              <a:rPr lang="en-US" dirty="0" smtClean="0">
                <a:latin typeface="Arial" charset="0"/>
              </a:rPr>
              <a:t>code</a:t>
            </a:r>
            <a:endParaRPr lang="en-US" dirty="0">
              <a:latin typeface="Arial" charset="0"/>
            </a:endParaRPr>
          </a:p>
        </p:txBody>
      </p:sp>
      <p:sp>
        <p:nvSpPr>
          <p:cNvPr id="101378" name="TextBox 2"/>
          <p:cNvSpPr txBox="1">
            <a:spLocks noChangeArrowheads="1"/>
          </p:cNvSpPr>
          <p:nvPr/>
        </p:nvSpPr>
        <p:spPr bwMode="auto">
          <a:xfrm>
            <a:off x="3041650" y="1914525"/>
            <a:ext cx="2767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Source program</a:t>
            </a:r>
          </a:p>
        </p:txBody>
      </p:sp>
      <p:sp>
        <p:nvSpPr>
          <p:cNvPr id="101379" name="TextBox 3"/>
          <p:cNvSpPr txBox="1">
            <a:spLocks noChangeArrowheads="1"/>
          </p:cNvSpPr>
          <p:nvPr/>
        </p:nvSpPr>
        <p:spPr bwMode="auto">
          <a:xfrm>
            <a:off x="3471863" y="3862388"/>
            <a:ext cx="1895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0000"/>
                </a:solidFill>
              </a:rPr>
              <a:t>Compiler</a:t>
            </a:r>
          </a:p>
        </p:txBody>
      </p:sp>
      <p:sp>
        <p:nvSpPr>
          <p:cNvPr id="101380" name="TextBox 4"/>
          <p:cNvSpPr txBox="1">
            <a:spLocks noChangeArrowheads="1"/>
          </p:cNvSpPr>
          <p:nvPr/>
        </p:nvSpPr>
        <p:spPr bwMode="auto">
          <a:xfrm>
            <a:off x="2970213" y="5127625"/>
            <a:ext cx="3197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FF"/>
                </a:solidFill>
              </a:rPr>
              <a:t>Executable program</a:t>
            </a:r>
          </a:p>
        </p:txBody>
      </p:sp>
      <p:sp>
        <p:nvSpPr>
          <p:cNvPr id="101381" name="TextBox 5"/>
          <p:cNvSpPr txBox="1">
            <a:spLocks noChangeArrowheads="1"/>
          </p:cNvSpPr>
          <p:nvPr/>
        </p:nvSpPr>
        <p:spPr bwMode="auto">
          <a:xfrm>
            <a:off x="969963" y="5127625"/>
            <a:ext cx="1622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800000"/>
                </a:solidFill>
                <a:latin typeface="Apple Chancery" charset="0"/>
                <a:cs typeface="Apple Chancery" charset="0"/>
              </a:rPr>
              <a:t>Input</a:t>
            </a:r>
          </a:p>
        </p:txBody>
      </p:sp>
      <p:sp>
        <p:nvSpPr>
          <p:cNvPr id="101382" name="TextBox 6"/>
          <p:cNvSpPr txBox="1">
            <a:spLocks noChangeArrowheads="1"/>
          </p:cNvSpPr>
          <p:nvPr/>
        </p:nvSpPr>
        <p:spPr bwMode="auto">
          <a:xfrm>
            <a:off x="6662738" y="5127625"/>
            <a:ext cx="1712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8000"/>
                </a:solidFill>
                <a:latin typeface="Apple Chancery" charset="0"/>
                <a:cs typeface="Apple Chancery" charset="0"/>
              </a:rPr>
              <a:t>Output</a:t>
            </a:r>
          </a:p>
        </p:txBody>
      </p:sp>
      <p:sp>
        <p:nvSpPr>
          <p:cNvPr id="101383" name="TextBox 7"/>
          <p:cNvSpPr txBox="1">
            <a:spLocks noChangeArrowheads="1"/>
          </p:cNvSpPr>
          <p:nvPr/>
        </p:nvSpPr>
        <p:spPr bwMode="auto">
          <a:xfrm>
            <a:off x="1771650" y="2338388"/>
            <a:ext cx="6043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2000">
                <a:latin typeface="Courier" charset="0"/>
                <a:cs typeface="Courier" charset="0"/>
              </a:rPr>
              <a:t>computer instructions written in a human-readable computer language</a:t>
            </a:r>
          </a:p>
        </p:txBody>
      </p:sp>
      <p:sp>
        <p:nvSpPr>
          <p:cNvPr id="101384" name="TextBox 8"/>
          <p:cNvSpPr txBox="1">
            <a:spLocks noChangeArrowheads="1"/>
          </p:cNvSpPr>
          <p:nvPr/>
        </p:nvSpPr>
        <p:spPr bwMode="auto">
          <a:xfrm>
            <a:off x="2774462" y="5591175"/>
            <a:ext cx="3783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0000FF"/>
                </a:solidFill>
                <a:latin typeface="Bank Gothic" charset="0"/>
                <a:cs typeface="Bank Gothic" charset="0"/>
              </a:rPr>
              <a:t>software that runs on a computer</a:t>
            </a:r>
          </a:p>
        </p:txBody>
      </p:sp>
      <p:sp>
        <p:nvSpPr>
          <p:cNvPr id="101385" name="Down Arrow 9"/>
          <p:cNvSpPr>
            <a:spLocks noChangeArrowheads="1"/>
          </p:cNvSpPr>
          <p:nvPr/>
        </p:nvSpPr>
        <p:spPr bwMode="auto">
          <a:xfrm>
            <a:off x="4259263" y="3159125"/>
            <a:ext cx="247650" cy="741363"/>
          </a:xfrm>
          <a:prstGeom prst="downArrow">
            <a:avLst>
              <a:gd name="adj1" fmla="val 50000"/>
              <a:gd name="adj2" fmla="val 49893"/>
            </a:avLst>
          </a:prstGeom>
          <a:solidFill>
            <a:srgbClr val="FF0000"/>
          </a:solidFill>
          <a:ln w="9525">
            <a:solidFill>
              <a:schemeClr val="tx1"/>
            </a:solidFill>
            <a:round/>
            <a:headEnd/>
            <a:tailEnd/>
          </a:ln>
        </p:spPr>
        <p:txBody>
          <a:bodyPr/>
          <a:lstStyle/>
          <a:p>
            <a:pPr algn="l"/>
            <a:endParaRPr lang="en-US"/>
          </a:p>
        </p:txBody>
      </p:sp>
      <p:sp>
        <p:nvSpPr>
          <p:cNvPr id="101386" name="Down Arrow 10"/>
          <p:cNvSpPr>
            <a:spLocks noChangeArrowheads="1"/>
          </p:cNvSpPr>
          <p:nvPr/>
        </p:nvSpPr>
        <p:spPr bwMode="auto">
          <a:xfrm>
            <a:off x="4262438" y="4371975"/>
            <a:ext cx="247650" cy="742950"/>
          </a:xfrm>
          <a:prstGeom prst="downArrow">
            <a:avLst>
              <a:gd name="adj1" fmla="val 50000"/>
              <a:gd name="adj2" fmla="val 50000"/>
            </a:avLst>
          </a:prstGeom>
          <a:solidFill>
            <a:srgbClr val="FF0000"/>
          </a:solidFill>
          <a:ln w="9525">
            <a:solidFill>
              <a:schemeClr val="tx1"/>
            </a:solidFill>
            <a:round/>
            <a:headEnd/>
            <a:tailEnd/>
          </a:ln>
        </p:spPr>
        <p:txBody>
          <a:bodyPr/>
          <a:lstStyle/>
          <a:p>
            <a:pPr algn="l"/>
            <a:endParaRPr lang="en-US"/>
          </a:p>
        </p:txBody>
      </p:sp>
      <p:cxnSp>
        <p:nvCxnSpPr>
          <p:cNvPr id="101387" name="Straight Arrow Connector 12"/>
          <p:cNvCxnSpPr>
            <a:cxnSpLocks noChangeShapeType="1"/>
          </p:cNvCxnSpPr>
          <p:nvPr/>
        </p:nvCxnSpPr>
        <p:spPr bwMode="auto">
          <a:xfrm>
            <a:off x="2305050" y="5411788"/>
            <a:ext cx="788988" cy="0"/>
          </a:xfrm>
          <a:prstGeom prst="straightConnector1">
            <a:avLst/>
          </a:prstGeom>
          <a:noFill/>
          <a:ln w="28575">
            <a:solidFill>
              <a:srgbClr val="0000FF"/>
            </a:solidFill>
            <a:round/>
            <a:headEnd/>
            <a:tailEnd type="arrow" w="med" len="med"/>
          </a:ln>
        </p:spPr>
      </p:cxnSp>
      <p:cxnSp>
        <p:nvCxnSpPr>
          <p:cNvPr id="101388" name="Straight Arrow Connector 13"/>
          <p:cNvCxnSpPr>
            <a:cxnSpLocks noChangeShapeType="1"/>
          </p:cNvCxnSpPr>
          <p:nvPr/>
        </p:nvCxnSpPr>
        <p:spPr bwMode="auto">
          <a:xfrm>
            <a:off x="6130925" y="5414963"/>
            <a:ext cx="788988" cy="0"/>
          </a:xfrm>
          <a:prstGeom prst="straightConnector1">
            <a:avLst/>
          </a:prstGeom>
          <a:noFill/>
          <a:ln w="28575">
            <a:solidFill>
              <a:srgbClr val="0000FF"/>
            </a:solidFill>
            <a:round/>
            <a:headEnd/>
            <a:tailEnd type="arrow" w="med" len="med"/>
          </a:ln>
        </p:spPr>
      </p:cxnSp>
    </p:spTree>
    <p:extLst>
      <p:ext uri="{BB962C8B-B14F-4D97-AF65-F5344CB8AC3E}">
        <p14:creationId xmlns:p14="http://schemas.microsoft.com/office/powerpoint/2010/main" val="230920025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request</a:t>
            </a:r>
            <a:endParaRPr lang="en-US" dirty="0"/>
          </a:p>
        </p:txBody>
      </p:sp>
      <p:sp>
        <p:nvSpPr>
          <p:cNvPr id="3" name="TextBox 2"/>
          <p:cNvSpPr txBox="1"/>
          <p:nvPr/>
        </p:nvSpPr>
        <p:spPr>
          <a:xfrm>
            <a:off x="1843127" y="1576103"/>
            <a:ext cx="5614051" cy="830997"/>
          </a:xfrm>
          <a:prstGeom prst="rect">
            <a:avLst/>
          </a:prstGeom>
          <a:noFill/>
        </p:spPr>
        <p:txBody>
          <a:bodyPr wrap="square" rtlCol="0">
            <a:spAutoFit/>
          </a:bodyPr>
          <a:lstStyle/>
          <a:p>
            <a:r>
              <a:rPr lang="en-US" dirty="0">
                <a:solidFill>
                  <a:srgbClr val="660066"/>
                </a:solidFill>
              </a:rPr>
              <a:t>Rule of Criminal Procedure </a:t>
            </a:r>
            <a:r>
              <a:rPr lang="en-US" dirty="0" smtClean="0">
                <a:solidFill>
                  <a:srgbClr val="660066"/>
                </a:solidFill>
              </a:rPr>
              <a:t>573.</a:t>
            </a:r>
          </a:p>
          <a:p>
            <a:r>
              <a:rPr lang="en-US" dirty="0" smtClean="0">
                <a:solidFill>
                  <a:srgbClr val="660066"/>
                </a:solidFill>
              </a:rPr>
              <a:t>Pretrial Discovery and Inspection</a:t>
            </a:r>
          </a:p>
        </p:txBody>
      </p:sp>
      <p:sp>
        <p:nvSpPr>
          <p:cNvPr id="4" name="TextBox 3"/>
          <p:cNvSpPr txBox="1"/>
          <p:nvPr/>
        </p:nvSpPr>
        <p:spPr>
          <a:xfrm>
            <a:off x="788049" y="2494199"/>
            <a:ext cx="7659077" cy="4093428"/>
          </a:xfrm>
          <a:prstGeom prst="rect">
            <a:avLst/>
          </a:prstGeom>
          <a:noFill/>
        </p:spPr>
        <p:txBody>
          <a:bodyPr wrap="square" rtlCol="0">
            <a:spAutoFit/>
          </a:bodyPr>
          <a:lstStyle/>
          <a:p>
            <a:pPr algn="l"/>
            <a:r>
              <a:rPr lang="en-US" sz="2000" dirty="0" smtClean="0">
                <a:solidFill>
                  <a:srgbClr val="000090"/>
                </a:solidFill>
              </a:rPr>
              <a:t>(</a:t>
            </a:r>
            <a:r>
              <a:rPr lang="en-US" sz="2000" dirty="0">
                <a:solidFill>
                  <a:srgbClr val="000090"/>
                </a:solidFill>
              </a:rPr>
              <a:t>B) Disclosure by the Commonwealth.</a:t>
            </a:r>
          </a:p>
          <a:p>
            <a:pPr marL="228600" algn="l"/>
            <a:r>
              <a:rPr lang="en-US" sz="2000" dirty="0" smtClean="0">
                <a:solidFill>
                  <a:schemeClr val="bg2">
                    <a:lumMod val="75000"/>
                  </a:schemeClr>
                </a:solidFill>
              </a:rPr>
              <a:t>(</a:t>
            </a:r>
            <a:r>
              <a:rPr lang="en-US" sz="2000" dirty="0">
                <a:solidFill>
                  <a:schemeClr val="bg2">
                    <a:lumMod val="75000"/>
                  </a:schemeClr>
                </a:solidFill>
              </a:rPr>
              <a:t>1) </a:t>
            </a:r>
            <a:r>
              <a:rPr lang="en-US" sz="2000" i="1" dirty="0" smtClean="0">
                <a:solidFill>
                  <a:schemeClr val="bg2">
                    <a:lumMod val="75000"/>
                  </a:schemeClr>
                </a:solidFill>
              </a:rPr>
              <a:t>Mandatory.</a:t>
            </a:r>
            <a:r>
              <a:rPr lang="en-US" sz="2000" dirty="0" smtClean="0">
                <a:solidFill>
                  <a:schemeClr val="bg2">
                    <a:lumMod val="75000"/>
                  </a:schemeClr>
                </a:solidFill>
              </a:rPr>
              <a:t> </a:t>
            </a:r>
          </a:p>
          <a:p>
            <a:pPr marL="455613" algn="l"/>
            <a:r>
              <a:rPr lang="en-US" sz="2000" dirty="0" smtClean="0">
                <a:solidFill>
                  <a:schemeClr val="bg2">
                    <a:lumMod val="75000"/>
                  </a:schemeClr>
                </a:solidFill>
              </a:rPr>
              <a:t>(</a:t>
            </a:r>
            <a:r>
              <a:rPr lang="en-US" sz="2000" dirty="0">
                <a:solidFill>
                  <a:schemeClr val="bg2">
                    <a:lumMod val="75000"/>
                  </a:schemeClr>
                </a:solidFill>
              </a:rPr>
              <a:t>e) any results </a:t>
            </a:r>
            <a:r>
              <a:rPr lang="en-US" sz="2000" dirty="0" smtClean="0">
                <a:solidFill>
                  <a:schemeClr val="bg2">
                    <a:lumMod val="75000"/>
                  </a:schemeClr>
                </a:solidFill>
              </a:rPr>
              <a:t>... of </a:t>
            </a:r>
            <a:r>
              <a:rPr lang="en-US" sz="2000" dirty="0">
                <a:solidFill>
                  <a:schemeClr val="bg2">
                    <a:lumMod val="75000"/>
                  </a:schemeClr>
                </a:solidFill>
              </a:rPr>
              <a:t>scientific tests, expert </a:t>
            </a:r>
            <a:r>
              <a:rPr lang="en-US" sz="2000" dirty="0" smtClean="0">
                <a:solidFill>
                  <a:schemeClr val="bg2">
                    <a:lumMod val="75000"/>
                  </a:schemeClr>
                </a:solidFill>
              </a:rPr>
              <a:t>opinions ... that </a:t>
            </a:r>
            <a:r>
              <a:rPr lang="en-US" sz="2000" dirty="0">
                <a:solidFill>
                  <a:schemeClr val="bg2">
                    <a:lumMod val="75000"/>
                  </a:schemeClr>
                </a:solidFill>
              </a:rPr>
              <a:t>are within the </a:t>
            </a:r>
            <a:r>
              <a:rPr lang="en-US" sz="2000" b="1" dirty="0">
                <a:solidFill>
                  <a:srgbClr val="000000"/>
                </a:solidFill>
              </a:rPr>
              <a:t>possession or control of the attorney </a:t>
            </a:r>
            <a:r>
              <a:rPr lang="en-US" sz="2000" dirty="0">
                <a:solidFill>
                  <a:schemeClr val="bg2">
                    <a:lumMod val="75000"/>
                  </a:schemeClr>
                </a:solidFill>
              </a:rPr>
              <a:t>for the Commonwealth;</a:t>
            </a:r>
          </a:p>
          <a:p>
            <a:pPr marL="228600" algn="l"/>
            <a:r>
              <a:rPr lang="en-US" sz="2000" dirty="0">
                <a:solidFill>
                  <a:srgbClr val="0000FF"/>
                </a:solidFill>
              </a:rPr>
              <a:t>(2) </a:t>
            </a:r>
            <a:r>
              <a:rPr lang="en-US" sz="2000" i="1" dirty="0">
                <a:solidFill>
                  <a:srgbClr val="0000FF"/>
                </a:solidFill>
              </a:rPr>
              <a:t>Discretionary With the Court.</a:t>
            </a:r>
            <a:endParaRPr lang="en-US" sz="2000" dirty="0">
              <a:solidFill>
                <a:srgbClr val="0000FF"/>
              </a:solidFill>
            </a:endParaRPr>
          </a:p>
          <a:p>
            <a:pPr marL="455613" algn="l"/>
            <a:r>
              <a:rPr lang="en-US" sz="2000" dirty="0" smtClean="0">
                <a:solidFill>
                  <a:srgbClr val="0000FF"/>
                </a:solidFill>
              </a:rPr>
              <a:t>(a) if the defendant files a motion for pretrial discovery, the court may order ... upon a showing that they are </a:t>
            </a:r>
            <a:r>
              <a:rPr lang="en-US" sz="2000" b="1" dirty="0" smtClean="0"/>
              <a:t>material</a:t>
            </a:r>
            <a:r>
              <a:rPr lang="en-US" sz="2000" dirty="0" smtClean="0"/>
              <a:t> </a:t>
            </a:r>
            <a:r>
              <a:rPr lang="en-US" sz="2000" dirty="0" smtClean="0">
                <a:solidFill>
                  <a:srgbClr val="0000FF"/>
                </a:solidFill>
              </a:rPr>
              <a:t>to the preparation of the defense, and that the request is </a:t>
            </a:r>
            <a:r>
              <a:rPr lang="en-US" sz="2000" b="1" dirty="0" smtClean="0"/>
              <a:t>reasonable</a:t>
            </a:r>
            <a:r>
              <a:rPr lang="en-US" sz="2000" dirty="0" smtClean="0">
                <a:solidFill>
                  <a:srgbClr val="0000FF"/>
                </a:solidFill>
              </a:rPr>
              <a:t>:</a:t>
            </a:r>
          </a:p>
          <a:p>
            <a:pPr marL="684213" algn="l"/>
            <a:r>
              <a:rPr lang="en-US" sz="2000" dirty="0" smtClean="0">
                <a:solidFill>
                  <a:srgbClr val="0000FF"/>
                </a:solidFill>
              </a:rPr>
              <a:t>(</a:t>
            </a:r>
            <a:r>
              <a:rPr lang="en-US" sz="2000" dirty="0">
                <a:solidFill>
                  <a:srgbClr val="0000FF"/>
                </a:solidFill>
              </a:rPr>
              <a:t>iv) any other evidence specifically identified by the defendant, provided the defendant can </a:t>
            </a:r>
            <a:r>
              <a:rPr lang="en-US" sz="2000" i="1" dirty="0">
                <a:solidFill>
                  <a:srgbClr val="0000FF"/>
                </a:solidFill>
              </a:rPr>
              <a:t>additionally establish </a:t>
            </a:r>
            <a:r>
              <a:rPr lang="en-US" sz="2000" dirty="0">
                <a:solidFill>
                  <a:srgbClr val="0000FF"/>
                </a:solidFill>
              </a:rPr>
              <a:t>that its disclosure would be </a:t>
            </a:r>
            <a:r>
              <a:rPr lang="en-US" sz="2000" b="1" dirty="0">
                <a:solidFill>
                  <a:srgbClr val="000000"/>
                </a:solidFill>
              </a:rPr>
              <a:t>in the interests of justice</a:t>
            </a:r>
            <a:r>
              <a:rPr lang="en-US" sz="2000" dirty="0" smtClean="0">
                <a:solidFill>
                  <a:srgbClr val="0000FF"/>
                </a:solidFill>
              </a:rPr>
              <a:t>.</a:t>
            </a:r>
            <a:endParaRPr lang="en-US" sz="2000" dirty="0">
              <a:solidFill>
                <a:srgbClr val="0000FF"/>
              </a:solidFill>
            </a:endParaRPr>
          </a:p>
        </p:txBody>
      </p:sp>
    </p:spTree>
    <p:extLst>
      <p:ext uri="{BB962C8B-B14F-4D97-AF65-F5344CB8AC3E}">
        <p14:creationId xmlns:p14="http://schemas.microsoft.com/office/powerpoint/2010/main" val="55659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r>
              <a:rPr lang="en-US">
                <a:latin typeface="Arial" charset="0"/>
              </a:rPr>
              <a:t>DNA genotype</a:t>
            </a:r>
          </a:p>
        </p:txBody>
      </p:sp>
      <p:pic>
        <p:nvPicPr>
          <p:cNvPr id="20482" name="Picture 3" descr="geneinchromosome.jpg                                           00EFA551Macintosh HD                   7C262F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1828800"/>
            <a:ext cx="448310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7"/>
          <p:cNvSpPr txBox="1">
            <a:spLocks noChangeArrowheads="1"/>
          </p:cNvSpPr>
          <p:nvPr/>
        </p:nvSpPr>
        <p:spPr bwMode="auto">
          <a:xfrm>
            <a:off x="6705600" y="4700588"/>
            <a:ext cx="1182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2800">
                <a:solidFill>
                  <a:srgbClr val="FF0000"/>
                </a:solidFill>
              </a:rPr>
              <a:t>10, 12</a:t>
            </a:r>
          </a:p>
        </p:txBody>
      </p:sp>
      <p:sp>
        <p:nvSpPr>
          <p:cNvPr id="20484" name="Rectangle 12"/>
          <p:cNvSpPr>
            <a:spLocks noChangeArrowheads="1"/>
          </p:cNvSpPr>
          <p:nvPr/>
        </p:nvSpPr>
        <p:spPr bwMode="auto">
          <a:xfrm>
            <a:off x="1941513" y="4532313"/>
            <a:ext cx="304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485" name="Rectangle 13"/>
          <p:cNvSpPr>
            <a:spLocks noChangeArrowheads="1"/>
          </p:cNvSpPr>
          <p:nvPr/>
        </p:nvSpPr>
        <p:spPr bwMode="auto">
          <a:xfrm>
            <a:off x="2246313" y="4532313"/>
            <a:ext cx="304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486" name="Rectangle 14"/>
          <p:cNvSpPr>
            <a:spLocks noChangeArrowheads="1"/>
          </p:cNvSpPr>
          <p:nvPr/>
        </p:nvSpPr>
        <p:spPr bwMode="auto">
          <a:xfrm>
            <a:off x="2551113" y="4532313"/>
            <a:ext cx="304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487" name="Rectangle 15"/>
          <p:cNvSpPr>
            <a:spLocks noChangeArrowheads="1"/>
          </p:cNvSpPr>
          <p:nvPr/>
        </p:nvSpPr>
        <p:spPr bwMode="auto">
          <a:xfrm>
            <a:off x="2855913" y="4532313"/>
            <a:ext cx="304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488" name="Rectangle 16"/>
          <p:cNvSpPr>
            <a:spLocks noChangeArrowheads="1"/>
          </p:cNvSpPr>
          <p:nvPr/>
        </p:nvSpPr>
        <p:spPr bwMode="auto">
          <a:xfrm>
            <a:off x="3160713" y="4532313"/>
            <a:ext cx="304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489" name="Rectangle 17"/>
          <p:cNvSpPr>
            <a:spLocks noChangeArrowheads="1"/>
          </p:cNvSpPr>
          <p:nvPr/>
        </p:nvSpPr>
        <p:spPr bwMode="auto">
          <a:xfrm>
            <a:off x="3465513" y="4532313"/>
            <a:ext cx="304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490" name="Rectangle 18"/>
          <p:cNvSpPr>
            <a:spLocks noChangeArrowheads="1"/>
          </p:cNvSpPr>
          <p:nvPr/>
        </p:nvSpPr>
        <p:spPr bwMode="auto">
          <a:xfrm>
            <a:off x="3770313" y="4532313"/>
            <a:ext cx="304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491" name="Rectangle 19"/>
          <p:cNvSpPr>
            <a:spLocks noChangeArrowheads="1"/>
          </p:cNvSpPr>
          <p:nvPr/>
        </p:nvSpPr>
        <p:spPr bwMode="auto">
          <a:xfrm>
            <a:off x="4075113" y="4532313"/>
            <a:ext cx="304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492" name="Text Box 26"/>
          <p:cNvSpPr txBox="1">
            <a:spLocks noChangeArrowheads="1"/>
          </p:cNvSpPr>
          <p:nvPr/>
        </p:nvSpPr>
        <p:spPr bwMode="auto">
          <a:xfrm>
            <a:off x="1925638" y="437991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2"/>
                </a:solidFill>
              </a:rPr>
              <a:t>1</a:t>
            </a:r>
          </a:p>
        </p:txBody>
      </p:sp>
      <p:sp>
        <p:nvSpPr>
          <p:cNvPr id="20493" name="Text Box 27"/>
          <p:cNvSpPr txBox="1">
            <a:spLocks noChangeArrowheads="1"/>
          </p:cNvSpPr>
          <p:nvPr/>
        </p:nvSpPr>
        <p:spPr bwMode="auto">
          <a:xfrm>
            <a:off x="2220913" y="437991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2"/>
                </a:solidFill>
              </a:rPr>
              <a:t>2</a:t>
            </a:r>
          </a:p>
        </p:txBody>
      </p:sp>
      <p:sp>
        <p:nvSpPr>
          <p:cNvPr id="20494" name="Text Box 28"/>
          <p:cNvSpPr txBox="1">
            <a:spLocks noChangeArrowheads="1"/>
          </p:cNvSpPr>
          <p:nvPr/>
        </p:nvSpPr>
        <p:spPr bwMode="auto">
          <a:xfrm>
            <a:off x="2533650" y="437991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2"/>
                </a:solidFill>
              </a:rPr>
              <a:t>3</a:t>
            </a:r>
          </a:p>
        </p:txBody>
      </p:sp>
      <p:sp>
        <p:nvSpPr>
          <p:cNvPr id="20495" name="Text Box 29"/>
          <p:cNvSpPr txBox="1">
            <a:spLocks noChangeArrowheads="1"/>
          </p:cNvSpPr>
          <p:nvPr/>
        </p:nvSpPr>
        <p:spPr bwMode="auto">
          <a:xfrm>
            <a:off x="2827338" y="437991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2"/>
                </a:solidFill>
              </a:rPr>
              <a:t>4</a:t>
            </a:r>
          </a:p>
        </p:txBody>
      </p:sp>
      <p:sp>
        <p:nvSpPr>
          <p:cNvPr id="20496" name="Text Box 30"/>
          <p:cNvSpPr txBox="1">
            <a:spLocks noChangeArrowheads="1"/>
          </p:cNvSpPr>
          <p:nvPr/>
        </p:nvSpPr>
        <p:spPr bwMode="auto">
          <a:xfrm>
            <a:off x="3124200" y="437991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2"/>
                </a:solidFill>
              </a:rPr>
              <a:t>5</a:t>
            </a:r>
          </a:p>
        </p:txBody>
      </p:sp>
      <p:sp>
        <p:nvSpPr>
          <p:cNvPr id="20497" name="Text Box 31"/>
          <p:cNvSpPr txBox="1">
            <a:spLocks noChangeArrowheads="1"/>
          </p:cNvSpPr>
          <p:nvPr/>
        </p:nvSpPr>
        <p:spPr bwMode="auto">
          <a:xfrm>
            <a:off x="3436938" y="437991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2"/>
                </a:solidFill>
              </a:rPr>
              <a:t>6</a:t>
            </a:r>
          </a:p>
        </p:txBody>
      </p:sp>
      <p:sp>
        <p:nvSpPr>
          <p:cNvPr id="20498" name="Text Box 32"/>
          <p:cNvSpPr txBox="1">
            <a:spLocks noChangeArrowheads="1"/>
          </p:cNvSpPr>
          <p:nvPr/>
        </p:nvSpPr>
        <p:spPr bwMode="auto">
          <a:xfrm>
            <a:off x="3760788" y="437991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2"/>
                </a:solidFill>
              </a:rPr>
              <a:t>7</a:t>
            </a:r>
          </a:p>
        </p:txBody>
      </p:sp>
      <p:sp>
        <p:nvSpPr>
          <p:cNvPr id="17427" name="Text Box 33"/>
          <p:cNvSpPr txBox="1">
            <a:spLocks noChangeArrowheads="1"/>
          </p:cNvSpPr>
          <p:nvPr/>
        </p:nvSpPr>
        <p:spPr bwMode="auto">
          <a:xfrm>
            <a:off x="4065588" y="437991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dirty="0" smtClean="0">
                <a:solidFill>
                  <a:schemeClr val="bg1">
                    <a:lumMod val="50000"/>
                  </a:schemeClr>
                </a:solidFill>
              </a:rPr>
              <a:t>8</a:t>
            </a:r>
          </a:p>
        </p:txBody>
      </p:sp>
      <p:sp>
        <p:nvSpPr>
          <p:cNvPr id="20500" name="Text Box 35"/>
          <p:cNvSpPr txBox="1">
            <a:spLocks noChangeArrowheads="1"/>
          </p:cNvSpPr>
          <p:nvPr/>
        </p:nvSpPr>
        <p:spPr bwMode="auto">
          <a:xfrm>
            <a:off x="1587500" y="5105400"/>
            <a:ext cx="1030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ACGT</a:t>
            </a:r>
          </a:p>
        </p:txBody>
      </p:sp>
      <p:sp>
        <p:nvSpPr>
          <p:cNvPr id="20501" name="Line 36"/>
          <p:cNvSpPr>
            <a:spLocks noChangeShapeType="1"/>
          </p:cNvSpPr>
          <p:nvPr/>
        </p:nvSpPr>
        <p:spPr bwMode="auto">
          <a:xfrm>
            <a:off x="2236788" y="4684713"/>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2" name="Line 37"/>
          <p:cNvSpPr>
            <a:spLocks noChangeShapeType="1"/>
          </p:cNvSpPr>
          <p:nvPr/>
        </p:nvSpPr>
        <p:spPr bwMode="auto">
          <a:xfrm flipH="1">
            <a:off x="1703388" y="4684713"/>
            <a:ext cx="228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3" name="Rectangle 38"/>
          <p:cNvSpPr>
            <a:spLocks noChangeArrowheads="1"/>
          </p:cNvSpPr>
          <p:nvPr/>
        </p:nvSpPr>
        <p:spPr bwMode="auto">
          <a:xfrm>
            <a:off x="1638300" y="6096000"/>
            <a:ext cx="304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504" name="Rectangle 39"/>
          <p:cNvSpPr>
            <a:spLocks noChangeArrowheads="1"/>
          </p:cNvSpPr>
          <p:nvPr/>
        </p:nvSpPr>
        <p:spPr bwMode="auto">
          <a:xfrm>
            <a:off x="1943100" y="6096000"/>
            <a:ext cx="304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505" name="Rectangle 40"/>
          <p:cNvSpPr>
            <a:spLocks noChangeArrowheads="1"/>
          </p:cNvSpPr>
          <p:nvPr/>
        </p:nvSpPr>
        <p:spPr bwMode="auto">
          <a:xfrm>
            <a:off x="2247900" y="6096000"/>
            <a:ext cx="304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506" name="Rectangle 41"/>
          <p:cNvSpPr>
            <a:spLocks noChangeArrowheads="1"/>
          </p:cNvSpPr>
          <p:nvPr/>
        </p:nvSpPr>
        <p:spPr bwMode="auto">
          <a:xfrm>
            <a:off x="2552700" y="6096000"/>
            <a:ext cx="304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507" name="Rectangle 42"/>
          <p:cNvSpPr>
            <a:spLocks noChangeArrowheads="1"/>
          </p:cNvSpPr>
          <p:nvPr/>
        </p:nvSpPr>
        <p:spPr bwMode="auto">
          <a:xfrm>
            <a:off x="2857500" y="6096000"/>
            <a:ext cx="304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508" name="Rectangle 43"/>
          <p:cNvSpPr>
            <a:spLocks noChangeArrowheads="1"/>
          </p:cNvSpPr>
          <p:nvPr/>
        </p:nvSpPr>
        <p:spPr bwMode="auto">
          <a:xfrm>
            <a:off x="3162300" y="6096000"/>
            <a:ext cx="304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509" name="Rectangle 44"/>
          <p:cNvSpPr>
            <a:spLocks noChangeArrowheads="1"/>
          </p:cNvSpPr>
          <p:nvPr/>
        </p:nvSpPr>
        <p:spPr bwMode="auto">
          <a:xfrm>
            <a:off x="3467100" y="6096000"/>
            <a:ext cx="304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510" name="Rectangle 45"/>
          <p:cNvSpPr>
            <a:spLocks noChangeArrowheads="1"/>
          </p:cNvSpPr>
          <p:nvPr/>
        </p:nvSpPr>
        <p:spPr bwMode="auto">
          <a:xfrm>
            <a:off x="3771900" y="6096000"/>
            <a:ext cx="304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511" name="Text Box 46"/>
          <p:cNvSpPr txBox="1">
            <a:spLocks noChangeArrowheads="1"/>
          </p:cNvSpPr>
          <p:nvPr/>
        </p:nvSpPr>
        <p:spPr bwMode="auto">
          <a:xfrm>
            <a:off x="1622425" y="59436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2"/>
                </a:solidFill>
              </a:rPr>
              <a:t>1</a:t>
            </a:r>
          </a:p>
        </p:txBody>
      </p:sp>
      <p:sp>
        <p:nvSpPr>
          <p:cNvPr id="20512" name="Text Box 47"/>
          <p:cNvSpPr txBox="1">
            <a:spLocks noChangeArrowheads="1"/>
          </p:cNvSpPr>
          <p:nvPr/>
        </p:nvSpPr>
        <p:spPr bwMode="auto">
          <a:xfrm>
            <a:off x="1917700" y="59436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2"/>
                </a:solidFill>
              </a:rPr>
              <a:t>2</a:t>
            </a:r>
          </a:p>
        </p:txBody>
      </p:sp>
      <p:sp>
        <p:nvSpPr>
          <p:cNvPr id="20513" name="Text Box 48"/>
          <p:cNvSpPr txBox="1">
            <a:spLocks noChangeArrowheads="1"/>
          </p:cNvSpPr>
          <p:nvPr/>
        </p:nvSpPr>
        <p:spPr bwMode="auto">
          <a:xfrm>
            <a:off x="2230438" y="59436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2"/>
                </a:solidFill>
              </a:rPr>
              <a:t>3</a:t>
            </a:r>
          </a:p>
        </p:txBody>
      </p:sp>
      <p:sp>
        <p:nvSpPr>
          <p:cNvPr id="20514" name="Text Box 49"/>
          <p:cNvSpPr txBox="1">
            <a:spLocks noChangeArrowheads="1"/>
          </p:cNvSpPr>
          <p:nvPr/>
        </p:nvSpPr>
        <p:spPr bwMode="auto">
          <a:xfrm>
            <a:off x="2524125" y="59436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2"/>
                </a:solidFill>
              </a:rPr>
              <a:t>4</a:t>
            </a:r>
          </a:p>
        </p:txBody>
      </p:sp>
      <p:sp>
        <p:nvSpPr>
          <p:cNvPr id="20515" name="Text Box 50"/>
          <p:cNvSpPr txBox="1">
            <a:spLocks noChangeArrowheads="1"/>
          </p:cNvSpPr>
          <p:nvPr/>
        </p:nvSpPr>
        <p:spPr bwMode="auto">
          <a:xfrm>
            <a:off x="2820988" y="59436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2"/>
                </a:solidFill>
              </a:rPr>
              <a:t>5</a:t>
            </a:r>
          </a:p>
        </p:txBody>
      </p:sp>
      <p:sp>
        <p:nvSpPr>
          <p:cNvPr id="20516" name="Text Box 54"/>
          <p:cNvSpPr txBox="1">
            <a:spLocks noChangeArrowheads="1"/>
          </p:cNvSpPr>
          <p:nvPr/>
        </p:nvSpPr>
        <p:spPr bwMode="auto">
          <a:xfrm>
            <a:off x="5715000" y="1676400"/>
            <a:ext cx="31654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accent2"/>
                </a:solidFill>
              </a:rPr>
              <a:t>A genetic locus has </a:t>
            </a:r>
          </a:p>
          <a:p>
            <a:r>
              <a:rPr lang="en-US">
                <a:solidFill>
                  <a:schemeClr val="accent2"/>
                </a:solidFill>
              </a:rPr>
              <a:t>two DNA sentences,</a:t>
            </a:r>
          </a:p>
          <a:p>
            <a:r>
              <a:rPr lang="en-US">
                <a:solidFill>
                  <a:schemeClr val="accent2"/>
                </a:solidFill>
              </a:rPr>
              <a:t>one from each parent.</a:t>
            </a:r>
          </a:p>
        </p:txBody>
      </p:sp>
      <p:sp>
        <p:nvSpPr>
          <p:cNvPr id="20517" name="Line 67"/>
          <p:cNvSpPr>
            <a:spLocks noChangeShapeType="1"/>
          </p:cNvSpPr>
          <p:nvPr/>
        </p:nvSpPr>
        <p:spPr bwMode="auto">
          <a:xfrm>
            <a:off x="1868488" y="3657600"/>
            <a:ext cx="76200" cy="838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8" name="Line 68"/>
          <p:cNvSpPr>
            <a:spLocks noChangeShapeType="1"/>
          </p:cNvSpPr>
          <p:nvPr/>
        </p:nvSpPr>
        <p:spPr bwMode="auto">
          <a:xfrm flipH="1">
            <a:off x="4383088" y="3657600"/>
            <a:ext cx="76200" cy="838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9" name="Text Box 69"/>
          <p:cNvSpPr txBox="1">
            <a:spLocks noChangeArrowheads="1"/>
          </p:cNvSpPr>
          <p:nvPr/>
        </p:nvSpPr>
        <p:spPr bwMode="auto">
          <a:xfrm>
            <a:off x="2743200" y="3429000"/>
            <a:ext cx="895350" cy="457200"/>
          </a:xfrm>
          <a:prstGeom prst="rect">
            <a:avLst/>
          </a:prstGeom>
          <a:solidFill>
            <a:srgbClr val="C6D6E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locus</a:t>
            </a:r>
          </a:p>
        </p:txBody>
      </p:sp>
      <p:sp>
        <p:nvSpPr>
          <p:cNvPr id="20520" name="Text Box 71"/>
          <p:cNvSpPr txBox="1">
            <a:spLocks noChangeArrowheads="1"/>
          </p:cNvSpPr>
          <p:nvPr/>
        </p:nvSpPr>
        <p:spPr bwMode="auto">
          <a:xfrm>
            <a:off x="5562600" y="5257800"/>
            <a:ext cx="3470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accent2"/>
                </a:solidFill>
              </a:rPr>
              <a:t>Many alleles allow for</a:t>
            </a:r>
          </a:p>
          <a:p>
            <a:r>
              <a:rPr lang="en-US">
                <a:solidFill>
                  <a:schemeClr val="accent2"/>
                </a:solidFill>
              </a:rPr>
              <a:t>many many allele pairs. </a:t>
            </a:r>
          </a:p>
          <a:p>
            <a:r>
              <a:rPr lang="en-US">
                <a:solidFill>
                  <a:schemeClr val="accent2"/>
                </a:solidFill>
              </a:rPr>
              <a:t>A person's genotype </a:t>
            </a:r>
          </a:p>
          <a:p>
            <a:r>
              <a:rPr lang="en-US">
                <a:solidFill>
                  <a:schemeClr val="accent2"/>
                </a:solidFill>
              </a:rPr>
              <a:t>is relatively unique.</a:t>
            </a:r>
          </a:p>
        </p:txBody>
      </p:sp>
      <p:sp>
        <p:nvSpPr>
          <p:cNvPr id="20521" name="Text Box 72"/>
          <p:cNvSpPr txBox="1">
            <a:spLocks noChangeArrowheads="1"/>
          </p:cNvSpPr>
          <p:nvPr/>
        </p:nvSpPr>
        <p:spPr bwMode="auto">
          <a:xfrm>
            <a:off x="304800" y="4206875"/>
            <a:ext cx="1133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hlink"/>
                </a:solidFill>
              </a:rPr>
              <a:t>mother</a:t>
            </a:r>
          </a:p>
          <a:p>
            <a:r>
              <a:rPr lang="en-US">
                <a:solidFill>
                  <a:schemeClr val="hlink"/>
                </a:solidFill>
              </a:rPr>
              <a:t>allele</a:t>
            </a:r>
          </a:p>
        </p:txBody>
      </p:sp>
      <p:sp>
        <p:nvSpPr>
          <p:cNvPr id="20522" name="Text Box 73"/>
          <p:cNvSpPr txBox="1">
            <a:spLocks noChangeArrowheads="1"/>
          </p:cNvSpPr>
          <p:nvPr/>
        </p:nvSpPr>
        <p:spPr bwMode="auto">
          <a:xfrm>
            <a:off x="390525" y="5715000"/>
            <a:ext cx="9636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hlink"/>
                </a:solidFill>
              </a:rPr>
              <a:t>father</a:t>
            </a:r>
          </a:p>
          <a:p>
            <a:r>
              <a:rPr lang="en-US">
                <a:solidFill>
                  <a:schemeClr val="hlink"/>
                </a:solidFill>
              </a:rPr>
              <a:t>allele</a:t>
            </a:r>
          </a:p>
        </p:txBody>
      </p:sp>
      <p:sp>
        <p:nvSpPr>
          <p:cNvPr id="20523" name="Text Box 74"/>
          <p:cNvSpPr txBox="1">
            <a:spLocks noChangeArrowheads="1"/>
          </p:cNvSpPr>
          <p:nvPr/>
        </p:nvSpPr>
        <p:spPr bwMode="auto">
          <a:xfrm>
            <a:off x="2589213" y="5084763"/>
            <a:ext cx="2132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2"/>
                </a:solidFill>
              </a:rPr>
              <a:t>repeated word</a:t>
            </a:r>
          </a:p>
        </p:txBody>
      </p:sp>
      <p:sp>
        <p:nvSpPr>
          <p:cNvPr id="20524" name="Text Box 75"/>
          <p:cNvSpPr txBox="1">
            <a:spLocks noChangeArrowheads="1"/>
          </p:cNvSpPr>
          <p:nvPr/>
        </p:nvSpPr>
        <p:spPr bwMode="auto">
          <a:xfrm>
            <a:off x="5654675" y="2971800"/>
            <a:ext cx="3284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accent2"/>
                </a:solidFill>
              </a:rPr>
              <a:t>An </a:t>
            </a:r>
            <a:r>
              <a:rPr lang="en-US">
                <a:solidFill>
                  <a:srgbClr val="FF0000"/>
                </a:solidFill>
              </a:rPr>
              <a:t>allele</a:t>
            </a:r>
            <a:r>
              <a:rPr lang="en-US">
                <a:solidFill>
                  <a:schemeClr val="accent2"/>
                </a:solidFill>
              </a:rPr>
              <a:t> is the number</a:t>
            </a:r>
          </a:p>
          <a:p>
            <a:r>
              <a:rPr lang="en-US">
                <a:solidFill>
                  <a:schemeClr val="accent2"/>
                </a:solidFill>
              </a:rPr>
              <a:t>of repeated words. </a:t>
            </a:r>
          </a:p>
        </p:txBody>
      </p:sp>
      <p:sp>
        <p:nvSpPr>
          <p:cNvPr id="20525" name="Text Box 76"/>
          <p:cNvSpPr txBox="1">
            <a:spLocks noChangeArrowheads="1"/>
          </p:cNvSpPr>
          <p:nvPr/>
        </p:nvSpPr>
        <p:spPr bwMode="auto">
          <a:xfrm>
            <a:off x="5738813" y="3824288"/>
            <a:ext cx="3117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accent2"/>
                </a:solidFill>
              </a:rPr>
              <a:t>A </a:t>
            </a:r>
            <a:r>
              <a:rPr lang="en-US">
                <a:solidFill>
                  <a:srgbClr val="FF0000"/>
                </a:solidFill>
              </a:rPr>
              <a:t>genotype</a:t>
            </a:r>
            <a:r>
              <a:rPr lang="en-US">
                <a:solidFill>
                  <a:schemeClr val="accent2"/>
                </a:solidFill>
              </a:rPr>
              <a:t> at a locus</a:t>
            </a:r>
          </a:p>
          <a:p>
            <a:r>
              <a:rPr lang="en-US">
                <a:solidFill>
                  <a:schemeClr val="accent2"/>
                </a:solidFill>
              </a:rPr>
              <a:t>is a pair of alleles. </a:t>
            </a:r>
          </a:p>
        </p:txBody>
      </p:sp>
      <p:sp>
        <p:nvSpPr>
          <p:cNvPr id="20526" name="Rectangle 43"/>
          <p:cNvSpPr>
            <a:spLocks noChangeArrowheads="1"/>
          </p:cNvSpPr>
          <p:nvPr/>
        </p:nvSpPr>
        <p:spPr bwMode="auto">
          <a:xfrm>
            <a:off x="4071938" y="6096000"/>
            <a:ext cx="304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527" name="Rectangle 44"/>
          <p:cNvSpPr>
            <a:spLocks noChangeArrowheads="1"/>
          </p:cNvSpPr>
          <p:nvPr/>
        </p:nvSpPr>
        <p:spPr bwMode="auto">
          <a:xfrm>
            <a:off x="4376738" y="6096000"/>
            <a:ext cx="304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528" name="Rectangle 45"/>
          <p:cNvSpPr>
            <a:spLocks noChangeArrowheads="1"/>
          </p:cNvSpPr>
          <p:nvPr/>
        </p:nvSpPr>
        <p:spPr bwMode="auto">
          <a:xfrm>
            <a:off x="4681538" y="6096000"/>
            <a:ext cx="304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529" name="Rectangle 43"/>
          <p:cNvSpPr>
            <a:spLocks noChangeArrowheads="1"/>
          </p:cNvSpPr>
          <p:nvPr/>
        </p:nvSpPr>
        <p:spPr bwMode="auto">
          <a:xfrm>
            <a:off x="4376738" y="4532313"/>
            <a:ext cx="304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530" name="Rectangle 44"/>
          <p:cNvSpPr>
            <a:spLocks noChangeArrowheads="1"/>
          </p:cNvSpPr>
          <p:nvPr/>
        </p:nvSpPr>
        <p:spPr bwMode="auto">
          <a:xfrm>
            <a:off x="4681538" y="4532313"/>
            <a:ext cx="304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531" name="Rectangle 45"/>
          <p:cNvSpPr>
            <a:spLocks noChangeArrowheads="1"/>
          </p:cNvSpPr>
          <p:nvPr/>
        </p:nvSpPr>
        <p:spPr bwMode="auto">
          <a:xfrm>
            <a:off x="4979988" y="6096000"/>
            <a:ext cx="304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532" name="Text Box 31"/>
          <p:cNvSpPr txBox="1">
            <a:spLocks noChangeArrowheads="1"/>
          </p:cNvSpPr>
          <p:nvPr/>
        </p:nvSpPr>
        <p:spPr bwMode="auto">
          <a:xfrm>
            <a:off x="4351338" y="4376738"/>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2"/>
                </a:solidFill>
              </a:rPr>
              <a:t>9</a:t>
            </a:r>
          </a:p>
        </p:txBody>
      </p:sp>
      <p:sp>
        <p:nvSpPr>
          <p:cNvPr id="20533" name="Text Box 32"/>
          <p:cNvSpPr txBox="1">
            <a:spLocks noChangeArrowheads="1"/>
          </p:cNvSpPr>
          <p:nvPr/>
        </p:nvSpPr>
        <p:spPr bwMode="auto">
          <a:xfrm>
            <a:off x="4578350" y="4376738"/>
            <a:ext cx="52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0000"/>
                </a:solidFill>
              </a:rPr>
              <a:t>10</a:t>
            </a:r>
          </a:p>
        </p:txBody>
      </p:sp>
      <p:sp>
        <p:nvSpPr>
          <p:cNvPr id="20534" name="Text Box 31"/>
          <p:cNvSpPr txBox="1">
            <a:spLocks noChangeArrowheads="1"/>
          </p:cNvSpPr>
          <p:nvPr/>
        </p:nvSpPr>
        <p:spPr bwMode="auto">
          <a:xfrm>
            <a:off x="3132138" y="594677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2"/>
                </a:solidFill>
              </a:rPr>
              <a:t>6</a:t>
            </a:r>
          </a:p>
        </p:txBody>
      </p:sp>
      <p:sp>
        <p:nvSpPr>
          <p:cNvPr id="20535" name="Text Box 32"/>
          <p:cNvSpPr txBox="1">
            <a:spLocks noChangeArrowheads="1"/>
          </p:cNvSpPr>
          <p:nvPr/>
        </p:nvSpPr>
        <p:spPr bwMode="auto">
          <a:xfrm>
            <a:off x="3455988" y="594677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2"/>
                </a:solidFill>
              </a:rPr>
              <a:t>7</a:t>
            </a:r>
          </a:p>
        </p:txBody>
      </p:sp>
      <p:sp>
        <p:nvSpPr>
          <p:cNvPr id="62" name="Text Box 33"/>
          <p:cNvSpPr txBox="1">
            <a:spLocks noChangeArrowheads="1"/>
          </p:cNvSpPr>
          <p:nvPr/>
        </p:nvSpPr>
        <p:spPr bwMode="auto">
          <a:xfrm>
            <a:off x="3760788" y="594677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dirty="0" smtClean="0">
                <a:solidFill>
                  <a:schemeClr val="bg1">
                    <a:lumMod val="50000"/>
                  </a:schemeClr>
                </a:solidFill>
              </a:rPr>
              <a:t>8</a:t>
            </a:r>
          </a:p>
        </p:txBody>
      </p:sp>
      <p:sp>
        <p:nvSpPr>
          <p:cNvPr id="20537" name="Text Box 31"/>
          <p:cNvSpPr txBox="1">
            <a:spLocks noChangeArrowheads="1"/>
          </p:cNvSpPr>
          <p:nvPr/>
        </p:nvSpPr>
        <p:spPr bwMode="auto">
          <a:xfrm>
            <a:off x="4046538" y="59436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2"/>
                </a:solidFill>
              </a:rPr>
              <a:t>9</a:t>
            </a:r>
          </a:p>
        </p:txBody>
      </p:sp>
      <p:sp>
        <p:nvSpPr>
          <p:cNvPr id="20538" name="Text Box 32"/>
          <p:cNvSpPr txBox="1">
            <a:spLocks noChangeArrowheads="1"/>
          </p:cNvSpPr>
          <p:nvPr/>
        </p:nvSpPr>
        <p:spPr bwMode="auto">
          <a:xfrm>
            <a:off x="4244975" y="5935663"/>
            <a:ext cx="52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2"/>
                </a:solidFill>
              </a:rPr>
              <a:t>10</a:t>
            </a:r>
          </a:p>
        </p:txBody>
      </p:sp>
      <p:sp>
        <p:nvSpPr>
          <p:cNvPr id="20539" name="Text Box 32"/>
          <p:cNvSpPr txBox="1">
            <a:spLocks noChangeArrowheads="1"/>
          </p:cNvSpPr>
          <p:nvPr/>
        </p:nvSpPr>
        <p:spPr bwMode="auto">
          <a:xfrm>
            <a:off x="4578350" y="5935663"/>
            <a:ext cx="504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2"/>
                </a:solidFill>
              </a:rPr>
              <a:t>11</a:t>
            </a:r>
          </a:p>
        </p:txBody>
      </p:sp>
      <p:sp>
        <p:nvSpPr>
          <p:cNvPr id="20540" name="Text Box 32"/>
          <p:cNvSpPr txBox="1">
            <a:spLocks noChangeArrowheads="1"/>
          </p:cNvSpPr>
          <p:nvPr/>
        </p:nvSpPr>
        <p:spPr bwMode="auto">
          <a:xfrm>
            <a:off x="4883150" y="5938838"/>
            <a:ext cx="52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0000"/>
                </a:solidFill>
              </a:rPr>
              <a:t>12</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code as trade secret</a:t>
            </a:r>
            <a:endParaRPr lang="en-US" dirty="0"/>
          </a:p>
        </p:txBody>
      </p:sp>
      <p:sp>
        <p:nvSpPr>
          <p:cNvPr id="4" name="TextBox 3"/>
          <p:cNvSpPr txBox="1"/>
          <p:nvPr/>
        </p:nvSpPr>
        <p:spPr>
          <a:xfrm>
            <a:off x="364718" y="1725897"/>
            <a:ext cx="8316872" cy="1200329"/>
          </a:xfrm>
          <a:prstGeom prst="rect">
            <a:avLst/>
          </a:prstGeom>
          <a:noFill/>
        </p:spPr>
        <p:txBody>
          <a:bodyPr wrap="square" rtlCol="0">
            <a:spAutoFit/>
          </a:bodyPr>
          <a:lstStyle/>
          <a:p>
            <a:r>
              <a:rPr lang="en-US" sz="1800" dirty="0">
                <a:solidFill>
                  <a:schemeClr val="bg2">
                    <a:lumMod val="75000"/>
                  </a:schemeClr>
                </a:solidFill>
              </a:rPr>
              <a:t>“A </a:t>
            </a:r>
            <a:r>
              <a:rPr lang="en-US" sz="1800" b="1" dirty="0"/>
              <a:t>trade secret </a:t>
            </a:r>
            <a:r>
              <a:rPr lang="en-US" sz="1800" dirty="0">
                <a:solidFill>
                  <a:schemeClr val="bg2">
                    <a:lumMod val="75000"/>
                  </a:schemeClr>
                </a:solidFill>
              </a:rPr>
              <a:t>may consist of any formula, pattern, device or compilation of information which is used in one's business, and which gives him an opportunity to obtain an advantage over competitors who do not know or use it.” </a:t>
            </a:r>
            <a:endParaRPr lang="en-US" sz="1800" dirty="0" smtClean="0">
              <a:solidFill>
                <a:schemeClr val="bg2">
                  <a:lumMod val="75000"/>
                </a:schemeClr>
              </a:solidFill>
            </a:endParaRPr>
          </a:p>
          <a:p>
            <a:r>
              <a:rPr lang="en-US" sz="1800" i="1" dirty="0" smtClean="0">
                <a:solidFill>
                  <a:schemeClr val="bg2">
                    <a:lumMod val="75000"/>
                  </a:schemeClr>
                </a:solidFill>
              </a:rPr>
              <a:t>Crum </a:t>
            </a:r>
            <a:r>
              <a:rPr lang="en-US" sz="1800" i="1" dirty="0">
                <a:solidFill>
                  <a:schemeClr val="bg2">
                    <a:lumMod val="75000"/>
                  </a:schemeClr>
                </a:solidFill>
              </a:rPr>
              <a:t>v. Bridgestone/Firestone N. Am. </a:t>
            </a:r>
            <a:r>
              <a:rPr lang="en-US" sz="1800" i="1" dirty="0" smtClean="0">
                <a:solidFill>
                  <a:schemeClr val="bg2">
                    <a:lumMod val="75000"/>
                  </a:schemeClr>
                </a:solidFill>
              </a:rPr>
              <a:t>Tire</a:t>
            </a:r>
            <a:r>
              <a:rPr lang="en-US" sz="1800" i="1" dirty="0">
                <a:solidFill>
                  <a:schemeClr val="bg2">
                    <a:lumMod val="75000"/>
                  </a:schemeClr>
                </a:solidFill>
              </a:rPr>
              <a:t> </a:t>
            </a:r>
            <a:r>
              <a:rPr lang="en-US" sz="1800" dirty="0" smtClean="0">
                <a:solidFill>
                  <a:schemeClr val="bg2">
                    <a:lumMod val="75000"/>
                  </a:schemeClr>
                </a:solidFill>
              </a:rPr>
              <a:t>(</a:t>
            </a:r>
            <a:r>
              <a:rPr lang="en-US" sz="1800" dirty="0">
                <a:solidFill>
                  <a:schemeClr val="bg2">
                    <a:lumMod val="75000"/>
                  </a:schemeClr>
                </a:solidFill>
              </a:rPr>
              <a:t>2006)</a:t>
            </a:r>
            <a:r>
              <a:rPr lang="en-US" sz="1800" dirty="0" smtClean="0">
                <a:solidFill>
                  <a:schemeClr val="bg2">
                    <a:lumMod val="75000"/>
                  </a:schemeClr>
                </a:solidFill>
                <a:effectLst/>
              </a:rPr>
              <a:t> </a:t>
            </a:r>
            <a:endParaRPr lang="en-US" sz="1800" dirty="0">
              <a:solidFill>
                <a:schemeClr val="bg2">
                  <a:lumMod val="75000"/>
                </a:schemeClr>
              </a:solidFill>
            </a:endParaRPr>
          </a:p>
        </p:txBody>
      </p:sp>
      <p:sp>
        <p:nvSpPr>
          <p:cNvPr id="5" name="TextBox 4"/>
          <p:cNvSpPr txBox="1"/>
          <p:nvPr/>
        </p:nvSpPr>
        <p:spPr>
          <a:xfrm>
            <a:off x="879231" y="3178257"/>
            <a:ext cx="6831948" cy="400110"/>
          </a:xfrm>
          <a:prstGeom prst="rect">
            <a:avLst/>
          </a:prstGeom>
          <a:noFill/>
        </p:spPr>
        <p:txBody>
          <a:bodyPr wrap="square" rtlCol="0">
            <a:spAutoFit/>
          </a:bodyPr>
          <a:lstStyle/>
          <a:p>
            <a:r>
              <a:rPr lang="en-US" sz="2000" dirty="0" err="1" smtClean="0">
                <a:solidFill>
                  <a:srgbClr val="0000FF"/>
                </a:solidFill>
              </a:rPr>
              <a:t>TrueAllele</a:t>
            </a:r>
            <a:r>
              <a:rPr lang="en-US" sz="2000" dirty="0" smtClean="0">
                <a:solidFill>
                  <a:srgbClr val="0000FF"/>
                </a:solidFill>
              </a:rPr>
              <a:t> source code is a trade secret</a:t>
            </a:r>
          </a:p>
        </p:txBody>
      </p:sp>
      <p:sp>
        <p:nvSpPr>
          <p:cNvPr id="6" name="TextBox 5"/>
          <p:cNvSpPr txBox="1"/>
          <p:nvPr/>
        </p:nvSpPr>
        <p:spPr>
          <a:xfrm>
            <a:off x="499533" y="5698717"/>
            <a:ext cx="8034867" cy="707886"/>
          </a:xfrm>
          <a:prstGeom prst="rect">
            <a:avLst/>
          </a:prstGeom>
          <a:noFill/>
        </p:spPr>
        <p:txBody>
          <a:bodyPr wrap="square" rtlCol="0">
            <a:spAutoFit/>
          </a:bodyPr>
          <a:lstStyle/>
          <a:p>
            <a:r>
              <a:rPr lang="en-US" sz="2000" dirty="0">
                <a:solidFill>
                  <a:srgbClr val="FF0000"/>
                </a:solidFill>
              </a:rPr>
              <a:t>C</a:t>
            </a:r>
            <a:r>
              <a:rPr lang="en-US" sz="2000" dirty="0" smtClean="0">
                <a:solidFill>
                  <a:srgbClr val="FF0000"/>
                </a:solidFill>
              </a:rPr>
              <a:t>ourts deny this discovery request – </a:t>
            </a:r>
            <a:endParaRPr lang="en-US" sz="2000" dirty="0">
              <a:solidFill>
                <a:srgbClr val="FF0000"/>
              </a:solidFill>
            </a:endParaRPr>
          </a:p>
          <a:p>
            <a:r>
              <a:rPr lang="en-US" sz="2000" dirty="0" smtClean="0">
                <a:solidFill>
                  <a:srgbClr val="FF0000"/>
                </a:solidFill>
              </a:rPr>
              <a:t>California, Maryland, New York, Ohio, Pennsylvania, Virginia </a:t>
            </a:r>
            <a:endParaRPr lang="en-US" sz="2000" dirty="0">
              <a:solidFill>
                <a:srgbClr val="FF0000"/>
              </a:solidFill>
            </a:endParaRPr>
          </a:p>
        </p:txBody>
      </p:sp>
      <p:sp>
        <p:nvSpPr>
          <p:cNvPr id="7" name="TextBox 6"/>
          <p:cNvSpPr txBox="1"/>
          <p:nvPr/>
        </p:nvSpPr>
        <p:spPr>
          <a:xfrm>
            <a:off x="631744" y="3899223"/>
            <a:ext cx="7821898" cy="1477328"/>
          </a:xfrm>
          <a:prstGeom prst="rect">
            <a:avLst/>
          </a:prstGeom>
          <a:noFill/>
        </p:spPr>
        <p:txBody>
          <a:bodyPr wrap="square" rtlCol="0">
            <a:spAutoFit/>
          </a:bodyPr>
          <a:lstStyle/>
          <a:p>
            <a:r>
              <a:rPr lang="en-US" sz="1800" dirty="0" smtClean="0">
                <a:solidFill>
                  <a:srgbClr val="000000"/>
                </a:solidFill>
              </a:rPr>
              <a:t>“</a:t>
            </a:r>
            <a:r>
              <a:rPr lang="en-US" sz="1800" dirty="0" smtClean="0"/>
              <a:t>... scientists </a:t>
            </a:r>
            <a:r>
              <a:rPr lang="en-US" sz="1800" dirty="0"/>
              <a:t>can validate the reliability of a computerized process even if the “source code” underlying that process is not available to the public. </a:t>
            </a:r>
            <a:r>
              <a:rPr lang="en-US" sz="1800" dirty="0" err="1"/>
              <a:t>TrueAllele</a:t>
            </a:r>
            <a:r>
              <a:rPr lang="en-US" sz="1800" dirty="0"/>
              <a:t> is proprietary software; it would not be possible to market </a:t>
            </a:r>
            <a:r>
              <a:rPr lang="en-US" sz="1800" dirty="0" err="1"/>
              <a:t>TrueAllele</a:t>
            </a:r>
            <a:r>
              <a:rPr lang="en-US" sz="1800" dirty="0"/>
              <a:t> if it were available for </a:t>
            </a:r>
            <a:r>
              <a:rPr lang="en-US" sz="1800" dirty="0" smtClean="0"/>
              <a:t>free ... </a:t>
            </a:r>
            <a:r>
              <a:rPr lang="en-US" sz="1800" dirty="0" err="1"/>
              <a:t>TrueAllele</a:t>
            </a:r>
            <a:r>
              <a:rPr lang="en-US" sz="1800" dirty="0"/>
              <a:t> has been tested and validated in peer-reviewed studies</a:t>
            </a:r>
            <a:r>
              <a:rPr lang="en-US" sz="1800" dirty="0" smtClean="0"/>
              <a:t>.” </a:t>
            </a:r>
            <a:r>
              <a:rPr lang="en-US" sz="1800" i="1" dirty="0" smtClean="0"/>
              <a:t>Pennsylvania v Foley</a:t>
            </a:r>
          </a:p>
        </p:txBody>
      </p:sp>
    </p:spTree>
    <p:extLst>
      <p:ext uri="{BB962C8B-B14F-4D97-AF65-F5344CB8AC3E}">
        <p14:creationId xmlns:p14="http://schemas.microsoft.com/office/powerpoint/2010/main" val="333890696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a:latin typeface="Arial" charset="0"/>
              </a:rPr>
              <a:t>Relevance (PA Rule 403)</a:t>
            </a:r>
          </a:p>
        </p:txBody>
      </p:sp>
      <p:sp>
        <p:nvSpPr>
          <p:cNvPr id="37890" name="TextBox 2"/>
          <p:cNvSpPr txBox="1">
            <a:spLocks noChangeArrowheads="1"/>
          </p:cNvSpPr>
          <p:nvPr/>
        </p:nvSpPr>
        <p:spPr bwMode="auto">
          <a:xfrm>
            <a:off x="3230563" y="3141663"/>
            <a:ext cx="5646737"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a:defRPr/>
            </a:pPr>
            <a:r>
              <a:rPr lang="en-US" sz="2000" dirty="0" smtClean="0">
                <a:solidFill>
                  <a:srgbClr val="0000FF"/>
                </a:solidFill>
              </a:rPr>
              <a:t>The court may exclude relevant evidence if its </a:t>
            </a:r>
            <a:r>
              <a:rPr lang="en-US" sz="2000" dirty="0" smtClean="0">
                <a:solidFill>
                  <a:srgbClr val="FF0000"/>
                </a:solidFill>
              </a:rPr>
              <a:t>probative value is outweighed by a danger </a:t>
            </a:r>
            <a:r>
              <a:rPr lang="en-US" sz="2000" dirty="0" smtClean="0">
                <a:solidFill>
                  <a:srgbClr val="0000FF"/>
                </a:solidFill>
              </a:rPr>
              <a:t>of one or more of the following: </a:t>
            </a:r>
          </a:p>
          <a:p>
            <a:pPr algn="l">
              <a:defRPr/>
            </a:pPr>
            <a:r>
              <a:rPr lang="en-US" sz="2000" dirty="0" smtClean="0">
                <a:solidFill>
                  <a:schemeClr val="tx1">
                    <a:lumMod val="75000"/>
                    <a:lumOff val="25000"/>
                  </a:schemeClr>
                </a:solidFill>
              </a:rPr>
              <a:t>• unfair prejudice, </a:t>
            </a:r>
          </a:p>
          <a:p>
            <a:pPr algn="l">
              <a:defRPr/>
            </a:pPr>
            <a:r>
              <a:rPr lang="en-US" sz="2000" dirty="0" smtClean="0">
                <a:solidFill>
                  <a:schemeClr val="tx1">
                    <a:lumMod val="75000"/>
                    <a:lumOff val="25000"/>
                  </a:schemeClr>
                </a:solidFill>
              </a:rPr>
              <a:t>• confusing the issues, </a:t>
            </a:r>
          </a:p>
          <a:p>
            <a:pPr algn="l">
              <a:defRPr/>
            </a:pPr>
            <a:r>
              <a:rPr lang="en-US" sz="2000" dirty="0" smtClean="0">
                <a:solidFill>
                  <a:schemeClr val="tx1">
                    <a:lumMod val="75000"/>
                    <a:lumOff val="25000"/>
                  </a:schemeClr>
                </a:solidFill>
              </a:rPr>
              <a:t>• misleading the jury, </a:t>
            </a:r>
          </a:p>
          <a:p>
            <a:pPr algn="l">
              <a:defRPr/>
            </a:pPr>
            <a:r>
              <a:rPr lang="en-US" sz="2000" dirty="0" smtClean="0">
                <a:solidFill>
                  <a:schemeClr val="tx1">
                    <a:lumMod val="75000"/>
                    <a:lumOff val="25000"/>
                  </a:schemeClr>
                </a:solidFill>
              </a:rPr>
              <a:t>• undue delay, </a:t>
            </a:r>
          </a:p>
          <a:p>
            <a:pPr algn="l">
              <a:defRPr/>
            </a:pPr>
            <a:r>
              <a:rPr lang="en-US" sz="2000" dirty="0" smtClean="0">
                <a:solidFill>
                  <a:schemeClr val="tx1">
                    <a:lumMod val="75000"/>
                    <a:lumOff val="25000"/>
                  </a:schemeClr>
                </a:solidFill>
              </a:rPr>
              <a:t>• wasting time, or </a:t>
            </a:r>
          </a:p>
          <a:p>
            <a:pPr algn="l">
              <a:defRPr/>
            </a:pPr>
            <a:r>
              <a:rPr lang="en-US" sz="2000" dirty="0" smtClean="0">
                <a:solidFill>
                  <a:schemeClr val="tx1">
                    <a:lumMod val="75000"/>
                    <a:lumOff val="25000"/>
                  </a:schemeClr>
                </a:solidFill>
              </a:rPr>
              <a:t>• needlessly presenting cumulative evidence.</a:t>
            </a:r>
            <a:endParaRPr lang="en-US" sz="2000" b="1" dirty="0" smtClean="0">
              <a:solidFill>
                <a:schemeClr val="tx1">
                  <a:lumMod val="75000"/>
                  <a:lumOff val="25000"/>
                </a:schemeClr>
              </a:solidFill>
            </a:endParaRPr>
          </a:p>
        </p:txBody>
      </p:sp>
      <p:sp>
        <p:nvSpPr>
          <p:cNvPr id="89091" name="TextBox 1"/>
          <p:cNvSpPr txBox="1">
            <a:spLocks noChangeArrowheads="1"/>
          </p:cNvSpPr>
          <p:nvPr/>
        </p:nvSpPr>
        <p:spPr bwMode="auto">
          <a:xfrm>
            <a:off x="1114425" y="1744663"/>
            <a:ext cx="6942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660066"/>
                </a:solidFill>
              </a:rPr>
              <a:t>Excluding relevant evidence for prejudice, confusion, waste of time, or other reasons</a:t>
            </a:r>
          </a:p>
        </p:txBody>
      </p:sp>
      <p:pic>
        <p:nvPicPr>
          <p:cNvPr id="89092" name="Picture 3" descr="balance-sca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675" y="3527425"/>
            <a:ext cx="23114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TextBox 4"/>
          <p:cNvSpPr txBox="1">
            <a:spLocks noChangeArrowheads="1"/>
          </p:cNvSpPr>
          <p:nvPr/>
        </p:nvSpPr>
        <p:spPr bwMode="auto">
          <a:xfrm>
            <a:off x="371475" y="4391025"/>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FF"/>
                </a:solidFill>
              </a:rPr>
              <a:t>probative</a:t>
            </a:r>
          </a:p>
          <a:p>
            <a:r>
              <a:rPr lang="en-US" sz="1800">
                <a:solidFill>
                  <a:srgbClr val="0000FF"/>
                </a:solidFill>
              </a:rPr>
              <a:t>force</a:t>
            </a:r>
          </a:p>
        </p:txBody>
      </p:sp>
      <p:sp>
        <p:nvSpPr>
          <p:cNvPr id="89094" name="TextBox 19"/>
          <p:cNvSpPr txBox="1">
            <a:spLocks noChangeArrowheads="1"/>
          </p:cNvSpPr>
          <p:nvPr/>
        </p:nvSpPr>
        <p:spPr bwMode="auto">
          <a:xfrm>
            <a:off x="1743075" y="4391025"/>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800000"/>
                </a:solidFill>
              </a:rPr>
              <a:t>unfair</a:t>
            </a:r>
          </a:p>
          <a:p>
            <a:r>
              <a:rPr lang="en-US" sz="1800">
                <a:solidFill>
                  <a:srgbClr val="800000"/>
                </a:solidFill>
              </a:rPr>
              <a:t>prejudice</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Commonwealth v </a:t>
            </a:r>
            <a:r>
              <a:rPr lang="en-US" dirty="0" err="1" smtClean="0"/>
              <a:t>Booher</a:t>
            </a:r>
            <a:endParaRPr lang="en-US" dirty="0"/>
          </a:p>
        </p:txBody>
      </p:sp>
      <p:pic>
        <p:nvPicPr>
          <p:cNvPr id="4" name="Picture 3" descr="Booher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1881" y="2358616"/>
            <a:ext cx="4733023" cy="3261948"/>
          </a:xfrm>
          <a:prstGeom prst="rect">
            <a:avLst/>
          </a:prstGeom>
        </p:spPr>
      </p:pic>
      <p:pic>
        <p:nvPicPr>
          <p:cNvPr id="5" name="Picture 4" descr="Booher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4768"/>
            <a:ext cx="4245533" cy="3759851"/>
          </a:xfrm>
          <a:prstGeom prst="rect">
            <a:avLst/>
          </a:prstGeom>
        </p:spPr>
      </p:pic>
      <p:cxnSp>
        <p:nvCxnSpPr>
          <p:cNvPr id="7" name="Straight Connector 6"/>
          <p:cNvCxnSpPr/>
          <p:nvPr/>
        </p:nvCxnSpPr>
        <p:spPr bwMode="auto">
          <a:xfrm>
            <a:off x="8147538" y="2904718"/>
            <a:ext cx="586154" cy="651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480821" y="3152205"/>
            <a:ext cx="1341641" cy="260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7795846" y="3471333"/>
            <a:ext cx="937846" cy="1953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4493846" y="3757897"/>
            <a:ext cx="4226821" cy="455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4474308" y="4057487"/>
            <a:ext cx="3087077" cy="32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5086513" y="4350564"/>
            <a:ext cx="3367128" cy="32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5542410" y="5529385"/>
            <a:ext cx="2064564" cy="195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6076462" y="3171744"/>
            <a:ext cx="2650717" cy="260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4474308" y="3451795"/>
            <a:ext cx="3152205" cy="260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 name="TextBox 23"/>
          <p:cNvSpPr txBox="1"/>
          <p:nvPr/>
        </p:nvSpPr>
        <p:spPr>
          <a:xfrm>
            <a:off x="371230" y="6187179"/>
            <a:ext cx="8329897" cy="461665"/>
          </a:xfrm>
          <a:prstGeom prst="rect">
            <a:avLst/>
          </a:prstGeom>
          <a:noFill/>
        </p:spPr>
        <p:txBody>
          <a:bodyPr wrap="square" rtlCol="0">
            <a:spAutoFit/>
          </a:bodyPr>
          <a:lstStyle/>
          <a:p>
            <a:r>
              <a:rPr lang="en-US" dirty="0" smtClean="0">
                <a:solidFill>
                  <a:srgbClr val="0000FF"/>
                </a:solidFill>
              </a:rPr>
              <a:t>DNA excluded as misleading, confusing &amp; prejudicial </a:t>
            </a:r>
            <a:endParaRPr lang="en-US" dirty="0">
              <a:solidFill>
                <a:srgbClr val="0000FF"/>
              </a:solidFill>
            </a:endParaRPr>
          </a:p>
        </p:txBody>
      </p:sp>
    </p:spTree>
    <p:extLst>
      <p:ext uri="{BB962C8B-B14F-4D97-AF65-F5344CB8AC3E}">
        <p14:creationId xmlns:p14="http://schemas.microsoft.com/office/powerpoint/2010/main" val="292916081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Crime lab DNA interpretation</a:t>
            </a:r>
            <a:endParaRPr lang="en-US" dirty="0"/>
          </a:p>
        </p:txBody>
      </p:sp>
      <p:sp>
        <p:nvSpPr>
          <p:cNvPr id="3" name="TextBox 2"/>
          <p:cNvSpPr txBox="1"/>
          <p:nvPr/>
        </p:nvSpPr>
        <p:spPr>
          <a:xfrm>
            <a:off x="117232" y="1876425"/>
            <a:ext cx="2787486" cy="1323439"/>
          </a:xfrm>
          <a:prstGeom prst="rect">
            <a:avLst/>
          </a:prstGeom>
          <a:noFill/>
        </p:spPr>
        <p:txBody>
          <a:bodyPr wrap="square" rtlCol="0">
            <a:spAutoFit/>
          </a:bodyPr>
          <a:lstStyle/>
          <a:p>
            <a:r>
              <a:rPr lang="en-US" sz="2000" dirty="0" smtClean="0">
                <a:solidFill>
                  <a:srgbClr val="0000FF"/>
                </a:solidFill>
              </a:rPr>
              <a:t>(1)</a:t>
            </a:r>
          </a:p>
          <a:p>
            <a:r>
              <a:rPr lang="en-US" sz="2000" dirty="0" smtClean="0">
                <a:solidFill>
                  <a:srgbClr val="0000FF"/>
                </a:solidFill>
              </a:rPr>
              <a:t>Choose, alter, discard, edit, and manipulate the DNA </a:t>
            </a:r>
            <a:r>
              <a:rPr lang="en-US" sz="2000" b="1" dirty="0" smtClean="0">
                <a:solidFill>
                  <a:srgbClr val="0000FF"/>
                </a:solidFill>
              </a:rPr>
              <a:t>data signals</a:t>
            </a:r>
            <a:endParaRPr lang="en-US" sz="2000" b="1" dirty="0">
              <a:solidFill>
                <a:srgbClr val="0000FF"/>
              </a:solidFill>
            </a:endParaRPr>
          </a:p>
        </p:txBody>
      </p:sp>
      <p:sp>
        <p:nvSpPr>
          <p:cNvPr id="4" name="TextBox 3"/>
          <p:cNvSpPr txBox="1"/>
          <p:nvPr/>
        </p:nvSpPr>
        <p:spPr>
          <a:xfrm>
            <a:off x="3239478" y="1876425"/>
            <a:ext cx="2732779" cy="1631216"/>
          </a:xfrm>
          <a:prstGeom prst="rect">
            <a:avLst/>
          </a:prstGeom>
          <a:noFill/>
        </p:spPr>
        <p:txBody>
          <a:bodyPr wrap="square" rtlCol="0">
            <a:spAutoFit/>
          </a:bodyPr>
          <a:lstStyle/>
          <a:p>
            <a:r>
              <a:rPr lang="en-US" sz="2000" dirty="0" smtClean="0">
                <a:solidFill>
                  <a:srgbClr val="0000FF"/>
                </a:solidFill>
              </a:rPr>
              <a:t>(2)</a:t>
            </a:r>
          </a:p>
          <a:p>
            <a:r>
              <a:rPr lang="en-US" sz="2000" dirty="0" smtClean="0">
                <a:solidFill>
                  <a:srgbClr val="0000FF"/>
                </a:solidFill>
              </a:rPr>
              <a:t>Compare defendant's </a:t>
            </a:r>
            <a:r>
              <a:rPr lang="en-US" sz="2000" b="1" dirty="0" smtClean="0">
                <a:solidFill>
                  <a:srgbClr val="0000FF"/>
                </a:solidFill>
              </a:rPr>
              <a:t>genotype</a:t>
            </a:r>
            <a:r>
              <a:rPr lang="en-US" sz="2000" dirty="0" smtClean="0">
                <a:solidFill>
                  <a:srgbClr val="0000FF"/>
                </a:solidFill>
              </a:rPr>
              <a:t> to edited </a:t>
            </a:r>
            <a:r>
              <a:rPr lang="en-US" sz="2000" b="1" dirty="0" smtClean="0">
                <a:solidFill>
                  <a:srgbClr val="0000FF"/>
                </a:solidFill>
              </a:rPr>
              <a:t>data</a:t>
            </a:r>
            <a:r>
              <a:rPr lang="en-US" sz="2000" dirty="0" smtClean="0">
                <a:solidFill>
                  <a:srgbClr val="0000FF"/>
                </a:solidFill>
              </a:rPr>
              <a:t> &amp; decide if he is in the DNA evidence</a:t>
            </a:r>
            <a:endParaRPr lang="en-US" sz="2000" dirty="0">
              <a:solidFill>
                <a:srgbClr val="0000FF"/>
              </a:solidFill>
            </a:endParaRPr>
          </a:p>
        </p:txBody>
      </p:sp>
      <p:sp>
        <p:nvSpPr>
          <p:cNvPr id="5" name="TextBox 4"/>
          <p:cNvSpPr txBox="1"/>
          <p:nvPr/>
        </p:nvSpPr>
        <p:spPr>
          <a:xfrm>
            <a:off x="6303108" y="1876425"/>
            <a:ext cx="2593405" cy="1323439"/>
          </a:xfrm>
          <a:prstGeom prst="rect">
            <a:avLst/>
          </a:prstGeom>
          <a:noFill/>
        </p:spPr>
        <p:txBody>
          <a:bodyPr wrap="square" rtlCol="0">
            <a:spAutoFit/>
          </a:bodyPr>
          <a:lstStyle/>
          <a:p>
            <a:r>
              <a:rPr lang="en-US" sz="2000" dirty="0" smtClean="0">
                <a:solidFill>
                  <a:srgbClr val="0000FF"/>
                </a:solidFill>
              </a:rPr>
              <a:t>(3)</a:t>
            </a:r>
          </a:p>
          <a:p>
            <a:r>
              <a:rPr lang="en-US" sz="2000" dirty="0" smtClean="0">
                <a:solidFill>
                  <a:srgbClr val="0000FF"/>
                </a:solidFill>
              </a:rPr>
              <a:t>If he is "included", then </a:t>
            </a:r>
            <a:r>
              <a:rPr lang="en-US" sz="2000" b="1" dirty="0" smtClean="0">
                <a:solidFill>
                  <a:srgbClr val="0000FF"/>
                </a:solidFill>
              </a:rPr>
              <a:t>calculate</a:t>
            </a:r>
            <a:r>
              <a:rPr lang="en-US" sz="2000" dirty="0" smtClean="0">
                <a:solidFill>
                  <a:srgbClr val="0000FF"/>
                </a:solidFill>
              </a:rPr>
              <a:t> a DNA mixture statistic</a:t>
            </a:r>
            <a:endParaRPr lang="en-US" sz="2000" dirty="0">
              <a:solidFill>
                <a:srgbClr val="0000FF"/>
              </a:solidFill>
            </a:endParaRPr>
          </a:p>
        </p:txBody>
      </p:sp>
      <p:pic>
        <p:nvPicPr>
          <p:cNvPr id="6" name="Picture 5" descr="girl-scientis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626" y="3605009"/>
            <a:ext cx="740098" cy="1375182"/>
          </a:xfrm>
          <a:prstGeom prst="rect">
            <a:avLst/>
          </a:prstGeom>
        </p:spPr>
      </p:pic>
      <p:pic>
        <p:nvPicPr>
          <p:cNvPr id="7" name="Picture 6" descr="girl-scientis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794" y="3603217"/>
            <a:ext cx="740098" cy="1375182"/>
          </a:xfrm>
          <a:prstGeom prst="rect">
            <a:avLst/>
          </a:prstGeom>
        </p:spPr>
      </p:pic>
      <p:pic>
        <p:nvPicPr>
          <p:cNvPr id="8" name="Picture 7" descr="school-girl-using-comp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109" y="3490546"/>
            <a:ext cx="1452244" cy="1485249"/>
          </a:xfrm>
          <a:prstGeom prst="rect">
            <a:avLst/>
          </a:prstGeom>
        </p:spPr>
      </p:pic>
    </p:spTree>
    <p:extLst>
      <p:ext uri="{BB962C8B-B14F-4D97-AF65-F5344CB8AC3E}">
        <p14:creationId xmlns:p14="http://schemas.microsoft.com/office/powerpoint/2010/main" val="390284748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dirty="0"/>
              <a:t>P</a:t>
            </a:r>
            <a:r>
              <a:rPr lang="en-US" dirty="0" smtClean="0"/>
              <a:t>rocess is not objective science</a:t>
            </a:r>
            <a:endParaRPr lang="en-US" dirty="0"/>
          </a:p>
        </p:txBody>
      </p:sp>
      <p:sp>
        <p:nvSpPr>
          <p:cNvPr id="3" name="TextBox 2"/>
          <p:cNvSpPr txBox="1"/>
          <p:nvPr/>
        </p:nvSpPr>
        <p:spPr>
          <a:xfrm>
            <a:off x="117232" y="1876425"/>
            <a:ext cx="2787486" cy="1323439"/>
          </a:xfrm>
          <a:prstGeom prst="rect">
            <a:avLst/>
          </a:prstGeom>
          <a:noFill/>
        </p:spPr>
        <p:txBody>
          <a:bodyPr wrap="square" rtlCol="0">
            <a:spAutoFit/>
          </a:bodyPr>
          <a:lstStyle/>
          <a:p>
            <a:r>
              <a:rPr lang="en-US" sz="2000" dirty="0" smtClean="0">
                <a:solidFill>
                  <a:srgbClr val="0000FF"/>
                </a:solidFill>
              </a:rPr>
              <a:t>(1)</a:t>
            </a:r>
          </a:p>
          <a:p>
            <a:r>
              <a:rPr lang="en-US" sz="2000" dirty="0" smtClean="0">
                <a:solidFill>
                  <a:srgbClr val="0000FF"/>
                </a:solidFill>
              </a:rPr>
              <a:t>Choose, alter, discard, edit, and manipulate the DNA </a:t>
            </a:r>
            <a:r>
              <a:rPr lang="en-US" sz="2000" b="1" dirty="0" smtClean="0">
                <a:solidFill>
                  <a:srgbClr val="0000FF"/>
                </a:solidFill>
              </a:rPr>
              <a:t>data signals</a:t>
            </a:r>
            <a:endParaRPr lang="en-US" sz="2000" b="1" dirty="0">
              <a:solidFill>
                <a:srgbClr val="0000FF"/>
              </a:solidFill>
            </a:endParaRPr>
          </a:p>
        </p:txBody>
      </p:sp>
      <p:sp>
        <p:nvSpPr>
          <p:cNvPr id="4" name="TextBox 3"/>
          <p:cNvSpPr txBox="1"/>
          <p:nvPr/>
        </p:nvSpPr>
        <p:spPr>
          <a:xfrm>
            <a:off x="3239478" y="1876425"/>
            <a:ext cx="2732779" cy="1631216"/>
          </a:xfrm>
          <a:prstGeom prst="rect">
            <a:avLst/>
          </a:prstGeom>
          <a:noFill/>
        </p:spPr>
        <p:txBody>
          <a:bodyPr wrap="square" rtlCol="0">
            <a:spAutoFit/>
          </a:bodyPr>
          <a:lstStyle/>
          <a:p>
            <a:r>
              <a:rPr lang="en-US" sz="2000" dirty="0" smtClean="0">
                <a:solidFill>
                  <a:srgbClr val="0000FF"/>
                </a:solidFill>
              </a:rPr>
              <a:t>(2)</a:t>
            </a:r>
          </a:p>
          <a:p>
            <a:r>
              <a:rPr lang="en-US" sz="2000" dirty="0" smtClean="0">
                <a:solidFill>
                  <a:srgbClr val="0000FF"/>
                </a:solidFill>
              </a:rPr>
              <a:t>Compare defendant's </a:t>
            </a:r>
            <a:r>
              <a:rPr lang="en-US" sz="2000" b="1" dirty="0" smtClean="0">
                <a:solidFill>
                  <a:srgbClr val="0000FF"/>
                </a:solidFill>
              </a:rPr>
              <a:t>genotype</a:t>
            </a:r>
            <a:r>
              <a:rPr lang="en-US" sz="2000" dirty="0" smtClean="0">
                <a:solidFill>
                  <a:srgbClr val="0000FF"/>
                </a:solidFill>
              </a:rPr>
              <a:t> to edited </a:t>
            </a:r>
            <a:r>
              <a:rPr lang="en-US" sz="2000" b="1" dirty="0" smtClean="0">
                <a:solidFill>
                  <a:srgbClr val="0000FF"/>
                </a:solidFill>
              </a:rPr>
              <a:t>data</a:t>
            </a:r>
            <a:r>
              <a:rPr lang="en-US" sz="2000" dirty="0" smtClean="0">
                <a:solidFill>
                  <a:srgbClr val="0000FF"/>
                </a:solidFill>
              </a:rPr>
              <a:t> &amp; decide if he is in the DNA evidence</a:t>
            </a:r>
            <a:endParaRPr lang="en-US" sz="2000" dirty="0">
              <a:solidFill>
                <a:srgbClr val="0000FF"/>
              </a:solidFill>
            </a:endParaRPr>
          </a:p>
        </p:txBody>
      </p:sp>
      <p:sp>
        <p:nvSpPr>
          <p:cNvPr id="5" name="TextBox 4"/>
          <p:cNvSpPr txBox="1"/>
          <p:nvPr/>
        </p:nvSpPr>
        <p:spPr>
          <a:xfrm>
            <a:off x="6303108" y="1876425"/>
            <a:ext cx="2593405" cy="1323439"/>
          </a:xfrm>
          <a:prstGeom prst="rect">
            <a:avLst/>
          </a:prstGeom>
          <a:noFill/>
        </p:spPr>
        <p:txBody>
          <a:bodyPr wrap="square" rtlCol="0">
            <a:spAutoFit/>
          </a:bodyPr>
          <a:lstStyle/>
          <a:p>
            <a:r>
              <a:rPr lang="en-US" sz="2000" dirty="0" smtClean="0">
                <a:solidFill>
                  <a:srgbClr val="0000FF"/>
                </a:solidFill>
              </a:rPr>
              <a:t>(3)</a:t>
            </a:r>
          </a:p>
          <a:p>
            <a:r>
              <a:rPr lang="en-US" sz="2000" dirty="0" smtClean="0">
                <a:solidFill>
                  <a:srgbClr val="0000FF"/>
                </a:solidFill>
              </a:rPr>
              <a:t>If he is "included", then </a:t>
            </a:r>
            <a:r>
              <a:rPr lang="en-US" sz="2000" b="1" dirty="0" smtClean="0">
                <a:solidFill>
                  <a:srgbClr val="0000FF"/>
                </a:solidFill>
              </a:rPr>
              <a:t>calculate</a:t>
            </a:r>
            <a:r>
              <a:rPr lang="en-US" sz="2000" dirty="0" smtClean="0">
                <a:solidFill>
                  <a:srgbClr val="0000FF"/>
                </a:solidFill>
              </a:rPr>
              <a:t> a DNA mixture statistic</a:t>
            </a:r>
            <a:endParaRPr lang="en-US" sz="2000" dirty="0">
              <a:solidFill>
                <a:srgbClr val="0000FF"/>
              </a:solidFill>
            </a:endParaRPr>
          </a:p>
        </p:txBody>
      </p:sp>
      <p:pic>
        <p:nvPicPr>
          <p:cNvPr id="6" name="Picture 5" descr="girl-scientis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626" y="3605009"/>
            <a:ext cx="740098" cy="1375182"/>
          </a:xfrm>
          <a:prstGeom prst="rect">
            <a:avLst/>
          </a:prstGeom>
        </p:spPr>
      </p:pic>
      <p:pic>
        <p:nvPicPr>
          <p:cNvPr id="7" name="Picture 6" descr="girl-scientis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794" y="3603217"/>
            <a:ext cx="740098" cy="1375182"/>
          </a:xfrm>
          <a:prstGeom prst="rect">
            <a:avLst/>
          </a:prstGeom>
        </p:spPr>
      </p:pic>
      <p:pic>
        <p:nvPicPr>
          <p:cNvPr id="8" name="Picture 7" descr="school-girl-using-comp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109" y="3490546"/>
            <a:ext cx="1452244" cy="1485249"/>
          </a:xfrm>
          <a:prstGeom prst="rect">
            <a:avLst/>
          </a:prstGeom>
        </p:spPr>
      </p:pic>
      <p:pic>
        <p:nvPicPr>
          <p:cNvPr id="9" name="Picture 1" descr="NASrepor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7112" y="5060462"/>
            <a:ext cx="1106857" cy="166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3569637" y="5307622"/>
            <a:ext cx="40640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dirty="0">
                <a:solidFill>
                  <a:srgbClr val="FF0000"/>
                </a:solidFill>
              </a:rPr>
              <a:t>• Human examination bias </a:t>
            </a:r>
          </a:p>
          <a:p>
            <a:pPr algn="l"/>
            <a:r>
              <a:rPr lang="en-US" dirty="0">
                <a:solidFill>
                  <a:srgbClr val="FF0000"/>
                </a:solidFill>
              </a:rPr>
              <a:t>• Statistics &amp; reporting</a:t>
            </a:r>
          </a:p>
          <a:p>
            <a:pPr algn="l"/>
            <a:r>
              <a:rPr lang="en-US" dirty="0">
                <a:solidFill>
                  <a:srgbClr val="FF0000"/>
                </a:solidFill>
              </a:rPr>
              <a:t>• Underlying scientific basis </a:t>
            </a:r>
          </a:p>
        </p:txBody>
      </p:sp>
    </p:spTree>
    <p:extLst>
      <p:ext uri="{BB962C8B-B14F-4D97-AF65-F5344CB8AC3E}">
        <p14:creationId xmlns:p14="http://schemas.microsoft.com/office/powerpoint/2010/main" val="338101458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609600"/>
            <a:ext cx="9144000" cy="1143000"/>
          </a:xfrm>
        </p:spPr>
        <p:txBody>
          <a:bodyPr/>
          <a:lstStyle/>
          <a:p>
            <a:r>
              <a:rPr lang="en-US" dirty="0" smtClean="0">
                <a:latin typeface="Arial" charset="0"/>
              </a:rPr>
              <a:t>DNA statistic shuts </a:t>
            </a:r>
            <a:r>
              <a:rPr lang="en-US" dirty="0">
                <a:latin typeface="Arial" charset="0"/>
              </a:rPr>
              <a:t>down labs</a:t>
            </a:r>
          </a:p>
        </p:txBody>
      </p:sp>
      <p:sp>
        <p:nvSpPr>
          <p:cNvPr id="3" name="TextBox 2"/>
          <p:cNvSpPr txBox="1"/>
          <p:nvPr/>
        </p:nvSpPr>
        <p:spPr>
          <a:xfrm>
            <a:off x="1295400" y="2163763"/>
            <a:ext cx="6324600" cy="1570037"/>
          </a:xfrm>
          <a:prstGeom prst="rect">
            <a:avLst/>
          </a:prstGeom>
          <a:noFill/>
        </p:spPr>
        <p:txBody>
          <a:bodyPr>
            <a:spAutoFit/>
          </a:bodyPr>
          <a:lstStyle/>
          <a:p>
            <a:pPr algn="ctr">
              <a:defRPr/>
            </a:pPr>
            <a:r>
              <a:rPr lang="en-US" dirty="0">
                <a:solidFill>
                  <a:srgbClr val="000090"/>
                </a:solidFill>
              </a:rPr>
              <a:t>“National accreditation board suspends all DNA testing at D.C. crime lab”</a:t>
            </a:r>
          </a:p>
          <a:p>
            <a:pPr algn="ctr">
              <a:defRPr/>
            </a:pPr>
            <a:r>
              <a:rPr lang="en-US" dirty="0">
                <a:latin typeface="Lucida Blackletter"/>
                <a:cs typeface="Lucida Blackletter"/>
              </a:rPr>
              <a:t>The Washington Post </a:t>
            </a:r>
            <a:r>
              <a:rPr lang="en-US" i="1" dirty="0">
                <a:solidFill>
                  <a:schemeClr val="tx1">
                    <a:lumMod val="65000"/>
                    <a:lumOff val="35000"/>
                  </a:schemeClr>
                </a:solidFill>
              </a:rPr>
              <a:t>April 27, 2015 </a:t>
            </a:r>
            <a:endParaRPr lang="en-US" dirty="0">
              <a:solidFill>
                <a:schemeClr val="tx1">
                  <a:lumMod val="65000"/>
                  <a:lumOff val="35000"/>
                </a:schemeClr>
              </a:solidFill>
              <a:latin typeface="Lucida Blackletter"/>
              <a:cs typeface="Lucida Blackletter"/>
            </a:endParaRPr>
          </a:p>
          <a:p>
            <a:pPr algn="ctr">
              <a:defRPr/>
            </a:pPr>
            <a:r>
              <a:rPr lang="en-US" dirty="0">
                <a:solidFill>
                  <a:srgbClr val="FF0000"/>
                </a:solidFill>
              </a:rPr>
              <a:t>Did not comply with FBI standards</a:t>
            </a:r>
            <a:endParaRPr lang="en-US" dirty="0">
              <a:solidFill>
                <a:srgbClr val="FF0000"/>
              </a:solidFill>
              <a:latin typeface="Lucida Blackletter"/>
              <a:cs typeface="Lucida Blackletter"/>
            </a:endParaRPr>
          </a:p>
        </p:txBody>
      </p:sp>
      <p:sp>
        <p:nvSpPr>
          <p:cNvPr id="19459" name="TextBox 3"/>
          <p:cNvSpPr txBox="1">
            <a:spLocks noChangeArrowheads="1"/>
          </p:cNvSpPr>
          <p:nvPr/>
        </p:nvSpPr>
        <p:spPr bwMode="auto">
          <a:xfrm>
            <a:off x="1295400" y="4343400"/>
            <a:ext cx="6324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90"/>
                </a:solidFill>
              </a:rPr>
              <a:t>“New protocol leads to reviews of </a:t>
            </a:r>
          </a:p>
          <a:p>
            <a:pPr algn="ctr"/>
            <a:r>
              <a:rPr lang="en-US">
                <a:solidFill>
                  <a:srgbClr val="000090"/>
                </a:solidFill>
              </a:rPr>
              <a:t>‘mixed DNA’ evidence”</a:t>
            </a:r>
          </a:p>
          <a:p>
            <a:pPr algn="ctr"/>
            <a:r>
              <a:rPr lang="en-US">
                <a:latin typeface="Lucida Blackletter" charset="0"/>
                <a:cs typeface="Lucida Blackletter" charset="0"/>
              </a:rPr>
              <a:t>The Texas Tribune </a:t>
            </a:r>
            <a:r>
              <a:rPr lang="en-US" i="1">
                <a:solidFill>
                  <a:srgbClr val="595959"/>
                </a:solidFill>
              </a:rPr>
              <a:t>September 12, 2015 </a:t>
            </a:r>
            <a:endParaRPr lang="en-US">
              <a:solidFill>
                <a:srgbClr val="595959"/>
              </a:solidFill>
              <a:latin typeface="Lucida Blackletter" charset="0"/>
              <a:cs typeface="Lucida Blackletter" charset="0"/>
            </a:endParaRPr>
          </a:p>
          <a:p>
            <a:pPr algn="ctr"/>
            <a:r>
              <a:rPr lang="hu-HU">
                <a:solidFill>
                  <a:srgbClr val="FF0000"/>
                </a:solidFill>
              </a:rPr>
              <a:t>24,468 lab tests affected</a:t>
            </a:r>
            <a:endParaRPr lang="en-US">
              <a:solidFill>
                <a:srgbClr val="FF0000"/>
              </a:solidFill>
              <a:latin typeface="Lucida Blackletter" charset="0"/>
              <a:cs typeface="Lucida Blackletter" charset="0"/>
            </a:endParaRPr>
          </a:p>
        </p:txBody>
      </p:sp>
    </p:spTree>
    <p:extLst>
      <p:ext uri="{BB962C8B-B14F-4D97-AF65-F5344CB8AC3E}">
        <p14:creationId xmlns:p14="http://schemas.microsoft.com/office/powerpoint/2010/main" val="380760266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0" y="609600"/>
            <a:ext cx="9144000" cy="1143000"/>
          </a:xfrm>
        </p:spPr>
        <p:txBody>
          <a:bodyPr/>
          <a:lstStyle/>
          <a:p>
            <a:r>
              <a:rPr lang="en-US" dirty="0">
                <a:latin typeface="Arial" charset="0"/>
              </a:rPr>
              <a:t>MIX05: </a:t>
            </a:r>
            <a:r>
              <a:rPr lang="en-US" dirty="0" smtClean="0">
                <a:latin typeface="Arial" charset="0"/>
              </a:rPr>
              <a:t>Statistics not </a:t>
            </a:r>
            <a:r>
              <a:rPr lang="en-US" dirty="0">
                <a:latin typeface="Arial" charset="0"/>
              </a:rPr>
              <a:t>reproducible</a:t>
            </a:r>
          </a:p>
        </p:txBody>
      </p:sp>
      <p:sp>
        <p:nvSpPr>
          <p:cNvPr id="75779" name="Text Box 3"/>
          <p:cNvSpPr txBox="1">
            <a:spLocks noChangeArrowheads="1"/>
          </p:cNvSpPr>
          <p:nvPr/>
        </p:nvSpPr>
        <p:spPr bwMode="auto">
          <a:xfrm>
            <a:off x="1404938" y="1600200"/>
            <a:ext cx="65246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accent2"/>
                </a:solidFill>
                <a:latin typeface="Helvetica" charset="0"/>
              </a:rPr>
              <a:t>National Institute of Standards and Technology</a:t>
            </a:r>
          </a:p>
          <a:p>
            <a:pPr>
              <a:defRPr/>
            </a:pPr>
            <a:r>
              <a:rPr lang="en-US">
                <a:solidFill>
                  <a:schemeClr val="bg2"/>
                </a:solidFill>
                <a:latin typeface="Helvetica" charset="0"/>
              </a:rPr>
              <a:t>Two Contributor Mixture Data, Known Victim</a:t>
            </a:r>
          </a:p>
        </p:txBody>
      </p:sp>
      <p:pic>
        <p:nvPicPr>
          <p:cNvPr id="901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100" y="2789238"/>
            <a:ext cx="4572000"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 Box 5"/>
          <p:cNvSpPr txBox="1">
            <a:spLocks noChangeArrowheads="1"/>
          </p:cNvSpPr>
          <p:nvPr/>
        </p:nvSpPr>
        <p:spPr bwMode="auto">
          <a:xfrm>
            <a:off x="6505575" y="4765675"/>
            <a:ext cx="2320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FF0000"/>
                </a:solidFill>
              </a:rPr>
              <a:t>31 thousand (4)</a:t>
            </a:r>
          </a:p>
        </p:txBody>
      </p:sp>
      <p:sp>
        <p:nvSpPr>
          <p:cNvPr id="75782" name="Text Box 6"/>
          <p:cNvSpPr txBox="1">
            <a:spLocks noChangeArrowheads="1"/>
          </p:cNvSpPr>
          <p:nvPr/>
        </p:nvSpPr>
        <p:spPr bwMode="auto">
          <a:xfrm>
            <a:off x="6635750" y="3751263"/>
            <a:ext cx="2203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accent2"/>
                </a:solidFill>
              </a:rPr>
              <a:t>213 trillion (14)</a:t>
            </a:r>
          </a:p>
        </p:txBody>
      </p:sp>
      <p:sp>
        <p:nvSpPr>
          <p:cNvPr id="75783" name="Oval 7"/>
          <p:cNvSpPr>
            <a:spLocks noChangeArrowheads="1"/>
          </p:cNvSpPr>
          <p:nvPr/>
        </p:nvSpPr>
        <p:spPr bwMode="auto">
          <a:xfrm>
            <a:off x="4343400" y="3810000"/>
            <a:ext cx="762000" cy="381000"/>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5784" name="Oval 8"/>
          <p:cNvSpPr>
            <a:spLocks noChangeArrowheads="1"/>
          </p:cNvSpPr>
          <p:nvPr/>
        </p:nvSpPr>
        <p:spPr bwMode="auto">
          <a:xfrm>
            <a:off x="4343400" y="4833938"/>
            <a:ext cx="762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Box 8"/>
          <p:cNvSpPr txBox="1"/>
          <p:nvPr/>
        </p:nvSpPr>
        <p:spPr>
          <a:xfrm>
            <a:off x="0" y="0"/>
            <a:ext cx="9144000" cy="923330"/>
          </a:xfrm>
          <a:prstGeom prst="rect">
            <a:avLst/>
          </a:prstGeom>
          <a:noFill/>
        </p:spPr>
        <p:txBody>
          <a:bodyPr>
            <a:spAutoFit/>
          </a:bodyPr>
          <a:lstStyle/>
          <a:p>
            <a:pPr>
              <a:defRPr/>
            </a:pPr>
            <a:r>
              <a:rPr lang="en-US" sz="1800" dirty="0" smtClean="0">
                <a:latin typeface="Calibri"/>
                <a:cs typeface="Calibri"/>
              </a:rPr>
              <a:t>MIX05: NIST </a:t>
            </a:r>
            <a:r>
              <a:rPr lang="en-US" sz="1800" dirty="0">
                <a:latin typeface="Calibri"/>
                <a:cs typeface="Calibri"/>
              </a:rPr>
              <a:t>m</a:t>
            </a:r>
            <a:r>
              <a:rPr lang="en-US" sz="1800" dirty="0" smtClean="0">
                <a:latin typeface="Calibri"/>
                <a:cs typeface="Calibri"/>
              </a:rPr>
              <a:t>ixture interpretation </a:t>
            </a:r>
            <a:r>
              <a:rPr lang="en-US" sz="1800" dirty="0" err="1" smtClean="0">
                <a:latin typeface="Calibri"/>
                <a:cs typeface="Calibri"/>
              </a:rPr>
              <a:t>interlaboratory</a:t>
            </a:r>
            <a:r>
              <a:rPr lang="en-US" sz="1800" dirty="0" smtClean="0">
                <a:latin typeface="Calibri"/>
                <a:cs typeface="Calibri"/>
              </a:rPr>
              <a:t> study. </a:t>
            </a:r>
          </a:p>
          <a:p>
            <a:pPr>
              <a:defRPr/>
            </a:pPr>
            <a:r>
              <a:rPr lang="en-US" sz="1800" dirty="0" smtClean="0">
                <a:solidFill>
                  <a:schemeClr val="tx1">
                    <a:lumMod val="65000"/>
                    <a:lumOff val="35000"/>
                  </a:schemeClr>
                </a:solidFill>
                <a:latin typeface="Calibri"/>
                <a:cs typeface="Calibri"/>
              </a:rPr>
              <a:t>Butler </a:t>
            </a:r>
            <a:r>
              <a:rPr lang="en-US" sz="1800" dirty="0">
                <a:solidFill>
                  <a:schemeClr val="tx1">
                    <a:lumMod val="65000"/>
                    <a:lumOff val="35000"/>
                  </a:schemeClr>
                </a:solidFill>
                <a:latin typeface="Calibri"/>
                <a:cs typeface="Calibri"/>
              </a:rPr>
              <a:t>JM, Kline </a:t>
            </a:r>
            <a:r>
              <a:rPr lang="en-US" sz="1800" dirty="0" smtClean="0">
                <a:solidFill>
                  <a:schemeClr val="tx1">
                    <a:lumMod val="65000"/>
                    <a:lumOff val="35000"/>
                  </a:schemeClr>
                </a:solidFill>
                <a:latin typeface="Calibri"/>
                <a:cs typeface="Calibri"/>
              </a:rPr>
              <a:t>MC, National Institute of Standards and Technology</a:t>
            </a:r>
          </a:p>
          <a:p>
            <a:pPr>
              <a:defRPr/>
            </a:pPr>
            <a:r>
              <a:rPr lang="en-US" sz="1800" dirty="0" err="1" smtClean="0">
                <a:solidFill>
                  <a:schemeClr val="tx1">
                    <a:lumMod val="65000"/>
                    <a:lumOff val="35000"/>
                  </a:schemeClr>
                </a:solidFill>
                <a:latin typeface="Calibri"/>
                <a:cs typeface="Calibri"/>
              </a:rPr>
              <a:t>Promega's</a:t>
            </a:r>
            <a:r>
              <a:rPr lang="en-US" sz="1800" dirty="0" smtClean="0">
                <a:solidFill>
                  <a:schemeClr val="tx1">
                    <a:lumMod val="65000"/>
                    <a:lumOff val="35000"/>
                  </a:schemeClr>
                </a:solidFill>
                <a:latin typeface="Calibri"/>
                <a:cs typeface="Calibri"/>
              </a:rPr>
              <a:t> </a:t>
            </a:r>
            <a:r>
              <a:rPr lang="en-US" sz="1800" dirty="0">
                <a:solidFill>
                  <a:schemeClr val="tx1">
                    <a:lumMod val="65000"/>
                    <a:lumOff val="35000"/>
                  </a:schemeClr>
                </a:solidFill>
                <a:latin typeface="Calibri"/>
                <a:cs typeface="Calibri"/>
              </a:rPr>
              <a:t>Sixteenth International Symposium on Human Identification</a:t>
            </a:r>
            <a:r>
              <a:rPr lang="en-US" sz="1800" dirty="0" smtClean="0">
                <a:solidFill>
                  <a:schemeClr val="tx1">
                    <a:lumMod val="65000"/>
                    <a:lumOff val="35000"/>
                  </a:schemeClr>
                </a:solidFill>
                <a:latin typeface="Calibri"/>
                <a:cs typeface="Calibri"/>
              </a:rPr>
              <a:t>, 2005</a:t>
            </a:r>
            <a:endParaRPr lang="en-US" sz="1800" dirty="0">
              <a:solidFill>
                <a:schemeClr val="tx1">
                  <a:lumMod val="65000"/>
                  <a:lumOff val="35000"/>
                </a:schemeClr>
              </a:solidFill>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9144000" cy="923925"/>
          </a:xfrm>
          <a:prstGeom prst="rect">
            <a:avLst/>
          </a:prstGeom>
          <a:noFill/>
        </p:spPr>
        <p:txBody>
          <a:bodyPr>
            <a:spAutoFit/>
          </a:bodyPr>
          <a:lstStyle/>
          <a:p>
            <a:pPr>
              <a:defRPr/>
            </a:pPr>
            <a:r>
              <a:rPr lang="en-US" sz="1800" dirty="0">
                <a:latin typeface="Calibri"/>
                <a:cs typeface="Calibri"/>
              </a:rPr>
              <a:t>MIX13: An </a:t>
            </a:r>
            <a:r>
              <a:rPr lang="en-US" sz="1800" dirty="0" err="1">
                <a:latin typeface="Calibri"/>
                <a:cs typeface="Calibri"/>
              </a:rPr>
              <a:t>interlaboratory</a:t>
            </a:r>
            <a:r>
              <a:rPr lang="en-US" sz="1800" dirty="0">
                <a:latin typeface="Calibri"/>
                <a:cs typeface="Calibri"/>
              </a:rPr>
              <a:t> study on the present state of DNA mixture interpretation in the U.S. </a:t>
            </a:r>
          </a:p>
          <a:p>
            <a:pPr>
              <a:defRPr/>
            </a:pPr>
            <a:r>
              <a:rPr lang="en-US" sz="1800" dirty="0">
                <a:solidFill>
                  <a:schemeClr val="tx1">
                    <a:lumMod val="65000"/>
                    <a:lumOff val="35000"/>
                  </a:schemeClr>
                </a:solidFill>
                <a:latin typeface="Calibri"/>
                <a:cs typeface="Calibri"/>
              </a:rPr>
              <a:t>Coble M, National Institute of Standards and Technology </a:t>
            </a:r>
          </a:p>
          <a:p>
            <a:pPr>
              <a:defRPr/>
            </a:pPr>
            <a:r>
              <a:rPr lang="en-US" sz="1800" dirty="0">
                <a:solidFill>
                  <a:schemeClr val="tx1">
                    <a:lumMod val="65000"/>
                    <a:lumOff val="35000"/>
                  </a:schemeClr>
                </a:solidFill>
                <a:latin typeface="Calibri"/>
                <a:cs typeface="Calibri"/>
              </a:rPr>
              <a:t>5th Annual Prescription for Criminal Justice Forensics, Fordham University School of Law, 2014.</a:t>
            </a:r>
          </a:p>
        </p:txBody>
      </p:sp>
      <p:sp>
        <p:nvSpPr>
          <p:cNvPr id="92162" name="Title 1"/>
          <p:cNvSpPr>
            <a:spLocks noGrp="1"/>
          </p:cNvSpPr>
          <p:nvPr>
            <p:ph type="title"/>
          </p:nvPr>
        </p:nvSpPr>
        <p:spPr>
          <a:xfrm>
            <a:off x="0" y="762000"/>
            <a:ext cx="9144000" cy="1143000"/>
          </a:xfrm>
        </p:spPr>
        <p:txBody>
          <a:bodyPr/>
          <a:lstStyle/>
          <a:p>
            <a:r>
              <a:rPr lang="en-US" dirty="0">
                <a:latin typeface="Arial" charset="0"/>
              </a:rPr>
              <a:t>MIX13: </a:t>
            </a:r>
            <a:r>
              <a:rPr lang="en-US" dirty="0" smtClean="0">
                <a:latin typeface="Arial" charset="0"/>
              </a:rPr>
              <a:t>Statistics falsely </a:t>
            </a:r>
            <a:r>
              <a:rPr lang="en-US" dirty="0">
                <a:latin typeface="Arial" charset="0"/>
              </a:rPr>
              <a:t>include</a:t>
            </a:r>
          </a:p>
        </p:txBody>
      </p:sp>
      <p:pic>
        <p:nvPicPr>
          <p:cNvPr id="92163" name="Picture 2" descr="MIX13.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4763" y="1727200"/>
            <a:ext cx="6605587"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dirty="0" smtClean="0"/>
              <a:t>CPI lacks probative value</a:t>
            </a:r>
            <a:endParaRPr lang="en-US" dirty="0"/>
          </a:p>
        </p:txBody>
      </p:sp>
      <p:pic>
        <p:nvPicPr>
          <p:cNvPr id="3" name="Picture 2" descr="JPI.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880" y="1628530"/>
            <a:ext cx="7089369" cy="1976965"/>
          </a:xfrm>
          <a:prstGeom prst="rect">
            <a:avLst/>
          </a:prstGeom>
        </p:spPr>
      </p:pic>
      <p:sp>
        <p:nvSpPr>
          <p:cNvPr id="8" name="TextBox 7"/>
          <p:cNvSpPr txBox="1"/>
          <p:nvPr/>
        </p:nvSpPr>
        <p:spPr>
          <a:xfrm>
            <a:off x="960244" y="3626346"/>
            <a:ext cx="7217317" cy="3231654"/>
          </a:xfrm>
          <a:prstGeom prst="rect">
            <a:avLst/>
          </a:prstGeom>
          <a:noFill/>
        </p:spPr>
        <p:txBody>
          <a:bodyPr wrap="square" rtlCol="0">
            <a:spAutoFit/>
          </a:bodyPr>
          <a:lstStyle/>
          <a:p>
            <a:pPr algn="l"/>
            <a:r>
              <a:rPr lang="en-US" sz="2000" dirty="0" smtClean="0">
                <a:solidFill>
                  <a:schemeClr val="tx1">
                    <a:lumMod val="65000"/>
                    <a:lumOff val="35000"/>
                  </a:schemeClr>
                </a:solidFill>
              </a:rPr>
              <a:t>Forensic crime laboratories have generated CPI statistics on </a:t>
            </a:r>
            <a:r>
              <a:rPr lang="en-US" sz="2000" dirty="0" smtClean="0">
                <a:solidFill>
                  <a:srgbClr val="0000FF"/>
                </a:solidFill>
              </a:rPr>
              <a:t>hundreds of thousands of DNA mixture evidence items</a:t>
            </a:r>
            <a:r>
              <a:rPr lang="en-US" sz="2000" dirty="0" smtClean="0">
                <a:solidFill>
                  <a:schemeClr val="tx1">
                    <a:lumMod val="65000"/>
                    <a:lumOff val="35000"/>
                  </a:schemeClr>
                </a:solidFill>
              </a:rPr>
              <a:t>. However, this commonly used match statistic behaves like a </a:t>
            </a:r>
            <a:r>
              <a:rPr lang="en-US" sz="2000" dirty="0" smtClean="0">
                <a:solidFill>
                  <a:srgbClr val="0000FF"/>
                </a:solidFill>
              </a:rPr>
              <a:t>random generator of inclusionary values</a:t>
            </a:r>
            <a:r>
              <a:rPr lang="en-US" sz="2000" dirty="0" smtClean="0">
                <a:solidFill>
                  <a:schemeClr val="tx1">
                    <a:lumMod val="65000"/>
                    <a:lumOff val="35000"/>
                  </a:schemeClr>
                </a:solidFill>
              </a:rPr>
              <a:t>, following the LLN rather than measuring identification information. A quantitative CPI number </a:t>
            </a:r>
            <a:r>
              <a:rPr lang="en-US" sz="2000" dirty="0" smtClean="0">
                <a:solidFill>
                  <a:srgbClr val="0000FF"/>
                </a:solidFill>
              </a:rPr>
              <a:t>adds little meaningful information </a:t>
            </a:r>
            <a:r>
              <a:rPr lang="en-US" sz="2000" dirty="0" smtClean="0">
                <a:solidFill>
                  <a:schemeClr val="tx1">
                    <a:lumMod val="65000"/>
                    <a:lumOff val="35000"/>
                  </a:schemeClr>
                </a:solidFill>
              </a:rPr>
              <a:t>beyond the </a:t>
            </a:r>
          </a:p>
          <a:p>
            <a:pPr algn="l"/>
            <a:r>
              <a:rPr lang="en-US" sz="2000" dirty="0" smtClean="0">
                <a:solidFill>
                  <a:schemeClr val="tx1">
                    <a:lumMod val="65000"/>
                    <a:lumOff val="35000"/>
                  </a:schemeClr>
                </a:solidFill>
              </a:rPr>
              <a:t>analyst’s </a:t>
            </a:r>
            <a:r>
              <a:rPr lang="en-US" sz="2000" dirty="0">
                <a:solidFill>
                  <a:schemeClr val="tx1">
                    <a:lumMod val="65000"/>
                    <a:lumOff val="35000"/>
                  </a:schemeClr>
                </a:solidFill>
              </a:rPr>
              <a:t>initial qualitative assessment that a person’s DNA is included in a mixture. </a:t>
            </a:r>
            <a:r>
              <a:rPr lang="en-US" sz="2000" dirty="0">
                <a:solidFill>
                  <a:srgbClr val="FF0000"/>
                </a:solidFill>
              </a:rPr>
              <a:t>Statistical methods for reporting on DNA mixture evidence should be scientifically validated before they are relied upon by criminal justice</a:t>
            </a:r>
            <a:r>
              <a:rPr lang="en-US" sz="2000" dirty="0">
                <a:solidFill>
                  <a:schemeClr val="tx1">
                    <a:lumMod val="65000"/>
                    <a:lumOff val="35000"/>
                  </a:schemeClr>
                </a:solidFill>
              </a:rPr>
              <a:t>.</a:t>
            </a:r>
          </a:p>
        </p:txBody>
      </p:sp>
    </p:spTree>
    <p:extLst>
      <p:ext uri="{BB962C8B-B14F-4D97-AF65-F5344CB8AC3E}">
        <p14:creationId xmlns:p14="http://schemas.microsoft.com/office/powerpoint/2010/main" val="106921459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dirty="0">
                <a:latin typeface="Arial" charset="0"/>
              </a:rPr>
              <a:t>Relevance of </a:t>
            </a:r>
            <a:r>
              <a:rPr lang="en-US" dirty="0" smtClean="0">
                <a:latin typeface="Arial" charset="0"/>
              </a:rPr>
              <a:t>CPI</a:t>
            </a:r>
            <a:endParaRPr lang="en-US" dirty="0">
              <a:latin typeface="Arial" charset="0"/>
            </a:endParaRPr>
          </a:p>
        </p:txBody>
      </p:sp>
      <p:sp>
        <p:nvSpPr>
          <p:cNvPr id="29698" name="TextBox 2"/>
          <p:cNvSpPr txBox="1">
            <a:spLocks noChangeArrowheads="1"/>
          </p:cNvSpPr>
          <p:nvPr/>
        </p:nvSpPr>
        <p:spPr bwMode="auto">
          <a:xfrm>
            <a:off x="381000" y="1684338"/>
            <a:ext cx="838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smtClean="0">
                <a:solidFill>
                  <a:srgbClr val="660066"/>
                </a:solidFill>
              </a:rPr>
              <a:t>Unvalidated</a:t>
            </a:r>
            <a:r>
              <a:rPr lang="en-US" dirty="0" smtClean="0">
                <a:solidFill>
                  <a:srgbClr val="660066"/>
                </a:solidFill>
              </a:rPr>
              <a:t> DNA match statistic, unrelated to identification</a:t>
            </a:r>
            <a:endParaRPr lang="en-US" dirty="0">
              <a:solidFill>
                <a:srgbClr val="660066"/>
              </a:solidFill>
            </a:endParaRPr>
          </a:p>
        </p:txBody>
      </p:sp>
      <p:sp>
        <p:nvSpPr>
          <p:cNvPr id="29699" name="TextBox 3"/>
          <p:cNvSpPr txBox="1">
            <a:spLocks noChangeArrowheads="1"/>
          </p:cNvSpPr>
          <p:nvPr/>
        </p:nvSpPr>
        <p:spPr bwMode="auto">
          <a:xfrm>
            <a:off x="1219200" y="38100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dirty="0"/>
              <a:t>Probative value</a:t>
            </a:r>
          </a:p>
        </p:txBody>
      </p:sp>
      <p:sp>
        <p:nvSpPr>
          <p:cNvPr id="29700" name="TextBox 4"/>
          <p:cNvSpPr txBox="1">
            <a:spLocks noChangeArrowheads="1"/>
          </p:cNvSpPr>
          <p:nvPr/>
        </p:nvSpPr>
        <p:spPr bwMode="auto">
          <a:xfrm>
            <a:off x="5486400" y="4876800"/>
            <a:ext cx="3429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dirty="0"/>
              <a:t>Unfair prejudice</a:t>
            </a:r>
          </a:p>
          <a:p>
            <a:pPr algn="l"/>
            <a:r>
              <a:rPr lang="en-US" dirty="0"/>
              <a:t>Confusing the issues</a:t>
            </a:r>
          </a:p>
          <a:p>
            <a:pPr algn="l"/>
            <a:r>
              <a:rPr lang="en-US" dirty="0"/>
              <a:t>Misleading the jury </a:t>
            </a:r>
          </a:p>
          <a:p>
            <a:pPr algn="l"/>
            <a:r>
              <a:rPr lang="en-US" dirty="0"/>
              <a:t>Cumulative evidence</a:t>
            </a:r>
          </a:p>
        </p:txBody>
      </p:sp>
      <p:sp>
        <p:nvSpPr>
          <p:cNvPr id="29701" name="TextBox 5"/>
          <p:cNvSpPr txBox="1">
            <a:spLocks noChangeArrowheads="1"/>
          </p:cNvSpPr>
          <p:nvPr/>
        </p:nvSpPr>
        <p:spPr bwMode="auto">
          <a:xfrm>
            <a:off x="1524000" y="4262438"/>
            <a:ext cx="152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FF0000"/>
                </a:solidFill>
              </a:rPr>
              <a:t>none</a:t>
            </a:r>
          </a:p>
        </p:txBody>
      </p:sp>
      <p:sp>
        <p:nvSpPr>
          <p:cNvPr id="7" name="Diagonal Stripe 6"/>
          <p:cNvSpPr/>
          <p:nvPr/>
        </p:nvSpPr>
        <p:spPr bwMode="auto">
          <a:xfrm rot="2700000">
            <a:off x="3819525" y="2524125"/>
            <a:ext cx="779463" cy="779463"/>
          </a:xfrm>
          <a:prstGeom prst="diagStripe">
            <a:avLst/>
          </a:prstGeom>
          <a:solidFill>
            <a:srgbClr val="8000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9703" name="Rectangle 9"/>
          <p:cNvSpPr>
            <a:spLocks noChangeArrowheads="1"/>
          </p:cNvSpPr>
          <p:nvPr/>
        </p:nvSpPr>
        <p:spPr bwMode="auto">
          <a:xfrm rot="19129842" flipH="1">
            <a:off x="5254625" y="2616200"/>
            <a:ext cx="98425" cy="2527300"/>
          </a:xfrm>
          <a:prstGeom prst="rect">
            <a:avLst/>
          </a:prstGeom>
          <a:solidFill>
            <a:srgbClr val="800000"/>
          </a:solidFill>
          <a:ln w="9525">
            <a:solidFill>
              <a:schemeClr val="tx1"/>
            </a:solidFill>
            <a:round/>
            <a:headEnd/>
            <a:tailEnd/>
          </a:ln>
        </p:spPr>
        <p:txBody>
          <a:bodyPr/>
          <a:lstStyle/>
          <a:p>
            <a:endParaRPr lang="en-US"/>
          </a:p>
        </p:txBody>
      </p:sp>
      <p:sp>
        <p:nvSpPr>
          <p:cNvPr id="11" name="Snip Same Side Corner Rectangle 10"/>
          <p:cNvSpPr/>
          <p:nvPr/>
        </p:nvSpPr>
        <p:spPr bwMode="auto">
          <a:xfrm>
            <a:off x="4090988" y="2916238"/>
            <a:ext cx="228600" cy="2895600"/>
          </a:xfrm>
          <a:prstGeom prst="snip2SameRect">
            <a:avLst/>
          </a:prstGeom>
          <a:solidFill>
            <a:srgbClr val="8000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2" name="Diagonal Stripe 11"/>
          <p:cNvSpPr/>
          <p:nvPr/>
        </p:nvSpPr>
        <p:spPr bwMode="auto">
          <a:xfrm rot="2700000">
            <a:off x="3616325" y="5500688"/>
            <a:ext cx="1190625" cy="1190625"/>
          </a:xfrm>
          <a:prstGeom prst="diagStripe">
            <a:avLst>
              <a:gd name="adj" fmla="val 64791"/>
            </a:avLst>
          </a:prstGeom>
          <a:solidFill>
            <a:srgbClr val="8000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4" name="TextBox 13"/>
          <p:cNvSpPr txBox="1"/>
          <p:nvPr/>
        </p:nvSpPr>
        <p:spPr>
          <a:xfrm>
            <a:off x="5181600" y="2533472"/>
            <a:ext cx="3962400" cy="1200328"/>
          </a:xfrm>
          <a:prstGeom prst="rect">
            <a:avLst/>
          </a:prstGeom>
          <a:noFill/>
        </p:spPr>
        <p:txBody>
          <a:bodyPr>
            <a:spAutoFit/>
          </a:bodyPr>
          <a:lstStyle/>
          <a:p>
            <a:pPr>
              <a:defRPr/>
            </a:pPr>
            <a:r>
              <a:rPr lang="en-US" dirty="0" smtClean="0">
                <a:solidFill>
                  <a:srgbClr val="800000"/>
                </a:solidFill>
              </a:rPr>
              <a:t>PA Rule </a:t>
            </a:r>
            <a:r>
              <a:rPr lang="en-US" dirty="0">
                <a:solidFill>
                  <a:srgbClr val="800000"/>
                </a:solidFill>
              </a:rPr>
              <a:t>403</a:t>
            </a:r>
          </a:p>
          <a:p>
            <a:pPr>
              <a:defRPr/>
            </a:pPr>
            <a:r>
              <a:rPr lang="en-US" dirty="0" smtClean="0">
                <a:solidFill>
                  <a:srgbClr val="800000"/>
                </a:solidFill>
              </a:rPr>
              <a:t>“outweighed by</a:t>
            </a:r>
          </a:p>
          <a:p>
            <a:pPr>
              <a:defRPr/>
            </a:pPr>
            <a:r>
              <a:rPr lang="en-US" dirty="0" smtClean="0">
                <a:solidFill>
                  <a:srgbClr val="800000"/>
                </a:solidFill>
              </a:rPr>
              <a:t>a </a:t>
            </a:r>
            <a:r>
              <a:rPr lang="en-US" dirty="0">
                <a:solidFill>
                  <a:srgbClr val="800000"/>
                </a:solidFill>
              </a:rPr>
              <a:t>danger </a:t>
            </a:r>
            <a:r>
              <a:rPr lang="en-US" dirty="0" smtClean="0">
                <a:solidFill>
                  <a:srgbClr val="800000"/>
                </a:solidFill>
              </a:rPr>
              <a:t>of:”</a:t>
            </a:r>
            <a:endParaRPr lang="en-US" dirty="0">
              <a:solidFill>
                <a:srgbClr val="800000"/>
              </a:solidFill>
            </a:endParaRPr>
          </a:p>
        </p:txBody>
      </p:sp>
      <p:sp>
        <p:nvSpPr>
          <p:cNvPr id="29708" name="TextBox 14"/>
          <p:cNvSpPr txBox="1">
            <a:spLocks noChangeArrowheads="1"/>
          </p:cNvSpPr>
          <p:nvPr/>
        </p:nvSpPr>
        <p:spPr bwMode="auto">
          <a:xfrm>
            <a:off x="0" y="2533650"/>
            <a:ext cx="350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solidFill>
                  <a:srgbClr val="800000"/>
                </a:solidFill>
              </a:rPr>
              <a:t>PA Rule </a:t>
            </a:r>
            <a:r>
              <a:rPr lang="en-US" dirty="0">
                <a:solidFill>
                  <a:srgbClr val="800000"/>
                </a:solidFill>
              </a:rPr>
              <a:t>401</a:t>
            </a:r>
          </a:p>
          <a:p>
            <a:r>
              <a:rPr lang="en-US" dirty="0">
                <a:solidFill>
                  <a:srgbClr val="800000"/>
                </a:solidFill>
              </a:rPr>
              <a:t>“evidence </a:t>
            </a:r>
            <a:r>
              <a:rPr lang="en-US" dirty="0" smtClean="0">
                <a:solidFill>
                  <a:srgbClr val="800000"/>
                </a:solidFill>
              </a:rPr>
              <a:t>makes a fact</a:t>
            </a:r>
            <a:endParaRPr lang="en-US" dirty="0">
              <a:solidFill>
                <a:srgbClr val="800000"/>
              </a:solidFill>
            </a:endParaRPr>
          </a:p>
          <a:p>
            <a:r>
              <a:rPr lang="en-US" dirty="0">
                <a:solidFill>
                  <a:srgbClr val="800000"/>
                </a:solidFill>
              </a:rPr>
              <a:t> more or less probable”</a:t>
            </a:r>
          </a:p>
        </p:txBody>
      </p:sp>
      <p:sp>
        <p:nvSpPr>
          <p:cNvPr id="29709" name="Rectangle 15"/>
          <p:cNvSpPr>
            <a:spLocks noChangeArrowheads="1"/>
          </p:cNvSpPr>
          <p:nvPr/>
        </p:nvSpPr>
        <p:spPr bwMode="auto">
          <a:xfrm rot="2470158">
            <a:off x="3522663" y="2786063"/>
            <a:ext cx="95250" cy="1139825"/>
          </a:xfrm>
          <a:prstGeom prst="rect">
            <a:avLst/>
          </a:prstGeom>
          <a:solidFill>
            <a:srgbClr val="800000"/>
          </a:solidFill>
          <a:ln w="9525">
            <a:solidFill>
              <a:schemeClr val="tx1"/>
            </a:solidFill>
            <a:round/>
            <a:headEnd/>
            <a:tailEnd/>
          </a:ln>
        </p:spPr>
        <p:txBody>
          <a:bodyPr/>
          <a:lstStyle/>
          <a:p>
            <a:endParaRPr lang="en-US"/>
          </a:p>
        </p:txBody>
      </p:sp>
      <p:sp>
        <p:nvSpPr>
          <p:cNvPr id="29710" name="Left Bracket 17"/>
          <p:cNvSpPr>
            <a:spLocks/>
          </p:cNvSpPr>
          <p:nvPr/>
        </p:nvSpPr>
        <p:spPr bwMode="auto">
          <a:xfrm rot="-5400000">
            <a:off x="2247900" y="3009900"/>
            <a:ext cx="228600" cy="2286000"/>
          </a:xfrm>
          <a:prstGeom prst="leftBracket">
            <a:avLst>
              <a:gd name="adj" fmla="val 8333"/>
            </a:avLst>
          </a:prstGeom>
          <a:noFill/>
          <a:ln w="5715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1" name="Left Bracket 18"/>
          <p:cNvSpPr>
            <a:spLocks/>
          </p:cNvSpPr>
          <p:nvPr/>
        </p:nvSpPr>
        <p:spPr bwMode="auto">
          <a:xfrm rot="-5400000">
            <a:off x="6896100" y="4794250"/>
            <a:ext cx="228600" cy="3048000"/>
          </a:xfrm>
          <a:prstGeom prst="leftBracket">
            <a:avLst>
              <a:gd name="adj" fmla="val 8333"/>
            </a:avLst>
          </a:prstGeom>
          <a:noFill/>
          <a:ln w="5715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8687095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latin typeface="Arial" charset="0"/>
              </a:rPr>
              <a:t>DNA laboratory</a:t>
            </a:r>
          </a:p>
        </p:txBody>
      </p:sp>
      <p:sp>
        <p:nvSpPr>
          <p:cNvPr id="22530" name="Text Box 5"/>
          <p:cNvSpPr txBox="1">
            <a:spLocks noChangeArrowheads="1"/>
          </p:cNvSpPr>
          <p:nvPr/>
        </p:nvSpPr>
        <p:spPr bwMode="auto">
          <a:xfrm>
            <a:off x="587375" y="1828800"/>
            <a:ext cx="160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t>Evidence item</a:t>
            </a:r>
          </a:p>
        </p:txBody>
      </p:sp>
      <p:sp>
        <p:nvSpPr>
          <p:cNvPr id="22531" name="Text Box 6"/>
          <p:cNvSpPr txBox="1">
            <a:spLocks noChangeArrowheads="1"/>
          </p:cNvSpPr>
          <p:nvPr/>
        </p:nvSpPr>
        <p:spPr bwMode="auto">
          <a:xfrm>
            <a:off x="3711575" y="1828800"/>
            <a:ext cx="1768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Evidence data</a:t>
            </a:r>
          </a:p>
        </p:txBody>
      </p:sp>
      <p:sp>
        <p:nvSpPr>
          <p:cNvPr id="22532" name="Line 10"/>
          <p:cNvSpPr>
            <a:spLocks noChangeShapeType="1"/>
          </p:cNvSpPr>
          <p:nvPr/>
        </p:nvSpPr>
        <p:spPr bwMode="auto">
          <a:xfrm>
            <a:off x="2263775" y="2209800"/>
            <a:ext cx="13716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2533" name="Text Box 19"/>
          <p:cNvSpPr txBox="1">
            <a:spLocks noChangeArrowheads="1"/>
          </p:cNvSpPr>
          <p:nvPr/>
        </p:nvSpPr>
        <p:spPr bwMode="auto">
          <a:xfrm>
            <a:off x="2514600" y="17526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solidFill>
                  <a:schemeClr val="accent2"/>
                </a:solidFill>
              </a:rPr>
              <a:t>Lab</a:t>
            </a:r>
          </a:p>
        </p:txBody>
      </p:sp>
      <p:sp>
        <p:nvSpPr>
          <p:cNvPr id="22534" name="AutoShape 22"/>
          <p:cNvSpPr>
            <a:spLocks noChangeArrowheads="1"/>
          </p:cNvSpPr>
          <p:nvPr/>
        </p:nvSpPr>
        <p:spPr bwMode="auto">
          <a:xfrm>
            <a:off x="3962400" y="3513138"/>
            <a:ext cx="158750" cy="677862"/>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22535" name="Line 24"/>
          <p:cNvSpPr>
            <a:spLocks noChangeShapeType="1"/>
          </p:cNvSpPr>
          <p:nvPr/>
        </p:nvSpPr>
        <p:spPr bwMode="auto">
          <a:xfrm>
            <a:off x="3810000" y="41910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6" name="Text Box 25"/>
          <p:cNvSpPr txBox="1">
            <a:spLocks noChangeArrowheads="1"/>
          </p:cNvSpPr>
          <p:nvPr/>
        </p:nvSpPr>
        <p:spPr bwMode="auto">
          <a:xfrm>
            <a:off x="3810000" y="4129088"/>
            <a:ext cx="13287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sz="1800"/>
              <a:t>10   11   12</a:t>
            </a:r>
          </a:p>
        </p:txBody>
      </p:sp>
      <p:sp>
        <p:nvSpPr>
          <p:cNvPr id="22537" name="AutoShape 26"/>
          <p:cNvSpPr>
            <a:spLocks noChangeArrowheads="1"/>
          </p:cNvSpPr>
          <p:nvPr/>
        </p:nvSpPr>
        <p:spPr bwMode="auto">
          <a:xfrm>
            <a:off x="4833938" y="3513138"/>
            <a:ext cx="169862" cy="677862"/>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pic>
        <p:nvPicPr>
          <p:cNvPr id="22538" name="Picture 38" descr="DNA_logo.jpg                                                   00D94E0CMacintosh HD                   7C262F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8" y="2895600"/>
            <a:ext cx="5826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Box 1"/>
          <p:cNvSpPr txBox="1">
            <a:spLocks noChangeArrowheads="1"/>
          </p:cNvSpPr>
          <p:nvPr/>
        </p:nvSpPr>
        <p:spPr bwMode="auto">
          <a:xfrm>
            <a:off x="177800" y="4292600"/>
            <a:ext cx="2405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rgbClr val="000090"/>
                </a:solidFill>
              </a:rPr>
              <a:t>DNA from</a:t>
            </a:r>
          </a:p>
          <a:p>
            <a:r>
              <a:rPr lang="en-US" sz="2000">
                <a:solidFill>
                  <a:srgbClr val="000090"/>
                </a:solidFill>
              </a:rPr>
              <a:t>one person</a:t>
            </a:r>
          </a:p>
        </p:txBody>
      </p:sp>
      <p:sp>
        <p:nvSpPr>
          <p:cNvPr id="22540" name="TextBox 1"/>
          <p:cNvSpPr txBox="1">
            <a:spLocks noChangeArrowheads="1"/>
          </p:cNvSpPr>
          <p:nvPr/>
        </p:nvSpPr>
        <p:spPr bwMode="auto">
          <a:xfrm>
            <a:off x="6389688" y="2954338"/>
            <a:ext cx="22590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sz="2800"/>
              <a:t>Separations</a:t>
            </a:r>
          </a:p>
          <a:p>
            <a:pPr algn="l"/>
            <a:r>
              <a:rPr lang="en-US" sz="2800">
                <a:solidFill>
                  <a:srgbClr val="000090"/>
                </a:solidFill>
              </a:rPr>
              <a:t>• Extract</a:t>
            </a:r>
          </a:p>
          <a:p>
            <a:pPr algn="l"/>
            <a:r>
              <a:rPr lang="en-US" sz="2800">
                <a:solidFill>
                  <a:srgbClr val="000090"/>
                </a:solidFill>
              </a:rPr>
              <a:t>• Amplify</a:t>
            </a:r>
          </a:p>
          <a:p>
            <a:pPr algn="l"/>
            <a:r>
              <a:rPr lang="en-US" sz="2800">
                <a:solidFill>
                  <a:srgbClr val="000090"/>
                </a:solidFill>
              </a:rPr>
              <a:t>• Detect</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Arial" charset="0"/>
              </a:rPr>
              <a:t>Inconclusive mixture</a:t>
            </a:r>
          </a:p>
        </p:txBody>
      </p:sp>
      <p:sp>
        <p:nvSpPr>
          <p:cNvPr id="27650" name="TextBox 3"/>
          <p:cNvSpPr txBox="1">
            <a:spLocks noChangeArrowheads="1"/>
          </p:cNvSpPr>
          <p:nvPr/>
        </p:nvSpPr>
        <p:spPr bwMode="auto">
          <a:xfrm>
            <a:off x="1905000" y="1752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FF"/>
                </a:solidFill>
              </a:rPr>
              <a:t>Crime laboratory DNA report </a:t>
            </a:r>
          </a:p>
        </p:txBody>
      </p:sp>
      <p:sp>
        <p:nvSpPr>
          <p:cNvPr id="27651" name="TextBox 4"/>
          <p:cNvSpPr txBox="1">
            <a:spLocks noChangeArrowheads="1"/>
          </p:cNvSpPr>
          <p:nvPr/>
        </p:nvSpPr>
        <p:spPr bwMode="auto">
          <a:xfrm>
            <a:off x="2514600" y="2209800"/>
            <a:ext cx="411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FF"/>
                </a:solidFill>
              </a:rPr>
              <a:t>Crime lab user fee: $5,000</a:t>
            </a:r>
          </a:p>
        </p:txBody>
      </p:sp>
      <p:sp>
        <p:nvSpPr>
          <p:cNvPr id="27652" name="TextBox 5"/>
          <p:cNvSpPr txBox="1">
            <a:spLocks noChangeArrowheads="1"/>
          </p:cNvSpPr>
          <p:nvPr/>
        </p:nvSpPr>
        <p:spPr bwMode="auto">
          <a:xfrm>
            <a:off x="381000" y="3060700"/>
            <a:ext cx="838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u="sng"/>
              <a:t>Conclusions:</a:t>
            </a:r>
          </a:p>
          <a:p>
            <a:endParaRPr lang="en-US"/>
          </a:p>
          <a:p>
            <a:r>
              <a:rPr lang="en-US" b="1"/>
              <a:t>Item 1 – Swab of textured areas from a handgun</a:t>
            </a:r>
          </a:p>
          <a:p>
            <a:endParaRPr lang="en-US"/>
          </a:p>
          <a:p>
            <a:r>
              <a:rPr lang="en-US"/>
              <a:t>The data indicates that DNA from four (4) or more contributors was obtained from the swab of the handgun.  Due to the complexity of the data, </a:t>
            </a:r>
            <a:r>
              <a:rPr lang="en-US">
                <a:solidFill>
                  <a:srgbClr val="FF0000"/>
                </a:solidFill>
              </a:rPr>
              <a:t>no conclusions can be made </a:t>
            </a:r>
            <a:r>
              <a:rPr lang="en-US"/>
              <a:t>regarding persons A and B as possible contributors to this mixture.  </a:t>
            </a:r>
          </a:p>
        </p:txBody>
      </p:sp>
    </p:spTree>
    <p:extLst>
      <p:ext uri="{BB962C8B-B14F-4D97-AF65-F5344CB8AC3E}">
        <p14:creationId xmlns:p14="http://schemas.microsoft.com/office/powerpoint/2010/main" val="56853135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atin typeface="Arial" charset="0"/>
              </a:rPr>
              <a:t>Computer reanalysis</a:t>
            </a:r>
          </a:p>
        </p:txBody>
      </p:sp>
      <p:sp>
        <p:nvSpPr>
          <p:cNvPr id="18434" name="TextBox 2"/>
          <p:cNvSpPr txBox="1">
            <a:spLocks noChangeArrowheads="1"/>
          </p:cNvSpPr>
          <p:nvPr/>
        </p:nvSpPr>
        <p:spPr bwMode="auto">
          <a:xfrm>
            <a:off x="1905000" y="1752600"/>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a:solidFill>
                  <a:srgbClr val="000090"/>
                </a:solidFill>
              </a:rPr>
              <a:t>Cybergenetics </a:t>
            </a:r>
            <a:r>
              <a:rPr lang="en-US" dirty="0" err="1">
                <a:solidFill>
                  <a:srgbClr val="000090"/>
                </a:solidFill>
              </a:rPr>
              <a:t>TrueAllele</a:t>
            </a:r>
            <a:r>
              <a:rPr lang="en-US" baseline="30000" dirty="0">
                <a:solidFill>
                  <a:srgbClr val="000090"/>
                </a:solidFill>
              </a:rPr>
              <a:t>®</a:t>
            </a:r>
            <a:r>
              <a:rPr lang="en-US" dirty="0">
                <a:solidFill>
                  <a:srgbClr val="000090"/>
                </a:solidFill>
              </a:rPr>
              <a:t> report</a:t>
            </a:r>
          </a:p>
        </p:txBody>
      </p:sp>
      <p:sp>
        <p:nvSpPr>
          <p:cNvPr id="18435" name="TextBox 3"/>
          <p:cNvSpPr txBox="1">
            <a:spLocks noChangeArrowheads="1"/>
          </p:cNvSpPr>
          <p:nvPr/>
        </p:nvSpPr>
        <p:spPr bwMode="auto">
          <a:xfrm>
            <a:off x="1524000" y="2209800"/>
            <a:ext cx="617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a:solidFill>
                  <a:srgbClr val="0000FF"/>
                </a:solidFill>
              </a:rPr>
              <a:t>Match </a:t>
            </a:r>
            <a:r>
              <a:rPr lang="en-US" dirty="0" smtClean="0">
                <a:solidFill>
                  <a:srgbClr val="0000FF"/>
                </a:solidFill>
              </a:rPr>
              <a:t>statistics provide </a:t>
            </a:r>
            <a:r>
              <a:rPr lang="en-US" dirty="0">
                <a:solidFill>
                  <a:srgbClr val="0000FF"/>
                </a:solidFill>
              </a:rPr>
              <a:t>information</a:t>
            </a:r>
          </a:p>
        </p:txBody>
      </p:sp>
      <p:pic>
        <p:nvPicPr>
          <p:cNvPr id="18436" name="Picture 3" descr="Glock_300dpi.jpg"/>
          <p:cNvPicPr>
            <a:picLocks noChangeAspect="1"/>
          </p:cNvPicPr>
          <p:nvPr/>
        </p:nvPicPr>
        <p:blipFill>
          <a:blip r:embed="rId2">
            <a:extLst>
              <a:ext uri="{28A0092B-C50C-407E-A947-70E740481C1C}">
                <a14:useLocalDpi xmlns:a14="http://schemas.microsoft.com/office/drawing/2010/main" val="0"/>
              </a:ext>
            </a:extLst>
          </a:blip>
          <a:srcRect l="12442" r="6062" b="7455"/>
          <a:stretch>
            <a:fillRect/>
          </a:stretch>
        </p:blipFill>
        <p:spPr bwMode="auto">
          <a:xfrm flipH="1">
            <a:off x="76200" y="4800600"/>
            <a:ext cx="1889125"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37" name="Straight Arrow Connector 6"/>
          <p:cNvCxnSpPr>
            <a:cxnSpLocks noChangeShapeType="1"/>
          </p:cNvCxnSpPr>
          <p:nvPr/>
        </p:nvCxnSpPr>
        <p:spPr bwMode="auto">
          <a:xfrm flipV="1">
            <a:off x="2057400" y="4495800"/>
            <a:ext cx="1524000" cy="609600"/>
          </a:xfrm>
          <a:prstGeom prst="straightConnector1">
            <a:avLst/>
          </a:prstGeom>
          <a:noFill/>
          <a:ln w="38100">
            <a:solidFill>
              <a:srgbClr val="800000"/>
            </a:solidFill>
            <a:round/>
            <a:headEnd/>
            <a:tailEnd type="arrow" w="med" len="med"/>
          </a:ln>
        </p:spPr>
      </p:cxnSp>
      <p:cxnSp>
        <p:nvCxnSpPr>
          <p:cNvPr id="18438" name="Straight Arrow Connector 8"/>
          <p:cNvCxnSpPr>
            <a:cxnSpLocks noChangeShapeType="1"/>
          </p:cNvCxnSpPr>
          <p:nvPr/>
        </p:nvCxnSpPr>
        <p:spPr bwMode="auto">
          <a:xfrm flipV="1">
            <a:off x="2057400" y="5105400"/>
            <a:ext cx="1524000" cy="152400"/>
          </a:xfrm>
          <a:prstGeom prst="straightConnector1">
            <a:avLst/>
          </a:prstGeom>
          <a:noFill/>
          <a:ln w="38100">
            <a:solidFill>
              <a:srgbClr val="800000"/>
            </a:solidFill>
            <a:round/>
            <a:headEnd/>
            <a:tailEnd type="arrow" w="med" len="med"/>
          </a:ln>
        </p:spPr>
      </p:cxnSp>
      <p:cxnSp>
        <p:nvCxnSpPr>
          <p:cNvPr id="18439" name="Straight Arrow Connector 10"/>
          <p:cNvCxnSpPr>
            <a:cxnSpLocks noChangeShapeType="1"/>
          </p:cNvCxnSpPr>
          <p:nvPr/>
        </p:nvCxnSpPr>
        <p:spPr bwMode="auto">
          <a:xfrm>
            <a:off x="2057400" y="5410200"/>
            <a:ext cx="1524000" cy="228600"/>
          </a:xfrm>
          <a:prstGeom prst="straightConnector1">
            <a:avLst/>
          </a:prstGeom>
          <a:noFill/>
          <a:ln w="38100">
            <a:solidFill>
              <a:srgbClr val="800000"/>
            </a:solidFill>
            <a:round/>
            <a:headEnd/>
            <a:tailEnd type="arrow" w="med" len="med"/>
          </a:ln>
        </p:spPr>
      </p:cxnSp>
      <p:cxnSp>
        <p:nvCxnSpPr>
          <p:cNvPr id="18440" name="Straight Arrow Connector 12"/>
          <p:cNvCxnSpPr>
            <a:cxnSpLocks noChangeShapeType="1"/>
          </p:cNvCxnSpPr>
          <p:nvPr/>
        </p:nvCxnSpPr>
        <p:spPr bwMode="auto">
          <a:xfrm>
            <a:off x="2057400" y="5562600"/>
            <a:ext cx="1524000" cy="609600"/>
          </a:xfrm>
          <a:prstGeom prst="straightConnector1">
            <a:avLst/>
          </a:prstGeom>
          <a:noFill/>
          <a:ln w="38100">
            <a:solidFill>
              <a:srgbClr val="800000"/>
            </a:solidFill>
            <a:round/>
            <a:headEnd/>
            <a:tailEnd type="arrow" w="med" len="med"/>
          </a:ln>
        </p:spPr>
      </p:cxnSp>
      <p:sp>
        <p:nvSpPr>
          <p:cNvPr id="18441" name="TextBox 15"/>
          <p:cNvSpPr txBox="1">
            <a:spLocks noChangeArrowheads="1"/>
          </p:cNvSpPr>
          <p:nvPr/>
        </p:nvSpPr>
        <p:spPr bwMode="auto">
          <a:xfrm>
            <a:off x="3581400" y="42672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FF"/>
                </a:solidFill>
              </a:rPr>
              <a:t>1</a:t>
            </a:r>
          </a:p>
        </p:txBody>
      </p:sp>
      <p:sp>
        <p:nvSpPr>
          <p:cNvPr id="18442" name="TextBox 16"/>
          <p:cNvSpPr txBox="1">
            <a:spLocks noChangeArrowheads="1"/>
          </p:cNvSpPr>
          <p:nvPr/>
        </p:nvSpPr>
        <p:spPr bwMode="auto">
          <a:xfrm>
            <a:off x="3581400" y="4848225"/>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FF"/>
                </a:solidFill>
              </a:rPr>
              <a:t>2</a:t>
            </a:r>
          </a:p>
        </p:txBody>
      </p:sp>
      <p:sp>
        <p:nvSpPr>
          <p:cNvPr id="18443" name="TextBox 18"/>
          <p:cNvSpPr txBox="1">
            <a:spLocks noChangeArrowheads="1"/>
          </p:cNvSpPr>
          <p:nvPr/>
        </p:nvSpPr>
        <p:spPr bwMode="auto">
          <a:xfrm>
            <a:off x="3581400" y="5389563"/>
            <a:ext cx="121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6001"/>
                </a:solidFill>
              </a:rPr>
              <a:t>3</a:t>
            </a:r>
          </a:p>
        </p:txBody>
      </p:sp>
      <p:sp>
        <p:nvSpPr>
          <p:cNvPr id="18444" name="TextBox 19"/>
          <p:cNvSpPr txBox="1">
            <a:spLocks noChangeArrowheads="1"/>
          </p:cNvSpPr>
          <p:nvPr/>
        </p:nvSpPr>
        <p:spPr bwMode="auto">
          <a:xfrm>
            <a:off x="3581400" y="59309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FF"/>
                </a:solidFill>
              </a:rPr>
              <a:t>4</a:t>
            </a:r>
          </a:p>
        </p:txBody>
      </p:sp>
      <p:sp>
        <p:nvSpPr>
          <p:cNvPr id="18445" name="TextBox 20"/>
          <p:cNvSpPr txBox="1">
            <a:spLocks noChangeArrowheads="1"/>
          </p:cNvSpPr>
          <p:nvPr/>
        </p:nvSpPr>
        <p:spPr bwMode="auto">
          <a:xfrm>
            <a:off x="5715000" y="5384800"/>
            <a:ext cx="152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6001"/>
                </a:solidFill>
              </a:rPr>
              <a:t>Person B</a:t>
            </a:r>
          </a:p>
          <a:p>
            <a:r>
              <a:rPr lang="en-US">
                <a:solidFill>
                  <a:srgbClr val="006001"/>
                </a:solidFill>
              </a:rPr>
              <a:t>included</a:t>
            </a:r>
          </a:p>
        </p:txBody>
      </p:sp>
      <p:sp>
        <p:nvSpPr>
          <p:cNvPr id="18446" name="Left-Right Arrow 21"/>
          <p:cNvSpPr>
            <a:spLocks noChangeArrowheads="1"/>
          </p:cNvSpPr>
          <p:nvPr/>
        </p:nvSpPr>
        <p:spPr bwMode="auto">
          <a:xfrm>
            <a:off x="4588943" y="5526088"/>
            <a:ext cx="990600" cy="228600"/>
          </a:xfrm>
          <a:prstGeom prst="leftRightArrow">
            <a:avLst>
              <a:gd name="adj1" fmla="val 50000"/>
              <a:gd name="adj2" fmla="val 49994"/>
            </a:avLst>
          </a:prstGeom>
          <a:solidFill>
            <a:schemeClr val="accent1"/>
          </a:solidFill>
          <a:ln w="9525">
            <a:solidFill>
              <a:schemeClr val="tx1"/>
            </a:solidFill>
            <a:round/>
            <a:headEnd/>
            <a:tailEnd/>
          </a:ln>
        </p:spPr>
        <p:txBody>
          <a:bodyPr/>
          <a:lstStyle/>
          <a:p>
            <a:endParaRPr lang="en-US"/>
          </a:p>
        </p:txBody>
      </p:sp>
      <p:sp>
        <p:nvSpPr>
          <p:cNvPr id="18447" name="TextBox 22"/>
          <p:cNvSpPr txBox="1">
            <a:spLocks noChangeArrowheads="1"/>
          </p:cNvSpPr>
          <p:nvPr/>
        </p:nvSpPr>
        <p:spPr bwMode="auto">
          <a:xfrm>
            <a:off x="4360343" y="51562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6001"/>
                </a:solidFill>
              </a:rPr>
              <a:t>400,000</a:t>
            </a:r>
          </a:p>
        </p:txBody>
      </p:sp>
      <p:sp>
        <p:nvSpPr>
          <p:cNvPr id="18448" name="TextBox 23"/>
          <p:cNvSpPr txBox="1">
            <a:spLocks noChangeArrowheads="1"/>
          </p:cNvSpPr>
          <p:nvPr/>
        </p:nvSpPr>
        <p:spPr bwMode="auto">
          <a:xfrm>
            <a:off x="5715000" y="3505200"/>
            <a:ext cx="152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0000"/>
                </a:solidFill>
              </a:rPr>
              <a:t>Person A</a:t>
            </a:r>
          </a:p>
          <a:p>
            <a:r>
              <a:rPr lang="en-US">
                <a:solidFill>
                  <a:srgbClr val="FF0000"/>
                </a:solidFill>
              </a:rPr>
              <a:t>excluded</a:t>
            </a:r>
          </a:p>
        </p:txBody>
      </p:sp>
      <p:pic>
        <p:nvPicPr>
          <p:cNvPr id="18449" name="Picture 37" descr="getoutjai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352800"/>
            <a:ext cx="146208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38" descr="GoToJailweb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257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1" name="TextBox 39"/>
          <p:cNvSpPr txBox="1">
            <a:spLocks noChangeArrowheads="1"/>
          </p:cNvSpPr>
          <p:nvPr/>
        </p:nvSpPr>
        <p:spPr bwMode="auto">
          <a:xfrm>
            <a:off x="838200" y="4114800"/>
            <a:ext cx="220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800000"/>
                </a:solidFill>
              </a:rPr>
              <a:t>Unmix the</a:t>
            </a:r>
          </a:p>
          <a:p>
            <a:pPr algn="ctr"/>
            <a:r>
              <a:rPr lang="en-US">
                <a:solidFill>
                  <a:srgbClr val="800000"/>
                </a:solidFill>
              </a:rPr>
              <a:t>mixture</a:t>
            </a:r>
          </a:p>
        </p:txBody>
      </p:sp>
      <p:sp>
        <p:nvSpPr>
          <p:cNvPr id="18452" name="TextBox 40"/>
          <p:cNvSpPr txBox="1">
            <a:spLocks noChangeArrowheads="1"/>
          </p:cNvSpPr>
          <p:nvPr/>
        </p:nvSpPr>
        <p:spPr bwMode="auto">
          <a:xfrm>
            <a:off x="3200400" y="38100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FF"/>
                </a:solidFill>
              </a:rPr>
              <a:t>Contributor</a:t>
            </a:r>
          </a:p>
        </p:txBody>
      </p:sp>
    </p:spTree>
    <p:extLst>
      <p:ext uri="{BB962C8B-B14F-4D97-AF65-F5344CB8AC3E}">
        <p14:creationId xmlns:p14="http://schemas.microsoft.com/office/powerpoint/2010/main" val="138859232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0" y="-42335"/>
            <a:ext cx="9144000" cy="1143000"/>
          </a:xfrm>
        </p:spPr>
        <p:txBody>
          <a:bodyPr/>
          <a:lstStyle/>
          <a:p>
            <a:r>
              <a:rPr lang="en-US" sz="3600" dirty="0" err="1">
                <a:latin typeface="Arial" charset="0"/>
              </a:rPr>
              <a:t>TrueAllele</a:t>
            </a:r>
            <a:r>
              <a:rPr lang="en-US" sz="3600" dirty="0">
                <a:latin typeface="Arial" charset="0"/>
              </a:rPr>
              <a:t> in Allegheny County</a:t>
            </a:r>
          </a:p>
        </p:txBody>
      </p:sp>
      <p:graphicFrame>
        <p:nvGraphicFramePr>
          <p:cNvPr id="4" name="Table 3"/>
          <p:cNvGraphicFramePr>
            <a:graphicFrameLocks noGrp="1"/>
          </p:cNvGraphicFramePr>
          <p:nvPr>
            <p:extLst>
              <p:ext uri="{D42A27DB-BD31-4B8C-83A1-F6EECF244321}">
                <p14:modId xmlns:p14="http://schemas.microsoft.com/office/powerpoint/2010/main" val="3075408255"/>
              </p:ext>
            </p:extLst>
          </p:nvPr>
        </p:nvGraphicFramePr>
        <p:xfrm>
          <a:off x="351374" y="889003"/>
          <a:ext cx="8381999" cy="5884320"/>
        </p:xfrm>
        <a:graphic>
          <a:graphicData uri="http://schemas.openxmlformats.org/drawingml/2006/table">
            <a:tbl>
              <a:tblPr firstRow="1">
                <a:tableStyleId>{D27102A9-8310-4765-A935-A1911B00CA55}</a:tableStyleId>
              </a:tblPr>
              <a:tblGrid>
                <a:gridCol w="1524000"/>
                <a:gridCol w="1652480"/>
                <a:gridCol w="2205646"/>
                <a:gridCol w="1574391"/>
                <a:gridCol w="1425482"/>
              </a:tblGrid>
              <a:tr h="294216">
                <a:tc>
                  <a:txBody>
                    <a:bodyPr/>
                    <a:lstStyle/>
                    <a:p>
                      <a:r>
                        <a:rPr lang="en-US" sz="1300" dirty="0" smtClean="0"/>
                        <a:t>Crime</a:t>
                      </a:r>
                      <a:endParaRPr lang="en-US" sz="1300" dirty="0"/>
                    </a:p>
                  </a:txBody>
                  <a:tcPr marT="45733" marB="45733"/>
                </a:tc>
                <a:tc>
                  <a:txBody>
                    <a:bodyPr/>
                    <a:lstStyle/>
                    <a:p>
                      <a:r>
                        <a:rPr lang="en-US" sz="1300" dirty="0" smtClean="0"/>
                        <a:t>Evidence</a:t>
                      </a:r>
                      <a:endParaRPr lang="en-US" sz="1300" dirty="0"/>
                    </a:p>
                  </a:txBody>
                  <a:tcPr marT="45733" marB="45733"/>
                </a:tc>
                <a:tc>
                  <a:txBody>
                    <a:bodyPr/>
                    <a:lstStyle/>
                    <a:p>
                      <a:r>
                        <a:rPr lang="en-US" sz="1300" dirty="0" smtClean="0"/>
                        <a:t>Defendant</a:t>
                      </a:r>
                      <a:endParaRPr lang="en-US" sz="1300" dirty="0"/>
                    </a:p>
                  </a:txBody>
                  <a:tcPr marT="45733" marB="45733"/>
                </a:tc>
                <a:tc>
                  <a:txBody>
                    <a:bodyPr/>
                    <a:lstStyle/>
                    <a:p>
                      <a:r>
                        <a:rPr lang="en-US" sz="1300" dirty="0" smtClean="0"/>
                        <a:t>Outcome</a:t>
                      </a:r>
                      <a:endParaRPr lang="en-US" sz="1300" dirty="0"/>
                    </a:p>
                  </a:txBody>
                  <a:tcPr marT="45733" marB="45733"/>
                </a:tc>
                <a:tc>
                  <a:txBody>
                    <a:bodyPr/>
                    <a:lstStyle/>
                    <a:p>
                      <a:pPr algn="r"/>
                      <a:r>
                        <a:rPr lang="en-US" sz="1300" dirty="0" smtClean="0"/>
                        <a:t>Sentence</a:t>
                      </a:r>
                      <a:endParaRPr lang="en-US" sz="1300" dirty="0"/>
                    </a:p>
                  </a:txBody>
                  <a:tcPr marT="45733" marB="45733"/>
                </a:tc>
              </a:tr>
              <a:tr h="294216">
                <a:tc>
                  <a:txBody>
                    <a:bodyPr/>
                    <a:lstStyle/>
                    <a:p>
                      <a:r>
                        <a:rPr lang="en-US" sz="1300" dirty="0" smtClean="0">
                          <a:solidFill>
                            <a:srgbClr val="660066"/>
                          </a:solidFill>
                        </a:rPr>
                        <a:t>rape</a:t>
                      </a:r>
                      <a:endParaRPr lang="en-US" sz="1300" dirty="0">
                        <a:solidFill>
                          <a:srgbClr val="660066"/>
                        </a:solidFill>
                      </a:endParaRPr>
                    </a:p>
                  </a:txBody>
                  <a:tcPr marT="45733" marB="45733"/>
                </a:tc>
                <a:tc>
                  <a:txBody>
                    <a:bodyPr/>
                    <a:lstStyle/>
                    <a:p>
                      <a:r>
                        <a:rPr lang="en-US" sz="1300" dirty="0" smtClean="0"/>
                        <a:t>clothing</a:t>
                      </a:r>
                      <a:endParaRPr lang="en-US" sz="1300" dirty="0"/>
                    </a:p>
                  </a:txBody>
                  <a:tcPr marT="45733" marB="45733"/>
                </a:tc>
                <a:tc>
                  <a:txBody>
                    <a:bodyPr/>
                    <a:lstStyle/>
                    <a:p>
                      <a:r>
                        <a:rPr lang="en-US" sz="1300" dirty="0" smtClean="0"/>
                        <a:t>Ralph </a:t>
                      </a:r>
                      <a:r>
                        <a:rPr lang="en-US" sz="1300" dirty="0" err="1" smtClean="0"/>
                        <a:t>Skundrich</a:t>
                      </a:r>
                      <a:endParaRPr lang="en-US" sz="1300" dirty="0"/>
                    </a:p>
                  </a:txBody>
                  <a:tcPr marT="45733" marB="45733"/>
                </a:tc>
                <a:tc>
                  <a:txBody>
                    <a:bodyPr/>
                    <a:lstStyle/>
                    <a:p>
                      <a:r>
                        <a:rPr lang="en-US" sz="1300" dirty="0" smtClean="0"/>
                        <a:t>guilty</a:t>
                      </a:r>
                      <a:endParaRPr lang="en-US" sz="1300" dirty="0"/>
                    </a:p>
                  </a:txBody>
                  <a:tcPr marT="45733" marB="45733"/>
                </a:tc>
                <a:tc>
                  <a:txBody>
                    <a:bodyPr/>
                    <a:lstStyle/>
                    <a:p>
                      <a:pPr algn="r"/>
                      <a:r>
                        <a:rPr lang="en-US" sz="1300" dirty="0" smtClean="0"/>
                        <a:t>75 years</a:t>
                      </a:r>
                      <a:endParaRPr lang="en-US" sz="1300" dirty="0"/>
                    </a:p>
                  </a:txBody>
                  <a:tcPr marT="45733" marB="45733"/>
                </a:tc>
              </a:tr>
              <a:tr h="294216">
                <a:tc>
                  <a:txBody>
                    <a:bodyPr/>
                    <a:lstStyle/>
                    <a:p>
                      <a:r>
                        <a:rPr lang="en-US" sz="1300" dirty="0" smtClean="0">
                          <a:solidFill>
                            <a:srgbClr val="FF0000"/>
                          </a:solidFill>
                        </a:rPr>
                        <a:t>murder</a:t>
                      </a:r>
                      <a:endParaRPr lang="en-US" sz="1300" dirty="0">
                        <a:solidFill>
                          <a:srgbClr val="FF0000"/>
                        </a:solidFill>
                      </a:endParaRPr>
                    </a:p>
                  </a:txBody>
                  <a:tcPr marT="45733" marB="45733"/>
                </a:tc>
                <a:tc>
                  <a:txBody>
                    <a:bodyPr/>
                    <a:lstStyle/>
                    <a:p>
                      <a:r>
                        <a:rPr lang="en-US" sz="1300" dirty="0" smtClean="0"/>
                        <a:t>gun, hat</a:t>
                      </a:r>
                      <a:endParaRPr lang="en-US" sz="1300" dirty="0"/>
                    </a:p>
                  </a:txBody>
                  <a:tcPr marT="45733" marB="45733"/>
                </a:tc>
                <a:tc>
                  <a:txBody>
                    <a:bodyPr/>
                    <a:lstStyle/>
                    <a:p>
                      <a:r>
                        <a:rPr lang="en-US" sz="1300" dirty="0" smtClean="0"/>
                        <a:t>Leland Davis</a:t>
                      </a:r>
                      <a:endParaRPr lang="en-US" sz="1300" dirty="0"/>
                    </a:p>
                  </a:txBody>
                  <a:tcPr marT="45733" marB="45733"/>
                </a:tc>
                <a:tc>
                  <a:txBody>
                    <a:bodyPr/>
                    <a:lstStyle/>
                    <a:p>
                      <a:r>
                        <a:rPr lang="en-US" sz="1300" dirty="0" smtClean="0"/>
                        <a:t>guilty</a:t>
                      </a:r>
                      <a:endParaRPr lang="en-US" sz="1300" dirty="0"/>
                    </a:p>
                  </a:txBody>
                  <a:tcPr marT="45733" marB="45733"/>
                </a:tc>
                <a:tc>
                  <a:txBody>
                    <a:bodyPr/>
                    <a:lstStyle/>
                    <a:p>
                      <a:pPr algn="r"/>
                      <a:r>
                        <a:rPr lang="en-US" sz="1300" dirty="0" smtClean="0"/>
                        <a:t>23</a:t>
                      </a:r>
                      <a:r>
                        <a:rPr lang="en-US" sz="1300" baseline="0" dirty="0" smtClean="0"/>
                        <a:t> </a:t>
                      </a:r>
                      <a:r>
                        <a:rPr lang="en-US" sz="1300" dirty="0" smtClean="0"/>
                        <a:t>years</a:t>
                      </a:r>
                      <a:endParaRPr lang="en-US" sz="1300" dirty="0"/>
                    </a:p>
                  </a:txBody>
                  <a:tcPr marT="45733" marB="45733"/>
                </a:tc>
              </a:tr>
              <a:tr h="294216">
                <a:tc>
                  <a:txBody>
                    <a:bodyPr/>
                    <a:lstStyle/>
                    <a:p>
                      <a:r>
                        <a:rPr lang="en-US" sz="1300" dirty="0" smtClean="0">
                          <a:solidFill>
                            <a:srgbClr val="660066"/>
                          </a:solidFill>
                        </a:rPr>
                        <a:t>rape</a:t>
                      </a:r>
                      <a:endParaRPr lang="en-US" sz="1300" dirty="0">
                        <a:solidFill>
                          <a:srgbClr val="660066"/>
                        </a:solidFill>
                      </a:endParaRPr>
                    </a:p>
                  </a:txBody>
                  <a:tcPr marT="45733" marB="45733"/>
                </a:tc>
                <a:tc>
                  <a:txBody>
                    <a:bodyPr/>
                    <a:lstStyle/>
                    <a:p>
                      <a:r>
                        <a:rPr lang="en-US" sz="1300" dirty="0" smtClean="0"/>
                        <a:t>clothing</a:t>
                      </a:r>
                      <a:endParaRPr lang="en-US" sz="1300" dirty="0"/>
                    </a:p>
                  </a:txBody>
                  <a:tcPr marT="45733" marB="45733"/>
                </a:tc>
                <a:tc>
                  <a:txBody>
                    <a:bodyPr/>
                    <a:lstStyle/>
                    <a:p>
                      <a:r>
                        <a:rPr lang="en-US" sz="1300" dirty="0" err="1" smtClean="0"/>
                        <a:t>Akaninyene</a:t>
                      </a:r>
                      <a:r>
                        <a:rPr lang="en-US" sz="1300" dirty="0" smtClean="0"/>
                        <a:t> Akan</a:t>
                      </a:r>
                      <a:endParaRPr lang="en-US" sz="1300" dirty="0"/>
                    </a:p>
                  </a:txBody>
                  <a:tcPr marT="45733" marB="45733"/>
                </a:tc>
                <a:tc>
                  <a:txBody>
                    <a:bodyPr/>
                    <a:lstStyle/>
                    <a:p>
                      <a:r>
                        <a:rPr lang="en-US" sz="1300" dirty="0" smtClean="0"/>
                        <a:t>guilty</a:t>
                      </a:r>
                      <a:endParaRPr lang="en-US" sz="1300" dirty="0"/>
                    </a:p>
                  </a:txBody>
                  <a:tcPr marT="45733" marB="45733"/>
                </a:tc>
                <a:tc>
                  <a:txBody>
                    <a:bodyPr/>
                    <a:lstStyle/>
                    <a:p>
                      <a:pPr algn="r"/>
                      <a:r>
                        <a:rPr lang="en-US" sz="1300" dirty="0" smtClean="0"/>
                        <a:t>32 years</a:t>
                      </a:r>
                      <a:endParaRPr lang="en-US" sz="1300" dirty="0"/>
                    </a:p>
                  </a:txBody>
                  <a:tcPr marT="45733" marB="45733"/>
                </a:tc>
              </a:tr>
              <a:tr h="294216">
                <a:tc>
                  <a:txBody>
                    <a:bodyPr/>
                    <a:lstStyle/>
                    <a:p>
                      <a:r>
                        <a:rPr lang="en-US" sz="1300" dirty="0" smtClean="0">
                          <a:solidFill>
                            <a:srgbClr val="FF0000"/>
                          </a:solidFill>
                        </a:rPr>
                        <a:t>murder</a:t>
                      </a:r>
                      <a:endParaRPr lang="en-US" sz="1300" dirty="0">
                        <a:solidFill>
                          <a:srgbClr val="FF0000"/>
                        </a:solidFill>
                      </a:endParaRPr>
                    </a:p>
                  </a:txBody>
                  <a:tcPr marT="45733" marB="45733"/>
                </a:tc>
                <a:tc>
                  <a:txBody>
                    <a:bodyPr/>
                    <a:lstStyle/>
                    <a:p>
                      <a:r>
                        <a:rPr lang="en-US" sz="1300" dirty="0" smtClean="0"/>
                        <a:t>shotgun</a:t>
                      </a:r>
                      <a:r>
                        <a:rPr lang="en-US" sz="1300" baseline="0" dirty="0" smtClean="0"/>
                        <a:t> shells</a:t>
                      </a:r>
                      <a:endParaRPr lang="en-US" sz="1300" dirty="0"/>
                    </a:p>
                  </a:txBody>
                  <a:tcPr marT="45733" marB="45733"/>
                </a:tc>
                <a:tc>
                  <a:txBody>
                    <a:bodyPr/>
                    <a:lstStyle/>
                    <a:p>
                      <a:r>
                        <a:rPr lang="en-US" sz="1300" dirty="0" smtClean="0"/>
                        <a:t>James </a:t>
                      </a:r>
                      <a:r>
                        <a:rPr lang="en-US" sz="1300" dirty="0" err="1" smtClean="0"/>
                        <a:t>Yeckel</a:t>
                      </a:r>
                      <a:r>
                        <a:rPr lang="en-US" sz="1300" dirty="0" smtClean="0"/>
                        <a:t>, Jr.</a:t>
                      </a:r>
                      <a:endParaRPr lang="en-US" sz="1300" dirty="0"/>
                    </a:p>
                  </a:txBody>
                  <a:tcPr marT="45733" marB="45733"/>
                </a:tc>
                <a:tc>
                  <a:txBody>
                    <a:bodyPr/>
                    <a:lstStyle/>
                    <a:p>
                      <a:r>
                        <a:rPr lang="en-US" sz="1300" dirty="0" smtClean="0"/>
                        <a:t>guilty </a:t>
                      </a:r>
                      <a:r>
                        <a:rPr lang="en-US" sz="1300" dirty="0" smtClean="0">
                          <a:solidFill>
                            <a:srgbClr val="008000"/>
                          </a:solidFill>
                        </a:rPr>
                        <a:t>plea</a:t>
                      </a:r>
                      <a:endParaRPr lang="en-US" sz="1300" dirty="0">
                        <a:solidFill>
                          <a:srgbClr val="008000"/>
                        </a:solidFill>
                      </a:endParaRPr>
                    </a:p>
                  </a:txBody>
                  <a:tcPr marT="45733" marB="45733"/>
                </a:tc>
                <a:tc>
                  <a:txBody>
                    <a:bodyPr/>
                    <a:lstStyle/>
                    <a:p>
                      <a:pPr algn="r"/>
                      <a:r>
                        <a:rPr lang="en-US" sz="1300" dirty="0" smtClean="0"/>
                        <a:t>25 years</a:t>
                      </a:r>
                      <a:endParaRPr lang="en-US" sz="1300" dirty="0"/>
                    </a:p>
                  </a:txBody>
                  <a:tcPr marT="45733" marB="45733"/>
                </a:tc>
              </a:tr>
              <a:tr h="294216">
                <a:tc>
                  <a:txBody>
                    <a:bodyPr/>
                    <a:lstStyle/>
                    <a:p>
                      <a:r>
                        <a:rPr lang="en-US" sz="1300" dirty="0" smtClean="0">
                          <a:solidFill>
                            <a:srgbClr val="FF0000"/>
                          </a:solidFill>
                        </a:rPr>
                        <a:t>murder</a:t>
                      </a:r>
                      <a:endParaRPr lang="en-US" sz="1300" dirty="0">
                        <a:solidFill>
                          <a:srgbClr val="FF0000"/>
                        </a:solidFill>
                      </a:endParaRPr>
                    </a:p>
                  </a:txBody>
                  <a:tcPr marT="45733" marB="45733"/>
                </a:tc>
                <a:tc>
                  <a:txBody>
                    <a:bodyPr/>
                    <a:lstStyle/>
                    <a:p>
                      <a:r>
                        <a:rPr lang="en-US" sz="1300" dirty="0" smtClean="0"/>
                        <a:t>fingernail</a:t>
                      </a:r>
                      <a:endParaRPr lang="en-US" sz="1300" dirty="0"/>
                    </a:p>
                  </a:txBody>
                  <a:tcPr marT="45733" marB="45733"/>
                </a:tc>
                <a:tc>
                  <a:txBody>
                    <a:bodyPr/>
                    <a:lstStyle/>
                    <a:p>
                      <a:r>
                        <a:rPr lang="en-US" sz="1300" dirty="0" smtClean="0"/>
                        <a:t>Anthony Morgan</a:t>
                      </a:r>
                      <a:endParaRPr lang="en-US" sz="1300" dirty="0"/>
                    </a:p>
                  </a:txBody>
                  <a:tcPr marT="45733" marB="45733"/>
                </a:tc>
                <a:tc>
                  <a:txBody>
                    <a:bodyPr/>
                    <a:lstStyle/>
                    <a:p>
                      <a:r>
                        <a:rPr lang="en-US" sz="1300" dirty="0" smtClean="0"/>
                        <a:t>guilty </a:t>
                      </a:r>
                      <a:endParaRPr lang="en-US" sz="1300" dirty="0">
                        <a:solidFill>
                          <a:srgbClr val="008000"/>
                        </a:solidFill>
                      </a:endParaRPr>
                    </a:p>
                  </a:txBody>
                  <a:tcPr marT="45733" marB="45733"/>
                </a:tc>
                <a:tc>
                  <a:txBody>
                    <a:bodyPr/>
                    <a:lstStyle/>
                    <a:p>
                      <a:pPr algn="r"/>
                      <a:r>
                        <a:rPr lang="en-US" sz="1300" dirty="0" smtClean="0"/>
                        <a:t>life</a:t>
                      </a:r>
                      <a:endParaRPr lang="en-US" sz="1300" dirty="0"/>
                    </a:p>
                  </a:txBody>
                  <a:tcPr marT="45733" marB="45733"/>
                </a:tc>
              </a:tr>
              <a:tr h="294216">
                <a:tc>
                  <a:txBody>
                    <a:bodyPr/>
                    <a:lstStyle/>
                    <a:p>
                      <a:r>
                        <a:rPr lang="en-US" sz="1300" dirty="0" smtClean="0">
                          <a:solidFill>
                            <a:srgbClr val="800000"/>
                          </a:solidFill>
                        </a:rPr>
                        <a:t>weapons</a:t>
                      </a:r>
                      <a:endParaRPr lang="en-US" sz="1300" dirty="0">
                        <a:solidFill>
                          <a:srgbClr val="800000"/>
                        </a:solidFill>
                      </a:endParaRPr>
                    </a:p>
                  </a:txBody>
                  <a:tcPr marT="45733" marB="45733"/>
                </a:tc>
                <a:tc>
                  <a:txBody>
                    <a:bodyPr/>
                    <a:lstStyle/>
                    <a:p>
                      <a:r>
                        <a:rPr lang="en-US" sz="1300" dirty="0" smtClean="0"/>
                        <a:t>gun</a:t>
                      </a:r>
                      <a:endParaRPr lang="en-US" sz="1300" dirty="0"/>
                    </a:p>
                  </a:txBody>
                  <a:tcPr marT="45733" marB="45733"/>
                </a:tc>
                <a:tc>
                  <a:txBody>
                    <a:bodyPr/>
                    <a:lstStyle/>
                    <a:p>
                      <a:r>
                        <a:rPr lang="en-US" sz="1300" dirty="0" smtClean="0"/>
                        <a:t>Thomas </a:t>
                      </a:r>
                      <a:r>
                        <a:rPr lang="en-US" sz="1300" dirty="0" err="1" smtClean="0"/>
                        <a:t>Doswell</a:t>
                      </a:r>
                      <a:endParaRPr lang="en-US" sz="1300" dirty="0"/>
                    </a:p>
                  </a:txBody>
                  <a:tcPr marT="45733" marB="4573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guilty </a:t>
                      </a:r>
                      <a:r>
                        <a:rPr lang="en-US" sz="1300" dirty="0" smtClean="0">
                          <a:solidFill>
                            <a:srgbClr val="008000"/>
                          </a:solidFill>
                        </a:rPr>
                        <a:t>plea</a:t>
                      </a:r>
                    </a:p>
                  </a:txBody>
                  <a:tcPr marT="45733" marB="45733"/>
                </a:tc>
                <a:tc>
                  <a:txBody>
                    <a:bodyPr/>
                    <a:lstStyle/>
                    <a:p>
                      <a:pPr algn="r"/>
                      <a:r>
                        <a:rPr lang="en-US" sz="1300" dirty="0" smtClean="0"/>
                        <a:t>1 </a:t>
                      </a:r>
                      <a:r>
                        <a:rPr lang="en-US" sz="1300" baseline="0" dirty="0" smtClean="0"/>
                        <a:t>year</a:t>
                      </a:r>
                      <a:endParaRPr lang="en-US" sz="1300" dirty="0"/>
                    </a:p>
                  </a:txBody>
                  <a:tcPr marT="45733" marB="45733"/>
                </a:tc>
              </a:tr>
              <a:tr h="294216">
                <a:tc>
                  <a:txBody>
                    <a:bodyPr/>
                    <a:lstStyle/>
                    <a:p>
                      <a:r>
                        <a:rPr lang="en-US" sz="1300" dirty="0" smtClean="0">
                          <a:solidFill>
                            <a:srgbClr val="800000"/>
                          </a:solidFill>
                        </a:rPr>
                        <a:t>bank</a:t>
                      </a:r>
                      <a:r>
                        <a:rPr lang="en-US" sz="1300" baseline="0" dirty="0" smtClean="0">
                          <a:solidFill>
                            <a:srgbClr val="800000"/>
                          </a:solidFill>
                        </a:rPr>
                        <a:t> </a:t>
                      </a:r>
                      <a:r>
                        <a:rPr lang="en-US" sz="1300" dirty="0" smtClean="0">
                          <a:solidFill>
                            <a:srgbClr val="800000"/>
                          </a:solidFill>
                        </a:rPr>
                        <a:t>robbery</a:t>
                      </a:r>
                      <a:endParaRPr lang="en-US" sz="1300" dirty="0">
                        <a:solidFill>
                          <a:srgbClr val="800000"/>
                        </a:solidFill>
                      </a:endParaRPr>
                    </a:p>
                  </a:txBody>
                  <a:tcPr marT="45733" marB="45733"/>
                </a:tc>
                <a:tc>
                  <a:txBody>
                    <a:bodyPr/>
                    <a:lstStyle/>
                    <a:p>
                      <a:r>
                        <a:rPr lang="en-US" sz="1300" dirty="0" smtClean="0"/>
                        <a:t>clothing</a:t>
                      </a:r>
                      <a:endParaRPr lang="en-US" sz="1300" dirty="0"/>
                    </a:p>
                  </a:txBody>
                  <a:tcPr marT="45733" marB="45733"/>
                </a:tc>
                <a:tc>
                  <a:txBody>
                    <a:bodyPr/>
                    <a:lstStyle/>
                    <a:p>
                      <a:r>
                        <a:rPr lang="en-US" sz="1300" dirty="0" smtClean="0"/>
                        <a:t>Jesse </a:t>
                      </a:r>
                      <a:r>
                        <a:rPr lang="en-US" sz="1300" dirty="0" err="1" smtClean="0"/>
                        <a:t>Lumberger</a:t>
                      </a:r>
                      <a:endParaRPr lang="en-US" sz="1300" dirty="0"/>
                    </a:p>
                  </a:txBody>
                  <a:tcPr marT="45733" marB="4573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guilty</a:t>
                      </a:r>
                      <a:endParaRPr lang="en-US" sz="1300" dirty="0" smtClean="0">
                        <a:solidFill>
                          <a:srgbClr val="008000"/>
                        </a:solidFill>
                      </a:endParaRPr>
                    </a:p>
                  </a:txBody>
                  <a:tcPr marT="45733" marB="45733"/>
                </a:tc>
                <a:tc>
                  <a:txBody>
                    <a:bodyPr/>
                    <a:lstStyle/>
                    <a:p>
                      <a:pPr algn="r"/>
                      <a:r>
                        <a:rPr lang="en-US" sz="1300" dirty="0" smtClean="0"/>
                        <a:t>10 years</a:t>
                      </a:r>
                      <a:endParaRPr lang="en-US" sz="1300" dirty="0"/>
                    </a:p>
                  </a:txBody>
                  <a:tcPr marT="45733" marB="45733"/>
                </a:tc>
              </a:tr>
              <a:tr h="294216">
                <a:tc>
                  <a:txBody>
                    <a:bodyPr/>
                    <a:lstStyle/>
                    <a:p>
                      <a:r>
                        <a:rPr lang="en-US" sz="1300" dirty="0" smtClean="0">
                          <a:solidFill>
                            <a:srgbClr val="800000"/>
                          </a:solidFill>
                        </a:rPr>
                        <a:t>drugs</a:t>
                      </a:r>
                      <a:endParaRPr lang="en-US" sz="1300" dirty="0">
                        <a:solidFill>
                          <a:srgbClr val="800000"/>
                        </a:solidFill>
                      </a:endParaRPr>
                    </a:p>
                  </a:txBody>
                  <a:tcPr marT="45733" marB="45733"/>
                </a:tc>
                <a:tc>
                  <a:txBody>
                    <a:bodyPr/>
                    <a:lstStyle/>
                    <a:p>
                      <a:r>
                        <a:rPr lang="en-US" sz="1300" dirty="0" smtClean="0"/>
                        <a:t>gun</a:t>
                      </a:r>
                      <a:endParaRPr lang="en-US" sz="1300" dirty="0"/>
                    </a:p>
                  </a:txBody>
                  <a:tcPr marT="45733" marB="45733"/>
                </a:tc>
                <a:tc>
                  <a:txBody>
                    <a:bodyPr/>
                    <a:lstStyle/>
                    <a:p>
                      <a:r>
                        <a:rPr lang="en-US" sz="1300" dirty="0" smtClean="0"/>
                        <a:t>Derek </a:t>
                      </a:r>
                      <a:r>
                        <a:rPr lang="en-US" sz="1300" dirty="0" err="1" smtClean="0"/>
                        <a:t>McKissick</a:t>
                      </a:r>
                      <a:endParaRPr lang="en-US" sz="1300" dirty="0" smtClean="0"/>
                    </a:p>
                  </a:txBody>
                  <a:tcPr marT="45733" marB="4573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guilty </a:t>
                      </a:r>
                      <a:r>
                        <a:rPr lang="en-US" sz="1300" dirty="0" smtClean="0">
                          <a:solidFill>
                            <a:srgbClr val="008000"/>
                          </a:solidFill>
                        </a:rPr>
                        <a:t>plea</a:t>
                      </a:r>
                    </a:p>
                  </a:txBody>
                  <a:tcPr marT="45733" marB="45733"/>
                </a:tc>
                <a:tc>
                  <a:txBody>
                    <a:bodyPr/>
                    <a:lstStyle/>
                    <a:p>
                      <a:pPr algn="r"/>
                      <a:r>
                        <a:rPr lang="en-US" sz="1300" dirty="0" smtClean="0"/>
                        <a:t>2 1/2 years</a:t>
                      </a:r>
                    </a:p>
                  </a:txBody>
                  <a:tcPr marT="45733" marB="45733"/>
                </a:tc>
              </a:tr>
              <a:tr h="294216">
                <a:tc>
                  <a:txBody>
                    <a:bodyPr/>
                    <a:lstStyle/>
                    <a:p>
                      <a:r>
                        <a:rPr lang="en-US" sz="1300" dirty="0" smtClean="0">
                          <a:solidFill>
                            <a:srgbClr val="800000"/>
                          </a:solidFill>
                        </a:rPr>
                        <a:t>drugs</a:t>
                      </a:r>
                      <a:endParaRPr lang="en-US" sz="1300" dirty="0">
                        <a:solidFill>
                          <a:srgbClr val="800000"/>
                        </a:solidFill>
                      </a:endParaRPr>
                    </a:p>
                  </a:txBody>
                  <a:tcPr marT="45733" marB="45733"/>
                </a:tc>
                <a:tc>
                  <a:txBody>
                    <a:bodyPr/>
                    <a:lstStyle/>
                    <a:p>
                      <a:r>
                        <a:rPr lang="en-US" sz="1300" dirty="0" smtClean="0"/>
                        <a:t>gun</a:t>
                      </a:r>
                      <a:endParaRPr lang="en-US" sz="1300" dirty="0"/>
                    </a:p>
                  </a:txBody>
                  <a:tcPr marT="45733" marB="4573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Steve Morgan</a:t>
                      </a:r>
                    </a:p>
                  </a:txBody>
                  <a:tcPr marT="45733" marB="4573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guilty </a:t>
                      </a:r>
                      <a:r>
                        <a:rPr lang="en-US" sz="1300" dirty="0" smtClean="0">
                          <a:solidFill>
                            <a:srgbClr val="008000"/>
                          </a:solidFill>
                        </a:rPr>
                        <a:t>plea</a:t>
                      </a:r>
                    </a:p>
                  </a:txBody>
                  <a:tcPr marT="45733" marB="45733"/>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300" dirty="0" smtClean="0"/>
                        <a:t>2 1/2 years</a:t>
                      </a:r>
                    </a:p>
                  </a:txBody>
                  <a:tcPr marT="45733" marB="45733"/>
                </a:tc>
              </a:tr>
              <a:tr h="294216">
                <a:tc>
                  <a:txBody>
                    <a:bodyPr/>
                    <a:lstStyle/>
                    <a:p>
                      <a:r>
                        <a:rPr lang="en-US" sz="1300" dirty="0" smtClean="0">
                          <a:solidFill>
                            <a:srgbClr val="FF0000"/>
                          </a:solidFill>
                        </a:rPr>
                        <a:t>murder</a:t>
                      </a:r>
                      <a:endParaRPr lang="en-US" sz="1300" dirty="0">
                        <a:solidFill>
                          <a:srgbClr val="FF0000"/>
                        </a:solidFill>
                      </a:endParaRPr>
                    </a:p>
                  </a:txBody>
                  <a:tcPr marT="45733" marB="45733"/>
                </a:tc>
                <a:tc>
                  <a:txBody>
                    <a:bodyPr/>
                    <a:lstStyle/>
                    <a:p>
                      <a:r>
                        <a:rPr lang="en-US" sz="1300" dirty="0" smtClean="0"/>
                        <a:t>door, clothing</a:t>
                      </a:r>
                      <a:endParaRPr lang="en-US" sz="1300" dirty="0"/>
                    </a:p>
                  </a:txBody>
                  <a:tcPr marT="45733" marB="45733"/>
                </a:tc>
                <a:tc>
                  <a:txBody>
                    <a:bodyPr/>
                    <a:lstStyle/>
                    <a:p>
                      <a:r>
                        <a:rPr lang="en-US" sz="1300" dirty="0" smtClean="0"/>
                        <a:t>Calvin Kane</a:t>
                      </a:r>
                      <a:endParaRPr lang="en-US" sz="1300" dirty="0"/>
                    </a:p>
                  </a:txBody>
                  <a:tcPr marT="45733" marB="4573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guilty </a:t>
                      </a:r>
                      <a:r>
                        <a:rPr lang="en-US" sz="1300" dirty="0" smtClean="0">
                          <a:solidFill>
                            <a:srgbClr val="008000"/>
                          </a:solidFill>
                        </a:rPr>
                        <a:t>plea</a:t>
                      </a:r>
                    </a:p>
                  </a:txBody>
                  <a:tcPr marT="45733" marB="45733"/>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300" dirty="0" smtClean="0"/>
                        <a:t>20 years</a:t>
                      </a:r>
                    </a:p>
                  </a:txBody>
                  <a:tcPr marT="45733" marB="45733"/>
                </a:tc>
              </a:tr>
              <a:tr h="294216">
                <a:tc>
                  <a:txBody>
                    <a:bodyPr/>
                    <a:lstStyle/>
                    <a:p>
                      <a:r>
                        <a:rPr lang="en-US" sz="1300" dirty="0" smtClean="0">
                          <a:solidFill>
                            <a:srgbClr val="FF0000"/>
                          </a:solidFill>
                        </a:rPr>
                        <a:t>murder</a:t>
                      </a:r>
                      <a:endParaRPr lang="en-US" sz="1300" dirty="0">
                        <a:solidFill>
                          <a:srgbClr val="FF0000"/>
                        </a:solidFill>
                      </a:endParaRPr>
                    </a:p>
                  </a:txBody>
                  <a:tcPr marT="45733" marB="45733"/>
                </a:tc>
                <a:tc>
                  <a:txBody>
                    <a:bodyPr/>
                    <a:lstStyle/>
                    <a:p>
                      <a:r>
                        <a:rPr lang="en-US" sz="1300" dirty="0" smtClean="0"/>
                        <a:t>gun</a:t>
                      </a:r>
                      <a:endParaRPr lang="en-US" sz="1300" dirty="0"/>
                    </a:p>
                  </a:txBody>
                  <a:tcPr marT="45733" marB="45733"/>
                </a:tc>
                <a:tc>
                  <a:txBody>
                    <a:bodyPr/>
                    <a:lstStyle/>
                    <a:p>
                      <a:r>
                        <a:rPr lang="en-US" sz="1300" dirty="0" err="1" smtClean="0"/>
                        <a:t>Jaykwaan</a:t>
                      </a:r>
                      <a:r>
                        <a:rPr lang="en-US" sz="1300" dirty="0" smtClean="0"/>
                        <a:t> Pinckney</a:t>
                      </a:r>
                      <a:endParaRPr lang="en-US" sz="1300" dirty="0"/>
                    </a:p>
                  </a:txBody>
                  <a:tcPr marT="45733" marB="4573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guilty </a:t>
                      </a:r>
                      <a:r>
                        <a:rPr lang="en-US" sz="1300" dirty="0" smtClean="0">
                          <a:solidFill>
                            <a:srgbClr val="008000"/>
                          </a:solidFill>
                        </a:rPr>
                        <a:t>plea</a:t>
                      </a:r>
                    </a:p>
                  </a:txBody>
                  <a:tcPr marT="45733" marB="45733"/>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300" dirty="0" smtClean="0"/>
                        <a:t>10 years</a:t>
                      </a:r>
                    </a:p>
                  </a:txBody>
                  <a:tcPr marT="45733" marB="45733"/>
                </a:tc>
              </a:tr>
              <a:tr h="294216">
                <a:tc>
                  <a:txBody>
                    <a:bodyPr/>
                    <a:lstStyle/>
                    <a:p>
                      <a:r>
                        <a:rPr lang="en-US" sz="1300" dirty="0" smtClean="0">
                          <a:solidFill>
                            <a:srgbClr val="660066"/>
                          </a:solidFill>
                        </a:rPr>
                        <a:t>child rape</a:t>
                      </a:r>
                      <a:endParaRPr lang="en-US" sz="1300" dirty="0">
                        <a:solidFill>
                          <a:srgbClr val="FF0000"/>
                        </a:solidFill>
                      </a:endParaRPr>
                    </a:p>
                  </a:txBody>
                  <a:tcPr marT="45733" marB="45733"/>
                </a:tc>
                <a:tc>
                  <a:txBody>
                    <a:bodyPr/>
                    <a:lstStyle/>
                    <a:p>
                      <a:r>
                        <a:rPr lang="en-US" sz="1300" dirty="0" smtClean="0"/>
                        <a:t>clothing</a:t>
                      </a:r>
                      <a:endParaRPr lang="en-US" sz="1300" dirty="0"/>
                    </a:p>
                  </a:txBody>
                  <a:tcPr marT="45733" marB="45733"/>
                </a:tc>
                <a:tc>
                  <a:txBody>
                    <a:bodyPr/>
                    <a:lstStyle/>
                    <a:p>
                      <a:r>
                        <a:rPr lang="en-US" sz="1300" dirty="0" err="1" smtClean="0"/>
                        <a:t>Dhaque</a:t>
                      </a:r>
                      <a:r>
                        <a:rPr lang="en-US" sz="1300" baseline="0" dirty="0" smtClean="0"/>
                        <a:t> Jones</a:t>
                      </a:r>
                      <a:endParaRPr lang="en-US" sz="1300" dirty="0"/>
                    </a:p>
                  </a:txBody>
                  <a:tcPr marT="45733" marB="4573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guilty </a:t>
                      </a:r>
                      <a:r>
                        <a:rPr lang="en-US" sz="1300" dirty="0" smtClean="0">
                          <a:solidFill>
                            <a:srgbClr val="008000"/>
                          </a:solidFill>
                        </a:rPr>
                        <a:t>plea</a:t>
                      </a:r>
                    </a:p>
                  </a:txBody>
                  <a:tcPr marT="45733" marB="45733"/>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300" dirty="0" smtClean="0"/>
                        <a:t>6 years</a:t>
                      </a:r>
                    </a:p>
                  </a:txBody>
                  <a:tcPr marT="45733" marB="45733"/>
                </a:tc>
              </a:tr>
              <a:tr h="294216">
                <a:tc>
                  <a:txBody>
                    <a:bodyPr/>
                    <a:lstStyle/>
                    <a:p>
                      <a:r>
                        <a:rPr lang="en-US" sz="1300" dirty="0" smtClean="0">
                          <a:solidFill>
                            <a:srgbClr val="800000"/>
                          </a:solidFill>
                        </a:rPr>
                        <a:t>shooting</a:t>
                      </a:r>
                      <a:endParaRPr lang="en-US" sz="1300" dirty="0">
                        <a:solidFill>
                          <a:srgbClr val="996633"/>
                        </a:solidFill>
                      </a:endParaRPr>
                    </a:p>
                  </a:txBody>
                  <a:tcPr marT="45733" marB="45733"/>
                </a:tc>
                <a:tc>
                  <a:txBody>
                    <a:bodyPr/>
                    <a:lstStyle/>
                    <a:p>
                      <a:r>
                        <a:rPr lang="en-US" sz="1300" dirty="0" smtClean="0"/>
                        <a:t>gun</a:t>
                      </a:r>
                      <a:endParaRPr lang="en-US" sz="1300" dirty="0"/>
                    </a:p>
                  </a:txBody>
                  <a:tcPr marT="45733" marB="45733"/>
                </a:tc>
                <a:tc>
                  <a:txBody>
                    <a:bodyPr/>
                    <a:lstStyle/>
                    <a:p>
                      <a:r>
                        <a:rPr lang="en-US" sz="1300" dirty="0" smtClean="0"/>
                        <a:t>Anthony</a:t>
                      </a:r>
                      <a:r>
                        <a:rPr lang="en-US" sz="1300" baseline="0" dirty="0" smtClean="0"/>
                        <a:t> Jefferson</a:t>
                      </a:r>
                      <a:endParaRPr lang="en-US" sz="1300" dirty="0"/>
                    </a:p>
                  </a:txBody>
                  <a:tcPr marT="45733" marB="4573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guilty </a:t>
                      </a:r>
                      <a:r>
                        <a:rPr lang="en-US" sz="1300" dirty="0" smtClean="0">
                          <a:solidFill>
                            <a:srgbClr val="008000"/>
                          </a:solidFill>
                        </a:rPr>
                        <a:t>plea</a:t>
                      </a:r>
                    </a:p>
                  </a:txBody>
                  <a:tcPr marT="45733" marB="45733"/>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300" dirty="0" smtClean="0"/>
                        <a:t>4 years</a:t>
                      </a:r>
                    </a:p>
                  </a:txBody>
                  <a:tcPr marT="45733" marB="45733"/>
                </a:tc>
              </a:tr>
              <a:tr h="294216">
                <a:tc>
                  <a:txBody>
                    <a:bodyPr/>
                    <a:lstStyle/>
                    <a:p>
                      <a:r>
                        <a:rPr lang="en-US" sz="1300" dirty="0" smtClean="0">
                          <a:solidFill>
                            <a:srgbClr val="800000"/>
                          </a:solidFill>
                        </a:rPr>
                        <a:t>weapons</a:t>
                      </a:r>
                      <a:endParaRPr lang="en-US" sz="1300" dirty="0">
                        <a:solidFill>
                          <a:srgbClr val="FF0000"/>
                        </a:solidFill>
                      </a:endParaRPr>
                    </a:p>
                  </a:txBody>
                  <a:tcPr marT="45733" marB="45733"/>
                </a:tc>
                <a:tc>
                  <a:txBody>
                    <a:bodyPr/>
                    <a:lstStyle/>
                    <a:p>
                      <a:r>
                        <a:rPr lang="en-US" sz="1300" dirty="0" smtClean="0"/>
                        <a:t>gun</a:t>
                      </a:r>
                      <a:endParaRPr lang="en-US" sz="1300" dirty="0"/>
                    </a:p>
                  </a:txBody>
                  <a:tcPr marT="45733" marB="45733"/>
                </a:tc>
                <a:tc>
                  <a:txBody>
                    <a:bodyPr/>
                    <a:lstStyle/>
                    <a:p>
                      <a:r>
                        <a:rPr lang="en-US" sz="1300" dirty="0" err="1" smtClean="0"/>
                        <a:t>Delmingo</a:t>
                      </a:r>
                      <a:r>
                        <a:rPr lang="en-US" sz="1300" dirty="0" smtClean="0"/>
                        <a:t> Williams</a:t>
                      </a:r>
                      <a:endParaRPr lang="en-US" sz="1300" dirty="0"/>
                    </a:p>
                  </a:txBody>
                  <a:tcPr marT="45733" marB="4573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guilty </a:t>
                      </a:r>
                      <a:r>
                        <a:rPr lang="en-US" sz="1300" dirty="0" smtClean="0">
                          <a:solidFill>
                            <a:srgbClr val="008000"/>
                          </a:solidFill>
                        </a:rPr>
                        <a:t>plea</a:t>
                      </a:r>
                    </a:p>
                  </a:txBody>
                  <a:tcPr marT="45733" marB="45733"/>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300" dirty="0" smtClean="0"/>
                        <a:t>3 years</a:t>
                      </a:r>
                    </a:p>
                  </a:txBody>
                  <a:tcPr marT="45733" marB="45733"/>
                </a:tc>
              </a:tr>
              <a:tr h="2942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solidFill>
                            <a:srgbClr val="660066"/>
                          </a:solidFill>
                        </a:rPr>
                        <a:t>incest rape</a:t>
                      </a:r>
                      <a:endParaRPr lang="en-US" sz="1300" dirty="0" smtClean="0">
                        <a:solidFill>
                          <a:srgbClr val="FF0000"/>
                        </a:solidFill>
                      </a:endParaRPr>
                    </a:p>
                  </a:txBody>
                  <a:tcPr marT="45733" marB="45733"/>
                </a:tc>
                <a:tc>
                  <a:txBody>
                    <a:bodyPr/>
                    <a:lstStyle/>
                    <a:p>
                      <a:r>
                        <a:rPr lang="en-US" sz="1300" dirty="0" smtClean="0"/>
                        <a:t>clothing</a:t>
                      </a:r>
                      <a:endParaRPr lang="en-US" sz="1300" dirty="0"/>
                    </a:p>
                  </a:txBody>
                  <a:tcPr marT="45733" marB="45733"/>
                </a:tc>
                <a:tc>
                  <a:txBody>
                    <a:bodyPr/>
                    <a:lstStyle/>
                    <a:p>
                      <a:r>
                        <a:rPr lang="en-US" sz="1300" dirty="0" smtClean="0"/>
                        <a:t>Terry</a:t>
                      </a:r>
                      <a:r>
                        <a:rPr lang="en-US" sz="1300" baseline="0" dirty="0" smtClean="0"/>
                        <a:t> L.</a:t>
                      </a:r>
                      <a:endParaRPr lang="en-US" sz="1300" dirty="0"/>
                    </a:p>
                  </a:txBody>
                  <a:tcPr marT="45733" marB="4573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guilty</a:t>
                      </a:r>
                      <a:endParaRPr lang="en-US" sz="1300" dirty="0" smtClean="0">
                        <a:solidFill>
                          <a:srgbClr val="008000"/>
                        </a:solidFill>
                      </a:endParaRPr>
                    </a:p>
                  </a:txBody>
                  <a:tcPr marT="45733" marB="45733"/>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300" dirty="0" smtClean="0"/>
                        <a:t>40 years</a:t>
                      </a:r>
                    </a:p>
                  </a:txBody>
                  <a:tcPr marT="45733" marB="45733"/>
                </a:tc>
              </a:tr>
              <a:tr h="2942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solidFill>
                            <a:srgbClr val="800000"/>
                          </a:solidFill>
                        </a:rPr>
                        <a:t>bank robbery</a:t>
                      </a:r>
                      <a:endParaRPr lang="en-US" sz="1300" dirty="0" smtClean="0">
                        <a:solidFill>
                          <a:srgbClr val="FF0000"/>
                        </a:solidFill>
                      </a:endParaRPr>
                    </a:p>
                  </a:txBody>
                  <a:tcPr marT="45733" marB="45733"/>
                </a:tc>
                <a:tc>
                  <a:txBody>
                    <a:bodyPr/>
                    <a:lstStyle/>
                    <a:p>
                      <a:r>
                        <a:rPr lang="en-US" sz="1300" dirty="0" smtClean="0"/>
                        <a:t>hat</a:t>
                      </a:r>
                      <a:endParaRPr lang="en-US" sz="1300" dirty="0"/>
                    </a:p>
                  </a:txBody>
                  <a:tcPr marT="45733" marB="45733"/>
                </a:tc>
                <a:tc>
                  <a:txBody>
                    <a:bodyPr/>
                    <a:lstStyle/>
                    <a:p>
                      <a:r>
                        <a:rPr lang="en-US" sz="1300" dirty="0" smtClean="0"/>
                        <a:t>Robert</a:t>
                      </a:r>
                      <a:r>
                        <a:rPr lang="en-US" sz="1300" baseline="0" dirty="0" smtClean="0"/>
                        <a:t> </a:t>
                      </a:r>
                      <a:r>
                        <a:rPr lang="en-US" sz="1300" baseline="0" dirty="0" err="1" smtClean="0"/>
                        <a:t>Schatzman</a:t>
                      </a:r>
                      <a:endParaRPr lang="en-US" sz="1300" dirty="0"/>
                    </a:p>
                  </a:txBody>
                  <a:tcPr marT="45733" marB="4573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guilty</a:t>
                      </a:r>
                      <a:endParaRPr lang="en-US" sz="1300" dirty="0" smtClean="0">
                        <a:solidFill>
                          <a:srgbClr val="008000"/>
                        </a:solidFill>
                      </a:endParaRPr>
                    </a:p>
                  </a:txBody>
                  <a:tcPr marT="45733" marB="45733"/>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300" dirty="0" smtClean="0"/>
                        <a:t>pending</a:t>
                      </a:r>
                    </a:p>
                  </a:txBody>
                  <a:tcPr marT="45733" marB="45733"/>
                </a:tc>
              </a:tr>
              <a:tr h="2942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solidFill>
                            <a:srgbClr val="800000"/>
                          </a:solidFill>
                        </a:rPr>
                        <a:t>weapons</a:t>
                      </a:r>
                      <a:endParaRPr lang="en-US" sz="1300" dirty="0" smtClean="0">
                        <a:solidFill>
                          <a:srgbClr val="FF0000"/>
                        </a:solidFill>
                      </a:endParaRPr>
                    </a:p>
                  </a:txBody>
                  <a:tcPr marT="45733" marB="45733"/>
                </a:tc>
                <a:tc>
                  <a:txBody>
                    <a:bodyPr/>
                    <a:lstStyle/>
                    <a:p>
                      <a:r>
                        <a:rPr lang="en-US" sz="1300" dirty="0" smtClean="0"/>
                        <a:t>gun</a:t>
                      </a:r>
                      <a:endParaRPr lang="en-US" sz="1300" dirty="0"/>
                    </a:p>
                  </a:txBody>
                  <a:tcPr marT="45733" marB="45733"/>
                </a:tc>
                <a:tc>
                  <a:txBody>
                    <a:bodyPr/>
                    <a:lstStyle/>
                    <a:p>
                      <a:r>
                        <a:rPr lang="en-US" sz="1300" dirty="0" err="1" smtClean="0"/>
                        <a:t>Rashawn</a:t>
                      </a:r>
                      <a:r>
                        <a:rPr lang="en-US" sz="1300" dirty="0" smtClean="0"/>
                        <a:t> Walker</a:t>
                      </a:r>
                      <a:endParaRPr lang="en-US" sz="1300" dirty="0"/>
                    </a:p>
                  </a:txBody>
                  <a:tcPr marT="45733" marB="4573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guilty</a:t>
                      </a:r>
                      <a:endParaRPr lang="en-US" sz="1300" dirty="0" smtClean="0">
                        <a:solidFill>
                          <a:srgbClr val="008000"/>
                        </a:solidFill>
                      </a:endParaRPr>
                    </a:p>
                  </a:txBody>
                  <a:tcPr marT="45733" marB="45733"/>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300" dirty="0" smtClean="0"/>
                        <a:t>1.5 years</a:t>
                      </a:r>
                    </a:p>
                  </a:txBody>
                  <a:tcPr marT="45733" marB="45733"/>
                </a:tc>
              </a:tr>
              <a:tr h="2942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solidFill>
                            <a:srgbClr val="800000"/>
                          </a:solidFill>
                        </a:rPr>
                        <a:t>robbery</a:t>
                      </a:r>
                      <a:endParaRPr lang="en-US" sz="1300" dirty="0" smtClean="0">
                        <a:solidFill>
                          <a:srgbClr val="FF0000"/>
                        </a:solidFill>
                      </a:endParaRPr>
                    </a:p>
                  </a:txBody>
                  <a:tcPr marT="45733" marB="45733"/>
                </a:tc>
                <a:tc>
                  <a:txBody>
                    <a:bodyPr/>
                    <a:lstStyle/>
                    <a:p>
                      <a:r>
                        <a:rPr lang="en-US" sz="1300" dirty="0" smtClean="0"/>
                        <a:t>hat</a:t>
                      </a:r>
                      <a:endParaRPr lang="en-US" sz="1300" dirty="0"/>
                    </a:p>
                  </a:txBody>
                  <a:tcPr marT="45733" marB="45733"/>
                </a:tc>
                <a:tc>
                  <a:txBody>
                    <a:bodyPr/>
                    <a:lstStyle/>
                    <a:p>
                      <a:r>
                        <a:rPr lang="en-US" sz="1300" dirty="0" smtClean="0"/>
                        <a:t>Lauren</a:t>
                      </a:r>
                      <a:r>
                        <a:rPr lang="en-US" sz="1300" baseline="0" dirty="0" smtClean="0"/>
                        <a:t> Peak</a:t>
                      </a:r>
                      <a:endParaRPr lang="en-US" sz="1300" dirty="0"/>
                    </a:p>
                  </a:txBody>
                  <a:tcPr marT="45733" marB="4573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guilty </a:t>
                      </a:r>
                      <a:r>
                        <a:rPr lang="en-US" sz="1300" dirty="0" smtClean="0">
                          <a:solidFill>
                            <a:srgbClr val="008000"/>
                          </a:solidFill>
                        </a:rPr>
                        <a:t>plea</a:t>
                      </a:r>
                    </a:p>
                  </a:txBody>
                  <a:tcPr marT="45733" marB="45733"/>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300" dirty="0" smtClean="0"/>
                        <a:t>1 year</a:t>
                      </a:r>
                    </a:p>
                  </a:txBody>
                  <a:tcPr marT="45733" marB="45733"/>
                </a:tc>
              </a:tr>
              <a:tr h="2942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solidFill>
                            <a:srgbClr val="FF0000"/>
                          </a:solidFill>
                        </a:rPr>
                        <a:t>murder</a:t>
                      </a:r>
                    </a:p>
                  </a:txBody>
                  <a:tcPr marT="45733" marB="45733"/>
                </a:tc>
                <a:tc>
                  <a:txBody>
                    <a:bodyPr/>
                    <a:lstStyle/>
                    <a:p>
                      <a:r>
                        <a:rPr lang="en-US" sz="1300" dirty="0" smtClean="0"/>
                        <a:t>gun</a:t>
                      </a:r>
                      <a:endParaRPr lang="en-US" sz="1300" dirty="0"/>
                    </a:p>
                  </a:txBody>
                  <a:tcPr marT="45733" marB="45733"/>
                </a:tc>
                <a:tc>
                  <a:txBody>
                    <a:bodyPr/>
                    <a:lstStyle/>
                    <a:p>
                      <a:r>
                        <a:rPr lang="en-US" sz="1300" dirty="0" err="1" smtClean="0"/>
                        <a:t>Chaz</a:t>
                      </a:r>
                      <a:r>
                        <a:rPr lang="en-US" sz="1300" baseline="0" dirty="0" smtClean="0"/>
                        <a:t> White</a:t>
                      </a:r>
                      <a:endParaRPr lang="en-US" sz="1300" dirty="0"/>
                    </a:p>
                  </a:txBody>
                  <a:tcPr marT="45733" marB="4573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guilty </a:t>
                      </a:r>
                      <a:r>
                        <a:rPr lang="en-US" sz="1300" dirty="0" smtClean="0">
                          <a:solidFill>
                            <a:srgbClr val="008000"/>
                          </a:solidFill>
                        </a:rPr>
                        <a:t>plea</a:t>
                      </a:r>
                    </a:p>
                  </a:txBody>
                  <a:tcPr marT="45733" marB="45733"/>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300" dirty="0" smtClean="0"/>
                        <a:t>4 years</a:t>
                      </a:r>
                    </a:p>
                  </a:txBody>
                  <a:tcPr marT="45733" marB="45733"/>
                </a:tc>
              </a:tr>
            </a:tbl>
          </a:graphicData>
        </a:graphic>
      </p:graphicFrame>
      <p:sp>
        <p:nvSpPr>
          <p:cNvPr id="96332" name="TextBox 2"/>
          <p:cNvSpPr txBox="1">
            <a:spLocks noChangeArrowheads="1"/>
          </p:cNvSpPr>
          <p:nvPr/>
        </p:nvSpPr>
        <p:spPr bwMode="auto">
          <a:xfrm>
            <a:off x="642409" y="-67736"/>
            <a:ext cx="7807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solidFill>
                  <a:srgbClr val="3366FF"/>
                </a:solidFill>
              </a:rPr>
              <a:t>40 cases, </a:t>
            </a:r>
            <a:r>
              <a:rPr lang="en-US" dirty="0" smtClean="0">
                <a:solidFill>
                  <a:srgbClr val="0000FF"/>
                </a:solidFill>
              </a:rPr>
              <a:t>8 </a:t>
            </a:r>
            <a:r>
              <a:rPr lang="en-US" dirty="0">
                <a:solidFill>
                  <a:srgbClr val="0000FF"/>
                </a:solidFill>
              </a:rPr>
              <a:t>trials, </a:t>
            </a:r>
            <a:r>
              <a:rPr lang="en-US" dirty="0" smtClean="0">
                <a:solidFill>
                  <a:srgbClr val="000090"/>
                </a:solidFill>
              </a:rPr>
              <a:t>3 DNA exonerations</a:t>
            </a:r>
            <a:endParaRPr lang="en-US" dirty="0">
              <a:solidFill>
                <a:srgbClr val="000090"/>
              </a:solidFill>
            </a:endParaRP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85800" y="152400"/>
            <a:ext cx="7772400" cy="1143000"/>
          </a:xfrm>
        </p:spPr>
        <p:txBody>
          <a:bodyPr/>
          <a:lstStyle/>
          <a:p>
            <a:r>
              <a:rPr lang="en-US">
                <a:latin typeface="Arial" charset="0"/>
              </a:rPr>
              <a:t>Post-conviction relief</a:t>
            </a:r>
          </a:p>
        </p:txBody>
      </p:sp>
      <p:sp>
        <p:nvSpPr>
          <p:cNvPr id="32770" name="TextBox 3"/>
          <p:cNvSpPr txBox="1">
            <a:spLocks noChangeArrowheads="1"/>
          </p:cNvSpPr>
          <p:nvPr/>
        </p:nvSpPr>
        <p:spPr bwMode="auto">
          <a:xfrm>
            <a:off x="990600" y="1752600"/>
            <a:ext cx="74676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 9543(a)(2).  Eligibility for PCR</a:t>
            </a:r>
          </a:p>
          <a:p>
            <a:r>
              <a:rPr lang="en-US" sz="2200" dirty="0"/>
              <a:t>(ii) </a:t>
            </a:r>
            <a:r>
              <a:rPr lang="en-US" sz="2200" dirty="0">
                <a:solidFill>
                  <a:srgbClr val="0000FF"/>
                </a:solidFill>
              </a:rPr>
              <a:t>Ineffective assistance </a:t>
            </a:r>
            <a:r>
              <a:rPr lang="en-US" sz="2200" dirty="0"/>
              <a:t>of counsel</a:t>
            </a:r>
          </a:p>
          <a:p>
            <a:r>
              <a:rPr lang="en-US" sz="2200" dirty="0"/>
              <a:t>(vi) The </a:t>
            </a:r>
            <a:r>
              <a:rPr lang="en-US" sz="2200" dirty="0">
                <a:solidFill>
                  <a:srgbClr val="0000FF"/>
                </a:solidFill>
              </a:rPr>
              <a:t>unavailability … of exculpatory evidence </a:t>
            </a:r>
            <a:r>
              <a:rPr lang="en-US" sz="2200" dirty="0"/>
              <a:t>that has </a:t>
            </a:r>
            <a:r>
              <a:rPr lang="en-US" sz="2200" dirty="0">
                <a:solidFill>
                  <a:srgbClr val="0000FF"/>
                </a:solidFill>
              </a:rPr>
              <a:t>subsequently become available </a:t>
            </a:r>
            <a:r>
              <a:rPr lang="en-US" sz="2200" dirty="0"/>
              <a:t>and would have changed the outcome …</a:t>
            </a:r>
          </a:p>
          <a:p>
            <a:endParaRPr lang="en-US" dirty="0"/>
          </a:p>
          <a:p>
            <a:r>
              <a:rPr lang="en-US" b="1" dirty="0"/>
              <a:t>§ 9543.1.  Post-conviction DNA testing</a:t>
            </a:r>
            <a:endParaRPr lang="en-US" dirty="0"/>
          </a:p>
          <a:p>
            <a:r>
              <a:rPr lang="en-US" sz="2200" dirty="0" err="1"/>
              <a:t>TrueAllele</a:t>
            </a:r>
            <a:r>
              <a:rPr lang="en-US" sz="2200" dirty="0"/>
              <a:t> reanalysis of “</a:t>
            </a:r>
            <a:r>
              <a:rPr lang="en-US" altLang="ja-JP" sz="2200" dirty="0">
                <a:solidFill>
                  <a:srgbClr val="0000FF"/>
                </a:solidFill>
              </a:rPr>
              <a:t>inconclusive</a:t>
            </a:r>
            <a:r>
              <a:rPr lang="en-US" sz="2200" dirty="0"/>
              <a:t>”</a:t>
            </a:r>
            <a:r>
              <a:rPr lang="en-US" altLang="ja-JP" sz="2200" dirty="0"/>
              <a:t> DNA</a:t>
            </a:r>
          </a:p>
          <a:p>
            <a:r>
              <a:rPr lang="en-US" sz="2200" dirty="0"/>
              <a:t>or </a:t>
            </a:r>
            <a:r>
              <a:rPr lang="en-US" sz="2200" dirty="0">
                <a:solidFill>
                  <a:srgbClr val="0000FF"/>
                </a:solidFill>
              </a:rPr>
              <a:t>inaccurate</a:t>
            </a:r>
            <a:r>
              <a:rPr lang="en-US" sz="2200" dirty="0"/>
              <a:t> DNA match statistics</a:t>
            </a:r>
          </a:p>
          <a:p>
            <a:endParaRPr lang="en-US" dirty="0"/>
          </a:p>
          <a:p>
            <a:r>
              <a:rPr lang="en-US" b="1" dirty="0"/>
              <a:t>Han </a:t>
            </a:r>
            <a:r>
              <a:rPr lang="en-US" b="1" dirty="0" err="1"/>
              <a:t>Tak</a:t>
            </a:r>
            <a:r>
              <a:rPr lang="en-US" b="1" dirty="0"/>
              <a:t> Lee v. Monroe County (PA Innocence)</a:t>
            </a:r>
          </a:p>
          <a:p>
            <a:r>
              <a:rPr lang="en-US" sz="2200" dirty="0"/>
              <a:t>US Court of Appeals for the Third Circuit (2012)</a:t>
            </a:r>
          </a:p>
          <a:p>
            <a:r>
              <a:rPr lang="en-US" sz="2200" dirty="0"/>
              <a:t>“fire </a:t>
            </a:r>
            <a:r>
              <a:rPr lang="en-US" sz="2200" dirty="0">
                <a:solidFill>
                  <a:srgbClr val="0000FF"/>
                </a:solidFill>
              </a:rPr>
              <a:t>expert testimony </a:t>
            </a:r>
            <a:r>
              <a:rPr lang="en-US" sz="2200" dirty="0"/>
              <a:t>at trial </a:t>
            </a:r>
            <a:r>
              <a:rPr lang="en-US" sz="2200" dirty="0">
                <a:solidFill>
                  <a:srgbClr val="0000FF"/>
                </a:solidFill>
              </a:rPr>
              <a:t>fundamentally unreliable</a:t>
            </a:r>
            <a:r>
              <a:rPr lang="en-US" sz="2200" dirty="0"/>
              <a:t>, </a:t>
            </a:r>
          </a:p>
          <a:p>
            <a:r>
              <a:rPr lang="en-US" sz="2200" dirty="0"/>
              <a:t>  so entitled to </a:t>
            </a:r>
            <a:r>
              <a:rPr lang="en-US" sz="2200" dirty="0">
                <a:solidFill>
                  <a:srgbClr val="0000FF"/>
                </a:solidFill>
              </a:rPr>
              <a:t>federal habeas relief </a:t>
            </a:r>
            <a:r>
              <a:rPr lang="en-US" sz="2200" dirty="0"/>
              <a:t>on due process claim” </a:t>
            </a:r>
          </a:p>
        </p:txBody>
      </p:sp>
      <p:sp>
        <p:nvSpPr>
          <p:cNvPr id="32771" name="TextBox 4"/>
          <p:cNvSpPr txBox="1">
            <a:spLocks noChangeArrowheads="1"/>
          </p:cNvSpPr>
          <p:nvPr/>
        </p:nvSpPr>
        <p:spPr bwMode="auto">
          <a:xfrm>
            <a:off x="1905000" y="1066800"/>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000090"/>
                </a:solidFill>
              </a:rPr>
              <a:t>Title 42, Chapter 95, Subchapter B</a:t>
            </a:r>
          </a:p>
        </p:txBody>
      </p:sp>
    </p:spTree>
    <p:extLst>
      <p:ext uri="{BB962C8B-B14F-4D97-AF65-F5344CB8AC3E}">
        <p14:creationId xmlns:p14="http://schemas.microsoft.com/office/powerpoint/2010/main" val="322279027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62575"/>
            <a:ext cx="29718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2" name="Rectangle 2"/>
          <p:cNvSpPr>
            <a:spLocks noGrp="1" noChangeArrowheads="1"/>
          </p:cNvSpPr>
          <p:nvPr>
            <p:ph type="title"/>
          </p:nvPr>
        </p:nvSpPr>
        <p:spPr/>
        <p:txBody>
          <a:bodyPr/>
          <a:lstStyle/>
          <a:p>
            <a:pPr eaLnBrk="1" hangingPunct="1"/>
            <a:r>
              <a:rPr lang="en-US" dirty="0">
                <a:latin typeface="Arial" charset="0"/>
              </a:rPr>
              <a:t>More </a:t>
            </a:r>
            <a:r>
              <a:rPr lang="en-US" dirty="0" smtClean="0">
                <a:latin typeface="Arial" charset="0"/>
              </a:rPr>
              <a:t>DNA mixture information</a:t>
            </a:r>
            <a:endParaRPr lang="en-US" dirty="0">
              <a:latin typeface="Arial" charset="0"/>
            </a:endParaRPr>
          </a:p>
        </p:txBody>
      </p:sp>
      <p:sp>
        <p:nvSpPr>
          <p:cNvPr id="8" name="Text Box 9"/>
          <p:cNvSpPr txBox="1">
            <a:spLocks noChangeArrowheads="1"/>
          </p:cNvSpPr>
          <p:nvPr/>
        </p:nvSpPr>
        <p:spPr bwMode="auto">
          <a:xfrm>
            <a:off x="1752600" y="1852613"/>
            <a:ext cx="5638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solidFill>
                  <a:srgbClr val="0000FF"/>
                </a:solidFill>
              </a:rPr>
              <a:t>http://</a:t>
            </a:r>
            <a:r>
              <a:rPr lang="en-US" dirty="0" err="1">
                <a:solidFill>
                  <a:srgbClr val="0000FF"/>
                </a:solidFill>
              </a:rPr>
              <a:t>www.cybgen.com</a:t>
            </a:r>
            <a:r>
              <a:rPr lang="en-US" dirty="0">
                <a:solidFill>
                  <a:srgbClr val="0000FF"/>
                </a:solidFill>
              </a:rPr>
              <a:t>/information</a:t>
            </a:r>
          </a:p>
        </p:txBody>
      </p:sp>
      <p:sp>
        <p:nvSpPr>
          <p:cNvPr id="9" name="Text Box 11"/>
          <p:cNvSpPr txBox="1">
            <a:spLocks noChangeArrowheads="1"/>
          </p:cNvSpPr>
          <p:nvPr/>
        </p:nvSpPr>
        <p:spPr bwMode="auto">
          <a:xfrm>
            <a:off x="5156200" y="2286000"/>
            <a:ext cx="22606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dirty="0">
                <a:solidFill>
                  <a:srgbClr val="0000FF"/>
                </a:solidFill>
              </a:rPr>
              <a:t>• Courses</a:t>
            </a:r>
          </a:p>
          <a:p>
            <a:pPr algn="l">
              <a:defRPr/>
            </a:pPr>
            <a:r>
              <a:rPr lang="en-US" dirty="0">
                <a:solidFill>
                  <a:srgbClr val="0000FF"/>
                </a:solidFill>
              </a:rPr>
              <a:t>• Newsletters</a:t>
            </a:r>
          </a:p>
          <a:p>
            <a:pPr algn="l">
              <a:defRPr/>
            </a:pPr>
            <a:r>
              <a:rPr lang="en-US" dirty="0">
                <a:solidFill>
                  <a:srgbClr val="0000FF"/>
                </a:solidFill>
              </a:rPr>
              <a:t>• Newsroom</a:t>
            </a:r>
          </a:p>
          <a:p>
            <a:pPr algn="l">
              <a:defRPr/>
            </a:pPr>
            <a:r>
              <a:rPr lang="en-US" dirty="0">
                <a:solidFill>
                  <a:srgbClr val="0000FF"/>
                </a:solidFill>
              </a:rPr>
              <a:t>• Presentations</a:t>
            </a:r>
          </a:p>
          <a:p>
            <a:pPr algn="l">
              <a:defRPr/>
            </a:pPr>
            <a:r>
              <a:rPr lang="en-US" dirty="0">
                <a:solidFill>
                  <a:srgbClr val="0000FF"/>
                </a:solidFill>
              </a:rPr>
              <a:t>• Publications</a:t>
            </a:r>
          </a:p>
          <a:p>
            <a:pPr algn="l">
              <a:defRPr/>
            </a:pPr>
            <a:r>
              <a:rPr lang="en-US" dirty="0">
                <a:solidFill>
                  <a:srgbClr val="0000FF"/>
                </a:solidFill>
              </a:rPr>
              <a:t>• Webinars</a:t>
            </a:r>
          </a:p>
        </p:txBody>
      </p:sp>
      <p:sp>
        <p:nvSpPr>
          <p:cNvPr id="97285" name="TextBox 1"/>
          <p:cNvSpPr txBox="1">
            <a:spLocks noChangeArrowheads="1"/>
          </p:cNvSpPr>
          <p:nvPr/>
        </p:nvSpPr>
        <p:spPr bwMode="auto">
          <a:xfrm>
            <a:off x="1898650" y="4673600"/>
            <a:ext cx="5597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90"/>
                </a:solidFill>
              </a:rPr>
              <a:t>http://www.youtube.com/user/TrueAllele</a:t>
            </a:r>
          </a:p>
          <a:p>
            <a:r>
              <a:rPr lang="en-US">
                <a:solidFill>
                  <a:srgbClr val="000090"/>
                </a:solidFill>
              </a:rPr>
              <a:t>TrueAllele YouTube channel</a:t>
            </a:r>
          </a:p>
        </p:txBody>
      </p:sp>
      <p:pic>
        <p:nvPicPr>
          <p:cNvPr id="97286" name="Picture 1" descr="YouTube-logo-full_colo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7750" y="5275263"/>
            <a:ext cx="18986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7" name="Picture 2" descr="trueallel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5300" y="2524125"/>
            <a:ext cx="3098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5834063" y="5892800"/>
            <a:ext cx="3048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dirty="0" err="1">
                <a:solidFill>
                  <a:srgbClr val="000090"/>
                </a:solidFill>
              </a:rPr>
              <a:t>perlin@cybgen.com</a:t>
            </a:r>
            <a:endParaRPr lang="en-US" sz="2000" dirty="0">
              <a:solidFill>
                <a:srgbClr val="000090"/>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latin typeface="Arial" charset="0"/>
              </a:rPr>
              <a:t>DNA interpretation</a:t>
            </a:r>
          </a:p>
        </p:txBody>
      </p:sp>
      <p:sp>
        <p:nvSpPr>
          <p:cNvPr id="24578" name="Text Box 5"/>
          <p:cNvSpPr txBox="1">
            <a:spLocks noChangeArrowheads="1"/>
          </p:cNvSpPr>
          <p:nvPr/>
        </p:nvSpPr>
        <p:spPr bwMode="auto">
          <a:xfrm>
            <a:off x="587375" y="1828800"/>
            <a:ext cx="160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t>Evidence item</a:t>
            </a:r>
          </a:p>
        </p:txBody>
      </p:sp>
      <p:sp>
        <p:nvSpPr>
          <p:cNvPr id="24579" name="Text Box 6"/>
          <p:cNvSpPr txBox="1">
            <a:spLocks noChangeArrowheads="1"/>
          </p:cNvSpPr>
          <p:nvPr/>
        </p:nvSpPr>
        <p:spPr bwMode="auto">
          <a:xfrm>
            <a:off x="3711575" y="1828800"/>
            <a:ext cx="1768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Evidence data</a:t>
            </a:r>
          </a:p>
        </p:txBody>
      </p:sp>
      <p:sp>
        <p:nvSpPr>
          <p:cNvPr id="24580" name="Line 10"/>
          <p:cNvSpPr>
            <a:spLocks noChangeShapeType="1"/>
          </p:cNvSpPr>
          <p:nvPr/>
        </p:nvSpPr>
        <p:spPr bwMode="auto">
          <a:xfrm>
            <a:off x="2263775" y="2209800"/>
            <a:ext cx="13716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4581" name="Line 11"/>
          <p:cNvSpPr>
            <a:spLocks noChangeShapeType="1"/>
          </p:cNvSpPr>
          <p:nvPr/>
        </p:nvSpPr>
        <p:spPr bwMode="auto">
          <a:xfrm>
            <a:off x="5464175" y="2209800"/>
            <a:ext cx="13716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4582" name="Text Box 19"/>
          <p:cNvSpPr txBox="1">
            <a:spLocks noChangeArrowheads="1"/>
          </p:cNvSpPr>
          <p:nvPr/>
        </p:nvSpPr>
        <p:spPr bwMode="auto">
          <a:xfrm>
            <a:off x="2514600" y="17526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solidFill>
                  <a:schemeClr val="accent2"/>
                </a:solidFill>
              </a:rPr>
              <a:t>Lab</a:t>
            </a:r>
          </a:p>
        </p:txBody>
      </p:sp>
      <p:sp>
        <p:nvSpPr>
          <p:cNvPr id="24583" name="Text Box 20"/>
          <p:cNvSpPr txBox="1">
            <a:spLocks noChangeArrowheads="1"/>
          </p:cNvSpPr>
          <p:nvPr/>
        </p:nvSpPr>
        <p:spPr bwMode="auto">
          <a:xfrm>
            <a:off x="5629275" y="1739900"/>
            <a:ext cx="801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solidFill>
                  <a:schemeClr val="accent2"/>
                </a:solidFill>
              </a:rPr>
              <a:t>Infer</a:t>
            </a:r>
          </a:p>
        </p:txBody>
      </p:sp>
      <p:sp>
        <p:nvSpPr>
          <p:cNvPr id="24584" name="AutoShape 22"/>
          <p:cNvSpPr>
            <a:spLocks noChangeArrowheads="1"/>
          </p:cNvSpPr>
          <p:nvPr/>
        </p:nvSpPr>
        <p:spPr bwMode="auto">
          <a:xfrm>
            <a:off x="3962400" y="3513138"/>
            <a:ext cx="158750" cy="677862"/>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24585" name="Line 24"/>
          <p:cNvSpPr>
            <a:spLocks noChangeShapeType="1"/>
          </p:cNvSpPr>
          <p:nvPr/>
        </p:nvSpPr>
        <p:spPr bwMode="auto">
          <a:xfrm>
            <a:off x="3810000" y="41910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6" name="Text Box 25"/>
          <p:cNvSpPr txBox="1">
            <a:spLocks noChangeArrowheads="1"/>
          </p:cNvSpPr>
          <p:nvPr/>
        </p:nvSpPr>
        <p:spPr bwMode="auto">
          <a:xfrm>
            <a:off x="3810000" y="4129088"/>
            <a:ext cx="13287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sz="1800"/>
              <a:t>10   11   12</a:t>
            </a:r>
          </a:p>
        </p:txBody>
      </p:sp>
      <p:sp>
        <p:nvSpPr>
          <p:cNvPr id="24587" name="AutoShape 26"/>
          <p:cNvSpPr>
            <a:spLocks noChangeArrowheads="1"/>
          </p:cNvSpPr>
          <p:nvPr/>
        </p:nvSpPr>
        <p:spPr bwMode="auto">
          <a:xfrm>
            <a:off x="4833938" y="3513138"/>
            <a:ext cx="169862" cy="677862"/>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24588" name="Text Box 28"/>
          <p:cNvSpPr txBox="1">
            <a:spLocks noChangeArrowheads="1"/>
          </p:cNvSpPr>
          <p:nvPr/>
        </p:nvSpPr>
        <p:spPr bwMode="auto">
          <a:xfrm>
            <a:off x="6972300" y="1828800"/>
            <a:ext cx="1768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Evidence genotype</a:t>
            </a:r>
          </a:p>
        </p:txBody>
      </p:sp>
      <p:sp>
        <p:nvSpPr>
          <p:cNvPr id="24589" name="Text Box 31"/>
          <p:cNvSpPr txBox="1">
            <a:spLocks noChangeArrowheads="1"/>
          </p:cNvSpPr>
          <p:nvPr/>
        </p:nvSpPr>
        <p:spPr bwMode="auto">
          <a:xfrm>
            <a:off x="7319963" y="2743200"/>
            <a:ext cx="1039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solidFill>
                  <a:schemeClr val="accent2"/>
                </a:solidFill>
              </a:rPr>
              <a:t>10, 12</a:t>
            </a:r>
          </a:p>
        </p:txBody>
      </p:sp>
      <p:pic>
        <p:nvPicPr>
          <p:cNvPr id="24590" name="Picture 38" descr="DNA_logo.jpg                                                   00D94E0CMacintosh HD                   7C262F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8" y="2895600"/>
            <a:ext cx="5826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TextBox 1"/>
          <p:cNvSpPr txBox="1">
            <a:spLocks noChangeArrowheads="1"/>
          </p:cNvSpPr>
          <p:nvPr/>
        </p:nvSpPr>
        <p:spPr bwMode="auto">
          <a:xfrm>
            <a:off x="177800" y="4292600"/>
            <a:ext cx="2405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rgbClr val="000090"/>
                </a:solidFill>
              </a:rPr>
              <a:t>DNA from</a:t>
            </a:r>
          </a:p>
          <a:p>
            <a:r>
              <a:rPr lang="en-US" sz="2000">
                <a:solidFill>
                  <a:srgbClr val="000090"/>
                </a:solidFill>
              </a:rPr>
              <a:t>one person</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a:latin typeface="Arial" charset="0"/>
              </a:rPr>
              <a:t>DNA match statistic</a:t>
            </a:r>
          </a:p>
        </p:txBody>
      </p:sp>
      <p:sp>
        <p:nvSpPr>
          <p:cNvPr id="26626" name="Text Box 5"/>
          <p:cNvSpPr txBox="1">
            <a:spLocks noChangeArrowheads="1"/>
          </p:cNvSpPr>
          <p:nvPr/>
        </p:nvSpPr>
        <p:spPr bwMode="auto">
          <a:xfrm>
            <a:off x="587375" y="1828800"/>
            <a:ext cx="160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t>Evidence item</a:t>
            </a:r>
          </a:p>
        </p:txBody>
      </p:sp>
      <p:sp>
        <p:nvSpPr>
          <p:cNvPr id="26627" name="Text Box 6"/>
          <p:cNvSpPr txBox="1">
            <a:spLocks noChangeArrowheads="1"/>
          </p:cNvSpPr>
          <p:nvPr/>
        </p:nvSpPr>
        <p:spPr bwMode="auto">
          <a:xfrm>
            <a:off x="3711575" y="1828800"/>
            <a:ext cx="1768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Evidence data</a:t>
            </a:r>
          </a:p>
        </p:txBody>
      </p:sp>
      <p:sp>
        <p:nvSpPr>
          <p:cNvPr id="26628" name="Line 10"/>
          <p:cNvSpPr>
            <a:spLocks noChangeShapeType="1"/>
          </p:cNvSpPr>
          <p:nvPr/>
        </p:nvSpPr>
        <p:spPr bwMode="auto">
          <a:xfrm>
            <a:off x="2263775" y="2209800"/>
            <a:ext cx="13716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6629" name="Line 11"/>
          <p:cNvSpPr>
            <a:spLocks noChangeShapeType="1"/>
          </p:cNvSpPr>
          <p:nvPr/>
        </p:nvSpPr>
        <p:spPr bwMode="auto">
          <a:xfrm>
            <a:off x="5464175" y="2209800"/>
            <a:ext cx="13716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6630" name="Text Box 19"/>
          <p:cNvSpPr txBox="1">
            <a:spLocks noChangeArrowheads="1"/>
          </p:cNvSpPr>
          <p:nvPr/>
        </p:nvSpPr>
        <p:spPr bwMode="auto">
          <a:xfrm>
            <a:off x="2514600" y="17526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solidFill>
                  <a:schemeClr val="accent2"/>
                </a:solidFill>
              </a:rPr>
              <a:t>Lab</a:t>
            </a:r>
          </a:p>
        </p:txBody>
      </p:sp>
      <p:sp>
        <p:nvSpPr>
          <p:cNvPr id="26631" name="Text Box 20"/>
          <p:cNvSpPr txBox="1">
            <a:spLocks noChangeArrowheads="1"/>
          </p:cNvSpPr>
          <p:nvPr/>
        </p:nvSpPr>
        <p:spPr bwMode="auto">
          <a:xfrm>
            <a:off x="5683250" y="17526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solidFill>
                  <a:schemeClr val="accent2"/>
                </a:solidFill>
              </a:rPr>
              <a:t>Infer</a:t>
            </a:r>
          </a:p>
        </p:txBody>
      </p:sp>
      <p:sp>
        <p:nvSpPr>
          <p:cNvPr id="26632" name="AutoShape 22"/>
          <p:cNvSpPr>
            <a:spLocks noChangeArrowheads="1"/>
          </p:cNvSpPr>
          <p:nvPr/>
        </p:nvSpPr>
        <p:spPr bwMode="auto">
          <a:xfrm>
            <a:off x="3962400" y="3513138"/>
            <a:ext cx="158750" cy="677862"/>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26633" name="Line 24"/>
          <p:cNvSpPr>
            <a:spLocks noChangeShapeType="1"/>
          </p:cNvSpPr>
          <p:nvPr/>
        </p:nvSpPr>
        <p:spPr bwMode="auto">
          <a:xfrm>
            <a:off x="3810000" y="41910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4" name="Text Box 25"/>
          <p:cNvSpPr txBox="1">
            <a:spLocks noChangeArrowheads="1"/>
          </p:cNvSpPr>
          <p:nvPr/>
        </p:nvSpPr>
        <p:spPr bwMode="auto">
          <a:xfrm>
            <a:off x="3810000" y="4129088"/>
            <a:ext cx="13287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sz="1800"/>
              <a:t>10   11   12</a:t>
            </a:r>
          </a:p>
        </p:txBody>
      </p:sp>
      <p:sp>
        <p:nvSpPr>
          <p:cNvPr id="26635" name="AutoShape 26"/>
          <p:cNvSpPr>
            <a:spLocks noChangeArrowheads="1"/>
          </p:cNvSpPr>
          <p:nvPr/>
        </p:nvSpPr>
        <p:spPr bwMode="auto">
          <a:xfrm>
            <a:off x="4833938" y="3513138"/>
            <a:ext cx="169862" cy="677862"/>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26636" name="Text Box 28"/>
          <p:cNvSpPr txBox="1">
            <a:spLocks noChangeArrowheads="1"/>
          </p:cNvSpPr>
          <p:nvPr/>
        </p:nvSpPr>
        <p:spPr bwMode="auto">
          <a:xfrm>
            <a:off x="6972300" y="1828800"/>
            <a:ext cx="1768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Evidence genotype</a:t>
            </a:r>
          </a:p>
        </p:txBody>
      </p:sp>
      <p:sp>
        <p:nvSpPr>
          <p:cNvPr id="26637" name="Text Box 29"/>
          <p:cNvSpPr txBox="1">
            <a:spLocks noChangeArrowheads="1"/>
          </p:cNvSpPr>
          <p:nvPr/>
        </p:nvSpPr>
        <p:spPr bwMode="auto">
          <a:xfrm>
            <a:off x="6972300" y="5349875"/>
            <a:ext cx="1768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606060"/>
                </a:solidFill>
              </a:rPr>
              <a:t>Known genotype</a:t>
            </a:r>
          </a:p>
        </p:txBody>
      </p:sp>
      <p:sp>
        <p:nvSpPr>
          <p:cNvPr id="26638" name="AutoShape 30"/>
          <p:cNvSpPr>
            <a:spLocks noChangeArrowheads="1"/>
          </p:cNvSpPr>
          <p:nvPr/>
        </p:nvSpPr>
        <p:spPr bwMode="auto">
          <a:xfrm>
            <a:off x="7581900" y="4191000"/>
            <a:ext cx="533400" cy="990600"/>
          </a:xfrm>
          <a:prstGeom prst="upDownArrow">
            <a:avLst>
              <a:gd name="adj1" fmla="val 50000"/>
              <a:gd name="adj2" fmla="val 37143"/>
            </a:avLst>
          </a:prstGeom>
          <a:solidFill>
            <a:schemeClr val="accent1"/>
          </a:solidFill>
          <a:ln w="9525">
            <a:solidFill>
              <a:schemeClr val="tx1"/>
            </a:solidFill>
            <a:miter lim="800000"/>
            <a:headEnd/>
            <a:tailEnd/>
          </a:ln>
        </p:spPr>
        <p:txBody>
          <a:bodyPr wrap="none" anchor="ctr"/>
          <a:lstStyle/>
          <a:p>
            <a:endParaRPr lang="en-US"/>
          </a:p>
        </p:txBody>
      </p:sp>
      <p:sp>
        <p:nvSpPr>
          <p:cNvPr id="26639" name="Text Box 31"/>
          <p:cNvSpPr txBox="1">
            <a:spLocks noChangeArrowheads="1"/>
          </p:cNvSpPr>
          <p:nvPr/>
        </p:nvSpPr>
        <p:spPr bwMode="auto">
          <a:xfrm>
            <a:off x="7319963" y="2743200"/>
            <a:ext cx="1039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solidFill>
                  <a:schemeClr val="accent2"/>
                </a:solidFill>
              </a:rPr>
              <a:t>10, 12</a:t>
            </a:r>
          </a:p>
        </p:txBody>
      </p:sp>
      <p:sp>
        <p:nvSpPr>
          <p:cNvPr id="26640" name="Text Box 32"/>
          <p:cNvSpPr txBox="1">
            <a:spLocks noChangeArrowheads="1"/>
          </p:cNvSpPr>
          <p:nvPr/>
        </p:nvSpPr>
        <p:spPr bwMode="auto">
          <a:xfrm>
            <a:off x="7315200" y="6210300"/>
            <a:ext cx="1039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solidFill>
                  <a:srgbClr val="606060"/>
                </a:solidFill>
              </a:rPr>
              <a:t>10, 12</a:t>
            </a:r>
          </a:p>
        </p:txBody>
      </p:sp>
      <p:sp>
        <p:nvSpPr>
          <p:cNvPr id="26641" name="Text Box 33"/>
          <p:cNvSpPr txBox="1">
            <a:spLocks noChangeArrowheads="1"/>
          </p:cNvSpPr>
          <p:nvPr/>
        </p:nvSpPr>
        <p:spPr bwMode="auto">
          <a:xfrm>
            <a:off x="7237413" y="4419600"/>
            <a:ext cx="143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solidFill>
                  <a:schemeClr val="accent2"/>
                </a:solidFill>
              </a:rPr>
              <a:t>Compare</a:t>
            </a:r>
          </a:p>
        </p:txBody>
      </p:sp>
      <p:pic>
        <p:nvPicPr>
          <p:cNvPr id="26642" name="Picture 38" descr="DNA_logo.jpg                                                   00D94E0CMacintosh HD                   7C262F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8" y="2895600"/>
            <a:ext cx="5826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3" name="TextBox 1"/>
          <p:cNvSpPr txBox="1">
            <a:spLocks noChangeArrowheads="1"/>
          </p:cNvSpPr>
          <p:nvPr/>
        </p:nvSpPr>
        <p:spPr bwMode="auto">
          <a:xfrm>
            <a:off x="177800" y="4292600"/>
            <a:ext cx="2405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rgbClr val="000090"/>
                </a:solidFill>
              </a:rPr>
              <a:t>DNA from</a:t>
            </a:r>
          </a:p>
          <a:p>
            <a:r>
              <a:rPr lang="en-US" sz="2000">
                <a:solidFill>
                  <a:srgbClr val="000090"/>
                </a:solidFill>
              </a:rPr>
              <a:t>one person</a:t>
            </a:r>
          </a:p>
        </p:txBody>
      </p:sp>
      <p:grpSp>
        <p:nvGrpSpPr>
          <p:cNvPr id="26644" name="Group 19"/>
          <p:cNvGrpSpPr>
            <a:grpSpLocks/>
          </p:cNvGrpSpPr>
          <p:nvPr/>
        </p:nvGrpSpPr>
        <p:grpSpPr bwMode="auto">
          <a:xfrm>
            <a:off x="2773363" y="5538788"/>
            <a:ext cx="3559175" cy="950912"/>
            <a:chOff x="1212" y="2425"/>
            <a:chExt cx="2242" cy="599"/>
          </a:xfrm>
        </p:grpSpPr>
        <p:sp>
          <p:nvSpPr>
            <p:cNvPr id="26645" name="Text Box 4"/>
            <p:cNvSpPr txBox="1">
              <a:spLocks noChangeArrowheads="1"/>
            </p:cNvSpPr>
            <p:nvPr/>
          </p:nvSpPr>
          <p:spPr bwMode="auto">
            <a:xfrm>
              <a:off x="2215" y="2425"/>
              <a:ext cx="2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t>1</a:t>
              </a:r>
            </a:p>
          </p:txBody>
        </p:sp>
        <p:sp>
          <p:nvSpPr>
            <p:cNvPr id="26646" name="Text Box 5"/>
            <p:cNvSpPr txBox="1">
              <a:spLocks noChangeArrowheads="1"/>
            </p:cNvSpPr>
            <p:nvPr/>
          </p:nvSpPr>
          <p:spPr bwMode="auto">
            <a:xfrm>
              <a:off x="1214" y="2736"/>
              <a:ext cx="2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t>Prob(</a:t>
              </a:r>
              <a:r>
                <a:rPr lang="en-US">
                  <a:solidFill>
                    <a:srgbClr val="996633"/>
                  </a:solidFill>
                </a:rPr>
                <a:t>coincidental match</a:t>
              </a:r>
              <a:r>
                <a:rPr lang="en-US"/>
                <a:t>)</a:t>
              </a:r>
            </a:p>
          </p:txBody>
        </p:sp>
        <p:sp>
          <p:nvSpPr>
            <p:cNvPr id="26647" name="Line 6"/>
            <p:cNvSpPr>
              <a:spLocks noChangeShapeType="1"/>
            </p:cNvSpPr>
            <p:nvPr/>
          </p:nvSpPr>
          <p:spPr bwMode="auto">
            <a:xfrm>
              <a:off x="1212" y="2736"/>
              <a:ext cx="22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atin typeface="Arial" charset="0"/>
              </a:rPr>
              <a:t>National Academy of Sciences</a:t>
            </a:r>
          </a:p>
        </p:txBody>
      </p:sp>
      <p:sp>
        <p:nvSpPr>
          <p:cNvPr id="28674" name="TextBox 2"/>
          <p:cNvSpPr txBox="1">
            <a:spLocks noChangeArrowheads="1"/>
          </p:cNvSpPr>
          <p:nvPr/>
        </p:nvSpPr>
        <p:spPr bwMode="auto">
          <a:xfrm>
            <a:off x="479425" y="5203825"/>
            <a:ext cx="81946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solidFill>
                  <a:srgbClr val="660066"/>
                </a:solidFill>
              </a:rPr>
              <a:t>However, ... there may be problems ... with how the DNA was ... interpreted, such as when there are mixed samples</a:t>
            </a:r>
          </a:p>
        </p:txBody>
      </p:sp>
      <p:sp>
        <p:nvSpPr>
          <p:cNvPr id="28675" name="TextBox 3"/>
          <p:cNvSpPr txBox="1">
            <a:spLocks noChangeArrowheads="1"/>
          </p:cNvSpPr>
          <p:nvPr/>
        </p:nvSpPr>
        <p:spPr bwMode="auto">
          <a:xfrm>
            <a:off x="3441700" y="1976438"/>
            <a:ext cx="4741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90"/>
                </a:solidFill>
              </a:rPr>
              <a:t>"Strengthening Forensic Science:</a:t>
            </a:r>
          </a:p>
          <a:p>
            <a:r>
              <a:rPr lang="en-US">
                <a:solidFill>
                  <a:srgbClr val="000090"/>
                </a:solidFill>
              </a:rPr>
              <a:t>A Path Forward" (2009)</a:t>
            </a:r>
          </a:p>
        </p:txBody>
      </p:sp>
      <p:pic>
        <p:nvPicPr>
          <p:cNvPr id="28676" name="Picture 1" descr="NASrepo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1778000"/>
            <a:ext cx="1817688"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2"/>
          <p:cNvSpPr txBox="1">
            <a:spLocks noChangeArrowheads="1"/>
          </p:cNvSpPr>
          <p:nvPr/>
        </p:nvSpPr>
        <p:spPr bwMode="auto">
          <a:xfrm>
            <a:off x="3849688" y="3060700"/>
            <a:ext cx="40640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a:solidFill>
                  <a:srgbClr val="008000"/>
                </a:solidFill>
              </a:rPr>
              <a:t>• Human examination bias </a:t>
            </a:r>
          </a:p>
          <a:p>
            <a:pPr algn="l"/>
            <a:r>
              <a:rPr lang="en-US">
                <a:solidFill>
                  <a:srgbClr val="008000"/>
                </a:solidFill>
              </a:rPr>
              <a:t>• Statistics &amp; reporting</a:t>
            </a:r>
          </a:p>
          <a:p>
            <a:pPr algn="l"/>
            <a:r>
              <a:rPr lang="en-US">
                <a:solidFill>
                  <a:srgbClr val="008000"/>
                </a:solidFill>
              </a:rPr>
              <a:t>• Underlying scientific basis </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22589</TotalTime>
  <Words>3093</Words>
  <Application>Microsoft Macintosh PowerPoint</Application>
  <PresentationFormat>On-screen Show (4:3)</PresentationFormat>
  <Paragraphs>662</Paragraphs>
  <Slides>64</Slides>
  <Notes>24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Blank Presentation</vt:lpstr>
      <vt:lpstr>Understanding DNA</vt:lpstr>
      <vt:lpstr>National Academy of Sciences</vt:lpstr>
      <vt:lpstr>DNA biology</vt:lpstr>
      <vt:lpstr>Short tandem repeat</vt:lpstr>
      <vt:lpstr>DNA genotype</vt:lpstr>
      <vt:lpstr>DNA laboratory</vt:lpstr>
      <vt:lpstr>DNA interpretation</vt:lpstr>
      <vt:lpstr>DNA match statistic</vt:lpstr>
      <vt:lpstr>National Academy of Sciences</vt:lpstr>
      <vt:lpstr>DNA mixture</vt:lpstr>
      <vt:lpstr>DNA mixture interpretation</vt:lpstr>
      <vt:lpstr>DNA match statistic</vt:lpstr>
      <vt:lpstr>Pennsylvania v Ralph Skundrich</vt:lpstr>
      <vt:lpstr>DNA mixture evidence (jeans)</vt:lpstr>
      <vt:lpstr>TrueAllele® Casework</vt:lpstr>
      <vt:lpstr>How the computer thinks</vt:lpstr>
      <vt:lpstr>Evidence genotype</vt:lpstr>
      <vt:lpstr>DNA match information</vt:lpstr>
      <vt:lpstr>Match information at 13 loci</vt:lpstr>
      <vt:lpstr>Is the suspect in the evidence?</vt:lpstr>
      <vt:lpstr>Is the suspect in the evidence?</vt:lpstr>
      <vt:lpstr>Pennsylvania v Ralph Skundrich</vt:lpstr>
      <vt:lpstr>Crime lab data summary</vt:lpstr>
      <vt:lpstr>Probability of inclusion (PI)</vt:lpstr>
      <vt:lpstr>Match statistic comparison</vt:lpstr>
      <vt:lpstr>Information comparison</vt:lpstr>
      <vt:lpstr>Pennsylvania v Kevin Foley</vt:lpstr>
      <vt:lpstr>Three DNA match statistics</vt:lpstr>
      <vt:lpstr>Different interpretation methods</vt:lpstr>
      <vt:lpstr>Frye: general acceptance  in the relevant community</vt:lpstr>
      <vt:lpstr>Threshold: all or none</vt:lpstr>
      <vt:lpstr>Quantitative: shades of gray</vt:lpstr>
      <vt:lpstr>Expected scientific result</vt:lpstr>
      <vt:lpstr>TrueAllele admitted into evidence</vt:lpstr>
      <vt:lpstr>Expert testimony</vt:lpstr>
      <vt:lpstr>One Verdict</vt:lpstr>
      <vt:lpstr>Pennsylvania appellate court</vt:lpstr>
      <vt:lpstr>Peer-review process</vt:lpstr>
      <vt:lpstr>Peer-reviewed validation study</vt:lpstr>
      <vt:lpstr>TrueAllele validation papers</vt:lpstr>
      <vt:lpstr>Validation axes</vt:lpstr>
      <vt:lpstr>Reliability (PA Rule 702)</vt:lpstr>
      <vt:lpstr>Daubert v. Merrell Dow Pharmaceuticals (1993)</vt:lpstr>
      <vt:lpstr>Frye v. United States (1923)</vt:lpstr>
      <vt:lpstr>Scientific community</vt:lpstr>
      <vt:lpstr>WTC DNA data reanalysis</vt:lpstr>
      <vt:lpstr>Widespread acceptance</vt:lpstr>
      <vt:lpstr>Source code</vt:lpstr>
      <vt:lpstr>Discovery request</vt:lpstr>
      <vt:lpstr>Source code as trade secret</vt:lpstr>
      <vt:lpstr>Relevance (PA Rule 403)</vt:lpstr>
      <vt:lpstr>Commonwealth v Booher</vt:lpstr>
      <vt:lpstr>Crime lab DNA interpretation</vt:lpstr>
      <vt:lpstr>Process is not objective science</vt:lpstr>
      <vt:lpstr>DNA statistic shuts down labs</vt:lpstr>
      <vt:lpstr>MIX05: Statistics not reproducible</vt:lpstr>
      <vt:lpstr>MIX13: Statistics falsely include</vt:lpstr>
      <vt:lpstr>CPI lacks probative value</vt:lpstr>
      <vt:lpstr>Relevance of CPI</vt:lpstr>
      <vt:lpstr>Inconclusive mixture</vt:lpstr>
      <vt:lpstr>Computer reanalysis</vt:lpstr>
      <vt:lpstr>TrueAllele in Allegheny County</vt:lpstr>
      <vt:lpstr>Post-conviction relief</vt:lpstr>
      <vt:lpstr>More DNA mixture information</vt:lpstr>
    </vt:vector>
  </TitlesOfParts>
  <Company>Cybergenetics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TrueAllele® Casework</dc:title>
  <cp:lastModifiedBy>Microsoft Office User</cp:lastModifiedBy>
  <cp:revision>2178</cp:revision>
  <cp:lastPrinted>2016-02-04T16:32:00Z</cp:lastPrinted>
  <dcterms:modified xsi:type="dcterms:W3CDTF">2016-02-09T04:13:29Z</dcterms:modified>
</cp:coreProperties>
</file>