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329" r:id="rId2"/>
    <p:sldId id="568" r:id="rId3"/>
    <p:sldId id="429" r:id="rId4"/>
    <p:sldId id="432" r:id="rId5"/>
    <p:sldId id="431" r:id="rId6"/>
    <p:sldId id="524" r:id="rId7"/>
    <p:sldId id="416" r:id="rId8"/>
    <p:sldId id="488" r:id="rId9"/>
    <p:sldId id="525" r:id="rId10"/>
    <p:sldId id="489" r:id="rId11"/>
    <p:sldId id="563" r:id="rId12"/>
    <p:sldId id="466" r:id="rId13"/>
    <p:sldId id="467" r:id="rId14"/>
    <p:sldId id="560" r:id="rId15"/>
    <p:sldId id="559" r:id="rId16"/>
    <p:sldId id="468" r:id="rId17"/>
    <p:sldId id="619" r:id="rId18"/>
    <p:sldId id="436" r:id="rId19"/>
    <p:sldId id="490" r:id="rId20"/>
    <p:sldId id="569" r:id="rId21"/>
    <p:sldId id="570" r:id="rId22"/>
    <p:sldId id="571" r:id="rId23"/>
    <p:sldId id="572" r:id="rId24"/>
    <p:sldId id="573" r:id="rId25"/>
    <p:sldId id="574" r:id="rId26"/>
    <p:sldId id="575" r:id="rId27"/>
    <p:sldId id="576" r:id="rId28"/>
    <p:sldId id="577" r:id="rId29"/>
    <p:sldId id="578" r:id="rId30"/>
    <p:sldId id="579" r:id="rId31"/>
    <p:sldId id="586" r:id="rId32"/>
    <p:sldId id="587" r:id="rId33"/>
    <p:sldId id="588" r:id="rId34"/>
    <p:sldId id="589" r:id="rId35"/>
    <p:sldId id="601" r:id="rId36"/>
    <p:sldId id="604" r:id="rId37"/>
    <p:sldId id="605" r:id="rId38"/>
    <p:sldId id="606" r:id="rId39"/>
    <p:sldId id="607" r:id="rId40"/>
    <p:sldId id="602" r:id="rId41"/>
    <p:sldId id="603" r:id="rId42"/>
    <p:sldId id="539" r:id="rId43"/>
    <p:sldId id="540" r:id="rId44"/>
    <p:sldId id="541" r:id="rId45"/>
    <p:sldId id="564" r:id="rId46"/>
    <p:sldId id="590" r:id="rId47"/>
    <p:sldId id="591" r:id="rId48"/>
    <p:sldId id="592" r:id="rId49"/>
    <p:sldId id="593" r:id="rId50"/>
    <p:sldId id="594" r:id="rId51"/>
    <p:sldId id="595" r:id="rId52"/>
    <p:sldId id="596" r:id="rId53"/>
    <p:sldId id="620" r:id="rId54"/>
    <p:sldId id="597" r:id="rId55"/>
    <p:sldId id="608" r:id="rId56"/>
    <p:sldId id="609" r:id="rId57"/>
    <p:sldId id="611" r:id="rId58"/>
    <p:sldId id="610" r:id="rId59"/>
    <p:sldId id="612" r:id="rId60"/>
    <p:sldId id="613" r:id="rId61"/>
    <p:sldId id="614" r:id="rId62"/>
    <p:sldId id="548" r:id="rId63"/>
    <p:sldId id="514" r:id="rId64"/>
    <p:sldId id="616" r:id="rId65"/>
    <p:sldId id="617" r:id="rId66"/>
    <p:sldId id="618" r:id="rId67"/>
    <p:sldId id="621" r:id="rId68"/>
    <p:sldId id="480" r:id="rId6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85D134"/>
    <a:srgbClr val="996633"/>
    <a:srgbClr val="667BC8"/>
    <a:srgbClr val="FFFFFF"/>
    <a:srgbClr val="800080"/>
    <a:srgbClr val="FF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8509" autoAdjust="0"/>
  </p:normalViewPr>
  <p:slideViewPr>
    <p:cSldViewPr snapToGrid="0">
      <p:cViewPr varScale="1">
        <p:scale>
          <a:sx n="115" d="100"/>
          <a:sy n="115" d="100"/>
        </p:scale>
        <p:origin x="1560" y="184"/>
      </p:cViewPr>
      <p:guideLst>
        <p:guide orient="horz" pos="2184"/>
        <p:guide pos="3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 snapToGrid="0">
      <p:cViewPr varScale="1">
        <p:scale>
          <a:sx n="192" d="100"/>
          <a:sy n="192" d="100"/>
        </p:scale>
        <p:origin x="-474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Cybergenetics © 2003-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16179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6D779D7-CE00-AE42-B76A-51B44FE02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5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Cybergenetics © 2007-2010</a:t>
            </a:r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96858B-06A7-1F4C-9706-0784E01FA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13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Cybergenetics © 2003-2011</a:t>
            </a:r>
          </a:p>
        </p:txBody>
      </p:sp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3F52E9-BF1A-3F42-92D8-F31B6D4EBFCC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56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17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40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52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33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5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62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64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81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40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2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80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03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58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78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64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16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46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12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89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25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4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Cybergenetics © 2007-2010</a:t>
            </a:r>
          </a:p>
        </p:txBody>
      </p:sp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E4FD91F-3B72-5F4C-80AA-B441B7FFCDD6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90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Describe TrueAllele system (left, middle, right, middle, left)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Cybergenetics © 2007-2012</a:t>
            </a:r>
            <a:endParaRPr lang="en-US"/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7A0ADD-C79F-FB48-8A12-E2742F635622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08651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62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0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FABE2-313A-0A46-8CE9-DCAAC7885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10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63850-C3AA-5D40-8F54-76D29ED95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9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C1DCA-6FEC-484F-BC07-F509AEAB7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6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65A44-B49A-BF43-8F27-23A541D36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8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1F243-1CB5-2242-950D-96853A630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1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324CF-EB42-9C49-896A-D162B9A90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64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3D652-ED91-564E-BD2E-53BDCB02C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7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82092-7FE7-4F4E-B471-E76E4A7CE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2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5CAD9-1A38-BC49-98AF-E0FD5ACE7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9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33A53-2877-E046-9318-FEEED4400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9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EDFF7-8412-684F-BE02-D1224822F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6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166C90E0-0281-3B4A-A473-87BEF0C22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gif"/><Relationship Id="rId3" Type="http://schemas.openxmlformats.org/officeDocument/2006/relationships/image" Target="../media/image5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62575"/>
            <a:ext cx="2971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  <a:latin typeface="Arial" charset="0"/>
              </a:rPr>
              <a:t>The Probative Power of DNA Mixtures</a:t>
            </a:r>
            <a:endParaRPr lang="en-US" sz="36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030955" y="2079096"/>
            <a:ext cx="708156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2F8B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Balancing Act of Justice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Louisiana District Attorneys Association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LDAA 39</a:t>
            </a:r>
            <a:r>
              <a:rPr lang="en-US" sz="28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Annual Conference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June, 2016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Destin, FL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349500" y="4679950"/>
            <a:ext cx="45704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Mark W Perlin, PhD, MD, PhD</a:t>
            </a:r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Cybergenetics, Pittsburgh, PA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484563" y="6477000"/>
            <a:ext cx="2160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2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Cybergenetics © 2003-2016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9" descr="toe_of_fr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4498" r="5669" b="12784"/>
          <a:stretch>
            <a:fillRect/>
          </a:stretch>
        </p:blipFill>
        <p:spPr bwMode="auto">
          <a:xfrm>
            <a:off x="5867400" y="909638"/>
            <a:ext cx="2124075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DNA mixture</a:t>
            </a:r>
          </a:p>
        </p:txBody>
      </p:sp>
      <p:pic>
        <p:nvPicPr>
          <p:cNvPr id="29699" name="Picture 2" descr="Witches_Cauldr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971800"/>
            <a:ext cx="35306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 descr="eye_of_new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1638"/>
            <a:ext cx="21288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ircular Arrow 5"/>
          <p:cNvSpPr/>
          <p:nvPr/>
        </p:nvSpPr>
        <p:spPr bwMode="auto">
          <a:xfrm>
            <a:off x="2209800" y="1828800"/>
            <a:ext cx="1828800" cy="25146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59985"/>
              <a:gd name="adj5" fmla="val 17825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ircular Arrow 6"/>
          <p:cNvSpPr/>
          <p:nvPr/>
        </p:nvSpPr>
        <p:spPr bwMode="auto">
          <a:xfrm flipH="1">
            <a:off x="4800600" y="1828800"/>
            <a:ext cx="1828800" cy="25146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59985"/>
              <a:gd name="adj5" fmla="val 17825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914400" y="3576638"/>
            <a:ext cx="190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eye of newt</a:t>
            </a:r>
          </a:p>
        </p:txBody>
      </p:sp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5867400" y="3571875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toe of frog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5334000"/>
            <a:ext cx="4495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Double, double toil and trouble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DNA statistic shuts </a:t>
            </a:r>
            <a:r>
              <a:rPr lang="en-US" dirty="0">
                <a:latin typeface="Arial" charset="0"/>
              </a:rPr>
              <a:t>down labs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2163763"/>
            <a:ext cx="63246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90"/>
                </a:solidFill>
              </a:rPr>
              <a:t>“National accreditation board suspends all DNA testing at D.C. crime lab”</a:t>
            </a:r>
          </a:p>
          <a:p>
            <a:pPr algn="ctr">
              <a:defRPr/>
            </a:pPr>
            <a:r>
              <a:rPr lang="en-US" dirty="0">
                <a:latin typeface="Lucida Blackletter"/>
                <a:cs typeface="Lucida Blackletter"/>
              </a:rPr>
              <a:t>The Washington Post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April 27, 2015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Lucida Blackletter"/>
              <a:cs typeface="Lucida Blackletter"/>
            </a:endParaRPr>
          </a:p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Did not comply with FBI standards</a:t>
            </a:r>
            <a:endParaRPr lang="en-US" dirty="0">
              <a:solidFill>
                <a:srgbClr val="FF0000"/>
              </a:solidFill>
              <a:latin typeface="Lucida Blackletter"/>
              <a:cs typeface="Lucida Blackletter"/>
            </a:endParaRP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1295400" y="4343400"/>
            <a:ext cx="6324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0"/>
                </a:solidFill>
              </a:rPr>
              <a:t>“New protocol leads to reviews of </a:t>
            </a:r>
          </a:p>
          <a:p>
            <a:pPr algn="ctr"/>
            <a:r>
              <a:rPr lang="en-US">
                <a:solidFill>
                  <a:srgbClr val="000090"/>
                </a:solidFill>
              </a:rPr>
              <a:t>‘mixed DNA’ evidence”</a:t>
            </a:r>
          </a:p>
          <a:p>
            <a:pPr algn="ctr"/>
            <a:r>
              <a:rPr lang="en-US">
                <a:latin typeface="Lucida Blackletter" charset="0"/>
                <a:cs typeface="Lucida Blackletter" charset="0"/>
              </a:rPr>
              <a:t>The Texas Tribune </a:t>
            </a:r>
            <a:r>
              <a:rPr lang="en-US" i="1">
                <a:solidFill>
                  <a:srgbClr val="595959"/>
                </a:solidFill>
              </a:rPr>
              <a:t>September 12, 2015 </a:t>
            </a:r>
            <a:endParaRPr lang="en-US">
              <a:solidFill>
                <a:srgbClr val="595959"/>
              </a:solidFill>
              <a:latin typeface="Lucida Blackletter" charset="0"/>
              <a:cs typeface="Lucida Blackletter" charset="0"/>
            </a:endParaRPr>
          </a:p>
          <a:p>
            <a:pPr algn="ctr"/>
            <a:r>
              <a:rPr lang="hu-HU">
                <a:solidFill>
                  <a:srgbClr val="FF0000"/>
                </a:solidFill>
              </a:rPr>
              <a:t>24,468 lab tests affected</a:t>
            </a:r>
            <a:endParaRPr lang="en-US">
              <a:solidFill>
                <a:srgbClr val="FF0000"/>
              </a:solidFill>
              <a:latin typeface="Lucida Blackletter" charset="0"/>
              <a:cs typeface="Lucida Blacklet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MIX05: </a:t>
            </a:r>
            <a:r>
              <a:rPr lang="en-US" dirty="0" smtClean="0">
                <a:latin typeface="Arial" charset="0"/>
              </a:rPr>
              <a:t>Statistics not </a:t>
            </a:r>
            <a:r>
              <a:rPr lang="en-US" dirty="0">
                <a:latin typeface="Arial" charset="0"/>
              </a:rPr>
              <a:t>reproducible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404938" y="1600200"/>
            <a:ext cx="65246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/>
                </a:solidFill>
                <a:latin typeface="Helvetica" charset="0"/>
              </a:rPr>
              <a:t>National Institute of Standards and Technology</a:t>
            </a:r>
          </a:p>
          <a:p>
            <a:pPr>
              <a:defRPr/>
            </a:pPr>
            <a:r>
              <a:rPr lang="en-US">
                <a:solidFill>
                  <a:schemeClr val="bg2"/>
                </a:solidFill>
                <a:latin typeface="Helvetica" charset="0"/>
              </a:rPr>
              <a:t>Two Contributor Mixture Data, Known Victim</a:t>
            </a:r>
          </a:p>
        </p:txBody>
      </p:sp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2789238"/>
            <a:ext cx="4572000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505575" y="4765675"/>
            <a:ext cx="2320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31 thousand (4)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6635750" y="3751263"/>
            <a:ext cx="2203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/>
                </a:solidFill>
              </a:rPr>
              <a:t>213 trillion (14)</a:t>
            </a:r>
          </a:p>
        </p:txBody>
      </p:sp>
      <p:sp>
        <p:nvSpPr>
          <p:cNvPr id="75783" name="Oval 7"/>
          <p:cNvSpPr>
            <a:spLocks noChangeArrowheads="1"/>
          </p:cNvSpPr>
          <p:nvPr/>
        </p:nvSpPr>
        <p:spPr bwMode="auto">
          <a:xfrm>
            <a:off x="4343400" y="3810000"/>
            <a:ext cx="7620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4" name="Oval 8"/>
          <p:cNvSpPr>
            <a:spLocks noChangeArrowheads="1"/>
          </p:cNvSpPr>
          <p:nvPr/>
        </p:nvSpPr>
        <p:spPr bwMode="auto">
          <a:xfrm>
            <a:off x="4343400" y="4833938"/>
            <a:ext cx="762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Calibri"/>
                <a:cs typeface="Calibri"/>
              </a:rPr>
              <a:t>MIX05: NIST </a:t>
            </a:r>
            <a:r>
              <a:rPr lang="en-US" sz="1800" dirty="0">
                <a:latin typeface="Calibri"/>
                <a:cs typeface="Calibri"/>
              </a:rPr>
              <a:t>m</a:t>
            </a:r>
            <a:r>
              <a:rPr lang="en-US" sz="1800" dirty="0" smtClean="0">
                <a:latin typeface="Calibri"/>
                <a:cs typeface="Calibri"/>
              </a:rPr>
              <a:t>ixture interpretation </a:t>
            </a:r>
            <a:r>
              <a:rPr lang="en-US" sz="1800" dirty="0" err="1" smtClean="0">
                <a:latin typeface="Calibri"/>
                <a:cs typeface="Calibri"/>
              </a:rPr>
              <a:t>interlaboratory</a:t>
            </a:r>
            <a:r>
              <a:rPr lang="en-US" sz="1800" dirty="0" smtClean="0">
                <a:latin typeface="Calibri"/>
                <a:cs typeface="Calibri"/>
              </a:rPr>
              <a:t> study. </a:t>
            </a:r>
          </a:p>
          <a:p>
            <a:pPr>
              <a:defRPr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Butler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JM, Kline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MC, National Institute of Standards and Technology</a:t>
            </a:r>
          </a:p>
          <a:p>
            <a:pPr>
              <a:defRPr/>
            </a:pP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Promega's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Sixteenth International Symposium on Human Identification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2005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200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Calibri"/>
                <a:cs typeface="Calibri"/>
              </a:rPr>
              <a:t>MIX13: An </a:t>
            </a:r>
            <a:r>
              <a:rPr lang="en-US" sz="1800" dirty="0" err="1">
                <a:latin typeface="Calibri"/>
                <a:cs typeface="Calibri"/>
              </a:rPr>
              <a:t>interlaboratory</a:t>
            </a:r>
            <a:r>
              <a:rPr lang="en-US" sz="1800" dirty="0">
                <a:latin typeface="Calibri"/>
                <a:cs typeface="Calibri"/>
              </a:rPr>
              <a:t> study on the present state of DNA mixture interpretation in the U.S. 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Coble M, National Institute of Standards and Technology 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5th Annual Prescription for Criminal Justice Forensics, Fordham University School of Law, 2014.</a:t>
            </a:r>
          </a:p>
        </p:txBody>
      </p:sp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MIX13: </a:t>
            </a:r>
            <a:r>
              <a:rPr lang="en-US" dirty="0" smtClean="0">
                <a:latin typeface="Arial" charset="0"/>
              </a:rPr>
              <a:t>Statistics falsely </a:t>
            </a:r>
            <a:r>
              <a:rPr lang="en-US" dirty="0">
                <a:latin typeface="Arial" charset="0"/>
              </a:rPr>
              <a:t>include</a:t>
            </a:r>
          </a:p>
        </p:txBody>
      </p:sp>
      <p:pic>
        <p:nvPicPr>
          <p:cNvPr id="92163" name="Picture 2" descr="MIX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727200"/>
            <a:ext cx="6605587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/>
              <a:t>CPI lacks probative value</a:t>
            </a:r>
            <a:endParaRPr lang="en-US" dirty="0"/>
          </a:p>
        </p:txBody>
      </p:sp>
      <p:pic>
        <p:nvPicPr>
          <p:cNvPr id="3" name="Picture 2" descr="JP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0" y="1628530"/>
            <a:ext cx="7089369" cy="1976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0244" y="3626346"/>
            <a:ext cx="721731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Forensic crime laboratories have generated CPI statistics on </a:t>
            </a:r>
            <a:r>
              <a:rPr lang="en-US" sz="2000" dirty="0" smtClean="0">
                <a:solidFill>
                  <a:srgbClr val="0000FF"/>
                </a:solidFill>
              </a:rPr>
              <a:t>hundreds of thousands of DNA mixture evidence items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However, this commonly used match statistic behaves like a </a:t>
            </a:r>
            <a:r>
              <a:rPr lang="en-US" sz="2000" dirty="0" smtClean="0">
                <a:solidFill>
                  <a:srgbClr val="0000FF"/>
                </a:solidFill>
              </a:rPr>
              <a:t>random generator of inclusionary values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following the LLN rather than measuring identification information. A quantitative CPI number </a:t>
            </a:r>
            <a:r>
              <a:rPr lang="en-US" sz="2000" dirty="0" smtClean="0">
                <a:solidFill>
                  <a:srgbClr val="0000FF"/>
                </a:solidFill>
              </a:rPr>
              <a:t>adds little meaningful information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beyond the </a:t>
            </a:r>
          </a:p>
          <a:p>
            <a:pPr algn="l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analyst’s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initial qualitative assessment that a person’s DNA is included in a mixture. </a:t>
            </a:r>
            <a:r>
              <a:rPr lang="en-US" sz="2000" dirty="0">
                <a:solidFill>
                  <a:srgbClr val="FF0000"/>
                </a:solidFill>
              </a:rPr>
              <a:t>Statistical methods for reporting on DNA mixture evidence should be scientifically validated before they are relied upon by criminal justice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92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/>
              <a:t>Subjective interpretation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7232" y="1876425"/>
            <a:ext cx="2787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(1)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Choose, alter, discard, edit, and manipulate the DNA </a:t>
            </a:r>
            <a:r>
              <a:rPr lang="en-US" sz="2000" b="1" dirty="0" smtClean="0">
                <a:solidFill>
                  <a:srgbClr val="0000FF"/>
                </a:solidFill>
              </a:rPr>
              <a:t>data signals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9478" y="1876425"/>
            <a:ext cx="27327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(2)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Compare defendant's </a:t>
            </a:r>
            <a:r>
              <a:rPr lang="en-US" sz="2000" b="1" dirty="0" smtClean="0">
                <a:solidFill>
                  <a:srgbClr val="0000FF"/>
                </a:solidFill>
              </a:rPr>
              <a:t>genotype</a:t>
            </a:r>
            <a:r>
              <a:rPr lang="en-US" sz="2000" dirty="0" smtClean="0">
                <a:solidFill>
                  <a:srgbClr val="0000FF"/>
                </a:solidFill>
              </a:rPr>
              <a:t> to edited </a:t>
            </a:r>
            <a:r>
              <a:rPr lang="en-US" sz="2000" b="1" dirty="0" smtClean="0">
                <a:solidFill>
                  <a:srgbClr val="0000FF"/>
                </a:solidFill>
              </a:rPr>
              <a:t>data</a:t>
            </a:r>
            <a:r>
              <a:rPr lang="en-US" sz="2000" dirty="0" smtClean="0">
                <a:solidFill>
                  <a:srgbClr val="0000FF"/>
                </a:solidFill>
              </a:rPr>
              <a:t> &amp; decide if he is in the DNA evidence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3108" y="1876425"/>
            <a:ext cx="2593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(3)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If he is "included", then </a:t>
            </a:r>
            <a:r>
              <a:rPr lang="en-US" sz="2000" b="1" dirty="0" smtClean="0">
                <a:solidFill>
                  <a:srgbClr val="0000FF"/>
                </a:solidFill>
              </a:rPr>
              <a:t>calculate</a:t>
            </a:r>
            <a:r>
              <a:rPr lang="en-US" sz="2000" dirty="0" smtClean="0">
                <a:solidFill>
                  <a:srgbClr val="0000FF"/>
                </a:solidFill>
              </a:rPr>
              <a:t> a DNA mixture statistic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5" descr="girl-scient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26" y="3605009"/>
            <a:ext cx="740098" cy="1375182"/>
          </a:xfrm>
          <a:prstGeom prst="rect">
            <a:avLst/>
          </a:prstGeom>
        </p:spPr>
      </p:pic>
      <p:pic>
        <p:nvPicPr>
          <p:cNvPr id="7" name="Picture 6" descr="girl-scient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794" y="3603217"/>
            <a:ext cx="740098" cy="1375182"/>
          </a:xfrm>
          <a:prstGeom prst="rect">
            <a:avLst/>
          </a:prstGeom>
        </p:spPr>
      </p:pic>
      <p:pic>
        <p:nvPicPr>
          <p:cNvPr id="8" name="Picture 7" descr="school-girl-using-comp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09" y="3490546"/>
            <a:ext cx="1452244" cy="1485249"/>
          </a:xfrm>
          <a:prstGeom prst="rect">
            <a:avLst/>
          </a:prstGeom>
        </p:spPr>
      </p:pic>
      <p:pic>
        <p:nvPicPr>
          <p:cNvPr id="9" name="Picture 1" descr="NASrepo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12" y="5060462"/>
            <a:ext cx="1106857" cy="166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569637" y="5307622"/>
            <a:ext cx="4064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• Human examination bias 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• Statistics &amp; reporting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• Underlying scientific basis </a:t>
            </a:r>
          </a:p>
        </p:txBody>
      </p:sp>
    </p:spTree>
    <p:extLst>
      <p:ext uri="{BB962C8B-B14F-4D97-AF65-F5344CB8AC3E}">
        <p14:creationId xmlns:p14="http://schemas.microsoft.com/office/powerpoint/2010/main" val="33810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j-cs"/>
              </a:rPr>
              <a:t>TrueAllele</a:t>
            </a:r>
            <a:r>
              <a:rPr lang="en-US" baseline="30000" dirty="0" smtClean="0">
                <a:cs typeface="+mj-cs"/>
              </a:rPr>
              <a:t>®</a:t>
            </a:r>
            <a:r>
              <a:rPr lang="en-US" dirty="0" smtClean="0">
                <a:cs typeface="+mj-cs"/>
              </a:rPr>
              <a:t> Casework</a:t>
            </a:r>
          </a:p>
        </p:txBody>
      </p:sp>
      <p:pic>
        <p:nvPicPr>
          <p:cNvPr id="37890" name="Picture 4" descr="product-27in.jpg     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551113"/>
            <a:ext cx="2043112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HP-Proliant-ML350.jpg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1789113"/>
            <a:ext cx="26892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HP-Proliant-ML350.jpg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1789113"/>
            <a:ext cx="26892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47725" y="4572000"/>
            <a:ext cx="16906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000090"/>
                </a:solidFill>
              </a:rPr>
              <a:t>ViewStation</a:t>
            </a:r>
            <a:endParaRPr lang="en-US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90"/>
                </a:solidFill>
              </a:rPr>
              <a:t>User Client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140200" y="4572000"/>
            <a:ext cx="135413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90"/>
                </a:solidFill>
              </a:rPr>
              <a:t>Database</a:t>
            </a:r>
          </a:p>
          <a:p>
            <a:pPr>
              <a:defRPr/>
            </a:pPr>
            <a:r>
              <a:rPr lang="en-US">
                <a:solidFill>
                  <a:srgbClr val="000090"/>
                </a:solidFill>
              </a:rPr>
              <a:t>Server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551613" y="4572000"/>
            <a:ext cx="223678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90"/>
                </a:solidFill>
              </a:rPr>
              <a:t>Interpret/Match</a:t>
            </a:r>
          </a:p>
          <a:p>
            <a:pPr>
              <a:defRPr/>
            </a:pPr>
            <a:r>
              <a:rPr lang="en-US">
                <a:solidFill>
                  <a:srgbClr val="000090"/>
                </a:solidFill>
              </a:rPr>
              <a:t>Expansion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971800" y="3160713"/>
            <a:ext cx="990600" cy="304800"/>
          </a:xfrm>
          <a:prstGeom prst="left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5715000" y="3160713"/>
            <a:ext cx="990600" cy="304800"/>
          </a:xfrm>
          <a:prstGeom prst="left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25450" y="5562600"/>
            <a:ext cx="27733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Visual User Interface</a:t>
            </a:r>
          </a:p>
          <a:p>
            <a:pPr>
              <a:defRPr/>
            </a:pPr>
            <a:r>
              <a:rPr lang="en-US" dirty="0" err="1"/>
              <a:t>VUIer</a:t>
            </a:r>
            <a:r>
              <a:rPr lang="en-US" dirty="0"/>
              <a:t>™ Software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321175" y="5562600"/>
            <a:ext cx="39608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Parallel Processing Computers</a:t>
            </a:r>
          </a:p>
        </p:txBody>
      </p:sp>
      <p:pic>
        <p:nvPicPr>
          <p:cNvPr id="37900" name="Picture 13" descr="Fig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2730500"/>
            <a:ext cx="17780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DNA </a:t>
            </a:r>
            <a:r>
              <a:rPr lang="en-US" dirty="0" smtClean="0">
                <a:latin typeface="Arial" charset="0"/>
              </a:rPr>
              <a:t>mixture data</a:t>
            </a:r>
            <a:endParaRPr lang="en-US" dirty="0">
              <a:latin typeface="Arial" charset="0"/>
            </a:endParaRPr>
          </a:p>
        </p:txBody>
      </p:sp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587375" y="1828800"/>
            <a:ext cx="1600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Evidence item</a:t>
            </a:r>
          </a:p>
        </p:txBody>
      </p:sp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3711575" y="1828800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Evidence data</a:t>
            </a:r>
          </a:p>
        </p:txBody>
      </p:sp>
      <p:sp>
        <p:nvSpPr>
          <p:cNvPr id="30724" name="Line 10"/>
          <p:cNvSpPr>
            <a:spLocks noChangeShapeType="1"/>
          </p:cNvSpPr>
          <p:nvPr/>
        </p:nvSpPr>
        <p:spPr bwMode="auto">
          <a:xfrm>
            <a:off x="22637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Lab</a:t>
            </a:r>
          </a:p>
        </p:txBody>
      </p:sp>
      <p:sp>
        <p:nvSpPr>
          <p:cNvPr id="30728" name="AutoShape 22"/>
          <p:cNvSpPr>
            <a:spLocks noChangeArrowheads="1"/>
          </p:cNvSpPr>
          <p:nvPr/>
        </p:nvSpPr>
        <p:spPr bwMode="auto">
          <a:xfrm>
            <a:off x="4826000" y="2878138"/>
            <a:ext cx="177800" cy="1312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Line 24"/>
          <p:cNvSpPr>
            <a:spLocks noChangeShapeType="1"/>
          </p:cNvSpPr>
          <p:nvPr/>
        </p:nvSpPr>
        <p:spPr bwMode="auto">
          <a:xfrm>
            <a:off x="3810000" y="4191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Text Box 25"/>
          <p:cNvSpPr txBox="1">
            <a:spLocks noChangeArrowheads="1"/>
          </p:cNvSpPr>
          <p:nvPr/>
        </p:nvSpPr>
        <p:spPr bwMode="auto">
          <a:xfrm>
            <a:off x="3810000" y="4129088"/>
            <a:ext cx="1328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10   11   12</a:t>
            </a:r>
          </a:p>
        </p:txBody>
      </p:sp>
      <p:grpSp>
        <p:nvGrpSpPr>
          <p:cNvPr id="30732" name="Group 34"/>
          <p:cNvGrpSpPr>
            <a:grpSpLocks/>
          </p:cNvGrpSpPr>
          <p:nvPr/>
        </p:nvGrpSpPr>
        <p:grpSpPr bwMode="auto">
          <a:xfrm>
            <a:off x="712788" y="2895600"/>
            <a:ext cx="1344612" cy="1295400"/>
            <a:chOff x="449" y="1824"/>
            <a:chExt cx="847" cy="816"/>
          </a:xfrm>
        </p:grpSpPr>
        <p:pic>
          <p:nvPicPr>
            <p:cNvPr id="30741" name="Picture 38" descr="DNA_logo.jpg                                                   00D94E0CMacintosh HD                   7C262FE3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" y="1824"/>
              <a:ext cx="36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2" name="Picture 39" descr="&#10;DNA_logo2.jpg                                                  00D94E0CMacintosh HD                   7C262FE3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" y="1824"/>
              <a:ext cx="36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33" name="AutoShape 22"/>
          <p:cNvSpPr>
            <a:spLocks noChangeArrowheads="1"/>
          </p:cNvSpPr>
          <p:nvPr/>
        </p:nvSpPr>
        <p:spPr bwMode="auto">
          <a:xfrm>
            <a:off x="3962400" y="3513138"/>
            <a:ext cx="158750" cy="677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AutoShape 26"/>
          <p:cNvSpPr>
            <a:spLocks noChangeArrowheads="1"/>
          </p:cNvSpPr>
          <p:nvPr/>
        </p:nvSpPr>
        <p:spPr bwMode="auto">
          <a:xfrm>
            <a:off x="4386263" y="3513138"/>
            <a:ext cx="168275" cy="677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TextBox 27"/>
          <p:cNvSpPr txBox="1">
            <a:spLocks noChangeArrowheads="1"/>
          </p:cNvSpPr>
          <p:nvPr/>
        </p:nvSpPr>
        <p:spPr bwMode="auto">
          <a:xfrm>
            <a:off x="177800" y="4292600"/>
            <a:ext cx="2405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90"/>
                </a:solidFill>
              </a:rPr>
              <a:t>DNA from</a:t>
            </a:r>
          </a:p>
          <a:p>
            <a:r>
              <a:rPr lang="en-US" sz="2000">
                <a:solidFill>
                  <a:srgbClr val="000090"/>
                </a:solidFill>
              </a:rPr>
              <a:t>two people</a:t>
            </a:r>
          </a:p>
        </p:txBody>
      </p:sp>
    </p:spTree>
    <p:extLst>
      <p:ext uri="{BB962C8B-B14F-4D97-AF65-F5344CB8AC3E}">
        <p14:creationId xmlns:p14="http://schemas.microsoft.com/office/powerpoint/2010/main" val="19142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DNA mixture interpretation</a:t>
            </a:r>
          </a:p>
        </p:txBody>
      </p:sp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587375" y="1828800"/>
            <a:ext cx="1600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Evidence item</a:t>
            </a:r>
          </a:p>
        </p:txBody>
      </p:sp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3711575" y="1828800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Evidence data</a:t>
            </a:r>
          </a:p>
        </p:txBody>
      </p:sp>
      <p:sp>
        <p:nvSpPr>
          <p:cNvPr id="30724" name="Line 10"/>
          <p:cNvSpPr>
            <a:spLocks noChangeShapeType="1"/>
          </p:cNvSpPr>
          <p:nvPr/>
        </p:nvSpPr>
        <p:spPr bwMode="auto">
          <a:xfrm>
            <a:off x="22637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Line 11"/>
          <p:cNvSpPr>
            <a:spLocks noChangeShapeType="1"/>
          </p:cNvSpPr>
          <p:nvPr/>
        </p:nvSpPr>
        <p:spPr bwMode="auto">
          <a:xfrm>
            <a:off x="54641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Lab</a:t>
            </a:r>
          </a:p>
        </p:txBody>
      </p:sp>
      <p:sp>
        <p:nvSpPr>
          <p:cNvPr id="30727" name="Text Box 20"/>
          <p:cNvSpPr txBox="1">
            <a:spLocks noChangeArrowheads="1"/>
          </p:cNvSpPr>
          <p:nvPr/>
        </p:nvSpPr>
        <p:spPr bwMode="auto">
          <a:xfrm>
            <a:off x="5348288" y="1752600"/>
            <a:ext cx="1433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Separate</a:t>
            </a:r>
          </a:p>
        </p:txBody>
      </p:sp>
      <p:sp>
        <p:nvSpPr>
          <p:cNvPr id="30728" name="AutoShape 22"/>
          <p:cNvSpPr>
            <a:spLocks noChangeArrowheads="1"/>
          </p:cNvSpPr>
          <p:nvPr/>
        </p:nvSpPr>
        <p:spPr bwMode="auto">
          <a:xfrm>
            <a:off x="4826000" y="2878138"/>
            <a:ext cx="177800" cy="1312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Line 24"/>
          <p:cNvSpPr>
            <a:spLocks noChangeShapeType="1"/>
          </p:cNvSpPr>
          <p:nvPr/>
        </p:nvSpPr>
        <p:spPr bwMode="auto">
          <a:xfrm>
            <a:off x="3810000" y="4191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Text Box 25"/>
          <p:cNvSpPr txBox="1">
            <a:spLocks noChangeArrowheads="1"/>
          </p:cNvSpPr>
          <p:nvPr/>
        </p:nvSpPr>
        <p:spPr bwMode="auto">
          <a:xfrm>
            <a:off x="3810000" y="4129088"/>
            <a:ext cx="1328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10   11   12</a:t>
            </a:r>
          </a:p>
        </p:txBody>
      </p:sp>
      <p:sp>
        <p:nvSpPr>
          <p:cNvPr id="30731" name="Text Box 28"/>
          <p:cNvSpPr txBox="1">
            <a:spLocks noChangeArrowheads="1"/>
          </p:cNvSpPr>
          <p:nvPr/>
        </p:nvSpPr>
        <p:spPr bwMode="auto">
          <a:xfrm>
            <a:off x="6972300" y="1828800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Evidence</a:t>
            </a:r>
          </a:p>
          <a:p>
            <a:r>
              <a:rPr lang="en-US"/>
              <a:t>genotypes</a:t>
            </a:r>
          </a:p>
        </p:txBody>
      </p:sp>
      <p:grpSp>
        <p:nvGrpSpPr>
          <p:cNvPr id="30732" name="Group 34"/>
          <p:cNvGrpSpPr>
            <a:grpSpLocks/>
          </p:cNvGrpSpPr>
          <p:nvPr/>
        </p:nvGrpSpPr>
        <p:grpSpPr bwMode="auto">
          <a:xfrm>
            <a:off x="712788" y="2895600"/>
            <a:ext cx="1344612" cy="1295400"/>
            <a:chOff x="449" y="1824"/>
            <a:chExt cx="847" cy="816"/>
          </a:xfrm>
        </p:grpSpPr>
        <p:pic>
          <p:nvPicPr>
            <p:cNvPr id="30741" name="Picture 38" descr="DNA_logo.jpg                                                   00D94E0CMacintosh HD                   7C262FE3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" y="1824"/>
              <a:ext cx="36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2" name="Picture 39" descr="&#10;DNA_logo2.jpg                                                  00D94E0CMacintosh HD                   7C262FE3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" y="1824"/>
              <a:ext cx="36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33" name="AutoShape 22"/>
          <p:cNvSpPr>
            <a:spLocks noChangeArrowheads="1"/>
          </p:cNvSpPr>
          <p:nvPr/>
        </p:nvSpPr>
        <p:spPr bwMode="auto">
          <a:xfrm>
            <a:off x="3962400" y="3513138"/>
            <a:ext cx="158750" cy="677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AutoShape 26"/>
          <p:cNvSpPr>
            <a:spLocks noChangeArrowheads="1"/>
          </p:cNvSpPr>
          <p:nvPr/>
        </p:nvSpPr>
        <p:spPr bwMode="auto">
          <a:xfrm>
            <a:off x="4386263" y="3513138"/>
            <a:ext cx="168275" cy="677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TextBox 27"/>
          <p:cNvSpPr txBox="1">
            <a:spLocks noChangeArrowheads="1"/>
          </p:cNvSpPr>
          <p:nvPr/>
        </p:nvSpPr>
        <p:spPr bwMode="auto">
          <a:xfrm>
            <a:off x="177800" y="4292600"/>
            <a:ext cx="2405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90"/>
                </a:solidFill>
              </a:rPr>
              <a:t>DNA from</a:t>
            </a:r>
          </a:p>
          <a:p>
            <a:r>
              <a:rPr lang="en-US" sz="2000">
                <a:solidFill>
                  <a:srgbClr val="000090"/>
                </a:solidFill>
              </a:rPr>
              <a:t>two people</a:t>
            </a:r>
          </a:p>
        </p:txBody>
      </p:sp>
      <p:sp>
        <p:nvSpPr>
          <p:cNvPr id="30736" name="Text Box 31"/>
          <p:cNvSpPr txBox="1">
            <a:spLocks noChangeArrowheads="1"/>
          </p:cNvSpPr>
          <p:nvPr/>
        </p:nvSpPr>
        <p:spPr bwMode="auto">
          <a:xfrm>
            <a:off x="6835775" y="3813175"/>
            <a:ext cx="2139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10, 11</a:t>
            </a:r>
            <a:r>
              <a:rPr lang="en-US"/>
              <a:t> </a:t>
            </a:r>
            <a:r>
              <a:rPr lang="en-US">
                <a:solidFill>
                  <a:schemeClr val="hlink"/>
                </a:solidFill>
              </a:rPr>
              <a:t>@ 20%</a:t>
            </a:r>
            <a:endParaRPr lang="en-US">
              <a:solidFill>
                <a:schemeClr val="accent2"/>
              </a:solidFill>
            </a:endParaRPr>
          </a:p>
          <a:p>
            <a:pPr algn="l"/>
            <a:r>
              <a:rPr lang="en-US">
                <a:solidFill>
                  <a:schemeClr val="accent2"/>
                </a:solidFill>
              </a:rPr>
              <a:t>11, 11</a:t>
            </a:r>
            <a:r>
              <a:rPr lang="en-US"/>
              <a:t> </a:t>
            </a:r>
            <a:r>
              <a:rPr lang="en-US">
                <a:solidFill>
                  <a:schemeClr val="hlink"/>
                </a:solidFill>
              </a:rPr>
              <a:t>@ 30%</a:t>
            </a:r>
            <a:endParaRPr lang="en-US"/>
          </a:p>
          <a:p>
            <a:pPr algn="l"/>
            <a:r>
              <a:rPr lang="en-US">
                <a:solidFill>
                  <a:schemeClr val="accent2"/>
                </a:solidFill>
              </a:rPr>
              <a:t>11, 12</a:t>
            </a:r>
            <a:r>
              <a:rPr lang="en-US"/>
              <a:t> </a:t>
            </a:r>
            <a:r>
              <a:rPr lang="en-US">
                <a:solidFill>
                  <a:schemeClr val="hlink"/>
                </a:solidFill>
              </a:rPr>
              <a:t>@ 50%</a:t>
            </a:r>
            <a:endParaRPr lang="en-US"/>
          </a:p>
        </p:txBody>
      </p:sp>
      <p:sp>
        <p:nvSpPr>
          <p:cNvPr id="30737" name="TextBox 1"/>
          <p:cNvSpPr txBox="1">
            <a:spLocks noChangeArrowheads="1"/>
          </p:cNvSpPr>
          <p:nvPr/>
        </p:nvSpPr>
        <p:spPr bwMode="auto">
          <a:xfrm>
            <a:off x="7686675" y="3230563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+</a:t>
            </a:r>
          </a:p>
        </p:txBody>
      </p:sp>
      <p:sp>
        <p:nvSpPr>
          <p:cNvPr id="30738" name="Text Box 31"/>
          <p:cNvSpPr txBox="1">
            <a:spLocks noChangeArrowheads="1"/>
          </p:cNvSpPr>
          <p:nvPr/>
        </p:nvSpPr>
        <p:spPr bwMode="auto">
          <a:xfrm>
            <a:off x="7319963" y="2743200"/>
            <a:ext cx="1039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800000"/>
                </a:solidFill>
              </a:rPr>
              <a:t>10, 12</a:t>
            </a:r>
          </a:p>
        </p:txBody>
      </p:sp>
      <p:sp>
        <p:nvSpPr>
          <p:cNvPr id="2" name="Frame 1"/>
          <p:cNvSpPr/>
          <p:nvPr/>
        </p:nvSpPr>
        <p:spPr bwMode="auto">
          <a:xfrm>
            <a:off x="7169150" y="2720975"/>
            <a:ext cx="1360488" cy="534988"/>
          </a:xfrm>
          <a:prstGeom prst="fram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/>
          </a:p>
        </p:txBody>
      </p:sp>
      <p:sp>
        <p:nvSpPr>
          <p:cNvPr id="3" name="Frame 2"/>
          <p:cNvSpPr/>
          <p:nvPr/>
        </p:nvSpPr>
        <p:spPr bwMode="auto">
          <a:xfrm>
            <a:off x="6756400" y="3771900"/>
            <a:ext cx="2289175" cy="1333500"/>
          </a:xfrm>
          <a:prstGeom prst="frame">
            <a:avLst>
              <a:gd name="adj1" fmla="val 4606"/>
            </a:avLst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DNA match statistic</a:t>
            </a:r>
          </a:p>
        </p:txBody>
      </p:sp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587375" y="1828800"/>
            <a:ext cx="1600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Evidence item</a:t>
            </a: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3711575" y="1828800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Evidence data</a:t>
            </a:r>
          </a:p>
        </p:txBody>
      </p:sp>
      <p:sp>
        <p:nvSpPr>
          <p:cNvPr id="32772" name="Line 10"/>
          <p:cNvSpPr>
            <a:spLocks noChangeShapeType="1"/>
          </p:cNvSpPr>
          <p:nvPr/>
        </p:nvSpPr>
        <p:spPr bwMode="auto">
          <a:xfrm>
            <a:off x="22637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Line 11"/>
          <p:cNvSpPr>
            <a:spLocks noChangeShapeType="1"/>
          </p:cNvSpPr>
          <p:nvPr/>
        </p:nvSpPr>
        <p:spPr bwMode="auto">
          <a:xfrm>
            <a:off x="54641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Lab</a:t>
            </a:r>
          </a:p>
        </p:txBody>
      </p:sp>
      <p:sp>
        <p:nvSpPr>
          <p:cNvPr id="32775" name="AutoShape 22"/>
          <p:cNvSpPr>
            <a:spLocks noChangeArrowheads="1"/>
          </p:cNvSpPr>
          <p:nvPr/>
        </p:nvSpPr>
        <p:spPr bwMode="auto">
          <a:xfrm>
            <a:off x="4826000" y="2878138"/>
            <a:ext cx="177800" cy="1312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Line 24"/>
          <p:cNvSpPr>
            <a:spLocks noChangeShapeType="1"/>
          </p:cNvSpPr>
          <p:nvPr/>
        </p:nvSpPr>
        <p:spPr bwMode="auto">
          <a:xfrm>
            <a:off x="3810000" y="4191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Text Box 25"/>
          <p:cNvSpPr txBox="1">
            <a:spLocks noChangeArrowheads="1"/>
          </p:cNvSpPr>
          <p:nvPr/>
        </p:nvSpPr>
        <p:spPr bwMode="auto">
          <a:xfrm>
            <a:off x="3810000" y="4129088"/>
            <a:ext cx="1328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10   11   12</a:t>
            </a:r>
          </a:p>
        </p:txBody>
      </p:sp>
      <p:sp>
        <p:nvSpPr>
          <p:cNvPr id="32778" name="Text Box 28"/>
          <p:cNvSpPr txBox="1">
            <a:spLocks noChangeArrowheads="1"/>
          </p:cNvSpPr>
          <p:nvPr/>
        </p:nvSpPr>
        <p:spPr bwMode="auto">
          <a:xfrm>
            <a:off x="6972300" y="1828800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Contributor genotype</a:t>
            </a:r>
          </a:p>
        </p:txBody>
      </p:sp>
      <p:sp>
        <p:nvSpPr>
          <p:cNvPr id="21518" name="Text Box 29"/>
          <p:cNvSpPr txBox="1">
            <a:spLocks noChangeArrowheads="1"/>
          </p:cNvSpPr>
          <p:nvPr/>
        </p:nvSpPr>
        <p:spPr bwMode="auto">
          <a:xfrm>
            <a:off x="6972300" y="5349875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Known genotype</a:t>
            </a:r>
          </a:p>
        </p:txBody>
      </p:sp>
      <p:sp>
        <p:nvSpPr>
          <p:cNvPr id="32780" name="AutoShape 30"/>
          <p:cNvSpPr>
            <a:spLocks noChangeArrowheads="1"/>
          </p:cNvSpPr>
          <p:nvPr/>
        </p:nvSpPr>
        <p:spPr bwMode="auto">
          <a:xfrm>
            <a:off x="7581900" y="4191000"/>
            <a:ext cx="533400" cy="990600"/>
          </a:xfrm>
          <a:prstGeom prst="upDown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Text Box 31"/>
          <p:cNvSpPr txBox="1">
            <a:spLocks noChangeArrowheads="1"/>
          </p:cNvSpPr>
          <p:nvPr/>
        </p:nvSpPr>
        <p:spPr bwMode="auto">
          <a:xfrm>
            <a:off x="6870700" y="2743200"/>
            <a:ext cx="2139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10, 11</a:t>
            </a:r>
            <a:r>
              <a:rPr lang="en-US"/>
              <a:t> </a:t>
            </a:r>
            <a:r>
              <a:rPr lang="en-US">
                <a:solidFill>
                  <a:schemeClr val="hlink"/>
                </a:solidFill>
              </a:rPr>
              <a:t>@ 20%</a:t>
            </a:r>
            <a:endParaRPr lang="en-US">
              <a:solidFill>
                <a:schemeClr val="accent2"/>
              </a:solidFill>
            </a:endParaRPr>
          </a:p>
          <a:p>
            <a:pPr algn="l"/>
            <a:r>
              <a:rPr lang="en-US">
                <a:solidFill>
                  <a:schemeClr val="accent2"/>
                </a:solidFill>
              </a:rPr>
              <a:t>11, 11</a:t>
            </a:r>
            <a:r>
              <a:rPr lang="en-US"/>
              <a:t> </a:t>
            </a:r>
            <a:r>
              <a:rPr lang="en-US">
                <a:solidFill>
                  <a:schemeClr val="hlink"/>
                </a:solidFill>
              </a:rPr>
              <a:t>@ 30%</a:t>
            </a:r>
            <a:endParaRPr lang="en-US"/>
          </a:p>
          <a:p>
            <a:pPr algn="l"/>
            <a:r>
              <a:rPr lang="en-US">
                <a:solidFill>
                  <a:schemeClr val="accent2"/>
                </a:solidFill>
              </a:rPr>
              <a:t>11, 12</a:t>
            </a:r>
            <a:r>
              <a:rPr lang="en-US"/>
              <a:t> </a:t>
            </a:r>
            <a:r>
              <a:rPr lang="en-US">
                <a:solidFill>
                  <a:schemeClr val="hlink"/>
                </a:solidFill>
              </a:rPr>
              <a:t>@ 50%</a:t>
            </a:r>
            <a:endParaRPr lang="en-US"/>
          </a:p>
        </p:txBody>
      </p:sp>
      <p:sp>
        <p:nvSpPr>
          <p:cNvPr id="21521" name="Text Box 32"/>
          <p:cNvSpPr txBox="1">
            <a:spLocks noChangeArrowheads="1"/>
          </p:cNvSpPr>
          <p:nvPr/>
        </p:nvSpPr>
        <p:spPr bwMode="auto">
          <a:xfrm>
            <a:off x="7315200" y="6210300"/>
            <a:ext cx="1017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11, 12</a:t>
            </a:r>
          </a:p>
        </p:txBody>
      </p:sp>
      <p:sp>
        <p:nvSpPr>
          <p:cNvPr id="32783" name="Text Box 33"/>
          <p:cNvSpPr txBox="1">
            <a:spLocks noChangeArrowheads="1"/>
          </p:cNvSpPr>
          <p:nvPr/>
        </p:nvSpPr>
        <p:spPr bwMode="auto">
          <a:xfrm>
            <a:off x="7237413" y="4419600"/>
            <a:ext cx="143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Compare</a:t>
            </a:r>
          </a:p>
        </p:txBody>
      </p:sp>
      <p:grpSp>
        <p:nvGrpSpPr>
          <p:cNvPr id="32784" name="Group 34"/>
          <p:cNvGrpSpPr>
            <a:grpSpLocks/>
          </p:cNvGrpSpPr>
          <p:nvPr/>
        </p:nvGrpSpPr>
        <p:grpSpPr bwMode="auto">
          <a:xfrm>
            <a:off x="712788" y="2895600"/>
            <a:ext cx="1344612" cy="1295400"/>
            <a:chOff x="449" y="1824"/>
            <a:chExt cx="847" cy="816"/>
          </a:xfrm>
        </p:grpSpPr>
        <p:pic>
          <p:nvPicPr>
            <p:cNvPr id="32793" name="Picture 38" descr="DNA_logo.jpg                                                   00D94E0CMacintosh HD                   7C262FE3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" y="1824"/>
              <a:ext cx="36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4" name="Picture 39" descr="&#10;DNA_logo2.jpg                                                  00D94E0CMacintosh HD                   7C262FE3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" y="1824"/>
              <a:ext cx="36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85" name="AutoShape 22"/>
          <p:cNvSpPr>
            <a:spLocks noChangeArrowheads="1"/>
          </p:cNvSpPr>
          <p:nvPr/>
        </p:nvSpPr>
        <p:spPr bwMode="auto">
          <a:xfrm>
            <a:off x="3962400" y="3513138"/>
            <a:ext cx="158750" cy="677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AutoShape 26"/>
          <p:cNvSpPr>
            <a:spLocks noChangeArrowheads="1"/>
          </p:cNvSpPr>
          <p:nvPr/>
        </p:nvSpPr>
        <p:spPr bwMode="auto">
          <a:xfrm>
            <a:off x="4386263" y="3513138"/>
            <a:ext cx="168275" cy="677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TextBox 27"/>
          <p:cNvSpPr txBox="1">
            <a:spLocks noChangeArrowheads="1"/>
          </p:cNvSpPr>
          <p:nvPr/>
        </p:nvSpPr>
        <p:spPr bwMode="auto">
          <a:xfrm>
            <a:off x="177800" y="4292600"/>
            <a:ext cx="2405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90"/>
                </a:solidFill>
              </a:rPr>
              <a:t>DNA from</a:t>
            </a:r>
          </a:p>
          <a:p>
            <a:r>
              <a:rPr lang="en-US" sz="2000">
                <a:solidFill>
                  <a:srgbClr val="000090"/>
                </a:solidFill>
              </a:rPr>
              <a:t>two people</a:t>
            </a:r>
          </a:p>
        </p:txBody>
      </p:sp>
      <p:grpSp>
        <p:nvGrpSpPr>
          <p:cNvPr id="32788" name="Group 19"/>
          <p:cNvGrpSpPr>
            <a:grpSpLocks/>
          </p:cNvGrpSpPr>
          <p:nvPr/>
        </p:nvGrpSpPr>
        <p:grpSpPr bwMode="auto">
          <a:xfrm>
            <a:off x="2773363" y="5538788"/>
            <a:ext cx="3559175" cy="950912"/>
            <a:chOff x="1212" y="2425"/>
            <a:chExt cx="2242" cy="599"/>
          </a:xfrm>
        </p:grpSpPr>
        <p:sp>
          <p:nvSpPr>
            <p:cNvPr id="32790" name="Text Box 4"/>
            <p:cNvSpPr txBox="1">
              <a:spLocks noChangeArrowheads="1"/>
            </p:cNvSpPr>
            <p:nvPr/>
          </p:nvSpPr>
          <p:spPr bwMode="auto">
            <a:xfrm>
              <a:off x="1318" y="2425"/>
              <a:ext cx="20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/>
                <a:t>Prob(</a:t>
              </a:r>
              <a:r>
                <a:rPr lang="en-US">
                  <a:solidFill>
                    <a:schemeClr val="accent2"/>
                  </a:solidFill>
                </a:rPr>
                <a:t>evidence match</a:t>
              </a:r>
              <a:r>
                <a:rPr lang="en-US"/>
                <a:t>)</a:t>
              </a:r>
            </a:p>
          </p:txBody>
        </p:sp>
        <p:sp>
          <p:nvSpPr>
            <p:cNvPr id="32791" name="Text Box 5"/>
            <p:cNvSpPr txBox="1">
              <a:spLocks noChangeArrowheads="1"/>
            </p:cNvSpPr>
            <p:nvPr/>
          </p:nvSpPr>
          <p:spPr bwMode="auto">
            <a:xfrm>
              <a:off x="1214" y="2736"/>
              <a:ext cx="2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/>
                <a:t>Prob(</a:t>
              </a:r>
              <a:r>
                <a:rPr lang="en-US">
                  <a:solidFill>
                    <a:srgbClr val="996633"/>
                  </a:solidFill>
                </a:rPr>
                <a:t>coincidental match</a:t>
              </a:r>
              <a:r>
                <a:rPr lang="en-US"/>
                <a:t>)</a:t>
              </a:r>
            </a:p>
          </p:txBody>
        </p:sp>
        <p:sp>
          <p:nvSpPr>
            <p:cNvPr id="32792" name="Line 6"/>
            <p:cNvSpPr>
              <a:spLocks noChangeShapeType="1"/>
            </p:cNvSpPr>
            <p:nvPr/>
          </p:nvSpPr>
          <p:spPr bwMode="auto">
            <a:xfrm>
              <a:off x="1212" y="2736"/>
              <a:ext cx="2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89" name="Text Box 20"/>
          <p:cNvSpPr txBox="1">
            <a:spLocks noChangeArrowheads="1"/>
          </p:cNvSpPr>
          <p:nvPr/>
        </p:nvSpPr>
        <p:spPr bwMode="auto">
          <a:xfrm>
            <a:off x="5348288" y="1752600"/>
            <a:ext cx="1433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Separate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okerDiggi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" b="20000"/>
          <a:stretch/>
        </p:blipFill>
        <p:spPr>
          <a:xfrm>
            <a:off x="7027332" y="1625602"/>
            <a:ext cx="1238785" cy="1507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Booker </a:t>
            </a:r>
            <a:r>
              <a:rPr lang="en-US" dirty="0" err="1" smtClean="0"/>
              <a:t>Diggins</a:t>
            </a:r>
            <a:r>
              <a:rPr lang="en-US" dirty="0" smtClean="0"/>
              <a:t> stays in prison</a:t>
            </a:r>
            <a:endParaRPr lang="en-US" dirty="0"/>
          </a:p>
        </p:txBody>
      </p:sp>
      <p:pic>
        <p:nvPicPr>
          <p:cNvPr id="3" name="Picture 2" descr="TamponStr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66" y="5071533"/>
            <a:ext cx="2424386" cy="1464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938" y="2006601"/>
            <a:ext cx="585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800000"/>
                </a:solidFill>
              </a:rPr>
              <a:t>1987 – aggravated rape, armed robbery</a:t>
            </a:r>
          </a:p>
          <a:p>
            <a:pPr algn="l"/>
            <a:r>
              <a:rPr lang="en-US" dirty="0" smtClean="0">
                <a:solidFill>
                  <a:srgbClr val="800000"/>
                </a:solidFill>
              </a:rPr>
              <a:t>            Booker </a:t>
            </a:r>
            <a:r>
              <a:rPr lang="en-US" dirty="0" err="1" smtClean="0">
                <a:solidFill>
                  <a:srgbClr val="800000"/>
                </a:solidFill>
              </a:rPr>
              <a:t>Diggins</a:t>
            </a:r>
            <a:r>
              <a:rPr lang="en-US" dirty="0" smtClean="0">
                <a:solidFill>
                  <a:srgbClr val="800000"/>
                </a:solidFill>
              </a:rPr>
              <a:t> sentenced to life  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867" y="3242736"/>
            <a:ext cx="840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8000"/>
                </a:solidFill>
              </a:rPr>
              <a:t>2010 – "</a:t>
            </a:r>
            <a:r>
              <a:rPr lang="en-US" dirty="0">
                <a:solidFill>
                  <a:srgbClr val="008000"/>
                </a:solidFill>
              </a:rPr>
              <a:t>bulletproof scientific evidence that he is not the </a:t>
            </a:r>
            <a:r>
              <a:rPr lang="en-US" dirty="0" smtClean="0">
                <a:solidFill>
                  <a:srgbClr val="008000"/>
                </a:solidFill>
              </a:rPr>
              <a:t>guy"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1" y="4021668"/>
            <a:ext cx="840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2012 – rape kit found, tested by crime lab (insufficient DNA) 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 Cybergenetics finds match statistic of 38 thousand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067" y="5130801"/>
            <a:ext cx="57996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New DNA test points to New Orleans rape convict who was nearly set </a:t>
            </a:r>
            <a:r>
              <a:rPr lang="en-US" dirty="0" smtClean="0">
                <a:latin typeface="Times"/>
                <a:cs typeface="Times"/>
              </a:rPr>
              <a:t>free</a:t>
            </a:r>
          </a:p>
          <a:p>
            <a:r>
              <a:rPr lang="en-US" i="1" dirty="0">
                <a:latin typeface="Times"/>
                <a:cs typeface="Times"/>
              </a:rPr>
              <a:t>The Times-Picayune </a:t>
            </a:r>
          </a:p>
        </p:txBody>
      </p:sp>
    </p:spTree>
    <p:extLst>
      <p:ext uri="{BB962C8B-B14F-4D97-AF65-F5344CB8AC3E}">
        <p14:creationId xmlns:p14="http://schemas.microsoft.com/office/powerpoint/2010/main" val="12696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795" y="609600"/>
            <a:ext cx="8411477" cy="1143000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Mixtures corroborate witnesses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JuliaAnder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34" y="1727201"/>
            <a:ext cx="1811866" cy="1874149"/>
          </a:xfrm>
          <a:prstGeom prst="rect">
            <a:avLst/>
          </a:prstGeom>
        </p:spPr>
      </p:pic>
      <p:pic>
        <p:nvPicPr>
          <p:cNvPr id="4" name="Picture 3" descr="ChrisHutse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5" b="9804"/>
          <a:stretch/>
        </p:blipFill>
        <p:spPr>
          <a:xfrm>
            <a:off x="5562602" y="1739901"/>
            <a:ext cx="1904998" cy="1773463"/>
          </a:xfrm>
          <a:prstGeom prst="rect">
            <a:avLst/>
          </a:prstGeom>
        </p:spPr>
      </p:pic>
      <p:pic>
        <p:nvPicPr>
          <p:cNvPr id="7" name="Picture 6" descr="Set0001 - DSC_001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20772" r="40834" b="42703"/>
          <a:stretch/>
        </p:blipFill>
        <p:spPr>
          <a:xfrm>
            <a:off x="1727190" y="4402667"/>
            <a:ext cx="3996274" cy="2218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800" y="3615265"/>
            <a:ext cx="392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Julia "Zoe" Anderson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1262" y="3615266"/>
            <a:ext cx="392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Christopher </a:t>
            </a:r>
            <a:r>
              <a:rPr lang="en-US" dirty="0" err="1" smtClean="0">
                <a:solidFill>
                  <a:srgbClr val="800000"/>
                </a:solidFill>
              </a:rPr>
              <a:t>Hutsell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1258" y="5452534"/>
            <a:ext cx="195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Water bottle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TPOX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03463"/>
            <a:ext cx="8229600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Computers can use all the data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711325" y="1639888"/>
            <a:ext cx="5721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Quantitative peak heights at locus TPOX</a:t>
            </a:r>
          </a:p>
        </p:txBody>
      </p:sp>
      <p:sp>
        <p:nvSpPr>
          <p:cNvPr id="25604" name="Text Box 24"/>
          <p:cNvSpPr txBox="1">
            <a:spLocks noChangeArrowheads="1"/>
          </p:cNvSpPr>
          <p:nvPr/>
        </p:nvSpPr>
        <p:spPr bwMode="auto">
          <a:xfrm>
            <a:off x="188913" y="3178175"/>
            <a:ext cx="806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667BC8"/>
                </a:solidFill>
              </a:rPr>
              <a:t>peak</a:t>
            </a:r>
          </a:p>
          <a:p>
            <a:r>
              <a:rPr lang="en-US" sz="1800">
                <a:solidFill>
                  <a:srgbClr val="667BC8"/>
                </a:solidFill>
              </a:rPr>
              <a:t>height</a:t>
            </a:r>
          </a:p>
        </p:txBody>
      </p:sp>
      <p:sp>
        <p:nvSpPr>
          <p:cNvPr id="25605" name="Text Box 23"/>
          <p:cNvSpPr txBox="1">
            <a:spLocks noChangeArrowheads="1"/>
          </p:cNvSpPr>
          <p:nvPr/>
        </p:nvSpPr>
        <p:spPr bwMode="auto">
          <a:xfrm>
            <a:off x="3292475" y="2178050"/>
            <a:ext cx="114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>
                <a:solidFill>
                  <a:srgbClr val="667BC8"/>
                </a:solidFill>
              </a:rPr>
              <a:t>peak size</a:t>
            </a:r>
          </a:p>
        </p:txBody>
      </p:sp>
      <p:cxnSp>
        <p:nvCxnSpPr>
          <p:cNvPr id="25606" name="Straight Arrow Connector 12"/>
          <p:cNvCxnSpPr>
            <a:cxnSpLocks noChangeShapeType="1"/>
          </p:cNvCxnSpPr>
          <p:nvPr/>
        </p:nvCxnSpPr>
        <p:spPr bwMode="auto">
          <a:xfrm>
            <a:off x="3867150" y="2554288"/>
            <a:ext cx="0" cy="777875"/>
          </a:xfrm>
          <a:prstGeom prst="straightConnector1">
            <a:avLst/>
          </a:prstGeom>
          <a:noFill/>
          <a:ln w="28575">
            <a:solidFill>
              <a:srgbClr val="667BC8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07" name="Straight Arrow Connector 10"/>
          <p:cNvCxnSpPr>
            <a:cxnSpLocks noChangeShapeType="1"/>
          </p:cNvCxnSpPr>
          <p:nvPr/>
        </p:nvCxnSpPr>
        <p:spPr bwMode="auto">
          <a:xfrm flipV="1">
            <a:off x="976313" y="3497263"/>
            <a:ext cx="2792412" cy="3175"/>
          </a:xfrm>
          <a:prstGeom prst="straightConnector1">
            <a:avLst/>
          </a:prstGeom>
          <a:noFill/>
          <a:ln w="28575">
            <a:solidFill>
              <a:srgbClr val="667BC8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743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TPOX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05050"/>
            <a:ext cx="82296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How the computer thinks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600200" y="1639888"/>
            <a:ext cx="591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Consider </a:t>
            </a:r>
            <a:r>
              <a:rPr lang="en-US" u="sng">
                <a:solidFill>
                  <a:schemeClr val="accent2"/>
                </a:solidFill>
              </a:rPr>
              <a:t>every possible</a:t>
            </a:r>
            <a:r>
              <a:rPr lang="en-US">
                <a:solidFill>
                  <a:schemeClr val="accent2"/>
                </a:solidFill>
              </a:rPr>
              <a:t> genotype solution</a:t>
            </a:r>
          </a:p>
        </p:txBody>
      </p:sp>
      <p:sp>
        <p:nvSpPr>
          <p:cNvPr id="27652" name="Text Box 11"/>
          <p:cNvSpPr txBox="1">
            <a:spLocks noChangeArrowheads="1"/>
          </p:cNvSpPr>
          <p:nvPr/>
        </p:nvSpPr>
        <p:spPr bwMode="auto">
          <a:xfrm>
            <a:off x="185738" y="2703513"/>
            <a:ext cx="2532062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40000"/>
              </a:lnSpc>
            </a:pPr>
            <a:r>
              <a:rPr lang="en-US">
                <a:solidFill>
                  <a:schemeClr val="accent2"/>
                </a:solidFill>
              </a:rPr>
              <a:t>Explain the</a:t>
            </a:r>
          </a:p>
          <a:p>
            <a:pPr algn="l">
              <a:lnSpc>
                <a:spcPct val="140000"/>
              </a:lnSpc>
            </a:pPr>
            <a:r>
              <a:rPr lang="en-US">
                <a:solidFill>
                  <a:schemeClr val="accent2"/>
                </a:solidFill>
              </a:rPr>
              <a:t>peak pattern</a:t>
            </a:r>
          </a:p>
        </p:txBody>
      </p:sp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7310438" y="4298950"/>
            <a:ext cx="30607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hlink"/>
                </a:solidFill>
              </a:rPr>
              <a:t>Better</a:t>
            </a:r>
          </a:p>
          <a:p>
            <a:pPr algn="l"/>
            <a:r>
              <a:rPr lang="en-US">
                <a:solidFill>
                  <a:schemeClr val="hlink"/>
                </a:solidFill>
              </a:rPr>
              <a:t>explanation</a:t>
            </a:r>
          </a:p>
          <a:p>
            <a:pPr algn="l"/>
            <a:r>
              <a:rPr lang="en-US">
                <a:solidFill>
                  <a:schemeClr val="hlink"/>
                </a:solidFill>
              </a:rPr>
              <a:t>has a higher likelihood</a:t>
            </a:r>
          </a:p>
        </p:txBody>
      </p:sp>
      <p:sp>
        <p:nvSpPr>
          <p:cNvPr id="27654" name="Rectangle 40"/>
          <p:cNvSpPr>
            <a:spLocks noChangeArrowheads="1"/>
          </p:cNvSpPr>
          <p:nvPr/>
        </p:nvSpPr>
        <p:spPr bwMode="auto">
          <a:xfrm>
            <a:off x="5718175" y="5403850"/>
            <a:ext cx="314325" cy="836613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7655" name="Rectangle 40"/>
          <p:cNvSpPr>
            <a:spLocks noChangeArrowheads="1"/>
          </p:cNvSpPr>
          <p:nvPr/>
        </p:nvSpPr>
        <p:spPr bwMode="auto">
          <a:xfrm>
            <a:off x="3703638" y="3340100"/>
            <a:ext cx="314325" cy="2900363"/>
          </a:xfrm>
          <a:prstGeom prst="rect">
            <a:avLst/>
          </a:prstGeom>
          <a:noFill/>
          <a:ln w="28575">
            <a:solidFill>
              <a:srgbClr val="667B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7656" name="Text Box 29"/>
          <p:cNvSpPr txBox="1">
            <a:spLocks noChangeArrowheads="1"/>
          </p:cNvSpPr>
          <p:nvPr/>
        </p:nvSpPr>
        <p:spPr bwMode="auto">
          <a:xfrm>
            <a:off x="4397375" y="3200400"/>
            <a:ext cx="19256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>
                <a:solidFill>
                  <a:srgbClr val="667BC8"/>
                </a:solidFill>
              </a:rPr>
              <a:t>One person'</a:t>
            </a:r>
            <a:r>
              <a:rPr lang="en-US" altLang="ja-JP" sz="2200">
                <a:solidFill>
                  <a:srgbClr val="667BC8"/>
                </a:solidFill>
              </a:rPr>
              <a:t>s allele pair</a:t>
            </a:r>
            <a:endParaRPr lang="en-US" sz="2200">
              <a:solidFill>
                <a:srgbClr val="667BC8"/>
              </a:solidFill>
            </a:endParaRPr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4303713" y="4452938"/>
            <a:ext cx="251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200" dirty="0" smtClean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 second person's allele pair</a:t>
            </a:r>
          </a:p>
        </p:txBody>
      </p:sp>
      <p:sp>
        <p:nvSpPr>
          <p:cNvPr id="27658" name="Line 9"/>
          <p:cNvSpPr>
            <a:spLocks noChangeShapeType="1"/>
          </p:cNvSpPr>
          <p:nvPr/>
        </p:nvSpPr>
        <p:spPr bwMode="auto">
          <a:xfrm>
            <a:off x="6273800" y="5156200"/>
            <a:ext cx="320675" cy="325438"/>
          </a:xfrm>
          <a:prstGeom prst="line">
            <a:avLst/>
          </a:prstGeom>
          <a:noFill/>
          <a:ln w="28575">
            <a:solidFill>
              <a:srgbClr val="FF8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25"/>
          <p:cNvSpPr>
            <a:spLocks noChangeShapeType="1"/>
          </p:cNvSpPr>
          <p:nvPr/>
        </p:nvSpPr>
        <p:spPr bwMode="auto">
          <a:xfrm flipH="1">
            <a:off x="3052763" y="3700463"/>
            <a:ext cx="1530350" cy="971550"/>
          </a:xfrm>
          <a:prstGeom prst="line">
            <a:avLst/>
          </a:prstGeom>
          <a:noFill/>
          <a:ln w="28575">
            <a:solidFill>
              <a:srgbClr val="667BC8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759450" y="2598738"/>
            <a:ext cx="251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200" dirty="0" smtClean="0">
                <a:solidFill>
                  <a:srgbClr val="85D134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 third person's allele pair</a:t>
            </a:r>
          </a:p>
        </p:txBody>
      </p:sp>
      <p:sp>
        <p:nvSpPr>
          <p:cNvPr id="27661" name="Rectangle 40"/>
          <p:cNvSpPr>
            <a:spLocks noChangeArrowheads="1"/>
          </p:cNvSpPr>
          <p:nvPr/>
        </p:nvSpPr>
        <p:spPr bwMode="auto">
          <a:xfrm>
            <a:off x="2682875" y="2679700"/>
            <a:ext cx="307975" cy="641350"/>
          </a:xfrm>
          <a:prstGeom prst="rect">
            <a:avLst/>
          </a:prstGeom>
          <a:noFill/>
          <a:ln w="28575">
            <a:solidFill>
              <a:srgbClr val="85D1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85D134"/>
              </a:solidFill>
            </a:endParaRPr>
          </a:p>
        </p:txBody>
      </p:sp>
      <p:sp>
        <p:nvSpPr>
          <p:cNvPr id="27662" name="Line 9"/>
          <p:cNvSpPr>
            <a:spLocks noChangeShapeType="1"/>
          </p:cNvSpPr>
          <p:nvPr/>
        </p:nvSpPr>
        <p:spPr bwMode="auto">
          <a:xfrm flipH="1">
            <a:off x="6959600" y="3378200"/>
            <a:ext cx="25400" cy="965200"/>
          </a:xfrm>
          <a:prstGeom prst="line">
            <a:avLst/>
          </a:prstGeom>
          <a:noFill/>
          <a:ln w="28575">
            <a:solidFill>
              <a:srgbClr val="85D13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Rectangle 40"/>
          <p:cNvSpPr>
            <a:spLocks noChangeArrowheads="1"/>
          </p:cNvSpPr>
          <p:nvPr/>
        </p:nvSpPr>
        <p:spPr bwMode="auto">
          <a:xfrm>
            <a:off x="2681288" y="3340100"/>
            <a:ext cx="312737" cy="2900363"/>
          </a:xfrm>
          <a:prstGeom prst="rect">
            <a:avLst/>
          </a:prstGeom>
          <a:noFill/>
          <a:ln w="28575">
            <a:solidFill>
              <a:srgbClr val="667B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7665" name="Rectangle 40"/>
          <p:cNvSpPr>
            <a:spLocks noChangeArrowheads="1"/>
          </p:cNvSpPr>
          <p:nvPr/>
        </p:nvSpPr>
        <p:spPr bwMode="auto">
          <a:xfrm>
            <a:off x="6740525" y="5403850"/>
            <a:ext cx="314325" cy="836613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7666" name="Rectangle 40"/>
          <p:cNvSpPr>
            <a:spLocks noChangeArrowheads="1"/>
          </p:cNvSpPr>
          <p:nvPr/>
        </p:nvSpPr>
        <p:spPr bwMode="auto">
          <a:xfrm>
            <a:off x="6743700" y="4737100"/>
            <a:ext cx="307975" cy="641350"/>
          </a:xfrm>
          <a:prstGeom prst="rect">
            <a:avLst/>
          </a:prstGeom>
          <a:noFill/>
          <a:ln w="28575">
            <a:solidFill>
              <a:srgbClr val="85D1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85D134"/>
              </a:solidFill>
            </a:endParaRPr>
          </a:p>
        </p:txBody>
      </p:sp>
      <p:sp>
        <p:nvSpPr>
          <p:cNvPr id="27667" name="Line 9"/>
          <p:cNvSpPr>
            <a:spLocks noChangeShapeType="1"/>
          </p:cNvSpPr>
          <p:nvPr/>
        </p:nvSpPr>
        <p:spPr bwMode="auto">
          <a:xfrm flipH="1" flipV="1">
            <a:off x="3086100" y="2933700"/>
            <a:ext cx="2789238" cy="4763"/>
          </a:xfrm>
          <a:prstGeom prst="line">
            <a:avLst/>
          </a:prstGeom>
          <a:noFill/>
          <a:ln w="28575">
            <a:solidFill>
              <a:srgbClr val="85D13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Line 9"/>
          <p:cNvSpPr>
            <a:spLocks noChangeShapeType="1"/>
          </p:cNvSpPr>
          <p:nvPr/>
        </p:nvSpPr>
        <p:spPr bwMode="auto">
          <a:xfrm>
            <a:off x="5327650" y="5213350"/>
            <a:ext cx="320675" cy="325438"/>
          </a:xfrm>
          <a:prstGeom prst="line">
            <a:avLst/>
          </a:prstGeom>
          <a:noFill/>
          <a:ln w="28575">
            <a:solidFill>
              <a:srgbClr val="FF8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Line 25"/>
          <p:cNvSpPr>
            <a:spLocks noChangeShapeType="1"/>
          </p:cNvSpPr>
          <p:nvPr/>
        </p:nvSpPr>
        <p:spPr bwMode="auto">
          <a:xfrm flipH="1">
            <a:off x="4089400" y="3975100"/>
            <a:ext cx="850900" cy="577850"/>
          </a:xfrm>
          <a:prstGeom prst="line">
            <a:avLst/>
          </a:prstGeom>
          <a:noFill/>
          <a:ln w="28575">
            <a:solidFill>
              <a:srgbClr val="667BC8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geno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1238"/>
            <a:ext cx="8229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4"/>
          <p:cNvSpPr>
            <a:spLocks noChangeArrowheads="1"/>
          </p:cNvSpPr>
          <p:nvPr/>
        </p:nvSpPr>
        <p:spPr bwMode="auto">
          <a:xfrm>
            <a:off x="511175" y="1479550"/>
            <a:ext cx="8123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Objective</a:t>
            </a:r>
            <a:r>
              <a:rPr lang="en-US">
                <a:solidFill>
                  <a:schemeClr val="accent2"/>
                </a:solidFill>
              </a:rPr>
              <a:t> genotype determined solely from the DNA data.</a:t>
            </a:r>
            <a:r>
              <a:rPr lang="en-US">
                <a:solidFill>
                  <a:schemeClr val="hlink"/>
                </a:solidFill>
              </a:rPr>
              <a:t>  </a:t>
            </a:r>
          </a:p>
          <a:p>
            <a:r>
              <a:rPr lang="en-US">
                <a:solidFill>
                  <a:srgbClr val="800080"/>
                </a:solidFill>
              </a:rPr>
              <a:t>Never sees a comparison reference.</a:t>
            </a:r>
            <a:r>
              <a:rPr lang="en-US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Evidence genotype</a:t>
            </a:r>
          </a:p>
        </p:txBody>
      </p:sp>
      <p:sp>
        <p:nvSpPr>
          <p:cNvPr id="29700" name="Text Box 9"/>
          <p:cNvSpPr txBox="1">
            <a:spLocks noChangeArrowheads="1"/>
          </p:cNvSpPr>
          <p:nvPr/>
        </p:nvSpPr>
        <p:spPr bwMode="auto">
          <a:xfrm>
            <a:off x="2722563" y="4970463"/>
            <a:ext cx="749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26%</a:t>
            </a:r>
          </a:p>
        </p:txBody>
      </p:sp>
      <p:sp>
        <p:nvSpPr>
          <p:cNvPr id="29701" name="Text Box 11"/>
          <p:cNvSpPr txBox="1">
            <a:spLocks noChangeArrowheads="1"/>
          </p:cNvSpPr>
          <p:nvPr/>
        </p:nvSpPr>
        <p:spPr bwMode="auto">
          <a:xfrm>
            <a:off x="3552825" y="5529263"/>
            <a:ext cx="587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9%</a:t>
            </a:r>
          </a:p>
        </p:txBody>
      </p:sp>
      <p:sp>
        <p:nvSpPr>
          <p:cNvPr id="29702" name="Text Box 12"/>
          <p:cNvSpPr txBox="1">
            <a:spLocks noChangeArrowheads="1"/>
          </p:cNvSpPr>
          <p:nvPr/>
        </p:nvSpPr>
        <p:spPr bwMode="auto">
          <a:xfrm>
            <a:off x="2033588" y="5729288"/>
            <a:ext cx="5921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3%</a:t>
            </a:r>
          </a:p>
        </p:txBody>
      </p:sp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4310063" y="5602288"/>
            <a:ext cx="587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7%</a:t>
            </a:r>
          </a:p>
        </p:txBody>
      </p:sp>
      <p:sp>
        <p:nvSpPr>
          <p:cNvPr id="29705" name="Text Box 11"/>
          <p:cNvSpPr txBox="1">
            <a:spLocks noChangeArrowheads="1"/>
          </p:cNvSpPr>
          <p:nvPr/>
        </p:nvSpPr>
        <p:spPr bwMode="auto">
          <a:xfrm>
            <a:off x="4983163" y="5157788"/>
            <a:ext cx="74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20%</a:t>
            </a: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5740400" y="5335588"/>
            <a:ext cx="74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15%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6578600" y="5592763"/>
            <a:ext cx="587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7%</a:t>
            </a:r>
          </a:p>
        </p:txBody>
      </p:sp>
      <p:sp>
        <p:nvSpPr>
          <p:cNvPr id="29708" name="Text Box 11"/>
          <p:cNvSpPr txBox="1">
            <a:spLocks noChangeArrowheads="1"/>
          </p:cNvSpPr>
          <p:nvPr/>
        </p:nvSpPr>
        <p:spPr bwMode="auto">
          <a:xfrm>
            <a:off x="7337425" y="5589588"/>
            <a:ext cx="587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7%</a:t>
            </a:r>
          </a:p>
        </p:txBody>
      </p:sp>
    </p:spTree>
    <p:extLst>
      <p:ext uri="{BB962C8B-B14F-4D97-AF65-F5344CB8AC3E}">
        <p14:creationId xmlns:p14="http://schemas.microsoft.com/office/powerpoint/2010/main" val="321690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geno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82296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DNA match information</a:t>
            </a:r>
          </a:p>
        </p:txBody>
      </p:sp>
      <p:grpSp>
        <p:nvGrpSpPr>
          <p:cNvPr id="31747" name="Group 19"/>
          <p:cNvGrpSpPr>
            <a:grpSpLocks/>
          </p:cNvGrpSpPr>
          <p:nvPr/>
        </p:nvGrpSpPr>
        <p:grpSpPr bwMode="auto">
          <a:xfrm>
            <a:off x="4348163" y="3822700"/>
            <a:ext cx="3556000" cy="950913"/>
            <a:chOff x="1214" y="2425"/>
            <a:chExt cx="2240" cy="599"/>
          </a:xfrm>
        </p:grpSpPr>
        <p:sp>
          <p:nvSpPr>
            <p:cNvPr id="31756" name="Text Box 4"/>
            <p:cNvSpPr txBox="1">
              <a:spLocks noChangeArrowheads="1"/>
            </p:cNvSpPr>
            <p:nvPr/>
          </p:nvSpPr>
          <p:spPr bwMode="auto">
            <a:xfrm>
              <a:off x="1316" y="2425"/>
              <a:ext cx="19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/>
                <a:t>Prob(</a:t>
              </a:r>
              <a:r>
                <a:rPr lang="en-US">
                  <a:solidFill>
                    <a:schemeClr val="accent2"/>
                  </a:solidFill>
                </a:rPr>
                <a:t>evidence match</a:t>
              </a:r>
              <a:r>
                <a:rPr lang="en-US"/>
                <a:t>)</a:t>
              </a:r>
            </a:p>
          </p:txBody>
        </p:sp>
        <p:sp>
          <p:nvSpPr>
            <p:cNvPr id="31757" name="Text Box 5"/>
            <p:cNvSpPr txBox="1">
              <a:spLocks noChangeArrowheads="1"/>
            </p:cNvSpPr>
            <p:nvPr/>
          </p:nvSpPr>
          <p:spPr bwMode="auto">
            <a:xfrm>
              <a:off x="1214" y="2736"/>
              <a:ext cx="2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/>
                <a:t>Prob(</a:t>
              </a:r>
              <a:r>
                <a:rPr lang="en-US">
                  <a:solidFill>
                    <a:srgbClr val="996633"/>
                  </a:solidFill>
                </a:rPr>
                <a:t>coincidental match</a:t>
              </a:r>
              <a:r>
                <a:rPr lang="en-US"/>
                <a:t>)</a:t>
              </a:r>
            </a:p>
          </p:txBody>
        </p:sp>
        <p:sp>
          <p:nvSpPr>
            <p:cNvPr id="31758" name="Line 6"/>
            <p:cNvSpPr>
              <a:spLocks noChangeShapeType="1"/>
            </p:cNvSpPr>
            <p:nvPr/>
          </p:nvSpPr>
          <p:spPr bwMode="auto">
            <a:xfrm>
              <a:off x="1265" y="2737"/>
              <a:ext cx="2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48" name="Text Box 9"/>
          <p:cNvSpPr txBox="1">
            <a:spLocks noChangeArrowheads="1"/>
          </p:cNvSpPr>
          <p:nvPr/>
        </p:nvSpPr>
        <p:spPr bwMode="auto">
          <a:xfrm>
            <a:off x="266700" y="1492250"/>
            <a:ext cx="8610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How much more does the </a:t>
            </a:r>
            <a:r>
              <a:rPr lang="en-US">
                <a:solidFill>
                  <a:srgbClr val="FF0000"/>
                </a:solidFill>
              </a:rPr>
              <a:t>suspect</a:t>
            </a:r>
            <a:r>
              <a:rPr lang="en-US">
                <a:solidFill>
                  <a:schemeClr val="accent2"/>
                </a:solidFill>
              </a:rPr>
              <a:t> match the evidence</a:t>
            </a:r>
            <a:endParaRPr lang="en-US"/>
          </a:p>
          <a:p>
            <a:r>
              <a:rPr lang="en-US"/>
              <a:t>than </a:t>
            </a:r>
            <a:r>
              <a:rPr lang="en-US">
                <a:solidFill>
                  <a:srgbClr val="996633"/>
                </a:solidFill>
              </a:rPr>
              <a:t>a random person</a:t>
            </a:r>
            <a:r>
              <a:rPr lang="en-US"/>
              <a:t>?</a:t>
            </a:r>
          </a:p>
        </p:txBody>
      </p:sp>
      <p:sp>
        <p:nvSpPr>
          <p:cNvPr id="31749" name="AutoShape 11"/>
          <p:cNvSpPr>
            <a:spLocks noChangeArrowheads="1"/>
          </p:cNvSpPr>
          <p:nvPr/>
        </p:nvSpPr>
        <p:spPr bwMode="auto">
          <a:xfrm>
            <a:off x="2643188" y="4857750"/>
            <a:ext cx="946150" cy="178435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2797175" y="4395788"/>
            <a:ext cx="6397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rgbClr val="FF0000"/>
                </a:solidFill>
              </a:rPr>
              <a:t>13x</a:t>
            </a:r>
          </a:p>
        </p:txBody>
      </p:sp>
      <p:sp>
        <p:nvSpPr>
          <p:cNvPr id="31751" name="Line 13"/>
          <p:cNvSpPr>
            <a:spLocks noChangeShapeType="1"/>
          </p:cNvSpPr>
          <p:nvPr/>
        </p:nvSpPr>
        <p:spPr bwMode="auto">
          <a:xfrm flipH="1">
            <a:off x="3384550" y="4222750"/>
            <a:ext cx="1054100" cy="9731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Line 14"/>
          <p:cNvSpPr>
            <a:spLocks noChangeShapeType="1"/>
          </p:cNvSpPr>
          <p:nvPr/>
        </p:nvSpPr>
        <p:spPr bwMode="auto">
          <a:xfrm flipH="1">
            <a:off x="3517900" y="4768850"/>
            <a:ext cx="1211263" cy="1127125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Text Box 16"/>
          <p:cNvSpPr txBox="1">
            <a:spLocks noChangeArrowheads="1"/>
          </p:cNvSpPr>
          <p:nvPr/>
        </p:nvSpPr>
        <p:spPr bwMode="auto">
          <a:xfrm>
            <a:off x="2697163" y="5018088"/>
            <a:ext cx="74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26%</a:t>
            </a:r>
          </a:p>
        </p:txBody>
      </p:sp>
      <p:sp>
        <p:nvSpPr>
          <p:cNvPr id="31754" name="Text Box 17"/>
          <p:cNvSpPr txBox="1">
            <a:spLocks noChangeArrowheads="1"/>
          </p:cNvSpPr>
          <p:nvPr/>
        </p:nvSpPr>
        <p:spPr bwMode="auto">
          <a:xfrm>
            <a:off x="3057525" y="5811838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rgbClr val="996633"/>
                </a:solidFill>
              </a:rPr>
              <a:t>2%</a:t>
            </a:r>
          </a:p>
        </p:txBody>
      </p:sp>
    </p:spTree>
    <p:extLst>
      <p:ext uri="{BB962C8B-B14F-4D97-AF65-F5344CB8AC3E}">
        <p14:creationId xmlns:p14="http://schemas.microsoft.com/office/powerpoint/2010/main" val="427514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locus_streng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4200"/>
            <a:ext cx="8229600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Match information at 15 loci</a:t>
            </a:r>
          </a:p>
        </p:txBody>
      </p:sp>
      <p:sp>
        <p:nvSpPr>
          <p:cNvPr id="33795" name="AutoShape 11"/>
          <p:cNvSpPr>
            <a:spLocks noChangeArrowheads="1"/>
          </p:cNvSpPr>
          <p:nvPr/>
        </p:nvSpPr>
        <p:spPr bwMode="auto">
          <a:xfrm>
            <a:off x="1055688" y="5522913"/>
            <a:ext cx="2055812" cy="244475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Is the suspect in the evidence?</a:t>
            </a:r>
          </a:p>
        </p:txBody>
      </p:sp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266700" y="2246313"/>
            <a:ext cx="86106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A match between the </a:t>
            </a:r>
            <a:r>
              <a:rPr lang="en-US"/>
              <a:t>water bottle</a:t>
            </a:r>
            <a:endParaRPr lang="en-US">
              <a:solidFill>
                <a:schemeClr val="bg2"/>
              </a:solidFill>
            </a:endParaRPr>
          </a:p>
          <a:p>
            <a:r>
              <a:rPr lang="en-US">
                <a:solidFill>
                  <a:schemeClr val="bg2"/>
                </a:solidFill>
              </a:rPr>
              <a:t>and </a:t>
            </a:r>
            <a:r>
              <a:rPr lang="en-US"/>
              <a:t>Christopher Hutsell </a:t>
            </a:r>
            <a:r>
              <a:rPr lang="en-US">
                <a:solidFill>
                  <a:schemeClr val="bg2"/>
                </a:solidFill>
              </a:rPr>
              <a:t>is: </a:t>
            </a:r>
          </a:p>
          <a:p>
            <a:endParaRPr lang="en-US">
              <a:solidFill>
                <a:schemeClr val="bg2"/>
              </a:solidFill>
            </a:endParaRPr>
          </a:p>
          <a:p>
            <a:r>
              <a:rPr lang="en-US">
                <a:solidFill>
                  <a:srgbClr val="800080"/>
                </a:solidFill>
              </a:rPr>
              <a:t>19 billion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times more probable than </a:t>
            </a:r>
          </a:p>
          <a:p>
            <a:r>
              <a:rPr lang="en-US">
                <a:solidFill>
                  <a:schemeClr val="accent2"/>
                </a:solidFill>
              </a:rPr>
              <a:t>a coincidental match to an unrelated </a:t>
            </a:r>
            <a:r>
              <a:rPr lang="en-US">
                <a:solidFill>
                  <a:srgbClr val="800080"/>
                </a:solidFill>
              </a:rPr>
              <a:t>African-American</a:t>
            </a:r>
            <a:r>
              <a:rPr lang="en-US">
                <a:solidFill>
                  <a:schemeClr val="accent2"/>
                </a:solidFill>
              </a:rPr>
              <a:t> person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rgbClr val="800080"/>
                </a:solidFill>
              </a:rPr>
              <a:t>74.9 billion</a:t>
            </a:r>
            <a:r>
              <a:rPr lang="en-US">
                <a:solidFill>
                  <a:schemeClr val="accent2"/>
                </a:solidFill>
              </a:rPr>
              <a:t> times more probable than </a:t>
            </a:r>
          </a:p>
          <a:p>
            <a:r>
              <a:rPr lang="en-US">
                <a:solidFill>
                  <a:schemeClr val="accent2"/>
                </a:solidFill>
              </a:rPr>
              <a:t>a coincidental match to an unrelated </a:t>
            </a:r>
            <a:r>
              <a:rPr lang="en-US">
                <a:solidFill>
                  <a:srgbClr val="800080"/>
                </a:solidFill>
              </a:rPr>
              <a:t>Caucasian</a:t>
            </a:r>
            <a:r>
              <a:rPr lang="en-US">
                <a:solidFill>
                  <a:schemeClr val="accent2"/>
                </a:solidFill>
              </a:rPr>
              <a:t> person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rgbClr val="800080"/>
                </a:solidFill>
              </a:rPr>
              <a:t>127 billion</a:t>
            </a:r>
            <a:r>
              <a:rPr lang="en-US">
                <a:solidFill>
                  <a:schemeClr val="accent2"/>
                </a:solidFill>
              </a:rPr>
              <a:t> times more probable than</a:t>
            </a:r>
          </a:p>
          <a:p>
            <a:r>
              <a:rPr lang="en-US">
                <a:solidFill>
                  <a:schemeClr val="accent2"/>
                </a:solidFill>
              </a:rPr>
              <a:t>a coincidental match to an unrelated </a:t>
            </a:r>
            <a:r>
              <a:rPr lang="en-US">
                <a:solidFill>
                  <a:srgbClr val="800080"/>
                </a:solidFill>
              </a:rPr>
              <a:t>Hispanic</a:t>
            </a:r>
            <a:r>
              <a:rPr lang="en-US">
                <a:solidFill>
                  <a:schemeClr val="accent2"/>
                </a:solidFill>
              </a:rPr>
              <a:t> person</a:t>
            </a:r>
          </a:p>
        </p:txBody>
      </p:sp>
    </p:spTree>
    <p:extLst>
      <p:ext uri="{BB962C8B-B14F-4D97-AF65-F5344CB8AC3E}">
        <p14:creationId xmlns:p14="http://schemas.microsoft.com/office/powerpoint/2010/main" val="41938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Is the victim in the evidence?</a:t>
            </a:r>
          </a:p>
        </p:txBody>
      </p:sp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300038" y="2246313"/>
            <a:ext cx="854392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A match between the </a:t>
            </a:r>
            <a:r>
              <a:rPr lang="en-US"/>
              <a:t>water bottle</a:t>
            </a:r>
            <a:endParaRPr lang="en-US">
              <a:solidFill>
                <a:schemeClr val="bg2"/>
              </a:solidFill>
            </a:endParaRPr>
          </a:p>
          <a:p>
            <a:r>
              <a:rPr lang="en-US">
                <a:solidFill>
                  <a:schemeClr val="bg2"/>
                </a:solidFill>
              </a:rPr>
              <a:t>and </a:t>
            </a:r>
            <a:r>
              <a:rPr lang="en-US"/>
              <a:t>Julia Zoe Anderson </a:t>
            </a:r>
            <a:r>
              <a:rPr lang="en-US">
                <a:solidFill>
                  <a:schemeClr val="bg2"/>
                </a:solidFill>
              </a:rPr>
              <a:t>is: </a:t>
            </a:r>
          </a:p>
          <a:p>
            <a:endParaRPr lang="en-US">
              <a:solidFill>
                <a:schemeClr val="bg2"/>
              </a:solidFill>
            </a:endParaRPr>
          </a:p>
          <a:p>
            <a:r>
              <a:rPr lang="en-US">
                <a:solidFill>
                  <a:srgbClr val="800080"/>
                </a:solidFill>
              </a:rPr>
              <a:t>889 thousand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times more probable than </a:t>
            </a:r>
          </a:p>
          <a:p>
            <a:r>
              <a:rPr lang="en-US">
                <a:solidFill>
                  <a:schemeClr val="accent2"/>
                </a:solidFill>
              </a:rPr>
              <a:t>a coincidental match to an unrelated </a:t>
            </a:r>
            <a:r>
              <a:rPr lang="en-US">
                <a:solidFill>
                  <a:srgbClr val="800080"/>
                </a:solidFill>
              </a:rPr>
              <a:t>African-American</a:t>
            </a:r>
            <a:r>
              <a:rPr lang="en-US">
                <a:solidFill>
                  <a:schemeClr val="accent2"/>
                </a:solidFill>
              </a:rPr>
              <a:t> person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rgbClr val="800080"/>
                </a:solidFill>
              </a:rPr>
              <a:t>1.11 million</a:t>
            </a:r>
            <a:r>
              <a:rPr lang="en-US">
                <a:solidFill>
                  <a:schemeClr val="accent2"/>
                </a:solidFill>
              </a:rPr>
              <a:t> times more probable than </a:t>
            </a:r>
          </a:p>
          <a:p>
            <a:r>
              <a:rPr lang="en-US">
                <a:solidFill>
                  <a:schemeClr val="accent2"/>
                </a:solidFill>
              </a:rPr>
              <a:t>a coincidental match to an unrelated </a:t>
            </a:r>
            <a:r>
              <a:rPr lang="en-US">
                <a:solidFill>
                  <a:srgbClr val="800080"/>
                </a:solidFill>
              </a:rPr>
              <a:t>Caucasian</a:t>
            </a:r>
            <a:r>
              <a:rPr lang="en-US">
                <a:solidFill>
                  <a:schemeClr val="accent2"/>
                </a:solidFill>
              </a:rPr>
              <a:t> person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rgbClr val="800080"/>
                </a:solidFill>
              </a:rPr>
              <a:t>1.75 million</a:t>
            </a:r>
            <a:r>
              <a:rPr lang="en-US">
                <a:solidFill>
                  <a:schemeClr val="accent2"/>
                </a:solidFill>
              </a:rPr>
              <a:t> times more probable than</a:t>
            </a:r>
          </a:p>
          <a:p>
            <a:r>
              <a:rPr lang="en-US">
                <a:solidFill>
                  <a:schemeClr val="accent2"/>
                </a:solidFill>
              </a:rPr>
              <a:t>a coincidental match to an unrelated </a:t>
            </a:r>
            <a:r>
              <a:rPr lang="en-US">
                <a:solidFill>
                  <a:srgbClr val="800080"/>
                </a:solidFill>
              </a:rPr>
              <a:t>Hispanic</a:t>
            </a:r>
            <a:r>
              <a:rPr lang="en-US">
                <a:solidFill>
                  <a:schemeClr val="accent2"/>
                </a:solidFill>
              </a:rPr>
              <a:t> person</a:t>
            </a:r>
          </a:p>
        </p:txBody>
      </p:sp>
    </p:spTree>
    <p:extLst>
      <p:ext uri="{BB962C8B-B14F-4D97-AF65-F5344CB8AC3E}">
        <p14:creationId xmlns:p14="http://schemas.microsoft.com/office/powerpoint/2010/main" val="331075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sentence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57868" y="1828799"/>
            <a:ext cx="6121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Jury convicts Christopher </a:t>
            </a:r>
            <a:r>
              <a:rPr lang="en-US" dirty="0" err="1">
                <a:latin typeface="Times"/>
                <a:cs typeface="Times"/>
              </a:rPr>
              <a:t>Hutsell</a:t>
            </a:r>
            <a:r>
              <a:rPr lang="en-US" dirty="0">
                <a:latin typeface="Times"/>
                <a:cs typeface="Times"/>
              </a:rPr>
              <a:t> in </a:t>
            </a:r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stabbing </a:t>
            </a:r>
            <a:r>
              <a:rPr lang="en-US" dirty="0">
                <a:latin typeface="Times"/>
                <a:cs typeface="Times"/>
              </a:rPr>
              <a:t>death of Indiana </a:t>
            </a:r>
            <a:r>
              <a:rPr lang="en-US" dirty="0" smtClean="0">
                <a:latin typeface="Times"/>
                <a:cs typeface="Times"/>
              </a:rPr>
              <a:t>transient</a:t>
            </a:r>
          </a:p>
          <a:p>
            <a:r>
              <a:rPr lang="en-US" i="1" dirty="0">
                <a:latin typeface="Times"/>
                <a:cs typeface="Times"/>
              </a:rPr>
              <a:t>The Times-Picayune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783" y="3631358"/>
            <a:ext cx="8222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New Orleans jury on Tuesday night (</a:t>
            </a:r>
            <a:r>
              <a:rPr lang="en-US" dirty="0" smtClean="0">
                <a:solidFill>
                  <a:srgbClr val="0000FF"/>
                </a:solidFill>
              </a:rPr>
              <a:t>November 17, 2015) </a:t>
            </a:r>
            <a:r>
              <a:rPr lang="en-US" dirty="0">
                <a:solidFill>
                  <a:srgbClr val="0000FF"/>
                </a:solidFill>
              </a:rPr>
              <a:t>convicted Christopher </a:t>
            </a:r>
            <a:r>
              <a:rPr lang="en-US" dirty="0" err="1">
                <a:solidFill>
                  <a:srgbClr val="0000FF"/>
                </a:solidFill>
              </a:rPr>
              <a:t>Hutsell</a:t>
            </a:r>
            <a:r>
              <a:rPr lang="en-US" dirty="0">
                <a:solidFill>
                  <a:srgbClr val="0000FF"/>
                </a:solidFill>
              </a:rPr>
              <a:t> in the March 19 stabbing death of Julia "Zoe" Anderson. </a:t>
            </a:r>
            <a:r>
              <a:rPr lang="en-US" dirty="0" err="1">
                <a:solidFill>
                  <a:srgbClr val="0000FF"/>
                </a:solidFill>
              </a:rPr>
              <a:t>Hutsell</a:t>
            </a:r>
            <a:r>
              <a:rPr lang="en-US" dirty="0">
                <a:solidFill>
                  <a:srgbClr val="0000FF"/>
                </a:solidFill>
              </a:rPr>
              <a:t>, 38 years old and homeless, faces a </a:t>
            </a:r>
            <a:r>
              <a:rPr lang="en-US" dirty="0">
                <a:solidFill>
                  <a:srgbClr val="000090"/>
                </a:solidFill>
              </a:rPr>
              <a:t>mandatory sentence of life in prison </a:t>
            </a:r>
            <a:r>
              <a:rPr lang="en-US" dirty="0">
                <a:solidFill>
                  <a:srgbClr val="0000FF"/>
                </a:solidFill>
              </a:rPr>
              <a:t>on a </a:t>
            </a:r>
            <a:r>
              <a:rPr lang="en-US" dirty="0">
                <a:solidFill>
                  <a:srgbClr val="000090"/>
                </a:solidFill>
              </a:rPr>
              <a:t>second-degree murder charge </a:t>
            </a:r>
            <a:r>
              <a:rPr lang="en-US" dirty="0">
                <a:solidFill>
                  <a:srgbClr val="0000FF"/>
                </a:solidFill>
              </a:rPr>
              <a:t>after refusing to plead guilty to manslaughter in exchange for a 40-year sentence.</a:t>
            </a:r>
          </a:p>
        </p:txBody>
      </p:sp>
    </p:spTree>
    <p:extLst>
      <p:ext uri="{BB962C8B-B14F-4D97-AF65-F5344CB8AC3E}">
        <p14:creationId xmlns:p14="http://schemas.microsoft.com/office/powerpoint/2010/main" val="28883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Mixtures reduce coincidence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jumping_f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13473"/>
            <a:ext cx="2607733" cy="195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600" y="4250142"/>
            <a:ext cx="784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Fence jumped as shooters fled </a:t>
            </a:r>
            <a:r>
              <a:rPr lang="en-US" dirty="0">
                <a:solidFill>
                  <a:srgbClr val="0000FF"/>
                </a:solidFill>
                <a:latin typeface="Times"/>
                <a:cs typeface="Times"/>
              </a:rPr>
              <a:t>the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scene.</a:t>
            </a:r>
          </a:p>
          <a:p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Handprints swabbed </a:t>
            </a:r>
            <a:r>
              <a:rPr lang="en-US" dirty="0">
                <a:solidFill>
                  <a:srgbClr val="0000FF"/>
                </a:solidFill>
                <a:latin typeface="Times"/>
                <a:cs typeface="Times"/>
              </a:rPr>
              <a:t>by Ville Platte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police.  </a:t>
            </a:r>
          </a:p>
          <a:p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Crime </a:t>
            </a:r>
            <a:r>
              <a:rPr lang="en-US" dirty="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ab unable </a:t>
            </a:r>
            <a:r>
              <a:rPr lang="en-US" dirty="0">
                <a:solidFill>
                  <a:srgbClr val="0000FF"/>
                </a:solidFill>
                <a:latin typeface="Times"/>
                <a:cs typeface="Times"/>
              </a:rPr>
              <a:t>to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determine DNA match. </a:t>
            </a:r>
          </a:p>
          <a:p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District Attorney’s Office </a:t>
            </a:r>
            <a:r>
              <a:rPr lang="en-US" dirty="0">
                <a:solidFill>
                  <a:srgbClr val="0000FF"/>
                </a:solidFill>
                <a:latin typeface="Times"/>
                <a:cs typeface="Times"/>
              </a:rPr>
              <a:t>sent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DNA data to </a:t>
            </a:r>
          </a:p>
          <a:p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Cybergenetics for statistical analysis.  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Times"/>
                <a:cs typeface="Times"/>
              </a:rPr>
              <a:t>Ville Platte Gazette</a:t>
            </a:r>
            <a:endParaRPr lang="en-US" i="1" dirty="0">
              <a:solidFill>
                <a:srgbClr val="0000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6206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DNA biology</a:t>
            </a:r>
          </a:p>
        </p:txBody>
      </p:sp>
      <p:pic>
        <p:nvPicPr>
          <p:cNvPr id="18434" name="Picture 3" descr="cell_chrom_d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69342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4908550" y="4495800"/>
            <a:ext cx="838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800"/>
              <a:t>Locus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625850" y="4140200"/>
            <a:ext cx="1600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Chromosome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1371600" y="4648200"/>
            <a:ext cx="1066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Nucleus</a:t>
            </a: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1219200" y="28194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sf1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>
            <a:fillRect/>
          </a:stretch>
        </p:blipFill>
        <p:spPr bwMode="auto">
          <a:xfrm>
            <a:off x="454025" y="2286000"/>
            <a:ext cx="82359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DNA mixture data</a:t>
            </a:r>
            <a:endParaRPr lang="en-US" dirty="0">
              <a:latin typeface="Arial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524000" y="1639888"/>
            <a:ext cx="612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Quantitative peak heights at locus CSF1PO</a:t>
            </a:r>
          </a:p>
        </p:txBody>
      </p:sp>
    </p:spTree>
    <p:extLst>
      <p:ext uri="{BB962C8B-B14F-4D97-AF65-F5344CB8AC3E}">
        <p14:creationId xmlns:p14="http://schemas.microsoft.com/office/powerpoint/2010/main" val="341150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048750" cy="641350"/>
          </a:xfrm>
        </p:spPr>
        <p:txBody>
          <a:bodyPr/>
          <a:lstStyle/>
          <a:p>
            <a:r>
              <a:rPr lang="en-US">
                <a:latin typeface="Arial" charset="0"/>
              </a:rPr>
              <a:t>Match statistics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868596"/>
              </p:ext>
            </p:extLst>
          </p:nvPr>
        </p:nvGraphicFramePr>
        <p:xfrm>
          <a:off x="427739" y="2273504"/>
          <a:ext cx="8293099" cy="30546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0823"/>
                <a:gridCol w="1491480"/>
                <a:gridCol w="1834650"/>
                <a:gridCol w="1743508"/>
                <a:gridCol w="1033190"/>
                <a:gridCol w="1219448"/>
              </a:tblGrid>
              <a:tr h="11888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Exhibit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Description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Hilton </a:t>
                      </a:r>
                    </a:p>
                    <a:p>
                      <a:pPr algn="ctr"/>
                      <a:r>
                        <a:rPr lang="en-US" sz="1800" dirty="0" smtClean="0"/>
                        <a:t>Wilson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err="1" smtClean="0"/>
                        <a:t>Reokenski</a:t>
                      </a:r>
                      <a:r>
                        <a:rPr lang="en-US" sz="1800" dirty="0" smtClean="0"/>
                        <a:t> Thomas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Raven </a:t>
                      </a:r>
                      <a:r>
                        <a:rPr lang="en-US" sz="1800" dirty="0" err="1" smtClean="0"/>
                        <a:t>Gallow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27 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err="1" smtClean="0"/>
                        <a:t>Arlandus</a:t>
                      </a:r>
                      <a:r>
                        <a:rPr lang="en-US" sz="1800" baseline="0" dirty="0" smtClean="0"/>
                        <a:t> Richard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28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 marL="91430" marR="91430" marT="45725" marB="45725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post - A</a:t>
                      </a:r>
                      <a:endParaRPr lang="en-US" sz="1800" dirty="0"/>
                    </a:p>
                  </a:txBody>
                  <a:tcPr marL="91430" marR="91430" marT="45725" marB="45725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70.9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thousand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91430" marR="91430" marT="45725" marB="4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335 thousand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91430" marR="91430" marT="45725" marB="45725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128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14</a:t>
                      </a: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post - B</a:t>
                      </a:r>
                      <a:endParaRPr lang="en-US" sz="1800" dirty="0"/>
                    </a:p>
                  </a:txBody>
                  <a:tcPr marL="91430" marR="91430" marT="45725" marB="45725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23.1 million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91430" marR="91430" marT="45725" marB="4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6.28 million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/>
                </a:tc>
              </a:tr>
              <a:tr h="6128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13 &amp; 14</a:t>
                      </a: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posts - A &amp; B</a:t>
                      </a:r>
                      <a:endParaRPr lang="en-US" sz="1800" dirty="0"/>
                    </a:p>
                  </a:txBody>
                  <a:tcPr marL="91430" marR="91430" marT="45725" marB="45725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157 million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91430" marR="91430" marT="45725" marB="4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340 million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32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048750" cy="641350"/>
          </a:xfrm>
        </p:spPr>
        <p:txBody>
          <a:bodyPr/>
          <a:lstStyle/>
          <a:p>
            <a:r>
              <a:rPr lang="en-US">
                <a:latin typeface="Arial" charset="0"/>
              </a:rPr>
              <a:t>Match statistics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416643"/>
              </p:ext>
            </p:extLst>
          </p:nvPr>
        </p:nvGraphicFramePr>
        <p:xfrm>
          <a:off x="427739" y="2284266"/>
          <a:ext cx="8293099" cy="30546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0823"/>
                <a:gridCol w="1491480"/>
                <a:gridCol w="1631772"/>
                <a:gridCol w="1577995"/>
                <a:gridCol w="1236003"/>
                <a:gridCol w="1385026"/>
              </a:tblGrid>
              <a:tr h="11888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Exhibit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Description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Hilton </a:t>
                      </a:r>
                    </a:p>
                    <a:p>
                      <a:pPr algn="ctr"/>
                      <a:r>
                        <a:rPr lang="en-US" sz="1800" dirty="0" smtClean="0"/>
                        <a:t>Wilson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err="1" smtClean="0"/>
                        <a:t>Reokenski</a:t>
                      </a:r>
                      <a:r>
                        <a:rPr lang="en-US" sz="1800" dirty="0" smtClean="0"/>
                        <a:t> Thomas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Raven </a:t>
                      </a:r>
                      <a:r>
                        <a:rPr lang="en-US" sz="1800" dirty="0" err="1" smtClean="0"/>
                        <a:t>Gallow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27 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err="1" smtClean="0"/>
                        <a:t>Arlandus</a:t>
                      </a:r>
                      <a:r>
                        <a:rPr lang="en-US" sz="1800" baseline="0" dirty="0" smtClean="0"/>
                        <a:t> Richard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28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 marL="91430" marR="91430" marT="45725" marB="45725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post - A</a:t>
                      </a:r>
                      <a:endParaRPr lang="en-US" sz="1800" dirty="0"/>
                    </a:p>
                  </a:txBody>
                  <a:tcPr marL="91430" marR="91430" marT="45725" marB="45725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4.85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L="91430" marR="91430" marT="45725" marB="4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5.53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L="91430" marR="91430" marT="45725" marB="45725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128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14</a:t>
                      </a: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post - B</a:t>
                      </a:r>
                      <a:endParaRPr lang="en-US" sz="1800" dirty="0"/>
                    </a:p>
                  </a:txBody>
                  <a:tcPr marL="91430" marR="91430" marT="45725" marB="45725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7.36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L="91430" marR="91430" marT="45725" marB="4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6.80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/>
                </a:tc>
              </a:tr>
              <a:tr h="6128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13 &amp; 14</a:t>
                      </a: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posts - A &amp; B</a:t>
                      </a:r>
                      <a:endParaRPr lang="en-US" sz="1800" dirty="0"/>
                    </a:p>
                  </a:txBody>
                  <a:tcPr marL="91430" marR="91430" marT="45725" marB="45725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8.20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L="91430" marR="91430" marT="45725" marB="4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8.53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7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transfer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42533" y="5494867"/>
            <a:ext cx="619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Defense</a:t>
            </a:r>
            <a:r>
              <a:rPr lang="en-US" dirty="0" smtClean="0">
                <a:solidFill>
                  <a:srgbClr val="FF0000"/>
                </a:solidFill>
              </a:rPr>
              <a:t>: Isn't DNA transfer a possibility?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2532" y="6163734"/>
            <a:ext cx="630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/>
              <a:t>Expert</a:t>
            </a:r>
            <a:r>
              <a:rPr lang="en-US" dirty="0" smtClean="0"/>
              <a:t>:    Not very likely to happen twice. </a:t>
            </a:r>
            <a:endParaRPr lang="en-US" dirty="0"/>
          </a:p>
        </p:txBody>
      </p:sp>
      <p:pic>
        <p:nvPicPr>
          <p:cNvPr id="5" name="Picture 4" descr="DNA-transfer-shaking-han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0" y="1938866"/>
            <a:ext cx="2396066" cy="3241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4334" y="2293581"/>
            <a:ext cx="4563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800000"/>
                </a:solidFill>
              </a:rPr>
              <a:t>• How did DNA get there?</a:t>
            </a:r>
          </a:p>
          <a:p>
            <a:pPr algn="l"/>
            <a:r>
              <a:rPr lang="en-US" dirty="0" smtClean="0">
                <a:solidFill>
                  <a:srgbClr val="800000"/>
                </a:solidFill>
              </a:rPr>
              <a:t>• When was DNA deposited?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6466" y="3596555"/>
            <a:ext cx="553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Multiple mixtures reduce coincidence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Left &amp; right hand mixtures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Both defendants present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6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Convictions obtained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8000" y="1862666"/>
            <a:ext cx="797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Guilty verdicts handed down in Thomas-Wilson murder </a:t>
            </a:r>
            <a:r>
              <a:rPr lang="en-US" dirty="0" smtClean="0">
                <a:latin typeface="Times"/>
                <a:cs typeface="Times"/>
              </a:rPr>
              <a:t>trial</a:t>
            </a:r>
          </a:p>
          <a:p>
            <a:r>
              <a:rPr lang="en-US" i="1" dirty="0" smtClean="0">
                <a:latin typeface="Times"/>
                <a:cs typeface="Times"/>
              </a:rPr>
              <a:t>Ville </a:t>
            </a:r>
            <a:r>
              <a:rPr lang="en-US" i="1" dirty="0">
                <a:latin typeface="Times"/>
                <a:cs typeface="Times"/>
              </a:rPr>
              <a:t>Platte Gazette</a:t>
            </a:r>
          </a:p>
        </p:txBody>
      </p:sp>
      <p:sp>
        <p:nvSpPr>
          <p:cNvPr id="5" name="Rectangle 4"/>
          <p:cNvSpPr/>
          <p:nvPr/>
        </p:nvSpPr>
        <p:spPr>
          <a:xfrm>
            <a:off x="787399" y="3114177"/>
            <a:ext cx="7696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000090"/>
                </a:solidFill>
              </a:rPr>
              <a:t>TrueAllele</a:t>
            </a:r>
            <a:r>
              <a:rPr lang="en-US" sz="2000" dirty="0" smtClean="0">
                <a:solidFill>
                  <a:srgbClr val="000090"/>
                </a:solidFill>
              </a:rPr>
              <a:t> statistically matched </a:t>
            </a:r>
            <a:r>
              <a:rPr lang="en-US" sz="2000" dirty="0">
                <a:solidFill>
                  <a:srgbClr val="000090"/>
                </a:solidFill>
              </a:rPr>
              <a:t>the defendants’ DNA to </a:t>
            </a:r>
            <a:endParaRPr lang="en-US" sz="2000" dirty="0" smtClean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the </a:t>
            </a:r>
            <a:r>
              <a:rPr lang="en-US" sz="2000" dirty="0">
                <a:solidFill>
                  <a:srgbClr val="000090"/>
                </a:solidFill>
              </a:rPr>
              <a:t>DNA </a:t>
            </a:r>
            <a:r>
              <a:rPr lang="en-US" sz="2000" dirty="0" smtClean="0">
                <a:solidFill>
                  <a:srgbClr val="000090"/>
                </a:solidFill>
              </a:rPr>
              <a:t>collected </a:t>
            </a:r>
            <a:r>
              <a:rPr lang="en-US" sz="2000" dirty="0">
                <a:solidFill>
                  <a:srgbClr val="000090"/>
                </a:solidFill>
              </a:rPr>
              <a:t>from the fence at the crime scene</a:t>
            </a:r>
            <a:r>
              <a:rPr lang="en-US" sz="2000" dirty="0" smtClean="0">
                <a:solidFill>
                  <a:srgbClr val="000090"/>
                </a:solidFill>
              </a:rPr>
              <a:t>.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After </a:t>
            </a:r>
            <a:r>
              <a:rPr lang="en-US" sz="2000" dirty="0">
                <a:solidFill>
                  <a:srgbClr val="0000FF"/>
                </a:solidFill>
              </a:rPr>
              <a:t>seven days of listening to eye witness and expert </a:t>
            </a:r>
            <a:r>
              <a:rPr lang="en-US" sz="2000" dirty="0" smtClean="0">
                <a:solidFill>
                  <a:srgbClr val="0000FF"/>
                </a:solidFill>
              </a:rPr>
              <a:t>testimony, </a:t>
            </a:r>
            <a:r>
              <a:rPr lang="en-US" sz="2000" dirty="0">
                <a:solidFill>
                  <a:srgbClr val="0000FF"/>
                </a:solidFill>
              </a:rPr>
              <a:t>an Evangeline Parish Jury of 12 found </a:t>
            </a:r>
            <a:r>
              <a:rPr lang="en-US" sz="2000" dirty="0" err="1">
                <a:solidFill>
                  <a:srgbClr val="0000FF"/>
                </a:solidFill>
              </a:rPr>
              <a:t>Reokinski</a:t>
            </a:r>
            <a:r>
              <a:rPr lang="en-US" sz="2000" dirty="0">
                <a:solidFill>
                  <a:srgbClr val="0000FF"/>
                </a:solidFill>
              </a:rPr>
              <a:t> Thomas and Hilton Wilson guilty of </a:t>
            </a:r>
            <a:r>
              <a:rPr lang="en-US" sz="2000" dirty="0">
                <a:solidFill>
                  <a:srgbClr val="000090"/>
                </a:solidFill>
              </a:rPr>
              <a:t>first degree murder </a:t>
            </a:r>
            <a:r>
              <a:rPr lang="en-US" sz="2000" dirty="0">
                <a:solidFill>
                  <a:srgbClr val="0000FF"/>
                </a:solidFill>
              </a:rPr>
              <a:t>and </a:t>
            </a:r>
            <a:r>
              <a:rPr lang="en-US" sz="2000" dirty="0">
                <a:solidFill>
                  <a:srgbClr val="000090"/>
                </a:solidFill>
              </a:rPr>
              <a:t>attempted first degree </a:t>
            </a:r>
            <a:r>
              <a:rPr lang="en-US" sz="2000" dirty="0" smtClean="0">
                <a:solidFill>
                  <a:srgbClr val="000090"/>
                </a:solidFill>
              </a:rPr>
              <a:t>murder</a:t>
            </a:r>
            <a:r>
              <a:rPr lang="en-US" sz="2000" dirty="0" smtClean="0">
                <a:solidFill>
                  <a:srgbClr val="0000FF"/>
                </a:solidFill>
              </a:rPr>
              <a:t> (March 16, 2016).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200" y="5647267"/>
            <a:ext cx="842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prosecutors polled </a:t>
            </a:r>
            <a:r>
              <a:rPr lang="en-US" dirty="0">
                <a:solidFill>
                  <a:srgbClr val="008000"/>
                </a:solidFill>
              </a:rPr>
              <a:t>the jury after </a:t>
            </a:r>
            <a:r>
              <a:rPr lang="en-US" dirty="0" smtClean="0">
                <a:solidFill>
                  <a:srgbClr val="008000"/>
                </a:solidFill>
              </a:rPr>
              <a:t>trial –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the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DNA </a:t>
            </a:r>
            <a:r>
              <a:rPr lang="en-US" dirty="0">
                <a:solidFill>
                  <a:srgbClr val="008000"/>
                </a:solidFill>
              </a:rPr>
              <a:t>was </a:t>
            </a:r>
            <a:r>
              <a:rPr lang="en-US" dirty="0" smtClean="0">
                <a:solidFill>
                  <a:srgbClr val="008000"/>
                </a:solidFill>
              </a:rPr>
              <a:t>crucial in </a:t>
            </a:r>
            <a:r>
              <a:rPr lang="en-US" dirty="0">
                <a:solidFill>
                  <a:srgbClr val="008000"/>
                </a:solidFill>
              </a:rPr>
              <a:t>obtaining the convictions </a:t>
            </a:r>
          </a:p>
        </p:txBody>
      </p:sp>
    </p:spTree>
    <p:extLst>
      <p:ext uri="{BB962C8B-B14F-4D97-AF65-F5344CB8AC3E}">
        <p14:creationId xmlns:p14="http://schemas.microsoft.com/office/powerpoint/2010/main" val="32368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660066"/>
                </a:solidFill>
              </a:rPr>
              <a:t>TrueAllele</a:t>
            </a:r>
            <a:r>
              <a:rPr lang="en-US" dirty="0" smtClean="0">
                <a:solidFill>
                  <a:srgbClr val="660066"/>
                </a:solidFill>
              </a:rPr>
              <a:t> is reliable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666" y="1735666"/>
            <a:ext cx="8322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On June 30, </a:t>
            </a:r>
            <a:r>
              <a:rPr lang="en-US" sz="2000" dirty="0" smtClean="0">
                <a:solidFill>
                  <a:srgbClr val="0000FF"/>
                </a:solidFill>
              </a:rPr>
              <a:t>2012, Darius </a:t>
            </a:r>
            <a:r>
              <a:rPr lang="en-US" sz="2000" dirty="0">
                <a:solidFill>
                  <a:srgbClr val="0000FF"/>
                </a:solidFill>
              </a:rPr>
              <a:t>Vicks was </a:t>
            </a:r>
            <a:r>
              <a:rPr lang="en-US" sz="2000" dirty="0" smtClean="0">
                <a:solidFill>
                  <a:srgbClr val="0000FF"/>
                </a:solidFill>
              </a:rPr>
              <a:t>waiting </a:t>
            </a:r>
            <a:r>
              <a:rPr lang="en-US" sz="2000" dirty="0">
                <a:solidFill>
                  <a:srgbClr val="0000FF"/>
                </a:solidFill>
              </a:rPr>
              <a:t>for </a:t>
            </a:r>
            <a:r>
              <a:rPr lang="en-US" sz="2000" dirty="0" smtClean="0">
                <a:solidFill>
                  <a:srgbClr val="0000FF"/>
                </a:solidFill>
              </a:rPr>
              <a:t>a traffic light </a:t>
            </a:r>
            <a:r>
              <a:rPr lang="en-US" sz="2000" dirty="0">
                <a:solidFill>
                  <a:srgbClr val="0000FF"/>
                </a:solidFill>
              </a:rPr>
              <a:t>to change. </a:t>
            </a:r>
            <a:r>
              <a:rPr lang="en-US" sz="2000" dirty="0" smtClean="0">
                <a:solidFill>
                  <a:srgbClr val="0000FF"/>
                </a:solidFill>
              </a:rPr>
              <a:t> Jordan </a:t>
            </a:r>
            <a:r>
              <a:rPr lang="en-US" sz="2000" dirty="0">
                <a:solidFill>
                  <a:srgbClr val="0000FF"/>
                </a:solidFill>
              </a:rPr>
              <a:t>Key was </a:t>
            </a:r>
            <a:r>
              <a:rPr lang="en-US" sz="2000" dirty="0" smtClean="0">
                <a:solidFill>
                  <a:srgbClr val="0000FF"/>
                </a:solidFill>
              </a:rPr>
              <a:t>a passenger </a:t>
            </a:r>
            <a:r>
              <a:rPr lang="en-US" sz="2000" dirty="0">
                <a:solidFill>
                  <a:srgbClr val="0000FF"/>
                </a:solidFill>
              </a:rPr>
              <a:t>in the </a:t>
            </a:r>
            <a:r>
              <a:rPr lang="en-US" sz="2000" dirty="0" smtClean="0">
                <a:solidFill>
                  <a:srgbClr val="0000FF"/>
                </a:solidFill>
              </a:rPr>
              <a:t>Baton Rouge car.  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Chattley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90"/>
                </a:solidFill>
              </a:rPr>
              <a:t>Chesterfield</a:t>
            </a:r>
            <a:r>
              <a:rPr lang="en-US" sz="2000" dirty="0">
                <a:solidFill>
                  <a:srgbClr val="0000FF"/>
                </a:solidFill>
              </a:rPr>
              <a:t> got out of a </a:t>
            </a:r>
            <a:r>
              <a:rPr lang="en-US" sz="2000" dirty="0" smtClean="0">
                <a:solidFill>
                  <a:srgbClr val="0000FF"/>
                </a:solidFill>
              </a:rPr>
              <a:t>vehicle behind them, ran </a:t>
            </a:r>
            <a:r>
              <a:rPr lang="en-US" sz="2000" dirty="0">
                <a:solidFill>
                  <a:srgbClr val="0000FF"/>
                </a:solidFill>
              </a:rPr>
              <a:t>up to the </a:t>
            </a:r>
            <a:r>
              <a:rPr lang="en-US" sz="2000" dirty="0" smtClean="0">
                <a:solidFill>
                  <a:srgbClr val="0000FF"/>
                </a:solidFill>
              </a:rPr>
              <a:t>car, and </a:t>
            </a:r>
            <a:r>
              <a:rPr lang="en-US" sz="2000" dirty="0" smtClean="0">
                <a:solidFill>
                  <a:srgbClr val="000090"/>
                </a:solidFill>
              </a:rPr>
              <a:t>fired three shots into the car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>
                <a:solidFill>
                  <a:srgbClr val="0000FF"/>
                </a:solidFill>
              </a:rPr>
              <a:t>killing Key and injuring Darius Vicks </a:t>
            </a:r>
          </a:p>
        </p:txBody>
      </p:sp>
      <p:pic>
        <p:nvPicPr>
          <p:cNvPr id="6" name="Picture 5" descr="ALB10066_68796-12_6-30-12_vehicle (10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92" y="3522134"/>
            <a:ext cx="3633055" cy="2412999"/>
          </a:xfrm>
          <a:prstGeom prst="rect">
            <a:avLst/>
          </a:prstGeom>
        </p:spPr>
      </p:pic>
      <p:pic>
        <p:nvPicPr>
          <p:cNvPr id="7" name="Picture 6" descr="ALB10066_68796-12_6-30-12_vehicle (19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5" t="6250" r="28069" b="16667"/>
          <a:stretch/>
        </p:blipFill>
        <p:spPr>
          <a:xfrm>
            <a:off x="5452540" y="3522132"/>
            <a:ext cx="2453651" cy="24071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267" y="6214532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Crime lab: pistol DNA mixture of 3 people 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 bwMode="auto">
          <a:xfrm flipH="1">
            <a:off x="7070370" y="4725723"/>
            <a:ext cx="835821" cy="3773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3391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D1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"/>
          <a:stretch>
            <a:fillRect/>
          </a:stretch>
        </p:blipFill>
        <p:spPr bwMode="auto">
          <a:xfrm>
            <a:off x="1612900" y="2286000"/>
            <a:ext cx="5918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DNA mixture data pattern</a:t>
            </a:r>
            <a:endParaRPr lang="en-US" dirty="0">
              <a:latin typeface="Arial" charset="0"/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524000" y="1639888"/>
            <a:ext cx="6173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Quantitative peak heights at locus D16S539</a:t>
            </a:r>
          </a:p>
        </p:txBody>
      </p:sp>
    </p:spTree>
    <p:extLst>
      <p:ext uri="{BB962C8B-B14F-4D97-AF65-F5344CB8AC3E}">
        <p14:creationId xmlns:p14="http://schemas.microsoft.com/office/powerpoint/2010/main" val="35910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1" descr="D1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"/>
          <a:stretch>
            <a:fillRect/>
          </a:stretch>
        </p:blipFill>
        <p:spPr bwMode="auto">
          <a:xfrm>
            <a:off x="1612900" y="2286000"/>
            <a:ext cx="5918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Older methods use </a:t>
            </a:r>
            <a:r>
              <a:rPr lang="en-US" dirty="0">
                <a:latin typeface="Arial" charset="0"/>
              </a:rPr>
              <a:t>less </a:t>
            </a:r>
            <a:r>
              <a:rPr lang="en-US" dirty="0" smtClean="0">
                <a:latin typeface="Arial" charset="0"/>
              </a:rPr>
              <a:t>data</a:t>
            </a:r>
            <a:endParaRPr lang="en-US" dirty="0">
              <a:latin typeface="Arial" charset="0"/>
            </a:endParaRPr>
          </a:p>
        </p:txBody>
      </p:sp>
      <p:sp>
        <p:nvSpPr>
          <p:cNvPr id="25603" name="Line 9"/>
          <p:cNvSpPr>
            <a:spLocks noChangeShapeType="1"/>
          </p:cNvSpPr>
          <p:nvPr/>
        </p:nvSpPr>
        <p:spPr bwMode="auto">
          <a:xfrm>
            <a:off x="2325688" y="3286454"/>
            <a:ext cx="47720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Text Box 17"/>
          <p:cNvSpPr txBox="1">
            <a:spLocks noChangeArrowheads="1"/>
          </p:cNvSpPr>
          <p:nvPr/>
        </p:nvSpPr>
        <p:spPr bwMode="auto">
          <a:xfrm>
            <a:off x="417513" y="2909888"/>
            <a:ext cx="162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FF0000"/>
                </a:solidFill>
              </a:rPr>
              <a:t>Threshold 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1055688" y="1752600"/>
            <a:ext cx="702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Over</a:t>
            </a:r>
            <a:r>
              <a:rPr lang="en-US">
                <a:solidFill>
                  <a:schemeClr val="hlink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threshold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en-US">
                <a:solidFill>
                  <a:schemeClr val="hlink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peaks are labeled as allele events</a:t>
            </a:r>
            <a:r>
              <a:rPr lang="en-US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25606" name="Text Box 13"/>
          <p:cNvSpPr txBox="1">
            <a:spLocks noChangeArrowheads="1"/>
          </p:cNvSpPr>
          <p:nvPr/>
        </p:nvSpPr>
        <p:spPr bwMode="auto">
          <a:xfrm>
            <a:off x="7102475" y="3535363"/>
            <a:ext cx="2033588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667BC8"/>
                </a:solidFill>
              </a:rPr>
              <a:t>All-or-none allele peaks,</a:t>
            </a:r>
          </a:p>
          <a:p>
            <a:r>
              <a:rPr lang="en-US">
                <a:solidFill>
                  <a:srgbClr val="667BC8"/>
                </a:solidFill>
              </a:rPr>
              <a:t>each given equal status</a:t>
            </a:r>
          </a:p>
        </p:txBody>
      </p:sp>
      <p:sp>
        <p:nvSpPr>
          <p:cNvPr id="25607" name="Line 45"/>
          <p:cNvSpPr>
            <a:spLocks noChangeShapeType="1"/>
          </p:cNvSpPr>
          <p:nvPr/>
        </p:nvSpPr>
        <p:spPr bwMode="auto">
          <a:xfrm>
            <a:off x="4751388" y="2165350"/>
            <a:ext cx="512762" cy="5984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51"/>
          <p:cNvSpPr>
            <a:spLocks noChangeArrowheads="1"/>
          </p:cNvSpPr>
          <p:nvPr/>
        </p:nvSpPr>
        <p:spPr bwMode="auto">
          <a:xfrm>
            <a:off x="5264150" y="2725738"/>
            <a:ext cx="3810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Rectangle 49"/>
          <p:cNvSpPr>
            <a:spLocks noChangeArrowheads="1"/>
          </p:cNvSpPr>
          <p:nvPr/>
        </p:nvSpPr>
        <p:spPr bwMode="auto">
          <a:xfrm>
            <a:off x="5303838" y="3167063"/>
            <a:ext cx="304800" cy="3105150"/>
          </a:xfrm>
          <a:prstGeom prst="rect">
            <a:avLst/>
          </a:prstGeom>
          <a:solidFill>
            <a:srgbClr val="667BC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8000"/>
              </a:solidFill>
            </a:endParaRPr>
          </a:p>
        </p:txBody>
      </p:sp>
      <p:grpSp>
        <p:nvGrpSpPr>
          <p:cNvPr id="25610" name="Group 55"/>
          <p:cNvGrpSpPr>
            <a:grpSpLocks noChangeAspect="1"/>
          </p:cNvGrpSpPr>
          <p:nvPr/>
        </p:nvGrpSpPr>
        <p:grpSpPr bwMode="auto">
          <a:xfrm>
            <a:off x="3429000" y="4835525"/>
            <a:ext cx="203200" cy="203200"/>
            <a:chOff x="3276" y="3351"/>
            <a:chExt cx="144" cy="144"/>
          </a:xfrm>
        </p:grpSpPr>
        <p:sp>
          <p:nvSpPr>
            <p:cNvPr id="25625" name="Line 31"/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6" name="Line 32"/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11" name="Line 24"/>
          <p:cNvSpPr>
            <a:spLocks noChangeShapeType="1"/>
          </p:cNvSpPr>
          <p:nvPr/>
        </p:nvSpPr>
        <p:spPr bwMode="auto">
          <a:xfrm flipV="1">
            <a:off x="2263775" y="5006975"/>
            <a:ext cx="1131888" cy="830263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Text Box 5"/>
          <p:cNvSpPr txBox="1">
            <a:spLocks noChangeAspect="1" noChangeArrowheads="1"/>
          </p:cNvSpPr>
          <p:nvPr/>
        </p:nvSpPr>
        <p:spPr bwMode="auto">
          <a:xfrm>
            <a:off x="0" y="5576888"/>
            <a:ext cx="24955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>
                <a:solidFill>
                  <a:srgbClr val="800080"/>
                </a:solidFill>
              </a:rPr>
              <a:t>Under </a:t>
            </a:r>
            <a:r>
              <a:rPr lang="en-US" sz="2200">
                <a:solidFill>
                  <a:srgbClr val="FF0000"/>
                </a:solidFill>
              </a:rPr>
              <a:t>threshold</a:t>
            </a:r>
            <a:r>
              <a:rPr lang="en-US" sz="2200">
                <a:solidFill>
                  <a:srgbClr val="800080"/>
                </a:solidFill>
              </a:rPr>
              <a:t>, </a:t>
            </a:r>
          </a:p>
          <a:p>
            <a:r>
              <a:rPr lang="en-US" sz="2200">
                <a:solidFill>
                  <a:srgbClr val="800080"/>
                </a:solidFill>
              </a:rPr>
              <a:t>alleles vanish</a:t>
            </a:r>
          </a:p>
        </p:txBody>
      </p:sp>
      <p:grpSp>
        <p:nvGrpSpPr>
          <p:cNvPr id="25613" name="Group 55"/>
          <p:cNvGrpSpPr>
            <a:grpSpLocks noChangeAspect="1"/>
          </p:cNvGrpSpPr>
          <p:nvPr/>
        </p:nvGrpSpPr>
        <p:grpSpPr bwMode="auto">
          <a:xfrm>
            <a:off x="4700588" y="5416550"/>
            <a:ext cx="203200" cy="203200"/>
            <a:chOff x="3276" y="3351"/>
            <a:chExt cx="144" cy="144"/>
          </a:xfrm>
        </p:grpSpPr>
        <p:sp>
          <p:nvSpPr>
            <p:cNvPr id="25623" name="Line 31"/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Line 32"/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14" name="Group 55"/>
          <p:cNvGrpSpPr>
            <a:grpSpLocks noChangeAspect="1"/>
          </p:cNvGrpSpPr>
          <p:nvPr/>
        </p:nvGrpSpPr>
        <p:grpSpPr bwMode="auto">
          <a:xfrm>
            <a:off x="5983288" y="5634038"/>
            <a:ext cx="203200" cy="203200"/>
            <a:chOff x="3276" y="3351"/>
            <a:chExt cx="144" cy="144"/>
          </a:xfrm>
        </p:grpSpPr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15" name="Line 24"/>
          <p:cNvSpPr>
            <a:spLocks noChangeShapeType="1"/>
          </p:cNvSpPr>
          <p:nvPr/>
        </p:nvSpPr>
        <p:spPr bwMode="auto">
          <a:xfrm flipV="1">
            <a:off x="2276475" y="5513388"/>
            <a:ext cx="2355850" cy="474662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Line 24"/>
          <p:cNvSpPr>
            <a:spLocks noChangeShapeType="1"/>
          </p:cNvSpPr>
          <p:nvPr/>
        </p:nvSpPr>
        <p:spPr bwMode="auto">
          <a:xfrm flipV="1">
            <a:off x="2251075" y="5783263"/>
            <a:ext cx="3678238" cy="36195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17" name="Group 55"/>
          <p:cNvGrpSpPr>
            <a:grpSpLocks noChangeAspect="1"/>
          </p:cNvGrpSpPr>
          <p:nvPr/>
        </p:nvGrpSpPr>
        <p:grpSpPr bwMode="auto">
          <a:xfrm>
            <a:off x="4086225" y="3825875"/>
            <a:ext cx="203200" cy="203200"/>
            <a:chOff x="3276" y="3351"/>
            <a:chExt cx="144" cy="144"/>
          </a:xfrm>
        </p:grpSpPr>
        <p:sp>
          <p:nvSpPr>
            <p:cNvPr id="25619" name="Line 31"/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0" name="Line 32"/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18" name="Line 24"/>
          <p:cNvSpPr>
            <a:spLocks noChangeShapeType="1"/>
          </p:cNvSpPr>
          <p:nvPr/>
        </p:nvSpPr>
        <p:spPr bwMode="auto">
          <a:xfrm flipV="1">
            <a:off x="2222500" y="4070350"/>
            <a:ext cx="1768475" cy="1658938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0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9" descr="D1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"/>
          <a:stretch>
            <a:fillRect/>
          </a:stretch>
        </p:blipFill>
        <p:spPr bwMode="auto">
          <a:xfrm>
            <a:off x="1612900" y="2286000"/>
            <a:ext cx="5918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4662" y="609600"/>
            <a:ext cx="8351730" cy="1143000"/>
          </a:xfrm>
        </p:spPr>
        <p:txBody>
          <a:bodyPr/>
          <a:lstStyle/>
          <a:p>
            <a:r>
              <a:rPr lang="en-US" dirty="0" err="1" smtClean="0">
                <a:latin typeface="Arial" charset="0"/>
              </a:rPr>
              <a:t>TrueAllele</a:t>
            </a:r>
            <a:r>
              <a:rPr lang="en-US" dirty="0" smtClean="0">
                <a:latin typeface="Arial" charset="0"/>
              </a:rPr>
              <a:t> explains all the data</a:t>
            </a:r>
            <a:endParaRPr lang="en-US" dirty="0">
              <a:latin typeface="Arial" charset="0"/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771811" y="1628446"/>
            <a:ext cx="6052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solidFill>
                  <a:schemeClr val="accent2"/>
                </a:solidFill>
              </a:rPr>
              <a:t>Consider </a:t>
            </a:r>
            <a:r>
              <a:rPr lang="en-US" dirty="0" smtClean="0">
                <a:solidFill>
                  <a:schemeClr val="accent2"/>
                </a:solidFill>
              </a:rPr>
              <a:t>many possible genotype answers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7654" name="Rectangle 40"/>
          <p:cNvSpPr>
            <a:spLocks noChangeArrowheads="1"/>
          </p:cNvSpPr>
          <p:nvPr/>
        </p:nvSpPr>
        <p:spPr bwMode="auto">
          <a:xfrm>
            <a:off x="4013200" y="3738563"/>
            <a:ext cx="320675" cy="2524125"/>
          </a:xfrm>
          <a:prstGeom prst="rect">
            <a:avLst/>
          </a:prstGeom>
          <a:noFill/>
          <a:ln w="28575">
            <a:solidFill>
              <a:srgbClr val="667B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7655" name="Text Box 29"/>
          <p:cNvSpPr txBox="1">
            <a:spLocks noChangeArrowheads="1"/>
          </p:cNvSpPr>
          <p:nvPr/>
        </p:nvSpPr>
        <p:spPr bwMode="auto">
          <a:xfrm>
            <a:off x="3222625" y="2570163"/>
            <a:ext cx="19256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>
                <a:solidFill>
                  <a:srgbClr val="667BC8"/>
                </a:solidFill>
              </a:rPr>
              <a:t>One person</a:t>
            </a:r>
            <a:r>
              <a:rPr lang="ja-JP" altLang="en-US" sz="2200">
                <a:solidFill>
                  <a:srgbClr val="667BC8"/>
                </a:solidFill>
              </a:rPr>
              <a:t>’</a:t>
            </a:r>
            <a:r>
              <a:rPr lang="en-US" altLang="ja-JP" sz="2200">
                <a:solidFill>
                  <a:srgbClr val="667BC8"/>
                </a:solidFill>
              </a:rPr>
              <a:t>s allele pair</a:t>
            </a:r>
            <a:endParaRPr lang="en-US" sz="2200">
              <a:solidFill>
                <a:srgbClr val="667BC8"/>
              </a:solidFill>
            </a:endParaRPr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5913438" y="3606800"/>
            <a:ext cx="251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200" dirty="0" smtClean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Second person's allele pair</a:t>
            </a: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H="1">
            <a:off x="5000625" y="4178300"/>
            <a:ext cx="1336675" cy="1150938"/>
          </a:xfrm>
          <a:prstGeom prst="line">
            <a:avLst/>
          </a:prstGeom>
          <a:noFill/>
          <a:ln w="28575">
            <a:solidFill>
              <a:srgbClr val="FF8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Line 9"/>
          <p:cNvSpPr>
            <a:spLocks noChangeShapeType="1"/>
          </p:cNvSpPr>
          <p:nvPr/>
        </p:nvSpPr>
        <p:spPr bwMode="auto">
          <a:xfrm flipH="1" flipV="1">
            <a:off x="5672138" y="3165475"/>
            <a:ext cx="460375" cy="493713"/>
          </a:xfrm>
          <a:prstGeom prst="line">
            <a:avLst/>
          </a:prstGeom>
          <a:noFill/>
          <a:ln w="28575">
            <a:solidFill>
              <a:srgbClr val="FF8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25"/>
          <p:cNvSpPr>
            <a:spLocks noChangeShapeType="1"/>
          </p:cNvSpPr>
          <p:nvPr/>
        </p:nvSpPr>
        <p:spPr bwMode="auto">
          <a:xfrm>
            <a:off x="4506913" y="3328988"/>
            <a:ext cx="750887" cy="738187"/>
          </a:xfrm>
          <a:prstGeom prst="line">
            <a:avLst/>
          </a:prstGeom>
          <a:noFill/>
          <a:ln w="28575">
            <a:solidFill>
              <a:srgbClr val="667BC8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Line 25"/>
          <p:cNvSpPr>
            <a:spLocks noChangeShapeType="1"/>
          </p:cNvSpPr>
          <p:nvPr/>
        </p:nvSpPr>
        <p:spPr bwMode="auto">
          <a:xfrm flipH="1">
            <a:off x="4264025" y="3343275"/>
            <a:ext cx="125413" cy="361950"/>
          </a:xfrm>
          <a:prstGeom prst="line">
            <a:avLst/>
          </a:prstGeom>
          <a:noFill/>
          <a:ln w="28575">
            <a:solidFill>
              <a:srgbClr val="667BC8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105399" y="6427113"/>
            <a:ext cx="34882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2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</a:t>
            </a:r>
            <a:r>
              <a:rPr lang="en-US" sz="2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hird person's allele pair</a:t>
            </a:r>
          </a:p>
        </p:txBody>
      </p:sp>
      <p:sp>
        <p:nvSpPr>
          <p:cNvPr id="27662" name="Rectangle 40"/>
          <p:cNvSpPr>
            <a:spLocks noChangeArrowheads="1"/>
          </p:cNvSpPr>
          <p:nvPr/>
        </p:nvSpPr>
        <p:spPr bwMode="auto">
          <a:xfrm>
            <a:off x="5918200" y="5562600"/>
            <a:ext cx="319088" cy="703263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85D134"/>
              </a:solidFill>
            </a:endParaRPr>
          </a:p>
        </p:txBody>
      </p:sp>
      <p:sp>
        <p:nvSpPr>
          <p:cNvPr id="27663" name="Line 9"/>
          <p:cNvSpPr>
            <a:spLocks noChangeShapeType="1"/>
          </p:cNvSpPr>
          <p:nvPr/>
        </p:nvSpPr>
        <p:spPr bwMode="auto">
          <a:xfrm flipH="1" flipV="1">
            <a:off x="6136745" y="6298142"/>
            <a:ext cx="1587" cy="25505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Rectangle 40"/>
          <p:cNvSpPr>
            <a:spLocks noChangeArrowheads="1"/>
          </p:cNvSpPr>
          <p:nvPr/>
        </p:nvSpPr>
        <p:spPr bwMode="auto">
          <a:xfrm>
            <a:off x="5297488" y="3740150"/>
            <a:ext cx="320675" cy="2524125"/>
          </a:xfrm>
          <a:prstGeom prst="rect">
            <a:avLst/>
          </a:prstGeom>
          <a:noFill/>
          <a:ln w="28575">
            <a:solidFill>
              <a:srgbClr val="667B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7665" name="Rectangle 40"/>
          <p:cNvSpPr>
            <a:spLocks noChangeArrowheads="1"/>
          </p:cNvSpPr>
          <p:nvPr/>
        </p:nvSpPr>
        <p:spPr bwMode="auto">
          <a:xfrm>
            <a:off x="5294313" y="2800350"/>
            <a:ext cx="319087" cy="914400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7666" name="Rectangle 40"/>
          <p:cNvSpPr>
            <a:spLocks noChangeArrowheads="1"/>
          </p:cNvSpPr>
          <p:nvPr/>
        </p:nvSpPr>
        <p:spPr bwMode="auto">
          <a:xfrm>
            <a:off x="3378200" y="5562600"/>
            <a:ext cx="320675" cy="7048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85D134"/>
              </a:solidFill>
            </a:endParaRPr>
          </a:p>
        </p:txBody>
      </p:sp>
      <p:sp>
        <p:nvSpPr>
          <p:cNvPr id="27667" name="Line 9"/>
          <p:cNvSpPr>
            <a:spLocks noChangeShapeType="1"/>
          </p:cNvSpPr>
          <p:nvPr/>
        </p:nvSpPr>
        <p:spPr bwMode="auto">
          <a:xfrm flipH="1" flipV="1">
            <a:off x="3730625" y="5659437"/>
            <a:ext cx="1781175" cy="80909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Rectangle 40"/>
          <p:cNvSpPr>
            <a:spLocks noChangeArrowheads="1"/>
          </p:cNvSpPr>
          <p:nvPr/>
        </p:nvSpPr>
        <p:spPr bwMode="auto">
          <a:xfrm>
            <a:off x="4633913" y="5351463"/>
            <a:ext cx="320675" cy="914400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5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Are the suspects </a:t>
            </a:r>
            <a:r>
              <a:rPr lang="en-US" dirty="0">
                <a:latin typeface="Arial" charset="0"/>
              </a:rPr>
              <a:t>in the evidence?</a:t>
            </a:r>
          </a:p>
        </p:txBody>
      </p:sp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381000" y="2246313"/>
            <a:ext cx="8305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A match between the </a:t>
            </a:r>
            <a:r>
              <a:rPr lang="en-US" dirty="0"/>
              <a:t>pistol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and </a:t>
            </a:r>
            <a:r>
              <a:rPr lang="en-US" dirty="0" err="1"/>
              <a:t>Chattley</a:t>
            </a:r>
            <a:r>
              <a:rPr lang="en-US" dirty="0"/>
              <a:t> Chesterfield </a:t>
            </a:r>
            <a:r>
              <a:rPr lang="en-US" dirty="0">
                <a:solidFill>
                  <a:schemeClr val="bg2"/>
                </a:solidFill>
              </a:rPr>
              <a:t>is: </a:t>
            </a:r>
          </a:p>
          <a:p>
            <a:r>
              <a:rPr lang="en-US" dirty="0">
                <a:solidFill>
                  <a:srgbClr val="800080"/>
                </a:solidFill>
              </a:rPr>
              <a:t>108 thousand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times more probable than </a:t>
            </a:r>
          </a:p>
          <a:p>
            <a:r>
              <a:rPr lang="en-US" dirty="0">
                <a:solidFill>
                  <a:schemeClr val="accent2"/>
                </a:solidFill>
              </a:rPr>
              <a:t>a coincidental match to an unrelated </a:t>
            </a:r>
            <a:r>
              <a:rPr lang="en-US" dirty="0">
                <a:solidFill>
                  <a:srgbClr val="800080"/>
                </a:solidFill>
              </a:rPr>
              <a:t>Black</a:t>
            </a:r>
            <a:r>
              <a:rPr lang="en-US" dirty="0">
                <a:solidFill>
                  <a:schemeClr val="accent2"/>
                </a:solidFill>
              </a:rPr>
              <a:t> person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A match between the </a:t>
            </a:r>
            <a:r>
              <a:rPr lang="en-US" dirty="0"/>
              <a:t>pistol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and </a:t>
            </a:r>
            <a:r>
              <a:rPr lang="en-US" dirty="0" smtClean="0"/>
              <a:t>Samuel Nicholas </a:t>
            </a:r>
            <a:r>
              <a:rPr lang="en-US" dirty="0" smtClean="0">
                <a:solidFill>
                  <a:schemeClr val="bg2"/>
                </a:solidFill>
              </a:rPr>
              <a:t>is</a:t>
            </a:r>
            <a:r>
              <a:rPr lang="en-US" dirty="0">
                <a:solidFill>
                  <a:schemeClr val="bg2"/>
                </a:solidFill>
              </a:rPr>
              <a:t>: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3,210 </a:t>
            </a:r>
            <a:r>
              <a:rPr lang="en-US" dirty="0" smtClean="0">
                <a:solidFill>
                  <a:schemeClr val="accent2"/>
                </a:solidFill>
              </a:rPr>
              <a:t>times </a:t>
            </a:r>
            <a:r>
              <a:rPr lang="en-US" dirty="0">
                <a:solidFill>
                  <a:schemeClr val="accent2"/>
                </a:solidFill>
              </a:rPr>
              <a:t>more probable than </a:t>
            </a:r>
          </a:p>
          <a:p>
            <a:r>
              <a:rPr lang="en-US" dirty="0">
                <a:solidFill>
                  <a:schemeClr val="accent2"/>
                </a:solidFill>
              </a:rPr>
              <a:t>a coincidental match to an unrelated </a:t>
            </a:r>
            <a:r>
              <a:rPr lang="en-US" dirty="0">
                <a:solidFill>
                  <a:srgbClr val="800080"/>
                </a:solidFill>
              </a:rPr>
              <a:t>Black</a:t>
            </a:r>
            <a:r>
              <a:rPr lang="en-US" dirty="0">
                <a:solidFill>
                  <a:schemeClr val="accent2"/>
                </a:solidFill>
              </a:rPr>
              <a:t> person</a:t>
            </a:r>
          </a:p>
        </p:txBody>
      </p:sp>
    </p:spTree>
    <p:extLst>
      <p:ext uri="{BB962C8B-B14F-4D97-AF65-F5344CB8AC3E}">
        <p14:creationId xmlns:p14="http://schemas.microsoft.com/office/powerpoint/2010/main" val="15047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world book encycloped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55938"/>
            <a:ext cx="39830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Short tandem repeat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4343400" y="2667000"/>
            <a:ext cx="4800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>
                <a:solidFill>
                  <a:srgbClr val="FF0000"/>
                </a:solidFill>
              </a:rPr>
              <a:t>Take me out to the ball game</a:t>
            </a:r>
          </a:p>
          <a:p>
            <a:pPr algn="l"/>
            <a:r>
              <a:rPr lang="en-US" sz="1800"/>
              <a:t>take me out with the crowd</a:t>
            </a:r>
          </a:p>
          <a:p>
            <a:pPr algn="l"/>
            <a:r>
              <a:rPr lang="en-US" sz="1800"/>
              <a:t>buy me some peanuts and Cracker Jack</a:t>
            </a:r>
          </a:p>
          <a:p>
            <a:pPr algn="l"/>
            <a:r>
              <a:rPr lang="en-US" sz="1800"/>
              <a:t>I don't care if I never get back</a:t>
            </a:r>
          </a:p>
          <a:p>
            <a:pPr algn="l"/>
            <a:r>
              <a:rPr lang="en-US" sz="1800"/>
              <a:t>let me </a:t>
            </a:r>
          </a:p>
          <a:p>
            <a:pPr algn="l"/>
            <a:r>
              <a:rPr lang="en-US" sz="1800">
                <a:solidFill>
                  <a:srgbClr val="0000FF"/>
                </a:solidFill>
              </a:rPr>
              <a:t>root root root root root root root root root root </a:t>
            </a:r>
          </a:p>
          <a:p>
            <a:pPr algn="l"/>
            <a:r>
              <a:rPr lang="en-US" sz="1800"/>
              <a:t>for the home team,</a:t>
            </a:r>
          </a:p>
          <a:p>
            <a:pPr algn="l"/>
            <a:r>
              <a:rPr lang="en-US" sz="1800"/>
              <a:t>if they don't win, it's a shame for it's one, two, three strikes, you're out</a:t>
            </a:r>
          </a:p>
          <a:p>
            <a:pPr algn="l"/>
            <a:r>
              <a:rPr lang="en-US" sz="1800">
                <a:solidFill>
                  <a:srgbClr val="FF0000"/>
                </a:solidFill>
              </a:rPr>
              <a:t>at the old ball game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4267200" y="5646738"/>
            <a:ext cx="4267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"</a:t>
            </a:r>
            <a:r>
              <a:rPr lang="en-US">
                <a:solidFill>
                  <a:srgbClr val="0000FF"/>
                </a:solidFill>
              </a:rPr>
              <a:t>root</a:t>
            </a:r>
            <a:r>
              <a:rPr lang="en-US"/>
              <a:t>" repeated </a:t>
            </a:r>
            <a:r>
              <a:rPr lang="en-US">
                <a:solidFill>
                  <a:srgbClr val="0000FF"/>
                </a:solidFill>
              </a:rPr>
              <a:t>10 </a:t>
            </a:r>
            <a:r>
              <a:rPr lang="en-US"/>
              <a:t>times, so</a:t>
            </a:r>
          </a:p>
          <a:p>
            <a:r>
              <a:rPr lang="en-US">
                <a:solidFill>
                  <a:srgbClr val="0000FF"/>
                </a:solidFill>
              </a:rPr>
              <a:t>allele </a:t>
            </a:r>
            <a:r>
              <a:rPr lang="en-US"/>
              <a:t>length is </a:t>
            </a:r>
            <a:r>
              <a:rPr lang="en-US">
                <a:solidFill>
                  <a:srgbClr val="0000FF"/>
                </a:solidFill>
              </a:rPr>
              <a:t>10 </a:t>
            </a:r>
            <a:r>
              <a:rPr lang="en-US"/>
              <a:t>repeats</a:t>
            </a:r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685800" y="4724400"/>
            <a:ext cx="2819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00000"/>
                </a:solidFill>
              </a:rPr>
              <a:t>23 volumes in cell's</a:t>
            </a:r>
          </a:p>
          <a:p>
            <a:r>
              <a:rPr lang="en-US">
                <a:solidFill>
                  <a:srgbClr val="800000"/>
                </a:solidFill>
              </a:rPr>
              <a:t>DNA encyclopedia</a:t>
            </a:r>
          </a:p>
        </p:txBody>
      </p:sp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4495800" y="2057400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DNA locus paragraph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6" name="Curved Down Arrow 5"/>
          <p:cNvSpPr/>
          <p:nvPr/>
        </p:nvSpPr>
        <p:spPr bwMode="auto">
          <a:xfrm>
            <a:off x="2438400" y="2362200"/>
            <a:ext cx="1981200" cy="609600"/>
          </a:xfrm>
          <a:prstGeom prst="curvedDownArrow">
            <a:avLst>
              <a:gd name="adj1" fmla="val 25000"/>
              <a:gd name="adj2" fmla="val 50000"/>
              <a:gd name="adj3" fmla="val 260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Reliability </a:t>
            </a:r>
            <a:r>
              <a:rPr lang="en-US" dirty="0" smtClean="0">
                <a:latin typeface="Arial" charset="0"/>
              </a:rPr>
              <a:t>(La. Rule </a:t>
            </a:r>
            <a:r>
              <a:rPr lang="en-US" dirty="0">
                <a:latin typeface="Arial" charset="0"/>
              </a:rPr>
              <a:t>702)</a:t>
            </a:r>
          </a:p>
        </p:txBody>
      </p:sp>
      <p:sp>
        <p:nvSpPr>
          <p:cNvPr id="80898" name="TextBox 2"/>
          <p:cNvSpPr txBox="1">
            <a:spLocks noChangeArrowheads="1"/>
          </p:cNvSpPr>
          <p:nvPr/>
        </p:nvSpPr>
        <p:spPr bwMode="auto">
          <a:xfrm>
            <a:off x="533400" y="2308225"/>
            <a:ext cx="8024813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 smtClean="0"/>
              <a:t>A </a:t>
            </a:r>
            <a:r>
              <a:rPr lang="en-US" dirty="0"/>
              <a:t>witness who is qualified as an expert by knowledge, skill, experience, training, or education may testify in the form of an opinion or otherwise if: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(1)  The expert's scientific, technical, or other specialized knowledge will help the trier of fact to understand the evidence or to determine a fact in issue;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(2)  The testimony is based on </a:t>
            </a:r>
            <a:r>
              <a:rPr lang="en-US" dirty="0">
                <a:solidFill>
                  <a:srgbClr val="000090"/>
                </a:solidFill>
              </a:rPr>
              <a:t>sufficient facts or data</a:t>
            </a:r>
            <a:r>
              <a:rPr lang="en-US" dirty="0">
                <a:solidFill>
                  <a:srgbClr val="0000FF"/>
                </a:solidFill>
              </a:rPr>
              <a:t>;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(3)  The testimony is the product of </a:t>
            </a:r>
            <a:r>
              <a:rPr lang="en-US" dirty="0">
                <a:solidFill>
                  <a:srgbClr val="000090"/>
                </a:solidFill>
              </a:rPr>
              <a:t>reliable principles and methods</a:t>
            </a:r>
            <a:r>
              <a:rPr lang="en-US" dirty="0">
                <a:solidFill>
                  <a:srgbClr val="0000FF"/>
                </a:solidFill>
              </a:rPr>
              <a:t>; and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(4)  The expert has </a:t>
            </a:r>
            <a:r>
              <a:rPr lang="en-US" dirty="0">
                <a:solidFill>
                  <a:srgbClr val="000090"/>
                </a:solidFill>
              </a:rPr>
              <a:t>reliably applied the principles and methods to the facts</a:t>
            </a:r>
            <a:r>
              <a:rPr lang="en-US" dirty="0">
                <a:solidFill>
                  <a:srgbClr val="0000FF"/>
                </a:solidFill>
              </a:rPr>
              <a:t> of the case.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0899" name="TextBox 1"/>
          <p:cNvSpPr txBox="1">
            <a:spLocks noChangeArrowheads="1"/>
          </p:cNvSpPr>
          <p:nvPr/>
        </p:nvSpPr>
        <p:spPr bwMode="auto">
          <a:xfrm>
            <a:off x="1582738" y="1725613"/>
            <a:ext cx="5634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60066"/>
                </a:solidFill>
              </a:rPr>
              <a:t>Testimony by </a:t>
            </a:r>
            <a:r>
              <a:rPr lang="en-US" dirty="0" smtClean="0">
                <a:solidFill>
                  <a:srgbClr val="660066"/>
                </a:solidFill>
              </a:rPr>
              <a:t>Experts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1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Arial" charset="0"/>
              </a:rPr>
              <a:t>Daubert v. Merrell Dow Pharmaceuticals (1993)</a:t>
            </a:r>
            <a:endParaRPr lang="en-US">
              <a:latin typeface="Arial" charset="0"/>
            </a:endParaRPr>
          </a:p>
        </p:txBody>
      </p:sp>
      <p:sp>
        <p:nvSpPr>
          <p:cNvPr id="81922" name="TextBox 2"/>
          <p:cNvSpPr txBox="1">
            <a:spLocks noChangeArrowheads="1"/>
          </p:cNvSpPr>
          <p:nvPr/>
        </p:nvSpPr>
        <p:spPr bwMode="auto">
          <a:xfrm>
            <a:off x="1366838" y="4197350"/>
            <a:ext cx="69945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solidFill>
                  <a:srgbClr val="0000FF"/>
                </a:solidFill>
              </a:rPr>
              <a:t>(1) testable and tested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(2) peer review and publication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(3) known error rate 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(4) standards and controls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(5) generally accepted in the relevant community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7975" y="2254250"/>
            <a:ext cx="59563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i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Plaintiff</a:t>
            </a: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</a:t>
            </a:r>
            <a:r>
              <a:rPr lang="en-US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Bendectin</a:t>
            </a: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caused birth defects</a:t>
            </a:r>
          </a:p>
          <a:p>
            <a:pPr algn="l">
              <a:defRPr/>
            </a:pPr>
            <a:r>
              <a:rPr lang="en-US" i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Defendant</a:t>
            </a: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no reliable scientific evidence</a:t>
            </a:r>
          </a:p>
        </p:txBody>
      </p:sp>
      <p:sp>
        <p:nvSpPr>
          <p:cNvPr id="81924" name="TextBox 4"/>
          <p:cNvSpPr txBox="1">
            <a:spLocks noChangeArrowheads="1"/>
          </p:cNvSpPr>
          <p:nvPr/>
        </p:nvSpPr>
        <p:spPr bwMode="auto">
          <a:xfrm>
            <a:off x="2181225" y="3384550"/>
            <a:ext cx="4749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90"/>
                </a:solidFill>
              </a:rPr>
              <a:t>Judge as gatekeeper</a:t>
            </a:r>
          </a:p>
        </p:txBody>
      </p:sp>
    </p:spTree>
    <p:extLst>
      <p:ext uri="{BB962C8B-B14F-4D97-AF65-F5344CB8AC3E}">
        <p14:creationId xmlns:p14="http://schemas.microsoft.com/office/powerpoint/2010/main" val="20019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398463" y="538163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Peer-review process</a:t>
            </a:r>
          </a:p>
        </p:txBody>
      </p:sp>
      <p:pic>
        <p:nvPicPr>
          <p:cNvPr id="100354" name="Picture 2" descr="FT_86_Peer revie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960563"/>
            <a:ext cx="4592638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Box 3"/>
          <p:cNvSpPr txBox="1">
            <a:spLocks noChangeArrowheads="1"/>
          </p:cNvSpPr>
          <p:nvPr/>
        </p:nvSpPr>
        <p:spPr bwMode="auto">
          <a:xfrm>
            <a:off x="969963" y="2227263"/>
            <a:ext cx="1863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Do research</a:t>
            </a:r>
          </a:p>
        </p:txBody>
      </p:sp>
      <p:sp>
        <p:nvSpPr>
          <p:cNvPr id="100356" name="TextBox 4"/>
          <p:cNvSpPr txBox="1">
            <a:spLocks noChangeArrowheads="1"/>
          </p:cNvSpPr>
          <p:nvPr/>
        </p:nvSpPr>
        <p:spPr bwMode="auto">
          <a:xfrm>
            <a:off x="576263" y="3603625"/>
            <a:ext cx="18621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Write paper</a:t>
            </a:r>
          </a:p>
        </p:txBody>
      </p:sp>
      <p:sp>
        <p:nvSpPr>
          <p:cNvPr id="100357" name="TextBox 5"/>
          <p:cNvSpPr txBox="1">
            <a:spLocks noChangeArrowheads="1"/>
          </p:cNvSpPr>
          <p:nvPr/>
        </p:nvSpPr>
        <p:spPr bwMode="auto">
          <a:xfrm>
            <a:off x="6596063" y="3625850"/>
            <a:ext cx="25415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Independently</a:t>
            </a:r>
          </a:p>
          <a:p>
            <a:r>
              <a:rPr lang="en-US"/>
              <a:t>&amp; anonymously</a:t>
            </a:r>
          </a:p>
          <a:p>
            <a:r>
              <a:rPr lang="en-US"/>
              <a:t>review paper</a:t>
            </a:r>
          </a:p>
        </p:txBody>
      </p:sp>
      <p:sp>
        <p:nvSpPr>
          <p:cNvPr id="100358" name="TextBox 6"/>
          <p:cNvSpPr txBox="1">
            <a:spLocks noChangeArrowheads="1"/>
          </p:cNvSpPr>
          <p:nvPr/>
        </p:nvSpPr>
        <p:spPr bwMode="auto">
          <a:xfrm>
            <a:off x="3465513" y="6264275"/>
            <a:ext cx="234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Publish paper</a:t>
            </a:r>
          </a:p>
        </p:txBody>
      </p:sp>
      <p:sp>
        <p:nvSpPr>
          <p:cNvPr id="100359" name="TextBox 7"/>
          <p:cNvSpPr txBox="1">
            <a:spLocks noChangeArrowheads="1"/>
          </p:cNvSpPr>
          <p:nvPr/>
        </p:nvSpPr>
        <p:spPr bwMode="auto">
          <a:xfrm>
            <a:off x="3767666" y="4251325"/>
            <a:ext cx="1905000" cy="37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Journal editor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Peer-reviewed validation study</a:t>
            </a:r>
          </a:p>
        </p:txBody>
      </p:sp>
      <p:pic>
        <p:nvPicPr>
          <p:cNvPr id="75778" name="Picture 2" descr="KernJF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790700"/>
            <a:ext cx="68834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4" descr="getPDF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3" y="2689225"/>
            <a:ext cx="12588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 descr="shareJF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2940050"/>
            <a:ext cx="20701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 descr="openacces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2667000"/>
            <a:ext cx="31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TrueAllele validation papers</a:t>
            </a:r>
          </a:p>
        </p:txBody>
      </p:sp>
      <p:sp>
        <p:nvSpPr>
          <p:cNvPr id="76802" name="TextBox 4"/>
          <p:cNvSpPr txBox="1">
            <a:spLocks noChangeArrowheads="1"/>
          </p:cNvSpPr>
          <p:nvPr/>
        </p:nvSpPr>
        <p:spPr bwMode="auto">
          <a:xfrm>
            <a:off x="152400" y="1219200"/>
            <a:ext cx="8915400" cy="57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0000FF"/>
                </a:solidFill>
              </a:rPr>
              <a:t>Perlin MW, </a:t>
            </a:r>
            <a:r>
              <a:rPr lang="en-US" sz="1600" dirty="0" err="1">
                <a:solidFill>
                  <a:srgbClr val="0000FF"/>
                </a:solidFill>
              </a:rPr>
              <a:t>Sinelnikov</a:t>
            </a:r>
            <a:r>
              <a:rPr lang="en-US" sz="1600" dirty="0">
                <a:solidFill>
                  <a:srgbClr val="0000FF"/>
                </a:solidFill>
              </a:rPr>
              <a:t> A. An information gap in DNA evidence interpretation. </a:t>
            </a:r>
            <a:r>
              <a:rPr lang="en-US" sz="1600" i="1" dirty="0" err="1">
                <a:solidFill>
                  <a:srgbClr val="0000FF"/>
                </a:solidFill>
              </a:rPr>
              <a:t>PLoS</a:t>
            </a:r>
            <a:r>
              <a:rPr lang="en-US" sz="1600" i="1" dirty="0">
                <a:solidFill>
                  <a:srgbClr val="0000FF"/>
                </a:solidFill>
              </a:rPr>
              <a:t> ONE</a:t>
            </a:r>
            <a:r>
              <a:rPr lang="en-US" sz="1600" dirty="0">
                <a:solidFill>
                  <a:srgbClr val="0000FF"/>
                </a:solidFill>
              </a:rPr>
              <a:t>. 2009;4(12):e8327.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 err="1">
                <a:solidFill>
                  <a:srgbClr val="0000FF"/>
                </a:solidFill>
              </a:rPr>
              <a:t>Ballantyne</a:t>
            </a:r>
            <a:r>
              <a:rPr lang="en-US" sz="1600" dirty="0">
                <a:solidFill>
                  <a:srgbClr val="0000FF"/>
                </a:solidFill>
              </a:rPr>
              <a:t> J, Hanson EK, Perlin MW. DNA mixture genotyping by probabilistic computer interpretation of binomially-sampled laser captured cell populations: Combining quantitative data for greater identification information. </a:t>
            </a:r>
            <a:r>
              <a:rPr lang="en-US" sz="1600" i="1" dirty="0">
                <a:solidFill>
                  <a:srgbClr val="0000FF"/>
                </a:solidFill>
              </a:rPr>
              <a:t>Science &amp; Justice</a:t>
            </a:r>
            <a:r>
              <a:rPr lang="en-US" sz="1600" dirty="0">
                <a:solidFill>
                  <a:srgbClr val="0000FF"/>
                </a:solidFill>
              </a:rPr>
              <a:t>. 2013;53(2):103-14.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>
                <a:solidFill>
                  <a:srgbClr val="0000FF"/>
                </a:solidFill>
              </a:rPr>
              <a:t>Perlin MW, </a:t>
            </a:r>
            <a:r>
              <a:rPr lang="en-US" sz="1600" dirty="0" err="1">
                <a:solidFill>
                  <a:srgbClr val="0000FF"/>
                </a:solidFill>
              </a:rPr>
              <a:t>Hornyak</a:t>
            </a:r>
            <a:r>
              <a:rPr lang="en-US" sz="1600" dirty="0">
                <a:solidFill>
                  <a:srgbClr val="0000FF"/>
                </a:solidFill>
              </a:rPr>
              <a:t> J, Sugimoto G, Miller K. </a:t>
            </a:r>
            <a:r>
              <a:rPr lang="en-US" sz="1600" dirty="0" err="1">
                <a:solidFill>
                  <a:srgbClr val="0000FF"/>
                </a:solidFill>
              </a:rPr>
              <a:t>TrueAllele</a:t>
            </a:r>
            <a:r>
              <a:rPr lang="en-US" sz="1600" baseline="30000" dirty="0">
                <a:solidFill>
                  <a:srgbClr val="0000FF"/>
                </a:solidFill>
              </a:rPr>
              <a:t>®</a:t>
            </a:r>
            <a:r>
              <a:rPr lang="en-US" sz="1600" dirty="0">
                <a:solidFill>
                  <a:srgbClr val="0000FF"/>
                </a:solidFill>
              </a:rPr>
              <a:t> genotype identification on DNA mixtures containing up to five unknown contributors. </a:t>
            </a:r>
            <a:r>
              <a:rPr lang="en-US" sz="1600" i="1" dirty="0">
                <a:solidFill>
                  <a:srgbClr val="0000FF"/>
                </a:solidFill>
              </a:rPr>
              <a:t>Journal of Forensic Sciences</a:t>
            </a:r>
            <a:r>
              <a:rPr lang="en-US" sz="1600" dirty="0">
                <a:solidFill>
                  <a:srgbClr val="0000FF"/>
                </a:solidFill>
              </a:rPr>
              <a:t>. </a:t>
            </a:r>
            <a:r>
              <a:rPr lang="en-US" sz="1600" dirty="0" smtClean="0">
                <a:solidFill>
                  <a:srgbClr val="0000FF"/>
                </a:solidFill>
              </a:rPr>
              <a:t>2015;60</a:t>
            </a:r>
            <a:r>
              <a:rPr lang="en-US" sz="1600" dirty="0">
                <a:solidFill>
                  <a:srgbClr val="0000FF"/>
                </a:solidFill>
              </a:rPr>
              <a:t>(4):857-868</a:t>
            </a:r>
            <a:r>
              <a:rPr lang="en-US" sz="1600" dirty="0" smtClean="0">
                <a:solidFill>
                  <a:srgbClr val="0000FF"/>
                </a:solidFill>
              </a:rPr>
              <a:t>. </a:t>
            </a:r>
            <a:endParaRPr lang="en-US" sz="1600" dirty="0">
              <a:solidFill>
                <a:srgbClr val="0000FF"/>
              </a:solidFill>
            </a:endParaRP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 err="1">
                <a:solidFill>
                  <a:srgbClr val="0000FF"/>
                </a:solidFill>
              </a:rPr>
              <a:t>Greenspoon</a:t>
            </a:r>
            <a:r>
              <a:rPr lang="en-US" sz="1600" dirty="0">
                <a:solidFill>
                  <a:srgbClr val="0000FF"/>
                </a:solidFill>
              </a:rPr>
              <a:t> SA, </a:t>
            </a:r>
            <a:r>
              <a:rPr lang="en-US" sz="1600" dirty="0" err="1">
                <a:solidFill>
                  <a:srgbClr val="0000FF"/>
                </a:solidFill>
              </a:rPr>
              <a:t>Schiermeier</a:t>
            </a:r>
            <a:r>
              <a:rPr lang="en-US" sz="1600" dirty="0">
                <a:solidFill>
                  <a:srgbClr val="0000FF"/>
                </a:solidFill>
              </a:rPr>
              <a:t>-Wood L, Jenkins BC. Establishing the limits </a:t>
            </a:r>
            <a:r>
              <a:rPr lang="en-US" sz="1600" dirty="0" smtClean="0">
                <a:solidFill>
                  <a:srgbClr val="0000FF"/>
                </a:solidFill>
              </a:rPr>
              <a:t>of </a:t>
            </a:r>
            <a:r>
              <a:rPr lang="en-US" sz="1600" dirty="0" err="1" smtClean="0">
                <a:solidFill>
                  <a:srgbClr val="0000FF"/>
                </a:solidFill>
              </a:rPr>
              <a:t>TrueAllele</a:t>
            </a:r>
            <a:r>
              <a:rPr lang="en-US" sz="1600" baseline="30000" dirty="0" smtClean="0">
                <a:solidFill>
                  <a:srgbClr val="0000FF"/>
                </a:solidFill>
              </a:rPr>
              <a:t>®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Casework</a:t>
            </a:r>
            <a:r>
              <a:rPr lang="en-US" sz="1600" dirty="0">
                <a:solidFill>
                  <a:srgbClr val="0000FF"/>
                </a:solidFill>
              </a:rPr>
              <a:t>: a validation study. </a:t>
            </a:r>
            <a:r>
              <a:rPr lang="en-US" sz="1600" i="1" dirty="0">
                <a:solidFill>
                  <a:srgbClr val="0000FF"/>
                </a:solidFill>
              </a:rPr>
              <a:t>Journal of Forensic Sciences</a:t>
            </a:r>
            <a:r>
              <a:rPr lang="en-US" sz="1600" dirty="0">
                <a:solidFill>
                  <a:srgbClr val="0000FF"/>
                </a:solidFill>
              </a:rPr>
              <a:t>. </a:t>
            </a:r>
            <a:r>
              <a:rPr lang="en-US" sz="1600" dirty="0" smtClean="0">
                <a:solidFill>
                  <a:srgbClr val="0000FF"/>
                </a:solidFill>
              </a:rPr>
              <a:t>2015;60</a:t>
            </a:r>
            <a:r>
              <a:rPr lang="en-US" sz="1600" dirty="0">
                <a:solidFill>
                  <a:srgbClr val="0000FF"/>
                </a:solidFill>
              </a:rPr>
              <a:t>(5):1263-</a:t>
            </a:r>
            <a:r>
              <a:rPr lang="en-US" sz="1600" dirty="0" smtClean="0">
                <a:solidFill>
                  <a:srgbClr val="0000FF"/>
                </a:solidFill>
              </a:rPr>
              <a:t>1276.</a:t>
            </a:r>
            <a:endParaRPr lang="en-US" sz="1600" dirty="0">
              <a:solidFill>
                <a:srgbClr val="0000FF"/>
              </a:solidFill>
            </a:endParaRP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Perlin MW, </a:t>
            </a:r>
            <a:r>
              <a:rPr lang="en-US" sz="1600" dirty="0" err="1">
                <a:solidFill>
                  <a:srgbClr val="000090"/>
                </a:solidFill>
              </a:rPr>
              <a:t>Legler</a:t>
            </a:r>
            <a:r>
              <a:rPr lang="en-US" sz="1600" dirty="0">
                <a:solidFill>
                  <a:srgbClr val="000090"/>
                </a:solidFill>
              </a:rPr>
              <a:t> MM, Spencer CE, Smith JL, Allan WP, </a:t>
            </a:r>
            <a:r>
              <a:rPr lang="en-US" sz="1600" dirty="0" err="1">
                <a:solidFill>
                  <a:srgbClr val="000090"/>
                </a:solidFill>
              </a:rPr>
              <a:t>Belrose</a:t>
            </a:r>
            <a:r>
              <a:rPr lang="en-US" sz="1600" dirty="0">
                <a:solidFill>
                  <a:srgbClr val="000090"/>
                </a:solidFill>
              </a:rPr>
              <a:t> JL, </a:t>
            </a:r>
            <a:r>
              <a:rPr lang="en-US" sz="1600" dirty="0" err="1">
                <a:solidFill>
                  <a:srgbClr val="000090"/>
                </a:solidFill>
              </a:rPr>
              <a:t>Duceman</a:t>
            </a:r>
            <a:r>
              <a:rPr lang="en-US" sz="1600" dirty="0">
                <a:solidFill>
                  <a:srgbClr val="000090"/>
                </a:solidFill>
              </a:rPr>
              <a:t> BW. Validating </a:t>
            </a:r>
            <a:r>
              <a:rPr lang="en-US" sz="1600" dirty="0" err="1">
                <a:solidFill>
                  <a:srgbClr val="000090"/>
                </a:solidFill>
              </a:rPr>
              <a:t>TrueAllele</a:t>
            </a:r>
            <a:r>
              <a:rPr lang="en-US" sz="1600" baseline="30000" dirty="0">
                <a:solidFill>
                  <a:srgbClr val="000090"/>
                </a:solidFill>
              </a:rPr>
              <a:t>®</a:t>
            </a:r>
            <a:r>
              <a:rPr lang="en-US" sz="1600" dirty="0">
                <a:solidFill>
                  <a:srgbClr val="000090"/>
                </a:solidFill>
              </a:rPr>
              <a:t> DNA mixture interpretation. </a:t>
            </a:r>
            <a:r>
              <a:rPr lang="en-US" sz="1600" i="1" dirty="0">
                <a:solidFill>
                  <a:srgbClr val="000090"/>
                </a:solidFill>
              </a:rPr>
              <a:t>Journal of Forensic Sciences</a:t>
            </a:r>
            <a:r>
              <a:rPr lang="en-US" sz="1600" dirty="0">
                <a:solidFill>
                  <a:srgbClr val="000090"/>
                </a:solidFill>
              </a:rPr>
              <a:t>. 2011;56(6):1430-47.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Perlin MW, </a:t>
            </a:r>
            <a:r>
              <a:rPr lang="en-US" sz="1600" dirty="0" err="1">
                <a:solidFill>
                  <a:srgbClr val="000090"/>
                </a:solidFill>
              </a:rPr>
              <a:t>Belrose</a:t>
            </a:r>
            <a:r>
              <a:rPr lang="en-US" sz="1600" dirty="0">
                <a:solidFill>
                  <a:srgbClr val="000090"/>
                </a:solidFill>
              </a:rPr>
              <a:t> JL, </a:t>
            </a:r>
            <a:r>
              <a:rPr lang="en-US" sz="1600" dirty="0" err="1">
                <a:solidFill>
                  <a:srgbClr val="000090"/>
                </a:solidFill>
              </a:rPr>
              <a:t>Duceman</a:t>
            </a:r>
            <a:r>
              <a:rPr lang="en-US" sz="1600" dirty="0">
                <a:solidFill>
                  <a:srgbClr val="000090"/>
                </a:solidFill>
              </a:rPr>
              <a:t> BW. New York State </a:t>
            </a:r>
            <a:r>
              <a:rPr lang="en-US" sz="1600" dirty="0" err="1">
                <a:solidFill>
                  <a:srgbClr val="000090"/>
                </a:solidFill>
              </a:rPr>
              <a:t>TrueAllele</a:t>
            </a:r>
            <a:r>
              <a:rPr lang="en-US" sz="1600" baseline="30000" dirty="0">
                <a:solidFill>
                  <a:srgbClr val="000090"/>
                </a:solidFill>
              </a:rPr>
              <a:t>®</a:t>
            </a:r>
            <a:r>
              <a:rPr lang="en-US" sz="1600" dirty="0">
                <a:solidFill>
                  <a:srgbClr val="000090"/>
                </a:solidFill>
              </a:rPr>
              <a:t> Casework validation study. </a:t>
            </a:r>
            <a:r>
              <a:rPr lang="en-US" sz="1600" i="1" dirty="0">
                <a:solidFill>
                  <a:srgbClr val="000090"/>
                </a:solidFill>
              </a:rPr>
              <a:t>Journal of Forensic Sciences</a:t>
            </a:r>
            <a:r>
              <a:rPr lang="en-US" sz="1600" dirty="0">
                <a:solidFill>
                  <a:srgbClr val="000090"/>
                </a:solidFill>
              </a:rPr>
              <a:t>. 2013;58(6):1458-66.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Perlin MW, Dormer K, </a:t>
            </a:r>
            <a:r>
              <a:rPr lang="en-US" sz="1600" dirty="0" err="1">
                <a:solidFill>
                  <a:srgbClr val="000090"/>
                </a:solidFill>
              </a:rPr>
              <a:t>Hornyak</a:t>
            </a:r>
            <a:r>
              <a:rPr lang="en-US" sz="1600" dirty="0">
                <a:solidFill>
                  <a:srgbClr val="000090"/>
                </a:solidFill>
              </a:rPr>
              <a:t> J, </a:t>
            </a:r>
            <a:r>
              <a:rPr lang="en-US" sz="1600" dirty="0" err="1">
                <a:solidFill>
                  <a:srgbClr val="000090"/>
                </a:solidFill>
              </a:rPr>
              <a:t>Schiermeier</a:t>
            </a:r>
            <a:r>
              <a:rPr lang="en-US" sz="1600" dirty="0">
                <a:solidFill>
                  <a:srgbClr val="000090"/>
                </a:solidFill>
              </a:rPr>
              <a:t>-Wood L, </a:t>
            </a:r>
            <a:r>
              <a:rPr lang="en-US" sz="1600" dirty="0" err="1">
                <a:solidFill>
                  <a:srgbClr val="000090"/>
                </a:solidFill>
              </a:rPr>
              <a:t>Greenspoon</a:t>
            </a:r>
            <a:r>
              <a:rPr lang="en-US" sz="1600" dirty="0">
                <a:solidFill>
                  <a:srgbClr val="000090"/>
                </a:solidFill>
              </a:rPr>
              <a:t> S. </a:t>
            </a:r>
            <a:r>
              <a:rPr lang="en-US" sz="1600" dirty="0" err="1">
                <a:solidFill>
                  <a:srgbClr val="000090"/>
                </a:solidFill>
              </a:rPr>
              <a:t>TrueAllele</a:t>
            </a:r>
            <a:r>
              <a:rPr lang="en-US" sz="1600" baseline="30000" dirty="0">
                <a:solidFill>
                  <a:srgbClr val="000090"/>
                </a:solidFill>
              </a:rPr>
              <a:t>®</a:t>
            </a:r>
            <a:r>
              <a:rPr lang="en-US" sz="1600" dirty="0">
                <a:solidFill>
                  <a:srgbClr val="000090"/>
                </a:solidFill>
              </a:rPr>
              <a:t> Casework on Virginia DNA mixture evidence: computer and manual interpretation in 72 reported criminal cases. </a:t>
            </a:r>
            <a:r>
              <a:rPr lang="en-US" sz="1600" i="1" dirty="0">
                <a:solidFill>
                  <a:srgbClr val="000090"/>
                </a:solidFill>
              </a:rPr>
              <a:t>PLOS ONE</a:t>
            </a:r>
            <a:r>
              <a:rPr lang="en-US" sz="1600" dirty="0">
                <a:solidFill>
                  <a:srgbClr val="000090"/>
                </a:solidFill>
              </a:rPr>
              <a:t>. 2014;(9)3:e92837.  </a:t>
            </a:r>
          </a:p>
          <a:p>
            <a:endParaRPr lang="en-US" sz="16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axes</a:t>
            </a:r>
            <a:endParaRPr lang="en-US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78829" y="1935976"/>
            <a:ext cx="7335024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1" dirty="0" smtClean="0">
                <a:solidFill>
                  <a:srgbClr val="0000FF"/>
                </a:solidFill>
              </a:rPr>
              <a:t>Sensitivity</a:t>
            </a:r>
            <a:r>
              <a:rPr lang="en-US" dirty="0" smtClean="0">
                <a:solidFill>
                  <a:srgbClr val="0000FF"/>
                </a:solidFill>
              </a:rPr>
              <a:t>. The </a:t>
            </a:r>
            <a:r>
              <a:rPr lang="en-US" dirty="0">
                <a:solidFill>
                  <a:srgbClr val="0000FF"/>
                </a:solidFill>
              </a:rPr>
              <a:t>extent to which interpretation identifies the correct </a:t>
            </a:r>
            <a:r>
              <a:rPr lang="en-US" dirty="0" smtClean="0">
                <a:solidFill>
                  <a:srgbClr val="0000FF"/>
                </a:solidFill>
              </a:rPr>
              <a:t>person.  </a:t>
            </a:r>
          </a:p>
          <a:p>
            <a:pPr algn="l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Truly include, don't falsely exclude.</a:t>
            </a:r>
          </a:p>
          <a:p>
            <a:pPr algn="l"/>
            <a:endParaRPr lang="en-US" dirty="0">
              <a:solidFill>
                <a:srgbClr val="0000FF"/>
              </a:solidFill>
            </a:endParaRPr>
          </a:p>
          <a:p>
            <a:pPr algn="l"/>
            <a:r>
              <a:rPr lang="en-US" b="1" dirty="0" smtClean="0">
                <a:solidFill>
                  <a:srgbClr val="0000FF"/>
                </a:solidFill>
              </a:rPr>
              <a:t>Specificity</a:t>
            </a:r>
            <a:r>
              <a:rPr lang="en-US" dirty="0">
                <a:solidFill>
                  <a:srgbClr val="0000FF"/>
                </a:solidFill>
              </a:rPr>
              <a:t>. The extent to which interpretation does not misidentify the wrong </a:t>
            </a:r>
            <a:r>
              <a:rPr lang="en-US" dirty="0" smtClean="0">
                <a:solidFill>
                  <a:srgbClr val="0000FF"/>
                </a:solidFill>
              </a:rPr>
              <a:t>person. </a:t>
            </a:r>
          </a:p>
          <a:p>
            <a:pPr algn="l"/>
            <a:r>
              <a:rPr lang="en-US" dirty="0" smtClean="0">
                <a:solidFill>
                  <a:srgbClr val="404040"/>
                </a:solidFill>
              </a:rPr>
              <a:t>Truly exclude, don't falsely include. </a:t>
            </a:r>
            <a:endParaRPr lang="en-US" dirty="0">
              <a:solidFill>
                <a:srgbClr val="404040"/>
              </a:solidFill>
            </a:endParaRPr>
          </a:p>
          <a:p>
            <a:pPr algn="l"/>
            <a:endParaRPr lang="en-US" dirty="0" smtClean="0">
              <a:solidFill>
                <a:srgbClr val="0000FF"/>
              </a:solidFill>
            </a:endParaRPr>
          </a:p>
          <a:p>
            <a:pPr algn="l"/>
            <a:r>
              <a:rPr lang="en-US" b="1" dirty="0" smtClean="0">
                <a:solidFill>
                  <a:srgbClr val="0000FF"/>
                </a:solidFill>
              </a:rPr>
              <a:t>Reproducibility</a:t>
            </a:r>
            <a:r>
              <a:rPr lang="en-US" dirty="0" smtClean="0">
                <a:solidFill>
                  <a:srgbClr val="0000FF"/>
                </a:solidFill>
              </a:rPr>
              <a:t>. </a:t>
            </a:r>
            <a:r>
              <a:rPr lang="en-US" dirty="0">
                <a:solidFill>
                  <a:srgbClr val="0000FF"/>
                </a:solidFill>
              </a:rPr>
              <a:t>The extent to which </a:t>
            </a:r>
            <a:r>
              <a:rPr lang="en-US" dirty="0" smtClean="0">
                <a:solidFill>
                  <a:srgbClr val="0000FF"/>
                </a:solidFill>
              </a:rPr>
              <a:t>interpretation gives the </a:t>
            </a:r>
            <a:r>
              <a:rPr lang="en-US" dirty="0">
                <a:solidFill>
                  <a:srgbClr val="0000FF"/>
                </a:solidFill>
              </a:rPr>
              <a:t>same answer to the same </a:t>
            </a:r>
            <a:r>
              <a:rPr lang="en-US" dirty="0" smtClean="0">
                <a:solidFill>
                  <a:srgbClr val="0000FF"/>
                </a:solidFill>
              </a:rPr>
              <a:t>question. </a:t>
            </a:r>
          </a:p>
          <a:p>
            <a:pPr algn="l"/>
            <a:r>
              <a:rPr lang="en-US" dirty="0" smtClean="0">
                <a:solidFill>
                  <a:srgbClr val="404040"/>
                </a:solidFill>
              </a:rPr>
              <a:t>Concordant independent </a:t>
            </a:r>
            <a:r>
              <a:rPr lang="en-US" dirty="0">
                <a:solidFill>
                  <a:srgbClr val="404040"/>
                </a:solidFill>
              </a:rPr>
              <a:t>computer </a:t>
            </a:r>
            <a:r>
              <a:rPr lang="en-US" dirty="0" smtClean="0">
                <a:solidFill>
                  <a:srgbClr val="404040"/>
                </a:solidFill>
              </a:rPr>
              <a:t>runs. </a:t>
            </a:r>
          </a:p>
        </p:txBody>
      </p:sp>
    </p:spTree>
    <p:extLst>
      <p:ext uri="{BB962C8B-B14F-4D97-AF65-F5344CB8AC3E}">
        <p14:creationId xmlns:p14="http://schemas.microsoft.com/office/powerpoint/2010/main" val="40448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Sensitivity</a:t>
            </a: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1828800" y="190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The extent to which interpretation identifies the correct person  </a:t>
            </a:r>
          </a:p>
        </p:txBody>
      </p:sp>
      <p:sp>
        <p:nvSpPr>
          <p:cNvPr id="65539" name="TextBox 3"/>
          <p:cNvSpPr txBox="1">
            <a:spLocks noChangeArrowheads="1"/>
          </p:cNvSpPr>
          <p:nvPr/>
        </p:nvSpPr>
        <p:spPr bwMode="auto">
          <a:xfrm>
            <a:off x="2130425" y="4271963"/>
            <a:ext cx="48879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660066"/>
                </a:solidFill>
              </a:rPr>
              <a:t>101 reported genotype matches </a:t>
            </a:r>
          </a:p>
          <a:p>
            <a:r>
              <a:rPr lang="en-US">
                <a:solidFill>
                  <a:srgbClr val="000090"/>
                </a:solidFill>
              </a:rPr>
              <a:t>82 with DNA statistic over a million</a:t>
            </a:r>
          </a:p>
        </p:txBody>
      </p:sp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2438400" y="3124200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3366FF"/>
                </a:solidFill>
              </a:rPr>
              <a:t>True DNA mixture inclusions</a:t>
            </a:r>
          </a:p>
        </p:txBody>
      </p:sp>
      <p:sp>
        <p:nvSpPr>
          <p:cNvPr id="65541" name="TextBox 5"/>
          <p:cNvSpPr txBox="1">
            <a:spLocks noChangeArrowheads="1"/>
          </p:cNvSpPr>
          <p:nvPr/>
        </p:nvSpPr>
        <p:spPr bwMode="auto">
          <a:xfrm>
            <a:off x="212725" y="50800"/>
            <a:ext cx="865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606060"/>
                </a:solidFill>
              </a:rPr>
              <a:t>Perlin MW, Dormer K, Hornyak J, Schiermeier-Wood L, Greenspoon S. TrueAllele</a:t>
            </a:r>
            <a:r>
              <a:rPr lang="en-US" sz="1800" baseline="30000">
                <a:solidFill>
                  <a:srgbClr val="606060"/>
                </a:solidFill>
              </a:rPr>
              <a:t>®</a:t>
            </a:r>
            <a:r>
              <a:rPr lang="en-US" sz="1800">
                <a:solidFill>
                  <a:srgbClr val="606060"/>
                </a:solidFill>
              </a:rPr>
              <a:t> Casework on Virginia DNA mixture evidence: computer and manual interpretation in 72 reported criminal cases. </a:t>
            </a:r>
            <a:r>
              <a:rPr lang="en-US" sz="1800" i="1">
                <a:solidFill>
                  <a:srgbClr val="606060"/>
                </a:solidFill>
              </a:rPr>
              <a:t>PLOS ONE</a:t>
            </a:r>
            <a:r>
              <a:rPr lang="en-US" sz="1800">
                <a:solidFill>
                  <a:srgbClr val="606060"/>
                </a:solidFill>
              </a:rPr>
              <a:t>. 2014;(9)3:e92837.  </a:t>
            </a:r>
          </a:p>
        </p:txBody>
      </p:sp>
    </p:spTree>
    <p:extLst>
      <p:ext uri="{BB962C8B-B14F-4D97-AF65-F5344CB8AC3E}">
        <p14:creationId xmlns:p14="http://schemas.microsoft.com/office/powerpoint/2010/main" val="270904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TrueAllele sensitivity</a:t>
            </a:r>
          </a:p>
        </p:txBody>
      </p:sp>
      <p:pic>
        <p:nvPicPr>
          <p:cNvPr id="66562" name="Picture 2" descr="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9"/>
          <a:stretch>
            <a:fillRect/>
          </a:stretch>
        </p:blipFill>
        <p:spPr bwMode="auto">
          <a:xfrm>
            <a:off x="1981200" y="2286000"/>
            <a:ext cx="52990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6563" name="Straight Connector 15"/>
          <p:cNvCxnSpPr>
            <a:cxnSpLocks noChangeShapeType="1"/>
          </p:cNvCxnSpPr>
          <p:nvPr/>
        </p:nvCxnSpPr>
        <p:spPr bwMode="auto">
          <a:xfrm>
            <a:off x="4516438" y="2543175"/>
            <a:ext cx="22225" cy="998538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6564" name="Left-Right Arrow 22"/>
          <p:cNvSpPr>
            <a:spLocks noChangeArrowheads="1"/>
          </p:cNvSpPr>
          <p:nvPr/>
        </p:nvSpPr>
        <p:spPr bwMode="auto">
          <a:xfrm>
            <a:off x="3005138" y="2466975"/>
            <a:ext cx="3429000" cy="76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65" name="TextBox 24"/>
          <p:cNvSpPr txBox="1">
            <a:spLocks noChangeArrowheads="1"/>
          </p:cNvSpPr>
          <p:nvPr/>
        </p:nvSpPr>
        <p:spPr bwMode="auto">
          <a:xfrm>
            <a:off x="381000" y="2592388"/>
            <a:ext cx="1905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11.05</a:t>
            </a:r>
            <a:endParaRPr lang="en-US" i="1">
              <a:solidFill>
                <a:srgbClr val="0000FF"/>
              </a:solidFill>
            </a:endParaRPr>
          </a:p>
          <a:p>
            <a:r>
              <a:rPr lang="en-US">
                <a:solidFill>
                  <a:srgbClr val="0000FF"/>
                </a:solidFill>
              </a:rPr>
              <a:t>113 billion</a:t>
            </a:r>
          </a:p>
        </p:txBody>
      </p:sp>
      <p:sp>
        <p:nvSpPr>
          <p:cNvPr id="66566" name="TextBox 44"/>
          <p:cNvSpPr txBox="1">
            <a:spLocks noChangeArrowheads="1"/>
          </p:cNvSpPr>
          <p:nvPr/>
        </p:nvSpPr>
        <p:spPr bwMode="auto">
          <a:xfrm>
            <a:off x="6781800" y="2744788"/>
            <a:ext cx="167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TrueAllele</a:t>
            </a:r>
          </a:p>
        </p:txBody>
      </p:sp>
      <p:sp>
        <p:nvSpPr>
          <p:cNvPr id="66567" name="TextBox 3"/>
          <p:cNvSpPr txBox="1">
            <a:spLocks noChangeArrowheads="1"/>
          </p:cNvSpPr>
          <p:nvPr/>
        </p:nvSpPr>
        <p:spPr bwMode="auto">
          <a:xfrm>
            <a:off x="1752600" y="17526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log(LR) match distribution</a:t>
            </a:r>
          </a:p>
        </p:txBody>
      </p:sp>
    </p:spTree>
    <p:extLst>
      <p:ext uri="{BB962C8B-B14F-4D97-AF65-F5344CB8AC3E}">
        <p14:creationId xmlns:p14="http://schemas.microsoft.com/office/powerpoint/2010/main" val="23574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Specificity</a:t>
            </a:r>
          </a:p>
        </p:txBody>
      </p:sp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1828800" y="190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The extent to which interpretation does not misidentify the wrong person  </a:t>
            </a:r>
          </a:p>
        </p:txBody>
      </p:sp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838200" y="4271963"/>
            <a:ext cx="7473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660066"/>
                </a:solidFill>
              </a:rPr>
              <a:t>101 matching genotypes </a:t>
            </a:r>
            <a:r>
              <a:rPr lang="en-US"/>
              <a:t>x </a:t>
            </a:r>
            <a:r>
              <a:rPr lang="en-US">
                <a:solidFill>
                  <a:srgbClr val="660066"/>
                </a:solidFill>
              </a:rPr>
              <a:t>10,000 random references</a:t>
            </a:r>
          </a:p>
          <a:p>
            <a:r>
              <a:rPr lang="en-US"/>
              <a:t>  x </a:t>
            </a:r>
            <a:r>
              <a:rPr lang="en-US">
                <a:solidFill>
                  <a:srgbClr val="660066"/>
                </a:solidFill>
              </a:rPr>
              <a:t>3 ethnic populations</a:t>
            </a:r>
            <a:r>
              <a:rPr lang="en-US"/>
              <a:t>,</a:t>
            </a:r>
          </a:p>
          <a:p>
            <a:r>
              <a:rPr lang="en-US"/>
              <a:t>for over </a:t>
            </a:r>
            <a:r>
              <a:rPr lang="en-US">
                <a:solidFill>
                  <a:srgbClr val="000090"/>
                </a:solidFill>
              </a:rPr>
              <a:t>1,000,000 nonmatching comparisons</a:t>
            </a:r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1752600" y="31242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3366FF"/>
                </a:solidFill>
              </a:rPr>
              <a:t>True exclusions, without false inclusions</a:t>
            </a:r>
          </a:p>
        </p:txBody>
      </p:sp>
    </p:spTree>
    <p:extLst>
      <p:ext uri="{BB962C8B-B14F-4D97-AF65-F5344CB8AC3E}">
        <p14:creationId xmlns:p14="http://schemas.microsoft.com/office/powerpoint/2010/main" val="12254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Fig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49488"/>
            <a:ext cx="7010400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TrueAllele specificity</a:t>
            </a:r>
          </a:p>
        </p:txBody>
      </p:sp>
      <p:sp>
        <p:nvSpPr>
          <p:cNvPr id="68611" name="TextBox 10"/>
          <p:cNvSpPr txBox="1">
            <a:spLocks noChangeArrowheads="1"/>
          </p:cNvSpPr>
          <p:nvPr/>
        </p:nvSpPr>
        <p:spPr bwMode="auto">
          <a:xfrm>
            <a:off x="3060700" y="2890838"/>
            <a:ext cx="1211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– 19.47</a:t>
            </a:r>
          </a:p>
        </p:txBody>
      </p:sp>
      <p:cxnSp>
        <p:nvCxnSpPr>
          <p:cNvPr id="68612" name="Straight Connector 15"/>
          <p:cNvCxnSpPr>
            <a:cxnSpLocks noChangeShapeType="1"/>
          </p:cNvCxnSpPr>
          <p:nvPr/>
        </p:nvCxnSpPr>
        <p:spPr bwMode="auto">
          <a:xfrm>
            <a:off x="3665538" y="3370263"/>
            <a:ext cx="4762" cy="2908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752600" y="17526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log(LR) mismatch distribution</a:t>
            </a:r>
          </a:p>
        </p:txBody>
      </p:sp>
    </p:spTree>
    <p:extLst>
      <p:ext uri="{BB962C8B-B14F-4D97-AF65-F5344CB8AC3E}">
        <p14:creationId xmlns:p14="http://schemas.microsoft.com/office/powerpoint/2010/main" val="382826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DNA genotype</a:t>
            </a:r>
          </a:p>
        </p:txBody>
      </p:sp>
      <p:pic>
        <p:nvPicPr>
          <p:cNvPr id="20482" name="Picture 3" descr="geneinchromosome.jpg                                           00EFA551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828800"/>
            <a:ext cx="44831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6705600" y="4700588"/>
            <a:ext cx="1182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10, 12</a:t>
            </a:r>
          </a:p>
        </p:txBody>
      </p:sp>
      <p:sp>
        <p:nvSpPr>
          <p:cNvPr id="20484" name="Rectangle 12"/>
          <p:cNvSpPr>
            <a:spLocks noChangeArrowheads="1"/>
          </p:cNvSpPr>
          <p:nvPr/>
        </p:nvSpPr>
        <p:spPr bwMode="auto">
          <a:xfrm>
            <a:off x="19415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13"/>
          <p:cNvSpPr>
            <a:spLocks noChangeArrowheads="1"/>
          </p:cNvSpPr>
          <p:nvPr/>
        </p:nvSpPr>
        <p:spPr bwMode="auto">
          <a:xfrm>
            <a:off x="22463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Rectangle 14"/>
          <p:cNvSpPr>
            <a:spLocks noChangeArrowheads="1"/>
          </p:cNvSpPr>
          <p:nvPr/>
        </p:nvSpPr>
        <p:spPr bwMode="auto">
          <a:xfrm>
            <a:off x="25511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Rectangle 15"/>
          <p:cNvSpPr>
            <a:spLocks noChangeArrowheads="1"/>
          </p:cNvSpPr>
          <p:nvPr/>
        </p:nvSpPr>
        <p:spPr bwMode="auto">
          <a:xfrm>
            <a:off x="28559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Rectangle 16"/>
          <p:cNvSpPr>
            <a:spLocks noChangeArrowheads="1"/>
          </p:cNvSpPr>
          <p:nvPr/>
        </p:nvSpPr>
        <p:spPr bwMode="auto">
          <a:xfrm>
            <a:off x="31607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Rectangle 17"/>
          <p:cNvSpPr>
            <a:spLocks noChangeArrowheads="1"/>
          </p:cNvSpPr>
          <p:nvPr/>
        </p:nvSpPr>
        <p:spPr bwMode="auto">
          <a:xfrm>
            <a:off x="34655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Rectangle 18"/>
          <p:cNvSpPr>
            <a:spLocks noChangeArrowheads="1"/>
          </p:cNvSpPr>
          <p:nvPr/>
        </p:nvSpPr>
        <p:spPr bwMode="auto">
          <a:xfrm>
            <a:off x="37703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Rectangle 19"/>
          <p:cNvSpPr>
            <a:spLocks noChangeArrowheads="1"/>
          </p:cNvSpPr>
          <p:nvPr/>
        </p:nvSpPr>
        <p:spPr bwMode="auto">
          <a:xfrm>
            <a:off x="40751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Text Box 26"/>
          <p:cNvSpPr txBox="1">
            <a:spLocks noChangeArrowheads="1"/>
          </p:cNvSpPr>
          <p:nvPr/>
        </p:nvSpPr>
        <p:spPr bwMode="auto">
          <a:xfrm>
            <a:off x="192563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0493" name="Text Box 27"/>
          <p:cNvSpPr txBox="1">
            <a:spLocks noChangeArrowheads="1"/>
          </p:cNvSpPr>
          <p:nvPr/>
        </p:nvSpPr>
        <p:spPr bwMode="auto">
          <a:xfrm>
            <a:off x="2220913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0494" name="Text Box 28"/>
          <p:cNvSpPr txBox="1">
            <a:spLocks noChangeArrowheads="1"/>
          </p:cNvSpPr>
          <p:nvPr/>
        </p:nvSpPr>
        <p:spPr bwMode="auto">
          <a:xfrm>
            <a:off x="2533650" y="4379913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0495" name="Text Box 29"/>
          <p:cNvSpPr txBox="1">
            <a:spLocks noChangeArrowheads="1"/>
          </p:cNvSpPr>
          <p:nvPr/>
        </p:nvSpPr>
        <p:spPr bwMode="auto">
          <a:xfrm>
            <a:off x="282733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20496" name="Text Box 30"/>
          <p:cNvSpPr txBox="1">
            <a:spLocks noChangeArrowheads="1"/>
          </p:cNvSpPr>
          <p:nvPr/>
        </p:nvSpPr>
        <p:spPr bwMode="auto">
          <a:xfrm>
            <a:off x="3124200" y="4379913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20497" name="Text Box 31"/>
          <p:cNvSpPr txBox="1">
            <a:spLocks noChangeArrowheads="1"/>
          </p:cNvSpPr>
          <p:nvPr/>
        </p:nvSpPr>
        <p:spPr bwMode="auto">
          <a:xfrm>
            <a:off x="343693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6</a:t>
            </a:r>
          </a:p>
        </p:txBody>
      </p:sp>
      <p:sp>
        <p:nvSpPr>
          <p:cNvPr id="20498" name="Text Box 32"/>
          <p:cNvSpPr txBox="1">
            <a:spLocks noChangeArrowheads="1"/>
          </p:cNvSpPr>
          <p:nvPr/>
        </p:nvSpPr>
        <p:spPr bwMode="auto">
          <a:xfrm>
            <a:off x="376078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7</a:t>
            </a:r>
          </a:p>
        </p:txBody>
      </p:sp>
      <p:sp>
        <p:nvSpPr>
          <p:cNvPr id="17427" name="Text Box 33"/>
          <p:cNvSpPr txBox="1">
            <a:spLocks noChangeArrowheads="1"/>
          </p:cNvSpPr>
          <p:nvPr/>
        </p:nvSpPr>
        <p:spPr bwMode="auto">
          <a:xfrm>
            <a:off x="406558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0500" name="Text Box 35"/>
          <p:cNvSpPr txBox="1">
            <a:spLocks noChangeArrowheads="1"/>
          </p:cNvSpPr>
          <p:nvPr/>
        </p:nvSpPr>
        <p:spPr bwMode="auto">
          <a:xfrm>
            <a:off x="1587500" y="5105400"/>
            <a:ext cx="103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ACGT</a:t>
            </a:r>
          </a:p>
        </p:txBody>
      </p:sp>
      <p:sp>
        <p:nvSpPr>
          <p:cNvPr id="20501" name="Line 36"/>
          <p:cNvSpPr>
            <a:spLocks noChangeShapeType="1"/>
          </p:cNvSpPr>
          <p:nvPr/>
        </p:nvSpPr>
        <p:spPr bwMode="auto">
          <a:xfrm>
            <a:off x="2236788" y="4684713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2" name="Line 37"/>
          <p:cNvSpPr>
            <a:spLocks noChangeShapeType="1"/>
          </p:cNvSpPr>
          <p:nvPr/>
        </p:nvSpPr>
        <p:spPr bwMode="auto">
          <a:xfrm flipH="1">
            <a:off x="1703388" y="4684713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3" name="Rectangle 38"/>
          <p:cNvSpPr>
            <a:spLocks noChangeArrowheads="1"/>
          </p:cNvSpPr>
          <p:nvPr/>
        </p:nvSpPr>
        <p:spPr bwMode="auto">
          <a:xfrm>
            <a:off x="16383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4" name="Rectangle 39"/>
          <p:cNvSpPr>
            <a:spLocks noChangeArrowheads="1"/>
          </p:cNvSpPr>
          <p:nvPr/>
        </p:nvSpPr>
        <p:spPr bwMode="auto">
          <a:xfrm>
            <a:off x="19431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5" name="Rectangle 40"/>
          <p:cNvSpPr>
            <a:spLocks noChangeArrowheads="1"/>
          </p:cNvSpPr>
          <p:nvPr/>
        </p:nvSpPr>
        <p:spPr bwMode="auto">
          <a:xfrm>
            <a:off x="22479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6" name="Rectangle 41"/>
          <p:cNvSpPr>
            <a:spLocks noChangeArrowheads="1"/>
          </p:cNvSpPr>
          <p:nvPr/>
        </p:nvSpPr>
        <p:spPr bwMode="auto">
          <a:xfrm>
            <a:off x="25527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7" name="Rectangle 42"/>
          <p:cNvSpPr>
            <a:spLocks noChangeArrowheads="1"/>
          </p:cNvSpPr>
          <p:nvPr/>
        </p:nvSpPr>
        <p:spPr bwMode="auto">
          <a:xfrm>
            <a:off x="28575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8" name="Rectangle 43"/>
          <p:cNvSpPr>
            <a:spLocks noChangeArrowheads="1"/>
          </p:cNvSpPr>
          <p:nvPr/>
        </p:nvSpPr>
        <p:spPr bwMode="auto">
          <a:xfrm>
            <a:off x="31623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44"/>
          <p:cNvSpPr>
            <a:spLocks noChangeArrowheads="1"/>
          </p:cNvSpPr>
          <p:nvPr/>
        </p:nvSpPr>
        <p:spPr bwMode="auto">
          <a:xfrm>
            <a:off x="34671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0" name="Rectangle 45"/>
          <p:cNvSpPr>
            <a:spLocks noChangeArrowheads="1"/>
          </p:cNvSpPr>
          <p:nvPr/>
        </p:nvSpPr>
        <p:spPr bwMode="auto">
          <a:xfrm>
            <a:off x="37719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1" name="Text Box 46"/>
          <p:cNvSpPr txBox="1">
            <a:spLocks noChangeArrowheads="1"/>
          </p:cNvSpPr>
          <p:nvPr/>
        </p:nvSpPr>
        <p:spPr bwMode="auto">
          <a:xfrm>
            <a:off x="1622425" y="594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0512" name="Text Box 47"/>
          <p:cNvSpPr txBox="1">
            <a:spLocks noChangeArrowheads="1"/>
          </p:cNvSpPr>
          <p:nvPr/>
        </p:nvSpPr>
        <p:spPr bwMode="auto">
          <a:xfrm>
            <a:off x="1917700" y="594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0513" name="Text Box 48"/>
          <p:cNvSpPr txBox="1">
            <a:spLocks noChangeArrowheads="1"/>
          </p:cNvSpPr>
          <p:nvPr/>
        </p:nvSpPr>
        <p:spPr bwMode="auto">
          <a:xfrm>
            <a:off x="2230438" y="59436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0514" name="Text Box 49"/>
          <p:cNvSpPr txBox="1">
            <a:spLocks noChangeArrowheads="1"/>
          </p:cNvSpPr>
          <p:nvPr/>
        </p:nvSpPr>
        <p:spPr bwMode="auto">
          <a:xfrm>
            <a:off x="2524125" y="594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20515" name="Text Box 50"/>
          <p:cNvSpPr txBox="1">
            <a:spLocks noChangeArrowheads="1"/>
          </p:cNvSpPr>
          <p:nvPr/>
        </p:nvSpPr>
        <p:spPr bwMode="auto">
          <a:xfrm>
            <a:off x="2820988" y="59436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20516" name="Text Box 54"/>
          <p:cNvSpPr txBox="1">
            <a:spLocks noChangeArrowheads="1"/>
          </p:cNvSpPr>
          <p:nvPr/>
        </p:nvSpPr>
        <p:spPr bwMode="auto">
          <a:xfrm>
            <a:off x="5715000" y="1676400"/>
            <a:ext cx="3165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A genetic locus has </a:t>
            </a:r>
          </a:p>
          <a:p>
            <a:r>
              <a:rPr lang="en-US">
                <a:solidFill>
                  <a:schemeClr val="accent2"/>
                </a:solidFill>
              </a:rPr>
              <a:t>two DNA sentences,</a:t>
            </a:r>
          </a:p>
          <a:p>
            <a:r>
              <a:rPr lang="en-US">
                <a:solidFill>
                  <a:schemeClr val="accent2"/>
                </a:solidFill>
              </a:rPr>
              <a:t>one from each parent.</a:t>
            </a:r>
          </a:p>
        </p:txBody>
      </p:sp>
      <p:sp>
        <p:nvSpPr>
          <p:cNvPr id="20517" name="Line 67"/>
          <p:cNvSpPr>
            <a:spLocks noChangeShapeType="1"/>
          </p:cNvSpPr>
          <p:nvPr/>
        </p:nvSpPr>
        <p:spPr bwMode="auto">
          <a:xfrm>
            <a:off x="1868488" y="36576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8" name="Line 68"/>
          <p:cNvSpPr>
            <a:spLocks noChangeShapeType="1"/>
          </p:cNvSpPr>
          <p:nvPr/>
        </p:nvSpPr>
        <p:spPr bwMode="auto">
          <a:xfrm flipH="1">
            <a:off x="4383088" y="36576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9" name="Text Box 69"/>
          <p:cNvSpPr txBox="1">
            <a:spLocks noChangeArrowheads="1"/>
          </p:cNvSpPr>
          <p:nvPr/>
        </p:nvSpPr>
        <p:spPr bwMode="auto">
          <a:xfrm>
            <a:off x="2743200" y="3429000"/>
            <a:ext cx="895350" cy="457200"/>
          </a:xfrm>
          <a:prstGeom prst="rect">
            <a:avLst/>
          </a:prstGeom>
          <a:solidFill>
            <a:srgbClr val="C6D6E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locus</a:t>
            </a:r>
          </a:p>
        </p:txBody>
      </p:sp>
      <p:sp>
        <p:nvSpPr>
          <p:cNvPr id="20520" name="Text Box 71"/>
          <p:cNvSpPr txBox="1">
            <a:spLocks noChangeArrowheads="1"/>
          </p:cNvSpPr>
          <p:nvPr/>
        </p:nvSpPr>
        <p:spPr bwMode="auto">
          <a:xfrm>
            <a:off x="5562600" y="5257800"/>
            <a:ext cx="34702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Many alleles allow for</a:t>
            </a:r>
          </a:p>
          <a:p>
            <a:r>
              <a:rPr lang="en-US">
                <a:solidFill>
                  <a:schemeClr val="accent2"/>
                </a:solidFill>
              </a:rPr>
              <a:t>many many allele pairs. </a:t>
            </a:r>
          </a:p>
          <a:p>
            <a:r>
              <a:rPr lang="en-US">
                <a:solidFill>
                  <a:schemeClr val="accent2"/>
                </a:solidFill>
              </a:rPr>
              <a:t>A person's genotype </a:t>
            </a:r>
          </a:p>
          <a:p>
            <a:r>
              <a:rPr lang="en-US">
                <a:solidFill>
                  <a:schemeClr val="accent2"/>
                </a:solidFill>
              </a:rPr>
              <a:t>is relatively unique.</a:t>
            </a:r>
          </a:p>
        </p:txBody>
      </p:sp>
      <p:sp>
        <p:nvSpPr>
          <p:cNvPr id="20521" name="Text Box 72"/>
          <p:cNvSpPr txBox="1">
            <a:spLocks noChangeArrowheads="1"/>
          </p:cNvSpPr>
          <p:nvPr/>
        </p:nvSpPr>
        <p:spPr bwMode="auto">
          <a:xfrm>
            <a:off x="304800" y="4206875"/>
            <a:ext cx="1133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</a:rPr>
              <a:t>mother</a:t>
            </a:r>
          </a:p>
          <a:p>
            <a:r>
              <a:rPr lang="en-US">
                <a:solidFill>
                  <a:schemeClr val="hlink"/>
                </a:solidFill>
              </a:rPr>
              <a:t>allele</a:t>
            </a:r>
          </a:p>
        </p:txBody>
      </p:sp>
      <p:sp>
        <p:nvSpPr>
          <p:cNvPr id="20522" name="Text Box 73"/>
          <p:cNvSpPr txBox="1">
            <a:spLocks noChangeArrowheads="1"/>
          </p:cNvSpPr>
          <p:nvPr/>
        </p:nvSpPr>
        <p:spPr bwMode="auto">
          <a:xfrm>
            <a:off x="390525" y="5715000"/>
            <a:ext cx="963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</a:rPr>
              <a:t>father</a:t>
            </a:r>
          </a:p>
          <a:p>
            <a:r>
              <a:rPr lang="en-US">
                <a:solidFill>
                  <a:schemeClr val="hlink"/>
                </a:solidFill>
              </a:rPr>
              <a:t>allele</a:t>
            </a:r>
          </a:p>
        </p:txBody>
      </p:sp>
      <p:sp>
        <p:nvSpPr>
          <p:cNvPr id="20523" name="Text Box 74"/>
          <p:cNvSpPr txBox="1">
            <a:spLocks noChangeArrowheads="1"/>
          </p:cNvSpPr>
          <p:nvPr/>
        </p:nvSpPr>
        <p:spPr bwMode="auto">
          <a:xfrm>
            <a:off x="2589213" y="5084763"/>
            <a:ext cx="213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repeated word</a:t>
            </a:r>
          </a:p>
        </p:txBody>
      </p:sp>
      <p:sp>
        <p:nvSpPr>
          <p:cNvPr id="20524" name="Text Box 75"/>
          <p:cNvSpPr txBox="1">
            <a:spLocks noChangeArrowheads="1"/>
          </p:cNvSpPr>
          <p:nvPr/>
        </p:nvSpPr>
        <p:spPr bwMode="auto">
          <a:xfrm>
            <a:off x="5654675" y="2971800"/>
            <a:ext cx="3284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An </a:t>
            </a:r>
            <a:r>
              <a:rPr lang="en-US">
                <a:solidFill>
                  <a:srgbClr val="FF0000"/>
                </a:solidFill>
              </a:rPr>
              <a:t>allele</a:t>
            </a:r>
            <a:r>
              <a:rPr lang="en-US">
                <a:solidFill>
                  <a:schemeClr val="accent2"/>
                </a:solidFill>
              </a:rPr>
              <a:t> is the number</a:t>
            </a:r>
          </a:p>
          <a:p>
            <a:r>
              <a:rPr lang="en-US">
                <a:solidFill>
                  <a:schemeClr val="accent2"/>
                </a:solidFill>
              </a:rPr>
              <a:t>of repeated words. </a:t>
            </a:r>
          </a:p>
        </p:txBody>
      </p:sp>
      <p:sp>
        <p:nvSpPr>
          <p:cNvPr id="20525" name="Text Box 76"/>
          <p:cNvSpPr txBox="1">
            <a:spLocks noChangeArrowheads="1"/>
          </p:cNvSpPr>
          <p:nvPr/>
        </p:nvSpPr>
        <p:spPr bwMode="auto">
          <a:xfrm>
            <a:off x="5738813" y="3824288"/>
            <a:ext cx="31178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A </a:t>
            </a:r>
            <a:r>
              <a:rPr lang="en-US">
                <a:solidFill>
                  <a:srgbClr val="FF0000"/>
                </a:solidFill>
              </a:rPr>
              <a:t>genotype</a:t>
            </a:r>
            <a:r>
              <a:rPr lang="en-US">
                <a:solidFill>
                  <a:schemeClr val="accent2"/>
                </a:solidFill>
              </a:rPr>
              <a:t> at a locus</a:t>
            </a:r>
          </a:p>
          <a:p>
            <a:r>
              <a:rPr lang="en-US">
                <a:solidFill>
                  <a:schemeClr val="accent2"/>
                </a:solidFill>
              </a:rPr>
              <a:t>is a pair of alleles. </a:t>
            </a:r>
          </a:p>
        </p:txBody>
      </p:sp>
      <p:sp>
        <p:nvSpPr>
          <p:cNvPr id="20526" name="Rectangle 43"/>
          <p:cNvSpPr>
            <a:spLocks noChangeArrowheads="1"/>
          </p:cNvSpPr>
          <p:nvPr/>
        </p:nvSpPr>
        <p:spPr bwMode="auto">
          <a:xfrm>
            <a:off x="4071938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7" name="Rectangle 44"/>
          <p:cNvSpPr>
            <a:spLocks noChangeArrowheads="1"/>
          </p:cNvSpPr>
          <p:nvPr/>
        </p:nvSpPr>
        <p:spPr bwMode="auto">
          <a:xfrm>
            <a:off x="4376738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8" name="Rectangle 45"/>
          <p:cNvSpPr>
            <a:spLocks noChangeArrowheads="1"/>
          </p:cNvSpPr>
          <p:nvPr/>
        </p:nvSpPr>
        <p:spPr bwMode="auto">
          <a:xfrm>
            <a:off x="4681538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9" name="Rectangle 43"/>
          <p:cNvSpPr>
            <a:spLocks noChangeArrowheads="1"/>
          </p:cNvSpPr>
          <p:nvPr/>
        </p:nvSpPr>
        <p:spPr bwMode="auto">
          <a:xfrm>
            <a:off x="4376738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0" name="Rectangle 44"/>
          <p:cNvSpPr>
            <a:spLocks noChangeArrowheads="1"/>
          </p:cNvSpPr>
          <p:nvPr/>
        </p:nvSpPr>
        <p:spPr bwMode="auto">
          <a:xfrm>
            <a:off x="4681538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1" name="Rectangle 45"/>
          <p:cNvSpPr>
            <a:spLocks noChangeArrowheads="1"/>
          </p:cNvSpPr>
          <p:nvPr/>
        </p:nvSpPr>
        <p:spPr bwMode="auto">
          <a:xfrm>
            <a:off x="4979988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2" name="Text Box 31"/>
          <p:cNvSpPr txBox="1">
            <a:spLocks noChangeArrowheads="1"/>
          </p:cNvSpPr>
          <p:nvPr/>
        </p:nvSpPr>
        <p:spPr bwMode="auto">
          <a:xfrm>
            <a:off x="4351338" y="4376738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9</a:t>
            </a:r>
          </a:p>
        </p:txBody>
      </p:sp>
      <p:sp>
        <p:nvSpPr>
          <p:cNvPr id="20533" name="Text Box 32"/>
          <p:cNvSpPr txBox="1">
            <a:spLocks noChangeArrowheads="1"/>
          </p:cNvSpPr>
          <p:nvPr/>
        </p:nvSpPr>
        <p:spPr bwMode="auto">
          <a:xfrm>
            <a:off x="4578350" y="4376738"/>
            <a:ext cx="52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0534" name="Text Box 31"/>
          <p:cNvSpPr txBox="1">
            <a:spLocks noChangeArrowheads="1"/>
          </p:cNvSpPr>
          <p:nvPr/>
        </p:nvSpPr>
        <p:spPr bwMode="auto">
          <a:xfrm>
            <a:off x="3132138" y="5946775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6</a:t>
            </a:r>
          </a:p>
        </p:txBody>
      </p:sp>
      <p:sp>
        <p:nvSpPr>
          <p:cNvPr id="20535" name="Text Box 32"/>
          <p:cNvSpPr txBox="1">
            <a:spLocks noChangeArrowheads="1"/>
          </p:cNvSpPr>
          <p:nvPr/>
        </p:nvSpPr>
        <p:spPr bwMode="auto">
          <a:xfrm>
            <a:off x="3455988" y="5946775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7</a:t>
            </a:r>
          </a:p>
        </p:txBody>
      </p:sp>
      <p:sp>
        <p:nvSpPr>
          <p:cNvPr id="62" name="Text Box 33"/>
          <p:cNvSpPr txBox="1">
            <a:spLocks noChangeArrowheads="1"/>
          </p:cNvSpPr>
          <p:nvPr/>
        </p:nvSpPr>
        <p:spPr bwMode="auto">
          <a:xfrm>
            <a:off x="3760788" y="5946775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0537" name="Text Box 31"/>
          <p:cNvSpPr txBox="1">
            <a:spLocks noChangeArrowheads="1"/>
          </p:cNvSpPr>
          <p:nvPr/>
        </p:nvSpPr>
        <p:spPr bwMode="auto">
          <a:xfrm>
            <a:off x="4046538" y="59436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9</a:t>
            </a:r>
          </a:p>
        </p:txBody>
      </p:sp>
      <p:sp>
        <p:nvSpPr>
          <p:cNvPr id="20538" name="Text Box 32"/>
          <p:cNvSpPr txBox="1">
            <a:spLocks noChangeArrowheads="1"/>
          </p:cNvSpPr>
          <p:nvPr/>
        </p:nvSpPr>
        <p:spPr bwMode="auto">
          <a:xfrm>
            <a:off x="4244975" y="5935663"/>
            <a:ext cx="52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10</a:t>
            </a:r>
          </a:p>
        </p:txBody>
      </p:sp>
      <p:sp>
        <p:nvSpPr>
          <p:cNvPr id="20539" name="Text Box 32"/>
          <p:cNvSpPr txBox="1">
            <a:spLocks noChangeArrowheads="1"/>
          </p:cNvSpPr>
          <p:nvPr/>
        </p:nvSpPr>
        <p:spPr bwMode="auto">
          <a:xfrm>
            <a:off x="4578350" y="5935663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11</a:t>
            </a:r>
          </a:p>
        </p:txBody>
      </p:sp>
      <p:sp>
        <p:nvSpPr>
          <p:cNvPr id="20540" name="Text Box 32"/>
          <p:cNvSpPr txBox="1">
            <a:spLocks noChangeArrowheads="1"/>
          </p:cNvSpPr>
          <p:nvPr/>
        </p:nvSpPr>
        <p:spPr bwMode="auto">
          <a:xfrm>
            <a:off x="4883150" y="5938838"/>
            <a:ext cx="52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Reproducibility</a:t>
            </a:r>
          </a:p>
        </p:txBody>
      </p:sp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1329267" y="3481388"/>
            <a:ext cx="64685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660066"/>
                </a:solidFill>
              </a:rPr>
              <a:t>Statistical computing </a:t>
            </a:r>
            <a:r>
              <a:rPr lang="en-US" dirty="0">
                <a:solidFill>
                  <a:srgbClr val="660066"/>
                </a:solidFill>
              </a:rPr>
              <a:t>has sampling variation</a:t>
            </a:r>
          </a:p>
        </p:txBody>
      </p:sp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1447800" y="4548188"/>
            <a:ext cx="6096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duplicate computer runs</a:t>
            </a:r>
          </a:p>
          <a:p>
            <a:r>
              <a:rPr lang="en-US">
                <a:solidFill>
                  <a:srgbClr val="000090"/>
                </a:solidFill>
              </a:rPr>
              <a:t>on 101 matching genotypes</a:t>
            </a:r>
          </a:p>
        </p:txBody>
      </p:sp>
      <p:sp>
        <p:nvSpPr>
          <p:cNvPr id="69636" name="TextBox 4"/>
          <p:cNvSpPr txBox="1">
            <a:spLocks noChangeArrowheads="1"/>
          </p:cNvSpPr>
          <p:nvPr/>
        </p:nvSpPr>
        <p:spPr bwMode="auto">
          <a:xfrm>
            <a:off x="1447800" y="5405438"/>
            <a:ext cx="609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measure log(LR) variation</a:t>
            </a:r>
          </a:p>
        </p:txBody>
      </p:sp>
      <p:sp>
        <p:nvSpPr>
          <p:cNvPr id="69637" name="TextBox 5"/>
          <p:cNvSpPr txBox="1">
            <a:spLocks noChangeArrowheads="1"/>
          </p:cNvSpPr>
          <p:nvPr/>
        </p:nvSpPr>
        <p:spPr bwMode="auto">
          <a:xfrm>
            <a:off x="1828800" y="190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The extent to which interpretation gives</a:t>
            </a:r>
          </a:p>
          <a:p>
            <a:r>
              <a:rPr lang="en-US">
                <a:solidFill>
                  <a:srgbClr val="0000FF"/>
                </a:solidFill>
              </a:rPr>
              <a:t>the same answer to the same question</a:t>
            </a:r>
          </a:p>
        </p:txBody>
      </p:sp>
    </p:spTree>
    <p:extLst>
      <p:ext uri="{BB962C8B-B14F-4D97-AF65-F5344CB8AC3E}">
        <p14:creationId xmlns:p14="http://schemas.microsoft.com/office/powerpoint/2010/main" val="101292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Fig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81200"/>
            <a:ext cx="62103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TrueAllele reproducibility</a:t>
            </a:r>
          </a:p>
        </p:txBody>
      </p:sp>
      <p:sp>
        <p:nvSpPr>
          <p:cNvPr id="70659" name="TextBox 6"/>
          <p:cNvSpPr txBox="1">
            <a:spLocks noChangeArrowheads="1"/>
          </p:cNvSpPr>
          <p:nvPr/>
        </p:nvSpPr>
        <p:spPr bwMode="auto">
          <a:xfrm>
            <a:off x="1219200" y="1676400"/>
            <a:ext cx="670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Concordance in two independent computer runs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91000" y="4876800"/>
            <a:ext cx="3124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standard deviation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(within-group)</a:t>
            </a:r>
          </a:p>
          <a:p>
            <a:pPr>
              <a:defRPr/>
            </a:pPr>
            <a:r>
              <a:rPr lang="en-US" b="1" dirty="0">
                <a:solidFill>
                  <a:srgbClr val="0000FF"/>
                </a:solidFill>
              </a:rPr>
              <a:t>0.305</a:t>
            </a:r>
          </a:p>
        </p:txBody>
      </p:sp>
    </p:spTree>
    <p:extLst>
      <p:ext uri="{BB962C8B-B14F-4D97-AF65-F5344CB8AC3E}">
        <p14:creationId xmlns:p14="http://schemas.microsoft.com/office/powerpoint/2010/main" val="311540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Comparison of methods</a:t>
            </a:r>
          </a:p>
        </p:txBody>
      </p:sp>
      <p:pic>
        <p:nvPicPr>
          <p:cNvPr id="71682" name="Picture 2" descr="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9"/>
          <a:stretch>
            <a:fillRect/>
          </a:stretch>
        </p:blipFill>
        <p:spPr bwMode="auto">
          <a:xfrm>
            <a:off x="1981200" y="5103813"/>
            <a:ext cx="52990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CP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9"/>
          <a:stretch>
            <a:fillRect/>
          </a:stretch>
        </p:blipFill>
        <p:spPr bwMode="auto">
          <a:xfrm>
            <a:off x="1981200" y="1752600"/>
            <a:ext cx="52990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mCP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13"/>
          <a:stretch>
            <a:fillRect/>
          </a:stretch>
        </p:blipFill>
        <p:spPr bwMode="auto">
          <a:xfrm>
            <a:off x="1981200" y="3429000"/>
            <a:ext cx="529907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685" name="Straight Connector 15"/>
          <p:cNvCxnSpPr>
            <a:cxnSpLocks noChangeShapeType="1"/>
          </p:cNvCxnSpPr>
          <p:nvPr/>
        </p:nvCxnSpPr>
        <p:spPr bwMode="auto">
          <a:xfrm>
            <a:off x="4516438" y="5360988"/>
            <a:ext cx="22225" cy="998537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1686" name="TextBox 44"/>
          <p:cNvSpPr txBox="1">
            <a:spLocks noChangeArrowheads="1"/>
          </p:cNvSpPr>
          <p:nvPr/>
        </p:nvSpPr>
        <p:spPr bwMode="auto">
          <a:xfrm>
            <a:off x="6781800" y="23622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CPI</a:t>
            </a:r>
          </a:p>
        </p:txBody>
      </p:sp>
      <p:sp>
        <p:nvSpPr>
          <p:cNvPr id="71687" name="TextBox 24"/>
          <p:cNvSpPr txBox="1">
            <a:spLocks noChangeArrowheads="1"/>
          </p:cNvSpPr>
          <p:nvPr/>
        </p:nvSpPr>
        <p:spPr bwMode="auto">
          <a:xfrm>
            <a:off x="381000" y="5410200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11.05</a:t>
            </a:r>
            <a:r>
              <a:rPr lang="en-US">
                <a:solidFill>
                  <a:srgbClr val="0000FF"/>
                </a:solidFill>
              </a:rPr>
              <a:t> </a:t>
            </a:r>
          </a:p>
          <a:p>
            <a:r>
              <a:rPr lang="en-US">
                <a:solidFill>
                  <a:srgbClr val="0000FF"/>
                </a:solidFill>
              </a:rPr>
              <a:t>113 billion</a:t>
            </a:r>
          </a:p>
        </p:txBody>
      </p:sp>
      <p:cxnSp>
        <p:nvCxnSpPr>
          <p:cNvPr id="71688" name="Straight Connector 15"/>
          <p:cNvCxnSpPr>
            <a:cxnSpLocks noChangeShapeType="1"/>
          </p:cNvCxnSpPr>
          <p:nvPr/>
        </p:nvCxnSpPr>
        <p:spPr bwMode="auto">
          <a:xfrm>
            <a:off x="3124200" y="3686175"/>
            <a:ext cx="15875" cy="10731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689" name="Straight Connector 15"/>
          <p:cNvCxnSpPr>
            <a:cxnSpLocks noChangeShapeType="1"/>
          </p:cNvCxnSpPr>
          <p:nvPr/>
        </p:nvCxnSpPr>
        <p:spPr bwMode="auto">
          <a:xfrm>
            <a:off x="3816350" y="2022475"/>
            <a:ext cx="1588" cy="106045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1690" name="TextBox 3"/>
          <p:cNvSpPr txBox="1">
            <a:spLocks noChangeArrowheads="1"/>
          </p:cNvSpPr>
          <p:nvPr/>
        </p:nvSpPr>
        <p:spPr bwMode="auto">
          <a:xfrm>
            <a:off x="533400" y="2141538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8000"/>
                </a:solidFill>
              </a:rPr>
              <a:t>6.83</a:t>
            </a:r>
            <a:r>
              <a:rPr lang="en-US">
                <a:solidFill>
                  <a:srgbClr val="008000"/>
                </a:solidFill>
              </a:rPr>
              <a:t> </a:t>
            </a:r>
          </a:p>
          <a:p>
            <a:r>
              <a:rPr lang="en-US">
                <a:solidFill>
                  <a:srgbClr val="008000"/>
                </a:solidFill>
              </a:rPr>
              <a:t>6.68 million</a:t>
            </a:r>
          </a:p>
        </p:txBody>
      </p:sp>
      <p:sp>
        <p:nvSpPr>
          <p:cNvPr id="71691" name="TextBox 3"/>
          <p:cNvSpPr txBox="1">
            <a:spLocks noChangeArrowheads="1"/>
          </p:cNvSpPr>
          <p:nvPr/>
        </p:nvSpPr>
        <p:spPr bwMode="auto">
          <a:xfrm>
            <a:off x="533400" y="3817938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2.15</a:t>
            </a:r>
            <a:r>
              <a:rPr lang="en-US">
                <a:solidFill>
                  <a:srgbClr val="FF0000"/>
                </a:solidFill>
              </a:rPr>
              <a:t> </a:t>
            </a:r>
          </a:p>
          <a:p>
            <a:r>
              <a:rPr lang="en-US">
                <a:solidFill>
                  <a:srgbClr val="FF0000"/>
                </a:solidFill>
              </a:rPr>
              <a:t>140</a:t>
            </a:r>
          </a:p>
        </p:txBody>
      </p:sp>
      <p:sp>
        <p:nvSpPr>
          <p:cNvPr id="71692" name="TextBox 44"/>
          <p:cNvSpPr txBox="1">
            <a:spLocks noChangeArrowheads="1"/>
          </p:cNvSpPr>
          <p:nvPr/>
        </p:nvSpPr>
        <p:spPr bwMode="auto">
          <a:xfrm>
            <a:off x="6781800" y="39624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mCPI</a:t>
            </a:r>
          </a:p>
        </p:txBody>
      </p:sp>
      <p:sp>
        <p:nvSpPr>
          <p:cNvPr id="71693" name="TextBox 44"/>
          <p:cNvSpPr txBox="1">
            <a:spLocks noChangeArrowheads="1"/>
          </p:cNvSpPr>
          <p:nvPr/>
        </p:nvSpPr>
        <p:spPr bwMode="auto">
          <a:xfrm>
            <a:off x="6781800" y="55626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TrueAllele</a:t>
            </a:r>
          </a:p>
        </p:txBody>
      </p:sp>
      <p:sp>
        <p:nvSpPr>
          <p:cNvPr id="71694" name="Left-Right Arrow 22"/>
          <p:cNvSpPr>
            <a:spLocks noChangeArrowheads="1"/>
          </p:cNvSpPr>
          <p:nvPr/>
        </p:nvSpPr>
        <p:spPr bwMode="auto">
          <a:xfrm>
            <a:off x="3005138" y="5284788"/>
            <a:ext cx="3429000" cy="76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5" name="Left-Right Arrow 22"/>
          <p:cNvSpPr>
            <a:spLocks noChangeArrowheads="1"/>
          </p:cNvSpPr>
          <p:nvPr/>
        </p:nvSpPr>
        <p:spPr bwMode="auto">
          <a:xfrm>
            <a:off x="2889250" y="3606800"/>
            <a:ext cx="985838" cy="98425"/>
          </a:xfrm>
          <a:prstGeom prst="leftRightArrow">
            <a:avLst>
              <a:gd name="adj1" fmla="val 50000"/>
              <a:gd name="adj2" fmla="val 49802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6" name="Left-Right Arrow 22"/>
          <p:cNvSpPr>
            <a:spLocks noChangeArrowheads="1"/>
          </p:cNvSpPr>
          <p:nvPr/>
        </p:nvSpPr>
        <p:spPr bwMode="auto">
          <a:xfrm>
            <a:off x="3194050" y="1917700"/>
            <a:ext cx="1284288" cy="104775"/>
          </a:xfrm>
          <a:prstGeom prst="leftRightArrow">
            <a:avLst>
              <a:gd name="adj1" fmla="val 50000"/>
              <a:gd name="adj2" fmla="val 49938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445" y="609600"/>
            <a:ext cx="8362381" cy="1143000"/>
          </a:xfrm>
        </p:spPr>
        <p:txBody>
          <a:bodyPr/>
          <a:lstStyle/>
          <a:p>
            <a:r>
              <a:rPr lang="en-US" dirty="0" smtClean="0"/>
              <a:t>Information varies with amount</a:t>
            </a:r>
            <a:endParaRPr lang="en-US" dirty="0"/>
          </a:p>
        </p:txBody>
      </p:sp>
      <p:pic>
        <p:nvPicPr>
          <p:cNvPr id="3" name="Picture 2" descr="Untitled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/>
          <a:stretch/>
        </p:blipFill>
        <p:spPr>
          <a:xfrm>
            <a:off x="1818843" y="1762077"/>
            <a:ext cx="5521111" cy="4293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50244" y="6101979"/>
            <a:ext cx="3045757" cy="46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DNA amount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396478" y="3628487"/>
            <a:ext cx="3616164" cy="46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Match statistic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Accuracy of methods</a:t>
            </a:r>
          </a:p>
        </p:txBody>
      </p:sp>
      <p:pic>
        <p:nvPicPr>
          <p:cNvPr id="72706" name="Picture 2" descr="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9"/>
          <a:stretch>
            <a:fillRect/>
          </a:stretch>
        </p:blipFill>
        <p:spPr bwMode="auto">
          <a:xfrm>
            <a:off x="1981200" y="5103813"/>
            <a:ext cx="52990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 descr="CP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9"/>
          <a:stretch>
            <a:fillRect/>
          </a:stretch>
        </p:blipFill>
        <p:spPr bwMode="auto">
          <a:xfrm>
            <a:off x="1981200" y="1752600"/>
            <a:ext cx="52990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 descr="mCP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13"/>
          <a:stretch>
            <a:fillRect/>
          </a:stretch>
        </p:blipFill>
        <p:spPr bwMode="auto">
          <a:xfrm>
            <a:off x="1981200" y="3429000"/>
            <a:ext cx="529907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Box 44"/>
          <p:cNvSpPr txBox="1">
            <a:spLocks noChangeArrowheads="1"/>
          </p:cNvSpPr>
          <p:nvPr/>
        </p:nvSpPr>
        <p:spPr bwMode="auto">
          <a:xfrm>
            <a:off x="6781800" y="23622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CPI</a:t>
            </a:r>
          </a:p>
        </p:txBody>
      </p:sp>
      <p:sp>
        <p:nvSpPr>
          <p:cNvPr id="72710" name="TextBox 44"/>
          <p:cNvSpPr txBox="1">
            <a:spLocks noChangeArrowheads="1"/>
          </p:cNvSpPr>
          <p:nvPr/>
        </p:nvSpPr>
        <p:spPr bwMode="auto">
          <a:xfrm>
            <a:off x="6781800" y="39624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mCPI</a:t>
            </a:r>
          </a:p>
        </p:txBody>
      </p:sp>
      <p:sp>
        <p:nvSpPr>
          <p:cNvPr id="72711" name="TextBox 44"/>
          <p:cNvSpPr txBox="1">
            <a:spLocks noChangeArrowheads="1"/>
          </p:cNvSpPr>
          <p:nvPr/>
        </p:nvSpPr>
        <p:spPr bwMode="auto">
          <a:xfrm>
            <a:off x="6781800" y="55626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TrueAllele</a:t>
            </a:r>
          </a:p>
        </p:txBody>
      </p:sp>
      <p:cxnSp>
        <p:nvCxnSpPr>
          <p:cNvPr id="72712" name="Straight Connector 2"/>
          <p:cNvCxnSpPr>
            <a:cxnSpLocks noChangeShapeType="1"/>
          </p:cNvCxnSpPr>
          <p:nvPr/>
        </p:nvCxnSpPr>
        <p:spPr bwMode="auto">
          <a:xfrm>
            <a:off x="2776538" y="5875338"/>
            <a:ext cx="38703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2713" name="Straight Connector 17"/>
          <p:cNvCxnSpPr>
            <a:cxnSpLocks noChangeShapeType="1"/>
          </p:cNvCxnSpPr>
          <p:nvPr/>
        </p:nvCxnSpPr>
        <p:spPr bwMode="auto">
          <a:xfrm>
            <a:off x="2786063" y="4546600"/>
            <a:ext cx="38687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2714" name="Straight Connector 18"/>
          <p:cNvCxnSpPr>
            <a:cxnSpLocks noChangeShapeType="1"/>
          </p:cNvCxnSpPr>
          <p:nvPr/>
        </p:nvCxnSpPr>
        <p:spPr bwMode="auto">
          <a:xfrm>
            <a:off x="2786063" y="2862263"/>
            <a:ext cx="38687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7410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Chesterfield and Dyson convicted</a:t>
            </a:r>
            <a:endParaRPr lang="en-US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933" y="4817539"/>
            <a:ext cx="8576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Baton Rouge rapper Samuel “</a:t>
            </a:r>
            <a:r>
              <a:rPr lang="en-US" sz="2000" dirty="0" err="1">
                <a:solidFill>
                  <a:srgbClr val="0000FF"/>
                </a:solidFill>
              </a:rPr>
              <a:t>Mista</a:t>
            </a:r>
            <a:r>
              <a:rPr lang="en-US" sz="2000" dirty="0">
                <a:solidFill>
                  <a:srgbClr val="0000FF"/>
                </a:solidFill>
              </a:rPr>
              <a:t> Cain” </a:t>
            </a:r>
            <a:r>
              <a:rPr lang="en-US" sz="2000" dirty="0">
                <a:solidFill>
                  <a:srgbClr val="008000"/>
                </a:solidFill>
              </a:rPr>
              <a:t>Nicholas</a:t>
            </a:r>
            <a:r>
              <a:rPr lang="en-US" sz="2000" dirty="0">
                <a:solidFill>
                  <a:srgbClr val="0000FF"/>
                </a:solidFill>
              </a:rPr>
              <a:t> was found </a:t>
            </a:r>
            <a:r>
              <a:rPr lang="en-US" sz="2000" dirty="0">
                <a:solidFill>
                  <a:srgbClr val="008000"/>
                </a:solidFill>
              </a:rPr>
              <a:t>not guilty </a:t>
            </a:r>
            <a:r>
              <a:rPr lang="en-US" sz="2000" dirty="0" smtClean="0">
                <a:solidFill>
                  <a:srgbClr val="0000FF"/>
                </a:solidFill>
              </a:rPr>
              <a:t>in </a:t>
            </a:r>
            <a:r>
              <a:rPr lang="en-US" sz="2000" dirty="0">
                <a:solidFill>
                  <a:srgbClr val="0000FF"/>
                </a:solidFill>
              </a:rPr>
              <a:t>the 2012 shooting death of an 18-year-old man and wounding </a:t>
            </a:r>
            <a:r>
              <a:rPr lang="en-US" sz="2000" dirty="0" smtClean="0">
                <a:solidFill>
                  <a:srgbClr val="0000FF"/>
                </a:solidFill>
              </a:rPr>
              <a:t>another.  </a:t>
            </a:r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The East </a:t>
            </a:r>
            <a:r>
              <a:rPr lang="en-US" sz="2000" dirty="0">
                <a:solidFill>
                  <a:srgbClr val="0000FF"/>
                </a:solidFill>
              </a:rPr>
              <a:t>Baton Rouge Parish jury, however, </a:t>
            </a:r>
            <a:r>
              <a:rPr lang="en-US" sz="2000" dirty="0">
                <a:solidFill>
                  <a:srgbClr val="FF0000"/>
                </a:solidFill>
              </a:rPr>
              <a:t>convicted</a:t>
            </a:r>
            <a:r>
              <a:rPr lang="en-US" sz="2000" dirty="0">
                <a:solidFill>
                  <a:srgbClr val="0000FF"/>
                </a:solidFill>
              </a:rPr>
              <a:t> the accused triggerman, </a:t>
            </a:r>
            <a:r>
              <a:rPr lang="en-US" sz="2000" dirty="0" err="1">
                <a:solidFill>
                  <a:srgbClr val="0000FF"/>
                </a:solidFill>
              </a:rPr>
              <a:t>Chattley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Chesterfield</a:t>
            </a:r>
            <a:r>
              <a:rPr lang="en-US" sz="2000" dirty="0">
                <a:solidFill>
                  <a:srgbClr val="0000FF"/>
                </a:solidFill>
              </a:rPr>
              <a:t>, 21, and an accomplice, Essence </a:t>
            </a:r>
            <a:r>
              <a:rPr lang="en-US" sz="2000" dirty="0">
                <a:solidFill>
                  <a:srgbClr val="FF0000"/>
                </a:solidFill>
              </a:rPr>
              <a:t>Dyson</a:t>
            </a:r>
            <a:r>
              <a:rPr lang="en-US" sz="2000" dirty="0">
                <a:solidFill>
                  <a:srgbClr val="0000FF"/>
                </a:solidFill>
              </a:rPr>
              <a:t>, 24, each of </a:t>
            </a:r>
            <a:r>
              <a:rPr lang="en-US" sz="2000" dirty="0">
                <a:solidFill>
                  <a:srgbClr val="FF0000"/>
                </a:solidFill>
              </a:rPr>
              <a:t>second-degree murder and aggravated battery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3" name="Picture 2" descr="three_suspec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66" y="1790700"/>
            <a:ext cx="5545667" cy="2343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1780" y="4129501"/>
            <a:ext cx="1364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Nicholas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21475" y="4129501"/>
            <a:ext cx="1057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Dyson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53529" y="4129501"/>
            <a:ext cx="1826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Chesterfield</a:t>
            </a:r>
          </a:p>
        </p:txBody>
      </p:sp>
    </p:spTree>
    <p:extLst>
      <p:ext uri="{BB962C8B-B14F-4D97-AF65-F5344CB8AC3E}">
        <p14:creationId xmlns:p14="http://schemas.microsoft.com/office/powerpoint/2010/main" val="153306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Resolving limited DNA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8G7Y62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" y="1947330"/>
            <a:ext cx="3606800" cy="2404533"/>
          </a:xfrm>
          <a:prstGeom prst="rect">
            <a:avLst/>
          </a:prstGeom>
        </p:spPr>
      </p:pic>
      <p:pic>
        <p:nvPicPr>
          <p:cNvPr id="5" name="Picture 4" descr="8G7Y639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7" t="43333" r="45648" b="48611"/>
          <a:stretch/>
        </p:blipFill>
        <p:spPr>
          <a:xfrm>
            <a:off x="4741331" y="1964262"/>
            <a:ext cx="3263609" cy="2396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4067" y="5012267"/>
            <a:ext cx="60197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• DNA from a .45 cartridge case</a:t>
            </a:r>
          </a:p>
          <a:p>
            <a:pPr algn="l"/>
            <a:r>
              <a:rPr lang="en-US" dirty="0" smtClean="0">
                <a:solidFill>
                  <a:srgbClr val="0000FF"/>
                </a:solidFill>
              </a:rPr>
              <a:t>• Insufficient data for manual interpretation </a:t>
            </a:r>
          </a:p>
          <a:p>
            <a:pPr algn="l"/>
            <a:r>
              <a:rPr lang="en-US" dirty="0" smtClean="0">
                <a:solidFill>
                  <a:srgbClr val="0000FF"/>
                </a:solidFill>
              </a:rPr>
              <a:t>• Sent for </a:t>
            </a:r>
            <a:r>
              <a:rPr lang="en-US" dirty="0" err="1" smtClean="0">
                <a:solidFill>
                  <a:srgbClr val="0000FF"/>
                </a:solidFill>
              </a:rPr>
              <a:t>TrueAllele</a:t>
            </a:r>
            <a:r>
              <a:rPr lang="en-US" dirty="0" smtClean="0">
                <a:solidFill>
                  <a:srgbClr val="0000FF"/>
                </a:solidFill>
              </a:rPr>
              <a:t> computer analysis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d5S81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84400"/>
            <a:ext cx="82296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Small DNA amount</a:t>
            </a:r>
            <a:endParaRPr lang="en-US" dirty="0">
              <a:latin typeface="Arial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524000" y="1639888"/>
            <a:ext cx="6002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Quantitative peak heights at locus D5S818</a:t>
            </a:r>
          </a:p>
        </p:txBody>
      </p:sp>
      <p:sp>
        <p:nvSpPr>
          <p:cNvPr id="10" name="Frame 9"/>
          <p:cNvSpPr/>
          <p:nvPr/>
        </p:nvSpPr>
        <p:spPr bwMode="auto">
          <a:xfrm>
            <a:off x="821268" y="2133598"/>
            <a:ext cx="804143" cy="668868"/>
          </a:xfrm>
          <a:prstGeom prst="frame">
            <a:avLst>
              <a:gd name="adj1" fmla="val 1607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 statistic error rate</a:t>
            </a:r>
            <a:endParaRPr lang="en-US" dirty="0"/>
          </a:p>
        </p:txBody>
      </p:sp>
      <p:pic>
        <p:nvPicPr>
          <p:cNvPr id="3" name="Picture 2" descr="LSP2_specificit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21975" r="13965" b="35185"/>
          <a:stretch/>
        </p:blipFill>
        <p:spPr>
          <a:xfrm>
            <a:off x="1129942" y="1570484"/>
            <a:ext cx="7011282" cy="5143582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 bwMode="auto">
          <a:xfrm>
            <a:off x="1117600" y="6011333"/>
            <a:ext cx="1490133" cy="821266"/>
          </a:xfrm>
          <a:prstGeom prst="frame">
            <a:avLst>
              <a:gd name="adj1" fmla="val 16070"/>
            </a:avLst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Frame 5"/>
          <p:cNvSpPr/>
          <p:nvPr/>
        </p:nvSpPr>
        <p:spPr bwMode="auto">
          <a:xfrm>
            <a:off x="4978401" y="6011333"/>
            <a:ext cx="1219199" cy="821266"/>
          </a:xfrm>
          <a:prstGeom prst="frame">
            <a:avLst>
              <a:gd name="adj1" fmla="val 16070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0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sentence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8000" y="2040466"/>
            <a:ext cx="820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/>
                <a:cs typeface="Times"/>
              </a:rPr>
              <a:t>Man sentenced to life without parole for 2011 </a:t>
            </a:r>
            <a:r>
              <a:rPr lang="en-US" sz="2800" dirty="0" smtClean="0">
                <a:latin typeface="Times"/>
                <a:cs typeface="Times"/>
              </a:rPr>
              <a:t>murder</a:t>
            </a:r>
          </a:p>
          <a:p>
            <a:r>
              <a:rPr lang="en-US" sz="2800" i="1" dirty="0" smtClean="0">
                <a:latin typeface="Times"/>
                <a:cs typeface="Times"/>
              </a:rPr>
              <a:t>KPLC 7 News, Lake Charles, Louisiana </a:t>
            </a:r>
            <a:endParaRPr lang="en-US" sz="2800" i="1" dirty="0"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934" y="3699933"/>
            <a:ext cx="80687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Corderrius</a:t>
            </a:r>
            <a:r>
              <a:rPr lang="en-US" dirty="0">
                <a:solidFill>
                  <a:srgbClr val="0000FF"/>
                </a:solidFill>
              </a:rPr>
              <a:t> Mitchell, 24, of Baton Rouge, was found </a:t>
            </a:r>
            <a:r>
              <a:rPr lang="en-US" dirty="0">
                <a:solidFill>
                  <a:srgbClr val="000090"/>
                </a:solidFill>
              </a:rPr>
              <a:t>guilty</a:t>
            </a:r>
            <a:r>
              <a:rPr lang="en-US" dirty="0">
                <a:solidFill>
                  <a:srgbClr val="0000FF"/>
                </a:solidFill>
              </a:rPr>
              <a:t> of </a:t>
            </a:r>
            <a:r>
              <a:rPr lang="en-US" dirty="0">
                <a:solidFill>
                  <a:srgbClr val="000090"/>
                </a:solidFill>
              </a:rPr>
              <a:t>principal to first-degree murder</a:t>
            </a:r>
            <a:r>
              <a:rPr lang="en-US" dirty="0">
                <a:solidFill>
                  <a:srgbClr val="0000FF"/>
                </a:solidFill>
              </a:rPr>
              <a:t>, aggravated flight from an officer and reckless operation charges in the shooting death of 26-year-old </a:t>
            </a:r>
            <a:r>
              <a:rPr lang="en-US" dirty="0" err="1">
                <a:solidFill>
                  <a:srgbClr val="0000FF"/>
                </a:solidFill>
              </a:rPr>
              <a:t>Fausto</a:t>
            </a:r>
            <a:r>
              <a:rPr lang="en-US" dirty="0">
                <a:solidFill>
                  <a:srgbClr val="0000FF"/>
                </a:solidFill>
              </a:rPr>
              <a:t> Ortiz-Herrera, Baton Rouge.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Witnesses </a:t>
            </a:r>
            <a:r>
              <a:rPr lang="en-US" dirty="0">
                <a:solidFill>
                  <a:srgbClr val="0000FF"/>
                </a:solidFill>
              </a:rPr>
              <a:t>said three men may have tried to rob Herrera and shot him when he tried to run away. </a:t>
            </a:r>
          </a:p>
        </p:txBody>
      </p:sp>
    </p:spTree>
    <p:extLst>
      <p:ext uri="{BB962C8B-B14F-4D97-AF65-F5344CB8AC3E}">
        <p14:creationId xmlns:p14="http://schemas.microsoft.com/office/powerpoint/2010/main" val="27441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DNA laboratory</a:t>
            </a:r>
          </a:p>
        </p:txBody>
      </p:sp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587375" y="1828800"/>
            <a:ext cx="1600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Evidence item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711575" y="1828800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Evidence data</a:t>
            </a:r>
          </a:p>
        </p:txBody>
      </p:sp>
      <p:sp>
        <p:nvSpPr>
          <p:cNvPr id="22532" name="Line 10"/>
          <p:cNvSpPr>
            <a:spLocks noChangeShapeType="1"/>
          </p:cNvSpPr>
          <p:nvPr/>
        </p:nvSpPr>
        <p:spPr bwMode="auto">
          <a:xfrm>
            <a:off x="22637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Lab</a:t>
            </a:r>
          </a:p>
        </p:txBody>
      </p:sp>
      <p:sp>
        <p:nvSpPr>
          <p:cNvPr id="22534" name="AutoShape 22"/>
          <p:cNvSpPr>
            <a:spLocks noChangeArrowheads="1"/>
          </p:cNvSpPr>
          <p:nvPr/>
        </p:nvSpPr>
        <p:spPr bwMode="auto">
          <a:xfrm>
            <a:off x="3962400" y="3513138"/>
            <a:ext cx="158750" cy="677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Line 24"/>
          <p:cNvSpPr>
            <a:spLocks noChangeShapeType="1"/>
          </p:cNvSpPr>
          <p:nvPr/>
        </p:nvSpPr>
        <p:spPr bwMode="auto">
          <a:xfrm>
            <a:off x="3810000" y="4191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Text Box 25"/>
          <p:cNvSpPr txBox="1">
            <a:spLocks noChangeArrowheads="1"/>
          </p:cNvSpPr>
          <p:nvPr/>
        </p:nvSpPr>
        <p:spPr bwMode="auto">
          <a:xfrm>
            <a:off x="3810000" y="4129088"/>
            <a:ext cx="1328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10   11   12</a:t>
            </a:r>
          </a:p>
        </p:txBody>
      </p:sp>
      <p:sp>
        <p:nvSpPr>
          <p:cNvPr id="22537" name="AutoShape 26"/>
          <p:cNvSpPr>
            <a:spLocks noChangeArrowheads="1"/>
          </p:cNvSpPr>
          <p:nvPr/>
        </p:nvSpPr>
        <p:spPr bwMode="auto">
          <a:xfrm>
            <a:off x="4833938" y="3513138"/>
            <a:ext cx="169862" cy="677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8" name="Picture 38" descr="DNA_logo.jpg                                                   00D94E0C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2895600"/>
            <a:ext cx="582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TextBox 1"/>
          <p:cNvSpPr txBox="1">
            <a:spLocks noChangeArrowheads="1"/>
          </p:cNvSpPr>
          <p:nvPr/>
        </p:nvSpPr>
        <p:spPr bwMode="auto">
          <a:xfrm>
            <a:off x="177800" y="4292600"/>
            <a:ext cx="2405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90"/>
                </a:solidFill>
              </a:rPr>
              <a:t>DNA from</a:t>
            </a:r>
          </a:p>
          <a:p>
            <a:r>
              <a:rPr lang="en-US" sz="2000">
                <a:solidFill>
                  <a:srgbClr val="000090"/>
                </a:solidFill>
              </a:rPr>
              <a:t>one person</a:t>
            </a:r>
          </a:p>
        </p:txBody>
      </p:sp>
      <p:sp>
        <p:nvSpPr>
          <p:cNvPr id="22540" name="TextBox 1"/>
          <p:cNvSpPr txBox="1">
            <a:spLocks noChangeArrowheads="1"/>
          </p:cNvSpPr>
          <p:nvPr/>
        </p:nvSpPr>
        <p:spPr bwMode="auto">
          <a:xfrm>
            <a:off x="6389688" y="2954338"/>
            <a:ext cx="22590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/>
              <a:t>Separations</a:t>
            </a:r>
          </a:p>
          <a:p>
            <a:pPr algn="l"/>
            <a:r>
              <a:rPr lang="en-US" sz="2800">
                <a:solidFill>
                  <a:srgbClr val="000090"/>
                </a:solidFill>
              </a:rPr>
              <a:t>• Extract</a:t>
            </a:r>
          </a:p>
          <a:p>
            <a:pPr algn="l"/>
            <a:r>
              <a:rPr lang="en-US" sz="2800">
                <a:solidFill>
                  <a:srgbClr val="000090"/>
                </a:solidFill>
              </a:rPr>
              <a:t>• Amplify</a:t>
            </a:r>
          </a:p>
          <a:p>
            <a:pPr algn="l"/>
            <a:r>
              <a:rPr lang="en-US" sz="2800">
                <a:solidFill>
                  <a:srgbClr val="000090"/>
                </a:solidFill>
              </a:rPr>
              <a:t>• Detect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884193"/>
              </p:ext>
            </p:extLst>
          </p:nvPr>
        </p:nvGraphicFramePr>
        <p:xfrm>
          <a:off x="491066" y="2040474"/>
          <a:ext cx="7730068" cy="3945458"/>
        </p:xfrm>
        <a:graphic>
          <a:graphicData uri="http://schemas.openxmlformats.org/drawingml/2006/table">
            <a:tbl>
              <a:tblPr firstRow="1">
                <a:tableStyleId>{D27102A9-8310-4765-A935-A1911B00CA55}</a:tableStyleId>
              </a:tblPr>
              <a:tblGrid>
                <a:gridCol w="1397001"/>
                <a:gridCol w="1701800"/>
                <a:gridCol w="2345266"/>
                <a:gridCol w="1202267"/>
                <a:gridCol w="1083734"/>
              </a:tblGrid>
              <a:tr h="358678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Crime</a:t>
                      </a:r>
                      <a:endParaRPr lang="en-US" sz="13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Evidence</a:t>
                      </a:r>
                      <a:endParaRPr lang="en-US" sz="13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Defendant</a:t>
                      </a:r>
                      <a:endParaRPr lang="en-US" sz="13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Outcome</a:t>
                      </a:r>
                      <a:endParaRPr lang="en-US" sz="13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 smtClean="0"/>
                        <a:t>Sentence</a:t>
                      </a:r>
                      <a:endParaRPr lang="en-US" sz="1300" dirty="0"/>
                    </a:p>
                  </a:txBody>
                  <a:tcPr marT="45733" marB="45733"/>
                </a:tc>
              </a:tr>
              <a:tr h="35867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murder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pants pockets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Brian Williams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guilty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plea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</a:tr>
              <a:tr h="35867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murder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fingernail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Emilio Calderon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guilty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life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</a:tr>
              <a:tr h="35867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murder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.45 shell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Corderrius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Mitchell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guilty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life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</a:tr>
              <a:tr h="35867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660066"/>
                          </a:solidFill>
                        </a:rPr>
                        <a:t>rape</a:t>
                      </a:r>
                      <a:endParaRPr lang="en-US" sz="1800" dirty="0">
                        <a:solidFill>
                          <a:srgbClr val="660066"/>
                        </a:solidFill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tampon string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Booker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Diggins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guilty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life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</a:tr>
              <a:tr h="35867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murder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pistol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Chattley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Chesterfield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guilty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life</a:t>
                      </a:r>
                    </a:p>
                  </a:txBody>
                  <a:tcPr marL="12700" marR="12700" marT="12700" marB="0" anchor="ctr"/>
                </a:tc>
              </a:tr>
              <a:tr h="35867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murder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fence post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Hilton Wilson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guilty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life</a:t>
                      </a:r>
                    </a:p>
                  </a:txBody>
                  <a:tcPr marL="12700" marR="12700" marT="12700" marB="0" anchor="ctr"/>
                </a:tc>
              </a:tr>
              <a:tr h="35867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murder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fence post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Reokenski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Thomas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guilty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life</a:t>
                      </a:r>
                    </a:p>
                  </a:txBody>
                  <a:tcPr marL="12700" marR="12700" marT="12700" marB="0" anchor="ctr"/>
                </a:tc>
              </a:tr>
              <a:tr h="358678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660066"/>
                          </a:solidFill>
                        </a:rPr>
                        <a:t>molestation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bra cup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Henry Lewis,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guilty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 years</a:t>
                      </a:r>
                    </a:p>
                  </a:txBody>
                  <a:tcPr marL="12700" marR="12700" marT="12700" marB="0" anchor="ctr"/>
                </a:tc>
              </a:tr>
              <a:tr h="35867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murder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handcuffs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Robert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Barthelemy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guilty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life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</a:tr>
              <a:tr h="358678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murder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water bottle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Christopher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Hutsell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guilty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life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Louisiana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TrueAllele</a:t>
            </a:r>
            <a:r>
              <a:rPr lang="en-US" dirty="0" smtClean="0"/>
              <a:t> in Louisiana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38868" y="2599266"/>
            <a:ext cx="23706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dirty="0" smtClean="0">
                <a:solidFill>
                  <a:srgbClr val="800000"/>
                </a:solidFill>
              </a:rPr>
              <a:t>Parish: </a:t>
            </a:r>
          </a:p>
          <a:p>
            <a:pPr algn="l"/>
            <a:r>
              <a:rPr lang="en-US" dirty="0" smtClean="0">
                <a:solidFill>
                  <a:srgbClr val="800000"/>
                </a:solidFill>
              </a:rPr>
              <a:t>Acadia</a:t>
            </a:r>
          </a:p>
          <a:p>
            <a:pPr algn="l"/>
            <a:r>
              <a:rPr lang="en-US" dirty="0" smtClean="0">
                <a:solidFill>
                  <a:srgbClr val="800000"/>
                </a:solidFill>
              </a:rPr>
              <a:t>Ascension</a:t>
            </a:r>
          </a:p>
          <a:p>
            <a:pPr algn="l"/>
            <a:r>
              <a:rPr lang="en-US" dirty="0" smtClean="0">
                <a:solidFill>
                  <a:srgbClr val="800000"/>
                </a:solidFill>
              </a:rPr>
              <a:t>Baton Rouge</a:t>
            </a:r>
          </a:p>
          <a:p>
            <a:pPr algn="l"/>
            <a:r>
              <a:rPr lang="en-US" dirty="0" smtClean="0">
                <a:solidFill>
                  <a:srgbClr val="800000"/>
                </a:solidFill>
              </a:rPr>
              <a:t>Evangeline</a:t>
            </a:r>
          </a:p>
          <a:p>
            <a:pPr algn="l"/>
            <a:r>
              <a:rPr lang="en-US" dirty="0" smtClean="0">
                <a:solidFill>
                  <a:srgbClr val="800000"/>
                </a:solidFill>
              </a:rPr>
              <a:t>Jefferson</a:t>
            </a:r>
          </a:p>
          <a:p>
            <a:pPr algn="l"/>
            <a:r>
              <a:rPr lang="en-US" dirty="0" smtClean="0">
                <a:solidFill>
                  <a:srgbClr val="800000"/>
                </a:solidFill>
              </a:rPr>
              <a:t>Iberia</a:t>
            </a:r>
          </a:p>
          <a:p>
            <a:pPr algn="l"/>
            <a:r>
              <a:rPr lang="en-US" dirty="0" smtClean="0">
                <a:solidFill>
                  <a:srgbClr val="800000"/>
                </a:solidFill>
              </a:rPr>
              <a:t>Orleans</a:t>
            </a:r>
          </a:p>
          <a:p>
            <a:pPr algn="l"/>
            <a:r>
              <a:rPr lang="en-US" dirty="0" smtClean="0">
                <a:solidFill>
                  <a:srgbClr val="800000"/>
                </a:solidFill>
              </a:rPr>
              <a:t>Sabine</a:t>
            </a:r>
          </a:p>
          <a:p>
            <a:pPr algn="l"/>
            <a:r>
              <a:rPr lang="en-US" dirty="0" smtClean="0">
                <a:solidFill>
                  <a:srgbClr val="800000"/>
                </a:solidFill>
              </a:rPr>
              <a:t>St. James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352677" y="1684863"/>
            <a:ext cx="427672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3366FF"/>
                </a:solidFill>
              </a:rPr>
              <a:t>30 cases, </a:t>
            </a:r>
            <a:r>
              <a:rPr lang="en-US" dirty="0" smtClean="0">
                <a:solidFill>
                  <a:srgbClr val="0000FF"/>
                </a:solidFill>
              </a:rPr>
              <a:t>5 trials, 1 </a:t>
            </a:r>
            <a:r>
              <a:rPr lang="en-US" dirty="0" err="1" smtClean="0">
                <a:solidFill>
                  <a:srgbClr val="0000FF"/>
                </a:solidFill>
              </a:rPr>
              <a:t>Daubert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2333" y="2599265"/>
            <a:ext cx="29125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dirty="0" smtClean="0">
                <a:solidFill>
                  <a:srgbClr val="000090"/>
                </a:solidFill>
              </a:rPr>
              <a:t>Crime laboratory: </a:t>
            </a:r>
          </a:p>
          <a:p>
            <a:pPr algn="l"/>
            <a:r>
              <a:rPr lang="en-US" dirty="0" err="1" smtClean="0">
                <a:solidFill>
                  <a:srgbClr val="000090"/>
                </a:solidFill>
              </a:rPr>
              <a:t>Acadiana</a:t>
            </a:r>
            <a:endParaRPr lang="en-US" dirty="0" smtClean="0">
              <a:solidFill>
                <a:srgbClr val="000090"/>
              </a:solidFill>
            </a:endParaRPr>
          </a:p>
          <a:p>
            <a:pPr algn="l"/>
            <a:r>
              <a:rPr lang="en-US" dirty="0" smtClean="0">
                <a:solidFill>
                  <a:srgbClr val="000090"/>
                </a:solidFill>
              </a:rPr>
              <a:t>Baton Rouge</a:t>
            </a:r>
          </a:p>
          <a:p>
            <a:pPr algn="l"/>
            <a:endParaRPr lang="en-US" dirty="0">
              <a:solidFill>
                <a:srgbClr val="008000"/>
              </a:solidFill>
            </a:endParaRPr>
          </a:p>
          <a:p>
            <a:pPr algn="l"/>
            <a:r>
              <a:rPr lang="en-US" dirty="0" smtClean="0">
                <a:solidFill>
                  <a:srgbClr val="008000"/>
                </a:solidFill>
              </a:rPr>
              <a:t>Hardware</a:t>
            </a:r>
          </a:p>
          <a:p>
            <a:pPr algn="l"/>
            <a:r>
              <a:rPr lang="en-US" dirty="0" smtClean="0">
                <a:solidFill>
                  <a:srgbClr val="008000"/>
                </a:solidFill>
              </a:rPr>
              <a:t>Software</a:t>
            </a:r>
          </a:p>
          <a:p>
            <a:pPr algn="l"/>
            <a:r>
              <a:rPr lang="en-US" dirty="0" smtClean="0">
                <a:solidFill>
                  <a:srgbClr val="008000"/>
                </a:solidFill>
              </a:rPr>
              <a:t>Training</a:t>
            </a:r>
          </a:p>
          <a:p>
            <a:pPr algn="l"/>
            <a:r>
              <a:rPr lang="en-US" dirty="0" smtClean="0">
                <a:solidFill>
                  <a:srgbClr val="008000"/>
                </a:solidFill>
              </a:rPr>
              <a:t>Validation</a:t>
            </a:r>
          </a:p>
          <a:p>
            <a:pPr algn="l"/>
            <a:r>
              <a:rPr lang="en-US" dirty="0" smtClean="0">
                <a:solidFill>
                  <a:srgbClr val="008000"/>
                </a:solidFill>
              </a:rPr>
              <a:t>Protocols</a:t>
            </a:r>
          </a:p>
        </p:txBody>
      </p:sp>
    </p:spTree>
    <p:extLst>
      <p:ext uri="{BB962C8B-B14F-4D97-AF65-F5344CB8AC3E}">
        <p14:creationId xmlns:p14="http://schemas.microsoft.com/office/powerpoint/2010/main" val="41057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Widespread acceptance</a:t>
            </a:r>
          </a:p>
        </p:txBody>
      </p:sp>
      <p:sp>
        <p:nvSpPr>
          <p:cNvPr id="86018" name="TextBox 2"/>
          <p:cNvSpPr txBox="1">
            <a:spLocks noChangeArrowheads="1"/>
          </p:cNvSpPr>
          <p:nvPr/>
        </p:nvSpPr>
        <p:spPr bwMode="auto">
          <a:xfrm>
            <a:off x="905933" y="1998134"/>
            <a:ext cx="7543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>
                <a:solidFill>
                  <a:srgbClr val="3366FF"/>
                </a:solidFill>
              </a:rPr>
              <a:t>Admitted after Frye </a:t>
            </a:r>
            <a:r>
              <a:rPr lang="en-US" i="1" dirty="0" smtClean="0">
                <a:solidFill>
                  <a:srgbClr val="3366FF"/>
                </a:solidFill>
              </a:rPr>
              <a:t>or </a:t>
            </a:r>
            <a:r>
              <a:rPr lang="en-US" i="1" dirty="0" err="1" smtClean="0">
                <a:solidFill>
                  <a:srgbClr val="3366FF"/>
                </a:solidFill>
              </a:rPr>
              <a:t>Daubert</a:t>
            </a:r>
            <a:r>
              <a:rPr lang="en-US" i="1" dirty="0" smtClean="0">
                <a:solidFill>
                  <a:srgbClr val="3366FF"/>
                </a:solidFill>
              </a:rPr>
              <a:t> challenge </a:t>
            </a:r>
            <a:r>
              <a:rPr lang="en-US" i="1" dirty="0">
                <a:solidFill>
                  <a:srgbClr val="3366FF"/>
                </a:solidFill>
              </a:rPr>
              <a:t>in</a:t>
            </a:r>
            <a:r>
              <a:rPr lang="en-US" dirty="0">
                <a:solidFill>
                  <a:srgbClr val="3366FF"/>
                </a:solidFill>
              </a:rPr>
              <a:t>: </a:t>
            </a:r>
          </a:p>
          <a:p>
            <a:r>
              <a:rPr lang="en-US" dirty="0">
                <a:solidFill>
                  <a:srgbClr val="3366FF"/>
                </a:solidFill>
              </a:rPr>
              <a:t>California, </a:t>
            </a:r>
            <a:r>
              <a:rPr lang="en-US" dirty="0" smtClean="0">
                <a:solidFill>
                  <a:srgbClr val="3366FF"/>
                </a:solidFill>
              </a:rPr>
              <a:t>Indiana, Louisiana</a:t>
            </a:r>
            <a:r>
              <a:rPr lang="en-US" dirty="0">
                <a:solidFill>
                  <a:srgbClr val="3366FF"/>
                </a:solidFill>
              </a:rPr>
              <a:t>, </a:t>
            </a:r>
            <a:r>
              <a:rPr lang="en-US" dirty="0" smtClean="0">
                <a:solidFill>
                  <a:srgbClr val="3366FF"/>
                </a:solidFill>
              </a:rPr>
              <a:t>Massachusetts, New </a:t>
            </a:r>
            <a:r>
              <a:rPr lang="en-US" dirty="0">
                <a:solidFill>
                  <a:srgbClr val="3366FF"/>
                </a:solidFill>
              </a:rPr>
              <a:t>York, Ohio, Pennsylvania</a:t>
            </a:r>
            <a:r>
              <a:rPr lang="en-US" dirty="0" smtClean="0">
                <a:solidFill>
                  <a:srgbClr val="3366FF"/>
                </a:solidFill>
              </a:rPr>
              <a:t>, South </a:t>
            </a:r>
            <a:r>
              <a:rPr lang="en-US" dirty="0">
                <a:solidFill>
                  <a:srgbClr val="3366FF"/>
                </a:solidFill>
              </a:rPr>
              <a:t>Carolina, Virginia, Australia &amp; United Kingdom</a:t>
            </a:r>
          </a:p>
        </p:txBody>
      </p:sp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754592" y="5345642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90"/>
                </a:solidFill>
              </a:rPr>
              <a:t>Used in five hundred criminal cases in most of the United States, for both prosecution and defense</a:t>
            </a:r>
          </a:p>
        </p:txBody>
      </p:sp>
      <p:sp>
        <p:nvSpPr>
          <p:cNvPr id="86020" name="TextBox 4"/>
          <p:cNvSpPr txBox="1">
            <a:spLocks noChangeArrowheads="1"/>
          </p:cNvSpPr>
          <p:nvPr/>
        </p:nvSpPr>
        <p:spPr bwMode="auto">
          <a:xfrm>
            <a:off x="823913" y="398252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Crime </a:t>
            </a:r>
            <a:r>
              <a:rPr lang="en-US" dirty="0">
                <a:solidFill>
                  <a:srgbClr val="0000FF"/>
                </a:solidFill>
              </a:rPr>
              <a:t>labs use </a:t>
            </a:r>
            <a:r>
              <a:rPr lang="en-US" dirty="0" err="1">
                <a:solidFill>
                  <a:srgbClr val="0000FF"/>
                </a:solidFill>
              </a:rPr>
              <a:t>TrueAllele</a:t>
            </a:r>
            <a:r>
              <a:rPr lang="en-US" baseline="30000" dirty="0">
                <a:solidFill>
                  <a:srgbClr val="0000FF"/>
                </a:solidFill>
              </a:rPr>
              <a:t>®</a:t>
            </a:r>
            <a:r>
              <a:rPr lang="en-US" dirty="0">
                <a:solidFill>
                  <a:srgbClr val="0000FF"/>
                </a:solidFill>
              </a:rPr>
              <a:t> system in </a:t>
            </a:r>
          </a:p>
          <a:p>
            <a:r>
              <a:rPr lang="en-US" dirty="0">
                <a:solidFill>
                  <a:srgbClr val="0000FF"/>
                </a:solidFill>
              </a:rPr>
              <a:t>California, Maryland, South Carolina &amp; Virginia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WTC DNA data reanalysis</a:t>
            </a: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V="1">
            <a:off x="3352800" y="3868738"/>
            <a:ext cx="2590800" cy="6937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3352800" y="4935538"/>
            <a:ext cx="2590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838200" y="2057400"/>
            <a:ext cx="2133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ED181E"/>
                </a:solidFill>
              </a:rPr>
              <a:t>  18,000  victim remains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076950" y="2057400"/>
            <a:ext cx="22288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3366FF"/>
                </a:solidFill>
              </a:rPr>
              <a:t>   2,700     missing people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962400" y="4279900"/>
            <a:ext cx="10223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8000"/>
                </a:solidFill>
              </a:rPr>
              <a:t>match</a:t>
            </a:r>
          </a:p>
        </p:txBody>
      </p:sp>
      <p:pic>
        <p:nvPicPr>
          <p:cNvPr id="84999" name="Picture 13" descr="wtc.jpg                                                        002E770EMacintosh HD                   BD80BF5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3957638"/>
            <a:ext cx="18351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4" descr="&#10;pereff.jpg                                                     002E770EMacintosh HD                   BD80BF5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06738"/>
            <a:ext cx="16827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15" descr="kinship.jpg                                                    002E770EMacintosh HD                   BD80BF5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618038"/>
            <a:ext cx="19113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tcfaye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6732" r="914" b="16943"/>
          <a:stretch>
            <a:fillRect/>
          </a:stretch>
        </p:blipFill>
        <p:spPr bwMode="auto">
          <a:xfrm>
            <a:off x="1112838" y="2266950"/>
            <a:ext cx="7229475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10600" cy="1143000"/>
          </a:xfrm>
        </p:spPr>
        <p:txBody>
          <a:bodyPr/>
          <a:lstStyle/>
          <a:p>
            <a:r>
              <a:rPr lang="en-US" dirty="0" err="1"/>
              <a:t>TrueAllele</a:t>
            </a:r>
            <a:r>
              <a:rPr lang="en-US" dirty="0"/>
              <a:t> database</a:t>
            </a:r>
            <a:endParaRPr lang="en-US" dirty="0">
              <a:latin typeface="Arial" charset="0"/>
            </a:endParaRPr>
          </a:p>
        </p:txBody>
      </p:sp>
      <p:sp>
        <p:nvSpPr>
          <p:cNvPr id="33795" name="Picture 1" descr="tcfayemap.jpg"/>
          <p:cNvSpPr>
            <a:spLocks noChangeAspect="1"/>
          </p:cNvSpPr>
          <p:nvPr/>
        </p:nvSpPr>
        <p:spPr bwMode="auto">
          <a:xfrm>
            <a:off x="960438" y="2114550"/>
            <a:ext cx="7229475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814388" y="3848100"/>
            <a:ext cx="1595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/>
              <a:t>Food mart</a:t>
            </a:r>
          </a:p>
          <a:p>
            <a:pPr algn="l"/>
            <a:r>
              <a:rPr lang="en-US" dirty="0"/>
              <a:t>    • </a:t>
            </a:r>
            <a:r>
              <a:rPr lang="en-US" dirty="0">
                <a:solidFill>
                  <a:srgbClr val="800080"/>
                </a:solidFill>
              </a:rPr>
              <a:t>gun</a:t>
            </a:r>
          </a:p>
          <a:p>
            <a:pPr algn="l"/>
            <a:r>
              <a:rPr lang="en-US" dirty="0"/>
              <a:t>    • 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800080"/>
                </a:solidFill>
              </a:rPr>
              <a:t>at </a:t>
            </a:r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2133600" y="5257800"/>
            <a:ext cx="1576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/>
              <a:t>Hardware</a:t>
            </a:r>
          </a:p>
          <a:p>
            <a:pPr algn="l"/>
            <a:r>
              <a:rPr lang="en-US" dirty="0"/>
              <a:t>  • safe</a:t>
            </a:r>
          </a:p>
          <a:p>
            <a:pPr algn="l"/>
            <a:r>
              <a:rPr lang="en-US" dirty="0"/>
              <a:t>  • phone</a:t>
            </a:r>
          </a:p>
        </p:txBody>
      </p:sp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3886200" y="4343400"/>
            <a:ext cx="157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Jewelry</a:t>
            </a:r>
          </a:p>
          <a:p>
            <a:pPr algn="l"/>
            <a:r>
              <a:rPr lang="en-US"/>
              <a:t>  • </a:t>
            </a:r>
            <a:r>
              <a:rPr lang="en-US">
                <a:solidFill>
                  <a:srgbClr val="008000"/>
                </a:solidFill>
              </a:rPr>
              <a:t>counter</a:t>
            </a:r>
          </a:p>
          <a:p>
            <a:pPr algn="l"/>
            <a:r>
              <a:rPr lang="en-US"/>
              <a:t>  • safe</a:t>
            </a:r>
          </a:p>
        </p:txBody>
      </p:sp>
      <p:sp>
        <p:nvSpPr>
          <p:cNvPr id="33799" name="TextBox 5"/>
          <p:cNvSpPr txBox="1">
            <a:spLocks noChangeArrowheads="1"/>
          </p:cNvSpPr>
          <p:nvPr/>
        </p:nvSpPr>
        <p:spPr bwMode="auto">
          <a:xfrm>
            <a:off x="5772150" y="518160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Convenience</a:t>
            </a:r>
          </a:p>
          <a:p>
            <a:pPr algn="l"/>
            <a:r>
              <a:rPr lang="en-US"/>
              <a:t>     • keys</a:t>
            </a:r>
          </a:p>
          <a:p>
            <a:pPr algn="l"/>
            <a:r>
              <a:rPr lang="en-US"/>
              <a:t>     • tape</a:t>
            </a:r>
          </a:p>
        </p:txBody>
      </p:sp>
      <p:sp>
        <p:nvSpPr>
          <p:cNvPr id="33800" name="TextBox 9"/>
          <p:cNvSpPr txBox="1">
            <a:spLocks noChangeArrowheads="1"/>
          </p:cNvSpPr>
          <p:nvPr/>
        </p:nvSpPr>
        <p:spPr bwMode="auto">
          <a:xfrm>
            <a:off x="6705600" y="3124200"/>
            <a:ext cx="1609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Market</a:t>
            </a:r>
          </a:p>
          <a:p>
            <a:pPr algn="l"/>
            <a:r>
              <a:rPr lang="en-US"/>
              <a:t>  • </a:t>
            </a:r>
            <a:r>
              <a:rPr lang="en-US">
                <a:solidFill>
                  <a:srgbClr val="800080"/>
                </a:solidFill>
              </a:rPr>
              <a:t>hat 1</a:t>
            </a:r>
          </a:p>
          <a:p>
            <a:pPr algn="l"/>
            <a:r>
              <a:rPr lang="en-US"/>
              <a:t>  • </a:t>
            </a:r>
            <a:r>
              <a:rPr lang="en-US">
                <a:solidFill>
                  <a:srgbClr val="800080"/>
                </a:solidFill>
              </a:rPr>
              <a:t>hat 2</a:t>
            </a:r>
          </a:p>
          <a:p>
            <a:pPr algn="l"/>
            <a:r>
              <a:rPr lang="en-US"/>
              <a:t>  • overalls</a:t>
            </a:r>
          </a:p>
          <a:p>
            <a:pPr algn="l"/>
            <a:r>
              <a:rPr lang="en-US"/>
              <a:t>  • </a:t>
            </a:r>
            <a:r>
              <a:rPr lang="en-US">
                <a:solidFill>
                  <a:srgbClr val="800080"/>
                </a:solidFill>
              </a:rPr>
              <a:t>shirt</a:t>
            </a:r>
          </a:p>
        </p:txBody>
      </p:sp>
      <p:sp>
        <p:nvSpPr>
          <p:cNvPr id="33801" name="TextBox 7"/>
          <p:cNvSpPr txBox="1">
            <a:spLocks noChangeArrowheads="1"/>
          </p:cNvSpPr>
          <p:nvPr/>
        </p:nvSpPr>
        <p:spPr bwMode="auto">
          <a:xfrm>
            <a:off x="2479675" y="16002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Suspects: </a:t>
            </a:r>
            <a:r>
              <a:rPr lang="en-US">
                <a:solidFill>
                  <a:srgbClr val="FF0000"/>
                </a:solidFill>
              </a:rPr>
              <a:t>S1</a:t>
            </a:r>
            <a:r>
              <a:rPr lang="en-US">
                <a:solidFill>
                  <a:srgbClr val="0000FF"/>
                </a:solidFill>
              </a:rPr>
              <a:t>, </a:t>
            </a:r>
            <a:r>
              <a:rPr lang="en-US">
                <a:solidFill>
                  <a:srgbClr val="008000"/>
                </a:solidFill>
              </a:rPr>
              <a:t>S2</a:t>
            </a:r>
            <a:r>
              <a:rPr lang="en-US">
                <a:solidFill>
                  <a:srgbClr val="0000FF"/>
                </a:solidFill>
              </a:rPr>
              <a:t>, S3, S4, </a:t>
            </a:r>
            <a:r>
              <a:rPr lang="en-US">
                <a:solidFill>
                  <a:srgbClr val="800080"/>
                </a:solidFill>
              </a:rPr>
              <a:t>S5</a:t>
            </a:r>
          </a:p>
        </p:txBody>
      </p:sp>
      <p:cxnSp>
        <p:nvCxnSpPr>
          <p:cNvPr id="33802" name="Straight Connector 13"/>
          <p:cNvCxnSpPr>
            <a:cxnSpLocks noChangeShapeType="1"/>
          </p:cNvCxnSpPr>
          <p:nvPr/>
        </p:nvCxnSpPr>
        <p:spPr bwMode="auto">
          <a:xfrm flipV="1">
            <a:off x="1981200" y="2057400"/>
            <a:ext cx="2209800" cy="2743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803" name="Straight Connector 17"/>
          <p:cNvCxnSpPr>
            <a:cxnSpLocks noChangeShapeType="1"/>
          </p:cNvCxnSpPr>
          <p:nvPr/>
        </p:nvCxnSpPr>
        <p:spPr bwMode="auto">
          <a:xfrm flipH="1">
            <a:off x="4191000" y="2057400"/>
            <a:ext cx="533400" cy="2895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804" name="Straight Connector 11"/>
          <p:cNvCxnSpPr>
            <a:cxnSpLocks noChangeShapeType="1"/>
          </p:cNvCxnSpPr>
          <p:nvPr/>
        </p:nvCxnSpPr>
        <p:spPr bwMode="auto">
          <a:xfrm flipV="1">
            <a:off x="2057400" y="2057400"/>
            <a:ext cx="4267200" cy="23622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805" name="Straight Connector 15"/>
          <p:cNvCxnSpPr>
            <a:cxnSpLocks noChangeShapeType="1"/>
          </p:cNvCxnSpPr>
          <p:nvPr/>
        </p:nvCxnSpPr>
        <p:spPr bwMode="auto">
          <a:xfrm flipV="1">
            <a:off x="1981200" y="2057400"/>
            <a:ext cx="4343400" cy="27432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806" name="Straight Connector 20"/>
          <p:cNvCxnSpPr>
            <a:cxnSpLocks noChangeShapeType="1"/>
          </p:cNvCxnSpPr>
          <p:nvPr/>
        </p:nvCxnSpPr>
        <p:spPr bwMode="auto">
          <a:xfrm>
            <a:off x="6324600" y="2057400"/>
            <a:ext cx="685800" cy="1676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807" name="Straight Connector 22"/>
          <p:cNvCxnSpPr>
            <a:cxnSpLocks noChangeShapeType="1"/>
          </p:cNvCxnSpPr>
          <p:nvPr/>
        </p:nvCxnSpPr>
        <p:spPr bwMode="auto">
          <a:xfrm>
            <a:off x="6324600" y="2057400"/>
            <a:ext cx="685800" cy="2057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808" name="Straight Connector 24"/>
          <p:cNvCxnSpPr>
            <a:cxnSpLocks noChangeShapeType="1"/>
          </p:cNvCxnSpPr>
          <p:nvPr/>
        </p:nvCxnSpPr>
        <p:spPr bwMode="auto">
          <a:xfrm>
            <a:off x="6311900" y="2057400"/>
            <a:ext cx="698500" cy="27432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809" name="Rectangle 3"/>
          <p:cNvSpPr>
            <a:spLocks noChangeArrowheads="1"/>
          </p:cNvSpPr>
          <p:nvPr/>
        </p:nvSpPr>
        <p:spPr bwMode="auto">
          <a:xfrm>
            <a:off x="7086600" y="6248400"/>
            <a:ext cx="1295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0" name="Rectangle 8"/>
          <p:cNvSpPr>
            <a:spLocks noChangeArrowheads="1"/>
          </p:cNvSpPr>
          <p:nvPr/>
        </p:nvSpPr>
        <p:spPr bwMode="auto">
          <a:xfrm>
            <a:off x="6781800" y="2133600"/>
            <a:ext cx="16002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Inconclusive mixture</a:t>
            </a:r>
          </a:p>
        </p:txBody>
      </p:sp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1905000" y="1752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Crime laboratory DNA report </a:t>
            </a: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514600" y="2209800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Crime lab user fee: $5,000</a:t>
            </a: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381000" y="3060700"/>
            <a:ext cx="838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u="sng"/>
              <a:t>Conclusions:</a:t>
            </a:r>
          </a:p>
          <a:p>
            <a:endParaRPr lang="en-US"/>
          </a:p>
          <a:p>
            <a:r>
              <a:rPr lang="en-US" b="1"/>
              <a:t>Item 1 – Swab of textured areas from a handgun</a:t>
            </a:r>
          </a:p>
          <a:p>
            <a:endParaRPr lang="en-US"/>
          </a:p>
          <a:p>
            <a:r>
              <a:rPr lang="en-US"/>
              <a:t>The data indicates that DNA from four (4) or more contributors was obtained from the swab of the handgun.  Due to the complexity of the data, </a:t>
            </a:r>
            <a:r>
              <a:rPr lang="en-US">
                <a:solidFill>
                  <a:srgbClr val="FF0000"/>
                </a:solidFill>
              </a:rPr>
              <a:t>no conclusions can be made </a:t>
            </a:r>
            <a:r>
              <a:rPr lang="en-US"/>
              <a:t>regarding persons A and B as possible contributors to this mixture.  </a:t>
            </a:r>
          </a:p>
        </p:txBody>
      </p:sp>
    </p:spTree>
    <p:extLst>
      <p:ext uri="{BB962C8B-B14F-4D97-AF65-F5344CB8AC3E}">
        <p14:creationId xmlns:p14="http://schemas.microsoft.com/office/powerpoint/2010/main" val="17983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Computer reanalysis</a:t>
            </a:r>
          </a:p>
        </p:txBody>
      </p:sp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1905000" y="1752600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90"/>
                </a:solidFill>
              </a:rPr>
              <a:t>Cybergenetics </a:t>
            </a:r>
            <a:r>
              <a:rPr lang="en-US" dirty="0" err="1">
                <a:solidFill>
                  <a:srgbClr val="000090"/>
                </a:solidFill>
              </a:rPr>
              <a:t>TrueAllele</a:t>
            </a:r>
            <a:r>
              <a:rPr lang="en-US" baseline="30000" dirty="0">
                <a:solidFill>
                  <a:srgbClr val="000090"/>
                </a:solidFill>
              </a:rPr>
              <a:t>®</a:t>
            </a:r>
            <a:r>
              <a:rPr lang="en-US" dirty="0">
                <a:solidFill>
                  <a:srgbClr val="000090"/>
                </a:solidFill>
              </a:rPr>
              <a:t> report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1524000" y="2209800"/>
            <a:ext cx="617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FF"/>
                </a:solidFill>
              </a:rPr>
              <a:t>Match </a:t>
            </a:r>
            <a:r>
              <a:rPr lang="en-US" dirty="0" smtClean="0">
                <a:solidFill>
                  <a:srgbClr val="0000FF"/>
                </a:solidFill>
              </a:rPr>
              <a:t>statistics provide </a:t>
            </a:r>
            <a:r>
              <a:rPr lang="en-US" dirty="0">
                <a:solidFill>
                  <a:srgbClr val="0000FF"/>
                </a:solidFill>
              </a:rPr>
              <a:t>information</a:t>
            </a:r>
          </a:p>
        </p:txBody>
      </p:sp>
      <p:pic>
        <p:nvPicPr>
          <p:cNvPr id="18436" name="Picture 3" descr="Glock_300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r="6062" b="7455"/>
          <a:stretch>
            <a:fillRect/>
          </a:stretch>
        </p:blipFill>
        <p:spPr bwMode="auto">
          <a:xfrm flipH="1">
            <a:off x="76200" y="4800600"/>
            <a:ext cx="188912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Arrow Connector 6"/>
          <p:cNvCxnSpPr>
            <a:cxnSpLocks noChangeShapeType="1"/>
          </p:cNvCxnSpPr>
          <p:nvPr/>
        </p:nvCxnSpPr>
        <p:spPr bwMode="auto">
          <a:xfrm flipV="1">
            <a:off x="2057400" y="4495800"/>
            <a:ext cx="1524000" cy="609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38" name="Straight Arrow Connector 8"/>
          <p:cNvCxnSpPr>
            <a:cxnSpLocks noChangeShapeType="1"/>
          </p:cNvCxnSpPr>
          <p:nvPr/>
        </p:nvCxnSpPr>
        <p:spPr bwMode="auto">
          <a:xfrm flipV="1">
            <a:off x="2057400" y="5105400"/>
            <a:ext cx="1524000" cy="1524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39" name="Straight Arrow Connector 10"/>
          <p:cNvCxnSpPr>
            <a:cxnSpLocks noChangeShapeType="1"/>
          </p:cNvCxnSpPr>
          <p:nvPr/>
        </p:nvCxnSpPr>
        <p:spPr bwMode="auto">
          <a:xfrm>
            <a:off x="2057400" y="5410200"/>
            <a:ext cx="1524000" cy="228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40" name="Straight Arrow Connector 12"/>
          <p:cNvCxnSpPr>
            <a:cxnSpLocks noChangeShapeType="1"/>
          </p:cNvCxnSpPr>
          <p:nvPr/>
        </p:nvCxnSpPr>
        <p:spPr bwMode="auto">
          <a:xfrm>
            <a:off x="2057400" y="5562600"/>
            <a:ext cx="1524000" cy="609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18441" name="TextBox 15"/>
          <p:cNvSpPr txBox="1">
            <a:spLocks noChangeArrowheads="1"/>
          </p:cNvSpPr>
          <p:nvPr/>
        </p:nvSpPr>
        <p:spPr bwMode="auto">
          <a:xfrm>
            <a:off x="3581400" y="42672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3581400" y="4848225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8443" name="TextBox 18"/>
          <p:cNvSpPr txBox="1">
            <a:spLocks noChangeArrowheads="1"/>
          </p:cNvSpPr>
          <p:nvPr/>
        </p:nvSpPr>
        <p:spPr bwMode="auto">
          <a:xfrm>
            <a:off x="3581400" y="5389563"/>
            <a:ext cx="121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6001"/>
                </a:solidFill>
              </a:rPr>
              <a:t>3</a:t>
            </a:r>
          </a:p>
        </p:txBody>
      </p:sp>
      <p:sp>
        <p:nvSpPr>
          <p:cNvPr id="18444" name="TextBox 19"/>
          <p:cNvSpPr txBox="1">
            <a:spLocks noChangeArrowheads="1"/>
          </p:cNvSpPr>
          <p:nvPr/>
        </p:nvSpPr>
        <p:spPr bwMode="auto">
          <a:xfrm>
            <a:off x="3581400" y="59309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8445" name="TextBox 20"/>
          <p:cNvSpPr txBox="1">
            <a:spLocks noChangeArrowheads="1"/>
          </p:cNvSpPr>
          <p:nvPr/>
        </p:nvSpPr>
        <p:spPr bwMode="auto">
          <a:xfrm>
            <a:off x="5715000" y="5384800"/>
            <a:ext cx="152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6001"/>
                </a:solidFill>
              </a:rPr>
              <a:t>Person B</a:t>
            </a:r>
          </a:p>
          <a:p>
            <a:r>
              <a:rPr lang="en-US">
                <a:solidFill>
                  <a:srgbClr val="006001"/>
                </a:solidFill>
              </a:rPr>
              <a:t>included</a:t>
            </a:r>
          </a:p>
        </p:txBody>
      </p:sp>
      <p:sp>
        <p:nvSpPr>
          <p:cNvPr id="18446" name="Left-Right Arrow 21"/>
          <p:cNvSpPr>
            <a:spLocks noChangeArrowheads="1"/>
          </p:cNvSpPr>
          <p:nvPr/>
        </p:nvSpPr>
        <p:spPr bwMode="auto">
          <a:xfrm>
            <a:off x="4588943" y="5526088"/>
            <a:ext cx="990600" cy="228600"/>
          </a:xfrm>
          <a:prstGeom prst="leftRightArrow">
            <a:avLst>
              <a:gd name="adj1" fmla="val 50000"/>
              <a:gd name="adj2" fmla="val 4999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7" name="TextBox 22"/>
          <p:cNvSpPr txBox="1">
            <a:spLocks noChangeArrowheads="1"/>
          </p:cNvSpPr>
          <p:nvPr/>
        </p:nvSpPr>
        <p:spPr bwMode="auto">
          <a:xfrm>
            <a:off x="4360343" y="51562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6001"/>
                </a:solidFill>
              </a:rPr>
              <a:t>400,000</a:t>
            </a:r>
          </a:p>
        </p:txBody>
      </p:sp>
      <p:sp>
        <p:nvSpPr>
          <p:cNvPr id="18448" name="TextBox 23"/>
          <p:cNvSpPr txBox="1">
            <a:spLocks noChangeArrowheads="1"/>
          </p:cNvSpPr>
          <p:nvPr/>
        </p:nvSpPr>
        <p:spPr bwMode="auto">
          <a:xfrm>
            <a:off x="5715000" y="3505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Person A</a:t>
            </a:r>
          </a:p>
          <a:p>
            <a:r>
              <a:rPr lang="en-US">
                <a:solidFill>
                  <a:srgbClr val="FF0000"/>
                </a:solidFill>
              </a:rPr>
              <a:t>excluded</a:t>
            </a:r>
          </a:p>
        </p:txBody>
      </p:sp>
      <p:pic>
        <p:nvPicPr>
          <p:cNvPr id="18449" name="Picture 37" descr="getoutja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352800"/>
            <a:ext cx="14620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38" descr="GoToJailweb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257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1" name="TextBox 39"/>
          <p:cNvSpPr txBox="1">
            <a:spLocks noChangeArrowheads="1"/>
          </p:cNvSpPr>
          <p:nvPr/>
        </p:nvSpPr>
        <p:spPr bwMode="auto">
          <a:xfrm>
            <a:off x="838200" y="4114800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800000"/>
                </a:solidFill>
              </a:rPr>
              <a:t>Unmix the</a:t>
            </a:r>
          </a:p>
          <a:p>
            <a:pPr algn="ctr"/>
            <a:r>
              <a:rPr lang="en-US">
                <a:solidFill>
                  <a:srgbClr val="800000"/>
                </a:solidFill>
              </a:rPr>
              <a:t>mixture</a:t>
            </a:r>
          </a:p>
        </p:txBody>
      </p:sp>
      <p:sp>
        <p:nvSpPr>
          <p:cNvPr id="18452" name="TextBox 40"/>
          <p:cNvSpPr txBox="1">
            <a:spLocks noChangeArrowheads="1"/>
          </p:cNvSpPr>
          <p:nvPr/>
        </p:nvSpPr>
        <p:spPr bwMode="auto">
          <a:xfrm>
            <a:off x="3200400" y="3810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Contributor</a:t>
            </a:r>
          </a:p>
        </p:txBody>
      </p:sp>
    </p:spTree>
    <p:extLst>
      <p:ext uri="{BB962C8B-B14F-4D97-AF65-F5344CB8AC3E}">
        <p14:creationId xmlns:p14="http://schemas.microsoft.com/office/powerpoint/2010/main" val="61947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the way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19938" y="2620198"/>
            <a:ext cx="3283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0000FF"/>
                </a:solidFill>
              </a:rPr>
              <a:t>• Accurate</a:t>
            </a:r>
          </a:p>
          <a:p>
            <a:pPr algn="l"/>
            <a:r>
              <a:rPr lang="en-US" sz="2800" dirty="0" smtClean="0">
                <a:solidFill>
                  <a:srgbClr val="0000FF"/>
                </a:solidFill>
              </a:rPr>
              <a:t>• Objective</a:t>
            </a:r>
          </a:p>
          <a:p>
            <a:pPr algn="l"/>
            <a:r>
              <a:rPr lang="en-US" sz="2800" dirty="0" smtClean="0">
                <a:solidFill>
                  <a:srgbClr val="0000FF"/>
                </a:solidFill>
              </a:rPr>
              <a:t>• Understandable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3902" y="1796381"/>
            <a:ext cx="6990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The probative power of DNA evidence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5" name="Picture 4" descr="2004la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2" y="2766376"/>
            <a:ext cx="3750398" cy="3458028"/>
          </a:xfrm>
          <a:prstGeom prst="rect">
            <a:avLst/>
          </a:prstGeom>
        </p:spPr>
      </p:pic>
      <p:pic>
        <p:nvPicPr>
          <p:cNvPr id="6" name="Picture 5" descr="justice_D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96" y="4400901"/>
            <a:ext cx="2451854" cy="17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773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62575"/>
            <a:ext cx="2971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More </a:t>
            </a:r>
            <a:r>
              <a:rPr lang="en-US" dirty="0" smtClean="0">
                <a:latin typeface="Arial" charset="0"/>
              </a:rPr>
              <a:t>DNA mixture information</a:t>
            </a:r>
            <a:endParaRPr lang="en-US" dirty="0">
              <a:latin typeface="Arial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752600" y="1852613"/>
            <a:ext cx="5638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err="1">
                <a:solidFill>
                  <a:srgbClr val="0000FF"/>
                </a:solidFill>
              </a:rPr>
              <a:t>www.cybgen.com</a:t>
            </a:r>
            <a:r>
              <a:rPr lang="en-US" dirty="0">
                <a:solidFill>
                  <a:srgbClr val="0000FF"/>
                </a:solidFill>
              </a:rPr>
              <a:t>/information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156200" y="2286000"/>
            <a:ext cx="22606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Courses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Newsletters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Newsroom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Presentations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Publications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Webinars</a:t>
            </a:r>
          </a:p>
        </p:txBody>
      </p:sp>
      <p:sp>
        <p:nvSpPr>
          <p:cNvPr id="97285" name="TextBox 1"/>
          <p:cNvSpPr txBox="1">
            <a:spLocks noChangeArrowheads="1"/>
          </p:cNvSpPr>
          <p:nvPr/>
        </p:nvSpPr>
        <p:spPr bwMode="auto">
          <a:xfrm>
            <a:off x="1898650" y="4673600"/>
            <a:ext cx="5597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http://www.youtube.com/user/TrueAllele</a:t>
            </a:r>
          </a:p>
          <a:p>
            <a:r>
              <a:rPr lang="en-US">
                <a:solidFill>
                  <a:srgbClr val="000090"/>
                </a:solidFill>
              </a:rPr>
              <a:t>TrueAllele YouTube channel</a:t>
            </a:r>
          </a:p>
        </p:txBody>
      </p:sp>
      <p:pic>
        <p:nvPicPr>
          <p:cNvPr id="97286" name="Picture 1" descr="YouTube-logo-full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5275263"/>
            <a:ext cx="18986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2" descr="truealle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524125"/>
            <a:ext cx="30988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834063" y="5892800"/>
            <a:ext cx="3048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0090"/>
                </a:solidFill>
              </a:rPr>
              <a:t>perlin@cybgen.com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DNA interpretation</a:t>
            </a:r>
          </a:p>
        </p:txBody>
      </p:sp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587375" y="1828800"/>
            <a:ext cx="1600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Evidence item</a:t>
            </a:r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3711575" y="1828800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Evidence data</a:t>
            </a:r>
          </a:p>
        </p:txBody>
      </p:sp>
      <p:sp>
        <p:nvSpPr>
          <p:cNvPr id="24580" name="Line 10"/>
          <p:cNvSpPr>
            <a:spLocks noChangeShapeType="1"/>
          </p:cNvSpPr>
          <p:nvPr/>
        </p:nvSpPr>
        <p:spPr bwMode="auto">
          <a:xfrm>
            <a:off x="22637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Line 11"/>
          <p:cNvSpPr>
            <a:spLocks noChangeShapeType="1"/>
          </p:cNvSpPr>
          <p:nvPr/>
        </p:nvSpPr>
        <p:spPr bwMode="auto">
          <a:xfrm>
            <a:off x="54641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Lab</a:t>
            </a:r>
          </a:p>
        </p:txBody>
      </p:sp>
      <p:sp>
        <p:nvSpPr>
          <p:cNvPr id="24583" name="Text Box 20"/>
          <p:cNvSpPr txBox="1">
            <a:spLocks noChangeArrowheads="1"/>
          </p:cNvSpPr>
          <p:nvPr/>
        </p:nvSpPr>
        <p:spPr bwMode="auto">
          <a:xfrm>
            <a:off x="5629275" y="1739900"/>
            <a:ext cx="801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Infer</a:t>
            </a:r>
          </a:p>
        </p:txBody>
      </p:sp>
      <p:sp>
        <p:nvSpPr>
          <p:cNvPr id="24584" name="AutoShape 22"/>
          <p:cNvSpPr>
            <a:spLocks noChangeArrowheads="1"/>
          </p:cNvSpPr>
          <p:nvPr/>
        </p:nvSpPr>
        <p:spPr bwMode="auto">
          <a:xfrm>
            <a:off x="3962400" y="3513138"/>
            <a:ext cx="158750" cy="677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24"/>
          <p:cNvSpPr>
            <a:spLocks noChangeShapeType="1"/>
          </p:cNvSpPr>
          <p:nvPr/>
        </p:nvSpPr>
        <p:spPr bwMode="auto">
          <a:xfrm>
            <a:off x="3810000" y="4191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Text Box 25"/>
          <p:cNvSpPr txBox="1">
            <a:spLocks noChangeArrowheads="1"/>
          </p:cNvSpPr>
          <p:nvPr/>
        </p:nvSpPr>
        <p:spPr bwMode="auto">
          <a:xfrm>
            <a:off x="3810000" y="4129088"/>
            <a:ext cx="1328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10   11   12</a:t>
            </a:r>
          </a:p>
        </p:txBody>
      </p:sp>
      <p:sp>
        <p:nvSpPr>
          <p:cNvPr id="24587" name="AutoShape 26"/>
          <p:cNvSpPr>
            <a:spLocks noChangeArrowheads="1"/>
          </p:cNvSpPr>
          <p:nvPr/>
        </p:nvSpPr>
        <p:spPr bwMode="auto">
          <a:xfrm>
            <a:off x="4833938" y="3513138"/>
            <a:ext cx="169862" cy="677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Text Box 28"/>
          <p:cNvSpPr txBox="1">
            <a:spLocks noChangeArrowheads="1"/>
          </p:cNvSpPr>
          <p:nvPr/>
        </p:nvSpPr>
        <p:spPr bwMode="auto">
          <a:xfrm>
            <a:off x="6972300" y="1828800"/>
            <a:ext cx="1768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Evidence genotype</a:t>
            </a:r>
          </a:p>
        </p:txBody>
      </p:sp>
      <p:sp>
        <p:nvSpPr>
          <p:cNvPr id="24589" name="Text Box 31"/>
          <p:cNvSpPr txBox="1">
            <a:spLocks noChangeArrowheads="1"/>
          </p:cNvSpPr>
          <p:nvPr/>
        </p:nvSpPr>
        <p:spPr bwMode="auto">
          <a:xfrm>
            <a:off x="7319963" y="2743200"/>
            <a:ext cx="1039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10, 12</a:t>
            </a:r>
          </a:p>
        </p:txBody>
      </p:sp>
      <p:pic>
        <p:nvPicPr>
          <p:cNvPr id="24590" name="Picture 38" descr="DNA_logo.jpg                                                   00D94E0C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2895600"/>
            <a:ext cx="582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TextBox 1"/>
          <p:cNvSpPr txBox="1">
            <a:spLocks noChangeArrowheads="1"/>
          </p:cNvSpPr>
          <p:nvPr/>
        </p:nvSpPr>
        <p:spPr bwMode="auto">
          <a:xfrm>
            <a:off x="177800" y="4292600"/>
            <a:ext cx="2405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90"/>
                </a:solidFill>
              </a:rPr>
              <a:t>DNA from</a:t>
            </a:r>
          </a:p>
          <a:p>
            <a:r>
              <a:rPr lang="en-US" sz="2000">
                <a:solidFill>
                  <a:srgbClr val="000090"/>
                </a:solidFill>
              </a:rPr>
              <a:t>one person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DNA match statistic</a:t>
            </a:r>
          </a:p>
        </p:txBody>
      </p:sp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587375" y="1828800"/>
            <a:ext cx="1600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Evidence item</a:t>
            </a: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3711575" y="1828800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Evidence data</a:t>
            </a:r>
          </a:p>
        </p:txBody>
      </p:sp>
      <p:sp>
        <p:nvSpPr>
          <p:cNvPr id="26628" name="Line 10"/>
          <p:cNvSpPr>
            <a:spLocks noChangeShapeType="1"/>
          </p:cNvSpPr>
          <p:nvPr/>
        </p:nvSpPr>
        <p:spPr bwMode="auto">
          <a:xfrm>
            <a:off x="22637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Line 11"/>
          <p:cNvSpPr>
            <a:spLocks noChangeShapeType="1"/>
          </p:cNvSpPr>
          <p:nvPr/>
        </p:nvSpPr>
        <p:spPr bwMode="auto">
          <a:xfrm>
            <a:off x="54641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Lab</a:t>
            </a:r>
          </a:p>
        </p:txBody>
      </p:sp>
      <p:sp>
        <p:nvSpPr>
          <p:cNvPr id="26631" name="Text Box 20"/>
          <p:cNvSpPr txBox="1">
            <a:spLocks noChangeArrowheads="1"/>
          </p:cNvSpPr>
          <p:nvPr/>
        </p:nvSpPr>
        <p:spPr bwMode="auto">
          <a:xfrm>
            <a:off x="5683250" y="17526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Infer</a:t>
            </a:r>
          </a:p>
        </p:txBody>
      </p:sp>
      <p:sp>
        <p:nvSpPr>
          <p:cNvPr id="26632" name="AutoShape 22"/>
          <p:cNvSpPr>
            <a:spLocks noChangeArrowheads="1"/>
          </p:cNvSpPr>
          <p:nvPr/>
        </p:nvSpPr>
        <p:spPr bwMode="auto">
          <a:xfrm>
            <a:off x="3962400" y="3513138"/>
            <a:ext cx="158750" cy="677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Line 24"/>
          <p:cNvSpPr>
            <a:spLocks noChangeShapeType="1"/>
          </p:cNvSpPr>
          <p:nvPr/>
        </p:nvSpPr>
        <p:spPr bwMode="auto">
          <a:xfrm>
            <a:off x="3810000" y="4191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Text Box 25"/>
          <p:cNvSpPr txBox="1">
            <a:spLocks noChangeArrowheads="1"/>
          </p:cNvSpPr>
          <p:nvPr/>
        </p:nvSpPr>
        <p:spPr bwMode="auto">
          <a:xfrm>
            <a:off x="3810000" y="4129088"/>
            <a:ext cx="1328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10   11   12</a:t>
            </a:r>
          </a:p>
        </p:txBody>
      </p:sp>
      <p:sp>
        <p:nvSpPr>
          <p:cNvPr id="26635" name="AutoShape 26"/>
          <p:cNvSpPr>
            <a:spLocks noChangeArrowheads="1"/>
          </p:cNvSpPr>
          <p:nvPr/>
        </p:nvSpPr>
        <p:spPr bwMode="auto">
          <a:xfrm>
            <a:off x="4833938" y="3513138"/>
            <a:ext cx="169862" cy="677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Text Box 28"/>
          <p:cNvSpPr txBox="1">
            <a:spLocks noChangeArrowheads="1"/>
          </p:cNvSpPr>
          <p:nvPr/>
        </p:nvSpPr>
        <p:spPr bwMode="auto">
          <a:xfrm>
            <a:off x="6972300" y="1828800"/>
            <a:ext cx="1768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Evidence genotype</a:t>
            </a:r>
          </a:p>
        </p:txBody>
      </p:sp>
      <p:sp>
        <p:nvSpPr>
          <p:cNvPr id="26637" name="Text Box 29"/>
          <p:cNvSpPr txBox="1">
            <a:spLocks noChangeArrowheads="1"/>
          </p:cNvSpPr>
          <p:nvPr/>
        </p:nvSpPr>
        <p:spPr bwMode="auto">
          <a:xfrm>
            <a:off x="6972300" y="5349875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606060"/>
                </a:solidFill>
              </a:rPr>
              <a:t>Known genotype</a:t>
            </a:r>
          </a:p>
        </p:txBody>
      </p:sp>
      <p:sp>
        <p:nvSpPr>
          <p:cNvPr id="26638" name="AutoShape 30"/>
          <p:cNvSpPr>
            <a:spLocks noChangeArrowheads="1"/>
          </p:cNvSpPr>
          <p:nvPr/>
        </p:nvSpPr>
        <p:spPr bwMode="auto">
          <a:xfrm>
            <a:off x="7581900" y="4191000"/>
            <a:ext cx="533400" cy="990600"/>
          </a:xfrm>
          <a:prstGeom prst="upDown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Text Box 31"/>
          <p:cNvSpPr txBox="1">
            <a:spLocks noChangeArrowheads="1"/>
          </p:cNvSpPr>
          <p:nvPr/>
        </p:nvSpPr>
        <p:spPr bwMode="auto">
          <a:xfrm>
            <a:off x="7319963" y="2743200"/>
            <a:ext cx="1039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10, 12</a:t>
            </a:r>
          </a:p>
        </p:txBody>
      </p:sp>
      <p:sp>
        <p:nvSpPr>
          <p:cNvPr id="26640" name="Text Box 32"/>
          <p:cNvSpPr txBox="1">
            <a:spLocks noChangeArrowheads="1"/>
          </p:cNvSpPr>
          <p:nvPr/>
        </p:nvSpPr>
        <p:spPr bwMode="auto">
          <a:xfrm>
            <a:off x="7315200" y="6210300"/>
            <a:ext cx="1039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606060"/>
                </a:solidFill>
              </a:rPr>
              <a:t>10, 12</a:t>
            </a:r>
          </a:p>
        </p:txBody>
      </p:sp>
      <p:sp>
        <p:nvSpPr>
          <p:cNvPr id="26641" name="Text Box 33"/>
          <p:cNvSpPr txBox="1">
            <a:spLocks noChangeArrowheads="1"/>
          </p:cNvSpPr>
          <p:nvPr/>
        </p:nvSpPr>
        <p:spPr bwMode="auto">
          <a:xfrm>
            <a:off x="7237413" y="4419600"/>
            <a:ext cx="143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Compare</a:t>
            </a:r>
          </a:p>
        </p:txBody>
      </p:sp>
      <p:pic>
        <p:nvPicPr>
          <p:cNvPr id="26642" name="Picture 38" descr="DNA_logo.jpg                                                   00D94E0C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2895600"/>
            <a:ext cx="582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3" name="TextBox 1"/>
          <p:cNvSpPr txBox="1">
            <a:spLocks noChangeArrowheads="1"/>
          </p:cNvSpPr>
          <p:nvPr/>
        </p:nvSpPr>
        <p:spPr bwMode="auto">
          <a:xfrm>
            <a:off x="177800" y="4292600"/>
            <a:ext cx="2405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90"/>
                </a:solidFill>
              </a:rPr>
              <a:t>DNA from</a:t>
            </a:r>
          </a:p>
          <a:p>
            <a:r>
              <a:rPr lang="en-US" sz="2000">
                <a:solidFill>
                  <a:srgbClr val="000090"/>
                </a:solidFill>
              </a:rPr>
              <a:t>one person</a:t>
            </a:r>
          </a:p>
        </p:txBody>
      </p:sp>
      <p:grpSp>
        <p:nvGrpSpPr>
          <p:cNvPr id="26644" name="Group 19"/>
          <p:cNvGrpSpPr>
            <a:grpSpLocks/>
          </p:cNvGrpSpPr>
          <p:nvPr/>
        </p:nvGrpSpPr>
        <p:grpSpPr bwMode="auto">
          <a:xfrm>
            <a:off x="2773363" y="5538788"/>
            <a:ext cx="3559175" cy="950912"/>
            <a:chOff x="1212" y="2425"/>
            <a:chExt cx="2242" cy="599"/>
          </a:xfrm>
        </p:grpSpPr>
        <p:sp>
          <p:nvSpPr>
            <p:cNvPr id="26645" name="Text Box 4"/>
            <p:cNvSpPr txBox="1">
              <a:spLocks noChangeArrowheads="1"/>
            </p:cNvSpPr>
            <p:nvPr/>
          </p:nvSpPr>
          <p:spPr bwMode="auto">
            <a:xfrm>
              <a:off x="2215" y="2425"/>
              <a:ext cx="2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/>
                <a:t>1</a:t>
              </a:r>
            </a:p>
          </p:txBody>
        </p:sp>
        <p:sp>
          <p:nvSpPr>
            <p:cNvPr id="26646" name="Text Box 5"/>
            <p:cNvSpPr txBox="1">
              <a:spLocks noChangeArrowheads="1"/>
            </p:cNvSpPr>
            <p:nvPr/>
          </p:nvSpPr>
          <p:spPr bwMode="auto">
            <a:xfrm>
              <a:off x="1214" y="2736"/>
              <a:ext cx="2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/>
                <a:t>Prob(</a:t>
              </a:r>
              <a:r>
                <a:rPr lang="en-US">
                  <a:solidFill>
                    <a:srgbClr val="996633"/>
                  </a:solidFill>
                </a:rPr>
                <a:t>coincidental match</a:t>
              </a:r>
              <a:r>
                <a:rPr lang="en-US"/>
                <a:t>)</a:t>
              </a:r>
            </a:p>
          </p:txBody>
        </p:sp>
        <p:sp>
          <p:nvSpPr>
            <p:cNvPr id="26647" name="Line 6"/>
            <p:cNvSpPr>
              <a:spLocks noChangeShapeType="1"/>
            </p:cNvSpPr>
            <p:nvPr/>
          </p:nvSpPr>
          <p:spPr bwMode="auto">
            <a:xfrm>
              <a:off x="1212" y="2736"/>
              <a:ext cx="2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National Academy of Sciences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468284" y="5593721"/>
            <a:ext cx="8194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solidFill>
                  <a:srgbClr val="660066"/>
                </a:solidFill>
              </a:rPr>
              <a:t>However, ... there may be problems ... with how the DNA was ... interpreted, such as when there are mixed samples</a:t>
            </a: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3441700" y="1976438"/>
            <a:ext cx="47418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"Strengthening Forensic Science:</a:t>
            </a:r>
          </a:p>
          <a:p>
            <a:r>
              <a:rPr lang="en-US">
                <a:solidFill>
                  <a:srgbClr val="000090"/>
                </a:solidFill>
              </a:rPr>
              <a:t>A Path Forward" (2009)</a:t>
            </a:r>
          </a:p>
        </p:txBody>
      </p:sp>
      <p:pic>
        <p:nvPicPr>
          <p:cNvPr id="28676" name="Picture 1" descr="NASre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778000"/>
            <a:ext cx="1817688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2"/>
          <p:cNvSpPr txBox="1">
            <a:spLocks noChangeArrowheads="1"/>
          </p:cNvSpPr>
          <p:nvPr/>
        </p:nvSpPr>
        <p:spPr bwMode="auto">
          <a:xfrm>
            <a:off x="3849688" y="3060700"/>
            <a:ext cx="4064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008000"/>
                </a:solidFill>
              </a:rPr>
              <a:t>• Human examination bias </a:t>
            </a:r>
          </a:p>
          <a:p>
            <a:pPr algn="l"/>
            <a:r>
              <a:rPr lang="en-US">
                <a:solidFill>
                  <a:srgbClr val="008000"/>
                </a:solidFill>
              </a:rPr>
              <a:t>• Statistics &amp; reporting</a:t>
            </a:r>
          </a:p>
          <a:p>
            <a:pPr algn="l"/>
            <a:r>
              <a:rPr lang="en-US">
                <a:solidFill>
                  <a:srgbClr val="008000"/>
                </a:solidFill>
              </a:rPr>
              <a:t>• Underlying scientific basis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2834" y="5057514"/>
            <a:ext cx="5381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2">
                      <a:alpha val="50000"/>
                    </a:schemeClr>
                  </a:solidFill>
                </a:ln>
                <a:solidFill>
                  <a:srgbClr val="FFFF00"/>
                </a:solidFill>
              </a:rPr>
              <a:t>DNA Gold Standard</a:t>
            </a:r>
            <a:endParaRPr lang="en-US" sz="2800" b="1" dirty="0">
              <a:ln w="15875">
                <a:solidFill>
                  <a:schemeClr val="tx2">
                    <a:alpha val="50000"/>
                  </a:schemeClr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23640</TotalTime>
  <Words>2667</Words>
  <Application>Microsoft Macintosh PowerPoint</Application>
  <PresentationFormat>On-screen Show (4:3)</PresentationFormat>
  <Paragraphs>654</Paragraphs>
  <Slides>68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Helvetica</vt:lpstr>
      <vt:lpstr>Lucida Blackletter</vt:lpstr>
      <vt:lpstr>ＭＳ Ｐゴシック</vt:lpstr>
      <vt:lpstr>Times</vt:lpstr>
      <vt:lpstr>Blank Presentation</vt:lpstr>
      <vt:lpstr>The Probative Power of DNA Mixtures</vt:lpstr>
      <vt:lpstr>Booker Diggins stays in prison</vt:lpstr>
      <vt:lpstr>DNA biology</vt:lpstr>
      <vt:lpstr>Short tandem repeat</vt:lpstr>
      <vt:lpstr>DNA genotype</vt:lpstr>
      <vt:lpstr>DNA laboratory</vt:lpstr>
      <vt:lpstr>DNA interpretation</vt:lpstr>
      <vt:lpstr>DNA match statistic</vt:lpstr>
      <vt:lpstr>National Academy of Sciences</vt:lpstr>
      <vt:lpstr>DNA mixture</vt:lpstr>
      <vt:lpstr>DNA statistic shuts down labs</vt:lpstr>
      <vt:lpstr>MIX05: Statistics not reproducible</vt:lpstr>
      <vt:lpstr>MIX13: Statistics falsely include</vt:lpstr>
      <vt:lpstr>CPI lacks probative value</vt:lpstr>
      <vt:lpstr>Subjective interpretation</vt:lpstr>
      <vt:lpstr>TrueAllele® Casework</vt:lpstr>
      <vt:lpstr>DNA mixture data</vt:lpstr>
      <vt:lpstr>DNA mixture interpretation</vt:lpstr>
      <vt:lpstr>DNA match statistic</vt:lpstr>
      <vt:lpstr>Mixtures corroborate witnesses</vt:lpstr>
      <vt:lpstr>Computers can use all the data</vt:lpstr>
      <vt:lpstr>How the computer thinks</vt:lpstr>
      <vt:lpstr>Evidence genotype</vt:lpstr>
      <vt:lpstr>DNA match information</vt:lpstr>
      <vt:lpstr>Match information at 15 loci</vt:lpstr>
      <vt:lpstr>Is the suspect in the evidence?</vt:lpstr>
      <vt:lpstr>Is the victim in the evidence?</vt:lpstr>
      <vt:lpstr>Life sentence</vt:lpstr>
      <vt:lpstr>Mixtures reduce coincidence</vt:lpstr>
      <vt:lpstr>DNA mixture data</vt:lpstr>
      <vt:lpstr>Match statistics</vt:lpstr>
      <vt:lpstr>Match statistics</vt:lpstr>
      <vt:lpstr>DNA transfer</vt:lpstr>
      <vt:lpstr>Convictions obtained</vt:lpstr>
      <vt:lpstr>TrueAllele is reliable</vt:lpstr>
      <vt:lpstr>DNA mixture data pattern</vt:lpstr>
      <vt:lpstr>Older methods use less data</vt:lpstr>
      <vt:lpstr>TrueAllele explains all the data</vt:lpstr>
      <vt:lpstr>Are the suspects in the evidence?</vt:lpstr>
      <vt:lpstr>Reliability (La. Rule 702)</vt:lpstr>
      <vt:lpstr>Daubert v. Merrell Dow Pharmaceuticals (1993)</vt:lpstr>
      <vt:lpstr>Peer-review process</vt:lpstr>
      <vt:lpstr>Peer-reviewed validation study</vt:lpstr>
      <vt:lpstr>TrueAllele validation papers</vt:lpstr>
      <vt:lpstr>Validation axes</vt:lpstr>
      <vt:lpstr>Sensitivity</vt:lpstr>
      <vt:lpstr>TrueAllele sensitivity</vt:lpstr>
      <vt:lpstr>Specificity</vt:lpstr>
      <vt:lpstr>TrueAllele specificity</vt:lpstr>
      <vt:lpstr>Reproducibility</vt:lpstr>
      <vt:lpstr>TrueAllele reproducibility</vt:lpstr>
      <vt:lpstr>Comparison of methods</vt:lpstr>
      <vt:lpstr>Information varies with amount</vt:lpstr>
      <vt:lpstr>Accuracy of methods</vt:lpstr>
      <vt:lpstr>Chesterfield and Dyson convicted</vt:lpstr>
      <vt:lpstr>Resolving limited DNA</vt:lpstr>
      <vt:lpstr>Small DNA amount</vt:lpstr>
      <vt:lpstr>Match statistic error rate</vt:lpstr>
      <vt:lpstr>Life sentence</vt:lpstr>
      <vt:lpstr>Louisiana outcomes</vt:lpstr>
      <vt:lpstr>TrueAllele in Louisiana</vt:lpstr>
      <vt:lpstr>Widespread acceptance</vt:lpstr>
      <vt:lpstr>WTC DNA data reanalysis</vt:lpstr>
      <vt:lpstr>TrueAllele database</vt:lpstr>
      <vt:lpstr>Inconclusive mixture</vt:lpstr>
      <vt:lpstr>Computer reanalysis</vt:lpstr>
      <vt:lpstr>Leading the way</vt:lpstr>
      <vt:lpstr>More DNA mixture information</vt:lpstr>
    </vt:vector>
  </TitlesOfParts>
  <Company>Cybergenetics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TrueAllele® Casework</dc:title>
  <cp:lastModifiedBy>Matt Legler</cp:lastModifiedBy>
  <cp:revision>2499</cp:revision>
  <cp:lastPrinted>2016-06-27T12:23:08Z</cp:lastPrinted>
  <dcterms:modified xsi:type="dcterms:W3CDTF">2016-07-01T14:58:07Z</dcterms:modified>
</cp:coreProperties>
</file>