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29" r:id="rId2"/>
    <p:sldId id="481" r:id="rId3"/>
    <p:sldId id="483" r:id="rId4"/>
    <p:sldId id="485" r:id="rId5"/>
    <p:sldId id="507" r:id="rId6"/>
    <p:sldId id="484" r:id="rId7"/>
    <p:sldId id="486" r:id="rId8"/>
    <p:sldId id="482" r:id="rId9"/>
    <p:sldId id="508" r:id="rId10"/>
    <p:sldId id="496" r:id="rId11"/>
    <p:sldId id="491" r:id="rId12"/>
    <p:sldId id="490" r:id="rId13"/>
    <p:sldId id="509" r:id="rId14"/>
    <p:sldId id="492" r:id="rId15"/>
    <p:sldId id="493" r:id="rId16"/>
    <p:sldId id="497" r:id="rId17"/>
    <p:sldId id="495" r:id="rId18"/>
    <p:sldId id="494" r:id="rId19"/>
    <p:sldId id="488" r:id="rId20"/>
    <p:sldId id="498" r:id="rId21"/>
    <p:sldId id="487" r:id="rId22"/>
    <p:sldId id="489" r:id="rId23"/>
    <p:sldId id="499" r:id="rId24"/>
    <p:sldId id="500" r:id="rId25"/>
    <p:sldId id="501" r:id="rId26"/>
    <p:sldId id="502" r:id="rId27"/>
    <p:sldId id="503" r:id="rId28"/>
    <p:sldId id="504" r:id="rId29"/>
    <p:sldId id="506" r:id="rId30"/>
    <p:sldId id="505" r:id="rId31"/>
    <p:sldId id="480" r:id="rId32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82">
          <p15:clr>
            <a:srgbClr val="A4A3A4"/>
          </p15:clr>
        </p15:guide>
        <p15:guide id="2" pos="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85D134"/>
    <a:srgbClr val="996633"/>
    <a:srgbClr val="667BC8"/>
    <a:srgbClr val="FFFFFF"/>
    <a:srgbClr val="800080"/>
    <a:srgbClr val="FF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50076" autoAdjust="0"/>
  </p:normalViewPr>
  <p:slideViewPr>
    <p:cSldViewPr snapToGrid="0">
      <p:cViewPr varScale="1">
        <p:scale>
          <a:sx n="115" d="100"/>
          <a:sy n="115" d="100"/>
        </p:scale>
        <p:origin x="1560" y="184"/>
      </p:cViewPr>
      <p:guideLst>
        <p:guide orient="horz" pos="3582"/>
        <p:guide pos="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 snapToGrid="0">
      <p:cViewPr varScale="1">
        <p:scale>
          <a:sx n="192" d="100"/>
          <a:sy n="192" d="100"/>
        </p:scale>
        <p:origin x="-4744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Cybergenetics © 2003-</a:t>
            </a: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16179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6D779D7-CE00-AE42-B76A-51B44FE02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45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Cybergenetics © 2007-2010</a:t>
            </a:r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D96858B-06A7-1F4C-9706-0784E01FA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133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Cybergenetics © 2003-2011</a:t>
            </a:r>
          </a:p>
        </p:txBody>
      </p:sp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3F52E9-BF1A-3F42-92D8-F31B6D4EBFCC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74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Cybergenetics © 2007-2010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96858B-06A7-1F4C-9706-0784E01FA0E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78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16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FABE2-313A-0A46-8CE9-DCAAC7885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10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63850-C3AA-5D40-8F54-76D29ED95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98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C1DCA-6FEC-484F-BC07-F509AEAB7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65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65A44-B49A-BF43-8F27-23A541D36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86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1F243-1CB5-2242-950D-96853A630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15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324CF-EB42-9C49-896A-D162B9A90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64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3D652-ED91-564E-BD2E-53BDCB02C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74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82092-7FE7-4F4E-B471-E76E4A7CE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24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5CAD9-1A38-BC49-98AF-E0FD5ACE7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9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33A53-2877-E046-9318-FEEED4400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96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EDFF7-8412-684F-BE02-D1224822F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6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pPr>
              <a:defRPr/>
            </a:pPr>
            <a:fld id="{166C90E0-0281-3B4A-A473-87BEF0C22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tiff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g"/><Relationship Id="rId3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tiff"/><Relationship Id="rId3" Type="http://schemas.openxmlformats.org/officeDocument/2006/relationships/image" Target="../media/image20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3.pn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62575"/>
            <a:ext cx="29718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Arial" charset="0"/>
              </a:rPr>
              <a:t>Justice Denied:</a:t>
            </a:r>
            <a:br>
              <a:rPr lang="en-US" sz="3600" b="1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3600" b="1" dirty="0" smtClean="0">
                <a:solidFill>
                  <a:schemeClr val="tx1"/>
                </a:solidFill>
                <a:latin typeface="Arial" charset="0"/>
              </a:rPr>
              <a:t>Mr. Hopkins Invisible Semen</a:t>
            </a:r>
            <a:endParaRPr lang="en-US" sz="36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588079" y="2382019"/>
            <a:ext cx="796732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American Investigative Society of Cold Cases</a:t>
            </a:r>
          </a:p>
          <a:p>
            <a:pPr>
              <a:defRPr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AISOCC Annual Conference</a:t>
            </a:r>
          </a:p>
          <a:p>
            <a:pPr>
              <a:defRPr/>
            </a:pPr>
            <a:r>
              <a:rPr 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June, 2016</a:t>
            </a:r>
          </a:p>
          <a:p>
            <a:pPr>
              <a:defRPr/>
            </a:pPr>
            <a:r>
              <a:rPr 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St. Louis, MO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2349500" y="4679950"/>
            <a:ext cx="45704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Mark W Perlin, PhD, MD, PhD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Cybergenetics, Pittsburgh, PA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3484563" y="6477000"/>
            <a:ext cx="21605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Cybergenetics © 2003-2016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 theory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123" y="1982328"/>
            <a:ext cx="4640992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Hopkins wasn’t there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</a:rPr>
              <a:t> </a:t>
            </a:r>
            <a:r>
              <a:rPr lang="en-US" sz="2800" dirty="0" smtClean="0">
                <a:solidFill>
                  <a:srgbClr val="0000FF"/>
                </a:solidFill>
              </a:rPr>
              <a:t>  when Walsh died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old DNA from before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no coincidences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DNA is expected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no semen on hands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with prior sexual relations,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</a:rPr>
              <a:t> </a:t>
            </a:r>
            <a:r>
              <a:rPr lang="en-US" sz="2800" dirty="0" smtClean="0">
                <a:solidFill>
                  <a:srgbClr val="0000FF"/>
                </a:solidFill>
              </a:rPr>
              <a:t>   DNA is not probative</a:t>
            </a:r>
          </a:p>
        </p:txBody>
      </p:sp>
      <p:pic>
        <p:nvPicPr>
          <p:cNvPr id="6" name="Picture 5" descr="Beaver_County_Judge_James_Ros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1" t="2363" r="19674" b="36068"/>
          <a:stretch/>
        </p:blipFill>
        <p:spPr>
          <a:xfrm>
            <a:off x="961431" y="2017936"/>
            <a:ext cx="2348239" cy="31693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1998" y="5697688"/>
            <a:ext cx="68487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DNA doesn’t say how or when it was left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(typical expert testimony)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7784" y="5199141"/>
            <a:ext cx="2789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Hon. James Ross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competing hypotheses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59954" y="2160374"/>
            <a:ext cx="64570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</a:rPr>
              <a:t>Prosecution</a:t>
            </a:r>
            <a:r>
              <a:rPr lang="en-US" sz="2800" dirty="0" smtClean="0">
                <a:solidFill>
                  <a:srgbClr val="0000FF"/>
                </a:solidFill>
              </a:rPr>
              <a:t>: 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Mr. Hopkins committed the crime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Semen deposited </a:t>
            </a:r>
            <a:r>
              <a:rPr lang="en-US" sz="2800" u="sng" dirty="0" smtClean="0">
                <a:solidFill>
                  <a:srgbClr val="0000FF"/>
                </a:solidFill>
              </a:rPr>
              <a:t>at the time of death</a:t>
            </a:r>
            <a:endParaRPr lang="en-US" sz="2800" u="sng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8050" y="4117042"/>
            <a:ext cx="64570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8000"/>
                </a:solidFill>
              </a:rPr>
              <a:t>Defense</a:t>
            </a:r>
            <a:r>
              <a:rPr lang="en-US" sz="2800" dirty="0" smtClean="0">
                <a:solidFill>
                  <a:srgbClr val="008000"/>
                </a:solidFill>
              </a:rPr>
              <a:t>: </a:t>
            </a:r>
          </a:p>
          <a:p>
            <a:pPr algn="l"/>
            <a:r>
              <a:rPr lang="en-US" sz="2800" dirty="0" smtClean="0">
                <a:solidFill>
                  <a:srgbClr val="008000"/>
                </a:solidFill>
              </a:rPr>
              <a:t>Mr. Hopkins did not commit the crime</a:t>
            </a:r>
          </a:p>
          <a:p>
            <a:pPr algn="l"/>
            <a:r>
              <a:rPr lang="en-US" sz="2800" dirty="0" smtClean="0">
                <a:solidFill>
                  <a:srgbClr val="008000"/>
                </a:solidFill>
              </a:rPr>
              <a:t>Semen left </a:t>
            </a:r>
            <a:r>
              <a:rPr lang="en-US" sz="2800" u="sng" dirty="0" smtClean="0">
                <a:solidFill>
                  <a:srgbClr val="008000"/>
                </a:solidFill>
              </a:rPr>
              <a:t>before the time of death</a:t>
            </a:r>
            <a:endParaRPr lang="en-US" sz="2800" u="sng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65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Fact 1: Proximity of semen stains</a:t>
            </a:r>
            <a:endParaRPr lang="en-US" dirty="0"/>
          </a:p>
        </p:txBody>
      </p:sp>
      <p:pic>
        <p:nvPicPr>
          <p:cNvPr id="3" name="Picture 2" descr="HandsCloth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01" y="2599571"/>
            <a:ext cx="3233997" cy="22790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01820" y="2670795"/>
            <a:ext cx="37032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Hopkins DNA on:  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bathrobe tie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blue nightshirt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</a:t>
            </a:r>
            <a:r>
              <a:rPr lang="en-US" sz="2800" dirty="0">
                <a:solidFill>
                  <a:srgbClr val="0000FF"/>
                </a:solidFill>
              </a:rPr>
              <a:t>flat sheet (2 spots)</a:t>
            </a:r>
          </a:p>
        </p:txBody>
      </p:sp>
    </p:spTree>
    <p:extLst>
      <p:ext uri="{BB962C8B-B14F-4D97-AF65-F5344CB8AC3E}">
        <p14:creationId xmlns:p14="http://schemas.microsoft.com/office/powerpoint/2010/main" val="393565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Note on the flat sheets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95618" y="2291405"/>
            <a:ext cx="61551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direct cloth contact, either way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transfer DNA from other items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adds no new information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consistent with explanations of both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   prosecution and defense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not probative or helpful here</a:t>
            </a:r>
          </a:p>
        </p:txBody>
      </p:sp>
    </p:spTree>
    <p:extLst>
      <p:ext uri="{BB962C8B-B14F-4D97-AF65-F5344CB8AC3E}">
        <p14:creationId xmlns:p14="http://schemas.microsoft.com/office/powerpoint/2010/main" val="177909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Prosecution explains proximity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59954" y="2160374"/>
            <a:ext cx="6457032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</a:rPr>
              <a:t>Prosecution hypothesis</a:t>
            </a:r>
            <a:r>
              <a:rPr lang="en-US" sz="2800" dirty="0" smtClean="0">
                <a:solidFill>
                  <a:srgbClr val="0000FF"/>
                </a:solidFill>
              </a:rPr>
              <a:t>: 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Mr. Hopkins committed the crime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Semen deposited at the time of death</a:t>
            </a:r>
          </a:p>
          <a:p>
            <a:pPr algn="l"/>
            <a:endParaRPr lang="en-US" sz="2800" dirty="0">
              <a:solidFill>
                <a:srgbClr val="0000FF"/>
              </a:solidFill>
            </a:endParaRPr>
          </a:p>
          <a:p>
            <a:pPr algn="l"/>
            <a:r>
              <a:rPr lang="en-US" sz="2800" dirty="0" smtClean="0">
                <a:solidFill>
                  <a:srgbClr val="000090"/>
                </a:solidFill>
              </a:rPr>
              <a:t>Explains the proximity of semen stains</a:t>
            </a:r>
          </a:p>
          <a:p>
            <a:pPr algn="l"/>
            <a:r>
              <a:rPr lang="en-US" sz="2800" dirty="0">
                <a:solidFill>
                  <a:srgbClr val="000090"/>
                </a:solidFill>
              </a:rPr>
              <a:t>b</a:t>
            </a:r>
            <a:r>
              <a:rPr lang="en-US" sz="2800" dirty="0" smtClean="0">
                <a:solidFill>
                  <a:srgbClr val="000090"/>
                </a:solidFill>
              </a:rPr>
              <a:t>y direct ejaculation during strangling</a:t>
            </a:r>
          </a:p>
          <a:p>
            <a:pPr algn="l"/>
            <a:endParaRPr lang="en-US" sz="2800" dirty="0">
              <a:solidFill>
                <a:srgbClr val="000090"/>
              </a:solidFill>
            </a:endParaRPr>
          </a:p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Says there is no other possibility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transfer</a:t>
            </a:r>
            <a:endParaRPr lang="en-US" dirty="0"/>
          </a:p>
        </p:txBody>
      </p:sp>
      <p:pic>
        <p:nvPicPr>
          <p:cNvPr id="3" name="Picture 2" descr="TransferArticl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61" y="2209582"/>
            <a:ext cx="4403599" cy="32483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3252" y="2374040"/>
            <a:ext cx="33353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Increases with: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moisture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pressure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friction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absorbent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</a:rPr>
              <a:t> </a:t>
            </a:r>
            <a:r>
              <a:rPr lang="en-US" sz="2800" dirty="0" smtClean="0">
                <a:solidFill>
                  <a:srgbClr val="0000FF"/>
                </a:solidFill>
              </a:rPr>
              <a:t>   cotton material</a:t>
            </a:r>
          </a:p>
        </p:txBody>
      </p:sp>
      <p:pic>
        <p:nvPicPr>
          <p:cNvPr id="5" name="Picture 4" descr="girl-scientis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7" y="106831"/>
            <a:ext cx="740098" cy="137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8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nightshirt to robe tie</a:t>
            </a:r>
            <a:endParaRPr lang="en-US" dirty="0"/>
          </a:p>
        </p:txBody>
      </p:sp>
      <p:pic>
        <p:nvPicPr>
          <p:cNvPr id="3" name="Picture 2" descr="HandsCloth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01" y="2302821"/>
            <a:ext cx="3233997" cy="22790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18732" y="2172252"/>
            <a:ext cx="47478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Walsh struggled, perspired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back moist, shirt wet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old semen stain on shirt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wet shirt moistens robe tie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pressure and friction from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</a:rPr>
              <a:t> </a:t>
            </a:r>
            <a:r>
              <a:rPr lang="en-US" sz="2800" dirty="0" smtClean="0">
                <a:solidFill>
                  <a:srgbClr val="0000FF"/>
                </a:solidFill>
              </a:rPr>
              <a:t>   tied hands behind back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sperm moves from shirt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</a:rPr>
              <a:t> </a:t>
            </a:r>
            <a:r>
              <a:rPr lang="en-US" sz="2800" dirty="0" smtClean="0">
                <a:solidFill>
                  <a:srgbClr val="0000FF"/>
                </a:solidFill>
              </a:rPr>
              <a:t>   to bathrobe tie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DNA detected years later</a:t>
            </a:r>
          </a:p>
        </p:txBody>
      </p:sp>
    </p:spTree>
    <p:extLst>
      <p:ext uri="{BB962C8B-B14F-4D97-AF65-F5344CB8AC3E}">
        <p14:creationId xmlns:p14="http://schemas.microsoft.com/office/powerpoint/2010/main" val="30771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Defense explains </a:t>
            </a:r>
            <a:r>
              <a:rPr lang="en-US" dirty="0"/>
              <a:t>proximity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9954" y="2160374"/>
            <a:ext cx="64570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8000"/>
                </a:solidFill>
              </a:rPr>
              <a:t>Defense hypothesis</a:t>
            </a:r>
            <a:r>
              <a:rPr lang="en-US" sz="2800" dirty="0" smtClean="0">
                <a:solidFill>
                  <a:srgbClr val="008000"/>
                </a:solidFill>
              </a:rPr>
              <a:t>: </a:t>
            </a:r>
            <a:endParaRPr lang="en-US" sz="2800" dirty="0">
              <a:solidFill>
                <a:srgbClr val="008000"/>
              </a:solidFill>
            </a:endParaRPr>
          </a:p>
          <a:p>
            <a:pPr algn="l"/>
            <a:r>
              <a:rPr lang="en-US" sz="2800" dirty="0">
                <a:solidFill>
                  <a:srgbClr val="008000"/>
                </a:solidFill>
              </a:rPr>
              <a:t>Mr. Hopkins did not commit the crime</a:t>
            </a:r>
          </a:p>
          <a:p>
            <a:pPr algn="l"/>
            <a:r>
              <a:rPr lang="en-US" sz="2800" dirty="0">
                <a:solidFill>
                  <a:srgbClr val="008000"/>
                </a:solidFill>
              </a:rPr>
              <a:t>Semen left before the time of death</a:t>
            </a:r>
          </a:p>
          <a:p>
            <a:pPr algn="l"/>
            <a:endParaRPr lang="en-US" sz="2800" dirty="0">
              <a:solidFill>
                <a:srgbClr val="0000FF"/>
              </a:solidFill>
            </a:endParaRPr>
          </a:p>
          <a:p>
            <a:pPr algn="l"/>
            <a:r>
              <a:rPr lang="en-US" sz="2800" dirty="0" smtClean="0">
                <a:solidFill>
                  <a:srgbClr val="000090"/>
                </a:solidFill>
              </a:rPr>
              <a:t>Explain the proximity of semen stains</a:t>
            </a:r>
          </a:p>
          <a:p>
            <a:pPr algn="l"/>
            <a:r>
              <a:rPr lang="en-US" sz="2800" dirty="0">
                <a:solidFill>
                  <a:srgbClr val="000090"/>
                </a:solidFill>
              </a:rPr>
              <a:t>b</a:t>
            </a:r>
            <a:r>
              <a:rPr lang="en-US" sz="2800" dirty="0" smtClean="0">
                <a:solidFill>
                  <a:srgbClr val="000090"/>
                </a:solidFill>
              </a:rPr>
              <a:t>y DNA transfer during strangling, </a:t>
            </a:r>
          </a:p>
          <a:p>
            <a:pPr algn="l"/>
            <a:r>
              <a:rPr lang="en-US" sz="2800" dirty="0">
                <a:solidFill>
                  <a:srgbClr val="000090"/>
                </a:solidFill>
              </a:rPr>
              <a:t>d</a:t>
            </a:r>
            <a:r>
              <a:rPr lang="en-US" sz="2800" dirty="0" smtClean="0">
                <a:solidFill>
                  <a:srgbClr val="000090"/>
                </a:solidFill>
              </a:rPr>
              <a:t>ue to moisture, pressure &amp; material</a:t>
            </a:r>
          </a:p>
          <a:p>
            <a:pPr algn="l"/>
            <a:endParaRPr lang="en-US" sz="2800" dirty="0">
              <a:solidFill>
                <a:srgbClr val="000090"/>
              </a:solidFill>
            </a:endParaRPr>
          </a:p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Sexual relationship, other possibilities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0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Fact 1: Proximity of semen stains</a:t>
            </a:r>
            <a:endParaRPr lang="en-US" dirty="0"/>
          </a:p>
        </p:txBody>
      </p:sp>
      <p:pic>
        <p:nvPicPr>
          <p:cNvPr id="3" name="Picture 2" descr="scales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00" y="2247900"/>
            <a:ext cx="3467100" cy="2349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4433" y="5021089"/>
            <a:ext cx="6350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Both hypotheses explain the data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Explanations cancel each other out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DNA proximity is not probative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98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Fact 2: Invisible semen stains</a:t>
            </a:r>
            <a:endParaRPr lang="en-US" dirty="0"/>
          </a:p>
        </p:txBody>
      </p:sp>
      <p:pic>
        <p:nvPicPr>
          <p:cNvPr id="3" name="Picture 2" descr="HandsCloth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79" y="2041672"/>
            <a:ext cx="3233997" cy="22790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49298" y="2112896"/>
            <a:ext cx="37032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Not seen (1979) on:  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bathrobe tie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blue nightshirt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flat sheet (2 spots)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4614" y="4508761"/>
            <a:ext cx="51058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000090"/>
                </a:solidFill>
              </a:rPr>
              <a:t>Checked (</a:t>
            </a:r>
            <a:r>
              <a:rPr lang="en-US" sz="2800" dirty="0">
                <a:solidFill>
                  <a:srgbClr val="000090"/>
                </a:solidFill>
              </a:rPr>
              <a:t>1979</a:t>
            </a:r>
            <a:r>
              <a:rPr lang="en-US" sz="2800" dirty="0" smtClean="0">
                <a:solidFill>
                  <a:srgbClr val="000090"/>
                </a:solidFill>
              </a:rPr>
              <a:t>)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smtClean="0">
                <a:solidFill>
                  <a:srgbClr val="000090"/>
                </a:solidFill>
              </a:rPr>
              <a:t>by:  </a:t>
            </a:r>
          </a:p>
          <a:p>
            <a:pPr algn="l"/>
            <a:r>
              <a:rPr lang="en-US" sz="2800" dirty="0" smtClean="0">
                <a:solidFill>
                  <a:srgbClr val="000090"/>
                </a:solidFill>
              </a:rPr>
              <a:t>• police investigator (hours)</a:t>
            </a:r>
          </a:p>
          <a:p>
            <a:pPr algn="l"/>
            <a:r>
              <a:rPr lang="en-US" sz="2800" dirty="0" smtClean="0">
                <a:solidFill>
                  <a:srgbClr val="000090"/>
                </a:solidFill>
              </a:rPr>
              <a:t>• pathologist (days)</a:t>
            </a:r>
          </a:p>
          <a:p>
            <a:pPr algn="l"/>
            <a:r>
              <a:rPr lang="en-US" sz="2800" dirty="0" smtClean="0">
                <a:solidFill>
                  <a:srgbClr val="000090"/>
                </a:solidFill>
              </a:rPr>
              <a:t>• coroner </a:t>
            </a:r>
            <a:r>
              <a:rPr lang="en-US" sz="2800" dirty="0">
                <a:solidFill>
                  <a:srgbClr val="000090"/>
                </a:solidFill>
              </a:rPr>
              <a:t>(days</a:t>
            </a:r>
            <a:r>
              <a:rPr lang="en-US" sz="2800" dirty="0" smtClean="0">
                <a:solidFill>
                  <a:srgbClr val="000090"/>
                </a:solidFill>
              </a:rPr>
              <a:t>)</a:t>
            </a:r>
          </a:p>
          <a:p>
            <a:pPr algn="l"/>
            <a:r>
              <a:rPr lang="en-US" sz="2800" dirty="0" smtClean="0">
                <a:solidFill>
                  <a:srgbClr val="000090"/>
                </a:solidFill>
              </a:rPr>
              <a:t>• criminalist at lab (weeks)</a:t>
            </a:r>
          </a:p>
        </p:txBody>
      </p:sp>
    </p:spTree>
    <p:extLst>
      <p:ext uri="{BB962C8B-B14F-4D97-AF65-F5344CB8AC3E}">
        <p14:creationId xmlns:p14="http://schemas.microsoft.com/office/powerpoint/2010/main" val="400622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evidence in context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26431" y="1922968"/>
            <a:ext cx="44273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</a:rPr>
              <a:t>Probative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Suspect not at scene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 Can’t explain the DNA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 Presence suggests guilt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4525" y="4105171"/>
            <a:ext cx="46903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8000"/>
                </a:solidFill>
              </a:rPr>
              <a:t>Non-probative</a:t>
            </a:r>
          </a:p>
          <a:p>
            <a:pPr algn="l"/>
            <a:r>
              <a:rPr lang="en-US" sz="2800" dirty="0" smtClean="0">
                <a:solidFill>
                  <a:srgbClr val="008000"/>
                </a:solidFill>
              </a:rPr>
              <a:t>• Suspect was there before</a:t>
            </a:r>
          </a:p>
          <a:p>
            <a:pPr algn="l"/>
            <a:r>
              <a:rPr lang="en-US" sz="2800" dirty="0" smtClean="0">
                <a:solidFill>
                  <a:srgbClr val="008000"/>
                </a:solidFill>
              </a:rPr>
              <a:t>• Easily explains the DNA</a:t>
            </a:r>
          </a:p>
          <a:p>
            <a:pPr algn="l"/>
            <a:r>
              <a:rPr lang="en-US" sz="2800" dirty="0" smtClean="0">
                <a:solidFill>
                  <a:srgbClr val="008000"/>
                </a:solidFill>
              </a:rPr>
              <a:t>• Doesn’t indicate guilt</a:t>
            </a:r>
            <a:endParaRPr 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73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Prosecution explains invisibility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59954" y="2160374"/>
            <a:ext cx="6457032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</a:rPr>
              <a:t>Prosecution hypothesis</a:t>
            </a:r>
            <a:r>
              <a:rPr lang="en-US" sz="2800" dirty="0" smtClean="0">
                <a:solidFill>
                  <a:srgbClr val="0000FF"/>
                </a:solidFill>
              </a:rPr>
              <a:t>: 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Mr. Hopkins committed the crime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Semen deposited at the time of death</a:t>
            </a:r>
          </a:p>
          <a:p>
            <a:pPr algn="l"/>
            <a:endParaRPr lang="en-US" sz="2800" dirty="0">
              <a:solidFill>
                <a:srgbClr val="0000FF"/>
              </a:solidFill>
            </a:endParaRPr>
          </a:p>
          <a:p>
            <a:pPr algn="l"/>
            <a:r>
              <a:rPr lang="en-US" sz="2800" dirty="0" smtClean="0">
                <a:solidFill>
                  <a:srgbClr val="000090"/>
                </a:solidFill>
              </a:rPr>
              <a:t>All four semen stains were </a:t>
            </a:r>
            <a:r>
              <a:rPr lang="en-US" sz="2800" dirty="0" smtClean="0">
                <a:solidFill>
                  <a:srgbClr val="FF0000"/>
                </a:solidFill>
              </a:rPr>
              <a:t>invisible</a:t>
            </a:r>
            <a:r>
              <a:rPr lang="en-US" sz="2800" dirty="0" smtClean="0">
                <a:solidFill>
                  <a:srgbClr val="000090"/>
                </a:solidFill>
              </a:rPr>
              <a:t>,</a:t>
            </a:r>
          </a:p>
          <a:p>
            <a:pPr algn="l"/>
            <a:r>
              <a:rPr lang="en-US" sz="2800" dirty="0">
                <a:solidFill>
                  <a:srgbClr val="000090"/>
                </a:solidFill>
              </a:rPr>
              <a:t>s</a:t>
            </a:r>
            <a:r>
              <a:rPr lang="en-US" sz="2800" dirty="0" smtClean="0">
                <a:solidFill>
                  <a:srgbClr val="000090"/>
                </a:solidFill>
              </a:rPr>
              <a:t>o the four examiners didn’t see them;</a:t>
            </a:r>
          </a:p>
          <a:p>
            <a:pPr algn="l"/>
            <a:r>
              <a:rPr lang="en-US" sz="2800" dirty="0">
                <a:solidFill>
                  <a:srgbClr val="000090"/>
                </a:solidFill>
              </a:rPr>
              <a:t>o</a:t>
            </a:r>
            <a:r>
              <a:rPr lang="en-US" sz="2800" dirty="0" smtClean="0">
                <a:solidFill>
                  <a:srgbClr val="000090"/>
                </a:solidFill>
              </a:rPr>
              <a:t>r, Mr. Hopkins shoots invisible semen</a:t>
            </a:r>
            <a:endParaRPr lang="en-US" sz="2800" dirty="0">
              <a:solidFill>
                <a:srgbClr val="00009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999" y="5602727"/>
            <a:ext cx="1970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low chance for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blue nightshirt</a:t>
            </a:r>
          </a:p>
          <a:p>
            <a:r>
              <a:rPr lang="en-US" sz="2000" dirty="0">
                <a:solidFill>
                  <a:srgbClr val="FF0000"/>
                </a:solidFill>
              </a:rPr>
              <a:t>invisible </a:t>
            </a:r>
            <a:r>
              <a:rPr lang="en-US" sz="2000" dirty="0" smtClean="0">
                <a:solidFill>
                  <a:srgbClr val="FF0000"/>
                </a:solidFill>
              </a:rPr>
              <a:t>stain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440" y="5600815"/>
            <a:ext cx="2007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low chance for</a:t>
            </a:r>
          </a:p>
          <a:p>
            <a:r>
              <a:rPr lang="en-US" sz="2000" dirty="0">
                <a:solidFill>
                  <a:srgbClr val="FF0000"/>
                </a:solidFill>
              </a:rPr>
              <a:t>b</a:t>
            </a:r>
            <a:r>
              <a:rPr lang="en-US" sz="2000" dirty="0" smtClean="0">
                <a:solidFill>
                  <a:srgbClr val="FF0000"/>
                </a:solidFill>
              </a:rPr>
              <a:t>athrobe tie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invisible </a:t>
            </a:r>
            <a:r>
              <a:rPr lang="en-US" sz="2000" dirty="0" smtClean="0">
                <a:solidFill>
                  <a:srgbClr val="FF0000"/>
                </a:solidFill>
              </a:rPr>
              <a:t>stain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4660" y="5598903"/>
            <a:ext cx="19741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low chance for</a:t>
            </a:r>
          </a:p>
          <a:p>
            <a:r>
              <a:rPr lang="en-US" sz="2000" dirty="0">
                <a:solidFill>
                  <a:srgbClr val="FF0000"/>
                </a:solidFill>
              </a:rPr>
              <a:t>t</a:t>
            </a:r>
            <a:r>
              <a:rPr lang="en-US" sz="2000" dirty="0" smtClean="0">
                <a:solidFill>
                  <a:srgbClr val="FF0000"/>
                </a:solidFill>
              </a:rPr>
              <a:t>op sheet #1</a:t>
            </a:r>
          </a:p>
          <a:p>
            <a:r>
              <a:rPr lang="en-US" sz="2000" dirty="0">
                <a:solidFill>
                  <a:srgbClr val="FF0000"/>
                </a:solidFill>
              </a:rPr>
              <a:t>invisible </a:t>
            </a:r>
            <a:r>
              <a:rPr lang="en-US" sz="2000" dirty="0" smtClean="0">
                <a:solidFill>
                  <a:srgbClr val="FF0000"/>
                </a:solidFill>
              </a:rPr>
              <a:t>stain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43014" y="5596990"/>
            <a:ext cx="1940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low chance for</a:t>
            </a:r>
          </a:p>
          <a:p>
            <a:r>
              <a:rPr lang="en-US" sz="2000" dirty="0">
                <a:solidFill>
                  <a:srgbClr val="FF0000"/>
                </a:solidFill>
              </a:rPr>
              <a:t>t</a:t>
            </a:r>
            <a:r>
              <a:rPr lang="en-US" sz="2000" dirty="0" smtClean="0">
                <a:solidFill>
                  <a:srgbClr val="FF0000"/>
                </a:solidFill>
              </a:rPr>
              <a:t>op sheet #2</a:t>
            </a:r>
          </a:p>
          <a:p>
            <a:r>
              <a:rPr lang="en-US" sz="2000" dirty="0">
                <a:solidFill>
                  <a:srgbClr val="FF0000"/>
                </a:solidFill>
              </a:rPr>
              <a:t>invisible </a:t>
            </a:r>
            <a:r>
              <a:rPr lang="en-US" sz="2000" dirty="0" smtClean="0">
                <a:solidFill>
                  <a:srgbClr val="FF0000"/>
                </a:solidFill>
              </a:rPr>
              <a:t>stain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2780" y="5840129"/>
            <a:ext cx="462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7958" y="5838217"/>
            <a:ext cx="462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2569" y="5848175"/>
            <a:ext cx="462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79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Fresh semen</a:t>
            </a:r>
            <a:endParaRPr lang="en-US" dirty="0"/>
          </a:p>
        </p:txBody>
      </p:sp>
      <p:pic>
        <p:nvPicPr>
          <p:cNvPr id="4" name="Picture 3" descr="semen_st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22" y="2479748"/>
            <a:ext cx="2772457" cy="21852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123" y="2207858"/>
            <a:ext cx="4451079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dries in 2-6 hours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crusted stain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noticeable border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visible in ordinary light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stiff, starchy consistency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forensic test in 1979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</a:rPr>
              <a:t> </a:t>
            </a:r>
            <a:r>
              <a:rPr lang="en-US" sz="2800" dirty="0" smtClean="0">
                <a:solidFill>
                  <a:srgbClr val="0000FF"/>
                </a:solidFill>
              </a:rPr>
              <a:t>   visual and tactile exam</a:t>
            </a:r>
          </a:p>
        </p:txBody>
      </p:sp>
      <p:pic>
        <p:nvPicPr>
          <p:cNvPr id="6" name="Picture 5" descr="girl-scientis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7" y="106831"/>
            <a:ext cx="740098" cy="137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6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Faded semen</a:t>
            </a:r>
            <a:endParaRPr lang="en-US" dirty="0"/>
          </a:p>
        </p:txBody>
      </p:sp>
      <p:pic>
        <p:nvPicPr>
          <p:cNvPr id="3" name="Picture 2" descr="semen_nost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2" y="2482850"/>
            <a:ext cx="2936383" cy="2171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123" y="2207858"/>
            <a:ext cx="4451079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2 weeks to 2 months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creasing and rubbing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crust flakes off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wetting disperses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washing cleanses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rugged sperm cells stay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</a:rPr>
              <a:t> </a:t>
            </a:r>
            <a:r>
              <a:rPr lang="en-US" sz="2800" dirty="0" smtClean="0">
                <a:solidFill>
                  <a:srgbClr val="0000FF"/>
                </a:solidFill>
              </a:rPr>
              <a:t>   often invisible to eye</a:t>
            </a:r>
          </a:p>
        </p:txBody>
      </p:sp>
    </p:spTree>
    <p:extLst>
      <p:ext uri="{BB962C8B-B14F-4D97-AF65-F5344CB8AC3E}">
        <p14:creationId xmlns:p14="http://schemas.microsoft.com/office/powerpoint/2010/main" val="103343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Defense explains invisibility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59954" y="2160374"/>
            <a:ext cx="6457032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8000"/>
                </a:solidFill>
              </a:rPr>
              <a:t>Defense hypothesis</a:t>
            </a:r>
            <a:r>
              <a:rPr lang="en-US" sz="2800" dirty="0" smtClean="0">
                <a:solidFill>
                  <a:srgbClr val="008000"/>
                </a:solidFill>
              </a:rPr>
              <a:t>: </a:t>
            </a:r>
            <a:endParaRPr lang="en-US" sz="2800" dirty="0">
              <a:solidFill>
                <a:srgbClr val="008000"/>
              </a:solidFill>
            </a:endParaRPr>
          </a:p>
          <a:p>
            <a:pPr algn="l"/>
            <a:r>
              <a:rPr lang="en-US" sz="2800" dirty="0">
                <a:solidFill>
                  <a:srgbClr val="008000"/>
                </a:solidFill>
              </a:rPr>
              <a:t>Mr. Hopkins did not commit the crime</a:t>
            </a:r>
          </a:p>
          <a:p>
            <a:pPr algn="l"/>
            <a:r>
              <a:rPr lang="en-US" sz="2800" dirty="0">
                <a:solidFill>
                  <a:srgbClr val="008000"/>
                </a:solidFill>
              </a:rPr>
              <a:t>Semen left before the time of death</a:t>
            </a:r>
          </a:p>
          <a:p>
            <a:pPr algn="l"/>
            <a:endParaRPr lang="en-US" sz="2800" dirty="0">
              <a:solidFill>
                <a:srgbClr val="0000FF"/>
              </a:solidFill>
            </a:endParaRPr>
          </a:p>
          <a:p>
            <a:pPr algn="l"/>
            <a:r>
              <a:rPr lang="en-US" sz="2800" dirty="0" smtClean="0">
                <a:solidFill>
                  <a:srgbClr val="000090"/>
                </a:solidFill>
              </a:rPr>
              <a:t>Not fresh semen, so no fresh stains</a:t>
            </a:r>
          </a:p>
          <a:p>
            <a:pPr algn="l"/>
            <a:r>
              <a:rPr lang="en-US" sz="2800" dirty="0" smtClean="0">
                <a:solidFill>
                  <a:srgbClr val="000090"/>
                </a:solidFill>
              </a:rPr>
              <a:t>Faded over weeks or months</a:t>
            </a:r>
          </a:p>
          <a:p>
            <a:pPr algn="l"/>
            <a:r>
              <a:rPr lang="en-US" sz="2800" dirty="0">
                <a:solidFill>
                  <a:srgbClr val="000090"/>
                </a:solidFill>
              </a:rPr>
              <a:t>b</a:t>
            </a:r>
            <a:r>
              <a:rPr lang="en-US" sz="2800" dirty="0" smtClean="0">
                <a:solidFill>
                  <a:srgbClr val="000090"/>
                </a:solidFill>
              </a:rPr>
              <a:t>y rubbing, wetting or washing</a:t>
            </a:r>
          </a:p>
        </p:txBody>
      </p:sp>
    </p:spTree>
    <p:extLst>
      <p:ext uri="{BB962C8B-B14F-4D97-AF65-F5344CB8AC3E}">
        <p14:creationId xmlns:p14="http://schemas.microsoft.com/office/powerpoint/2010/main" val="3704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/>
              <a:t>Fact 2: Invisible semen stains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4433" y="5021089"/>
            <a:ext cx="6350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Defense hypothesis better explains the evidence than prosecution hypothesis.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DNA invisibility supports exculpatory.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5" name="Picture 4" descr="scales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235200"/>
            <a:ext cx="30480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7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Hopkins convicted by DNA</a:t>
            </a:r>
            <a:endParaRPr lang="en-US" dirty="0"/>
          </a:p>
        </p:txBody>
      </p:sp>
      <p:pic>
        <p:nvPicPr>
          <p:cNvPr id="3" name="Picture 2" descr="20140226bdHopkinsSentencing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37" y="2418344"/>
            <a:ext cx="5877845" cy="39203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92605" y="1649957"/>
            <a:ext cx="4154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"/>
                <a:cs typeface="Times"/>
              </a:rPr>
              <a:t>November 22, 2013</a:t>
            </a:r>
            <a:endParaRPr lang="en-US" sz="28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99415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HallockBo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254000"/>
            <a:ext cx="4533900" cy="63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0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JanetSecret48hour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62" y="497751"/>
            <a:ext cx="7874000" cy="2146300"/>
          </a:xfrm>
          <a:prstGeom prst="rect">
            <a:avLst/>
          </a:prstGeom>
        </p:spPr>
      </p:pic>
      <p:pic>
        <p:nvPicPr>
          <p:cNvPr id="4" name="Picture 3" descr="DiscoveryNetworkDocumentary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89" y="3079178"/>
            <a:ext cx="4971820" cy="341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2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Jurors swayed by DNA</a:t>
            </a:r>
            <a:endParaRPr lang="en-US" dirty="0"/>
          </a:p>
        </p:txBody>
      </p:sp>
      <p:pic>
        <p:nvPicPr>
          <p:cNvPr id="3" name="Picture 2" descr="jurors_DNA_persuasiv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9582"/>
            <a:ext cx="9144000" cy="17714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4823" y="4213915"/>
            <a:ext cx="69025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660066"/>
                </a:solidFill>
              </a:rPr>
              <a:t>Even though:</a:t>
            </a:r>
          </a:p>
          <a:p>
            <a:pPr algn="l"/>
            <a:r>
              <a:rPr lang="en-US" dirty="0" smtClean="0">
                <a:solidFill>
                  <a:srgbClr val="660066"/>
                </a:solidFill>
              </a:rPr>
              <a:t>• Experts can’t say how or when DNA was left</a:t>
            </a:r>
          </a:p>
          <a:p>
            <a:pPr algn="l"/>
            <a:r>
              <a:rPr lang="en-US" dirty="0" smtClean="0">
                <a:solidFill>
                  <a:srgbClr val="660066"/>
                </a:solidFill>
              </a:rPr>
              <a:t>• Yet that was the crux of prosecution’s case</a:t>
            </a:r>
          </a:p>
          <a:p>
            <a:pPr algn="l"/>
            <a:r>
              <a:rPr lang="en-US" dirty="0" smtClean="0">
                <a:solidFill>
                  <a:srgbClr val="660066"/>
                </a:solidFill>
              </a:rPr>
              <a:t>• No DNA expert for prosecution on “coincidence”</a:t>
            </a:r>
          </a:p>
          <a:p>
            <a:pPr algn="l"/>
            <a:r>
              <a:rPr lang="en-US" dirty="0" smtClean="0">
                <a:solidFill>
                  <a:srgbClr val="660066"/>
                </a:solidFill>
              </a:rPr>
              <a:t>• Mr. Hopkins’ invisible semen was exculpatory</a:t>
            </a:r>
          </a:p>
          <a:p>
            <a:pPr algn="l"/>
            <a:r>
              <a:rPr lang="en-US" dirty="0" smtClean="0">
                <a:solidFill>
                  <a:srgbClr val="660066"/>
                </a:solidFill>
              </a:rPr>
              <a:t>• Sentenced to 8 years in prison on bogus DNA</a:t>
            </a:r>
            <a:endParaRPr lang="en-US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9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human bias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93724" y="2172295"/>
            <a:ext cx="5294176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000090"/>
                </a:solidFill>
              </a:rPr>
              <a:t>• Serologist: </a:t>
            </a:r>
            <a:r>
              <a:rPr lang="en-US" sz="2800" dirty="0" smtClean="0">
                <a:solidFill>
                  <a:srgbClr val="0000FF"/>
                </a:solidFill>
              </a:rPr>
              <a:t>ascertainment bias</a:t>
            </a:r>
          </a:p>
          <a:p>
            <a:pPr algn="l"/>
            <a:endParaRPr lang="en-US" sz="2800" dirty="0" smtClean="0">
              <a:solidFill>
                <a:srgbClr val="0000FF"/>
              </a:solidFill>
            </a:endParaRPr>
          </a:p>
          <a:p>
            <a:pPr algn="l"/>
            <a:r>
              <a:rPr lang="en-US" sz="2800" dirty="0" smtClean="0">
                <a:solidFill>
                  <a:srgbClr val="000090"/>
                </a:solidFill>
              </a:rPr>
              <a:t>• Investigator: </a:t>
            </a:r>
            <a:r>
              <a:rPr lang="en-US" sz="2800" dirty="0" smtClean="0">
                <a:solidFill>
                  <a:srgbClr val="0000FF"/>
                </a:solidFill>
              </a:rPr>
              <a:t>confirmation bias</a:t>
            </a:r>
          </a:p>
          <a:p>
            <a:pPr algn="l"/>
            <a:endParaRPr lang="en-US" sz="2800" dirty="0" smtClean="0">
              <a:solidFill>
                <a:srgbClr val="0000FF"/>
              </a:solidFill>
            </a:endParaRPr>
          </a:p>
          <a:p>
            <a:pPr algn="l"/>
            <a:r>
              <a:rPr lang="en-US" sz="2800" dirty="0" smtClean="0">
                <a:solidFill>
                  <a:srgbClr val="000090"/>
                </a:solidFill>
              </a:rPr>
              <a:t>• Prosecutor: </a:t>
            </a:r>
            <a:r>
              <a:rPr lang="en-US" sz="2800" dirty="0" smtClean="0">
                <a:solidFill>
                  <a:srgbClr val="0000FF"/>
                </a:solidFill>
              </a:rPr>
              <a:t>competition bias</a:t>
            </a:r>
          </a:p>
          <a:p>
            <a:pPr algn="l"/>
            <a:endParaRPr lang="en-US" sz="2800" dirty="0" smtClean="0">
              <a:solidFill>
                <a:srgbClr val="0000FF"/>
              </a:solidFill>
            </a:endParaRPr>
          </a:p>
          <a:p>
            <a:pPr algn="l"/>
            <a:r>
              <a:rPr lang="en-US" sz="2800" dirty="0" smtClean="0">
                <a:solidFill>
                  <a:srgbClr val="000090"/>
                </a:solidFill>
              </a:rPr>
              <a:t>• Jurors: </a:t>
            </a:r>
            <a:r>
              <a:rPr lang="en-US" sz="2800" dirty="0" smtClean="0">
                <a:solidFill>
                  <a:srgbClr val="0000FF"/>
                </a:solidFill>
              </a:rPr>
              <a:t>social disapproval bias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6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1979 murder of Janet Walsh</a:t>
            </a:r>
            <a:endParaRPr lang="en-US" dirty="0"/>
          </a:p>
        </p:txBody>
      </p:sp>
      <p:pic>
        <p:nvPicPr>
          <p:cNvPr id="3" name="Picture 2" descr="catherine-janet-wals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64" y="2150052"/>
            <a:ext cx="3141941" cy="3512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91732" y="2172243"/>
            <a:ext cx="415434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23 year old woman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Monaca, Pennsylvania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strangled with bandana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face down in her bed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nightshirt top only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bathrobe tie on hands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divorcing husband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multiple partners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0216" y="5673950"/>
            <a:ext cx="2789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Janet Walsh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48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Forensic policy questions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62864" y="2255387"/>
            <a:ext cx="727239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00FF"/>
                </a:solidFill>
              </a:rPr>
              <a:t>• Should </a:t>
            </a:r>
            <a:r>
              <a:rPr lang="en-US" dirty="0" smtClean="0">
                <a:solidFill>
                  <a:srgbClr val="000090"/>
                </a:solidFill>
              </a:rPr>
              <a:t>non-experts </a:t>
            </a:r>
            <a:r>
              <a:rPr lang="en-US" dirty="0" smtClean="0">
                <a:solidFill>
                  <a:srgbClr val="0000FF"/>
                </a:solidFill>
              </a:rPr>
              <a:t>be allowed to testify on DNA?</a:t>
            </a:r>
          </a:p>
          <a:p>
            <a:pPr algn="l"/>
            <a:r>
              <a:rPr lang="en-US" dirty="0" smtClean="0">
                <a:solidFill>
                  <a:srgbClr val="0000FF"/>
                </a:solidFill>
              </a:rPr>
              <a:t>• Can they opine on </a:t>
            </a:r>
            <a:r>
              <a:rPr lang="en-US" dirty="0" smtClean="0">
                <a:solidFill>
                  <a:srgbClr val="000090"/>
                </a:solidFill>
              </a:rPr>
              <a:t>how and when </a:t>
            </a:r>
            <a:r>
              <a:rPr lang="en-US" dirty="0" smtClean="0">
                <a:solidFill>
                  <a:srgbClr val="0000FF"/>
                </a:solidFill>
              </a:rPr>
              <a:t>DNA was left? </a:t>
            </a:r>
          </a:p>
          <a:p>
            <a:pPr algn="l"/>
            <a:r>
              <a:rPr lang="en-US" dirty="0" smtClean="0">
                <a:solidFill>
                  <a:srgbClr val="0000FF"/>
                </a:solidFill>
              </a:rPr>
              <a:t>• Trial judge said “no”, but overturned on appeal. </a:t>
            </a:r>
          </a:p>
          <a:p>
            <a:pPr algn="l"/>
            <a:endParaRPr lang="en-US" dirty="0" smtClean="0">
              <a:solidFill>
                <a:srgbClr val="0000FF"/>
              </a:solidFill>
            </a:endParaRPr>
          </a:p>
          <a:p>
            <a:pPr algn="l"/>
            <a:r>
              <a:rPr lang="en-US" dirty="0" smtClean="0">
                <a:solidFill>
                  <a:srgbClr val="0000FF"/>
                </a:solidFill>
              </a:rPr>
              <a:t>• Is DNA too </a:t>
            </a:r>
            <a:r>
              <a:rPr lang="en-US" dirty="0" smtClean="0">
                <a:solidFill>
                  <a:srgbClr val="000090"/>
                </a:solidFill>
              </a:rPr>
              <a:t>prejudicial</a:t>
            </a:r>
            <a:r>
              <a:rPr lang="en-US" dirty="0" smtClean="0">
                <a:solidFill>
                  <a:srgbClr val="0000FF"/>
                </a:solidFill>
              </a:rPr>
              <a:t> when results non-</a:t>
            </a:r>
            <a:r>
              <a:rPr lang="en-US" dirty="0" smtClean="0">
                <a:solidFill>
                  <a:srgbClr val="000090"/>
                </a:solidFill>
              </a:rPr>
              <a:t>probative</a:t>
            </a:r>
            <a:r>
              <a:rPr lang="en-US" dirty="0" smtClean="0">
                <a:solidFill>
                  <a:srgbClr val="0000FF"/>
                </a:solidFill>
              </a:rPr>
              <a:t>?</a:t>
            </a:r>
          </a:p>
          <a:p>
            <a:pPr algn="l"/>
            <a:r>
              <a:rPr lang="en-US" dirty="0" smtClean="0">
                <a:solidFill>
                  <a:srgbClr val="0000FF"/>
                </a:solidFill>
              </a:rPr>
              <a:t>• Can jurors understand when DNA isn’t </a:t>
            </a:r>
            <a:r>
              <a:rPr lang="en-US" dirty="0" smtClean="0">
                <a:solidFill>
                  <a:srgbClr val="000090"/>
                </a:solidFill>
              </a:rPr>
              <a:t>relevant</a:t>
            </a:r>
            <a:r>
              <a:rPr lang="en-US" dirty="0" smtClean="0">
                <a:solidFill>
                  <a:srgbClr val="0000FF"/>
                </a:solidFill>
              </a:rPr>
              <a:t>?</a:t>
            </a:r>
          </a:p>
          <a:p>
            <a:pPr algn="l"/>
            <a:endParaRPr lang="en-US" dirty="0" smtClean="0">
              <a:solidFill>
                <a:srgbClr val="0000FF"/>
              </a:solidFill>
            </a:endParaRPr>
          </a:p>
          <a:p>
            <a:pPr algn="l"/>
            <a:r>
              <a:rPr lang="en-US" dirty="0" smtClean="0">
                <a:solidFill>
                  <a:srgbClr val="0000FF"/>
                </a:solidFill>
              </a:rPr>
              <a:t>• Mr. Hopkins’ invisible semen was exculpatory. </a:t>
            </a:r>
          </a:p>
          <a:p>
            <a:pPr algn="l"/>
            <a:r>
              <a:rPr lang="en-US" dirty="0" smtClean="0">
                <a:solidFill>
                  <a:srgbClr val="0000FF"/>
                </a:solidFill>
              </a:rPr>
              <a:t>• How can defendants be convicted on bogus DNA?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67" y="2255336"/>
            <a:ext cx="1246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R. 702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737197"/>
            <a:ext cx="1246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R. 403</a:t>
            </a:r>
            <a:endParaRPr lang="en-US" dirty="0"/>
          </a:p>
        </p:txBody>
      </p:sp>
      <p:pic>
        <p:nvPicPr>
          <p:cNvPr id="6" name="Picture 5" descr="justice_D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0" y="4807426"/>
            <a:ext cx="1154044" cy="83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4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62575"/>
            <a:ext cx="29718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</a:rPr>
              <a:t>TrueAllele</a:t>
            </a:r>
            <a:r>
              <a:rPr lang="en-US" baseline="30000" dirty="0" smtClean="0">
                <a:latin typeface="Arial" charset="0"/>
              </a:rPr>
              <a:t>®</a:t>
            </a:r>
            <a:r>
              <a:rPr lang="en-US" dirty="0" smtClean="0">
                <a:latin typeface="Arial" charset="0"/>
              </a:rPr>
              <a:t> interpretation</a:t>
            </a:r>
            <a:endParaRPr lang="en-US" dirty="0">
              <a:latin typeface="Arial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752600" y="1852613"/>
            <a:ext cx="5638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0000FF"/>
                </a:solidFill>
              </a:rPr>
              <a:t>http://</a:t>
            </a:r>
            <a:r>
              <a:rPr lang="en-US" dirty="0" err="1">
                <a:solidFill>
                  <a:srgbClr val="0000FF"/>
                </a:solidFill>
              </a:rPr>
              <a:t>www.cybgen.com</a:t>
            </a:r>
            <a:r>
              <a:rPr lang="en-US" dirty="0">
                <a:solidFill>
                  <a:srgbClr val="0000FF"/>
                </a:solidFill>
              </a:rPr>
              <a:t>/information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156200" y="2286000"/>
            <a:ext cx="22606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Courses</a:t>
            </a:r>
          </a:p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Newsletters</a:t>
            </a:r>
          </a:p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Newsroom</a:t>
            </a:r>
          </a:p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Presentations</a:t>
            </a:r>
          </a:p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Publications</a:t>
            </a:r>
          </a:p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Webinars</a:t>
            </a:r>
          </a:p>
        </p:txBody>
      </p:sp>
      <p:sp>
        <p:nvSpPr>
          <p:cNvPr id="97285" name="TextBox 1"/>
          <p:cNvSpPr txBox="1">
            <a:spLocks noChangeArrowheads="1"/>
          </p:cNvSpPr>
          <p:nvPr/>
        </p:nvSpPr>
        <p:spPr bwMode="auto">
          <a:xfrm>
            <a:off x="1898650" y="4673600"/>
            <a:ext cx="5597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90"/>
                </a:solidFill>
              </a:rPr>
              <a:t>http://www.youtube.com/user/TrueAllele</a:t>
            </a:r>
          </a:p>
          <a:p>
            <a:r>
              <a:rPr lang="en-US">
                <a:solidFill>
                  <a:srgbClr val="000090"/>
                </a:solidFill>
              </a:rPr>
              <a:t>TrueAllele YouTube channel</a:t>
            </a:r>
          </a:p>
        </p:txBody>
      </p:sp>
      <p:pic>
        <p:nvPicPr>
          <p:cNvPr id="97286" name="Picture 1" descr="YouTube-logo-full_colo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5275263"/>
            <a:ext cx="18986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7" name="Picture 2" descr="trueallel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2524125"/>
            <a:ext cx="30988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834063" y="5892800"/>
            <a:ext cx="3048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rgbClr val="000090"/>
                </a:solidFill>
              </a:rPr>
              <a:t>perlin@cybgen.com</a:t>
            </a:r>
            <a:endParaRPr lang="en-US" sz="20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crime scene</a:t>
            </a:r>
            <a:endParaRPr lang="en-US" dirty="0"/>
          </a:p>
        </p:txBody>
      </p:sp>
      <p:pic>
        <p:nvPicPr>
          <p:cNvPr id="3" name="Picture 2" descr="HandsCloth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26" y="2455511"/>
            <a:ext cx="4443344" cy="31313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305" y="4059614"/>
            <a:ext cx="2350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800000"/>
                </a:solidFill>
              </a:rPr>
              <a:t>b</a:t>
            </a:r>
            <a:r>
              <a:rPr lang="en-US" sz="2800" dirty="0" smtClean="0">
                <a:solidFill>
                  <a:srgbClr val="800000"/>
                </a:solidFill>
              </a:rPr>
              <a:t>athrobe tie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3670" y="1638096"/>
            <a:ext cx="2706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b</a:t>
            </a:r>
            <a:r>
              <a:rPr lang="en-US" sz="2800" dirty="0" smtClean="0">
                <a:solidFill>
                  <a:srgbClr val="0000FF"/>
                </a:solidFill>
              </a:rPr>
              <a:t>lue nightshirt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2362039" y="4368239"/>
            <a:ext cx="142434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4308668" y="2219735"/>
            <a:ext cx="0" cy="83091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044520" y="5982575"/>
            <a:ext cx="7026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Viewed as homicide, not sex crime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Police suspects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90822" y="2006063"/>
            <a:ext cx="45579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estranged husband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boss (sleeping with him)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co-worker “prime suspect”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friend (night murdered)</a:t>
            </a:r>
          </a:p>
        </p:txBody>
      </p:sp>
    </p:spTree>
    <p:extLst>
      <p:ext uri="{BB962C8B-B14F-4D97-AF65-F5344CB8AC3E}">
        <p14:creationId xmlns:p14="http://schemas.microsoft.com/office/powerpoint/2010/main" val="333678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 DNA analysis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16039" y="1922971"/>
            <a:ext cx="563803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cold case funding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serologist found 100 DNA spots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thought death was a sex crime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semen is easy to find, so …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sperm hunt found 15 regions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DNA evidence of previous lovers</a:t>
            </a:r>
          </a:p>
          <a:p>
            <a:pPr algn="l"/>
            <a:endParaRPr lang="en-US" sz="2800" dirty="0">
              <a:solidFill>
                <a:srgbClr val="0000FF"/>
              </a:solidFill>
            </a:endParaRPr>
          </a:p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DNA found on:</a:t>
            </a:r>
          </a:p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• blue nightshirt</a:t>
            </a:r>
          </a:p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• bathrobe tie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3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Prosecutor theory</a:t>
            </a:r>
            <a:endParaRPr lang="en-US" dirty="0"/>
          </a:p>
        </p:txBody>
      </p:sp>
      <p:pic>
        <p:nvPicPr>
          <p:cNvPr id="3" name="Picture 2" descr="frank-martocci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5" r="15896"/>
          <a:stretch/>
        </p:blipFill>
        <p:spPr>
          <a:xfrm>
            <a:off x="842738" y="2297337"/>
            <a:ext cx="2445126" cy="27118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123" y="2089158"/>
            <a:ext cx="4451079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sexual misadventure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man straddling woman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bandana asphyxiation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ejaculates, and hits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   nightshirt &amp; robe tie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explains coincidental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   location on two items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6301" y="5650208"/>
            <a:ext cx="6504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and when the DNA got there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(unusual expert testimony)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6564" y="5009221"/>
            <a:ext cx="2789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Frank </a:t>
            </a:r>
            <a:r>
              <a:rPr lang="en-US" dirty="0" err="1" smtClean="0"/>
              <a:t>Martocci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30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Pennsylvania v Hopkins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123" y="2065418"/>
            <a:ext cx="44510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local councilman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former lover of Walsh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successful businessman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known philanderer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no motive, solid alibi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four other suspects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cast-off sample obtained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his DNA matches the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</a:rPr>
              <a:t> </a:t>
            </a:r>
            <a:r>
              <a:rPr lang="en-US" sz="2800" dirty="0" smtClean="0">
                <a:solidFill>
                  <a:srgbClr val="0000FF"/>
                </a:solidFill>
              </a:rPr>
              <a:t>   nightshirt </a:t>
            </a:r>
            <a:r>
              <a:rPr lang="en-US" sz="2800" dirty="0">
                <a:solidFill>
                  <a:srgbClr val="0000FF"/>
                </a:solidFill>
              </a:rPr>
              <a:t>&amp; robe </a:t>
            </a:r>
            <a:r>
              <a:rPr lang="en-US" sz="2800" dirty="0" smtClean="0">
                <a:solidFill>
                  <a:srgbClr val="0000FF"/>
                </a:solidFill>
              </a:rPr>
              <a:t>tie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   (flat sheet, 2 spots)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4" name="Picture 3" descr="HopkinsInSu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31" y="2196524"/>
            <a:ext cx="2121408" cy="2834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4218" y="5032961"/>
            <a:ext cx="354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Gregory Scott Hopkins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65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380" y="2068287"/>
            <a:ext cx="931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00FF"/>
                </a:solidFill>
              </a:rPr>
              <a:t>sexual act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380" y="3236685"/>
            <a:ext cx="1059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00FF"/>
                </a:solidFill>
              </a:rPr>
              <a:t>death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380" y="4392990"/>
            <a:ext cx="1282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00FF"/>
                </a:solidFill>
              </a:rPr>
              <a:t>clothing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380" y="5549295"/>
            <a:ext cx="1282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00FF"/>
                </a:solidFill>
              </a:rPr>
              <a:t>sheets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evidence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906" y="2087230"/>
            <a:ext cx="8140096" cy="9006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432" y="3108475"/>
            <a:ext cx="8200949" cy="907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944" y="3829952"/>
            <a:ext cx="8177962" cy="12621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904" y="5467044"/>
            <a:ext cx="8152191" cy="90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4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25635</TotalTime>
  <Words>998</Words>
  <Application>Microsoft Macintosh PowerPoint</Application>
  <PresentationFormat>On-screen Show (4:3)</PresentationFormat>
  <Paragraphs>252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ＭＳ Ｐゴシック</vt:lpstr>
      <vt:lpstr>Times</vt:lpstr>
      <vt:lpstr>Blank Presentation</vt:lpstr>
      <vt:lpstr>Justice Denied: Mr. Hopkins Invisible Semen</vt:lpstr>
      <vt:lpstr>DNA evidence in context</vt:lpstr>
      <vt:lpstr>1979 murder of Janet Walsh</vt:lpstr>
      <vt:lpstr>The crime scene</vt:lpstr>
      <vt:lpstr>Police suspects</vt:lpstr>
      <vt:lpstr>2010 DNA analysis</vt:lpstr>
      <vt:lpstr>Prosecutor theory</vt:lpstr>
      <vt:lpstr>Pennsylvania v Hopkins</vt:lpstr>
      <vt:lpstr>DNA evidence</vt:lpstr>
      <vt:lpstr>Defense theory</vt:lpstr>
      <vt:lpstr>Two competing hypotheses</vt:lpstr>
      <vt:lpstr>Fact 1: Proximity of semen stains</vt:lpstr>
      <vt:lpstr>Note on the flat sheets</vt:lpstr>
      <vt:lpstr>Prosecution explains proximity</vt:lpstr>
      <vt:lpstr>DNA transfer</vt:lpstr>
      <vt:lpstr>From nightshirt to robe tie</vt:lpstr>
      <vt:lpstr>Defense explains proximity</vt:lpstr>
      <vt:lpstr>Fact 1: Proximity of semen stains</vt:lpstr>
      <vt:lpstr>Fact 2: Invisible semen stains</vt:lpstr>
      <vt:lpstr>Prosecution explains invisibility</vt:lpstr>
      <vt:lpstr>Fresh semen</vt:lpstr>
      <vt:lpstr>Faded semen</vt:lpstr>
      <vt:lpstr>Defense explains invisibility</vt:lpstr>
      <vt:lpstr>Fact 2: Invisible semen stains</vt:lpstr>
      <vt:lpstr>Hopkins convicted by DNA</vt:lpstr>
      <vt:lpstr> </vt:lpstr>
      <vt:lpstr> </vt:lpstr>
      <vt:lpstr>Jurors swayed by DNA</vt:lpstr>
      <vt:lpstr>Sources of human bias</vt:lpstr>
      <vt:lpstr>Forensic policy questions</vt:lpstr>
      <vt:lpstr>TrueAllele® interpretation</vt:lpstr>
    </vt:vector>
  </TitlesOfParts>
  <Company>Cybergenetics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TrueAllele® Casework</dc:title>
  <cp:lastModifiedBy>Matt Legler</cp:lastModifiedBy>
  <cp:revision>2873</cp:revision>
  <cp:lastPrinted>2016-07-01T14:50:23Z</cp:lastPrinted>
  <dcterms:modified xsi:type="dcterms:W3CDTF">2016-07-01T14:52:44Z</dcterms:modified>
</cp:coreProperties>
</file>