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329" r:id="rId2"/>
    <p:sldId id="615" r:id="rId3"/>
    <p:sldId id="616" r:id="rId4"/>
    <p:sldId id="597" r:id="rId5"/>
    <p:sldId id="669" r:id="rId6"/>
    <p:sldId id="670" r:id="rId7"/>
    <p:sldId id="417" r:id="rId8"/>
    <p:sldId id="418" r:id="rId9"/>
    <p:sldId id="441" r:id="rId10"/>
    <p:sldId id="423" r:id="rId11"/>
    <p:sldId id="421" r:id="rId12"/>
    <p:sldId id="427" r:id="rId13"/>
    <p:sldId id="428" r:id="rId14"/>
    <p:sldId id="648" r:id="rId15"/>
    <p:sldId id="610" r:id="rId16"/>
    <p:sldId id="665" r:id="rId17"/>
    <p:sldId id="282" r:id="rId18"/>
    <p:sldId id="289" r:id="rId19"/>
    <p:sldId id="305" r:id="rId20"/>
    <p:sldId id="308" r:id="rId21"/>
    <p:sldId id="666" r:id="rId22"/>
    <p:sldId id="608" r:id="rId23"/>
    <p:sldId id="404" r:id="rId24"/>
    <p:sldId id="604" r:id="rId25"/>
    <p:sldId id="387" r:id="rId26"/>
    <p:sldId id="393" r:id="rId27"/>
    <p:sldId id="390" r:id="rId28"/>
    <p:sldId id="401" r:id="rId29"/>
    <p:sldId id="386" r:id="rId30"/>
    <p:sldId id="371" r:id="rId31"/>
    <p:sldId id="395" r:id="rId32"/>
    <p:sldId id="388" r:id="rId33"/>
    <p:sldId id="372" r:id="rId34"/>
    <p:sldId id="600" r:id="rId35"/>
    <p:sldId id="602" r:id="rId36"/>
    <p:sldId id="570" r:id="rId37"/>
    <p:sldId id="513" r:id="rId38"/>
    <p:sldId id="572" r:id="rId39"/>
    <p:sldId id="573" r:id="rId40"/>
    <p:sldId id="463" r:id="rId41"/>
    <p:sldId id="474" r:id="rId42"/>
    <p:sldId id="569" r:id="rId43"/>
    <p:sldId id="564" r:id="rId44"/>
    <p:sldId id="562" r:id="rId45"/>
    <p:sldId id="601" r:id="rId46"/>
    <p:sldId id="603" r:id="rId47"/>
    <p:sldId id="664" r:id="rId48"/>
    <p:sldId id="667" r:id="rId49"/>
    <p:sldId id="598" r:id="rId50"/>
    <p:sldId id="446" r:id="rId51"/>
    <p:sldId id="518" r:id="rId52"/>
    <p:sldId id="521" r:id="rId53"/>
    <p:sldId id="469" r:id="rId54"/>
    <p:sldId id="468" r:id="rId55"/>
    <p:sldId id="471" r:id="rId56"/>
    <p:sldId id="546" r:id="rId57"/>
    <p:sldId id="668" r:id="rId58"/>
    <p:sldId id="599" r:id="rId59"/>
    <p:sldId id="614" r:id="rId60"/>
    <p:sldId id="374" r:id="rId6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2">
          <p15:clr>
            <a:srgbClr val="A4A3A4"/>
          </p15:clr>
        </p15:guide>
        <p15:guide id="2" orient="horz" pos="1368">
          <p15:clr>
            <a:srgbClr val="A4A3A4"/>
          </p15:clr>
        </p15:guide>
        <p15:guide id="3" pos="5100">
          <p15:clr>
            <a:srgbClr val="A4A3A4"/>
          </p15:clr>
        </p15:guide>
        <p15:guide id="4" pos="28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9051"/>
    <a:srgbClr val="6B65FF"/>
    <a:srgbClr val="5B73FF"/>
    <a:srgbClr val="7A81FF"/>
    <a:srgbClr val="FF9300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14"/>
    <p:restoredTop sz="94649"/>
  </p:normalViewPr>
  <p:slideViewPr>
    <p:cSldViewPr snapToGrid="0">
      <p:cViewPr varScale="1">
        <p:scale>
          <a:sx n="92" d="100"/>
          <a:sy n="92" d="100"/>
        </p:scale>
        <p:origin x="1928" y="176"/>
      </p:cViewPr>
      <p:guideLst>
        <p:guide orient="horz" pos="3912"/>
        <p:guide orient="horz" pos="1368"/>
        <p:guide pos="5100"/>
        <p:guide pos="2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3528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26">
            <a:extLst>
              <a:ext uri="{FF2B5EF4-FFF2-40B4-BE49-F238E27FC236}">
                <a16:creationId xmlns:a16="http://schemas.microsoft.com/office/drawing/2014/main" id="{9676C623-6453-274D-98D1-79BBD77FB9A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5" name="Rectangle 1027">
            <a:extLst>
              <a:ext uri="{FF2B5EF4-FFF2-40B4-BE49-F238E27FC236}">
                <a16:creationId xmlns:a16="http://schemas.microsoft.com/office/drawing/2014/main" id="{5904D3D7-A27F-124C-BA45-8F784BBCB5A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6" name="Rectangle 1028">
            <a:extLst>
              <a:ext uri="{FF2B5EF4-FFF2-40B4-BE49-F238E27FC236}">
                <a16:creationId xmlns:a16="http://schemas.microsoft.com/office/drawing/2014/main" id="{3F5B06A4-636A-C745-8B15-C2A56ED196E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altLang="en-US" dirty="0"/>
              <a:t>Cybergenetics © 2007-2024</a:t>
            </a:r>
          </a:p>
        </p:txBody>
      </p:sp>
      <p:sp>
        <p:nvSpPr>
          <p:cNvPr id="161797" name="Rectangle 1029">
            <a:extLst>
              <a:ext uri="{FF2B5EF4-FFF2-40B4-BE49-F238E27FC236}">
                <a16:creationId xmlns:a16="http://schemas.microsoft.com/office/drawing/2014/main" id="{8455D53B-BE39-EC42-95DA-D06C426997D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6F81E68-E9D5-0F45-AC69-AAE90CD311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FDFD6688-3F1E-D94E-8359-31907431258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A05D8AEE-0948-2346-9FD3-00B7D83D327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167DCBAA-C167-F040-9847-8FCD652E944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9" name="Rectangle 5">
            <a:extLst>
              <a:ext uri="{FF2B5EF4-FFF2-40B4-BE49-F238E27FC236}">
                <a16:creationId xmlns:a16="http://schemas.microsoft.com/office/drawing/2014/main" id="{C4CD2405-751E-714C-8AF2-D948940089A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3190" name="Rectangle 6">
            <a:extLst>
              <a:ext uri="{FF2B5EF4-FFF2-40B4-BE49-F238E27FC236}">
                <a16:creationId xmlns:a16="http://schemas.microsoft.com/office/drawing/2014/main" id="{EED80BB6-D97F-E842-8269-708FD27FFE4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altLang="en-US"/>
              <a:t>Cybergenetics © 2007-2012</a:t>
            </a:r>
          </a:p>
        </p:txBody>
      </p:sp>
      <p:sp>
        <p:nvSpPr>
          <p:cNvPr id="93191" name="Rectangle 7">
            <a:extLst>
              <a:ext uri="{FF2B5EF4-FFF2-40B4-BE49-F238E27FC236}">
                <a16:creationId xmlns:a16="http://schemas.microsoft.com/office/drawing/2014/main" id="{2B3CA3A8-99F0-874F-9BF5-0267C9B5F6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8DDA2AF-4861-1E41-8B12-CA306B1BF1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5764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>
            <a:extLst>
              <a:ext uri="{FF2B5EF4-FFF2-40B4-BE49-F238E27FC236}">
                <a16:creationId xmlns:a16="http://schemas.microsoft.com/office/drawing/2014/main" id="{DF66196A-3972-5147-BF52-3717E99BD49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2007-2012</a:t>
            </a:r>
          </a:p>
        </p:txBody>
      </p:sp>
      <p:sp>
        <p:nvSpPr>
          <p:cNvPr id="16386" name="Rectangle 7">
            <a:extLst>
              <a:ext uri="{FF2B5EF4-FFF2-40B4-BE49-F238E27FC236}">
                <a16:creationId xmlns:a16="http://schemas.microsoft.com/office/drawing/2014/main" id="{05E45FE4-FE69-D74E-9C59-1F5BF3FEFF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E9E9A6B-596D-214C-BA7F-4A4B8A0F4861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C9DAB777-61EB-8346-94F5-0785E9FD7F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D0796A58-3CA3-5F4D-B20B-E558A7BB85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18A41E12-7656-8F48-9823-976BDAAD27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329FF6C3-764B-6743-B210-6041C2A554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A63860DD-EBFB-4642-B7C4-AFEAB903A5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AA52A419-876A-534F-9FF2-A53DB1EE15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2007-2012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DA2AF-4861-1E41-8B12-CA306B1BF16A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672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2007-2012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DA2AF-4861-1E41-8B12-CA306B1BF16A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097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2007-2012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DA2AF-4861-1E41-8B12-CA306B1BF16A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431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Cybergenetics © 2007-2010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5B5781-C24A-FC4A-AFF2-D25BA298888E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2007-2012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DA2AF-4861-1E41-8B12-CA306B1BF16A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893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F9AEAA76-3EAD-CA45-AF01-D2B42843D8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F59C3A41-AD56-B544-A37A-9CABB0BF6E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7891" name="Footer Placeholder 3">
            <a:extLst>
              <a:ext uri="{FF2B5EF4-FFF2-40B4-BE49-F238E27FC236}">
                <a16:creationId xmlns:a16="http://schemas.microsoft.com/office/drawing/2014/main" id="{19F05F03-0073-A24A-B3A8-5C0FB312B38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2007-2012</a:t>
            </a:r>
          </a:p>
        </p:txBody>
      </p:sp>
      <p:sp>
        <p:nvSpPr>
          <p:cNvPr id="37892" name="Slide Number Placeholder 4">
            <a:extLst>
              <a:ext uri="{FF2B5EF4-FFF2-40B4-BE49-F238E27FC236}">
                <a16:creationId xmlns:a16="http://schemas.microsoft.com/office/drawing/2014/main" id="{C1F528A3-2FD3-BE41-A864-7E512B4D9D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778B2CA-0228-284B-B524-90E1FD616705}" type="slidenum">
              <a:rPr lang="en-US" altLang="en-US" sz="1200" smtClean="0"/>
              <a:pPr/>
              <a:t>28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75FAD9F5-1D94-214F-8232-FDEC93F2E6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A98A474B-ABFA-ED42-AB5F-B681832145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55299" name="Footer Placeholder 1">
            <a:extLst>
              <a:ext uri="{FF2B5EF4-FFF2-40B4-BE49-F238E27FC236}">
                <a16:creationId xmlns:a16="http://schemas.microsoft.com/office/drawing/2014/main" id="{762E6EC7-A17E-2842-BFF8-56BD44C05AD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2007-2020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2007-2012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DA2AF-4861-1E41-8B12-CA306B1BF16A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175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2007-2012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DA2AF-4861-1E41-8B12-CA306B1BF16A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071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C95E60CF-49C9-F98D-1C60-C086354E04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4CAF8F56-3B28-F610-3699-B6B5D8A64F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9699" name="Footer Placeholder 1">
            <a:extLst>
              <a:ext uri="{FF2B5EF4-FFF2-40B4-BE49-F238E27FC236}">
                <a16:creationId xmlns:a16="http://schemas.microsoft.com/office/drawing/2014/main" id="{8A41AB32-D6A0-CD60-D1D7-E07C80C838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2007-2023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C95E60CF-49C9-F98D-1C60-C086354E04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4CAF8F56-3B28-F610-3699-B6B5D8A64F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9699" name="Footer Placeholder 1">
            <a:extLst>
              <a:ext uri="{FF2B5EF4-FFF2-40B4-BE49-F238E27FC236}">
                <a16:creationId xmlns:a16="http://schemas.microsoft.com/office/drawing/2014/main" id="{8A41AB32-D6A0-CD60-D1D7-E07C80C838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2007-2023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7886CAEA-E8C0-1A4B-B1F9-508828989A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1DE07EFE-3C31-3D48-AC10-805E2EA7F9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7018190A-A230-B445-848B-100DAE99F7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6EADF6F7-3823-E049-9E22-4AD46A3898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8675" name="Footer Placeholder 1">
            <a:extLst>
              <a:ext uri="{FF2B5EF4-FFF2-40B4-BE49-F238E27FC236}">
                <a16:creationId xmlns:a16="http://schemas.microsoft.com/office/drawing/2014/main" id="{29483B01-E320-284A-923A-7426204E93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2007-2020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BE607A4B-6AE5-A141-B0A5-97470A9CFE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163EAC1C-81AC-304B-8EB6-B987ED78E6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F0BB6287-470C-3D4A-95B3-C76C9709FD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0FB467B2-2097-0448-A83A-FDE891ABF0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E5998E2D-DF6A-B64B-BE12-C67A1D9CAB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2E273BAF-C733-104C-96CB-53B4F92C2F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AF3CC8-D627-ED4C-90D5-02C7FA1CCF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73A427-1976-7D44-980A-865581FD23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A99689-6181-BB47-B22C-765DB4AEB4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14D9C-63E0-1940-8001-FABF4DE7F4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935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04E5D9-8CA7-2C4C-B586-C213E39AB8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D7D772-7704-3840-84DC-A961B6822D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2F1CF6-62E9-E349-B0B6-B4147DD802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C5936-0A67-E141-9C95-CC6B5D6A54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015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35D801-261D-5840-BBB6-F0DD647CD6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E77363-92FF-6146-9D3A-9335357CC1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A65413-567C-DF47-8411-C3077A2D7D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B2B77-3076-C64E-8324-2BF47C9285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21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04B8F8-7717-D248-AFD5-EBD148A563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0F0C89-C09F-C24E-927C-96D193744A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14F3A2-0F9A-C64A-A79F-B5E156620E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391A8-0501-244F-B993-0A01CE54A3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406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DE5760-BED8-1D4E-9D44-910E966B9A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B86E48-495D-B646-9591-3F928B5AA4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A746BE-347D-3546-A75E-A241A103EB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28D3D-528F-9C40-8D9E-EF8F40FE6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000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223605-B96E-B442-B5C1-A550E1164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17C71C-6FFC-9F44-B98F-7B39F3F6D6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8A465B-81A0-3F41-A7C8-E784983A86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50DDB-0293-E64D-9AAC-D4526A25D6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635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22B0C94-2FF3-AD4B-8A2A-F14EA3F611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79E37D9-9B8B-3242-B95D-7A33939910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91250C-F23A-2341-B87D-541CE0F3F4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998EC-738B-8744-85A2-DFAE1CC160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68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2A6C3C3-F726-1F49-9ED4-73E10447A1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DF1F3DE-EFBE-8C49-9486-49A3B084DF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2B5708-85B8-A448-AAF4-104AA2394F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7B62F-DA37-F143-A184-847C535803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130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5B25F1F-43D2-6C4C-B0CB-8BA61BB47F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DAFA05B-269E-9043-9A5A-32D9F210C5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583DA18-90D7-AC40-ABDB-343631746C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F82E4-6981-8D40-A9EF-CCBA76E73B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6303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41AA60-00F0-9647-A2A2-22C826148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5658BE-AC6D-AC4A-832C-085A7C501D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7B2601-F27F-0B4B-8233-C9CFA75BA9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CE56F-8AB4-3C4B-B84E-69ACAA2EC0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2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9D07D8-E276-EE43-ABD9-FA07CB6AF5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F7A692-F258-674F-BBF0-6D30022943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AD0A26-48E4-B043-A80E-3B99DA7348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7CFBE-9008-8941-B169-C643BFCD7B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179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2A36FF3-8AA2-7B43-8C94-8C61C20AE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B21BEDB-3838-A240-A9F8-B2F7DE2F13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EB685A1-52CF-9F45-827E-B4FF0DAD5C2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241AABC-76E4-F742-AA38-9A7F3A6916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39B6F4F-FC3A-0D46-A370-88379BF592E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pitchFamily="2" charset="0"/>
              </a:defRPr>
            </a:lvl1pPr>
          </a:lstStyle>
          <a:p>
            <a:pPr>
              <a:defRPr/>
            </a:pPr>
            <a:fld id="{C881F506-44BE-704C-9BE6-FB2BD4B8A1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5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08FEBFD8-D1C0-1E4B-9B1B-FBFBEF90E6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0668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Data-driven DNA forensic science:</a:t>
            </a:r>
            <a:br>
              <a:rPr lang="en-US" altLang="en-US" sz="4000" b="1" dirty="0">
                <a:ea typeface="ＭＳ Ｐゴシック" panose="020B0600070205080204" pitchFamily="34" charset="-128"/>
              </a:rPr>
            </a:br>
            <a:r>
              <a:rPr lang="en-US" altLang="en-US" sz="4000" b="1" dirty="0" err="1">
                <a:ea typeface="ＭＳ Ｐゴシック" panose="020B0600070205080204" pitchFamily="34" charset="-128"/>
              </a:rPr>
              <a:t>TrueAllele</a:t>
            </a:r>
            <a:r>
              <a:rPr lang="en-US" altLang="en-US" sz="4000" b="1" baseline="30000" dirty="0">
                <a:ea typeface="ＭＳ Ｐゴシック" panose="020B0600070205080204" pitchFamily="34" charset="-128"/>
              </a:rPr>
              <a:t>®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 computation</a:t>
            </a:r>
            <a:br>
              <a:rPr lang="en-US" altLang="en-US" sz="4000" b="1" dirty="0">
                <a:ea typeface="ＭＳ Ｐゴシック" panose="020B0600070205080204" pitchFamily="34" charset="-128"/>
              </a:rPr>
            </a:br>
            <a:endParaRPr lang="en-US" altLang="en-US" sz="4000" b="1" dirty="0">
              <a:ea typeface="ＭＳ Ｐゴシック" panose="020B0600070205080204" pitchFamily="34" charset="-128"/>
            </a:endParaRPr>
          </a:p>
        </p:txBody>
      </p:sp>
      <p:sp>
        <p:nvSpPr>
          <p:cNvPr id="89092" name="Text Box 4">
            <a:extLst>
              <a:ext uri="{FF2B5EF4-FFF2-40B4-BE49-F238E27FC236}">
                <a16:creationId xmlns:a16="http://schemas.microsoft.com/office/drawing/2014/main" id="{B43AB285-72B5-6446-BE2C-33D3B698C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4355" y="2891909"/>
            <a:ext cx="667528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Computational Health Informatics</a:t>
            </a:r>
          </a:p>
          <a:p>
            <a:pPr algn="ctr">
              <a:defRPr/>
            </a:pPr>
            <a:r>
              <a:rPr lang="en-US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University of Cape Town, South Africa</a:t>
            </a:r>
          </a:p>
          <a:p>
            <a:pPr algn="ctr">
              <a:defRPr/>
            </a:pPr>
            <a:r>
              <a:rPr lang="en-US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August 2024</a:t>
            </a:r>
          </a:p>
          <a:p>
            <a:pPr algn="ctr">
              <a:defRPr/>
            </a:pPr>
            <a:endParaRPr lang="en-US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Mark W Perlin, PhD, MD, PhD</a:t>
            </a:r>
          </a:p>
          <a:p>
            <a:pPr algn="ctr">
              <a:defRPr/>
            </a:pPr>
            <a:r>
              <a:rPr lang="en-US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Pittsburgh, PA USA</a:t>
            </a:r>
          </a:p>
        </p:txBody>
      </p:sp>
      <p:sp>
        <p:nvSpPr>
          <p:cNvPr id="89093" name="Text Box 5">
            <a:extLst>
              <a:ext uri="{FF2B5EF4-FFF2-40B4-BE49-F238E27FC236}">
                <a16:creationId xmlns:a16="http://schemas.microsoft.com/office/drawing/2014/main" id="{2333287E-AA16-AF49-8735-65FDC4942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6457950"/>
            <a:ext cx="28424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Cybergenetics © 2003-2024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FA5198E5-CD09-787C-A555-FF590053E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2400" y="6251674"/>
            <a:ext cx="2971800" cy="54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>
            <a:extLst>
              <a:ext uri="{FF2B5EF4-FFF2-40B4-BE49-F238E27FC236}">
                <a16:creationId xmlns:a16="http://schemas.microsoft.com/office/drawing/2014/main" id="{52D7E353-68BC-884D-BDCD-11702CF72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692400"/>
            <a:ext cx="89344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4">
            <a:extLst>
              <a:ext uri="{FF2B5EF4-FFF2-40B4-BE49-F238E27FC236}">
                <a16:creationId xmlns:a16="http://schemas.microsoft.com/office/drawing/2014/main" id="{68CFAF68-F1FE-694F-ADEA-2AE787077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1479550"/>
            <a:ext cx="81248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Objective</a:t>
            </a:r>
            <a:r>
              <a:rPr lang="en-US" altLang="en-US" sz="2400" dirty="0">
                <a:solidFill>
                  <a:schemeClr val="accent2"/>
                </a:solidFill>
              </a:rPr>
              <a:t> genotype determined solely from the DNA data.</a:t>
            </a:r>
            <a:endParaRPr lang="en-US" altLang="en-US" sz="2400" dirty="0">
              <a:solidFill>
                <a:schemeClr val="hlink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800080"/>
                </a:solidFill>
              </a:rPr>
              <a:t>Evidence solution doesn’t know comparison reference.</a:t>
            </a:r>
            <a:endParaRPr lang="en-US" altLang="en-US" sz="2400" dirty="0">
              <a:solidFill>
                <a:schemeClr val="hlink"/>
              </a:solidFill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F938957F-D3F1-F841-8BB0-09D23BE35D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Unmixed contributor genotype</a:t>
            </a:r>
          </a:p>
        </p:txBody>
      </p:sp>
      <p:sp>
        <p:nvSpPr>
          <p:cNvPr id="37893" name="Text Box 9">
            <a:extLst>
              <a:ext uri="{FF2B5EF4-FFF2-40B4-BE49-F238E27FC236}">
                <a16:creationId xmlns:a16="http://schemas.microsoft.com/office/drawing/2014/main" id="{6DED82C9-3911-6C49-A26E-CFC5B570C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200" y="4697413"/>
            <a:ext cx="749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accent2"/>
                </a:solidFill>
              </a:rPr>
              <a:t>36%</a:t>
            </a:r>
          </a:p>
        </p:txBody>
      </p:sp>
      <p:sp>
        <p:nvSpPr>
          <p:cNvPr id="37894" name="Text Box 11">
            <a:extLst>
              <a:ext uri="{FF2B5EF4-FFF2-40B4-BE49-F238E27FC236}">
                <a16:creationId xmlns:a16="http://schemas.microsoft.com/office/drawing/2014/main" id="{4022E2FE-EBB5-F54A-807A-92911AE8A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4975" y="5629275"/>
            <a:ext cx="5937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accent2"/>
                </a:solidFill>
              </a:rPr>
              <a:t>5%</a:t>
            </a:r>
          </a:p>
        </p:txBody>
      </p:sp>
      <p:sp>
        <p:nvSpPr>
          <p:cNvPr id="37895" name="Text Box 12">
            <a:extLst>
              <a:ext uri="{FF2B5EF4-FFF2-40B4-BE49-F238E27FC236}">
                <a16:creationId xmlns:a16="http://schemas.microsoft.com/office/drawing/2014/main" id="{E2A17A99-B2FD-F84E-9332-144A03F90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2363" y="5551488"/>
            <a:ext cx="5921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accent2"/>
                </a:solidFill>
              </a:rPr>
              <a:t>8%</a:t>
            </a:r>
          </a:p>
        </p:txBody>
      </p:sp>
      <p:sp>
        <p:nvSpPr>
          <p:cNvPr id="37896" name="Text Box 12">
            <a:extLst>
              <a:ext uri="{FF2B5EF4-FFF2-40B4-BE49-F238E27FC236}">
                <a16:creationId xmlns:a16="http://schemas.microsoft.com/office/drawing/2014/main" id="{1D3FBB41-7C25-9142-B50F-740D40E6C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5432425"/>
            <a:ext cx="749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accent2"/>
                </a:solidFill>
              </a:rPr>
              <a:t>12%</a:t>
            </a:r>
          </a:p>
        </p:txBody>
      </p:sp>
      <p:sp>
        <p:nvSpPr>
          <p:cNvPr id="37897" name="Text Box 11">
            <a:extLst>
              <a:ext uri="{FF2B5EF4-FFF2-40B4-BE49-F238E27FC236}">
                <a16:creationId xmlns:a16="http://schemas.microsoft.com/office/drawing/2014/main" id="{1019E583-7700-EA40-8FF6-E400E0292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1425" y="5680075"/>
            <a:ext cx="5921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accent2"/>
                </a:solidFill>
              </a:rPr>
              <a:t>4%</a:t>
            </a:r>
          </a:p>
        </p:txBody>
      </p:sp>
      <p:sp>
        <p:nvSpPr>
          <p:cNvPr id="37898" name="Text Box 12">
            <a:extLst>
              <a:ext uri="{FF2B5EF4-FFF2-40B4-BE49-F238E27FC236}">
                <a16:creationId xmlns:a16="http://schemas.microsoft.com/office/drawing/2014/main" id="{CA1FB4E4-7C54-F84E-953A-B3C469B13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25" y="5549900"/>
            <a:ext cx="5921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accent2"/>
                </a:solidFill>
              </a:rPr>
              <a:t>8%</a:t>
            </a:r>
          </a:p>
        </p:txBody>
      </p:sp>
      <p:sp>
        <p:nvSpPr>
          <p:cNvPr id="37899" name="Text Box 12">
            <a:extLst>
              <a:ext uri="{FF2B5EF4-FFF2-40B4-BE49-F238E27FC236}">
                <a16:creationId xmlns:a16="http://schemas.microsoft.com/office/drawing/2014/main" id="{77C00075-F42C-1947-A026-778660EA3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5199063"/>
            <a:ext cx="749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accent2"/>
                </a:solidFill>
              </a:rPr>
              <a:t>19%</a:t>
            </a:r>
          </a:p>
        </p:txBody>
      </p:sp>
      <p:sp>
        <p:nvSpPr>
          <p:cNvPr id="37900" name="Text Box 12">
            <a:extLst>
              <a:ext uri="{FF2B5EF4-FFF2-40B4-BE49-F238E27FC236}">
                <a16:creationId xmlns:a16="http://schemas.microsoft.com/office/drawing/2014/main" id="{0C5ECB9F-7993-5C49-B6FB-69B6602B9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375" y="5715000"/>
            <a:ext cx="5921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accent2"/>
                </a:solidFill>
              </a:rPr>
              <a:t>2%</a:t>
            </a:r>
          </a:p>
        </p:txBody>
      </p:sp>
      <p:sp>
        <p:nvSpPr>
          <p:cNvPr id="37901" name="Text Box 12">
            <a:extLst>
              <a:ext uri="{FF2B5EF4-FFF2-40B4-BE49-F238E27FC236}">
                <a16:creationId xmlns:a16="http://schemas.microsoft.com/office/drawing/2014/main" id="{EAA4000A-47E8-9C4B-9C1A-CF5516D7C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5729288"/>
            <a:ext cx="590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accent2"/>
                </a:solidFill>
              </a:rPr>
              <a:t>2%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>
            <a:extLst>
              <a:ext uri="{FF2B5EF4-FFF2-40B4-BE49-F238E27FC236}">
                <a16:creationId xmlns:a16="http://schemas.microsoft.com/office/drawing/2014/main" id="{964BA182-01A1-964C-A2CE-13EA55061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692400"/>
            <a:ext cx="89344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ctangle 2">
            <a:extLst>
              <a:ext uri="{FF2B5EF4-FFF2-40B4-BE49-F238E27FC236}">
                <a16:creationId xmlns:a16="http://schemas.microsoft.com/office/drawing/2014/main" id="{B1DA2739-7129-B843-868D-73699CDD75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DNA match information</a:t>
            </a:r>
          </a:p>
        </p:txBody>
      </p:sp>
      <p:grpSp>
        <p:nvGrpSpPr>
          <p:cNvPr id="41987" name="Group 19">
            <a:extLst>
              <a:ext uri="{FF2B5EF4-FFF2-40B4-BE49-F238E27FC236}">
                <a16:creationId xmlns:a16="http://schemas.microsoft.com/office/drawing/2014/main" id="{AD1C220F-5D33-D747-AD5B-8575715CCD8E}"/>
              </a:ext>
            </a:extLst>
          </p:cNvPr>
          <p:cNvGrpSpPr>
            <a:grpSpLocks/>
          </p:cNvGrpSpPr>
          <p:nvPr/>
        </p:nvGrpSpPr>
        <p:grpSpPr bwMode="auto">
          <a:xfrm>
            <a:off x="1493838" y="3571875"/>
            <a:ext cx="3556000" cy="950913"/>
            <a:chOff x="1214" y="2425"/>
            <a:chExt cx="2240" cy="599"/>
          </a:xfrm>
        </p:grpSpPr>
        <p:sp>
          <p:nvSpPr>
            <p:cNvPr id="41996" name="Text Box 4">
              <a:extLst>
                <a:ext uri="{FF2B5EF4-FFF2-40B4-BE49-F238E27FC236}">
                  <a16:creationId xmlns:a16="http://schemas.microsoft.com/office/drawing/2014/main" id="{611ED842-C9AB-8548-86ED-19BF477DD5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6" y="2425"/>
              <a:ext cx="19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Prob(</a:t>
              </a:r>
              <a:r>
                <a:rPr lang="en-US" altLang="en-US" sz="2400">
                  <a:solidFill>
                    <a:schemeClr val="accent2"/>
                  </a:solidFill>
                </a:rPr>
                <a:t>evidence match</a:t>
              </a:r>
              <a:r>
                <a:rPr lang="en-US" altLang="en-US" sz="2400"/>
                <a:t>)</a:t>
              </a:r>
            </a:p>
          </p:txBody>
        </p:sp>
        <p:sp>
          <p:nvSpPr>
            <p:cNvPr id="41997" name="Text Box 5">
              <a:extLst>
                <a:ext uri="{FF2B5EF4-FFF2-40B4-BE49-F238E27FC236}">
                  <a16:creationId xmlns:a16="http://schemas.microsoft.com/office/drawing/2014/main" id="{38C09805-A64F-A147-9F73-E8609DEEEB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4" y="2736"/>
              <a:ext cx="2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Prob(</a:t>
              </a:r>
              <a:r>
                <a:rPr lang="en-US" altLang="en-US" sz="2400">
                  <a:solidFill>
                    <a:srgbClr val="996633"/>
                  </a:solidFill>
                </a:rPr>
                <a:t>coincidental match</a:t>
              </a:r>
              <a:r>
                <a:rPr lang="en-US" altLang="en-US" sz="2400"/>
                <a:t>)</a:t>
              </a:r>
            </a:p>
          </p:txBody>
        </p:sp>
        <p:sp>
          <p:nvSpPr>
            <p:cNvPr id="41998" name="Line 6">
              <a:extLst>
                <a:ext uri="{FF2B5EF4-FFF2-40B4-BE49-F238E27FC236}">
                  <a16:creationId xmlns:a16="http://schemas.microsoft.com/office/drawing/2014/main" id="{23080CFC-8986-3A44-81B1-689D9E1E60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5" y="2737"/>
              <a:ext cx="21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988" name="Text Box 9">
            <a:extLst>
              <a:ext uri="{FF2B5EF4-FFF2-40B4-BE49-F238E27FC236}">
                <a16:creationId xmlns:a16="http://schemas.microsoft.com/office/drawing/2014/main" id="{BBEDEACB-AF35-964D-A5A3-F034B39BE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1492250"/>
            <a:ext cx="8610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How much more does </a:t>
            </a:r>
            <a:r>
              <a:rPr lang="en-US" altLang="en-US" sz="2400">
                <a:solidFill>
                  <a:srgbClr val="FF0000"/>
                </a:solidFill>
              </a:rPr>
              <a:t>suspect </a:t>
            </a:r>
            <a:r>
              <a:rPr lang="en-US" altLang="en-US" sz="2400">
                <a:solidFill>
                  <a:schemeClr val="accent2"/>
                </a:solidFill>
              </a:rPr>
              <a:t>match the evidence</a:t>
            </a:r>
            <a:endParaRPr lang="en-US" altLang="en-US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than </a:t>
            </a:r>
            <a:r>
              <a:rPr lang="en-US" altLang="en-US" sz="2400">
                <a:solidFill>
                  <a:srgbClr val="996633"/>
                </a:solidFill>
              </a:rPr>
              <a:t>a random person</a:t>
            </a:r>
            <a:r>
              <a:rPr lang="en-US" altLang="en-US" sz="2400"/>
              <a:t>?</a:t>
            </a:r>
          </a:p>
        </p:txBody>
      </p:sp>
      <p:sp>
        <p:nvSpPr>
          <p:cNvPr id="41989" name="AutoShape 11">
            <a:extLst>
              <a:ext uri="{FF2B5EF4-FFF2-40B4-BE49-F238E27FC236}">
                <a16:creationId xmlns:a16="http://schemas.microsoft.com/office/drawing/2014/main" id="{FB20FCC8-CC63-5B46-B42A-D936F3017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0" y="4572000"/>
            <a:ext cx="1068388" cy="2003425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990" name="Text Box 12">
            <a:extLst>
              <a:ext uri="{FF2B5EF4-FFF2-40B4-BE49-F238E27FC236}">
                <a16:creationId xmlns:a16="http://schemas.microsoft.com/office/drawing/2014/main" id="{6859F6F1-F76D-2848-838E-7291B0DE9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688" y="4206875"/>
            <a:ext cx="482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FF0000"/>
                </a:solidFill>
              </a:rPr>
              <a:t>4x</a:t>
            </a:r>
          </a:p>
        </p:txBody>
      </p:sp>
      <p:sp>
        <p:nvSpPr>
          <p:cNvPr id="41991" name="Line 13">
            <a:extLst>
              <a:ext uri="{FF2B5EF4-FFF2-40B4-BE49-F238E27FC236}">
                <a16:creationId xmlns:a16="http://schemas.microsoft.com/office/drawing/2014/main" id="{16D9D5BB-3BA7-264A-BD56-A03E95B5CA9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9338" y="3852863"/>
            <a:ext cx="1162050" cy="9556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Line 14">
            <a:extLst>
              <a:ext uri="{FF2B5EF4-FFF2-40B4-BE49-F238E27FC236}">
                <a16:creationId xmlns:a16="http://schemas.microsoft.com/office/drawing/2014/main" id="{5EDD14B0-A796-CC46-8851-48FD249906D8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3963" y="4489450"/>
            <a:ext cx="1500187" cy="1222375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3" name="Text Box 17">
            <a:extLst>
              <a:ext uri="{FF2B5EF4-FFF2-40B4-BE49-F238E27FC236}">
                <a16:creationId xmlns:a16="http://schemas.microsoft.com/office/drawing/2014/main" id="{EAF225DE-36A5-9542-81E8-BD9AFE1AF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0488" y="5592763"/>
            <a:ext cx="5921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996633"/>
                </a:solidFill>
              </a:rPr>
              <a:t>8%</a:t>
            </a:r>
          </a:p>
        </p:txBody>
      </p:sp>
      <p:sp>
        <p:nvSpPr>
          <p:cNvPr id="41995" name="Text Box 9">
            <a:extLst>
              <a:ext uri="{FF2B5EF4-FFF2-40B4-BE49-F238E27FC236}">
                <a16:creationId xmlns:a16="http://schemas.microsoft.com/office/drawing/2014/main" id="{E6597D2B-4B3D-1B48-B73E-7C9831342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200" y="4697413"/>
            <a:ext cx="749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accent2"/>
                </a:solidFill>
              </a:rPr>
              <a:t>36%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>
            <a:extLst>
              <a:ext uri="{FF2B5EF4-FFF2-40B4-BE49-F238E27FC236}">
                <a16:creationId xmlns:a16="http://schemas.microsoft.com/office/drawing/2014/main" id="{B2D7D52E-5E87-1749-9302-393132709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7538"/>
            <a:ext cx="914400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>
            <a:extLst>
              <a:ext uri="{FF2B5EF4-FFF2-40B4-BE49-F238E27FC236}">
                <a16:creationId xmlns:a16="http://schemas.microsoft.com/office/drawing/2014/main" id="{96957876-5793-A947-9E21-0B0162125A1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Match information at 15 loci</a:t>
            </a:r>
          </a:p>
        </p:txBody>
      </p:sp>
      <p:sp>
        <p:nvSpPr>
          <p:cNvPr id="44035" name="AutoShape 11">
            <a:extLst>
              <a:ext uri="{FF2B5EF4-FFF2-40B4-BE49-F238E27FC236}">
                <a16:creationId xmlns:a16="http://schemas.microsoft.com/office/drawing/2014/main" id="{6F63D350-1E4D-3C4A-97CD-0494D6949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338" y="5837238"/>
            <a:ext cx="963612" cy="244475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E4C241BE-FA8F-BB41-9C8E-AEDE71B52B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Is the suspect in the evidence?</a:t>
            </a:r>
          </a:p>
        </p:txBody>
      </p:sp>
      <p:sp>
        <p:nvSpPr>
          <p:cNvPr id="46082" name="Text Box 3">
            <a:extLst>
              <a:ext uri="{FF2B5EF4-FFF2-40B4-BE49-F238E27FC236}">
                <a16:creationId xmlns:a16="http://schemas.microsoft.com/office/drawing/2014/main" id="{804D57AC-77E5-F747-8EFF-86D2D9747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17750"/>
            <a:ext cx="91440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/>
                </a:solidFill>
              </a:rPr>
              <a:t>A match between the </a:t>
            </a:r>
            <a:r>
              <a:rPr lang="en-US" altLang="en-US" sz="2400" dirty="0"/>
              <a:t>item</a:t>
            </a:r>
            <a:endParaRPr lang="en-US" altLang="en-US" sz="2400" dirty="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/>
                </a:solidFill>
              </a:rPr>
              <a:t>and </a:t>
            </a:r>
            <a:r>
              <a:rPr lang="en-US" altLang="en-US" sz="2400" dirty="0"/>
              <a:t>the defendant </a:t>
            </a:r>
            <a:r>
              <a:rPr lang="en-US" altLang="en-US" sz="2400" dirty="0">
                <a:solidFill>
                  <a:schemeClr val="bg2"/>
                </a:solidFill>
              </a:rPr>
              <a:t>is: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800080"/>
                </a:solidFill>
              </a:rPr>
              <a:t>971 million</a:t>
            </a:r>
            <a:r>
              <a:rPr lang="en-US" altLang="en-US" sz="2400" dirty="0">
                <a:solidFill>
                  <a:schemeClr val="bg2"/>
                </a:solidFill>
              </a:rPr>
              <a:t> </a:t>
            </a:r>
            <a:r>
              <a:rPr lang="en-US" altLang="en-US" sz="2400" dirty="0">
                <a:solidFill>
                  <a:schemeClr val="accent2"/>
                </a:solidFill>
              </a:rPr>
              <a:t>times more probable than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2"/>
                </a:solidFill>
              </a:rPr>
              <a:t>a coincidental match to an unrelated </a:t>
            </a:r>
            <a:r>
              <a:rPr lang="en-US" altLang="en-US" sz="2400" dirty="0">
                <a:solidFill>
                  <a:srgbClr val="800080"/>
                </a:solidFill>
              </a:rPr>
              <a:t>African-American</a:t>
            </a:r>
            <a:r>
              <a:rPr lang="en-US" altLang="en-US" sz="2400" dirty="0">
                <a:solidFill>
                  <a:schemeClr val="accent2"/>
                </a:solidFill>
              </a:rPr>
              <a:t> person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accent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800080"/>
                </a:solidFill>
              </a:rPr>
              <a:t>20.6 million</a:t>
            </a:r>
            <a:r>
              <a:rPr lang="en-US" altLang="en-US" sz="2400" dirty="0">
                <a:solidFill>
                  <a:schemeClr val="accent2"/>
                </a:solidFill>
              </a:rPr>
              <a:t> times more probable than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2"/>
                </a:solidFill>
              </a:rPr>
              <a:t>a coincidental match to an unrelated </a:t>
            </a:r>
            <a:r>
              <a:rPr lang="en-US" altLang="en-US" sz="2400" dirty="0">
                <a:solidFill>
                  <a:srgbClr val="800080"/>
                </a:solidFill>
              </a:rPr>
              <a:t>Caucasian</a:t>
            </a:r>
            <a:r>
              <a:rPr lang="en-US" altLang="en-US" sz="2400" dirty="0">
                <a:solidFill>
                  <a:schemeClr val="accent2"/>
                </a:solidFill>
              </a:rPr>
              <a:t> person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accent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800080"/>
                </a:solidFill>
              </a:rPr>
              <a:t>47.2 million</a:t>
            </a:r>
            <a:r>
              <a:rPr lang="en-US" altLang="en-US" sz="2400" dirty="0">
                <a:solidFill>
                  <a:schemeClr val="accent2"/>
                </a:solidFill>
              </a:rPr>
              <a:t> times more probable than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2"/>
                </a:solidFill>
              </a:rPr>
              <a:t>a coincidental match to an unrelated </a:t>
            </a:r>
            <a:r>
              <a:rPr lang="en-US" altLang="en-US" sz="2400" dirty="0">
                <a:solidFill>
                  <a:srgbClr val="800080"/>
                </a:solidFill>
              </a:rPr>
              <a:t>Hispanic</a:t>
            </a:r>
            <a:r>
              <a:rPr lang="en-US" altLang="en-US" sz="2400" dirty="0">
                <a:solidFill>
                  <a:schemeClr val="accent2"/>
                </a:solidFill>
              </a:rPr>
              <a:t> person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Informative genotyping</a:t>
            </a:r>
          </a:p>
        </p:txBody>
      </p:sp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1905000" y="2159000"/>
            <a:ext cx="525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000FF"/>
                </a:solidFill>
              </a:rPr>
              <a:t>Cybergenetics </a:t>
            </a:r>
            <a:r>
              <a:rPr lang="en-US" dirty="0" err="1">
                <a:solidFill>
                  <a:srgbClr val="0000FF"/>
                </a:solidFill>
              </a:rPr>
              <a:t>TrueAllele</a:t>
            </a:r>
            <a:r>
              <a:rPr lang="en-US" dirty="0">
                <a:solidFill>
                  <a:srgbClr val="0000FF"/>
                </a:solidFill>
              </a:rPr>
              <a:t> analysis</a:t>
            </a:r>
          </a:p>
        </p:txBody>
      </p:sp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1524000" y="2616200"/>
            <a:ext cx="617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000FF"/>
                </a:solidFill>
              </a:rPr>
              <a:t>Match statistics provide information</a:t>
            </a:r>
          </a:p>
        </p:txBody>
      </p:sp>
      <p:pic>
        <p:nvPicPr>
          <p:cNvPr id="18436" name="Picture 3" descr="Glock_300d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2" r="6062" b="7455"/>
          <a:stretch>
            <a:fillRect/>
          </a:stretch>
        </p:blipFill>
        <p:spPr bwMode="auto">
          <a:xfrm flipH="1">
            <a:off x="76200" y="4800600"/>
            <a:ext cx="1889125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37" name="Straight Arrow Connector 6"/>
          <p:cNvCxnSpPr>
            <a:cxnSpLocks noChangeShapeType="1"/>
          </p:cNvCxnSpPr>
          <p:nvPr/>
        </p:nvCxnSpPr>
        <p:spPr bwMode="auto">
          <a:xfrm flipV="1">
            <a:off x="2057400" y="4495800"/>
            <a:ext cx="1524000" cy="6096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cxnSp>
        <p:nvCxnSpPr>
          <p:cNvPr id="18438" name="Straight Arrow Connector 8"/>
          <p:cNvCxnSpPr>
            <a:cxnSpLocks noChangeShapeType="1"/>
          </p:cNvCxnSpPr>
          <p:nvPr/>
        </p:nvCxnSpPr>
        <p:spPr bwMode="auto">
          <a:xfrm flipV="1">
            <a:off x="2057400" y="5105400"/>
            <a:ext cx="1524000" cy="1524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cxnSp>
        <p:nvCxnSpPr>
          <p:cNvPr id="18439" name="Straight Arrow Connector 10"/>
          <p:cNvCxnSpPr>
            <a:cxnSpLocks noChangeShapeType="1"/>
          </p:cNvCxnSpPr>
          <p:nvPr/>
        </p:nvCxnSpPr>
        <p:spPr bwMode="auto">
          <a:xfrm>
            <a:off x="2057400" y="5410200"/>
            <a:ext cx="1524000" cy="2286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cxnSp>
        <p:nvCxnSpPr>
          <p:cNvPr id="18440" name="Straight Arrow Connector 12"/>
          <p:cNvCxnSpPr>
            <a:cxnSpLocks noChangeShapeType="1"/>
          </p:cNvCxnSpPr>
          <p:nvPr/>
        </p:nvCxnSpPr>
        <p:spPr bwMode="auto">
          <a:xfrm>
            <a:off x="2057400" y="5562600"/>
            <a:ext cx="1524000" cy="6096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sp>
        <p:nvSpPr>
          <p:cNvPr id="18441" name="TextBox 15"/>
          <p:cNvSpPr txBox="1">
            <a:spLocks noChangeArrowheads="1"/>
          </p:cNvSpPr>
          <p:nvPr/>
        </p:nvSpPr>
        <p:spPr bwMode="auto">
          <a:xfrm>
            <a:off x="3581400" y="4267200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3581400" y="4848225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8443" name="TextBox 18"/>
          <p:cNvSpPr txBox="1">
            <a:spLocks noChangeArrowheads="1"/>
          </p:cNvSpPr>
          <p:nvPr/>
        </p:nvSpPr>
        <p:spPr bwMode="auto">
          <a:xfrm>
            <a:off x="3581400" y="5389563"/>
            <a:ext cx="1219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6001"/>
                </a:solidFill>
              </a:rPr>
              <a:t>3</a:t>
            </a:r>
          </a:p>
        </p:txBody>
      </p:sp>
      <p:sp>
        <p:nvSpPr>
          <p:cNvPr id="18444" name="TextBox 19"/>
          <p:cNvSpPr txBox="1">
            <a:spLocks noChangeArrowheads="1"/>
          </p:cNvSpPr>
          <p:nvPr/>
        </p:nvSpPr>
        <p:spPr bwMode="auto">
          <a:xfrm>
            <a:off x="3581400" y="5930900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8445" name="TextBox 20"/>
          <p:cNvSpPr txBox="1">
            <a:spLocks noChangeArrowheads="1"/>
          </p:cNvSpPr>
          <p:nvPr/>
        </p:nvSpPr>
        <p:spPr bwMode="auto">
          <a:xfrm>
            <a:off x="5715000" y="5384800"/>
            <a:ext cx="152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6001"/>
                </a:solidFill>
              </a:rPr>
              <a:t>Person B</a:t>
            </a:r>
          </a:p>
          <a:p>
            <a:r>
              <a:rPr lang="en-US">
                <a:solidFill>
                  <a:srgbClr val="006001"/>
                </a:solidFill>
              </a:rPr>
              <a:t>included</a:t>
            </a:r>
          </a:p>
        </p:txBody>
      </p:sp>
      <p:sp>
        <p:nvSpPr>
          <p:cNvPr id="18446" name="Left-Right Arrow 21"/>
          <p:cNvSpPr>
            <a:spLocks noChangeArrowheads="1"/>
          </p:cNvSpPr>
          <p:nvPr/>
        </p:nvSpPr>
        <p:spPr bwMode="auto">
          <a:xfrm>
            <a:off x="4343400" y="5526088"/>
            <a:ext cx="990600" cy="228600"/>
          </a:xfrm>
          <a:prstGeom prst="leftRightArrow">
            <a:avLst>
              <a:gd name="adj1" fmla="val 50000"/>
              <a:gd name="adj2" fmla="val 4999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7" name="TextBox 22"/>
          <p:cNvSpPr txBox="1">
            <a:spLocks noChangeArrowheads="1"/>
          </p:cNvSpPr>
          <p:nvPr/>
        </p:nvSpPr>
        <p:spPr bwMode="auto">
          <a:xfrm>
            <a:off x="4114800" y="51562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6001"/>
                </a:solidFill>
              </a:rPr>
              <a:t>400,000</a:t>
            </a:r>
          </a:p>
        </p:txBody>
      </p:sp>
      <p:sp>
        <p:nvSpPr>
          <p:cNvPr id="18448" name="TextBox 23"/>
          <p:cNvSpPr txBox="1">
            <a:spLocks noChangeArrowheads="1"/>
          </p:cNvSpPr>
          <p:nvPr/>
        </p:nvSpPr>
        <p:spPr bwMode="auto">
          <a:xfrm>
            <a:off x="5715000" y="3505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Person A</a:t>
            </a:r>
          </a:p>
          <a:p>
            <a:r>
              <a:rPr lang="en-US">
                <a:solidFill>
                  <a:srgbClr val="FF0000"/>
                </a:solidFill>
              </a:rPr>
              <a:t>excluded</a:t>
            </a:r>
          </a:p>
        </p:txBody>
      </p:sp>
      <p:sp>
        <p:nvSpPr>
          <p:cNvPr id="18451" name="TextBox 39"/>
          <p:cNvSpPr txBox="1">
            <a:spLocks noChangeArrowheads="1"/>
          </p:cNvSpPr>
          <p:nvPr/>
        </p:nvSpPr>
        <p:spPr bwMode="auto">
          <a:xfrm>
            <a:off x="838200" y="4114800"/>
            <a:ext cx="2209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800000"/>
                </a:solidFill>
              </a:rPr>
              <a:t>Unmix the</a:t>
            </a:r>
          </a:p>
          <a:p>
            <a:pPr algn="ctr"/>
            <a:r>
              <a:rPr lang="en-US">
                <a:solidFill>
                  <a:srgbClr val="800000"/>
                </a:solidFill>
              </a:rPr>
              <a:t>mixture</a:t>
            </a:r>
          </a:p>
        </p:txBody>
      </p:sp>
      <p:sp>
        <p:nvSpPr>
          <p:cNvPr id="18452" name="TextBox 40"/>
          <p:cNvSpPr txBox="1">
            <a:spLocks noChangeArrowheads="1"/>
          </p:cNvSpPr>
          <p:nvPr/>
        </p:nvSpPr>
        <p:spPr bwMode="auto">
          <a:xfrm>
            <a:off x="3200400" y="38100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FF"/>
                </a:solidFill>
              </a:rPr>
              <a:t>Contributor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E7108-20A5-4D41-88DB-D2B96C989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726" y="4933450"/>
            <a:ext cx="1695938" cy="1642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31DB48-3879-0442-A1F0-F2CCA13B7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569" y="3259482"/>
            <a:ext cx="1696095" cy="1308998"/>
          </a:xfrm>
          <a:prstGeom prst="rect">
            <a:avLst/>
          </a:prstGeom>
        </p:spPr>
      </p:pic>
      <p:sp>
        <p:nvSpPr>
          <p:cNvPr id="25" name="TextBox 2">
            <a:extLst>
              <a:ext uri="{FF2B5EF4-FFF2-40B4-BE49-F238E27FC236}">
                <a16:creationId xmlns:a16="http://schemas.microsoft.com/office/drawing/2014/main" id="{8DF3EC0B-6A0D-994B-94D9-949B77532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350" y="1701800"/>
            <a:ext cx="6591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7030A0"/>
                </a:solidFill>
              </a:rPr>
              <a:t>(Inconclusive uninterpretable DNA mixture)</a:t>
            </a:r>
          </a:p>
        </p:txBody>
      </p:sp>
    </p:spTree>
    <p:extLst>
      <p:ext uri="{BB962C8B-B14F-4D97-AF65-F5344CB8AC3E}">
        <p14:creationId xmlns:p14="http://schemas.microsoft.com/office/powerpoint/2010/main" val="1234827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8BE304AE-ACF9-FB43-9DCE-02B46E1926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TrueAllele</a:t>
            </a:r>
            <a:r>
              <a:rPr lang="en-US" altLang="en-US" baseline="30000">
                <a:ea typeface="ＭＳ Ｐゴシック" panose="020B0600070205080204" pitchFamily="34" charset="-128"/>
              </a:rPr>
              <a:t>®</a:t>
            </a:r>
            <a:r>
              <a:rPr lang="en-US" altLang="en-US">
                <a:ea typeface="ＭＳ Ｐゴシック" panose="020B0600070205080204" pitchFamily="34" charset="-128"/>
              </a:rPr>
              <a:t> computer solution</a:t>
            </a:r>
          </a:p>
        </p:txBody>
      </p:sp>
      <p:sp>
        <p:nvSpPr>
          <p:cNvPr id="26626" name="TextBox 2">
            <a:extLst>
              <a:ext uri="{FF2B5EF4-FFF2-40B4-BE49-F238E27FC236}">
                <a16:creationId xmlns:a16="http://schemas.microsoft.com/office/drawing/2014/main" id="{6EBB6BD6-5FA3-3049-9B52-BC0D12D17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336800"/>
            <a:ext cx="7162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90"/>
                </a:solidFill>
              </a:rPr>
              <a:t>• Accurate. </a:t>
            </a:r>
            <a:r>
              <a:rPr lang="en-US" altLang="en-US" sz="2400" dirty="0">
                <a:solidFill>
                  <a:srgbClr val="0000FF"/>
                </a:solidFill>
              </a:rPr>
              <a:t>43 validation studies, 8 published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90"/>
                </a:solidFill>
              </a:rPr>
              <a:t>• Objective. </a:t>
            </a:r>
            <a:r>
              <a:rPr lang="en-US" altLang="en-US" sz="2400" dirty="0">
                <a:solidFill>
                  <a:srgbClr val="0000FF"/>
                </a:solidFill>
              </a:rPr>
              <a:t>Workflow removes human bias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90"/>
                </a:solidFill>
              </a:rPr>
              <a:t>• Accepted. </a:t>
            </a:r>
            <a:r>
              <a:rPr lang="en-US" altLang="en-US" sz="2400" dirty="0">
                <a:solidFill>
                  <a:srgbClr val="0000FF"/>
                </a:solidFill>
              </a:rPr>
              <a:t>Reported in 46 states, used by 10 labs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90"/>
                </a:solidFill>
              </a:rPr>
              <a:t>• Transparent. </a:t>
            </a:r>
            <a:r>
              <a:rPr lang="en-US" altLang="en-US" sz="2400" dirty="0">
                <a:solidFill>
                  <a:srgbClr val="0000FF"/>
                </a:solidFill>
              </a:rPr>
              <a:t>Give math, software (4GB DVD)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90"/>
                </a:solidFill>
              </a:rPr>
              <a:t>• Neutral. </a:t>
            </a:r>
            <a:r>
              <a:rPr lang="en-US" altLang="en-US" sz="2400" dirty="0">
                <a:solidFill>
                  <a:srgbClr val="0000FF"/>
                </a:solidFill>
              </a:rPr>
              <a:t>Can statistically include or exclude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World Trade Center</a:t>
            </a: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 flipV="1">
            <a:off x="3352800" y="3868738"/>
            <a:ext cx="2590800" cy="69373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3352800" y="4935538"/>
            <a:ext cx="25908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838200" y="2057400"/>
            <a:ext cx="2133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ED181E"/>
                </a:solidFill>
              </a:rPr>
              <a:t>  18,000  victim remains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076950" y="2057400"/>
            <a:ext cx="22288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3366FF"/>
                </a:solidFill>
              </a:rPr>
              <a:t>   2,700     missing people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962400" y="4279900"/>
            <a:ext cx="10223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8000"/>
                </a:solidFill>
              </a:rPr>
              <a:t>match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933372" y="6174105"/>
            <a:ext cx="52772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</a:rPr>
              <a:t>September 11, </a:t>
            </a:r>
            <a:r>
              <a:rPr lang="en-US" b="1" dirty="0">
                <a:solidFill>
                  <a:schemeClr val="accent2"/>
                </a:solidFill>
              </a:rPr>
              <a:t>2001</a:t>
            </a:r>
            <a:r>
              <a:rPr lang="en-US" dirty="0">
                <a:solidFill>
                  <a:schemeClr val="accent2"/>
                </a:solidFill>
              </a:rPr>
              <a:t> – New York City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14B044-AC48-F540-ACEF-10EE7775E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76" y="3709289"/>
            <a:ext cx="2726247" cy="18174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F79516-CFE9-8F45-BD6F-8F2BFE9B7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700" y="3060959"/>
            <a:ext cx="1403350" cy="13124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754E37-BF97-524A-88F8-A64F186BF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925" y="4618038"/>
            <a:ext cx="1612900" cy="1066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3342B7-38FA-3F4C-86F1-FF400D0DA415}"/>
              </a:ext>
            </a:extLst>
          </p:cNvPr>
          <p:cNvSpPr txBox="1"/>
          <p:nvPr/>
        </p:nvSpPr>
        <p:spPr>
          <a:xfrm>
            <a:off x="106018" y="109513"/>
            <a:ext cx="7431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World’s first modern DNA database case –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TrueAllele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186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C8D520-DCE8-C007-500D-A829451931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15" r="-2" b="38666"/>
          <a:stretch/>
        </p:blipFill>
        <p:spPr>
          <a:xfrm>
            <a:off x="226803" y="1924050"/>
            <a:ext cx="5421903" cy="3845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86B839-48F2-0127-0A56-DB0081CCE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634" y="376104"/>
            <a:ext cx="6002732" cy="1268728"/>
          </a:xfrm>
        </p:spPr>
        <p:txBody>
          <a:bodyPr>
            <a:noAutofit/>
          </a:bodyPr>
          <a:lstStyle/>
          <a:p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Komatipoort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Bus Crash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9EA04-AC20-98D9-D41D-8C07B9E03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708" y="2276748"/>
            <a:ext cx="2972779" cy="3213463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2008 bus crash in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Komatipoort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      South Africa</a:t>
            </a:r>
          </a:p>
          <a:p>
            <a:pPr>
              <a:spcBef>
                <a:spcPct val="0"/>
              </a:spcBef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Police recover burned victim remains</a:t>
            </a:r>
          </a:p>
          <a:p>
            <a:pPr>
              <a:spcBef>
                <a:spcPct val="0"/>
              </a:spcBef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Relatives submit DNA to help identify remains</a:t>
            </a:r>
          </a:p>
          <a:p>
            <a:pPr>
              <a:spcBef>
                <a:spcPct val="0"/>
              </a:spcBef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SAPS lab unable to identify victim remains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522390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F613DD-D8A6-8461-7CC9-F9E5ADFC5890}"/>
              </a:ext>
            </a:extLst>
          </p:cNvPr>
          <p:cNvGrpSpPr/>
          <p:nvPr/>
        </p:nvGrpSpPr>
        <p:grpSpPr>
          <a:xfrm>
            <a:off x="5973890" y="2970523"/>
            <a:ext cx="2671123" cy="2190891"/>
            <a:chOff x="2263575" y="2307223"/>
            <a:chExt cx="2813471" cy="222932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2ADF8E-CA70-57A1-C391-22AF35B7AE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6669" y="2307223"/>
              <a:ext cx="457200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2AC5A78-0CEA-0442-794C-3A6522A76D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05469" y="2307223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DD2C6F2-CF8D-425E-8FD8-3D5698261B37}"/>
                </a:ext>
              </a:extLst>
            </p:cNvPr>
            <p:cNvCxnSpPr>
              <a:stCxn id="7" idx="2"/>
              <a:endCxn id="6" idx="3"/>
            </p:cNvCxnSpPr>
            <p:nvPr/>
          </p:nvCxnSpPr>
          <p:spPr>
            <a:xfrm flipH="1">
              <a:off x="2933869" y="2535823"/>
              <a:ext cx="13716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4F5490-1B75-1C05-B335-63DA18EC95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9669" y="2535823"/>
              <a:ext cx="0" cy="11510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289E42-021D-A798-E55F-8A55ACA855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91069" y="3700767"/>
              <a:ext cx="4572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1B6A22-90C6-9897-5B5A-AB2AE918521C}"/>
                </a:ext>
              </a:extLst>
            </p:cNvPr>
            <p:cNvSpPr txBox="1"/>
            <p:nvPr/>
          </p:nvSpPr>
          <p:spPr>
            <a:xfrm>
              <a:off x="3092120" y="4129421"/>
              <a:ext cx="1111325" cy="40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/>
                  <a:cs typeface="Arial"/>
                </a:rPr>
                <a:t>missing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6B8CC5-924A-1BE6-7322-77613C1D6DF4}"/>
                </a:ext>
              </a:extLst>
            </p:cNvPr>
            <p:cNvSpPr txBox="1"/>
            <p:nvPr/>
          </p:nvSpPr>
          <p:spPr>
            <a:xfrm>
              <a:off x="2263575" y="2737250"/>
              <a:ext cx="883387" cy="40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>
                      <a:lumMod val="65000"/>
                    </a:schemeClr>
                  </a:solidFill>
                  <a:latin typeface="Arial"/>
                  <a:cs typeface="Arial"/>
                </a:rPr>
                <a:t>father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86D3D9-3553-190E-0555-6DE6588ECF4E}"/>
                </a:ext>
              </a:extLst>
            </p:cNvPr>
            <p:cNvSpPr txBox="1"/>
            <p:nvPr/>
          </p:nvSpPr>
          <p:spPr>
            <a:xfrm>
              <a:off x="4043389" y="2764423"/>
              <a:ext cx="1033657" cy="40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/>
                  <a:cs typeface="Arial"/>
                </a:rPr>
                <a:t>mother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A927000-0CD5-B090-2585-E73B53F80002}"/>
              </a:ext>
            </a:extLst>
          </p:cNvPr>
          <p:cNvSpPr txBox="1"/>
          <p:nvPr/>
        </p:nvSpPr>
        <p:spPr>
          <a:xfrm>
            <a:off x="6673735" y="2477354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cs typeface="Arial" panose="020B0604020202020204" pitchFamily="34" charset="0"/>
              </a:rPr>
              <a:t>Family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AP2441C</a:t>
            </a:r>
            <a:endParaRPr lang="en-US" sz="1800" dirty="0">
              <a:cs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3188EB7-DB68-4AFA-FFD6-471B848EFB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27872"/>
            <a:ext cx="7772400" cy="801189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Genotype Matching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8E38AA-2B13-6A3A-7EDB-1A57CA54064B}"/>
              </a:ext>
            </a:extLst>
          </p:cNvPr>
          <p:cNvSpPr txBox="1"/>
          <p:nvPr/>
        </p:nvSpPr>
        <p:spPr>
          <a:xfrm>
            <a:off x="902521" y="4319837"/>
            <a:ext cx="1898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cs typeface="Arial" panose="020B0604020202020204" pitchFamily="34" charset="0"/>
              </a:rPr>
              <a:t>Victim Remains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AO0563E</a:t>
            </a:r>
            <a:endParaRPr lang="en-US" sz="1800" dirty="0">
              <a:cs typeface="Arial" panose="020B0604020202020204" pitchFamily="34" charset="0"/>
            </a:endParaRPr>
          </a:p>
        </p:txBody>
      </p:sp>
      <p:sp>
        <p:nvSpPr>
          <p:cNvPr id="25" name="Left-Right Arrow 24">
            <a:extLst>
              <a:ext uri="{FF2B5EF4-FFF2-40B4-BE49-F238E27FC236}">
                <a16:creationId xmlns:a16="http://schemas.microsoft.com/office/drawing/2014/main" id="{0E488A0D-7F18-AC0D-6488-61095B89F30B}"/>
              </a:ext>
            </a:extLst>
          </p:cNvPr>
          <p:cNvSpPr/>
          <p:nvPr/>
        </p:nvSpPr>
        <p:spPr bwMode="auto">
          <a:xfrm>
            <a:off x="3703959" y="4255002"/>
            <a:ext cx="1736082" cy="690917"/>
          </a:xfrm>
          <a:prstGeom prst="leftRight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17000">
                <a:schemeClr val="accent2">
                  <a:lumMod val="0"/>
                  <a:lumOff val="100000"/>
                </a:schemeClr>
              </a:gs>
              <a:gs pos="84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latin typeface="Arial" charset="0"/>
              </a:rPr>
              <a:t>3.36</a:t>
            </a:r>
          </a:p>
        </p:txBody>
      </p:sp>
    </p:spTree>
    <p:extLst>
      <p:ext uri="{BB962C8B-B14F-4D97-AF65-F5344CB8AC3E}">
        <p14:creationId xmlns:p14="http://schemas.microsoft.com/office/powerpoint/2010/main" val="3641834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A79F1A6-078F-4B03-FD07-354A2327B1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67129"/>
            <a:ext cx="7772400" cy="801189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b="1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TrueAllele</a:t>
            </a:r>
            <a:r>
              <a:rPr lang="en-US" altLang="en-US" sz="40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Matches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FD6F23E-9D3E-66A0-9AF8-29C8AC9D8258}"/>
              </a:ext>
            </a:extLst>
          </p:cNvPr>
          <p:cNvGraphicFramePr>
            <a:graphicFrameLocks noGrp="1"/>
          </p:cNvGraphicFramePr>
          <p:nvPr/>
        </p:nvGraphicFramePr>
        <p:xfrm>
          <a:off x="1058921" y="1951578"/>
          <a:ext cx="1863909" cy="3413760"/>
        </p:xfrm>
        <a:graphic>
          <a:graphicData uri="http://schemas.openxmlformats.org/drawingml/2006/table">
            <a:tbl>
              <a:tblPr firstRow="1" firstCol="1" bandRow="1" bandCol="1">
                <a:tableStyleId>{2D5ABB26-0587-4C30-8999-92F81FD0307C}</a:tableStyleId>
              </a:tblPr>
              <a:tblGrid>
                <a:gridCol w="1863909">
                  <a:extLst>
                    <a:ext uri="{9D8B030D-6E8A-4147-A177-3AD203B41FA5}">
                      <a16:colId xmlns:a16="http://schemas.microsoft.com/office/drawing/2014/main" val="3004104642"/>
                    </a:ext>
                  </a:extLst>
                </a:gridCol>
              </a:tblGrid>
              <a:tr h="1822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Victim Remains</a:t>
                      </a:r>
                      <a:endParaRPr lang="en-US" sz="1400" b="1" u="sng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5523823"/>
                  </a:ext>
                </a:extLst>
              </a:tr>
              <a:tr h="29160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AO0553E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AO0554E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AO0555E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AO0556E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AO0557E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AO0558E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AO0559E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AO0560E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AO0561E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AO0562E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AO0563E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AO0564E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AO0565E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AO0566E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AO0567E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033708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FEB0D46-FA8B-877E-692D-C06CB51C16D6}"/>
              </a:ext>
            </a:extLst>
          </p:cNvPr>
          <p:cNvGraphicFramePr>
            <a:graphicFrameLocks noGrp="1"/>
          </p:cNvGraphicFramePr>
          <p:nvPr/>
        </p:nvGraphicFramePr>
        <p:xfrm>
          <a:off x="4087868" y="1844265"/>
          <a:ext cx="3997213" cy="3628389"/>
        </p:xfrm>
        <a:graphic>
          <a:graphicData uri="http://schemas.openxmlformats.org/drawingml/2006/table">
            <a:tbl>
              <a:tblPr firstRow="1" firstCol="1" bandRow="1" bandCol="1">
                <a:tableStyleId>{2D5ABB26-0587-4C30-8999-92F81FD0307C}</a:tableStyleId>
              </a:tblPr>
              <a:tblGrid>
                <a:gridCol w="1669166">
                  <a:extLst>
                    <a:ext uri="{9D8B030D-6E8A-4147-A177-3AD203B41FA5}">
                      <a16:colId xmlns:a16="http://schemas.microsoft.com/office/drawing/2014/main" val="1729099050"/>
                    </a:ext>
                  </a:extLst>
                </a:gridCol>
                <a:gridCol w="2328047">
                  <a:extLst>
                    <a:ext uri="{9D8B030D-6E8A-4147-A177-3AD203B41FA5}">
                      <a16:colId xmlns:a16="http://schemas.microsoft.com/office/drawing/2014/main" val="2247165959"/>
                    </a:ext>
                  </a:extLst>
                </a:gridCol>
              </a:tblGrid>
              <a:tr h="2008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Relation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3275304"/>
                  </a:ext>
                </a:extLst>
              </a:tr>
              <a:tr h="34150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AP2438C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AP2439C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AP2440C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AP2441C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AP2442C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AP2443C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AP2444C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AP2445C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AP2446C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AP2447C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AP2448C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AP2449C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AP2450C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AP2451C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AP2452C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AP2455C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Grandfather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Daughter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Mother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Sister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Father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Unknown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Brother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Brother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Sister 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Mother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Father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0337081"/>
                  </a:ext>
                </a:extLst>
              </a:tr>
            </a:tbl>
          </a:graphicData>
        </a:graphic>
      </p:graphicFrame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B6AF1EB-1A4C-C65D-B0BA-F14179701B90}"/>
              </a:ext>
            </a:extLst>
          </p:cNvPr>
          <p:cNvCxnSpPr>
            <a:cxnSpLocks/>
          </p:cNvCxnSpPr>
          <p:nvPr/>
        </p:nvCxnSpPr>
        <p:spPr bwMode="auto">
          <a:xfrm flipV="1">
            <a:off x="2387472" y="2803656"/>
            <a:ext cx="2123569" cy="171884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8A6B56-0C51-314A-848F-D42197FCE2C5}"/>
              </a:ext>
            </a:extLst>
          </p:cNvPr>
          <p:cNvCxnSpPr>
            <a:cxnSpLocks/>
          </p:cNvCxnSpPr>
          <p:nvPr/>
        </p:nvCxnSpPr>
        <p:spPr bwMode="auto">
          <a:xfrm>
            <a:off x="2387468" y="2506114"/>
            <a:ext cx="2123573" cy="137091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3DE0CC-6F9E-C615-50AB-390608161321}"/>
              </a:ext>
            </a:extLst>
          </p:cNvPr>
          <p:cNvCxnSpPr>
            <a:cxnSpLocks/>
          </p:cNvCxnSpPr>
          <p:nvPr/>
        </p:nvCxnSpPr>
        <p:spPr bwMode="auto">
          <a:xfrm>
            <a:off x="2394858" y="2701599"/>
            <a:ext cx="2116183" cy="224316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A93E61A-4FBC-1E5C-BEF5-637DB7F26FFD}"/>
              </a:ext>
            </a:extLst>
          </p:cNvPr>
          <p:cNvCxnSpPr>
            <a:cxnSpLocks/>
          </p:cNvCxnSpPr>
          <p:nvPr/>
        </p:nvCxnSpPr>
        <p:spPr bwMode="auto">
          <a:xfrm>
            <a:off x="2387466" y="2919786"/>
            <a:ext cx="2123574" cy="10131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FFC4A3-8CD1-5874-B964-359B72F5E374}"/>
              </a:ext>
            </a:extLst>
          </p:cNvPr>
          <p:cNvCxnSpPr>
            <a:cxnSpLocks/>
          </p:cNvCxnSpPr>
          <p:nvPr/>
        </p:nvCxnSpPr>
        <p:spPr bwMode="auto">
          <a:xfrm>
            <a:off x="2394858" y="3152684"/>
            <a:ext cx="2116183" cy="5057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32474F-9DF9-50DC-9569-6F81BAE6B805}"/>
              </a:ext>
            </a:extLst>
          </p:cNvPr>
          <p:cNvCxnSpPr>
            <a:cxnSpLocks/>
          </p:cNvCxnSpPr>
          <p:nvPr/>
        </p:nvCxnSpPr>
        <p:spPr bwMode="auto">
          <a:xfrm>
            <a:off x="2387468" y="3542612"/>
            <a:ext cx="2123572" cy="182234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70C86A-D5B2-AF5B-88AA-A3B239B8E907}"/>
              </a:ext>
            </a:extLst>
          </p:cNvPr>
          <p:cNvCxnSpPr>
            <a:cxnSpLocks/>
          </p:cNvCxnSpPr>
          <p:nvPr/>
        </p:nvCxnSpPr>
        <p:spPr bwMode="auto">
          <a:xfrm flipV="1">
            <a:off x="2387468" y="3457177"/>
            <a:ext cx="2123572" cy="56483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1BC34E3-2B24-C5AB-F182-7CB5977F33E5}"/>
              </a:ext>
            </a:extLst>
          </p:cNvPr>
          <p:cNvCxnSpPr>
            <a:cxnSpLocks/>
          </p:cNvCxnSpPr>
          <p:nvPr/>
        </p:nvCxnSpPr>
        <p:spPr bwMode="auto">
          <a:xfrm flipV="1">
            <a:off x="2394858" y="2381250"/>
            <a:ext cx="2116183" cy="263248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5D68438-66A4-57D5-D2B3-2D3A6C4C662E}"/>
              </a:ext>
            </a:extLst>
          </p:cNvPr>
          <p:cNvCxnSpPr>
            <a:cxnSpLocks/>
          </p:cNvCxnSpPr>
          <p:nvPr/>
        </p:nvCxnSpPr>
        <p:spPr bwMode="auto">
          <a:xfrm flipV="1">
            <a:off x="2394858" y="2570019"/>
            <a:ext cx="2116183" cy="266764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99472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F06E3-AE89-B52A-F5B1-CEE2F014A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630"/>
            <a:ext cx="7772400" cy="1143000"/>
          </a:xfrm>
        </p:spPr>
        <p:txBody>
          <a:bodyPr/>
          <a:lstStyle/>
          <a:p>
            <a:r>
              <a:rPr lang="en-US" dirty="0"/>
              <a:t>STR stutter artifact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ADC794-05D5-D4AE-C7E1-90ABA0B605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23" b="8732"/>
          <a:stretch/>
        </p:blipFill>
        <p:spPr>
          <a:xfrm>
            <a:off x="0" y="952980"/>
            <a:ext cx="9144000" cy="2050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F6586A-A2C3-425B-EB48-70FF198B6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185" y="3039603"/>
            <a:ext cx="4753630" cy="378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26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6B839-48F2-0127-0A56-DB0081CCE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19" y="809276"/>
            <a:ext cx="7709162" cy="77525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Exercise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EF3433-36D6-3334-6784-3791588DDB3A}"/>
              </a:ext>
            </a:extLst>
          </p:cNvPr>
          <p:cNvSpPr txBox="1"/>
          <p:nvPr/>
        </p:nvSpPr>
        <p:spPr>
          <a:xfrm>
            <a:off x="0" y="1967517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9051"/>
                </a:solidFill>
                <a:cs typeface="Arial" panose="020B0604020202020204" pitchFamily="34" charset="0"/>
              </a:rPr>
              <a:t>15 victim genotypes x 16 kinship genotypes </a:t>
            </a:r>
          </a:p>
          <a:p>
            <a:pPr algn="ctr"/>
            <a:r>
              <a:rPr lang="en-US" dirty="0">
                <a:solidFill>
                  <a:srgbClr val="009051"/>
                </a:solidFill>
                <a:cs typeface="Arial" panose="020B0604020202020204" pitchFamily="34" charset="0"/>
              </a:rPr>
              <a:t>= 240 genotype match comparisons</a:t>
            </a:r>
            <a:r>
              <a:rPr lang="en-US" dirty="0">
                <a:solidFill>
                  <a:srgbClr val="ED7D31"/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endParaRPr lang="en-US" dirty="0">
              <a:solidFill>
                <a:srgbClr val="ED7D31"/>
              </a:solidFill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240 comparisons x 20 students </a:t>
            </a:r>
          </a:p>
          <a:p>
            <a:pPr algn="ctr"/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= 4,800 total match comparisons</a:t>
            </a:r>
          </a:p>
        </p:txBody>
      </p:sp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id="{2ACA0CA0-AFBE-D8F6-41F3-78BBAAC37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589788"/>
              </p:ext>
            </p:extLst>
          </p:nvPr>
        </p:nvGraphicFramePr>
        <p:xfrm>
          <a:off x="1000463" y="4289498"/>
          <a:ext cx="7637928" cy="1371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200150">
                  <a:extLst>
                    <a:ext uri="{9D8B030D-6E8A-4147-A177-3AD203B41FA5}">
                      <a16:colId xmlns:a16="http://schemas.microsoft.com/office/drawing/2014/main" val="3686038925"/>
                    </a:ext>
                  </a:extLst>
                </a:gridCol>
                <a:gridCol w="5437778">
                  <a:extLst>
                    <a:ext uri="{9D8B030D-6E8A-4147-A177-3AD203B41FA5}">
                      <a16:colId xmlns:a16="http://schemas.microsoft.com/office/drawing/2014/main" val="2870452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before lunch: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students upload genotypes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767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during lunch: 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TrueAllele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solves all problems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931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after lunch: 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students review identification results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40941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41481E3-01EB-EE13-A29F-0EEED27A0502}"/>
              </a:ext>
            </a:extLst>
          </p:cNvPr>
          <p:cNvSpPr txBox="1"/>
          <p:nvPr/>
        </p:nvSpPr>
        <p:spPr>
          <a:xfrm>
            <a:off x="1920571" y="5894558"/>
            <a:ext cx="5550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TrueAllele</a:t>
            </a:r>
            <a:r>
              <a:rPr lang="en-US" b="1" dirty="0">
                <a:solidFill>
                  <a:srgbClr val="7030A0"/>
                </a:solidFill>
              </a:rPr>
              <a:t> automation: fast workflow</a:t>
            </a:r>
          </a:p>
        </p:txBody>
      </p:sp>
    </p:spTree>
    <p:extLst>
      <p:ext uri="{BB962C8B-B14F-4D97-AF65-F5344CB8AC3E}">
        <p14:creationId xmlns:p14="http://schemas.microsoft.com/office/powerpoint/2010/main" val="743402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Pennsylvania </a:t>
            </a:r>
            <a:r>
              <a:rPr lang="en-US" dirty="0">
                <a:latin typeface="Arial" charset="0"/>
              </a:rPr>
              <a:t>v. Kevin Foley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914400" y="1848412"/>
            <a:ext cx="713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hlink"/>
                </a:solidFill>
              </a:rPr>
              <a:t>Apr 2006: Blairsville Dentist John Yelenic murdered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838200" y="2458012"/>
            <a:ext cx="7050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</a:rPr>
              <a:t>Nov 2007: Trooper Kevin Foley charged with crime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61155" y="5526268"/>
            <a:ext cx="84137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February 2008: Defense questions 13,000 DNA match score</a:t>
            </a:r>
          </a:p>
        </p:txBody>
      </p:sp>
      <p:pic>
        <p:nvPicPr>
          <p:cNvPr id="37894" name="Picture 6" descr="PA Trooper Foley 2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3131112"/>
            <a:ext cx="2868613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5247" y="6099904"/>
            <a:ext cx="85522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March </a:t>
            </a:r>
            <a:r>
              <a:rPr lang="en-US" b="1" dirty="0">
                <a:solidFill>
                  <a:srgbClr val="008000"/>
                </a:solidFill>
              </a:rPr>
              <a:t>2009</a:t>
            </a:r>
            <a:r>
              <a:rPr lang="en-US" dirty="0">
                <a:solidFill>
                  <a:srgbClr val="008000"/>
                </a:solidFill>
              </a:rPr>
              <a:t>: Jury hears 189,000,000,000 </a:t>
            </a:r>
            <a:r>
              <a:rPr lang="en-US" dirty="0" err="1">
                <a:solidFill>
                  <a:srgbClr val="008000"/>
                </a:solidFill>
              </a:rPr>
              <a:t>TrueAllele</a:t>
            </a:r>
            <a:r>
              <a:rPr lang="en-US" dirty="0">
                <a:solidFill>
                  <a:srgbClr val="008000"/>
                </a:solidFill>
              </a:rPr>
              <a:t> statistic</a:t>
            </a:r>
          </a:p>
        </p:txBody>
      </p:sp>
      <p:pic>
        <p:nvPicPr>
          <p:cNvPr id="9" name="Picture 6" descr="fingernails.jpg                                                00B8C722Macintosh HD                   7C262FE3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238" y="3124200"/>
            <a:ext cx="2705161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B05848-68C5-3C4C-B0DE-A1D39E115AE9}"/>
              </a:ext>
            </a:extLst>
          </p:cNvPr>
          <p:cNvSpPr txBox="1"/>
          <p:nvPr/>
        </p:nvSpPr>
        <p:spPr>
          <a:xfrm>
            <a:off x="106018" y="109513"/>
            <a:ext cx="727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World’s first modern DNA analysis case –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TrueAllele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40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81D9D222-640A-5F45-834E-746743AD1C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01725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A10CE070-B18F-9947-8A65-F3FFAA5A6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017588"/>
            <a:ext cx="9144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>
            <a:extLst>
              <a:ext uri="{FF2B5EF4-FFF2-40B4-BE49-F238E27FC236}">
                <a16:creationId xmlns:a16="http://schemas.microsoft.com/office/drawing/2014/main" id="{52F19C2E-98F2-EB45-B454-3D0D280F9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36700"/>
            <a:ext cx="2463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4F9C9C-C85B-D644-8855-B7E0BA19067B}"/>
              </a:ext>
            </a:extLst>
          </p:cNvPr>
          <p:cNvSpPr txBox="1"/>
          <p:nvPr/>
        </p:nvSpPr>
        <p:spPr>
          <a:xfrm>
            <a:off x="6545263" y="1814513"/>
            <a:ext cx="985837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2009</a:t>
            </a:r>
          </a:p>
        </p:txBody>
      </p:sp>
      <p:pic>
        <p:nvPicPr>
          <p:cNvPr id="31750" name="Picture 7">
            <a:extLst>
              <a:ext uri="{FF2B5EF4-FFF2-40B4-BE49-F238E27FC236}">
                <a16:creationId xmlns:a16="http://schemas.microsoft.com/office/drawing/2014/main" id="{000F5ED4-5DDF-644E-BD59-F56D0193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2743200"/>
            <a:ext cx="511492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491C64-1F24-EF41-94E1-121BE960BBDB}"/>
              </a:ext>
            </a:extLst>
          </p:cNvPr>
          <p:cNvSpPr txBox="1">
            <a:spLocks/>
          </p:cNvSpPr>
          <p:nvPr/>
        </p:nvSpPr>
        <p:spPr bwMode="auto">
          <a:xfrm>
            <a:off x="785813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kern="0" dirty="0" err="1">
                <a:ea typeface="ＭＳ Ｐゴシック" panose="020B0600070205080204" pitchFamily="34" charset="-128"/>
              </a:rPr>
              <a:t>TrueAllele</a:t>
            </a:r>
            <a:r>
              <a:rPr lang="en-US" altLang="en-US" kern="0" dirty="0">
                <a:ea typeface="ＭＳ Ｐゴシック" panose="020B0600070205080204" pitchFamily="34" charset="-128"/>
              </a:rPr>
              <a:t> predictability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0713FEE8-6B19-F84F-8C54-5C89D4B4BC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Peer-reviewed validation studies </a:t>
            </a:r>
            <a:endParaRPr lang="en-US" altLang="en-US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0722" name="TextBox 4">
            <a:extLst>
              <a:ext uri="{FF2B5EF4-FFF2-40B4-BE49-F238E27FC236}">
                <a16:creationId xmlns:a16="http://schemas.microsoft.com/office/drawing/2014/main" id="{C4C22D5E-2D08-6A4C-B5CA-1934EEDE8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68338"/>
            <a:ext cx="8915400" cy="64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</a:rPr>
              <a:t>Perlin MW, </a:t>
            </a:r>
            <a:r>
              <a:rPr lang="en-US" altLang="en-US" sz="1600" dirty="0" err="1">
                <a:solidFill>
                  <a:srgbClr val="0000FF"/>
                </a:solidFill>
              </a:rPr>
              <a:t>Sinelnikov</a:t>
            </a:r>
            <a:r>
              <a:rPr lang="en-US" altLang="en-US" sz="1600" dirty="0">
                <a:solidFill>
                  <a:srgbClr val="0000FF"/>
                </a:solidFill>
              </a:rPr>
              <a:t> A. An information gap in DNA evidence interpretation. </a:t>
            </a:r>
            <a:r>
              <a:rPr lang="en-US" altLang="en-US" sz="1600" i="1" dirty="0" err="1">
                <a:solidFill>
                  <a:srgbClr val="0000FF"/>
                </a:solidFill>
              </a:rPr>
              <a:t>PLoS</a:t>
            </a:r>
            <a:r>
              <a:rPr lang="en-US" altLang="en-US" sz="1600" i="1" dirty="0">
                <a:solidFill>
                  <a:srgbClr val="0000FF"/>
                </a:solidFill>
              </a:rPr>
              <a:t> ONE</a:t>
            </a:r>
            <a:r>
              <a:rPr lang="en-US" altLang="en-US" sz="1600" dirty="0">
                <a:solidFill>
                  <a:srgbClr val="0000FF"/>
                </a:solidFill>
              </a:rPr>
              <a:t>. 2009;4(12):e8327.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</a:rPr>
              <a:t>Ballantyne J, Hanson EK, Perlin MW. DNA mixture genotyping by probabilistic computer interpretation of binomially-sampled laser captured cell populations: Combining quantitative data for greater identification information. </a:t>
            </a:r>
            <a:r>
              <a:rPr lang="en-US" altLang="en-US" sz="1600" i="1" dirty="0">
                <a:solidFill>
                  <a:srgbClr val="0000FF"/>
                </a:solidFill>
              </a:rPr>
              <a:t>Science &amp; Justice</a:t>
            </a:r>
            <a:r>
              <a:rPr lang="en-US" altLang="en-US" sz="1600" dirty="0">
                <a:solidFill>
                  <a:srgbClr val="0000FF"/>
                </a:solidFill>
              </a:rPr>
              <a:t>. 2013;53(2):103-114.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</a:rPr>
              <a:t>Perlin MW, </a:t>
            </a:r>
            <a:r>
              <a:rPr lang="en-US" altLang="en-US" sz="1600" dirty="0" err="1">
                <a:solidFill>
                  <a:srgbClr val="0000FF"/>
                </a:solidFill>
              </a:rPr>
              <a:t>Hornyak</a:t>
            </a:r>
            <a:r>
              <a:rPr lang="en-US" altLang="en-US" sz="1600" dirty="0">
                <a:solidFill>
                  <a:srgbClr val="0000FF"/>
                </a:solidFill>
              </a:rPr>
              <a:t> J, Sugimoto G, Miller K. </a:t>
            </a:r>
            <a:r>
              <a:rPr lang="en-US" altLang="en-US" sz="1600" dirty="0" err="1">
                <a:solidFill>
                  <a:srgbClr val="0000FF"/>
                </a:solidFill>
              </a:rPr>
              <a:t>TrueAllele</a:t>
            </a:r>
            <a:r>
              <a:rPr lang="en-US" altLang="en-US" sz="1600" baseline="30000" dirty="0">
                <a:solidFill>
                  <a:srgbClr val="0000FF"/>
                </a:solidFill>
              </a:rPr>
              <a:t>®</a:t>
            </a:r>
            <a:r>
              <a:rPr lang="en-US" altLang="en-US" sz="1600" dirty="0">
                <a:solidFill>
                  <a:srgbClr val="0000FF"/>
                </a:solidFill>
              </a:rPr>
              <a:t> genotype identification on DNA mixtures containing up to five unknown contributors. </a:t>
            </a:r>
            <a:r>
              <a:rPr lang="en-US" altLang="en-US" sz="1600" i="1" dirty="0">
                <a:solidFill>
                  <a:srgbClr val="0000FF"/>
                </a:solidFill>
              </a:rPr>
              <a:t>Journal of Forensic Sciences</a:t>
            </a:r>
            <a:r>
              <a:rPr lang="en-US" altLang="en-US" sz="1600" dirty="0">
                <a:solidFill>
                  <a:srgbClr val="0000FF"/>
                </a:solidFill>
              </a:rPr>
              <a:t>. 2015;60(4):857-868.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</a:rPr>
              <a:t>Greenspoon SA, </a:t>
            </a:r>
            <a:r>
              <a:rPr lang="en-US" altLang="en-US" sz="1600" dirty="0" err="1">
                <a:solidFill>
                  <a:srgbClr val="0000FF"/>
                </a:solidFill>
              </a:rPr>
              <a:t>Schiermeier</a:t>
            </a:r>
            <a:r>
              <a:rPr lang="en-US" altLang="en-US" sz="1600" dirty="0">
                <a:solidFill>
                  <a:srgbClr val="0000FF"/>
                </a:solidFill>
              </a:rPr>
              <a:t>-Wood L, Jenkins BC. Establishing the limits of </a:t>
            </a:r>
            <a:r>
              <a:rPr lang="en-US" altLang="en-US" sz="1600" dirty="0" err="1">
                <a:solidFill>
                  <a:srgbClr val="0000FF"/>
                </a:solidFill>
              </a:rPr>
              <a:t>TrueAllele</a:t>
            </a:r>
            <a:r>
              <a:rPr lang="en-US" altLang="en-US" sz="1600" baseline="30000" dirty="0">
                <a:solidFill>
                  <a:srgbClr val="0000FF"/>
                </a:solidFill>
              </a:rPr>
              <a:t>®</a:t>
            </a:r>
            <a:r>
              <a:rPr lang="en-US" altLang="en-US" sz="1600" dirty="0">
                <a:solidFill>
                  <a:srgbClr val="0000FF"/>
                </a:solidFill>
              </a:rPr>
              <a:t> Casework: a validation study. </a:t>
            </a:r>
            <a:r>
              <a:rPr lang="en-US" altLang="en-US" sz="1600" i="1" dirty="0">
                <a:solidFill>
                  <a:srgbClr val="0000FF"/>
                </a:solidFill>
              </a:rPr>
              <a:t>Journal of Forensic Sciences</a:t>
            </a:r>
            <a:r>
              <a:rPr lang="en-US" altLang="en-US" sz="1600" dirty="0">
                <a:solidFill>
                  <a:srgbClr val="0000FF"/>
                </a:solidFill>
              </a:rPr>
              <a:t>. 2015;60(5):1263-1276.</a:t>
            </a:r>
            <a:r>
              <a:rPr lang="en-US" altLang="en-US" sz="1600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</a:rPr>
              <a:t>Bauer DW, Butt N, </a:t>
            </a:r>
            <a:r>
              <a:rPr lang="en-US" altLang="en-US" sz="1600" dirty="0" err="1">
                <a:solidFill>
                  <a:srgbClr val="0000FF"/>
                </a:solidFill>
              </a:rPr>
              <a:t>Hornyak</a:t>
            </a:r>
            <a:r>
              <a:rPr lang="en-US" altLang="en-US" sz="1600" dirty="0">
                <a:solidFill>
                  <a:srgbClr val="0000FF"/>
                </a:solidFill>
              </a:rPr>
              <a:t> JM, Perlin MW. Validating </a:t>
            </a:r>
            <a:r>
              <a:rPr lang="en-US" altLang="en-US" sz="1600" dirty="0" err="1">
                <a:solidFill>
                  <a:srgbClr val="0000FF"/>
                </a:solidFill>
              </a:rPr>
              <a:t>TrueAllele</a:t>
            </a:r>
            <a:r>
              <a:rPr lang="en-US" altLang="en-US" sz="1600" baseline="30000" dirty="0">
                <a:solidFill>
                  <a:srgbClr val="0000FF"/>
                </a:solidFill>
              </a:rPr>
              <a:t>®</a:t>
            </a:r>
            <a:r>
              <a:rPr lang="en-US" altLang="en-US" sz="1600" dirty="0">
                <a:solidFill>
                  <a:srgbClr val="0000FF"/>
                </a:solidFill>
              </a:rPr>
              <a:t> interpretation of DNA mixtures containing up to ten unknown contributors. </a:t>
            </a:r>
            <a:r>
              <a:rPr lang="en-US" altLang="en-US" sz="1600" i="1" dirty="0">
                <a:solidFill>
                  <a:srgbClr val="0000FF"/>
                </a:solidFill>
              </a:rPr>
              <a:t>Journal of Forensic Sciences</a:t>
            </a:r>
            <a:r>
              <a:rPr lang="en-US" altLang="en-US" sz="1600" dirty="0">
                <a:solidFill>
                  <a:srgbClr val="0000FF"/>
                </a:solidFill>
              </a:rPr>
              <a:t>. 2020; 65(2):380-398.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0"/>
                </a:solidFill>
              </a:rPr>
              <a:t>Perlin MW, Legler MM, Spencer CE, Smith JL, Allan WP, Belrose JL, </a:t>
            </a:r>
            <a:r>
              <a:rPr lang="en-US" altLang="en-US" sz="1600" dirty="0" err="1">
                <a:solidFill>
                  <a:srgbClr val="000090"/>
                </a:solidFill>
              </a:rPr>
              <a:t>Duceman</a:t>
            </a:r>
            <a:r>
              <a:rPr lang="en-US" altLang="en-US" sz="1600" dirty="0">
                <a:solidFill>
                  <a:srgbClr val="000090"/>
                </a:solidFill>
              </a:rPr>
              <a:t> BW. Validating </a:t>
            </a:r>
            <a:r>
              <a:rPr lang="en-US" altLang="en-US" sz="1600" dirty="0" err="1">
                <a:solidFill>
                  <a:srgbClr val="000090"/>
                </a:solidFill>
              </a:rPr>
              <a:t>TrueAllele</a:t>
            </a:r>
            <a:r>
              <a:rPr lang="en-US" altLang="en-US" sz="1600" baseline="30000" dirty="0">
                <a:solidFill>
                  <a:srgbClr val="000090"/>
                </a:solidFill>
              </a:rPr>
              <a:t>®</a:t>
            </a:r>
            <a:r>
              <a:rPr lang="en-US" altLang="en-US" sz="1600" dirty="0">
                <a:solidFill>
                  <a:srgbClr val="000090"/>
                </a:solidFill>
              </a:rPr>
              <a:t> DNA mixture interpretation. </a:t>
            </a:r>
            <a:r>
              <a:rPr lang="en-US" altLang="en-US" sz="1600" i="1" dirty="0">
                <a:solidFill>
                  <a:srgbClr val="000090"/>
                </a:solidFill>
              </a:rPr>
              <a:t>Journal of Forensic Sciences</a:t>
            </a:r>
            <a:r>
              <a:rPr lang="en-US" altLang="en-US" sz="1600" dirty="0">
                <a:solidFill>
                  <a:srgbClr val="000090"/>
                </a:solidFill>
              </a:rPr>
              <a:t>. 2011;56(6):1430-1447.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9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0"/>
                </a:solidFill>
              </a:rPr>
              <a:t>Perlin MW, Belrose JL, </a:t>
            </a:r>
            <a:r>
              <a:rPr lang="en-US" altLang="en-US" sz="1600" dirty="0" err="1">
                <a:solidFill>
                  <a:srgbClr val="000090"/>
                </a:solidFill>
              </a:rPr>
              <a:t>Duceman</a:t>
            </a:r>
            <a:r>
              <a:rPr lang="en-US" altLang="en-US" sz="1600" dirty="0">
                <a:solidFill>
                  <a:srgbClr val="000090"/>
                </a:solidFill>
              </a:rPr>
              <a:t> BW. New York State </a:t>
            </a:r>
            <a:r>
              <a:rPr lang="en-US" altLang="en-US" sz="1600" dirty="0" err="1">
                <a:solidFill>
                  <a:srgbClr val="000090"/>
                </a:solidFill>
              </a:rPr>
              <a:t>TrueAllele</a:t>
            </a:r>
            <a:r>
              <a:rPr lang="en-US" altLang="en-US" sz="1600" baseline="30000" dirty="0">
                <a:solidFill>
                  <a:srgbClr val="000090"/>
                </a:solidFill>
              </a:rPr>
              <a:t>®</a:t>
            </a:r>
            <a:r>
              <a:rPr lang="en-US" altLang="en-US" sz="1600" dirty="0">
                <a:solidFill>
                  <a:srgbClr val="000090"/>
                </a:solidFill>
              </a:rPr>
              <a:t> Casework validation study. </a:t>
            </a:r>
            <a:r>
              <a:rPr lang="en-US" altLang="en-US" sz="1600" i="1" dirty="0">
                <a:solidFill>
                  <a:srgbClr val="000090"/>
                </a:solidFill>
              </a:rPr>
              <a:t>Journal of Forensic Sciences</a:t>
            </a:r>
            <a:r>
              <a:rPr lang="en-US" altLang="en-US" sz="1600" dirty="0">
                <a:solidFill>
                  <a:srgbClr val="000090"/>
                </a:solidFill>
              </a:rPr>
              <a:t>. 2013;58(6):1458-1466.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9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0"/>
                </a:solidFill>
              </a:rPr>
              <a:t>Perlin MW, Dormer K, </a:t>
            </a:r>
            <a:r>
              <a:rPr lang="en-US" altLang="en-US" sz="1600" dirty="0" err="1">
                <a:solidFill>
                  <a:srgbClr val="000090"/>
                </a:solidFill>
              </a:rPr>
              <a:t>Hornyak</a:t>
            </a:r>
            <a:r>
              <a:rPr lang="en-US" altLang="en-US" sz="1600" dirty="0">
                <a:solidFill>
                  <a:srgbClr val="000090"/>
                </a:solidFill>
              </a:rPr>
              <a:t> J, </a:t>
            </a:r>
            <a:r>
              <a:rPr lang="en-US" altLang="en-US" sz="1600" dirty="0" err="1">
                <a:solidFill>
                  <a:srgbClr val="000090"/>
                </a:solidFill>
              </a:rPr>
              <a:t>Schiermeier</a:t>
            </a:r>
            <a:r>
              <a:rPr lang="en-US" altLang="en-US" sz="1600" dirty="0">
                <a:solidFill>
                  <a:srgbClr val="000090"/>
                </a:solidFill>
              </a:rPr>
              <a:t>-Wood L, Greenspoon S. </a:t>
            </a:r>
            <a:r>
              <a:rPr lang="en-US" altLang="en-US" sz="1600" dirty="0" err="1">
                <a:solidFill>
                  <a:srgbClr val="000090"/>
                </a:solidFill>
              </a:rPr>
              <a:t>TrueAllele</a:t>
            </a:r>
            <a:r>
              <a:rPr lang="en-US" altLang="en-US" sz="1600" baseline="30000" dirty="0">
                <a:solidFill>
                  <a:srgbClr val="000090"/>
                </a:solidFill>
              </a:rPr>
              <a:t>®</a:t>
            </a:r>
            <a:r>
              <a:rPr lang="en-US" altLang="en-US" sz="1600" dirty="0">
                <a:solidFill>
                  <a:srgbClr val="000090"/>
                </a:solidFill>
              </a:rPr>
              <a:t> Casework on Virginia DNA mixture evidence: computer and manual interpretation in 72 reported criminal cases. </a:t>
            </a:r>
            <a:r>
              <a:rPr lang="en-US" altLang="en-US" sz="1600" i="1" dirty="0">
                <a:solidFill>
                  <a:srgbClr val="000090"/>
                </a:solidFill>
              </a:rPr>
              <a:t>PLOS ONE</a:t>
            </a:r>
            <a:r>
              <a:rPr lang="en-US" altLang="en-US" sz="1600" dirty="0">
                <a:solidFill>
                  <a:srgbClr val="000090"/>
                </a:solidFill>
              </a:rPr>
              <a:t>. 2014;(9)3:e92837. 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53F41F3-F3C9-CF43-B0B7-8A996B7074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01725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</p:txBody>
      </p:sp>
      <p:grpSp>
        <p:nvGrpSpPr>
          <p:cNvPr id="32771" name="Group 2">
            <a:extLst>
              <a:ext uri="{FF2B5EF4-FFF2-40B4-BE49-F238E27FC236}">
                <a16:creationId xmlns:a16="http://schemas.microsoft.com/office/drawing/2014/main" id="{980055AF-6B2D-B648-A7E5-0FFA23F71D39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3240088"/>
            <a:ext cx="3416300" cy="801687"/>
            <a:chOff x="4114800" y="3333005"/>
            <a:chExt cx="3416630" cy="801033"/>
          </a:xfrm>
        </p:grpSpPr>
        <p:pic>
          <p:nvPicPr>
            <p:cNvPr id="32775" name="Picture 5">
              <a:extLst>
                <a:ext uri="{FF2B5EF4-FFF2-40B4-BE49-F238E27FC236}">
                  <a16:creationId xmlns:a16="http://schemas.microsoft.com/office/drawing/2014/main" id="{3B0D4C2C-80B7-B94F-9FC4-3A092E319A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3333005"/>
              <a:ext cx="2463800" cy="74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46A4E4-651A-E049-8C1F-E4660D0EFD43}"/>
                </a:ext>
              </a:extLst>
            </p:cNvPr>
            <p:cNvSpPr txBox="1"/>
            <p:nvPr/>
          </p:nvSpPr>
          <p:spPr>
            <a:xfrm>
              <a:off x="6545498" y="3610590"/>
              <a:ext cx="985932" cy="5234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2014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5D2110C8-05F3-2B40-BBAC-8D7D0C093D74}"/>
              </a:ext>
            </a:extLst>
          </p:cNvPr>
          <p:cNvSpPr txBox="1">
            <a:spLocks/>
          </p:cNvSpPr>
          <p:nvPr/>
        </p:nvSpPr>
        <p:spPr bwMode="auto">
          <a:xfrm>
            <a:off x="785813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kern="0" dirty="0" err="1">
                <a:ea typeface="ＭＳ Ｐゴシック" panose="020B0600070205080204" pitchFamily="34" charset="-128"/>
              </a:rPr>
              <a:t>TrueAllele</a:t>
            </a:r>
            <a:r>
              <a:rPr lang="en-US" altLang="en-US" kern="0" dirty="0">
                <a:ea typeface="ＭＳ Ｐゴシック" panose="020B0600070205080204" pitchFamily="34" charset="-128"/>
              </a:rPr>
              <a:t> reliability</a:t>
            </a:r>
          </a:p>
        </p:txBody>
      </p:sp>
      <p:pic>
        <p:nvPicPr>
          <p:cNvPr id="32773" name="Picture 1">
            <a:extLst>
              <a:ext uri="{FF2B5EF4-FFF2-40B4-BE49-F238E27FC236}">
                <a16:creationId xmlns:a16="http://schemas.microsoft.com/office/drawing/2014/main" id="{0AC72172-E85C-3B43-9F23-35F391A48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2">
            <a:extLst>
              <a:ext uri="{FF2B5EF4-FFF2-40B4-BE49-F238E27FC236}">
                <a16:creationId xmlns:a16="http://schemas.microsoft.com/office/drawing/2014/main" id="{ECE717D3-73FA-4745-9EA5-662A29C2A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138" y="3900260"/>
            <a:ext cx="2743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</a:rPr>
              <a:t>Validation axes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</a:rPr>
              <a:t>   • objective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</a:rPr>
              <a:t>   • sensitive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</a:rPr>
              <a:t>   • specific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</a:rPr>
              <a:t>   • reproducible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</a:rPr>
              <a:t>   • accurate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06A7DFF4-23E3-B04E-AEDE-8EC1E007E8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Sensitivity</a:t>
            </a:r>
          </a:p>
        </p:txBody>
      </p:sp>
      <p:sp>
        <p:nvSpPr>
          <p:cNvPr id="33794" name="TextBox 2">
            <a:extLst>
              <a:ext uri="{FF2B5EF4-FFF2-40B4-BE49-F238E27FC236}">
                <a16:creationId xmlns:a16="http://schemas.microsoft.com/office/drawing/2014/main" id="{5303E2B1-5971-6746-8825-B0A4EACDF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90500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The extent to which interpretation identifies the correct person  </a:t>
            </a:r>
          </a:p>
        </p:txBody>
      </p:sp>
      <p:sp>
        <p:nvSpPr>
          <p:cNvPr id="33795" name="TextBox 3">
            <a:extLst>
              <a:ext uri="{FF2B5EF4-FFF2-40B4-BE49-F238E27FC236}">
                <a16:creationId xmlns:a16="http://schemas.microsoft.com/office/drawing/2014/main" id="{D2C804BC-4434-6444-AE50-A77150CDD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4271963"/>
            <a:ext cx="48879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660066"/>
                </a:solidFill>
              </a:rPr>
              <a:t>101 reported genotype matches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90"/>
                </a:solidFill>
              </a:rPr>
              <a:t>82 with DNA statistic over a million</a:t>
            </a:r>
          </a:p>
        </p:txBody>
      </p:sp>
      <p:sp>
        <p:nvSpPr>
          <p:cNvPr id="33796" name="TextBox 3">
            <a:extLst>
              <a:ext uri="{FF2B5EF4-FFF2-40B4-BE49-F238E27FC236}">
                <a16:creationId xmlns:a16="http://schemas.microsoft.com/office/drawing/2014/main" id="{E55264BF-7B4E-BF4F-B352-3AC9B834E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124200"/>
            <a:ext cx="426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66FF"/>
                </a:solidFill>
              </a:rPr>
              <a:t>True DNA mixture inclusions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97AAC315-D80C-1345-A09B-8CCAA848B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TrueAllele sensitivity</a:t>
            </a:r>
          </a:p>
        </p:txBody>
      </p:sp>
      <p:pic>
        <p:nvPicPr>
          <p:cNvPr id="34818" name="Picture 2" descr="fig1.pdf">
            <a:extLst>
              <a:ext uri="{FF2B5EF4-FFF2-40B4-BE49-F238E27FC236}">
                <a16:creationId xmlns:a16="http://schemas.microsoft.com/office/drawing/2014/main" id="{D64996EF-4B3C-5C4F-8E71-69BAF8C7F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19"/>
          <a:stretch>
            <a:fillRect/>
          </a:stretch>
        </p:blipFill>
        <p:spPr bwMode="auto">
          <a:xfrm>
            <a:off x="1981200" y="2286000"/>
            <a:ext cx="52990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819" name="Straight Connector 15">
            <a:extLst>
              <a:ext uri="{FF2B5EF4-FFF2-40B4-BE49-F238E27FC236}">
                <a16:creationId xmlns:a16="http://schemas.microsoft.com/office/drawing/2014/main" id="{D5528DC6-C588-104A-BA05-0A5C13DF52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16438" y="2543175"/>
            <a:ext cx="22225" cy="998538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4820" name="Left-Right Arrow 22">
            <a:extLst>
              <a:ext uri="{FF2B5EF4-FFF2-40B4-BE49-F238E27FC236}">
                <a16:creationId xmlns:a16="http://schemas.microsoft.com/office/drawing/2014/main" id="{011A702D-F747-0344-8C50-C771483AD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138" y="2466975"/>
            <a:ext cx="3429000" cy="76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1" name="TextBox 24">
            <a:extLst>
              <a:ext uri="{FF2B5EF4-FFF2-40B4-BE49-F238E27FC236}">
                <a16:creationId xmlns:a16="http://schemas.microsoft.com/office/drawing/2014/main" id="{7DAA7447-3685-1B41-9C6D-284F4C0E2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92388"/>
            <a:ext cx="1905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11.05</a:t>
            </a:r>
            <a:r>
              <a:rPr lang="en-US" altLang="en-US" sz="2400">
                <a:solidFill>
                  <a:srgbClr val="0000FF"/>
                </a:solidFill>
              </a:rPr>
              <a:t> </a:t>
            </a:r>
            <a:r>
              <a:rPr lang="en-US" altLang="en-US" sz="2400" i="1">
                <a:solidFill>
                  <a:srgbClr val="0000FF"/>
                </a:solidFill>
              </a:rPr>
              <a:t>(5.42)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113 billion</a:t>
            </a:r>
          </a:p>
        </p:txBody>
      </p:sp>
      <p:sp>
        <p:nvSpPr>
          <p:cNvPr id="34822" name="TextBox 44">
            <a:extLst>
              <a:ext uri="{FF2B5EF4-FFF2-40B4-BE49-F238E27FC236}">
                <a16:creationId xmlns:a16="http://schemas.microsoft.com/office/drawing/2014/main" id="{CD723875-985A-1747-B61B-09653DE9A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744788"/>
            <a:ext cx="167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TrueAllele</a:t>
            </a:r>
          </a:p>
        </p:txBody>
      </p:sp>
      <p:sp>
        <p:nvSpPr>
          <p:cNvPr id="34823" name="TextBox 3">
            <a:extLst>
              <a:ext uri="{FF2B5EF4-FFF2-40B4-BE49-F238E27FC236}">
                <a16:creationId xmlns:a16="http://schemas.microsoft.com/office/drawing/2014/main" id="{C4A646F1-CC6E-E240-89A8-42557147B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752600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log(LR) match distribution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33CCD253-ADB7-6548-BA32-41F7037D0E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Comparison with human review</a:t>
            </a:r>
          </a:p>
        </p:txBody>
      </p:sp>
      <p:pic>
        <p:nvPicPr>
          <p:cNvPr id="35842" name="Picture 2" descr="fig1.pdf">
            <a:extLst>
              <a:ext uri="{FF2B5EF4-FFF2-40B4-BE49-F238E27FC236}">
                <a16:creationId xmlns:a16="http://schemas.microsoft.com/office/drawing/2014/main" id="{6BB044E2-91B4-F249-9002-814806E9F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19"/>
          <a:stretch>
            <a:fillRect/>
          </a:stretch>
        </p:blipFill>
        <p:spPr bwMode="auto">
          <a:xfrm>
            <a:off x="1981200" y="5103813"/>
            <a:ext cx="52990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CPI.pdf">
            <a:extLst>
              <a:ext uri="{FF2B5EF4-FFF2-40B4-BE49-F238E27FC236}">
                <a16:creationId xmlns:a16="http://schemas.microsoft.com/office/drawing/2014/main" id="{8108DA2D-3ECB-D04D-B5DD-D72E2AC3B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19"/>
          <a:stretch>
            <a:fillRect/>
          </a:stretch>
        </p:blipFill>
        <p:spPr bwMode="auto">
          <a:xfrm>
            <a:off x="1981200" y="1752600"/>
            <a:ext cx="52990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mCPI.pdf">
            <a:extLst>
              <a:ext uri="{FF2B5EF4-FFF2-40B4-BE49-F238E27FC236}">
                <a16:creationId xmlns:a16="http://schemas.microsoft.com/office/drawing/2014/main" id="{40059F62-5932-2046-AAEF-6BD6CC762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13"/>
          <a:stretch>
            <a:fillRect/>
          </a:stretch>
        </p:blipFill>
        <p:spPr bwMode="auto">
          <a:xfrm>
            <a:off x="1981200" y="3429000"/>
            <a:ext cx="5299075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845" name="Straight Connector 15">
            <a:extLst>
              <a:ext uri="{FF2B5EF4-FFF2-40B4-BE49-F238E27FC236}">
                <a16:creationId xmlns:a16="http://schemas.microsoft.com/office/drawing/2014/main" id="{211EC03A-7F6C-BE45-9A97-A71AC165585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16438" y="5360988"/>
            <a:ext cx="22225" cy="998537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5846" name="Left-Right Arrow 22">
            <a:extLst>
              <a:ext uri="{FF2B5EF4-FFF2-40B4-BE49-F238E27FC236}">
                <a16:creationId xmlns:a16="http://schemas.microsoft.com/office/drawing/2014/main" id="{2C306A4F-597A-734E-BA9E-F7A3BA37F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138" y="5284788"/>
            <a:ext cx="3429000" cy="76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5847" name="TextBox 44">
            <a:extLst>
              <a:ext uri="{FF2B5EF4-FFF2-40B4-BE49-F238E27FC236}">
                <a16:creationId xmlns:a16="http://schemas.microsoft.com/office/drawing/2014/main" id="{50C2AAD8-BD69-F649-927A-0B3D94BC8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36220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8000"/>
                </a:solidFill>
              </a:rPr>
              <a:t>CPI</a:t>
            </a:r>
          </a:p>
        </p:txBody>
      </p:sp>
      <p:sp>
        <p:nvSpPr>
          <p:cNvPr id="35848" name="TextBox 24">
            <a:extLst>
              <a:ext uri="{FF2B5EF4-FFF2-40B4-BE49-F238E27FC236}">
                <a16:creationId xmlns:a16="http://schemas.microsoft.com/office/drawing/2014/main" id="{52BBF8CC-44A3-D74F-BB96-056070383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410200"/>
            <a:ext cx="190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11.05</a:t>
            </a:r>
            <a:r>
              <a:rPr lang="en-US" altLang="en-US" sz="2400">
                <a:solidFill>
                  <a:srgbClr val="0000FF"/>
                </a:solidFill>
              </a:rPr>
              <a:t> </a:t>
            </a:r>
            <a:r>
              <a:rPr lang="en-US" altLang="en-US" sz="2400" i="1">
                <a:solidFill>
                  <a:srgbClr val="0000FF"/>
                </a:solidFill>
              </a:rPr>
              <a:t>(5.42)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113 billion</a:t>
            </a:r>
          </a:p>
        </p:txBody>
      </p:sp>
      <p:cxnSp>
        <p:nvCxnSpPr>
          <p:cNvPr id="35849" name="Straight Connector 15">
            <a:extLst>
              <a:ext uri="{FF2B5EF4-FFF2-40B4-BE49-F238E27FC236}">
                <a16:creationId xmlns:a16="http://schemas.microsoft.com/office/drawing/2014/main" id="{D66AC856-46E7-824C-BC80-647787FE16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24200" y="3686175"/>
            <a:ext cx="15875" cy="107315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5850" name="Left-Right Arrow 22">
            <a:extLst>
              <a:ext uri="{FF2B5EF4-FFF2-40B4-BE49-F238E27FC236}">
                <a16:creationId xmlns:a16="http://schemas.microsoft.com/office/drawing/2014/main" id="{48885C41-2A54-DD4D-A430-565AAF4F2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0" y="3606800"/>
            <a:ext cx="985838" cy="98425"/>
          </a:xfrm>
          <a:prstGeom prst="leftRightArrow">
            <a:avLst>
              <a:gd name="adj1" fmla="val 50000"/>
              <a:gd name="adj2" fmla="val 49802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5851" name="Left-Right Arrow 22">
            <a:extLst>
              <a:ext uri="{FF2B5EF4-FFF2-40B4-BE49-F238E27FC236}">
                <a16:creationId xmlns:a16="http://schemas.microsoft.com/office/drawing/2014/main" id="{91525376-948C-1547-8D1C-42CD592E3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050" y="1917700"/>
            <a:ext cx="1284288" cy="104775"/>
          </a:xfrm>
          <a:prstGeom prst="leftRightArrow">
            <a:avLst>
              <a:gd name="adj1" fmla="val 50000"/>
              <a:gd name="adj2" fmla="val 49938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35852" name="Straight Connector 15">
            <a:extLst>
              <a:ext uri="{FF2B5EF4-FFF2-40B4-BE49-F238E27FC236}">
                <a16:creationId xmlns:a16="http://schemas.microsoft.com/office/drawing/2014/main" id="{41780C74-9BBD-B144-839C-FC528917EDA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16350" y="2022475"/>
            <a:ext cx="1588" cy="1060450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5853" name="TextBox 3">
            <a:extLst>
              <a:ext uri="{FF2B5EF4-FFF2-40B4-BE49-F238E27FC236}">
                <a16:creationId xmlns:a16="http://schemas.microsoft.com/office/drawing/2014/main" id="{3D572989-C5D8-A742-9F0A-3CD3FFE1B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141538"/>
            <a:ext cx="1752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8000"/>
                </a:solidFill>
              </a:rPr>
              <a:t>6.83</a:t>
            </a:r>
            <a:r>
              <a:rPr lang="en-US" altLang="en-US" sz="2400">
                <a:solidFill>
                  <a:srgbClr val="008000"/>
                </a:solidFill>
              </a:rPr>
              <a:t> </a:t>
            </a:r>
            <a:r>
              <a:rPr lang="en-US" altLang="en-US" sz="2400" i="1">
                <a:solidFill>
                  <a:srgbClr val="008000"/>
                </a:solidFill>
              </a:rPr>
              <a:t>(2.22)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8000"/>
                </a:solidFill>
              </a:rPr>
              <a:t>6.68 million</a:t>
            </a:r>
          </a:p>
        </p:txBody>
      </p:sp>
      <p:sp>
        <p:nvSpPr>
          <p:cNvPr id="35854" name="TextBox 3">
            <a:extLst>
              <a:ext uri="{FF2B5EF4-FFF2-40B4-BE49-F238E27FC236}">
                <a16:creationId xmlns:a16="http://schemas.microsoft.com/office/drawing/2014/main" id="{D94FC59D-0FA9-D94D-8A0D-D71E1F4E0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7938"/>
            <a:ext cx="1752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2.15</a:t>
            </a:r>
            <a:r>
              <a:rPr lang="en-US" altLang="en-US" sz="2400">
                <a:solidFill>
                  <a:srgbClr val="FF0000"/>
                </a:solidFill>
              </a:rPr>
              <a:t> </a:t>
            </a:r>
            <a:r>
              <a:rPr lang="en-US" altLang="en-US" sz="2400" i="1">
                <a:solidFill>
                  <a:srgbClr val="FF0000"/>
                </a:solidFill>
              </a:rPr>
              <a:t>(1.68)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140</a:t>
            </a:r>
          </a:p>
        </p:txBody>
      </p:sp>
      <p:sp>
        <p:nvSpPr>
          <p:cNvPr id="35855" name="TextBox 44">
            <a:extLst>
              <a:ext uri="{FF2B5EF4-FFF2-40B4-BE49-F238E27FC236}">
                <a16:creationId xmlns:a16="http://schemas.microsoft.com/office/drawing/2014/main" id="{1AC9FFCE-632D-9F45-A738-A3F8CDCAB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9624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mCPI</a:t>
            </a:r>
          </a:p>
        </p:txBody>
      </p:sp>
      <p:sp>
        <p:nvSpPr>
          <p:cNvPr id="35856" name="TextBox 44">
            <a:extLst>
              <a:ext uri="{FF2B5EF4-FFF2-40B4-BE49-F238E27FC236}">
                <a16:creationId xmlns:a16="http://schemas.microsoft.com/office/drawing/2014/main" id="{6D3EB940-EAC7-2943-9B02-34F54621B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5562600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TrueAllele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1CA680AF-FE38-4541-805C-166AB9F15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TrueAllele accuracy</a:t>
            </a:r>
          </a:p>
        </p:txBody>
      </p:sp>
      <p:pic>
        <p:nvPicPr>
          <p:cNvPr id="36866" name="Picture 1" descr="Figure8.tiff">
            <a:extLst>
              <a:ext uri="{FF2B5EF4-FFF2-40B4-BE49-F238E27FC236}">
                <a16:creationId xmlns:a16="http://schemas.microsoft.com/office/drawing/2014/main" id="{D11746CE-8BC5-7C46-916C-AD5A8442E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730875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3DC308BD-AF34-1246-B3F6-A9F44EF965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Specificity</a:t>
            </a:r>
          </a:p>
        </p:txBody>
      </p:sp>
      <p:sp>
        <p:nvSpPr>
          <p:cNvPr id="38914" name="TextBox 1">
            <a:extLst>
              <a:ext uri="{FF2B5EF4-FFF2-40B4-BE49-F238E27FC236}">
                <a16:creationId xmlns:a16="http://schemas.microsoft.com/office/drawing/2014/main" id="{DC19292A-6425-1D4B-88AE-E9BA1D78A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90500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The extent to which interpretation does not misidentify the wrong person  </a:t>
            </a:r>
          </a:p>
        </p:txBody>
      </p:sp>
      <p:sp>
        <p:nvSpPr>
          <p:cNvPr id="38915" name="TextBox 2">
            <a:extLst>
              <a:ext uri="{FF2B5EF4-FFF2-40B4-BE49-F238E27FC236}">
                <a16:creationId xmlns:a16="http://schemas.microsoft.com/office/drawing/2014/main" id="{47ED1603-E713-D144-826A-343C374B0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271963"/>
            <a:ext cx="7473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660066"/>
                </a:solidFill>
              </a:rPr>
              <a:t>101 matching genotypes </a:t>
            </a:r>
            <a:r>
              <a:rPr lang="en-US" altLang="en-US" sz="2400"/>
              <a:t>x </a:t>
            </a:r>
            <a:r>
              <a:rPr lang="en-US" altLang="en-US" sz="2400">
                <a:solidFill>
                  <a:srgbClr val="660066"/>
                </a:solidFill>
              </a:rPr>
              <a:t>10,000 random references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  x </a:t>
            </a:r>
            <a:r>
              <a:rPr lang="en-US" altLang="en-US" sz="2400">
                <a:solidFill>
                  <a:srgbClr val="660066"/>
                </a:solidFill>
              </a:rPr>
              <a:t>3 ethnic populations</a:t>
            </a:r>
            <a:r>
              <a:rPr lang="en-US" altLang="en-US" sz="2400"/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for over </a:t>
            </a:r>
            <a:r>
              <a:rPr lang="en-US" altLang="en-US" sz="2400">
                <a:solidFill>
                  <a:srgbClr val="000090"/>
                </a:solidFill>
              </a:rPr>
              <a:t>1,000,000 nonmatching comparisons</a:t>
            </a:r>
          </a:p>
        </p:txBody>
      </p:sp>
      <p:sp>
        <p:nvSpPr>
          <p:cNvPr id="38916" name="TextBox 3">
            <a:extLst>
              <a:ext uri="{FF2B5EF4-FFF2-40B4-BE49-F238E27FC236}">
                <a16:creationId xmlns:a16="http://schemas.microsoft.com/office/drawing/2014/main" id="{79074D7D-7157-FE41-B3C2-C60283719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124200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66FF"/>
                </a:solidFill>
              </a:rPr>
              <a:t>True exclusions, without false inclusions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D8ED5-940B-4E86-BADD-386ABDAEC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database backlog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5BC28-C2F0-5BA9-AEE0-680CDB586F26}"/>
              </a:ext>
            </a:extLst>
          </p:cNvPr>
          <p:cNvSpPr txBox="1"/>
          <p:nvPr/>
        </p:nvSpPr>
        <p:spPr>
          <a:xfrm>
            <a:off x="1230086" y="1752600"/>
            <a:ext cx="722811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Year</a:t>
            </a:r>
            <a:r>
              <a:rPr lang="en-US" b="1" dirty="0">
                <a:solidFill>
                  <a:srgbClr val="0432FF"/>
                </a:solidFill>
              </a:rPr>
              <a:t> 2000</a:t>
            </a:r>
            <a:r>
              <a:rPr lang="en-US" dirty="0">
                <a:solidFill>
                  <a:srgbClr val="0432FF"/>
                </a:solidFill>
              </a:rPr>
              <a:t>. Britain. The FSS. </a:t>
            </a:r>
          </a:p>
          <a:p>
            <a:r>
              <a:rPr lang="en-US" dirty="0">
                <a:solidFill>
                  <a:srgbClr val="0432FF"/>
                </a:solidFill>
              </a:rPr>
              <a:t>The first national DNA database. </a:t>
            </a:r>
          </a:p>
          <a:p>
            <a:r>
              <a:rPr lang="en-US" b="1" dirty="0">
                <a:solidFill>
                  <a:srgbClr val="0432FF"/>
                </a:solidFill>
              </a:rPr>
              <a:t>Human review </a:t>
            </a:r>
            <a:r>
              <a:rPr lang="en-US" dirty="0">
                <a:solidFill>
                  <a:srgbClr val="0432FF"/>
                </a:solidFill>
              </a:rPr>
              <a:t>of DNA data </a:t>
            </a:r>
            <a:r>
              <a:rPr lang="en-US" b="1" dirty="0">
                <a:solidFill>
                  <a:srgbClr val="0432FF"/>
                </a:solidFill>
              </a:rPr>
              <a:t>fails</a:t>
            </a:r>
            <a:r>
              <a:rPr lang="en-US" dirty="0">
                <a:solidFill>
                  <a:srgbClr val="0432FF"/>
                </a:solidFill>
              </a:rPr>
              <a:t>. </a:t>
            </a:r>
          </a:p>
          <a:p>
            <a:r>
              <a:rPr lang="en-US" dirty="0">
                <a:solidFill>
                  <a:srgbClr val="0432FF"/>
                </a:solidFill>
              </a:rPr>
              <a:t>Backlog of 350,000 swabs. </a:t>
            </a:r>
          </a:p>
          <a:p>
            <a:endParaRPr lang="en-US" dirty="0"/>
          </a:p>
          <a:p>
            <a:r>
              <a:rPr lang="en-US" dirty="0">
                <a:solidFill>
                  <a:srgbClr val="002060"/>
                </a:solidFill>
              </a:rPr>
              <a:t>Enter </a:t>
            </a:r>
            <a:r>
              <a:rPr lang="en-US" b="1" dirty="0">
                <a:solidFill>
                  <a:srgbClr val="002060"/>
                </a:solidFill>
              </a:rPr>
              <a:t>computer automation</a:t>
            </a:r>
            <a:r>
              <a:rPr lang="en-US" dirty="0">
                <a:solidFill>
                  <a:srgbClr val="002060"/>
                </a:solidFill>
              </a:rPr>
              <a:t>. </a:t>
            </a:r>
          </a:p>
          <a:p>
            <a:r>
              <a:rPr lang="en-US" dirty="0">
                <a:solidFill>
                  <a:srgbClr val="002060"/>
                </a:solidFill>
              </a:rPr>
              <a:t>Cybergenetics </a:t>
            </a:r>
            <a:r>
              <a:rPr lang="en-US" b="1" dirty="0" err="1">
                <a:solidFill>
                  <a:srgbClr val="002060"/>
                </a:solidFill>
              </a:rPr>
              <a:t>TrueAllele</a:t>
            </a:r>
            <a:r>
              <a:rPr lang="en-US" dirty="0">
                <a:solidFill>
                  <a:srgbClr val="002060"/>
                </a:solidFill>
              </a:rPr>
              <a:t> clears the backlog. </a:t>
            </a:r>
          </a:p>
          <a:p>
            <a:r>
              <a:rPr lang="en-US" dirty="0">
                <a:solidFill>
                  <a:srgbClr val="002060"/>
                </a:solidFill>
              </a:rPr>
              <a:t>Every year, does another 350,000 samples. </a:t>
            </a:r>
          </a:p>
          <a:p>
            <a:endParaRPr lang="en-US" dirty="0"/>
          </a:p>
          <a:p>
            <a:r>
              <a:rPr lang="en-US" b="1" dirty="0"/>
              <a:t>Accurate</a:t>
            </a:r>
            <a:r>
              <a:rPr lang="en-US" dirty="0"/>
              <a:t>: eliminates human error (1 in 2,000).</a:t>
            </a:r>
          </a:p>
          <a:p>
            <a:r>
              <a:rPr lang="en-US" b="1" dirty="0"/>
              <a:t>Fast</a:t>
            </a:r>
            <a:r>
              <a:rPr lang="en-US" dirty="0"/>
              <a:t>: “swab to DB” turnaround time in 5 days. </a:t>
            </a:r>
          </a:p>
          <a:p>
            <a:r>
              <a:rPr lang="en-US" b="1" dirty="0"/>
              <a:t>Labor-saving</a:t>
            </a:r>
            <a:r>
              <a:rPr lang="en-US" dirty="0"/>
              <a:t>: from 100 people down to 6. </a:t>
            </a:r>
          </a:p>
          <a:p>
            <a:r>
              <a:rPr lang="en-US" b="1" dirty="0"/>
              <a:t>Inexpensive</a:t>
            </a:r>
            <a:r>
              <a:rPr lang="en-US" dirty="0"/>
              <a:t>: 2-3 computers, not 100 people.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134C60E-34DF-948A-ED93-3B3B4DC59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26771"/>
            <a:ext cx="2786742" cy="139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996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Fig5.pdf">
            <a:extLst>
              <a:ext uri="{FF2B5EF4-FFF2-40B4-BE49-F238E27FC236}">
                <a16:creationId xmlns:a16="http://schemas.microsoft.com/office/drawing/2014/main" id="{07A08E82-553E-F445-93A9-2F7D9E7D8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49488"/>
            <a:ext cx="7010400" cy="45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itle 1">
            <a:extLst>
              <a:ext uri="{FF2B5EF4-FFF2-40B4-BE49-F238E27FC236}">
                <a16:creationId xmlns:a16="http://schemas.microsoft.com/office/drawing/2014/main" id="{C6209292-53F2-1C45-A1FC-BD91DB71EE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TrueAllele specificity</a:t>
            </a:r>
          </a:p>
        </p:txBody>
      </p:sp>
      <p:sp>
        <p:nvSpPr>
          <p:cNvPr id="39939" name="TextBox 10">
            <a:extLst>
              <a:ext uri="{FF2B5EF4-FFF2-40B4-BE49-F238E27FC236}">
                <a16:creationId xmlns:a16="http://schemas.microsoft.com/office/drawing/2014/main" id="{CF5D3C0E-A3A3-1440-B06B-BFAC0522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700" y="2890838"/>
            <a:ext cx="1211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– 19.47</a:t>
            </a:r>
          </a:p>
        </p:txBody>
      </p:sp>
      <p:cxnSp>
        <p:nvCxnSpPr>
          <p:cNvPr id="39940" name="Straight Connector 15">
            <a:extLst>
              <a:ext uri="{FF2B5EF4-FFF2-40B4-BE49-F238E27FC236}">
                <a16:creationId xmlns:a16="http://schemas.microsoft.com/office/drawing/2014/main" id="{DE0FEBD6-D61D-034F-AD0F-2B1FA4B2D3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65538" y="3370263"/>
            <a:ext cx="4762" cy="29083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41" name="TextBox 3">
            <a:extLst>
              <a:ext uri="{FF2B5EF4-FFF2-40B4-BE49-F238E27FC236}">
                <a16:creationId xmlns:a16="http://schemas.microsoft.com/office/drawing/2014/main" id="{A9570A29-5711-294A-9ED0-E51E8E669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752600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log(LR) nonmatch distribution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3576EAE3-8E69-F141-A70F-51D186C02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Higher human error 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4A6F00-3D98-A541-BEA1-6396A4F1765D}"/>
              </a:ext>
            </a:extLst>
          </p:cNvPr>
          <p:cNvSpPr txBox="1"/>
          <p:nvPr/>
        </p:nvSpPr>
        <p:spPr>
          <a:xfrm>
            <a:off x="1284082" y="1845049"/>
            <a:ext cx="65758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TrueAllele</a:t>
            </a:r>
            <a:r>
              <a:rPr lang="en-US" dirty="0">
                <a:solidFill>
                  <a:srgbClr val="0070C0"/>
                </a:solidFill>
              </a:rPr>
              <a:t> specificity (million samples)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From noncontributor distribution, for LR &gt; 100: </a:t>
            </a:r>
          </a:p>
          <a:p>
            <a:r>
              <a:rPr lang="en-US" altLang="en-US" dirty="0">
                <a:solidFill>
                  <a:srgbClr val="FF0000"/>
                </a:solidFill>
              </a:rPr>
              <a:t>Error rate = 1 in 1,000,000 (</a:t>
            </a:r>
            <a:r>
              <a:rPr lang="en-US" altLang="en-US" b="1" dirty="0">
                <a:solidFill>
                  <a:srgbClr val="FF0000"/>
                </a:solidFill>
              </a:rPr>
              <a:t>0.0001</a:t>
            </a:r>
            <a:r>
              <a:rPr lang="en-US" altLang="en-US" dirty="0">
                <a:solidFill>
                  <a:srgbClr val="FF0000"/>
                </a:solidFill>
              </a:rPr>
              <a:t>)%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99D51-67BC-7D4C-A562-8794ED21BE21}"/>
              </a:ext>
            </a:extLst>
          </p:cNvPr>
          <p:cNvSpPr txBox="1"/>
          <p:nvPr/>
        </p:nvSpPr>
        <p:spPr>
          <a:xfrm>
            <a:off x="2091192" y="3426378"/>
            <a:ext cx="4961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CPI – analytical threshold</a:t>
            </a:r>
          </a:p>
          <a:p>
            <a:r>
              <a:rPr lang="en-US" dirty="0">
                <a:solidFill>
                  <a:srgbClr val="002060"/>
                </a:solidFill>
              </a:rPr>
              <a:t>5 false positives in 81 comparisons</a:t>
            </a:r>
          </a:p>
          <a:p>
            <a:r>
              <a:rPr lang="en-US" dirty="0">
                <a:solidFill>
                  <a:srgbClr val="FF0000"/>
                </a:solidFill>
              </a:rPr>
              <a:t>Error rate = 5 in 81 (</a:t>
            </a:r>
            <a:r>
              <a:rPr lang="en-US" b="1" dirty="0">
                <a:solidFill>
                  <a:srgbClr val="FF0000"/>
                </a:solidFill>
              </a:rPr>
              <a:t>6%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60916D-A25A-F741-9DC6-9C52E18AA3CB}"/>
              </a:ext>
            </a:extLst>
          </p:cNvPr>
          <p:cNvSpPr txBox="1"/>
          <p:nvPr/>
        </p:nvSpPr>
        <p:spPr>
          <a:xfrm>
            <a:off x="2168136" y="5007707"/>
            <a:ext cx="48077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mCPI</a:t>
            </a:r>
            <a:r>
              <a:rPr lang="en-US" dirty="0">
                <a:solidFill>
                  <a:srgbClr val="7030A0"/>
                </a:solidFill>
              </a:rPr>
              <a:t> – stochastic threshold</a:t>
            </a:r>
          </a:p>
          <a:p>
            <a:r>
              <a:rPr lang="en-US" dirty="0">
                <a:solidFill>
                  <a:srgbClr val="7030A0"/>
                </a:solidFill>
              </a:rPr>
              <a:t>17 inconclusive results</a:t>
            </a:r>
          </a:p>
          <a:p>
            <a:r>
              <a:rPr lang="en-US" dirty="0">
                <a:solidFill>
                  <a:srgbClr val="7030A0"/>
                </a:solidFill>
              </a:rPr>
              <a:t>1 false positive in 53 comparisons</a:t>
            </a:r>
          </a:p>
          <a:p>
            <a:r>
              <a:rPr lang="en-US" dirty="0">
                <a:solidFill>
                  <a:srgbClr val="FF0000"/>
                </a:solidFill>
              </a:rPr>
              <a:t>Error rate = 1 in 53 (</a:t>
            </a:r>
            <a:r>
              <a:rPr lang="en-US" b="1" dirty="0">
                <a:solidFill>
                  <a:srgbClr val="FF0000"/>
                </a:solidFill>
              </a:rPr>
              <a:t>2%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73075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0BE20E2C-1939-DA4B-9E72-D2612D51B0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Reproducibility</a:t>
            </a:r>
          </a:p>
        </p:txBody>
      </p:sp>
      <p:sp>
        <p:nvSpPr>
          <p:cNvPr id="41986" name="TextBox 1">
            <a:extLst>
              <a:ext uri="{FF2B5EF4-FFF2-40B4-BE49-F238E27FC236}">
                <a16:creationId xmlns:a16="http://schemas.microsoft.com/office/drawing/2014/main" id="{5122994B-795B-DC47-9C02-D4E67381F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481388"/>
            <a:ext cx="5791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660066"/>
                </a:solidFill>
              </a:rPr>
              <a:t>MCMC computing has sampling variation</a:t>
            </a:r>
          </a:p>
        </p:txBody>
      </p:sp>
      <p:sp>
        <p:nvSpPr>
          <p:cNvPr id="41987" name="TextBox 2">
            <a:extLst>
              <a:ext uri="{FF2B5EF4-FFF2-40B4-BE49-F238E27FC236}">
                <a16:creationId xmlns:a16="http://schemas.microsoft.com/office/drawing/2014/main" id="{429E809C-F157-2240-BAE8-47CED1DC8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548188"/>
            <a:ext cx="6096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90"/>
                </a:solidFill>
              </a:rPr>
              <a:t>duplicate computer runs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90"/>
                </a:solidFill>
              </a:rPr>
              <a:t>on 101 matching genotypes</a:t>
            </a:r>
          </a:p>
        </p:txBody>
      </p:sp>
      <p:sp>
        <p:nvSpPr>
          <p:cNvPr id="41988" name="TextBox 4">
            <a:extLst>
              <a:ext uri="{FF2B5EF4-FFF2-40B4-BE49-F238E27FC236}">
                <a16:creationId xmlns:a16="http://schemas.microsoft.com/office/drawing/2014/main" id="{F353ED72-B13A-2246-BF18-5DB85372A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405438"/>
            <a:ext cx="609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measure log(LR) variation</a:t>
            </a:r>
          </a:p>
        </p:txBody>
      </p:sp>
      <p:sp>
        <p:nvSpPr>
          <p:cNvPr id="41989" name="TextBox 5">
            <a:extLst>
              <a:ext uri="{FF2B5EF4-FFF2-40B4-BE49-F238E27FC236}">
                <a16:creationId xmlns:a16="http://schemas.microsoft.com/office/drawing/2014/main" id="{B89CC5BB-2597-A54D-86AA-FD3799695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924050"/>
            <a:ext cx="5943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The extent to which interpretation gives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the same answer to the same question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Fig6.pdf">
            <a:extLst>
              <a:ext uri="{FF2B5EF4-FFF2-40B4-BE49-F238E27FC236}">
                <a16:creationId xmlns:a16="http://schemas.microsoft.com/office/drawing/2014/main" id="{31C610A9-4FF3-EB40-A23F-A2569D29C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981200"/>
            <a:ext cx="62103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>
            <a:extLst>
              <a:ext uri="{FF2B5EF4-FFF2-40B4-BE49-F238E27FC236}">
                <a16:creationId xmlns:a16="http://schemas.microsoft.com/office/drawing/2014/main" id="{47BF1620-68CC-E942-81D4-09323B82D5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TrueAllele reproducibility</a:t>
            </a:r>
          </a:p>
        </p:txBody>
      </p:sp>
      <p:sp>
        <p:nvSpPr>
          <p:cNvPr id="43011" name="TextBox 6">
            <a:extLst>
              <a:ext uri="{FF2B5EF4-FFF2-40B4-BE49-F238E27FC236}">
                <a16:creationId xmlns:a16="http://schemas.microsoft.com/office/drawing/2014/main" id="{EBE6CE84-36FF-4848-BEBE-5CC086820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676400"/>
            <a:ext cx="670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Concordance in two independent computer runs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871B55-3DA2-5544-9A69-8F647B673A8E}"/>
              </a:ext>
            </a:extLst>
          </p:cNvPr>
          <p:cNvSpPr txBox="1"/>
          <p:nvPr/>
        </p:nvSpPr>
        <p:spPr>
          <a:xfrm>
            <a:off x="4191000" y="4876800"/>
            <a:ext cx="31242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standard deviation</a:t>
            </a:r>
          </a:p>
          <a:p>
            <a:pPr algn="ctr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(within-group)</a:t>
            </a:r>
          </a:p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0.305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B2BEF687-378A-0446-A0D9-7F8D9EFB34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44034" name="Picture 2" descr="JFS2011.jpeg">
            <a:extLst>
              <a:ext uri="{FF2B5EF4-FFF2-40B4-BE49-F238E27FC236}">
                <a16:creationId xmlns:a16="http://schemas.microsoft.com/office/drawing/2014/main" id="{4218604F-3770-D647-8151-0AA06C8E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5">
            <a:extLst>
              <a:ext uri="{FF2B5EF4-FFF2-40B4-BE49-F238E27FC236}">
                <a16:creationId xmlns:a16="http://schemas.microsoft.com/office/drawing/2014/main" id="{F87CCA78-AD44-1C48-B904-34477C7F1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300413"/>
            <a:ext cx="59436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24D96617-D945-C244-8217-0FADF0CCEB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45058" name="Picture 2" descr="JFS2011.jpeg">
            <a:extLst>
              <a:ext uri="{FF2B5EF4-FFF2-40B4-BE49-F238E27FC236}">
                <a16:creationId xmlns:a16="http://schemas.microsoft.com/office/drawing/2014/main" id="{D697F6E2-53BB-D44C-A971-911E6EC6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63"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JFS2013.jpeg">
            <a:extLst>
              <a:ext uri="{FF2B5EF4-FFF2-40B4-BE49-F238E27FC236}">
                <a16:creationId xmlns:a16="http://schemas.microsoft.com/office/drawing/2014/main" id="{928EDE85-CD6C-4843-94AE-C1D0BC30B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4"/>
          <a:stretch>
            <a:fillRect/>
          </a:stretch>
        </p:blipFill>
        <p:spPr bwMode="auto">
          <a:xfrm>
            <a:off x="0" y="609600"/>
            <a:ext cx="9144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>
            <a:extLst>
              <a:ext uri="{FF2B5EF4-FFF2-40B4-BE49-F238E27FC236}">
                <a16:creationId xmlns:a16="http://schemas.microsoft.com/office/drawing/2014/main" id="{085890D7-B0FF-284D-AED1-4CA2FBF9F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00400"/>
            <a:ext cx="52578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CPI is always a million</a:t>
            </a:r>
          </a:p>
        </p:txBody>
      </p:sp>
      <p:pic>
        <p:nvPicPr>
          <p:cNvPr id="3" name="Picture 2" descr="Fig 1 no chan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50" y="1769345"/>
            <a:ext cx="5186663" cy="494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022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Statistics lack scientific basis</a:t>
            </a: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847523" y="1636713"/>
            <a:ext cx="74886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Misled courts for 15 years on countless DNA mixtures</a:t>
            </a:r>
          </a:p>
        </p:txBody>
      </p:sp>
      <p:pic>
        <p:nvPicPr>
          <p:cNvPr id="21507" name="Picture 3" descr="JPI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2682875"/>
            <a:ext cx="7521575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2170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Uncorrelated with information</a:t>
            </a:r>
          </a:p>
        </p:txBody>
      </p:sp>
      <p:pic>
        <p:nvPicPr>
          <p:cNvPr id="5" name="Picture 4" descr="Fig 9 correlati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65" y="1836897"/>
            <a:ext cx="8230670" cy="502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837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Inclusion just counts tests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8642" y="2225953"/>
            <a:ext cx="67358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Font typeface="Wingdings" charset="2"/>
              <a:buAutoNum type="arabicPlain"/>
            </a:pPr>
            <a:r>
              <a:rPr lang="en-US" dirty="0">
                <a:solidFill>
                  <a:srgbClr val="0000FF"/>
                </a:solidFill>
              </a:rPr>
              <a:t>One-sided Match Statistic</a:t>
            </a:r>
          </a:p>
          <a:p>
            <a:pPr marL="514350" indent="-514350" algn="l">
              <a:buFont typeface="Wingdings" charset="2"/>
              <a:buAutoNum type="arabicPlain"/>
            </a:pPr>
            <a:r>
              <a:rPr lang="en-US" dirty="0">
                <a:solidFill>
                  <a:srgbClr val="0000FF"/>
                </a:solidFill>
              </a:rPr>
              <a:t>Truncated Normal Distribution</a:t>
            </a:r>
          </a:p>
          <a:p>
            <a:pPr marL="514350" indent="-514350" algn="l">
              <a:buFont typeface="Wingdings" charset="2"/>
              <a:buAutoNum type="arabicPlain"/>
            </a:pPr>
            <a:r>
              <a:rPr lang="en-US" dirty="0">
                <a:solidFill>
                  <a:srgbClr val="0000FF"/>
                </a:solidFill>
              </a:rPr>
              <a:t>Positive Tail Centered at Zero</a:t>
            </a:r>
          </a:p>
          <a:p>
            <a:pPr marL="514350" indent="-514350" algn="l">
              <a:buFont typeface="Wingdings" charset="2"/>
              <a:buAutoNum type="arabicPlain"/>
            </a:pPr>
            <a:r>
              <a:rPr lang="en-US" dirty="0">
                <a:solidFill>
                  <a:srgbClr val="0000FF"/>
                </a:solidFill>
              </a:rPr>
              <a:t>Uncorrelated with Identification Information</a:t>
            </a:r>
          </a:p>
          <a:p>
            <a:pPr marL="514350" indent="-514350" algn="l">
              <a:buFont typeface="Wingdings" charset="2"/>
              <a:buAutoNum type="arabicPlain"/>
            </a:pPr>
            <a:r>
              <a:rPr lang="en-US" dirty="0">
                <a:solidFill>
                  <a:srgbClr val="0000FF"/>
                </a:solidFill>
              </a:rPr>
              <a:t>Inclusion Distribution Has a Positive Mean</a:t>
            </a:r>
          </a:p>
          <a:p>
            <a:pPr marL="514350" indent="-514350" algn="l">
              <a:buFont typeface="Wingdings" charset="2"/>
              <a:buAutoNum type="arabicPlain"/>
            </a:pPr>
            <a:r>
              <a:rPr lang="en-US" dirty="0">
                <a:solidFill>
                  <a:srgbClr val="0000FF"/>
                </a:solidFill>
              </a:rPr>
              <a:t>Law of Large Numbers</a:t>
            </a:r>
          </a:p>
          <a:p>
            <a:pPr marL="514350" indent="-514350" algn="l">
              <a:buFont typeface="Wingdings" charset="2"/>
              <a:buAutoNum type="arabicPlain"/>
            </a:pPr>
            <a:r>
              <a:rPr lang="en-US" dirty="0">
                <a:solidFill>
                  <a:srgbClr val="0000FF"/>
                </a:solidFill>
              </a:rPr>
              <a:t>Why CPI is Always a Million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6659" y="5471277"/>
            <a:ext cx="5479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A subjective one-sided match statistic unrelated to identification information </a:t>
            </a:r>
          </a:p>
        </p:txBody>
      </p:sp>
    </p:spTree>
    <p:extLst>
      <p:ext uri="{BB962C8B-B14F-4D97-AF65-F5344CB8AC3E}">
        <p14:creationId xmlns:p14="http://schemas.microsoft.com/office/powerpoint/2010/main" val="1368899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307EA26F-510B-CE4C-B5F1-83ED11FB80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Solving DNA mixtures</a:t>
            </a:r>
          </a:p>
        </p:txBody>
      </p:sp>
      <p:grpSp>
        <p:nvGrpSpPr>
          <p:cNvPr id="27650" name="Group 5">
            <a:extLst>
              <a:ext uri="{FF2B5EF4-FFF2-40B4-BE49-F238E27FC236}">
                <a16:creationId xmlns:a16="http://schemas.microsoft.com/office/drawing/2014/main" id="{4F069C70-0AF1-484E-AF18-392112AB961A}"/>
              </a:ext>
            </a:extLst>
          </p:cNvPr>
          <p:cNvGrpSpPr>
            <a:grpSpLocks/>
          </p:cNvGrpSpPr>
          <p:nvPr/>
        </p:nvGrpSpPr>
        <p:grpSpPr bwMode="auto">
          <a:xfrm>
            <a:off x="0" y="1025525"/>
            <a:ext cx="9144000" cy="2373313"/>
            <a:chOff x="0" y="987734"/>
            <a:chExt cx="9144000" cy="2373116"/>
          </a:xfrm>
        </p:grpSpPr>
        <p:pic>
          <p:nvPicPr>
            <p:cNvPr id="4" name="Picture 3" descr="JFS2001.jpeg">
              <a:extLst>
                <a:ext uri="{FF2B5EF4-FFF2-40B4-BE49-F238E27FC236}">
                  <a16:creationId xmlns:a16="http://schemas.microsoft.com/office/drawing/2014/main" id="{F909F73F-E91E-A448-8CC3-9565235A6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t="11732" r="7752" b="10962"/>
            <a:stretch/>
          </p:blipFill>
          <p:spPr>
            <a:xfrm>
              <a:off x="1032447" y="1603457"/>
              <a:ext cx="7216718" cy="1757393"/>
            </a:xfrm>
            <a:prstGeom prst="rect">
              <a:avLst/>
            </a:prstGeom>
          </p:spPr>
        </p:pic>
        <p:pic>
          <p:nvPicPr>
            <p:cNvPr id="27657" name="Picture 4" descr="JFS2011.jpeg">
              <a:extLst>
                <a:ext uri="{FF2B5EF4-FFF2-40B4-BE49-F238E27FC236}">
                  <a16:creationId xmlns:a16="http://schemas.microsoft.com/office/drawing/2014/main" id="{B971D8A8-964F-5F42-8CEA-E44D518B9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29"/>
            <a:stretch>
              <a:fillRect/>
            </a:stretch>
          </p:blipFill>
          <p:spPr bwMode="auto">
            <a:xfrm>
              <a:off x="0" y="987734"/>
              <a:ext cx="9144000" cy="667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042822F-2907-AB47-AE0B-2155B58B3B3C}"/>
              </a:ext>
            </a:extLst>
          </p:cNvPr>
          <p:cNvSpPr txBox="1"/>
          <p:nvPr/>
        </p:nvSpPr>
        <p:spPr>
          <a:xfrm>
            <a:off x="7705725" y="1671638"/>
            <a:ext cx="9906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2001</a:t>
            </a:r>
          </a:p>
        </p:txBody>
      </p:sp>
      <p:pic>
        <p:nvPicPr>
          <p:cNvPr id="27653" name="Picture 9">
            <a:extLst>
              <a:ext uri="{FF2B5EF4-FFF2-40B4-BE49-F238E27FC236}">
                <a16:creationId xmlns:a16="http://schemas.microsoft.com/office/drawing/2014/main" id="{7745CECD-D460-A844-950E-5FEA29109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57600"/>
            <a:ext cx="2197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10">
            <a:extLst>
              <a:ext uri="{FF2B5EF4-FFF2-40B4-BE49-F238E27FC236}">
                <a16:creationId xmlns:a16="http://schemas.microsoft.com/office/drawing/2014/main" id="{8CFACA61-7C13-B542-89CF-06C13170D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4191000"/>
            <a:ext cx="3181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00000"/>
                </a:solidFill>
              </a:rPr>
              <a:t>DNA peak height data</a:t>
            </a:r>
          </a:p>
        </p:txBody>
      </p:sp>
      <p:sp>
        <p:nvSpPr>
          <p:cNvPr id="27655" name="TextBox 11">
            <a:extLst>
              <a:ext uri="{FF2B5EF4-FFF2-40B4-BE49-F238E27FC236}">
                <a16:creationId xmlns:a16="http://schemas.microsoft.com/office/drawing/2014/main" id="{C3086404-AEE2-A34B-B95E-AD67D9838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5600700"/>
            <a:ext cx="2665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B050"/>
                </a:solidFill>
              </a:rPr>
              <a:t>Sum of genotypes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Wolfe sisters homicide</a:t>
            </a:r>
          </a:p>
        </p:txBody>
      </p:sp>
      <p:pic>
        <p:nvPicPr>
          <p:cNvPr id="3" name="Picture 2" descr="WolfeSist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667930"/>
            <a:ext cx="3420533" cy="37831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7681" y="5588000"/>
            <a:ext cx="710863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On February 6, 2014, Susan Wolfe (44)</a:t>
            </a:r>
          </a:p>
          <a:p>
            <a:r>
              <a:rPr lang="en-US" dirty="0">
                <a:solidFill>
                  <a:srgbClr val="660066"/>
                </a:solidFill>
              </a:rPr>
              <a:t>and her younger sister Sarah (38, left) </a:t>
            </a:r>
          </a:p>
          <a:p>
            <a:r>
              <a:rPr lang="en-US" dirty="0">
                <a:solidFill>
                  <a:srgbClr val="660066"/>
                </a:solidFill>
              </a:rPr>
              <a:t>were killed in their East Liberty home in Pittsburgh. </a:t>
            </a:r>
          </a:p>
        </p:txBody>
      </p:sp>
    </p:spTree>
    <p:extLst>
      <p:ext uri="{BB962C8B-B14F-4D97-AF65-F5344CB8AC3E}">
        <p14:creationId xmlns:p14="http://schemas.microsoft.com/office/powerpoint/2010/main" val="22932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Pennsylvania v. Allen Wade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2405" y="3014138"/>
            <a:ext cx="66801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</a:rPr>
              <a:t>Hat</a:t>
            </a:r>
            <a:r>
              <a:rPr lang="en-US" dirty="0"/>
              <a:t>		</a:t>
            </a:r>
            <a:r>
              <a:rPr lang="en-US" dirty="0">
                <a:solidFill>
                  <a:srgbClr val="FF0000"/>
                </a:solidFill>
              </a:rPr>
              <a:t>No conclusions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Cup</a:t>
            </a:r>
            <a:r>
              <a:rPr lang="en-US" dirty="0"/>
              <a:t>		</a:t>
            </a:r>
            <a:r>
              <a:rPr lang="en-US" dirty="0">
                <a:solidFill>
                  <a:srgbClr val="FF0000"/>
                </a:solidFill>
              </a:rPr>
              <a:t>Insufficient data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Fingernails</a:t>
            </a: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Contamination, insufficient data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Gear shift</a:t>
            </a: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Insufficient data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Seat lever</a:t>
            </a: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Cannot be excluded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Knit hat</a:t>
            </a: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Insufficient data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Sock</a:t>
            </a:r>
            <a:r>
              <a:rPr lang="en-US" dirty="0"/>
              <a:t>		</a:t>
            </a:r>
            <a:r>
              <a:rPr lang="en-US" dirty="0">
                <a:solidFill>
                  <a:srgbClr val="FF0000"/>
                </a:solidFill>
              </a:rPr>
              <a:t>Too complex, no conclusions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667934"/>
            <a:ext cx="802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Thresholds failed to interpret most DNA mixtures</a:t>
            </a:r>
          </a:p>
        </p:txBody>
      </p:sp>
    </p:spTree>
    <p:extLst>
      <p:ext uri="{BB962C8B-B14F-4D97-AF65-F5344CB8AC3E}">
        <p14:creationId xmlns:p14="http://schemas.microsoft.com/office/powerpoint/2010/main" val="30985458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Pennsylvania v. Allen Wade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2405" y="3014138"/>
            <a:ext cx="66801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828800" algn="l"/>
                <a:tab pos="4114800" algn="l"/>
              </a:tabLst>
            </a:pPr>
            <a:r>
              <a:rPr lang="en-US" dirty="0">
                <a:solidFill>
                  <a:srgbClr val="0000FF"/>
                </a:solidFill>
              </a:rPr>
              <a:t>Hat</a:t>
            </a:r>
            <a:r>
              <a:rPr lang="en-US" dirty="0"/>
              <a:t>	</a:t>
            </a:r>
            <a:r>
              <a:rPr lang="en-US" dirty="0">
                <a:solidFill>
                  <a:srgbClr val="008000"/>
                </a:solidFill>
              </a:rPr>
              <a:t>65.3 thousand </a:t>
            </a:r>
            <a:r>
              <a:rPr lang="en-US" dirty="0"/>
              <a:t>	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Allen Wade</a:t>
            </a:r>
          </a:p>
          <a:p>
            <a:pPr algn="l">
              <a:tabLst>
                <a:tab pos="1828800" algn="l"/>
                <a:tab pos="4114800" algn="l"/>
              </a:tabLst>
            </a:pPr>
            <a:r>
              <a:rPr lang="en-US" dirty="0">
                <a:solidFill>
                  <a:srgbClr val="0000FF"/>
                </a:solidFill>
              </a:rPr>
              <a:t>Cup</a:t>
            </a:r>
            <a:r>
              <a:rPr lang="en-US" dirty="0"/>
              <a:t>	</a:t>
            </a:r>
            <a:r>
              <a:rPr lang="en-US" dirty="0">
                <a:solidFill>
                  <a:srgbClr val="008000"/>
                </a:solidFill>
              </a:rPr>
              <a:t>20.5 thousand </a:t>
            </a:r>
            <a:r>
              <a:rPr lang="en-US" dirty="0"/>
              <a:t>	</a:t>
            </a:r>
            <a:r>
              <a:rPr lang="en-US" dirty="0">
                <a:solidFill>
                  <a:srgbClr val="606060"/>
                </a:solidFill>
              </a:rPr>
              <a:t>Susan Wolfe</a:t>
            </a:r>
          </a:p>
          <a:p>
            <a:pPr algn="l">
              <a:tabLst>
                <a:tab pos="1828800" algn="l"/>
                <a:tab pos="4114800" algn="l"/>
              </a:tabLst>
            </a:pPr>
            <a:r>
              <a:rPr lang="en-US" dirty="0">
                <a:solidFill>
                  <a:srgbClr val="0000FF"/>
                </a:solidFill>
              </a:rPr>
              <a:t>Fingernails</a:t>
            </a:r>
            <a:r>
              <a:rPr lang="en-US" dirty="0"/>
              <a:t>	</a:t>
            </a:r>
            <a:r>
              <a:rPr lang="en-US" dirty="0">
                <a:solidFill>
                  <a:srgbClr val="008000"/>
                </a:solidFill>
              </a:rPr>
              <a:t>6.06 trillion </a:t>
            </a:r>
            <a:r>
              <a:rPr lang="en-US" dirty="0"/>
              <a:t>	</a:t>
            </a:r>
            <a:r>
              <a:rPr lang="en-US" dirty="0">
                <a:solidFill>
                  <a:srgbClr val="606060"/>
                </a:solidFill>
              </a:rPr>
              <a:t>Allen Wade</a:t>
            </a:r>
          </a:p>
          <a:p>
            <a:pPr algn="l">
              <a:tabLst>
                <a:tab pos="1828800" algn="l"/>
                <a:tab pos="4114800" algn="l"/>
              </a:tabLst>
            </a:pPr>
            <a:r>
              <a:rPr lang="en-US" dirty="0">
                <a:solidFill>
                  <a:srgbClr val="0000FF"/>
                </a:solidFill>
              </a:rPr>
              <a:t>Gear shift</a:t>
            </a:r>
            <a:r>
              <a:rPr lang="en-US" dirty="0"/>
              <a:t>	</a:t>
            </a:r>
            <a:r>
              <a:rPr lang="en-US" dirty="0">
                <a:solidFill>
                  <a:srgbClr val="008000"/>
                </a:solidFill>
              </a:rPr>
              <a:t>9.37 million </a:t>
            </a:r>
            <a:r>
              <a:rPr lang="en-US" dirty="0"/>
              <a:t>	</a:t>
            </a:r>
            <a:r>
              <a:rPr lang="en-US" dirty="0">
                <a:solidFill>
                  <a:srgbClr val="606060"/>
                </a:solidFill>
              </a:rPr>
              <a:t>Sarah Wolfe</a:t>
            </a:r>
          </a:p>
          <a:p>
            <a:pPr algn="l">
              <a:tabLst>
                <a:tab pos="1828800" algn="l"/>
                <a:tab pos="4114800" algn="l"/>
              </a:tabLst>
            </a:pPr>
            <a:r>
              <a:rPr lang="en-US" dirty="0">
                <a:solidFill>
                  <a:srgbClr val="0000FF"/>
                </a:solidFill>
              </a:rPr>
              <a:t>Seat lever</a:t>
            </a:r>
            <a:r>
              <a:rPr lang="en-US" dirty="0"/>
              <a:t>	</a:t>
            </a:r>
            <a:r>
              <a:rPr lang="en-US" dirty="0">
                <a:solidFill>
                  <a:srgbClr val="008000"/>
                </a:solidFill>
              </a:rPr>
              <a:t>385 billion </a:t>
            </a:r>
            <a:r>
              <a:rPr lang="en-US" dirty="0"/>
              <a:t>	</a:t>
            </a:r>
            <a:r>
              <a:rPr lang="en-US" dirty="0">
                <a:solidFill>
                  <a:srgbClr val="606060"/>
                </a:solidFill>
              </a:rPr>
              <a:t>Sarah Wolfe</a:t>
            </a:r>
          </a:p>
          <a:p>
            <a:pPr algn="l">
              <a:tabLst>
                <a:tab pos="1828800" algn="l"/>
                <a:tab pos="4114800" algn="l"/>
              </a:tabLst>
            </a:pPr>
            <a:r>
              <a:rPr lang="en-US" dirty="0">
                <a:solidFill>
                  <a:srgbClr val="0000FF"/>
                </a:solidFill>
              </a:rPr>
              <a:t>Knit hat</a:t>
            </a:r>
            <a:r>
              <a:rPr lang="en-US" dirty="0"/>
              <a:t>	</a:t>
            </a:r>
            <a:r>
              <a:rPr lang="en-US" dirty="0">
                <a:solidFill>
                  <a:srgbClr val="008000"/>
                </a:solidFill>
              </a:rPr>
              <a:t>25.7 thousand </a:t>
            </a:r>
            <a:r>
              <a:rPr lang="en-US" dirty="0"/>
              <a:t>	</a:t>
            </a:r>
            <a:r>
              <a:rPr lang="en-US" dirty="0">
                <a:solidFill>
                  <a:srgbClr val="606060"/>
                </a:solidFill>
              </a:rPr>
              <a:t>Allen Wade</a:t>
            </a:r>
          </a:p>
          <a:p>
            <a:pPr algn="l">
              <a:tabLst>
                <a:tab pos="1828800" algn="l"/>
                <a:tab pos="4114800" algn="l"/>
              </a:tabLst>
            </a:pPr>
            <a:r>
              <a:rPr lang="en-US" dirty="0">
                <a:solidFill>
                  <a:srgbClr val="0000FF"/>
                </a:solidFill>
              </a:rPr>
              <a:t>Sock</a:t>
            </a:r>
            <a:r>
              <a:rPr lang="en-US" dirty="0"/>
              <a:t>	</a:t>
            </a:r>
            <a:r>
              <a:rPr lang="en-US" dirty="0">
                <a:solidFill>
                  <a:srgbClr val="008000"/>
                </a:solidFill>
              </a:rPr>
              <a:t>300</a:t>
            </a:r>
            <a:r>
              <a:rPr lang="en-US" dirty="0"/>
              <a:t> 	</a:t>
            </a:r>
            <a:r>
              <a:rPr lang="en-US" dirty="0">
                <a:solidFill>
                  <a:srgbClr val="606060"/>
                </a:solidFill>
              </a:rPr>
              <a:t>Sarah Wolfe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4467" y="1667934"/>
            <a:ext cx="713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crime lab reported 5 DNA mixture matches</a:t>
            </a:r>
          </a:p>
          <a:p>
            <a:r>
              <a:rPr lang="en-US" dirty="0" err="1">
                <a:solidFill>
                  <a:srgbClr val="008000"/>
                </a:solidFill>
              </a:rPr>
              <a:t>TrueAllele</a:t>
            </a:r>
            <a:r>
              <a:rPr lang="en-US" dirty="0">
                <a:solidFill>
                  <a:srgbClr val="008000"/>
                </a:solidFill>
              </a:rPr>
              <a:t> found 17 matches on the same data</a:t>
            </a:r>
          </a:p>
        </p:txBody>
      </p:sp>
    </p:spTree>
    <p:extLst>
      <p:ext uri="{BB962C8B-B14F-4D97-AF65-F5344CB8AC3E}">
        <p14:creationId xmlns:p14="http://schemas.microsoft.com/office/powerpoint/2010/main" val="10743139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sz="4000" b="1" dirty="0">
                <a:latin typeface="Times New Roman"/>
                <a:cs typeface="Times New Roman"/>
              </a:rPr>
              <a:t>Allen Wade Found Guilty On All Counts In East Liberty Sisters’ Slaying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3141143"/>
            <a:ext cx="87291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</a:rPr>
              <a:t>PITTSBURGH (KDKA/AP)</a:t>
            </a:r>
          </a:p>
          <a:p>
            <a:pPr marL="228600" indent="-228600" algn="l"/>
            <a:r>
              <a:rPr lang="en-US" dirty="0">
                <a:solidFill>
                  <a:srgbClr val="0000FF"/>
                </a:solidFill>
              </a:rPr>
              <a:t>• A man accused of killing two sisters who lived next door to him in East Liberty has been found guilty on all counts.</a:t>
            </a:r>
          </a:p>
          <a:p>
            <a:pPr marL="228600" indent="-228600" algn="l"/>
            <a:r>
              <a:rPr lang="en-US" dirty="0">
                <a:solidFill>
                  <a:srgbClr val="0000FF"/>
                </a:solidFill>
              </a:rPr>
              <a:t>• Allen Wade was accused of shooting Sarah and Susan Wolfe after they returned from work on Feb. 6, 2014, apparently to steal a bank card.</a:t>
            </a:r>
          </a:p>
          <a:p>
            <a:pPr marL="228600" indent="-228600" algn="l"/>
            <a:r>
              <a:rPr lang="en-US" dirty="0">
                <a:solidFill>
                  <a:srgbClr val="0000FF"/>
                </a:solidFill>
              </a:rPr>
              <a:t>• On Monday morning, a jury found Wade guilty of first-degree murder, robbery, burglary and theft by unlawful taking.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53733" y="2175934"/>
            <a:ext cx="446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CBS News, May 23, 2016</a:t>
            </a:r>
          </a:p>
        </p:txBody>
      </p:sp>
    </p:spTree>
    <p:extLst>
      <p:ext uri="{BB962C8B-B14F-4D97-AF65-F5344CB8AC3E}">
        <p14:creationId xmlns:p14="http://schemas.microsoft.com/office/powerpoint/2010/main" val="8003356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edora_ha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6" b="19994"/>
          <a:stretch/>
        </p:blipFill>
        <p:spPr>
          <a:xfrm>
            <a:off x="1604458" y="4563533"/>
            <a:ext cx="2160436" cy="1972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Pennsylvania v. Allen Wade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4537" y="3022596"/>
            <a:ext cx="725593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000090"/>
                </a:solidFill>
              </a:rPr>
              <a:t>hat left from a burglary </a:t>
            </a:r>
            <a:r>
              <a:rPr lang="en-US" dirty="0"/>
              <a:t>of the </a:t>
            </a:r>
            <a:r>
              <a:rPr lang="en-US" dirty="0">
                <a:solidFill>
                  <a:srgbClr val="000090"/>
                </a:solidFill>
              </a:rPr>
              <a:t>Wolfe sister’s home</a:t>
            </a:r>
          </a:p>
          <a:p>
            <a:r>
              <a:rPr lang="en-US" dirty="0">
                <a:solidFill>
                  <a:srgbClr val="FF0000"/>
                </a:solidFill>
              </a:rPr>
              <a:t>six weeks before the murder </a:t>
            </a:r>
            <a:r>
              <a:rPr lang="en-US" dirty="0"/>
              <a:t>matched</a:t>
            </a:r>
          </a:p>
          <a:p>
            <a:r>
              <a:rPr lang="en-US" dirty="0"/>
              <a:t>Allen Wade with a </a:t>
            </a:r>
            <a:r>
              <a:rPr lang="en-US" dirty="0">
                <a:solidFill>
                  <a:srgbClr val="008000"/>
                </a:solidFill>
              </a:rPr>
              <a:t>65.3 thousand </a:t>
            </a:r>
            <a:r>
              <a:rPr lang="en-US" dirty="0"/>
              <a:t>statistic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4467" y="1667934"/>
            <a:ext cx="713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Thresholds failed to interpret DNA mixture</a:t>
            </a:r>
          </a:p>
          <a:p>
            <a:r>
              <a:rPr lang="en-US" dirty="0" err="1">
                <a:solidFill>
                  <a:srgbClr val="008000"/>
                </a:solidFill>
              </a:rPr>
              <a:t>TrueAllele</a:t>
            </a:r>
            <a:r>
              <a:rPr lang="en-US" dirty="0">
                <a:solidFill>
                  <a:srgbClr val="008000"/>
                </a:solidFill>
              </a:rPr>
              <a:t> succeeded on the same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0162" y="5232400"/>
            <a:ext cx="3547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60066"/>
                </a:solidFill>
                <a:latin typeface="+mn-lt"/>
                <a:cs typeface="Times New Roman"/>
              </a:rPr>
              <a:t>Preventable Crime</a:t>
            </a:r>
          </a:p>
        </p:txBody>
      </p:sp>
    </p:spTree>
    <p:extLst>
      <p:ext uri="{BB962C8B-B14F-4D97-AF65-F5344CB8AC3E}">
        <p14:creationId xmlns:p14="http://schemas.microsoft.com/office/powerpoint/2010/main" val="9003717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E2FA6711-F442-E34D-B8E1-751BC3B0E4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46082" name="Picture 2" descr="JFS2015.jpeg">
            <a:extLst>
              <a:ext uri="{FF2B5EF4-FFF2-40B4-BE49-F238E27FC236}">
                <a16:creationId xmlns:a16="http://schemas.microsoft.com/office/drawing/2014/main" id="{284BEEA7-F8AB-2646-A5D3-6A207DF5D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0"/>
            <a:ext cx="8386762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1">
            <a:extLst>
              <a:ext uri="{FF2B5EF4-FFF2-40B4-BE49-F238E27FC236}">
                <a16:creationId xmlns:a16="http://schemas.microsoft.com/office/drawing/2014/main" id="{5B786C20-4101-C44B-A04A-70E9D9541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424238"/>
            <a:ext cx="43434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94212A44-BACF-DF42-8871-80F28A7580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50178" name="Picture 3" descr="JFS2019.jpeg">
            <a:extLst>
              <a:ext uri="{FF2B5EF4-FFF2-40B4-BE49-F238E27FC236}">
                <a16:creationId xmlns:a16="http://schemas.microsoft.com/office/drawing/2014/main" id="{5D4CF691-17ED-1F4A-9592-890D2D5F4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" t="16367" r="153" b="2473"/>
          <a:stretch>
            <a:fillRect/>
          </a:stretch>
        </p:blipFill>
        <p:spPr bwMode="auto">
          <a:xfrm>
            <a:off x="377825" y="636588"/>
            <a:ext cx="838835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6" descr="JFS2015.jpeg">
            <a:extLst>
              <a:ext uri="{FF2B5EF4-FFF2-40B4-BE49-F238E27FC236}">
                <a16:creationId xmlns:a16="http://schemas.microsoft.com/office/drawing/2014/main" id="{7A6EF6D7-6E56-424F-A7C8-7ACFA1131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64"/>
          <a:stretch>
            <a:fillRect/>
          </a:stretch>
        </p:blipFill>
        <p:spPr bwMode="auto">
          <a:xfrm>
            <a:off x="461963" y="0"/>
            <a:ext cx="83867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1">
            <a:extLst>
              <a:ext uri="{FF2B5EF4-FFF2-40B4-BE49-F238E27FC236}">
                <a16:creationId xmlns:a16="http://schemas.microsoft.com/office/drawing/2014/main" id="{EFC1DB5A-14EE-6A41-9A44-1ACFC3E8F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4191000"/>
            <a:ext cx="43497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2">
            <a:extLst>
              <a:ext uri="{FF2B5EF4-FFF2-40B4-BE49-F238E27FC236}">
                <a16:creationId xmlns:a16="http://schemas.microsoft.com/office/drawing/2014/main" id="{DE90D3AD-1DFE-BD48-93B4-3658AD085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3657600"/>
            <a:ext cx="449262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Indiana v. Darryl </a:t>
            </a:r>
            <a:r>
              <a:rPr lang="en-US" dirty="0" err="1">
                <a:latin typeface="Arial" charset="0"/>
              </a:rPr>
              <a:t>Pinkins</a:t>
            </a:r>
            <a:endParaRPr lang="en-US" dirty="0">
              <a:latin typeface="Arial" charset="0"/>
            </a:endParaRPr>
          </a:p>
        </p:txBody>
      </p:sp>
      <p:pic>
        <p:nvPicPr>
          <p:cNvPr id="59394" name="Picture 2" descr="Pinkins_5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0"/>
          <a:stretch>
            <a:fillRect/>
          </a:stretch>
        </p:blipFill>
        <p:spPr bwMode="auto">
          <a:xfrm>
            <a:off x="2398713" y="1765300"/>
            <a:ext cx="4370387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1901031" y="4393466"/>
            <a:ext cx="52911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FFFF00"/>
                </a:solidFill>
              </a:rPr>
              <a:t>Released from prison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April 25, 2016</a:t>
            </a:r>
          </a:p>
        </p:txBody>
      </p:sp>
      <p:sp>
        <p:nvSpPr>
          <p:cNvPr id="59396" name="Rectangle 2"/>
          <p:cNvSpPr>
            <a:spLocks noChangeArrowheads="1"/>
          </p:cNvSpPr>
          <p:nvPr/>
        </p:nvSpPr>
        <p:spPr bwMode="auto">
          <a:xfrm>
            <a:off x="2982913" y="5538788"/>
            <a:ext cx="312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CBS News </a:t>
            </a:r>
            <a:r>
              <a:rPr lang="en-US" b="1" i="1" dirty="0">
                <a:solidFill>
                  <a:srgbClr val="FFFF00"/>
                </a:solidFill>
              </a:rPr>
              <a:t>48 Hours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9397" name="Rectangle 3"/>
          <p:cNvSpPr>
            <a:spLocks noChangeArrowheads="1"/>
          </p:cNvSpPr>
          <p:nvPr/>
        </p:nvSpPr>
        <p:spPr bwMode="auto">
          <a:xfrm>
            <a:off x="2257425" y="5865813"/>
            <a:ext cx="4629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“Guilty Until Proven Innocent”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0959710-1D15-124C-A60E-A5CFBC1CF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031" y="3427105"/>
            <a:ext cx="52911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FFFF00"/>
                </a:solidFill>
              </a:rPr>
              <a:t>Wrongfully convicted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Imprisoned for 25 years</a:t>
            </a:r>
          </a:p>
        </p:txBody>
      </p:sp>
    </p:spTree>
    <p:extLst>
      <p:ext uri="{BB962C8B-B14F-4D97-AF65-F5344CB8AC3E}">
        <p14:creationId xmlns:p14="http://schemas.microsoft.com/office/powerpoint/2010/main" val="17826854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508D8290-72A0-CEB7-2289-64195C971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TrueAllele Pinkins findings</a:t>
            </a: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7F7867EB-DF8B-B52F-E349-B9CF157EA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800" y="1993900"/>
            <a:ext cx="7500938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800">
                <a:solidFill>
                  <a:srgbClr val="0000FF"/>
                </a:solidFill>
              </a:rPr>
              <a:t>1. compared </a:t>
            </a:r>
            <a:r>
              <a:rPr lang="en-US" altLang="en-US" sz="2800" i="1">
                <a:solidFill>
                  <a:srgbClr val="0000FF"/>
                </a:solidFill>
              </a:rPr>
              <a:t>evidence with evidence</a:t>
            </a:r>
          </a:p>
          <a:p>
            <a:pPr algn="l"/>
            <a:r>
              <a:rPr lang="en-US" altLang="en-US" sz="2800">
                <a:solidFill>
                  <a:srgbClr val="0000FF"/>
                </a:solidFill>
              </a:rPr>
              <a:t>2. calculated </a:t>
            </a:r>
            <a:r>
              <a:rPr lang="en-US" altLang="en-US" sz="2800" i="1">
                <a:solidFill>
                  <a:srgbClr val="0000FF"/>
                </a:solidFill>
              </a:rPr>
              <a:t>exclusionary match statistics</a:t>
            </a:r>
          </a:p>
          <a:p>
            <a:pPr algn="l"/>
            <a:r>
              <a:rPr lang="en-US" altLang="en-US" sz="2800">
                <a:solidFill>
                  <a:srgbClr val="0000FF"/>
                </a:solidFill>
              </a:rPr>
              <a:t>3. revealed 5% </a:t>
            </a:r>
            <a:r>
              <a:rPr lang="en-US" altLang="en-US" sz="2800" i="1">
                <a:solidFill>
                  <a:srgbClr val="0000FF"/>
                </a:solidFill>
              </a:rPr>
              <a:t>minor mixture contributor</a:t>
            </a:r>
          </a:p>
          <a:p>
            <a:pPr algn="l"/>
            <a:r>
              <a:rPr lang="en-US" altLang="en-US" sz="2800">
                <a:solidFill>
                  <a:srgbClr val="0000FF"/>
                </a:solidFill>
              </a:rPr>
              <a:t>4</a:t>
            </a:r>
            <a:r>
              <a:rPr lang="en-US" altLang="en-US" sz="2800" i="1">
                <a:solidFill>
                  <a:srgbClr val="0000FF"/>
                </a:solidFill>
              </a:rPr>
              <a:t>. jointly analyzed </a:t>
            </a:r>
            <a:r>
              <a:rPr lang="en-US" altLang="en-US" sz="2800">
                <a:solidFill>
                  <a:srgbClr val="0000FF"/>
                </a:solidFill>
              </a:rPr>
              <a:t>DNA mixture data</a:t>
            </a:r>
          </a:p>
          <a:p>
            <a:pPr algn="l"/>
            <a:r>
              <a:rPr lang="en-US" altLang="en-US" sz="2800">
                <a:solidFill>
                  <a:srgbClr val="0000FF"/>
                </a:solidFill>
              </a:rPr>
              <a:t>5. showed three perpetrators were </a:t>
            </a:r>
            <a:r>
              <a:rPr lang="en-US" altLang="en-US" sz="2800" i="1">
                <a:solidFill>
                  <a:srgbClr val="0000FF"/>
                </a:solidFill>
              </a:rPr>
              <a:t>brothers</a:t>
            </a: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D96867BE-0684-9164-3906-EAABB9238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888" y="4806950"/>
            <a:ext cx="76215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dirty="0">
                <a:solidFill>
                  <a:srgbClr val="FF0000"/>
                </a:solidFill>
              </a:rPr>
              <a:t>found 5 unidentified genotypes,</a:t>
            </a:r>
          </a:p>
          <a:p>
            <a:pPr algn="ctr"/>
            <a:r>
              <a:rPr lang="en-US" altLang="en-US" sz="2800" dirty="0">
                <a:solidFill>
                  <a:srgbClr val="FF0000"/>
                </a:solidFill>
              </a:rPr>
              <a:t>defendants not linked to the crime</a:t>
            </a:r>
          </a:p>
        </p:txBody>
      </p:sp>
      <p:sp>
        <p:nvSpPr>
          <p:cNvPr id="47108" name="TextBox 1">
            <a:extLst>
              <a:ext uri="{FF2B5EF4-FFF2-40B4-BE49-F238E27FC236}">
                <a16:creationId xmlns:a16="http://schemas.microsoft.com/office/drawing/2014/main" id="{EB0A3BB0-2A75-B1E1-777A-EE367439D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6089650"/>
            <a:ext cx="58880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dirty="0">
                <a:solidFill>
                  <a:srgbClr val="000090"/>
                </a:solidFill>
              </a:rPr>
              <a:t>Search CODIS?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Heliyon2018.jpeg">
            <a:extLst>
              <a:ext uri="{FF2B5EF4-FFF2-40B4-BE49-F238E27FC236}">
                <a16:creationId xmlns:a16="http://schemas.microsoft.com/office/drawing/2014/main" id="{5CC28612-2F24-514B-BF8F-55C967472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1">
            <a:extLst>
              <a:ext uri="{FF2B5EF4-FFF2-40B4-BE49-F238E27FC236}">
                <a16:creationId xmlns:a16="http://schemas.microsoft.com/office/drawing/2014/main" id="{51340D1D-2F03-8649-BF06-92DB5FD8A5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51204" name="Picture 2">
            <a:extLst>
              <a:ext uri="{FF2B5EF4-FFF2-40B4-BE49-F238E27FC236}">
                <a16:creationId xmlns:a16="http://schemas.microsoft.com/office/drawing/2014/main" id="{CF9D405E-3B50-5847-99E6-4390C718F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5"/>
            <a:ext cx="49530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3">
            <a:extLst>
              <a:ext uri="{FF2B5EF4-FFF2-40B4-BE49-F238E27FC236}">
                <a16:creationId xmlns:a16="http://schemas.microsoft.com/office/drawing/2014/main" id="{CB7A19BA-169E-7E40-9480-3620C96A9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3046413"/>
            <a:ext cx="4584700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C7081A43-351D-929E-8EC2-4B46D63F2B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DNA mixture data</a:t>
            </a:r>
          </a:p>
        </p:txBody>
      </p:sp>
      <p:sp>
        <p:nvSpPr>
          <p:cNvPr id="28674" name="Text Box 5">
            <a:extLst>
              <a:ext uri="{FF2B5EF4-FFF2-40B4-BE49-F238E27FC236}">
                <a16:creationId xmlns:a16="http://schemas.microsoft.com/office/drawing/2014/main" id="{51EFDB04-B8D3-8D23-6ED0-66906BB94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8" y="1785938"/>
            <a:ext cx="1600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Evidence item</a:t>
            </a:r>
          </a:p>
        </p:txBody>
      </p:sp>
      <p:sp>
        <p:nvSpPr>
          <p:cNvPr id="28675" name="Text Box 6">
            <a:extLst>
              <a:ext uri="{FF2B5EF4-FFF2-40B4-BE49-F238E27FC236}">
                <a16:creationId xmlns:a16="http://schemas.microsoft.com/office/drawing/2014/main" id="{3D1654CA-6E09-6D9F-B656-E423CEB9B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725" y="1781175"/>
            <a:ext cx="1768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Evidence data</a:t>
            </a:r>
          </a:p>
        </p:txBody>
      </p:sp>
      <p:sp>
        <p:nvSpPr>
          <p:cNvPr id="28676" name="Line 10">
            <a:extLst>
              <a:ext uri="{FF2B5EF4-FFF2-40B4-BE49-F238E27FC236}">
                <a16:creationId xmlns:a16="http://schemas.microsoft.com/office/drawing/2014/main" id="{43D69205-3376-40AC-86CB-CFADD1C9972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0125" y="3394075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Text Box 19">
            <a:extLst>
              <a:ext uri="{FF2B5EF4-FFF2-40B4-BE49-F238E27FC236}">
                <a16:creationId xmlns:a16="http://schemas.microsoft.com/office/drawing/2014/main" id="{6C3BE23F-3A28-BDEE-52D7-C5578562F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850" y="290195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Lab</a:t>
            </a:r>
          </a:p>
        </p:txBody>
      </p:sp>
      <p:grpSp>
        <p:nvGrpSpPr>
          <p:cNvPr id="28678" name="Group 34">
            <a:extLst>
              <a:ext uri="{FF2B5EF4-FFF2-40B4-BE49-F238E27FC236}">
                <a16:creationId xmlns:a16="http://schemas.microsoft.com/office/drawing/2014/main" id="{D5EFE3C1-F889-3158-3AEA-88087C99725C}"/>
              </a:ext>
            </a:extLst>
          </p:cNvPr>
          <p:cNvGrpSpPr>
            <a:grpSpLocks/>
          </p:cNvGrpSpPr>
          <p:nvPr/>
        </p:nvGrpSpPr>
        <p:grpSpPr bwMode="auto">
          <a:xfrm>
            <a:off x="708025" y="2752725"/>
            <a:ext cx="1344613" cy="1295400"/>
            <a:chOff x="449" y="1824"/>
            <a:chExt cx="847" cy="816"/>
          </a:xfrm>
        </p:grpSpPr>
        <p:pic>
          <p:nvPicPr>
            <p:cNvPr id="28704" name="Picture 38" descr="DNA_logo.jpg                                                   00D94E0CMacintosh HD                   7C262FE3:">
              <a:extLst>
                <a:ext uri="{FF2B5EF4-FFF2-40B4-BE49-F238E27FC236}">
                  <a16:creationId xmlns:a16="http://schemas.microsoft.com/office/drawing/2014/main" id="{1D819BE6-C5E9-EA58-2F57-CEBD69A6B4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" y="1824"/>
              <a:ext cx="367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5" name="Picture 39" descr="&#13;DNA_logo2.jpg                                                  00D94E0CMacintosh HD                   7C262FE3:">
              <a:extLst>
                <a:ext uri="{FF2B5EF4-FFF2-40B4-BE49-F238E27FC236}">
                  <a16:creationId xmlns:a16="http://schemas.microsoft.com/office/drawing/2014/main" id="{03978091-462F-2672-CC43-D377D16CB7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" y="1824"/>
              <a:ext cx="367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79" name="AutoShape 22">
            <a:extLst>
              <a:ext uri="{FF2B5EF4-FFF2-40B4-BE49-F238E27FC236}">
                <a16:creationId xmlns:a16="http://schemas.microsoft.com/office/drawing/2014/main" id="{00F41127-DAE4-E615-C679-811026607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1563" y="2998788"/>
            <a:ext cx="200025" cy="102235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80" name="AutoShape 22">
            <a:extLst>
              <a:ext uri="{FF2B5EF4-FFF2-40B4-BE49-F238E27FC236}">
                <a16:creationId xmlns:a16="http://schemas.microsoft.com/office/drawing/2014/main" id="{854136F9-4376-CD47-AC68-F64B1BD4C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3838" y="3494088"/>
            <a:ext cx="179387" cy="52705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81" name="AutoShape 26">
            <a:extLst>
              <a:ext uri="{FF2B5EF4-FFF2-40B4-BE49-F238E27FC236}">
                <a16:creationId xmlns:a16="http://schemas.microsoft.com/office/drawing/2014/main" id="{E767BD99-73AB-5EA1-53F8-417D3966A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463" y="3252788"/>
            <a:ext cx="177800" cy="76835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82" name="TextBox 27">
            <a:extLst>
              <a:ext uri="{FF2B5EF4-FFF2-40B4-BE49-F238E27FC236}">
                <a16:creationId xmlns:a16="http://schemas.microsoft.com/office/drawing/2014/main" id="{6B75DDEF-95C7-397F-1332-D185EA141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4292600"/>
            <a:ext cx="2405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90"/>
                </a:solidFill>
              </a:rPr>
              <a:t>DNA from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90"/>
                </a:solidFill>
              </a:rPr>
              <a:t>two people</a:t>
            </a:r>
          </a:p>
        </p:txBody>
      </p:sp>
      <p:sp>
        <p:nvSpPr>
          <p:cNvPr id="28684" name="Line 24">
            <a:extLst>
              <a:ext uri="{FF2B5EF4-FFF2-40B4-BE49-F238E27FC236}">
                <a16:creationId xmlns:a16="http://schemas.microsoft.com/office/drawing/2014/main" id="{13D546CB-238B-2C8F-FF4A-31375B4F3F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0475" y="4021138"/>
            <a:ext cx="1463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685" name="Group 35">
            <a:extLst>
              <a:ext uri="{FF2B5EF4-FFF2-40B4-BE49-F238E27FC236}">
                <a16:creationId xmlns:a16="http://schemas.microsoft.com/office/drawing/2014/main" id="{87DBC077-8FA5-E447-7C4F-B15F912E1BCB}"/>
              </a:ext>
            </a:extLst>
          </p:cNvPr>
          <p:cNvGrpSpPr>
            <a:grpSpLocks/>
          </p:cNvGrpSpPr>
          <p:nvPr/>
        </p:nvGrpSpPr>
        <p:grpSpPr bwMode="auto">
          <a:xfrm>
            <a:off x="3917950" y="3130550"/>
            <a:ext cx="412750" cy="338138"/>
            <a:chOff x="3236422" y="5126182"/>
            <a:chExt cx="412292" cy="338554"/>
          </a:xfrm>
        </p:grpSpPr>
        <p:sp>
          <p:nvSpPr>
            <p:cNvPr id="28702" name="TextBox 36">
              <a:extLst>
                <a:ext uri="{FF2B5EF4-FFF2-40B4-BE49-F238E27FC236}">
                  <a16:creationId xmlns:a16="http://schemas.microsoft.com/office/drawing/2014/main" id="{21F4DA81-4A80-312E-9713-3B0B15A619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6422" y="5126182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10</a:t>
              </a:r>
            </a:p>
          </p:txBody>
        </p:sp>
        <p:sp>
          <p:nvSpPr>
            <p:cNvPr id="28703" name="Rectangle 37">
              <a:extLst>
                <a:ext uri="{FF2B5EF4-FFF2-40B4-BE49-F238E27FC236}">
                  <a16:creationId xmlns:a16="http://schemas.microsoft.com/office/drawing/2014/main" id="{120FF178-2C9E-681B-364E-BB059C453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1840" y="5164975"/>
              <a:ext cx="307620" cy="27786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28686" name="Group 38">
            <a:extLst>
              <a:ext uri="{FF2B5EF4-FFF2-40B4-BE49-F238E27FC236}">
                <a16:creationId xmlns:a16="http://schemas.microsoft.com/office/drawing/2014/main" id="{1486FCAE-40B9-6C71-BECA-53D8AFD8D596}"/>
              </a:ext>
            </a:extLst>
          </p:cNvPr>
          <p:cNvGrpSpPr>
            <a:grpSpLocks/>
          </p:cNvGrpSpPr>
          <p:nvPr/>
        </p:nvGrpSpPr>
        <p:grpSpPr bwMode="auto">
          <a:xfrm>
            <a:off x="4352925" y="2913063"/>
            <a:ext cx="396875" cy="339725"/>
            <a:chOff x="3388822" y="5278582"/>
            <a:chExt cx="397032" cy="338554"/>
          </a:xfrm>
        </p:grpSpPr>
        <p:sp>
          <p:nvSpPr>
            <p:cNvPr id="28700" name="TextBox 39">
              <a:extLst>
                <a:ext uri="{FF2B5EF4-FFF2-40B4-BE49-F238E27FC236}">
                  <a16:creationId xmlns:a16="http://schemas.microsoft.com/office/drawing/2014/main" id="{F66BBB95-61D2-8EF5-482F-1C46047D53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8822" y="5278582"/>
              <a:ext cx="3970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11</a:t>
              </a:r>
            </a:p>
          </p:txBody>
        </p:sp>
        <p:sp>
          <p:nvSpPr>
            <p:cNvPr id="28701" name="Rectangle 40">
              <a:extLst>
                <a:ext uri="{FF2B5EF4-FFF2-40B4-BE49-F238E27FC236}">
                  <a16:creationId xmlns:a16="http://schemas.microsoft.com/office/drawing/2014/main" id="{ACAF273E-0D1C-6B48-FD75-AA767EEC2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240" y="5317375"/>
              <a:ext cx="307620" cy="27786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28687" name="Group 41">
            <a:extLst>
              <a:ext uri="{FF2B5EF4-FFF2-40B4-BE49-F238E27FC236}">
                <a16:creationId xmlns:a16="http://schemas.microsoft.com/office/drawing/2014/main" id="{DDDB53C9-CEAB-6A02-FC7A-B37AD90AC6F1}"/>
              </a:ext>
            </a:extLst>
          </p:cNvPr>
          <p:cNvGrpSpPr>
            <a:grpSpLocks/>
          </p:cNvGrpSpPr>
          <p:nvPr/>
        </p:nvGrpSpPr>
        <p:grpSpPr bwMode="auto">
          <a:xfrm>
            <a:off x="4772025" y="2665413"/>
            <a:ext cx="412750" cy="338137"/>
            <a:chOff x="3541222" y="5430982"/>
            <a:chExt cx="412292" cy="338554"/>
          </a:xfrm>
        </p:grpSpPr>
        <p:sp>
          <p:nvSpPr>
            <p:cNvPr id="28698" name="TextBox 42">
              <a:extLst>
                <a:ext uri="{FF2B5EF4-FFF2-40B4-BE49-F238E27FC236}">
                  <a16:creationId xmlns:a16="http://schemas.microsoft.com/office/drawing/2014/main" id="{7F3BB763-B5F8-F047-C088-81C2529B0F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1222" y="5430982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12</a:t>
              </a:r>
            </a:p>
          </p:txBody>
        </p:sp>
        <p:sp>
          <p:nvSpPr>
            <p:cNvPr id="28699" name="Rectangle 43">
              <a:extLst>
                <a:ext uri="{FF2B5EF4-FFF2-40B4-BE49-F238E27FC236}">
                  <a16:creationId xmlns:a16="http://schemas.microsoft.com/office/drawing/2014/main" id="{0A196785-6CA7-C8EF-4666-4849B44E5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6640" y="5469775"/>
              <a:ext cx="307620" cy="27786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2" name="Text Box 29">
            <a:extLst>
              <a:ext uri="{FF2B5EF4-FFF2-40B4-BE49-F238E27FC236}">
                <a16:creationId xmlns:a16="http://schemas.microsoft.com/office/drawing/2014/main" id="{E2DD024B-1A69-CD29-CA68-EF20CD1D1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9911" y="2196846"/>
            <a:ext cx="1676064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First contributor</a:t>
            </a:r>
          </a:p>
          <a:p>
            <a:pPr algn="ctr">
              <a:defRPr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genotype is </a:t>
            </a:r>
            <a:r>
              <a:rPr lang="en-US" i="1" dirty="0">
                <a:solidFill>
                  <a:schemeClr val="bg2">
                    <a:lumMod val="75000"/>
                  </a:schemeClr>
                </a:solidFill>
              </a:rPr>
              <a:t>known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F81527B1-1D45-93DF-5A51-EDDE38296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018" y="3757359"/>
            <a:ext cx="1085850" cy="5222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10,12</a:t>
            </a:r>
          </a:p>
        </p:txBody>
      </p:sp>
      <p:sp>
        <p:nvSpPr>
          <p:cNvPr id="6" name="Text Box 29">
            <a:extLst>
              <a:ext uri="{FF2B5EF4-FFF2-40B4-BE49-F238E27FC236}">
                <a16:creationId xmlns:a16="http://schemas.microsoft.com/office/drawing/2014/main" id="{8F4553E5-A783-9E87-F4BC-FA7E378CE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3988" y="5105401"/>
            <a:ext cx="450373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rgbClr val="0432FF"/>
                </a:solidFill>
              </a:rPr>
              <a:t>What is the second </a:t>
            </a:r>
            <a:r>
              <a:rPr lang="en-US" i="1" dirty="0">
                <a:solidFill>
                  <a:srgbClr val="0432FF"/>
                </a:solidFill>
              </a:rPr>
              <a:t>unknown</a:t>
            </a:r>
          </a:p>
          <a:p>
            <a:pPr algn="ctr">
              <a:defRPr/>
            </a:pPr>
            <a:r>
              <a:rPr lang="en-US" dirty="0">
                <a:solidFill>
                  <a:srgbClr val="0432FF"/>
                </a:solidFill>
              </a:rPr>
              <a:t>contributor genotype?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>
            <a:extLst>
              <a:ext uri="{FF2B5EF4-FFF2-40B4-BE49-F238E27FC236}">
                <a16:creationId xmlns:a16="http://schemas.microsoft.com/office/drawing/2014/main" id="{A0FB485D-9BC8-AE42-8201-7111A64F4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1828800"/>
            <a:ext cx="65087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ctangle 2">
            <a:extLst>
              <a:ext uri="{FF2B5EF4-FFF2-40B4-BE49-F238E27FC236}">
                <a16:creationId xmlns:a16="http://schemas.microsoft.com/office/drawing/2014/main" id="{FB386C19-49A1-0043-9F0B-C887D60D94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04875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Error Rate</a:t>
            </a:r>
          </a:p>
        </p:txBody>
      </p:sp>
      <p:sp>
        <p:nvSpPr>
          <p:cNvPr id="54276" name="Text Box 9">
            <a:extLst>
              <a:ext uri="{FF2B5EF4-FFF2-40B4-BE49-F238E27FC236}">
                <a16:creationId xmlns:a16="http://schemas.microsoft.com/office/drawing/2014/main" id="{495968C2-57F2-C944-83E8-BED1C9E63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149225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Only </a:t>
            </a:r>
            <a:r>
              <a:rPr lang="en-US" altLang="en-US" sz="2400">
                <a:solidFill>
                  <a:srgbClr val="0432FF"/>
                </a:solidFill>
              </a:rPr>
              <a:t>1 in 385 million </a:t>
            </a:r>
            <a:r>
              <a:rPr lang="en-US" altLang="en-US" sz="2400"/>
              <a:t>people would match as strongly</a:t>
            </a:r>
          </a:p>
        </p:txBody>
      </p:sp>
      <p:sp>
        <p:nvSpPr>
          <p:cNvPr id="54277" name="Text Box 9">
            <a:extLst>
              <a:ext uri="{FF2B5EF4-FFF2-40B4-BE49-F238E27FC236}">
                <a16:creationId xmlns:a16="http://schemas.microsoft.com/office/drawing/2014/main" id="{E8C9AB2B-A006-D84C-83C9-B9CA19FA3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6838" y="4294188"/>
            <a:ext cx="208756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432FF"/>
                </a:solidFill>
              </a:rPr>
              <a:t>20.6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432FF"/>
                </a:solidFill>
              </a:rPr>
              <a:t>million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432FF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432FF"/>
                </a:solidFill>
              </a:rPr>
              <a:t>7.31</a:t>
            </a:r>
            <a:endParaRPr lang="en-US" altLang="en-US" sz="24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C8C7F4B-2E22-66FB-28AA-E25143E36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New York v. Nick Hillary</a:t>
            </a:r>
          </a:p>
        </p:txBody>
      </p:sp>
      <p:pic>
        <p:nvPicPr>
          <p:cNvPr id="24578" name="Picture 1" descr="Phillips.jpg">
            <a:extLst>
              <a:ext uri="{FF2B5EF4-FFF2-40B4-BE49-F238E27FC236}">
                <a16:creationId xmlns:a16="http://schemas.microsoft.com/office/drawing/2014/main" id="{CC0E7133-408E-B443-7AB9-1D2C2BA6A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5" y="1995488"/>
            <a:ext cx="138112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Hillary2.jpg">
            <a:extLst>
              <a:ext uri="{FF2B5EF4-FFF2-40B4-BE49-F238E27FC236}">
                <a16:creationId xmlns:a16="http://schemas.microsoft.com/office/drawing/2014/main" id="{BB532816-7D2D-F07D-71B8-B01C1E6D9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4510"/>
          <a:stretch>
            <a:fillRect/>
          </a:stretch>
        </p:blipFill>
        <p:spPr bwMode="auto">
          <a:xfrm>
            <a:off x="3163888" y="4219575"/>
            <a:ext cx="1546225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Potsdam.png">
            <a:extLst>
              <a:ext uri="{FF2B5EF4-FFF2-40B4-BE49-F238E27FC236}">
                <a16:creationId xmlns:a16="http://schemas.microsoft.com/office/drawing/2014/main" id="{081F2BA0-B0E4-103B-B046-34D86A39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4" t="29601" r="13506" b="11989"/>
          <a:stretch>
            <a:fillRect/>
          </a:stretch>
        </p:blipFill>
        <p:spPr bwMode="auto">
          <a:xfrm>
            <a:off x="233363" y="2944813"/>
            <a:ext cx="264160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4">
            <a:extLst>
              <a:ext uri="{FF2B5EF4-FFF2-40B4-BE49-F238E27FC236}">
                <a16:creationId xmlns:a16="http://schemas.microsoft.com/office/drawing/2014/main" id="{80117C87-3034-D10C-42BB-3F89910D9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075" y="2332038"/>
            <a:ext cx="3521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Garrett Phillips (12)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Died from strangulation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October 24, 2011</a:t>
            </a:r>
          </a:p>
        </p:txBody>
      </p:sp>
      <p:sp>
        <p:nvSpPr>
          <p:cNvPr id="24582" name="TextBox 6">
            <a:extLst>
              <a:ext uri="{FF2B5EF4-FFF2-40B4-BE49-F238E27FC236}">
                <a16:creationId xmlns:a16="http://schemas.microsoft.com/office/drawing/2014/main" id="{4CDA5E34-96E0-5183-DC9F-8BE9D5923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0" y="4446588"/>
            <a:ext cx="35210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Oral “Nick” Hillary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Arrested for murder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May 15, 2013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667801DC-E9A0-1280-1C1B-FC36C652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TrueAllele findings in Hillary</a:t>
            </a:r>
          </a:p>
        </p:txBody>
      </p:sp>
      <p:sp>
        <p:nvSpPr>
          <p:cNvPr id="29698" name="Rectangle 1">
            <a:extLst>
              <a:ext uri="{FF2B5EF4-FFF2-40B4-BE49-F238E27FC236}">
                <a16:creationId xmlns:a16="http://schemas.microsoft.com/office/drawing/2014/main" id="{5A159D45-3CB9-E8F9-1B84-1B1C12E98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0" y="2260600"/>
            <a:ext cx="659288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2013. 26 Identifiler tests on left fingernails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          Mixture of 95% victim + 5% other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          No statistical connection to Hillary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          Advised Minifiler for degraded DNA</a:t>
            </a:r>
          </a:p>
        </p:txBody>
      </p:sp>
      <p:sp>
        <p:nvSpPr>
          <p:cNvPr id="29699" name="TextBox 2">
            <a:extLst>
              <a:ext uri="{FF2B5EF4-FFF2-40B4-BE49-F238E27FC236}">
                <a16:creationId xmlns:a16="http://schemas.microsoft.com/office/drawing/2014/main" id="{E1BAD698-19CE-99FC-20BB-06056F013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188" y="4286250"/>
            <a:ext cx="61436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90"/>
                </a:solidFill>
              </a:rPr>
              <a:t>2014. More lab data on left fingernails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90"/>
                </a:solidFill>
              </a:rPr>
              <a:t>          9 tests using new kit &amp; machine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90"/>
                </a:solidFill>
              </a:rPr>
              <a:t>          NYSP requested TrueAllele analysis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90"/>
                </a:solidFill>
              </a:rPr>
              <a:t>          Again, no connection to Hillary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4599BB50-F4F8-2F64-9DC2-C7AC9C6AA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231" y="307975"/>
            <a:ext cx="69342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Other PG software forces users to choose their data</a:t>
            </a:r>
          </a:p>
        </p:txBody>
      </p:sp>
      <p:pic>
        <p:nvPicPr>
          <p:cNvPr id="27650" name="Picture 1" descr="D8.pdf">
            <a:extLst>
              <a:ext uri="{FF2B5EF4-FFF2-40B4-BE49-F238E27FC236}">
                <a16:creationId xmlns:a16="http://schemas.microsoft.com/office/drawing/2014/main" id="{97354C37-14A0-E821-997E-FF0620AFB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758950"/>
            <a:ext cx="553085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3">
            <a:extLst>
              <a:ext uri="{FF2B5EF4-FFF2-40B4-BE49-F238E27FC236}">
                <a16:creationId xmlns:a16="http://schemas.microsoft.com/office/drawing/2014/main" id="{F43BE7AD-B5AA-401C-0542-ED70C2C31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0" y="5276850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800000"/>
                </a:solidFill>
              </a:rPr>
              <a:t>V</a:t>
            </a:r>
          </a:p>
        </p:txBody>
      </p:sp>
      <p:sp>
        <p:nvSpPr>
          <p:cNvPr id="27652" name="TextBox 5">
            <a:extLst>
              <a:ext uri="{FF2B5EF4-FFF2-40B4-BE49-F238E27FC236}">
                <a16:creationId xmlns:a16="http://schemas.microsoft.com/office/drawing/2014/main" id="{EF54147F-0F0E-C7DB-C2BC-F79155871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3638" y="5278438"/>
            <a:ext cx="401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800000"/>
                </a:solidFill>
              </a:rPr>
              <a:t>V</a:t>
            </a:r>
          </a:p>
        </p:txBody>
      </p:sp>
      <p:sp>
        <p:nvSpPr>
          <p:cNvPr id="27653" name="TextBox 6">
            <a:extLst>
              <a:ext uri="{FF2B5EF4-FFF2-40B4-BE49-F238E27FC236}">
                <a16:creationId xmlns:a16="http://schemas.microsoft.com/office/drawing/2014/main" id="{B992BAB4-9C14-CB83-757D-34628ED6F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8138" y="5603875"/>
            <a:ext cx="373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F</a:t>
            </a:r>
            <a:endParaRPr lang="en-US" altLang="en-US" sz="2400" b="1"/>
          </a:p>
        </p:txBody>
      </p:sp>
      <p:sp>
        <p:nvSpPr>
          <p:cNvPr id="27654" name="TextBox 7">
            <a:extLst>
              <a:ext uri="{FF2B5EF4-FFF2-40B4-BE49-F238E27FC236}">
                <a16:creationId xmlns:a16="http://schemas.microsoft.com/office/drawing/2014/main" id="{E7222C9F-5DBD-AA00-B323-9C51BA356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163" y="6040438"/>
            <a:ext cx="40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8000"/>
                </a:solidFill>
              </a:rPr>
              <a:t>D</a:t>
            </a:r>
          </a:p>
        </p:txBody>
      </p:sp>
      <p:sp>
        <p:nvSpPr>
          <p:cNvPr id="27655" name="TextBox 8">
            <a:extLst>
              <a:ext uri="{FF2B5EF4-FFF2-40B4-BE49-F238E27FC236}">
                <a16:creationId xmlns:a16="http://schemas.microsoft.com/office/drawing/2014/main" id="{1B9CC65E-A149-C295-92C1-5E62AEF99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6043613"/>
            <a:ext cx="4079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8000"/>
                </a:solidFill>
              </a:rPr>
              <a:t>D</a:t>
            </a:r>
          </a:p>
        </p:txBody>
      </p:sp>
      <p:sp>
        <p:nvSpPr>
          <p:cNvPr id="27656" name="TextBox 9">
            <a:extLst>
              <a:ext uri="{FF2B5EF4-FFF2-40B4-BE49-F238E27FC236}">
                <a16:creationId xmlns:a16="http://schemas.microsoft.com/office/drawing/2014/main" id="{BCC21931-EEB7-1190-0C83-F85729268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950" y="638651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7657" name="TextBox 10">
            <a:extLst>
              <a:ext uri="{FF2B5EF4-FFF2-40B4-BE49-F238E27FC236}">
                <a16:creationId xmlns:a16="http://schemas.microsoft.com/office/drawing/2014/main" id="{96134909-7282-9C8B-5AB6-8EE68EDAF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5075" y="6389688"/>
            <a:ext cx="390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7658" name="TextBox 11">
            <a:extLst>
              <a:ext uri="{FF2B5EF4-FFF2-40B4-BE49-F238E27FC236}">
                <a16:creationId xmlns:a16="http://schemas.microsoft.com/office/drawing/2014/main" id="{F6B8C881-7D66-7593-C92C-F0CB9A51D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0" y="6391275"/>
            <a:ext cx="185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7659" name="TextBox 12">
            <a:extLst>
              <a:ext uri="{FF2B5EF4-FFF2-40B4-BE49-F238E27FC236}">
                <a16:creationId xmlns:a16="http://schemas.microsoft.com/office/drawing/2014/main" id="{50874EA6-E543-AE79-1883-6C026BB32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063" y="6381750"/>
            <a:ext cx="390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7660" name="TextBox 16">
            <a:extLst>
              <a:ext uri="{FF2B5EF4-FFF2-40B4-BE49-F238E27FC236}">
                <a16:creationId xmlns:a16="http://schemas.microsoft.com/office/drawing/2014/main" id="{4BAAF4FD-0F4F-2480-344E-609E73668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0738" y="6380163"/>
            <a:ext cx="388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7661" name="TextBox 20">
            <a:extLst>
              <a:ext uri="{FF2B5EF4-FFF2-40B4-BE49-F238E27FC236}">
                <a16:creationId xmlns:a16="http://schemas.microsoft.com/office/drawing/2014/main" id="{21B49424-D1BC-28D3-4D20-1E88E6EAB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6550" y="6386513"/>
            <a:ext cx="390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7662" name="TextBox 16">
            <a:extLst>
              <a:ext uri="{FF2B5EF4-FFF2-40B4-BE49-F238E27FC236}">
                <a16:creationId xmlns:a16="http://schemas.microsoft.com/office/drawing/2014/main" id="{72CC488B-6D06-5750-00B2-9AA681725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25" y="6386513"/>
            <a:ext cx="3333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7663" name="TextBox 20">
            <a:extLst>
              <a:ext uri="{FF2B5EF4-FFF2-40B4-BE49-F238E27FC236}">
                <a16:creationId xmlns:a16="http://schemas.microsoft.com/office/drawing/2014/main" id="{6036B465-BD75-306A-D635-24A55F4BE13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960938" y="6396038"/>
            <a:ext cx="439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7664" name="Up Arrow 2">
            <a:extLst>
              <a:ext uri="{FF2B5EF4-FFF2-40B4-BE49-F238E27FC236}">
                <a16:creationId xmlns:a16="http://schemas.microsoft.com/office/drawing/2014/main" id="{48FB2D98-819A-D4F7-D15F-08DFF478E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450" y="1593850"/>
            <a:ext cx="385763" cy="398463"/>
          </a:xfrm>
          <a:prstGeom prst="upArrow">
            <a:avLst>
              <a:gd name="adj1" fmla="val 50000"/>
              <a:gd name="adj2" fmla="val 50030"/>
            </a:avLst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7665" name="Up Arrow 18">
            <a:extLst>
              <a:ext uri="{FF2B5EF4-FFF2-40B4-BE49-F238E27FC236}">
                <a16:creationId xmlns:a16="http://schemas.microsoft.com/office/drawing/2014/main" id="{7F6820DC-B326-FB3A-C377-741071928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0463" y="1597025"/>
            <a:ext cx="387350" cy="398463"/>
          </a:xfrm>
          <a:prstGeom prst="upArrow">
            <a:avLst>
              <a:gd name="adj1" fmla="val 50000"/>
              <a:gd name="adj2" fmla="val 49825"/>
            </a:avLst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7666" name="TextBox 3">
            <a:extLst>
              <a:ext uri="{FF2B5EF4-FFF2-40B4-BE49-F238E27FC236}">
                <a16:creationId xmlns:a16="http://schemas.microsoft.com/office/drawing/2014/main" id="{8AEF6907-D0B3-F31F-47E0-C94A41D47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5763" y="2074863"/>
            <a:ext cx="22796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3 amplifications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at D8 locus</a:t>
            </a:r>
          </a:p>
        </p:txBody>
      </p:sp>
      <p:sp>
        <p:nvSpPr>
          <p:cNvPr id="27667" name="Right Brace 4">
            <a:extLst>
              <a:ext uri="{FF2B5EF4-FFF2-40B4-BE49-F238E27FC236}">
                <a16:creationId xmlns:a16="http://schemas.microsoft.com/office/drawing/2014/main" id="{EFE0FEBF-BBA2-08EA-D3D2-2AF042FE8DDB}"/>
              </a:ext>
            </a:extLst>
          </p:cNvPr>
          <p:cNvSpPr>
            <a:spLocks/>
          </p:cNvSpPr>
          <p:nvPr/>
        </p:nvSpPr>
        <p:spPr bwMode="auto">
          <a:xfrm>
            <a:off x="7259638" y="5254625"/>
            <a:ext cx="249237" cy="1146175"/>
          </a:xfrm>
          <a:prstGeom prst="rightBrace">
            <a:avLst>
              <a:gd name="adj1" fmla="val 8325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7668" name="TextBox 5">
            <a:extLst>
              <a:ext uri="{FF2B5EF4-FFF2-40B4-BE49-F238E27FC236}">
                <a16:creationId xmlns:a16="http://schemas.microsoft.com/office/drawing/2014/main" id="{E908480A-EE9B-1753-7F1E-CE068C140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416550"/>
            <a:ext cx="1108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expert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report</a:t>
            </a:r>
          </a:p>
        </p:txBody>
      </p:sp>
      <p:sp>
        <p:nvSpPr>
          <p:cNvPr id="27669" name="TextBox 6">
            <a:extLst>
              <a:ext uri="{FF2B5EF4-FFF2-40B4-BE49-F238E27FC236}">
                <a16:creationId xmlns:a16="http://schemas.microsoft.com/office/drawing/2014/main" id="{18DF4C4C-70A7-FA40-E32A-E6C01FA83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5280025"/>
            <a:ext cx="18891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00"/>
                </a:solidFill>
              </a:rPr>
              <a:t>Victim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Foreign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8000"/>
                </a:solidFill>
              </a:rPr>
              <a:t>Defendant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Exculpatory</a:t>
            </a:r>
          </a:p>
        </p:txBody>
      </p:sp>
      <p:sp>
        <p:nvSpPr>
          <p:cNvPr id="27670" name="TextBox 1">
            <a:extLst>
              <a:ext uri="{FF2B5EF4-FFF2-40B4-BE49-F238E27FC236}">
                <a16:creationId xmlns:a16="http://schemas.microsoft.com/office/drawing/2014/main" id="{A476A981-7063-8712-AAC0-9413E45D8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650" y="6373813"/>
            <a:ext cx="2501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other choices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DB718FBB-41D5-256B-E560-EA4D537F0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03" y="609600"/>
            <a:ext cx="9079809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Thresholds change answers</a:t>
            </a:r>
          </a:p>
        </p:txBody>
      </p:sp>
      <p:graphicFrame>
        <p:nvGraphicFramePr>
          <p:cNvPr id="26626" name="Object 4">
            <a:extLst>
              <a:ext uri="{FF2B5EF4-FFF2-40B4-BE49-F238E27FC236}">
                <a16:creationId xmlns:a16="http://schemas.microsoft.com/office/drawing/2014/main" id="{4E0F4DAA-1570-7285-C8ED-9F8FD9F662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2813" y="2182813"/>
          <a:ext cx="6767512" cy="324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r:id="rId3" imgW="4292600" imgH="2057400" progId="Excel.Sheet.12">
                  <p:embed/>
                </p:oleObj>
              </mc:Choice>
              <mc:Fallback>
                <p:oleObj name="Worksheet" r:id="rId3" imgW="4292600" imgH="2057400" progId="Excel.Sheet.12">
                  <p:embed/>
                  <p:pic>
                    <p:nvPicPr>
                      <p:cNvPr id="26626" name="Object 4">
                        <a:extLst>
                          <a:ext uri="{FF2B5EF4-FFF2-40B4-BE49-F238E27FC236}">
                            <a16:creationId xmlns:a16="http://schemas.microsoft.com/office/drawing/2014/main" id="{4E0F4DAA-1570-7285-C8ED-9F8FD9F662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813" y="2182813"/>
                        <a:ext cx="6767512" cy="324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TextBox 1">
            <a:extLst>
              <a:ext uri="{FF2B5EF4-FFF2-40B4-BE49-F238E27FC236}">
                <a16:creationId xmlns:a16="http://schemas.microsoft.com/office/drawing/2014/main" id="{D82A6964-20E0-7274-BD9F-EB2250438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638" y="5741988"/>
            <a:ext cx="6045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660066"/>
                </a:solidFill>
              </a:rPr>
              <a:t>Different choices, different answers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660066"/>
                </a:solidFill>
              </a:rPr>
              <a:t>Software does not agree with itself</a:t>
            </a:r>
          </a:p>
        </p:txBody>
      </p:sp>
      <p:sp>
        <p:nvSpPr>
          <p:cNvPr id="26628" name="TextBox 3">
            <a:extLst>
              <a:ext uri="{FF2B5EF4-FFF2-40B4-BE49-F238E27FC236}">
                <a16:creationId xmlns:a16="http://schemas.microsoft.com/office/drawing/2014/main" id="{6EF8A009-7ABE-EE60-0E02-A05EACFA0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9050" y="3978275"/>
            <a:ext cx="15160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8000"/>
                </a:solidFill>
              </a:rPr>
              <a:t>include</a:t>
            </a:r>
          </a:p>
        </p:txBody>
      </p:sp>
      <p:sp>
        <p:nvSpPr>
          <p:cNvPr id="26629" name="TextBox 5">
            <a:extLst>
              <a:ext uri="{FF2B5EF4-FFF2-40B4-BE49-F238E27FC236}">
                <a16:creationId xmlns:a16="http://schemas.microsoft.com/office/drawing/2014/main" id="{0CBD3639-0598-644A-8B05-1C91AF7AD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938" y="4433888"/>
            <a:ext cx="15160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exclude</a:t>
            </a:r>
          </a:p>
        </p:txBody>
      </p:sp>
      <p:sp>
        <p:nvSpPr>
          <p:cNvPr id="26630" name="TextBox 1">
            <a:extLst>
              <a:ext uri="{FF2B5EF4-FFF2-40B4-BE49-F238E27FC236}">
                <a16:creationId xmlns:a16="http://schemas.microsoft.com/office/drawing/2014/main" id="{E7E0A731-1409-8C41-62FE-720B003E8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963" y="1703388"/>
            <a:ext cx="12969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FF"/>
                </a:solidFill>
              </a:rPr>
              <a:t>LR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4FAF7E35-4EE4-3100-44D5-99DB38B38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Judge’s admissibility ruling</a:t>
            </a:r>
          </a:p>
        </p:txBody>
      </p:sp>
      <p:sp>
        <p:nvSpPr>
          <p:cNvPr id="29698" name="TextBox 1">
            <a:extLst>
              <a:ext uri="{FF2B5EF4-FFF2-40B4-BE49-F238E27FC236}">
                <a16:creationId xmlns:a16="http://schemas.microsoft.com/office/drawing/2014/main" id="{17D04F9D-17A4-4A8F-9EC6-6AC704365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1898650"/>
            <a:ext cx="8493125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/>
              <a:t>The Expert conceded at the hearing that </a:t>
            </a:r>
            <a:r>
              <a:rPr lang="en-US" altLang="en-US" sz="2200">
                <a:solidFill>
                  <a:srgbClr val="FF0000"/>
                </a:solidFill>
              </a:rPr>
              <a:t>no internal validation studies were performed </a:t>
            </a:r>
            <a:r>
              <a:rPr lang="en-US" altLang="en-US" sz="2200"/>
              <a:t>by the State crime lab for the use of the Software on casework samples developed at the lab.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2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/>
              <a:t>As a result the Expert was forced to </a:t>
            </a:r>
            <a:r>
              <a:rPr lang="en-US" altLang="en-US" sz="2200" b="1">
                <a:solidFill>
                  <a:srgbClr val="FF0000"/>
                </a:solidFill>
              </a:rPr>
              <a:t>pick and choose </a:t>
            </a:r>
            <a:r>
              <a:rPr lang="en-US" altLang="en-US" sz="2200">
                <a:solidFill>
                  <a:srgbClr val="FF0000"/>
                </a:solidFill>
              </a:rPr>
              <a:t>data </a:t>
            </a:r>
            <a:r>
              <a:rPr lang="en-US" altLang="en-US" sz="2200"/>
              <a:t>from different “reliable sources” and </a:t>
            </a:r>
            <a:r>
              <a:rPr lang="en-US" altLang="en-US" sz="2200">
                <a:solidFill>
                  <a:srgbClr val="FF0000"/>
                </a:solidFill>
              </a:rPr>
              <a:t>input parameters </a:t>
            </a:r>
            <a:r>
              <a:rPr lang="en-US" altLang="en-US" sz="2200"/>
              <a:t>into the program in such a way that he believed the system would tolerate. 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2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90"/>
                </a:solidFill>
              </a:rPr>
              <a:t>ORDERED </a:t>
            </a:r>
            <a:r>
              <a:rPr lang="en-US" altLang="en-US" sz="2200">
                <a:solidFill>
                  <a:srgbClr val="000090"/>
                </a:solidFill>
              </a:rPr>
              <a:t>that the </a:t>
            </a:r>
            <a:r>
              <a:rPr lang="en-US" altLang="en-US" sz="2200">
                <a:solidFill>
                  <a:srgbClr val="FF0000"/>
                </a:solidFill>
              </a:rPr>
              <a:t>defendant’s motion to preclude </a:t>
            </a:r>
            <a:r>
              <a:rPr lang="en-US" altLang="en-US" sz="2200">
                <a:solidFill>
                  <a:srgbClr val="000090"/>
                </a:solidFill>
              </a:rPr>
              <a:t>the prosecution from calling an expert witness to testify on their direct case regarding any conclusion reached by the use of the Software is </a:t>
            </a:r>
            <a:r>
              <a:rPr lang="en-US" altLang="en-US" sz="2200">
                <a:solidFill>
                  <a:srgbClr val="FF0000"/>
                </a:solidFill>
              </a:rPr>
              <a:t>granted</a:t>
            </a:r>
            <a:r>
              <a:rPr lang="en-US" altLang="en-US" sz="2200">
                <a:solidFill>
                  <a:srgbClr val="000090"/>
                </a:solidFill>
              </a:rPr>
              <a:t> as the prosecution cannot lay a foundation for the introduction of evidence that had not been internally validated.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3AFD230E-5258-4D3E-4F7C-5DA03C5F8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Nick Hillary acquitted</a:t>
            </a:r>
          </a:p>
        </p:txBody>
      </p:sp>
      <p:sp>
        <p:nvSpPr>
          <p:cNvPr id="52226" name="TextBox 1">
            <a:extLst>
              <a:ext uri="{FF2B5EF4-FFF2-40B4-BE49-F238E27FC236}">
                <a16:creationId xmlns:a16="http://schemas.microsoft.com/office/drawing/2014/main" id="{E9A900A8-DC9D-928E-64CA-B899759FE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2725738"/>
            <a:ext cx="86645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i="1">
                <a:latin typeface="Times New Roman" panose="02020603050405020304" pitchFamily="18" charset="0"/>
              </a:rPr>
              <a:t>Oral Nicholas Hillary Acquitted in Potsdam Boy’s Killing</a:t>
            </a:r>
            <a:endParaRPr lang="en-US" altLang="en-US" sz="2800" b="1">
              <a:latin typeface="Times New Roman" panose="02020603050405020304" pitchFamily="18" charset="0"/>
            </a:endParaRPr>
          </a:p>
        </p:txBody>
      </p:sp>
      <p:pic>
        <p:nvPicPr>
          <p:cNvPr id="52227" name="Picture 3" descr="NYT.tiff">
            <a:extLst>
              <a:ext uri="{FF2B5EF4-FFF2-40B4-BE49-F238E27FC236}">
                <a16:creationId xmlns:a16="http://schemas.microsoft.com/office/drawing/2014/main" id="{AD162E63-45A7-69CE-6399-ED44E327D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1778000"/>
            <a:ext cx="4854575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29POTSDAM1sub-1475081084026-master768.jpg">
            <a:extLst>
              <a:ext uri="{FF2B5EF4-FFF2-40B4-BE49-F238E27FC236}">
                <a16:creationId xmlns:a16="http://schemas.microsoft.com/office/drawing/2014/main" id="{8C91D009-4151-3333-A8BE-4875C4BAC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3570288"/>
            <a:ext cx="4446588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Box 5">
            <a:extLst>
              <a:ext uri="{FF2B5EF4-FFF2-40B4-BE49-F238E27FC236}">
                <a16:creationId xmlns:a16="http://schemas.microsoft.com/office/drawing/2014/main" id="{AD3E41DC-E7EF-9E4C-EDD3-9CEA5CC2D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163" y="5292725"/>
            <a:ext cx="317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September 28, 2016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2129E1-4897-D1E9-842D-EDAE2C384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804" y="31592"/>
            <a:ext cx="5226392" cy="2023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23B729-D29F-3C12-E3CB-F7371CA0C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47" y="1886405"/>
            <a:ext cx="7789628" cy="494000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86E8E29-F8C7-30F3-7D18-0EA23DDE4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6240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6C5FC33E-C922-114E-BE55-933F58DCEB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96970"/>
            <a:ext cx="2571108" cy="1464060"/>
          </a:xfrm>
        </p:spPr>
        <p:txBody>
          <a:bodyPr/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44 US admissibility rulings</a:t>
            </a:r>
          </a:p>
        </p:txBody>
      </p:sp>
      <p:sp>
        <p:nvSpPr>
          <p:cNvPr id="52227" name="TextBox 1">
            <a:extLst>
              <a:ext uri="{FF2B5EF4-FFF2-40B4-BE49-F238E27FC236}">
                <a16:creationId xmlns:a16="http://schemas.microsoft.com/office/drawing/2014/main" id="{827C972F-2C9E-6D45-B488-07E374046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6871" y="32128"/>
            <a:ext cx="6417129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Commonwealth of Pennsylvania v Kevin Foley (admitted, 2009; appellate precedent, 2012)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People of California v Dupree Langston (admitted, 2013)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Commonwealth of Virginia v Matthew Brady (admitted, 2013)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Ohio v Maurice Shaw (admitted, 2014)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Louisiana v </a:t>
            </a:r>
            <a:r>
              <a:rPr lang="en-US" altLang="en-US" sz="1000" dirty="0" err="1"/>
              <a:t>Chattley</a:t>
            </a:r>
            <a:r>
              <a:rPr lang="en-US" altLang="en-US" sz="1000" dirty="0"/>
              <a:t> Chesterfield &amp; Samuel Nicolas (admitted, 2014)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People of New York v John Wakefield (admitted, 2015; appellate precedent, 2019; high court precedent, 2022)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South Carolina v </a:t>
            </a:r>
            <a:r>
              <a:rPr lang="en-US" altLang="en-US" sz="1000" dirty="0" err="1"/>
              <a:t>Jaquard</a:t>
            </a:r>
            <a:r>
              <a:rPr lang="en-US" altLang="en-US" sz="1000" dirty="0"/>
              <a:t> Aiken (admitted, 2015)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Commonwealth of Massachusetts v Heidi Bartlett (admitted, 2016)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Indiana v </a:t>
            </a:r>
            <a:r>
              <a:rPr lang="en-US" altLang="en-US" sz="1000" dirty="0" err="1"/>
              <a:t>Dugniqio</a:t>
            </a:r>
            <a:r>
              <a:rPr lang="en-US" altLang="en-US" sz="1000" dirty="0"/>
              <a:t> Forest (admitted, 2016)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Indiana v Malcolm Wade (admitted, 2016)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Washington v Emanuel Fair (admitted, 2017)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Louisiana v Harold Houston (admitted, 2017)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Indiana v Randal </a:t>
            </a:r>
            <a:r>
              <a:rPr lang="en-US" altLang="en-US" sz="1000" dirty="0" err="1"/>
              <a:t>Coalter</a:t>
            </a:r>
            <a:r>
              <a:rPr lang="en-US" altLang="en-US" sz="1000" dirty="0"/>
              <a:t> (admitted, 2017)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Nebraska v Charles Simmer (admitted, 2018; appellate precedent, 2019)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Indiana v </a:t>
            </a:r>
            <a:r>
              <a:rPr lang="en-US" altLang="en-US" sz="1000" dirty="0" err="1"/>
              <a:t>Vaylen</a:t>
            </a:r>
            <a:r>
              <a:rPr lang="en-US" altLang="en-US" sz="1000" dirty="0"/>
              <a:t> </a:t>
            </a:r>
            <a:r>
              <a:rPr lang="en-US" altLang="en-US" sz="1000" dirty="0" err="1"/>
              <a:t>Glazebrook</a:t>
            </a:r>
            <a:r>
              <a:rPr lang="en-US" altLang="en-US" sz="1000" dirty="0"/>
              <a:t> (admitted, 2018)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Ohio v David Mathis (admitted, 2018)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Florida v </a:t>
            </a:r>
            <a:r>
              <a:rPr lang="en-US" altLang="en-US" sz="1000" dirty="0" err="1"/>
              <a:t>Lajayvian</a:t>
            </a:r>
            <a:r>
              <a:rPr lang="en-US" altLang="en-US" sz="1000" dirty="0"/>
              <a:t> Daniels (admitted, 2018; appellate precedent, 2021)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Tennessee v </a:t>
            </a:r>
            <a:r>
              <a:rPr lang="en-US" altLang="en-US" sz="1000" dirty="0" err="1"/>
              <a:t>Demontez</a:t>
            </a:r>
            <a:r>
              <a:rPr lang="en-US" altLang="en-US" sz="1000" dirty="0"/>
              <a:t> Watkins (admitted, 2018; appellate precedent, 2021)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Georgia v </a:t>
            </a:r>
            <a:r>
              <a:rPr lang="en-US" altLang="en-US" sz="1000" dirty="0" err="1"/>
              <a:t>Thaddus</a:t>
            </a:r>
            <a:r>
              <a:rPr lang="en-US" altLang="en-US" sz="1000" dirty="0"/>
              <a:t> </a:t>
            </a:r>
            <a:r>
              <a:rPr lang="en-US" altLang="en-US" sz="1000" dirty="0" err="1"/>
              <a:t>Nundra</a:t>
            </a:r>
            <a:r>
              <a:rPr lang="en-US" altLang="en-US" sz="1000" dirty="0"/>
              <a:t> (admitted, 2019; appellate precedent, 2023)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Georgia v Monte Baugh &amp; Thaddeus Howell (admitted, 2019)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Louisiana v Kyle Russ (admitted, 2019)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People of New York v Casey Wilson (admitted, 2019)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Georgia v Alexander Battle (admitted, 2019)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United States v Lenard Gibbs (admitted, 2019)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Georgia v Guy Sewell (admitted, 2019)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Georgia v </a:t>
            </a:r>
            <a:r>
              <a:rPr lang="en-US" altLang="en-US" sz="1000" dirty="0" err="1"/>
              <a:t>Adedoja</a:t>
            </a:r>
            <a:r>
              <a:rPr lang="en-US" altLang="en-US" sz="1000" dirty="0"/>
              <a:t> Bah (admitted, 2019)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Georgia v Nathaniel Day (admitted, 2019)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Tennessee v Abdullah Powell (admitted, 2021)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Georgia v </a:t>
            </a:r>
            <a:r>
              <a:rPr lang="en-US" altLang="en-US" sz="1000" dirty="0" err="1"/>
              <a:t>Zarren</a:t>
            </a:r>
            <a:r>
              <a:rPr lang="en-US" altLang="en-US" sz="1000" dirty="0"/>
              <a:t> Garner (admitted, 2021)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United States v Curtis Johnson, Jr. (admitted, 2021)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Georgia v Rahul Joseph Das (admitted, 2021)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Maryland v Tyrone Harvin (admitted, 2021)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Maryland v Gregory Jones (not used, Daubert not applied, 2021)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Georgia v </a:t>
            </a:r>
            <a:r>
              <a:rPr lang="en-US" altLang="en-US" sz="1000" dirty="0" err="1"/>
              <a:t>Lashumbia</a:t>
            </a:r>
            <a:r>
              <a:rPr lang="en-US" altLang="en-US" sz="1000" dirty="0"/>
              <a:t> Session (admitted, 2021)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000" dirty="0"/>
              <a:t>State of Georgia v Bryan Byers (admitted, 2022)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Louisiana v </a:t>
            </a:r>
            <a:r>
              <a:rPr lang="en-US" altLang="en-US" sz="1000" dirty="0" err="1"/>
              <a:t>Dermell</a:t>
            </a:r>
            <a:r>
              <a:rPr lang="en-US" altLang="en-US" sz="1000" dirty="0"/>
              <a:t> Lewis, Corey Major, &amp; Gerald Parker (admitted, 2022)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Louisiana v James Tabb (admitted, 2022)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Louisiana v Shawn Briscoe and Lance McIntyre (not used due to timeliness, 2022)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United States v Hunter Anderson (admitted, 2023)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Louisiana v </a:t>
            </a:r>
            <a:r>
              <a:rPr lang="en-US" altLang="en-US" sz="1000" dirty="0" err="1"/>
              <a:t>Corlious</a:t>
            </a:r>
            <a:r>
              <a:rPr lang="en-US" altLang="en-US" sz="1000" dirty="0"/>
              <a:t> Dyson (admitted, 2023)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United States v Ravel Mills (admitted, 2023)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United States v </a:t>
            </a:r>
            <a:r>
              <a:rPr lang="en-US" altLang="en-US" sz="1000" dirty="0" err="1"/>
              <a:t>Damond</a:t>
            </a:r>
            <a:r>
              <a:rPr lang="en-US" altLang="en-US" sz="1000" dirty="0"/>
              <a:t> Lockett (admitted, 2023)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Georgia v Erin Stephon Arms (admitted, 2023)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State of Ohio v Michael Carter (admitted, 2024)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9A641F5B-820D-C248-806C-84CA442D08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TrueAllele today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F46170A-31EA-2648-94BD-FB64FD804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306273"/>
              </p:ext>
            </p:extLst>
          </p:nvPr>
        </p:nvGraphicFramePr>
        <p:xfrm>
          <a:off x="701329" y="2057400"/>
          <a:ext cx="7741343" cy="43592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8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2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98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FF"/>
                          </a:solidFill>
                        </a:rPr>
                        <a:t>Invented math &amp; 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</a:rPr>
                        <a:t>algorithms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30 years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9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FF"/>
                          </a:solidFill>
                        </a:rPr>
                        <a:t>Developed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</a:rPr>
                        <a:t> computer systems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25 years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9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FF"/>
                          </a:solidFill>
                        </a:rPr>
                        <a:t>Support users and workflow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10 laboratories; 100,000 items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98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FF"/>
                          </a:solidFill>
                        </a:rPr>
                        <a:t>Routinely used in casework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solidFill>
                            <a:srgbClr val="008000"/>
                          </a:solidFill>
                        </a:rPr>
                        <a:t>450 agencies</a:t>
                      </a:r>
                      <a:endParaRPr lang="en-US" sz="2000" dirty="0">
                        <a:solidFill>
                          <a:srgbClr val="008000"/>
                        </a:solidFill>
                      </a:endParaRP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9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FF"/>
                          </a:solidFill>
                        </a:rPr>
                        <a:t>Validate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</a:rPr>
                        <a:t> system reliability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43 studies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9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FF"/>
                          </a:solidFill>
                        </a:rPr>
                        <a:t>Educate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</a:rPr>
                        <a:t> the community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175 talks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9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FF"/>
                          </a:solidFill>
                        </a:rPr>
                        <a:t>Train or certify analysts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400</a:t>
                      </a:r>
                      <a:r>
                        <a:rPr lang="en-US" sz="2000" baseline="0" dirty="0">
                          <a:solidFill>
                            <a:srgbClr val="008000"/>
                          </a:solidFill>
                        </a:rPr>
                        <a:t> students</a:t>
                      </a:r>
                      <a:endParaRPr lang="en-US" sz="2000" dirty="0">
                        <a:solidFill>
                          <a:srgbClr val="008000"/>
                        </a:solidFill>
                      </a:endParaRP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98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FF"/>
                          </a:solidFill>
                        </a:rPr>
                        <a:t>Admissibility challenges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44 rulings, 15 states and federal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9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FF"/>
                          </a:solidFill>
                        </a:rPr>
                        <a:t>Testify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</a:rPr>
                        <a:t> about LR results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145 trials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9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FF"/>
                          </a:solidFill>
                        </a:rPr>
                        <a:t>Educate lawyers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</a:rPr>
                        <a:t> and public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1,000 people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29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FF"/>
                          </a:solidFill>
                        </a:rPr>
                        <a:t>Make the ideas understandable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1,250 cases,</a:t>
                      </a:r>
                      <a:r>
                        <a:rPr lang="en-US" sz="2000" baseline="0" dirty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46 (of 50) states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C7081A43-351D-929E-8EC2-4B46D63F2B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2495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Bayesian modeling &amp; computation</a:t>
            </a:r>
          </a:p>
        </p:txBody>
      </p:sp>
      <p:sp>
        <p:nvSpPr>
          <p:cNvPr id="28675" name="Text Box 6">
            <a:extLst>
              <a:ext uri="{FF2B5EF4-FFF2-40B4-BE49-F238E27FC236}">
                <a16:creationId xmlns:a16="http://schemas.microsoft.com/office/drawing/2014/main" id="{3D1654CA-6E09-6D9F-B656-E423CEB9B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725" y="1781175"/>
            <a:ext cx="1768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Evidence data</a:t>
            </a:r>
          </a:p>
        </p:txBody>
      </p:sp>
      <p:sp>
        <p:nvSpPr>
          <p:cNvPr id="28679" name="AutoShape 22">
            <a:extLst>
              <a:ext uri="{FF2B5EF4-FFF2-40B4-BE49-F238E27FC236}">
                <a16:creationId xmlns:a16="http://schemas.microsoft.com/office/drawing/2014/main" id="{00F41127-DAE4-E615-C679-811026607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1563" y="2998788"/>
            <a:ext cx="200025" cy="102235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80" name="AutoShape 22">
            <a:extLst>
              <a:ext uri="{FF2B5EF4-FFF2-40B4-BE49-F238E27FC236}">
                <a16:creationId xmlns:a16="http://schemas.microsoft.com/office/drawing/2014/main" id="{854136F9-4376-CD47-AC68-F64B1BD4C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3838" y="3494088"/>
            <a:ext cx="179387" cy="52705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81" name="AutoShape 26">
            <a:extLst>
              <a:ext uri="{FF2B5EF4-FFF2-40B4-BE49-F238E27FC236}">
                <a16:creationId xmlns:a16="http://schemas.microsoft.com/office/drawing/2014/main" id="{E767BD99-73AB-5EA1-53F8-417D3966A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463" y="3252788"/>
            <a:ext cx="177800" cy="76835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84" name="Line 24">
            <a:extLst>
              <a:ext uri="{FF2B5EF4-FFF2-40B4-BE49-F238E27FC236}">
                <a16:creationId xmlns:a16="http://schemas.microsoft.com/office/drawing/2014/main" id="{13D546CB-238B-2C8F-FF4A-31375B4F3F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0475" y="4021138"/>
            <a:ext cx="1463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685" name="Group 35">
            <a:extLst>
              <a:ext uri="{FF2B5EF4-FFF2-40B4-BE49-F238E27FC236}">
                <a16:creationId xmlns:a16="http://schemas.microsoft.com/office/drawing/2014/main" id="{87DBC077-8FA5-E447-7C4F-B15F912E1BCB}"/>
              </a:ext>
            </a:extLst>
          </p:cNvPr>
          <p:cNvGrpSpPr>
            <a:grpSpLocks/>
          </p:cNvGrpSpPr>
          <p:nvPr/>
        </p:nvGrpSpPr>
        <p:grpSpPr bwMode="auto">
          <a:xfrm>
            <a:off x="3917950" y="3130550"/>
            <a:ext cx="412750" cy="338138"/>
            <a:chOff x="3236422" y="5126182"/>
            <a:chExt cx="412292" cy="338554"/>
          </a:xfrm>
        </p:grpSpPr>
        <p:sp>
          <p:nvSpPr>
            <p:cNvPr id="28702" name="TextBox 36">
              <a:extLst>
                <a:ext uri="{FF2B5EF4-FFF2-40B4-BE49-F238E27FC236}">
                  <a16:creationId xmlns:a16="http://schemas.microsoft.com/office/drawing/2014/main" id="{21F4DA81-4A80-312E-9713-3B0B15A619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6422" y="5126182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10</a:t>
              </a:r>
            </a:p>
          </p:txBody>
        </p:sp>
        <p:sp>
          <p:nvSpPr>
            <p:cNvPr id="28703" name="Rectangle 37">
              <a:extLst>
                <a:ext uri="{FF2B5EF4-FFF2-40B4-BE49-F238E27FC236}">
                  <a16:creationId xmlns:a16="http://schemas.microsoft.com/office/drawing/2014/main" id="{120FF178-2C9E-681B-364E-BB059C453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1840" y="5164975"/>
              <a:ext cx="307620" cy="27786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28686" name="Group 38">
            <a:extLst>
              <a:ext uri="{FF2B5EF4-FFF2-40B4-BE49-F238E27FC236}">
                <a16:creationId xmlns:a16="http://schemas.microsoft.com/office/drawing/2014/main" id="{1486FCAE-40B9-6C71-BECA-53D8AFD8D596}"/>
              </a:ext>
            </a:extLst>
          </p:cNvPr>
          <p:cNvGrpSpPr>
            <a:grpSpLocks/>
          </p:cNvGrpSpPr>
          <p:nvPr/>
        </p:nvGrpSpPr>
        <p:grpSpPr bwMode="auto">
          <a:xfrm>
            <a:off x="4352925" y="2913063"/>
            <a:ext cx="396875" cy="339725"/>
            <a:chOff x="3388822" y="5278582"/>
            <a:chExt cx="397032" cy="338554"/>
          </a:xfrm>
        </p:grpSpPr>
        <p:sp>
          <p:nvSpPr>
            <p:cNvPr id="28700" name="TextBox 39">
              <a:extLst>
                <a:ext uri="{FF2B5EF4-FFF2-40B4-BE49-F238E27FC236}">
                  <a16:creationId xmlns:a16="http://schemas.microsoft.com/office/drawing/2014/main" id="{F66BBB95-61D2-8EF5-482F-1C46047D53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8822" y="5278582"/>
              <a:ext cx="3970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11</a:t>
              </a:r>
            </a:p>
          </p:txBody>
        </p:sp>
        <p:sp>
          <p:nvSpPr>
            <p:cNvPr id="28701" name="Rectangle 40">
              <a:extLst>
                <a:ext uri="{FF2B5EF4-FFF2-40B4-BE49-F238E27FC236}">
                  <a16:creationId xmlns:a16="http://schemas.microsoft.com/office/drawing/2014/main" id="{ACAF273E-0D1C-6B48-FD75-AA767EEC2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240" y="5317375"/>
              <a:ext cx="307620" cy="27786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28687" name="Group 41">
            <a:extLst>
              <a:ext uri="{FF2B5EF4-FFF2-40B4-BE49-F238E27FC236}">
                <a16:creationId xmlns:a16="http://schemas.microsoft.com/office/drawing/2014/main" id="{DDDB53C9-CEAB-6A02-FC7A-B37AD90AC6F1}"/>
              </a:ext>
            </a:extLst>
          </p:cNvPr>
          <p:cNvGrpSpPr>
            <a:grpSpLocks/>
          </p:cNvGrpSpPr>
          <p:nvPr/>
        </p:nvGrpSpPr>
        <p:grpSpPr bwMode="auto">
          <a:xfrm>
            <a:off x="4772025" y="2665413"/>
            <a:ext cx="412750" cy="338137"/>
            <a:chOff x="3541222" y="5430982"/>
            <a:chExt cx="412292" cy="338554"/>
          </a:xfrm>
        </p:grpSpPr>
        <p:sp>
          <p:nvSpPr>
            <p:cNvPr id="28698" name="TextBox 42">
              <a:extLst>
                <a:ext uri="{FF2B5EF4-FFF2-40B4-BE49-F238E27FC236}">
                  <a16:creationId xmlns:a16="http://schemas.microsoft.com/office/drawing/2014/main" id="{7F3BB763-B5F8-F047-C088-81C2529B0F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1222" y="5430982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12</a:t>
              </a:r>
            </a:p>
          </p:txBody>
        </p:sp>
        <p:sp>
          <p:nvSpPr>
            <p:cNvPr id="28699" name="Rectangle 43">
              <a:extLst>
                <a:ext uri="{FF2B5EF4-FFF2-40B4-BE49-F238E27FC236}">
                  <a16:creationId xmlns:a16="http://schemas.microsoft.com/office/drawing/2014/main" id="{0A196785-6CA7-C8EF-4666-4849B44E5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6640" y="5469775"/>
              <a:ext cx="307620" cy="27786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28690" name="Text Box 31">
            <a:extLst>
              <a:ext uri="{FF2B5EF4-FFF2-40B4-BE49-F238E27FC236}">
                <a16:creationId xmlns:a16="http://schemas.microsoft.com/office/drawing/2014/main" id="{14BF9017-7EFA-1775-C692-6021AB4ED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838" y="2640013"/>
            <a:ext cx="21701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11,12</a:t>
            </a:r>
            <a:r>
              <a:rPr lang="en-US" altLang="en-US" sz="2800">
                <a:solidFill>
                  <a:srgbClr val="0432FF"/>
                </a:solidFill>
              </a:rPr>
              <a:t> </a:t>
            </a:r>
            <a:r>
              <a:rPr lang="en-US" altLang="en-US" sz="1600">
                <a:solidFill>
                  <a:schemeClr val="hlink"/>
                </a:solidFill>
              </a:rPr>
              <a:t>@</a:t>
            </a:r>
            <a:r>
              <a:rPr lang="en-US" altLang="en-US" sz="2400">
                <a:solidFill>
                  <a:schemeClr val="hlink"/>
                </a:solidFill>
              </a:rPr>
              <a:t> </a:t>
            </a:r>
            <a:r>
              <a:rPr lang="en-US" altLang="en-US" sz="2800">
                <a:solidFill>
                  <a:schemeClr val="hlink"/>
                </a:solidFill>
              </a:rPr>
              <a:t>50%</a:t>
            </a:r>
            <a:endParaRPr lang="en-US" altLang="en-US" sz="2800"/>
          </a:p>
        </p:txBody>
      </p:sp>
      <p:sp>
        <p:nvSpPr>
          <p:cNvPr id="28691" name="Text Box 31">
            <a:extLst>
              <a:ext uri="{FF2B5EF4-FFF2-40B4-BE49-F238E27FC236}">
                <a16:creationId xmlns:a16="http://schemas.microsoft.com/office/drawing/2014/main" id="{CF2A51C3-CDF6-FC32-42C1-5D3869354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7538" y="3106738"/>
            <a:ext cx="21447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11,11 </a:t>
            </a:r>
            <a:r>
              <a:rPr lang="en-US" altLang="en-US" sz="1600">
                <a:solidFill>
                  <a:schemeClr val="hlink"/>
                </a:solidFill>
              </a:rPr>
              <a:t>@</a:t>
            </a:r>
            <a:r>
              <a:rPr lang="en-US" altLang="en-US" sz="2400">
                <a:solidFill>
                  <a:schemeClr val="hlink"/>
                </a:solidFill>
              </a:rPr>
              <a:t> </a:t>
            </a:r>
            <a:r>
              <a:rPr lang="en-US" altLang="en-US" sz="2800">
                <a:solidFill>
                  <a:schemeClr val="hlink"/>
                </a:solidFill>
              </a:rPr>
              <a:t>30%</a:t>
            </a:r>
            <a:endParaRPr lang="en-US" altLang="en-US" sz="2800"/>
          </a:p>
        </p:txBody>
      </p:sp>
      <p:sp>
        <p:nvSpPr>
          <p:cNvPr id="28692" name="Text Box 31">
            <a:extLst>
              <a:ext uri="{FF2B5EF4-FFF2-40B4-BE49-F238E27FC236}">
                <a16:creationId xmlns:a16="http://schemas.microsoft.com/office/drawing/2014/main" id="{6370606A-8642-4140-43C4-795EEF7BA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838" y="3573463"/>
            <a:ext cx="21701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10,11 </a:t>
            </a:r>
            <a:r>
              <a:rPr lang="en-US" altLang="en-US" sz="1600">
                <a:solidFill>
                  <a:schemeClr val="hlink"/>
                </a:solidFill>
              </a:rPr>
              <a:t>@</a:t>
            </a:r>
            <a:r>
              <a:rPr lang="en-US" altLang="en-US" sz="2400">
                <a:solidFill>
                  <a:schemeClr val="hlink"/>
                </a:solidFill>
              </a:rPr>
              <a:t> </a:t>
            </a:r>
            <a:r>
              <a:rPr lang="en-US" altLang="en-US" sz="2800">
                <a:solidFill>
                  <a:schemeClr val="hlink"/>
                </a:solidFill>
              </a:rPr>
              <a:t>20%</a:t>
            </a:r>
            <a:endParaRPr lang="en-US" altLang="en-US" sz="2800"/>
          </a:p>
        </p:txBody>
      </p:sp>
      <p:sp>
        <p:nvSpPr>
          <p:cNvPr id="28693" name="Text Box 28">
            <a:extLst>
              <a:ext uri="{FF2B5EF4-FFF2-40B4-BE49-F238E27FC236}">
                <a16:creationId xmlns:a16="http://schemas.microsoft.com/office/drawing/2014/main" id="{E2272C62-6BB3-A1D3-31F5-4AE293F2F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531" y="1785938"/>
            <a:ext cx="20781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2</a:t>
            </a:r>
            <a:r>
              <a:rPr lang="en-US" altLang="en-US" sz="2400" baseline="30000" dirty="0"/>
              <a:t>nd</a:t>
            </a:r>
            <a:r>
              <a:rPr lang="en-US" altLang="en-US" sz="2400" dirty="0"/>
              <a:t> evidence genotype</a:t>
            </a:r>
          </a:p>
        </p:txBody>
      </p:sp>
      <p:sp>
        <p:nvSpPr>
          <p:cNvPr id="28696" name="Text Box 20">
            <a:extLst>
              <a:ext uri="{FF2B5EF4-FFF2-40B4-BE49-F238E27FC236}">
                <a16:creationId xmlns:a16="http://schemas.microsoft.com/office/drawing/2014/main" id="{C3499BB2-C79F-992A-E5E7-E435C5DC9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138" y="290195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Infer</a:t>
            </a:r>
          </a:p>
        </p:txBody>
      </p:sp>
      <p:sp>
        <p:nvSpPr>
          <p:cNvPr id="28697" name="Line 10">
            <a:extLst>
              <a:ext uri="{FF2B5EF4-FFF2-40B4-BE49-F238E27FC236}">
                <a16:creationId xmlns:a16="http://schemas.microsoft.com/office/drawing/2014/main" id="{545E65D3-5A00-434B-D465-3DDD106FCDDE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0213" y="3394075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965F2B-B41C-77C8-E50E-D16168024AD9}"/>
              </a:ext>
            </a:extLst>
          </p:cNvPr>
          <p:cNvSpPr txBox="1"/>
          <p:nvPr/>
        </p:nvSpPr>
        <p:spPr>
          <a:xfrm>
            <a:off x="4110214" y="4720620"/>
            <a:ext cx="33778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/>
              <a:t>Pr</a:t>
            </a:r>
            <a:r>
              <a:rPr lang="en-US" dirty="0"/>
              <a:t>{</a:t>
            </a:r>
            <a:r>
              <a:rPr lang="en-US" dirty="0">
                <a:solidFill>
                  <a:srgbClr val="0432FF"/>
                </a:solidFill>
              </a:rPr>
              <a:t>genotype</a:t>
            </a:r>
            <a:r>
              <a:rPr lang="en-US" dirty="0"/>
              <a:t> | </a:t>
            </a:r>
            <a:r>
              <a:rPr lang="en-US" dirty="0">
                <a:solidFill>
                  <a:srgbClr val="C00000"/>
                </a:solidFill>
              </a:rPr>
              <a:t>data</a:t>
            </a:r>
            <a:r>
              <a:rPr lang="en-US" dirty="0"/>
              <a:t>, …} </a:t>
            </a:r>
          </a:p>
          <a:p>
            <a:pPr algn="ctr"/>
            <a:r>
              <a:rPr lang="en-US" dirty="0"/>
              <a:t>∝</a:t>
            </a:r>
          </a:p>
          <a:p>
            <a:pPr algn="ctr"/>
            <a:r>
              <a:rPr lang="en-US" i="1" dirty="0" err="1"/>
              <a:t>Pr</a:t>
            </a:r>
            <a:r>
              <a:rPr lang="en-US" dirty="0"/>
              <a:t>{</a:t>
            </a:r>
            <a:r>
              <a:rPr lang="en-US" dirty="0">
                <a:solidFill>
                  <a:srgbClr val="C00000"/>
                </a:solidFill>
              </a:rPr>
              <a:t>data</a:t>
            </a:r>
            <a:r>
              <a:rPr lang="en-US" dirty="0"/>
              <a:t> | </a:t>
            </a:r>
            <a:r>
              <a:rPr lang="en-US" dirty="0">
                <a:solidFill>
                  <a:srgbClr val="0432FF"/>
                </a:solidFill>
              </a:rPr>
              <a:t>genotype</a:t>
            </a:r>
            <a:r>
              <a:rPr lang="en-US" dirty="0"/>
              <a:t>, …}</a:t>
            </a:r>
          </a:p>
          <a:p>
            <a:pPr algn="ctr"/>
            <a:r>
              <a:rPr lang="en-US" dirty="0"/>
              <a:t>x </a:t>
            </a:r>
            <a:r>
              <a:rPr lang="en-US" i="1" dirty="0" err="1"/>
              <a:t>Pr</a:t>
            </a:r>
            <a:r>
              <a:rPr lang="en-US" dirty="0"/>
              <a:t>{</a:t>
            </a:r>
            <a:r>
              <a:rPr lang="en-US" dirty="0">
                <a:solidFill>
                  <a:srgbClr val="0432FF"/>
                </a:solidFill>
              </a:rPr>
              <a:t>genotype</a:t>
            </a:r>
            <a:r>
              <a:rPr lang="en-US" dirty="0"/>
              <a:t>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DAAC6C-11F5-8C1C-B13C-C16F12D11EA4}"/>
              </a:ext>
            </a:extLst>
          </p:cNvPr>
          <p:cNvSpPr txBox="1"/>
          <p:nvPr/>
        </p:nvSpPr>
        <p:spPr>
          <a:xfrm>
            <a:off x="2302876" y="4720620"/>
            <a:ext cx="15744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Posterior</a:t>
            </a:r>
            <a:endParaRPr lang="en-US" dirty="0"/>
          </a:p>
          <a:p>
            <a:pPr algn="ctr"/>
            <a:r>
              <a:rPr lang="en-US" dirty="0"/>
              <a:t>∝</a:t>
            </a:r>
          </a:p>
          <a:p>
            <a:pPr algn="ctr"/>
            <a:r>
              <a:rPr lang="en-US" i="1" dirty="0"/>
              <a:t>Likelihood</a:t>
            </a:r>
            <a:endParaRPr lang="en-US" dirty="0"/>
          </a:p>
          <a:p>
            <a:pPr algn="ctr"/>
            <a:r>
              <a:rPr lang="en-US" dirty="0"/>
              <a:t>x </a:t>
            </a:r>
            <a:r>
              <a:rPr lang="en-US" i="1" dirty="0"/>
              <a:t>Prior</a:t>
            </a:r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24" y="594661"/>
            <a:ext cx="9135475" cy="1143000"/>
          </a:xfrm>
        </p:spPr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TrueAllele</a:t>
            </a:r>
            <a:r>
              <a:rPr lang="en-US" altLang="en-US" dirty="0">
                <a:ea typeface="ＭＳ Ｐゴシック" panose="020B0600070205080204" pitchFamily="34" charset="-128"/>
              </a:rPr>
              <a:t> can help Africa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7A7AC2-5FEF-AD98-326C-2D8277A4E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11" y="1747514"/>
            <a:ext cx="5004978" cy="4509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E092F8-AABC-7190-A9D2-817932FD2049}"/>
              </a:ext>
            </a:extLst>
          </p:cNvPr>
          <p:cNvSpPr txBox="1"/>
          <p:nvPr/>
        </p:nvSpPr>
        <p:spPr>
          <a:xfrm>
            <a:off x="5798375" y="1796612"/>
            <a:ext cx="18437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Informative</a:t>
            </a:r>
          </a:p>
          <a:p>
            <a:r>
              <a:rPr lang="en-US" dirty="0"/>
              <a:t>• Accurate</a:t>
            </a:r>
          </a:p>
          <a:p>
            <a:r>
              <a:rPr lang="en-US" dirty="0"/>
              <a:t>• Unbiased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89118-4843-EC19-6019-08CB7C3038D4}"/>
              </a:ext>
            </a:extLst>
          </p:cNvPr>
          <p:cNvSpPr txBox="1"/>
          <p:nvPr/>
        </p:nvSpPr>
        <p:spPr>
          <a:xfrm>
            <a:off x="5798375" y="3418241"/>
            <a:ext cx="26741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Automated</a:t>
            </a:r>
          </a:p>
          <a:p>
            <a:r>
              <a:rPr lang="en-US" dirty="0"/>
              <a:t>• Few analysts</a:t>
            </a:r>
          </a:p>
          <a:p>
            <a:r>
              <a:rPr lang="en-US" dirty="0"/>
              <a:t>• Large population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65EDBC-8549-0C51-FE20-161AFCD011E7}"/>
              </a:ext>
            </a:extLst>
          </p:cNvPr>
          <p:cNvSpPr txBox="1"/>
          <p:nvPr/>
        </p:nvSpPr>
        <p:spPr>
          <a:xfrm>
            <a:off x="5798375" y="5034619"/>
            <a:ext cx="21403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Effective</a:t>
            </a:r>
          </a:p>
          <a:p>
            <a:r>
              <a:rPr lang="en-US" dirty="0"/>
              <a:t>• Solve crime</a:t>
            </a:r>
          </a:p>
          <a:p>
            <a:r>
              <a:rPr lang="en-US" dirty="0"/>
              <a:t>• Prevent rape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B45207-EF1D-86A1-6EBA-8CCA1353B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2400" y="6251674"/>
            <a:ext cx="2971800" cy="54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9" descr="locus_vWA.tiff">
            <a:extLst>
              <a:ext uri="{FF2B5EF4-FFF2-40B4-BE49-F238E27FC236}">
                <a16:creationId xmlns:a16="http://schemas.microsoft.com/office/drawing/2014/main" id="{61C15F0C-C22B-BD47-B070-D14437D33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2286000"/>
            <a:ext cx="82264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B452EBE1-E1CC-5D48-92EA-20FA66BE7F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Computers can use all the data</a:t>
            </a:r>
          </a:p>
        </p:txBody>
      </p:sp>
      <p:sp>
        <p:nvSpPr>
          <p:cNvPr id="25603" name="Text Box 4">
            <a:extLst>
              <a:ext uri="{FF2B5EF4-FFF2-40B4-BE49-F238E27FC236}">
                <a16:creationId xmlns:a16="http://schemas.microsoft.com/office/drawing/2014/main" id="{C8C085F5-A678-BC4B-B082-4E6A0DBB5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575" y="1639888"/>
            <a:ext cx="5530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Quantitative peak heights at locus vWA</a:t>
            </a:r>
          </a:p>
        </p:txBody>
      </p:sp>
      <p:sp>
        <p:nvSpPr>
          <p:cNvPr id="25604" name="Text Box 24">
            <a:extLst>
              <a:ext uri="{FF2B5EF4-FFF2-40B4-BE49-F238E27FC236}">
                <a16:creationId xmlns:a16="http://schemas.microsoft.com/office/drawing/2014/main" id="{A54ACF97-39F0-2C47-A749-E1D363363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0325" y="3976688"/>
            <a:ext cx="806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peak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height</a:t>
            </a:r>
          </a:p>
        </p:txBody>
      </p:sp>
      <p:sp>
        <p:nvSpPr>
          <p:cNvPr id="25605" name="Text Box 23">
            <a:extLst>
              <a:ext uri="{FF2B5EF4-FFF2-40B4-BE49-F238E27FC236}">
                <a16:creationId xmlns:a16="http://schemas.microsoft.com/office/drawing/2014/main" id="{516E501C-87BD-1040-B599-F89D42FC0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9850" y="3267075"/>
            <a:ext cx="1149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peak size</a:t>
            </a:r>
          </a:p>
        </p:txBody>
      </p:sp>
      <p:cxnSp>
        <p:nvCxnSpPr>
          <p:cNvPr id="25607" name="Straight Arrow Connector 10">
            <a:extLst>
              <a:ext uri="{FF2B5EF4-FFF2-40B4-BE49-F238E27FC236}">
                <a16:creationId xmlns:a16="http://schemas.microsoft.com/office/drawing/2014/main" id="{60F39C2E-00DC-A443-9F84-D0E16BCD46A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889625" y="4303713"/>
            <a:ext cx="528638" cy="3175"/>
          </a:xfrm>
          <a:prstGeom prst="straightConnector1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8" name="Straight Arrow Connector 10">
            <a:extLst>
              <a:ext uri="{FF2B5EF4-FFF2-40B4-BE49-F238E27FC236}">
                <a16:creationId xmlns:a16="http://schemas.microsoft.com/office/drawing/2014/main" id="{4D082688-AD1E-A541-B11D-B16743A653FB}"/>
              </a:ext>
            </a:extLst>
          </p:cNvPr>
          <p:cNvCxnSpPr>
            <a:cxnSpLocks noChangeShapeType="1"/>
          </p:cNvCxnSpPr>
          <p:nvPr/>
        </p:nvCxnSpPr>
        <p:spPr bwMode="auto">
          <a:xfrm rot="-5400000" flipH="1" flipV="1">
            <a:off x="5458619" y="3885406"/>
            <a:ext cx="528638" cy="3175"/>
          </a:xfrm>
          <a:prstGeom prst="straightConnector1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9" descr="locus_vWA.tiff">
            <a:extLst>
              <a:ext uri="{FF2B5EF4-FFF2-40B4-BE49-F238E27FC236}">
                <a16:creationId xmlns:a16="http://schemas.microsoft.com/office/drawing/2014/main" id="{DCE17A44-FC1E-2348-9A7C-F1A9E9AB1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2286000"/>
            <a:ext cx="82264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>
            <a:extLst>
              <a:ext uri="{FF2B5EF4-FFF2-40B4-BE49-F238E27FC236}">
                <a16:creationId xmlns:a16="http://schemas.microsoft.com/office/drawing/2014/main" id="{3A8D479E-8405-F046-AD8A-98CB57AAB7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People may use less of the data</a:t>
            </a:r>
          </a:p>
        </p:txBody>
      </p:sp>
      <p:sp>
        <p:nvSpPr>
          <p:cNvPr id="27651" name="Line 9">
            <a:extLst>
              <a:ext uri="{FF2B5EF4-FFF2-40B4-BE49-F238E27FC236}">
                <a16:creationId xmlns:a16="http://schemas.microsoft.com/office/drawing/2014/main" id="{54C0A5EB-79CF-8745-BA61-AC49C9C02D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70025" y="5546725"/>
            <a:ext cx="69484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Text Box 17">
            <a:extLst>
              <a:ext uri="{FF2B5EF4-FFF2-40B4-BE49-F238E27FC236}">
                <a16:creationId xmlns:a16="http://schemas.microsoft.com/office/drawing/2014/main" id="{B0BC35B4-0D5E-EE49-93E0-D819C1012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9550" y="5113338"/>
            <a:ext cx="162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Threshold </a:t>
            </a:r>
          </a:p>
        </p:txBody>
      </p:sp>
      <p:sp>
        <p:nvSpPr>
          <p:cNvPr id="27653" name="Text Box 4">
            <a:extLst>
              <a:ext uri="{FF2B5EF4-FFF2-40B4-BE49-F238E27FC236}">
                <a16:creationId xmlns:a16="http://schemas.microsoft.com/office/drawing/2014/main" id="{6B5EDA1F-A406-1C4D-8B2F-BF7422D68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75" y="1636713"/>
            <a:ext cx="7029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Over</a:t>
            </a:r>
            <a:r>
              <a:rPr lang="en-US" altLang="en-US" sz="2400">
                <a:solidFill>
                  <a:schemeClr val="hlink"/>
                </a:solidFill>
              </a:rPr>
              <a:t> </a:t>
            </a:r>
            <a:r>
              <a:rPr lang="en-US" altLang="en-US" sz="2400">
                <a:solidFill>
                  <a:srgbClr val="FF0000"/>
                </a:solidFill>
              </a:rPr>
              <a:t>threshold</a:t>
            </a:r>
            <a:r>
              <a:rPr lang="en-US" altLang="en-US" sz="2400">
                <a:solidFill>
                  <a:schemeClr val="accent2"/>
                </a:solidFill>
              </a:rPr>
              <a:t>,</a:t>
            </a:r>
            <a:r>
              <a:rPr lang="en-US" altLang="en-US" sz="2400">
                <a:solidFill>
                  <a:schemeClr val="hlink"/>
                </a:solidFill>
              </a:rPr>
              <a:t> </a:t>
            </a:r>
            <a:r>
              <a:rPr lang="en-US" altLang="en-US" sz="2400">
                <a:solidFill>
                  <a:schemeClr val="accent2"/>
                </a:solidFill>
              </a:rPr>
              <a:t>peaks are labeled as allele events</a:t>
            </a:r>
            <a:r>
              <a:rPr lang="en-US" altLang="en-US" sz="2400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27654" name="Text Box 13">
            <a:extLst>
              <a:ext uri="{FF2B5EF4-FFF2-40B4-BE49-F238E27FC236}">
                <a16:creationId xmlns:a16="http://schemas.microsoft.com/office/drawing/2014/main" id="{B27C9C17-F10C-DF44-8311-E195C7FB1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2938463"/>
            <a:ext cx="20716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All-or-none allele peaks,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each given equal status</a:t>
            </a:r>
          </a:p>
        </p:txBody>
      </p:sp>
      <p:sp>
        <p:nvSpPr>
          <p:cNvPr id="27655" name="Line 45">
            <a:extLst>
              <a:ext uri="{FF2B5EF4-FFF2-40B4-BE49-F238E27FC236}">
                <a16:creationId xmlns:a16="http://schemas.microsoft.com/office/drawing/2014/main" id="{971AEA86-E463-914A-A768-533A7CCDEF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19563" y="2084388"/>
            <a:ext cx="596900" cy="53498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Line 45">
            <a:extLst>
              <a:ext uri="{FF2B5EF4-FFF2-40B4-BE49-F238E27FC236}">
                <a16:creationId xmlns:a16="http://schemas.microsoft.com/office/drawing/2014/main" id="{47170DDC-32A2-8F47-81F7-120804F265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4588" y="2101850"/>
            <a:ext cx="747712" cy="19827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Oval 51">
            <a:extLst>
              <a:ext uri="{FF2B5EF4-FFF2-40B4-BE49-F238E27FC236}">
                <a16:creationId xmlns:a16="http://schemas.microsoft.com/office/drawing/2014/main" id="{97D3110F-96B2-EF49-91E1-6DD5CE6E0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7613" y="2613025"/>
            <a:ext cx="381000" cy="3810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7658" name="Oval 51">
            <a:extLst>
              <a:ext uri="{FF2B5EF4-FFF2-40B4-BE49-F238E27FC236}">
                <a16:creationId xmlns:a16="http://schemas.microsoft.com/office/drawing/2014/main" id="{1466F172-5AAA-FB46-A6CC-37D16298D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4025" y="4119563"/>
            <a:ext cx="381000" cy="3810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7659" name="Rectangle 49">
            <a:extLst>
              <a:ext uri="{FF2B5EF4-FFF2-40B4-BE49-F238E27FC236}">
                <a16:creationId xmlns:a16="http://schemas.microsoft.com/office/drawing/2014/main" id="{3C0677A3-7916-FF41-81BD-E9A212278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5561013"/>
            <a:ext cx="344487" cy="730250"/>
          </a:xfrm>
          <a:prstGeom prst="rect">
            <a:avLst/>
          </a:prstGeom>
          <a:solidFill>
            <a:srgbClr val="667BC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8000"/>
              </a:solidFill>
            </a:endParaRPr>
          </a:p>
        </p:txBody>
      </p:sp>
      <p:grpSp>
        <p:nvGrpSpPr>
          <p:cNvPr id="27660" name="Group 55">
            <a:extLst>
              <a:ext uri="{FF2B5EF4-FFF2-40B4-BE49-F238E27FC236}">
                <a16:creationId xmlns:a16="http://schemas.microsoft.com/office/drawing/2014/main" id="{DC92C69C-5E6F-A749-879D-081CC88E99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24588" y="5683250"/>
            <a:ext cx="203200" cy="203200"/>
            <a:chOff x="3276" y="3351"/>
            <a:chExt cx="144" cy="144"/>
          </a:xfrm>
        </p:grpSpPr>
        <p:sp>
          <p:nvSpPr>
            <p:cNvPr id="27673" name="Line 31">
              <a:extLst>
                <a:ext uri="{FF2B5EF4-FFF2-40B4-BE49-F238E27FC236}">
                  <a16:creationId xmlns:a16="http://schemas.microsoft.com/office/drawing/2014/main" id="{CE33B66E-4321-5544-9EDB-C43A9F6047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4" name="Line 32">
              <a:extLst>
                <a:ext uri="{FF2B5EF4-FFF2-40B4-BE49-F238E27FC236}">
                  <a16:creationId xmlns:a16="http://schemas.microsoft.com/office/drawing/2014/main" id="{62E960C6-A2D5-1447-BE9F-87426FC752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61" name="Text Box 5">
            <a:extLst>
              <a:ext uri="{FF2B5EF4-FFF2-40B4-BE49-F238E27FC236}">
                <a16:creationId xmlns:a16="http://schemas.microsoft.com/office/drawing/2014/main" id="{02EC542C-CF85-864B-9609-A1DFAD8A2B2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17475" y="6478588"/>
            <a:ext cx="4013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800080"/>
                </a:solidFill>
              </a:rPr>
              <a:t>Under </a:t>
            </a:r>
            <a:r>
              <a:rPr lang="en-US" altLang="en-US" sz="2200">
                <a:solidFill>
                  <a:srgbClr val="FF0000"/>
                </a:solidFill>
              </a:rPr>
              <a:t>threshold</a:t>
            </a:r>
            <a:r>
              <a:rPr lang="en-US" altLang="en-US" sz="2200">
                <a:solidFill>
                  <a:srgbClr val="800080"/>
                </a:solidFill>
              </a:rPr>
              <a:t>, alleles vanish</a:t>
            </a:r>
          </a:p>
        </p:txBody>
      </p:sp>
      <p:sp>
        <p:nvSpPr>
          <p:cNvPr id="27663" name="Rectangle 49">
            <a:extLst>
              <a:ext uri="{FF2B5EF4-FFF2-40B4-BE49-F238E27FC236}">
                <a16:creationId xmlns:a16="http://schemas.microsoft.com/office/drawing/2014/main" id="{A41133DF-627E-DF4B-8BA0-CC2C1386B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1013" y="5561013"/>
            <a:ext cx="346075" cy="730250"/>
          </a:xfrm>
          <a:prstGeom prst="rect">
            <a:avLst/>
          </a:prstGeom>
          <a:solidFill>
            <a:srgbClr val="667BC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8000"/>
              </a:solidFill>
            </a:endParaRPr>
          </a:p>
        </p:txBody>
      </p:sp>
      <p:sp>
        <p:nvSpPr>
          <p:cNvPr id="27664" name="Line 24">
            <a:extLst>
              <a:ext uri="{FF2B5EF4-FFF2-40B4-BE49-F238E27FC236}">
                <a16:creationId xmlns:a16="http://schemas.microsoft.com/office/drawing/2014/main" id="{30E85B1B-24FE-2A4E-9493-2A0E64067D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24325" y="5927725"/>
            <a:ext cx="2019300" cy="738188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665" name="Group 55">
            <a:extLst>
              <a:ext uri="{FF2B5EF4-FFF2-40B4-BE49-F238E27FC236}">
                <a16:creationId xmlns:a16="http://schemas.microsoft.com/office/drawing/2014/main" id="{8066913E-7E79-E544-B0CC-282D0537AC9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27613" y="5613400"/>
            <a:ext cx="203200" cy="203200"/>
            <a:chOff x="3276" y="3351"/>
            <a:chExt cx="144" cy="144"/>
          </a:xfrm>
        </p:grpSpPr>
        <p:sp>
          <p:nvSpPr>
            <p:cNvPr id="27671" name="Line 31">
              <a:extLst>
                <a:ext uri="{FF2B5EF4-FFF2-40B4-BE49-F238E27FC236}">
                  <a16:creationId xmlns:a16="http://schemas.microsoft.com/office/drawing/2014/main" id="{2063ED65-A6DB-CB44-B364-1A735DD7B1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2" name="Line 32">
              <a:extLst>
                <a:ext uri="{FF2B5EF4-FFF2-40B4-BE49-F238E27FC236}">
                  <a16:creationId xmlns:a16="http://schemas.microsoft.com/office/drawing/2014/main" id="{A320C63D-67B5-9440-867D-EBCABE847E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66" name="Group 55">
            <a:extLst>
              <a:ext uri="{FF2B5EF4-FFF2-40B4-BE49-F238E27FC236}">
                <a16:creationId xmlns:a16="http://schemas.microsoft.com/office/drawing/2014/main" id="{25FB136C-2F68-EE43-837F-AF24E142B3D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36913" y="5948363"/>
            <a:ext cx="203200" cy="203200"/>
            <a:chOff x="3276" y="3351"/>
            <a:chExt cx="144" cy="144"/>
          </a:xfrm>
        </p:grpSpPr>
        <p:sp>
          <p:nvSpPr>
            <p:cNvPr id="27669" name="Line 31">
              <a:extLst>
                <a:ext uri="{FF2B5EF4-FFF2-40B4-BE49-F238E27FC236}">
                  <a16:creationId xmlns:a16="http://schemas.microsoft.com/office/drawing/2014/main" id="{2FA042C1-AC6C-4842-9940-AB05574EC1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0" name="Line 32">
              <a:extLst>
                <a:ext uri="{FF2B5EF4-FFF2-40B4-BE49-F238E27FC236}">
                  <a16:creationId xmlns:a16="http://schemas.microsoft.com/office/drawing/2014/main" id="{D1941B8E-B33F-CE4A-B956-B7CE32F809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67" name="Line 24">
            <a:extLst>
              <a:ext uri="{FF2B5EF4-FFF2-40B4-BE49-F238E27FC236}">
                <a16:creationId xmlns:a16="http://schemas.microsoft.com/office/drawing/2014/main" id="{7837D169-72D8-3C44-844F-973D6E4DF9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4125" y="5876925"/>
            <a:ext cx="1139825" cy="695325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8" name="Line 24">
            <a:extLst>
              <a:ext uri="{FF2B5EF4-FFF2-40B4-BE49-F238E27FC236}">
                <a16:creationId xmlns:a16="http://schemas.microsoft.com/office/drawing/2014/main" id="{89B9F57C-D40A-B24F-81B3-E5F07C0B9CB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00438" y="6224588"/>
            <a:ext cx="215900" cy="312737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5" descr="locus_vWA.tiff">
            <a:extLst>
              <a:ext uri="{FF2B5EF4-FFF2-40B4-BE49-F238E27FC236}">
                <a16:creationId xmlns:a16="http://schemas.microsoft.com/office/drawing/2014/main" id="{1668E4BF-BBF7-784D-916F-F7B894926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2286000"/>
            <a:ext cx="82264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>
            <a:extLst>
              <a:ext uri="{FF2B5EF4-FFF2-40B4-BE49-F238E27FC236}">
                <a16:creationId xmlns:a16="http://schemas.microsoft.com/office/drawing/2014/main" id="{D969E8B2-28B0-9848-B64B-4A0DF1E092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the computer thinks</a:t>
            </a:r>
          </a:p>
        </p:txBody>
      </p:sp>
      <p:sp>
        <p:nvSpPr>
          <p:cNvPr id="33795" name="Text Box 4">
            <a:extLst>
              <a:ext uri="{FF2B5EF4-FFF2-40B4-BE49-F238E27FC236}">
                <a16:creationId xmlns:a16="http://schemas.microsoft.com/office/drawing/2014/main" id="{38B0D0DA-E2C8-8E4A-A76E-A09514DB4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75" y="1639888"/>
            <a:ext cx="5911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Consider </a:t>
            </a:r>
            <a:r>
              <a:rPr lang="en-US" altLang="en-US" sz="2400" u="sng">
                <a:solidFill>
                  <a:schemeClr val="accent2"/>
                </a:solidFill>
              </a:rPr>
              <a:t>every possible</a:t>
            </a:r>
            <a:r>
              <a:rPr lang="en-US" altLang="en-US" sz="2400">
                <a:solidFill>
                  <a:schemeClr val="accent2"/>
                </a:solidFill>
              </a:rPr>
              <a:t> genotype solution</a:t>
            </a:r>
          </a:p>
        </p:txBody>
      </p:sp>
      <p:sp>
        <p:nvSpPr>
          <p:cNvPr id="33796" name="Text Box 11">
            <a:extLst>
              <a:ext uri="{FF2B5EF4-FFF2-40B4-BE49-F238E27FC236}">
                <a16:creationId xmlns:a16="http://schemas.microsoft.com/office/drawing/2014/main" id="{0E54055F-00FA-8849-AAA1-06B3347DC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75" y="2716213"/>
            <a:ext cx="20152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Explain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peak pattern</a:t>
            </a:r>
          </a:p>
        </p:txBody>
      </p:sp>
      <p:sp>
        <p:nvSpPr>
          <p:cNvPr id="33797" name="Text Box 12">
            <a:extLst>
              <a:ext uri="{FF2B5EF4-FFF2-40B4-BE49-F238E27FC236}">
                <a16:creationId xmlns:a16="http://schemas.microsoft.com/office/drawing/2014/main" id="{0CC06854-2177-5841-AFD1-2655B0161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213" y="2716213"/>
            <a:ext cx="18811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hlink"/>
                </a:solidFill>
              </a:rPr>
              <a:t>Better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hlink"/>
                </a:solidFill>
              </a:rPr>
              <a:t>explanation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hlink"/>
                </a:solidFill>
              </a:rPr>
              <a:t>has a higher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hlink"/>
                </a:solidFill>
              </a:rPr>
              <a:t>likelihood</a:t>
            </a:r>
          </a:p>
        </p:txBody>
      </p:sp>
      <p:sp>
        <p:nvSpPr>
          <p:cNvPr id="33799" name="Rectangle 40">
            <a:extLst>
              <a:ext uri="{FF2B5EF4-FFF2-40B4-BE49-F238E27FC236}">
                <a16:creationId xmlns:a16="http://schemas.microsoft.com/office/drawing/2014/main" id="{516443DA-16C8-B941-9CA8-E3D5E0859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3567113"/>
            <a:ext cx="328612" cy="885825"/>
          </a:xfrm>
          <a:prstGeom prst="rect">
            <a:avLst/>
          </a:prstGeom>
          <a:noFill/>
          <a:ln w="28575">
            <a:solidFill>
              <a:srgbClr val="85D13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85D134"/>
              </a:solidFill>
            </a:endParaRPr>
          </a:p>
        </p:txBody>
      </p:sp>
      <p:sp>
        <p:nvSpPr>
          <p:cNvPr id="33800" name="Rectangle 40">
            <a:extLst>
              <a:ext uri="{FF2B5EF4-FFF2-40B4-BE49-F238E27FC236}">
                <a16:creationId xmlns:a16="http://schemas.microsoft.com/office/drawing/2014/main" id="{2AD0B097-A5A3-7743-95BE-82FE68666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2652713"/>
            <a:ext cx="328612" cy="885825"/>
          </a:xfrm>
          <a:prstGeom prst="rect">
            <a:avLst/>
          </a:prstGeom>
          <a:noFill/>
          <a:ln w="28575">
            <a:solidFill>
              <a:srgbClr val="85D13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85D134"/>
              </a:solidFill>
            </a:endParaRPr>
          </a:p>
        </p:txBody>
      </p:sp>
      <p:sp>
        <p:nvSpPr>
          <p:cNvPr id="33801" name="Rectangle 40">
            <a:extLst>
              <a:ext uri="{FF2B5EF4-FFF2-40B4-BE49-F238E27FC236}">
                <a16:creationId xmlns:a16="http://schemas.microsoft.com/office/drawing/2014/main" id="{3FCBBC29-9296-9545-B77B-F6470305F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9425" y="4478338"/>
            <a:ext cx="328613" cy="1793875"/>
          </a:xfrm>
          <a:prstGeom prst="rect">
            <a:avLst/>
          </a:prstGeom>
          <a:noFill/>
          <a:ln w="28575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02" name="Rectangle 40">
            <a:extLst>
              <a:ext uri="{FF2B5EF4-FFF2-40B4-BE49-F238E27FC236}">
                <a16:creationId xmlns:a16="http://schemas.microsoft.com/office/drawing/2014/main" id="{34F3A61C-F8DF-804B-9B0F-34E2E7610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4481513"/>
            <a:ext cx="328612" cy="1795462"/>
          </a:xfrm>
          <a:prstGeom prst="rect">
            <a:avLst/>
          </a:prstGeom>
          <a:noFill/>
          <a:ln w="28575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03" name="Rectangle 40">
            <a:extLst>
              <a:ext uri="{FF2B5EF4-FFF2-40B4-BE49-F238E27FC236}">
                <a16:creationId xmlns:a16="http://schemas.microsoft.com/office/drawing/2014/main" id="{000AD3B3-38A7-8448-ADF8-EB58A072A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938" y="5534025"/>
            <a:ext cx="327025" cy="73818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04" name="Rectangle 40">
            <a:extLst>
              <a:ext uri="{FF2B5EF4-FFF2-40B4-BE49-F238E27FC236}">
                <a16:creationId xmlns:a16="http://schemas.microsoft.com/office/drawing/2014/main" id="{B611E2B6-496E-0B4F-9791-9F2F81062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388" y="5534025"/>
            <a:ext cx="328612" cy="73818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56238</TotalTime>
  <Words>2697</Words>
  <Application>Microsoft Macintosh PowerPoint</Application>
  <PresentationFormat>On-screen Show (4:3)</PresentationFormat>
  <Paragraphs>542</Paragraphs>
  <Slides>60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ＭＳ Ｐゴシック</vt:lpstr>
      <vt:lpstr>Arial</vt:lpstr>
      <vt:lpstr>Times</vt:lpstr>
      <vt:lpstr>Times New Roman</vt:lpstr>
      <vt:lpstr>Wingdings</vt:lpstr>
      <vt:lpstr>Blank Presentation</vt:lpstr>
      <vt:lpstr>Worksheet</vt:lpstr>
      <vt:lpstr>Data-driven DNA forensic science: TrueAllele® computation </vt:lpstr>
      <vt:lpstr>STR stutter artifact</vt:lpstr>
      <vt:lpstr>DNA database backlog</vt:lpstr>
      <vt:lpstr>Solving DNA mixtures</vt:lpstr>
      <vt:lpstr>DNA mixture data</vt:lpstr>
      <vt:lpstr>Bayesian modeling &amp; computation</vt:lpstr>
      <vt:lpstr>Computers can use all the data</vt:lpstr>
      <vt:lpstr>People may use less of the data</vt:lpstr>
      <vt:lpstr>How the computer thinks</vt:lpstr>
      <vt:lpstr>Unmixed contributor genotype</vt:lpstr>
      <vt:lpstr>DNA match information</vt:lpstr>
      <vt:lpstr>Match information at 15 loci</vt:lpstr>
      <vt:lpstr>Is the suspect in the evidence?</vt:lpstr>
      <vt:lpstr>Informative genotyping</vt:lpstr>
      <vt:lpstr>TrueAllele® computer solution</vt:lpstr>
      <vt:lpstr>World Trade Center</vt:lpstr>
      <vt:lpstr>Komatipoort Bus Crash</vt:lpstr>
      <vt:lpstr>Genotype Matching</vt:lpstr>
      <vt:lpstr>TrueAllele Matches</vt:lpstr>
      <vt:lpstr>Student Exercise</vt:lpstr>
      <vt:lpstr>Pennsylvania v. Kevin Foley</vt:lpstr>
      <vt:lpstr> </vt:lpstr>
      <vt:lpstr>Peer-reviewed validation studies </vt:lpstr>
      <vt:lpstr> </vt:lpstr>
      <vt:lpstr>Sensitivity</vt:lpstr>
      <vt:lpstr>TrueAllele sensitivity</vt:lpstr>
      <vt:lpstr>Comparison with human review</vt:lpstr>
      <vt:lpstr>TrueAllele accuracy</vt:lpstr>
      <vt:lpstr>Specificity</vt:lpstr>
      <vt:lpstr>TrueAllele specificity</vt:lpstr>
      <vt:lpstr>Higher human error rate</vt:lpstr>
      <vt:lpstr>Reproducibility</vt:lpstr>
      <vt:lpstr>TrueAllele reproducibility</vt:lpstr>
      <vt:lpstr> </vt:lpstr>
      <vt:lpstr> </vt:lpstr>
      <vt:lpstr>CPI is always a million</vt:lpstr>
      <vt:lpstr>Statistics lack scientific basis</vt:lpstr>
      <vt:lpstr>Uncorrelated with information</vt:lpstr>
      <vt:lpstr>Inclusion just counts tests</vt:lpstr>
      <vt:lpstr>Wolfe sisters homicide</vt:lpstr>
      <vt:lpstr>Pennsylvania v. Allen Wade</vt:lpstr>
      <vt:lpstr>Pennsylvania v. Allen Wade</vt:lpstr>
      <vt:lpstr>Allen Wade Found Guilty On All Counts In East Liberty Sisters’ Slaying</vt:lpstr>
      <vt:lpstr>Pennsylvania v. Allen Wade</vt:lpstr>
      <vt:lpstr> </vt:lpstr>
      <vt:lpstr> </vt:lpstr>
      <vt:lpstr>Indiana v. Darryl Pinkins</vt:lpstr>
      <vt:lpstr>TrueAllele Pinkins findings</vt:lpstr>
      <vt:lpstr> </vt:lpstr>
      <vt:lpstr>Error Rate</vt:lpstr>
      <vt:lpstr>New York v. Nick Hillary</vt:lpstr>
      <vt:lpstr>TrueAllele findings in Hillary</vt:lpstr>
      <vt:lpstr>Other PG software forces users to choose their data</vt:lpstr>
      <vt:lpstr>Thresholds change answers</vt:lpstr>
      <vt:lpstr>Judge’s admissibility ruling</vt:lpstr>
      <vt:lpstr>Nick Hillary acquitted</vt:lpstr>
      <vt:lpstr> </vt:lpstr>
      <vt:lpstr>44 US admissibility rulings</vt:lpstr>
      <vt:lpstr>TrueAllele today</vt:lpstr>
      <vt:lpstr>TrueAllele can help Africa</vt:lpstr>
    </vt:vector>
  </TitlesOfParts>
  <Company>Cybergenetics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TrueAllele® Casework</dc:title>
  <cp:lastModifiedBy>Matt Legler</cp:lastModifiedBy>
  <cp:revision>2264</cp:revision>
  <cp:lastPrinted>2021-02-12T17:21:08Z</cp:lastPrinted>
  <dcterms:modified xsi:type="dcterms:W3CDTF">2024-09-04T13:43:32Z</dcterms:modified>
</cp:coreProperties>
</file>