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615" r:id="rId2"/>
    <p:sldId id="616" r:id="rId3"/>
    <p:sldId id="429" r:id="rId4"/>
    <p:sldId id="430" r:id="rId5"/>
    <p:sldId id="431" r:id="rId6"/>
    <p:sldId id="416" r:id="rId7"/>
    <p:sldId id="617" r:id="rId8"/>
    <p:sldId id="618" r:id="rId9"/>
    <p:sldId id="513" r:id="rId10"/>
    <p:sldId id="619" r:id="rId11"/>
    <p:sldId id="419" r:id="rId12"/>
    <p:sldId id="423" r:id="rId13"/>
    <p:sldId id="421" r:id="rId14"/>
    <p:sldId id="427" r:id="rId15"/>
    <p:sldId id="428" r:id="rId16"/>
    <p:sldId id="432" r:id="rId17"/>
    <p:sldId id="433" r:id="rId18"/>
    <p:sldId id="597" r:id="rId19"/>
    <p:sldId id="610" r:id="rId20"/>
    <p:sldId id="404" r:id="rId21"/>
    <p:sldId id="608" r:id="rId22"/>
    <p:sldId id="604" r:id="rId23"/>
    <p:sldId id="387" r:id="rId24"/>
    <p:sldId id="393" r:id="rId25"/>
    <p:sldId id="390" r:id="rId26"/>
    <p:sldId id="401" r:id="rId27"/>
    <p:sldId id="386" r:id="rId28"/>
    <p:sldId id="371" r:id="rId29"/>
    <p:sldId id="609" r:id="rId30"/>
    <p:sldId id="395" r:id="rId31"/>
    <p:sldId id="388" r:id="rId32"/>
    <p:sldId id="372" r:id="rId33"/>
    <p:sldId id="600" r:id="rId34"/>
    <p:sldId id="602" r:id="rId35"/>
    <p:sldId id="601" r:id="rId36"/>
    <p:sldId id="605" r:id="rId37"/>
    <p:sldId id="606" r:id="rId38"/>
    <p:sldId id="607" r:id="rId39"/>
    <p:sldId id="603" r:id="rId40"/>
    <p:sldId id="598" r:id="rId41"/>
    <p:sldId id="599" r:id="rId42"/>
    <p:sldId id="614" r:id="rId43"/>
    <p:sldId id="37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>
          <p15:clr>
            <a:srgbClr val="A4A3A4"/>
          </p15:clr>
        </p15:guide>
        <p15:guide id="2" orient="horz" pos="1368">
          <p15:clr>
            <a:srgbClr val="A4A3A4"/>
          </p15:clr>
        </p15:guide>
        <p15:guide id="3" pos="5100">
          <p15:clr>
            <a:srgbClr val="A4A3A4"/>
          </p15:clr>
        </p15:guide>
        <p15:guide id="4" pos="2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6B65FF"/>
    <a:srgbClr val="5B73FF"/>
    <a:srgbClr val="7A81FF"/>
    <a:srgbClr val="FF9300"/>
    <a:srgbClr val="009051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9"/>
    <p:restoredTop sz="94717"/>
  </p:normalViewPr>
  <p:slideViewPr>
    <p:cSldViewPr snapToGrid="0">
      <p:cViewPr>
        <p:scale>
          <a:sx n="115" d="100"/>
          <a:sy n="115" d="100"/>
        </p:scale>
        <p:origin x="2120" y="552"/>
      </p:cViewPr>
      <p:guideLst>
        <p:guide orient="horz" pos="3912"/>
        <p:guide orient="horz" pos="1368"/>
        <p:guide pos="5100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9676C623-6453-274D-98D1-79BBD77FB9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5904D3D7-A27F-124C-BA45-8F784BBCB5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3F5B06A4-636A-C745-8B15-C2A56ED196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dirty="0"/>
              <a:t>Cybergenetics © 2007-2023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8455D53B-BE39-EC42-95DA-D06C426997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F81E68-E9D5-0F45-AC69-AAE90CD31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DFD6688-3F1E-D94E-8359-3190743125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05D8AEE-0948-2346-9FD3-00B7D83D3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7DCBAA-C167-F040-9847-8FCD652E94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C4CD2405-751E-714C-8AF2-D948940089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EED80BB6-D97F-E842-8269-708FD27FFE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2B3CA3A8-99F0-874F-9BF5-0267C9B5F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DDA2AF-4861-1E41-8B12-CA306B1BF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764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DF66196A-3972-5147-BF52-3717E99BD4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2007-2012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05E45FE4-FE69-D74E-9C59-1F5BF3FE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9E9A6B-596D-214C-BA7F-4A4B8A0F486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9DAB777-61EB-8346-94F5-0785E9F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0796A58-3CA3-5F4D-B20B-E558A7BB8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C03F8846-F6A3-3FEB-97C2-06F17AF0802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65B8419-C10A-F53D-CB06-867A344FF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C97C7617-4481-F865-4996-ACAFFDF2F17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D76AE66-D698-5C16-5140-365E89239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CEE6A8B-B997-3C75-7C2E-81C80CE82F5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CD503D0-761B-6A52-D66B-2AEEB8EA4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097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93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F9AEAA76-3EAD-CA45-AF01-D2B42843D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F59C3A41-AD56-B544-A37A-9CABB0BF6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Footer Placeholder 3">
            <a:extLst>
              <a:ext uri="{FF2B5EF4-FFF2-40B4-BE49-F238E27FC236}">
                <a16:creationId xmlns:a16="http://schemas.microsoft.com/office/drawing/2014/main" id="{19F05F03-0073-A24A-B3A8-5C0FB312B3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2007-2012</a:t>
            </a:r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C1F528A3-2FD3-BE41-A864-7E512B4D9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78B2CA-0228-284B-B524-90E1FD616705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7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CF0E57E-EE9C-8D96-B2BD-023DDC842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7751287F-7468-1A0F-124D-FF93A4A74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0E8E74A-4B9F-130B-0302-C585F75C39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54FBE3E8-6A83-18CE-B2E0-FF321D4F3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7014A1E1-71A4-4B9A-AEE0-4AC61CA8C7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FF99D4E-61AE-5A50-061A-5B92E199E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FED4FA33-DAEB-9DC9-A73B-8678592C4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32AA2BC2-CF70-EAD7-FBD6-D9D384331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FADCA65-2C13-A950-98D6-B107AE94D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3DD37931-5FAE-3024-D976-4100E45B3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B297E1B7-7441-E4DD-82E3-E15911A02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A3336E4-D682-5AD9-DD92-D735D3864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07013244-280F-8F0D-03B7-6E5A3A2BF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DD794B3C-2408-30AB-2EA8-04F5B6F31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D6F0F1E-91A2-3B53-1DCA-316189F6B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0467DB7-4B75-67E4-1461-9620EE1AE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AF3CC8-D627-ED4C-90D5-02C7FA1CC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3A427-1976-7D44-980A-865581FD2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99689-6181-BB47-B22C-765DB4AEB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14D9C-63E0-1940-8001-FABF4DE7F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3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04E5D9-8CA7-2C4C-B586-C213E39AB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D7D772-7704-3840-84DC-A961B6822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2F1CF6-62E9-E349-B0B6-B4147DD80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5936-0A67-E141-9C95-CC6B5D6A5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0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5D801-261D-5840-BBB6-F0DD647C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E77363-92FF-6146-9D3A-9335357CC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65413-567C-DF47-8411-C3077A2D7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2B77-3076-C64E-8324-2BF47C928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4B8F8-7717-D248-AFD5-EBD148A56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0F0C89-C09F-C24E-927C-96D193744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4F3A2-0F9A-C64A-A79F-B5E156620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91A8-0501-244F-B993-0A01CE54A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4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E5760-BED8-1D4E-9D44-910E966B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86E48-495D-B646-9591-3F928B5AA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46BE-347D-3546-A75E-A241A103E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8D3D-528F-9C40-8D9E-EF8F40FE6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23605-B96E-B442-B5C1-A550E1164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17C71C-6FFC-9F44-B98F-7B39F3F6D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465B-81A0-3F41-A7C8-E784983A8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0DDB-0293-E64D-9AAC-D4526A25D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6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2B0C94-2FF3-AD4B-8A2A-F14EA3F61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9E37D9-9B8B-3242-B95D-7A3393991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91250C-F23A-2341-B87D-541CE0F3F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98EC-738B-8744-85A2-DFAE1CC16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68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A6C3C3-F726-1F49-9ED4-73E10447A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F1F3DE-EFBE-8C49-9486-49A3B084D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2B5708-85B8-A448-AAF4-104AA2394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B62F-DA37-F143-A184-847C53580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13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B25F1F-43D2-6C4C-B0CB-8BA61BB47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AFA05B-269E-9043-9A5A-32D9F210C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83DA18-90D7-AC40-ABDB-343631746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82E4-6981-8D40-A9EF-CCBA76E7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1AA60-00F0-9647-A2A2-22C826148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658BE-AC6D-AC4A-832C-085A7C501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B2601-F27F-0B4B-8233-C9CFA75BA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E56F-8AB4-3C4B-B84E-69ACAA2EC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2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D07D8-E276-EE43-ABD9-FA07CB6AF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7A692-F258-674F-BBF0-6D3002294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D0A26-48E4-B043-A80E-3B99DA734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CFBE-9008-8941-B169-C643BFCD7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7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A36FF3-8AA2-7B43-8C94-8C61C20AE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21BEDB-3838-A240-A9F8-B2F7DE2F1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B685A1-52CF-9F45-827E-B4FF0DAD5C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41AABC-76E4-F742-AA38-9A7F3A691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9B6F4F-FC3A-0D46-A370-88379BF592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C881F506-44BE-704C-9BE6-FB2BD4B8A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8FEBFD8-D1C0-1E4B-9B1B-FBFBEF90E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a typeface="ＭＳ Ｐゴシック" panose="020B0600070205080204" pitchFamily="34" charset="-128"/>
              </a:rPr>
              <a:t>Finding truth in evidence:</a:t>
            </a:r>
            <a:br>
              <a:rPr lang="en-US" altLang="en-US" sz="4000" b="1" dirty="0">
                <a:ea typeface="ＭＳ Ｐゴシック" panose="020B0600070205080204" pitchFamily="34" charset="-128"/>
              </a:rPr>
            </a:br>
            <a:r>
              <a:rPr lang="en-US" altLang="en-US" sz="4000" b="1" dirty="0">
                <a:ea typeface="ＭＳ Ｐゴシック" panose="020B0600070205080204" pitchFamily="34" charset="-128"/>
              </a:rPr>
              <a:t>Computational intelligence</a:t>
            </a:r>
            <a:br>
              <a:rPr lang="en-US" altLang="en-US" sz="4000" b="1" dirty="0">
                <a:ea typeface="ＭＳ Ｐゴシック" panose="020B0600070205080204" pitchFamily="34" charset="-128"/>
              </a:rPr>
            </a:br>
            <a:endParaRPr lang="en-US" altLang="en-US" sz="4000" b="1" dirty="0">
              <a:ea typeface="ＭＳ Ｐゴシック" panose="020B0600070205080204" pitchFamily="34" charset="-128"/>
            </a:endParaRP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B43AB285-72B5-6446-BE2C-33D3B698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709" y="2722592"/>
            <a:ext cx="675858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Courts and Sciences Institute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Kansas City, Missouri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October 2024</a:t>
            </a:r>
          </a:p>
          <a:p>
            <a:pPr algn="ctr">
              <a:defRPr/>
            </a:pPr>
            <a:endParaRPr lang="en-US" alt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 W Perlin, PhD, MD, PhD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Pittsburgh, PA USA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2333287E-AA16-AF49-8735-65FDC4942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291" y="6354812"/>
            <a:ext cx="28424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© 2003-2024</a:t>
            </a:r>
          </a:p>
        </p:txBody>
      </p:sp>
      <p:sp>
        <p:nvSpPr>
          <p:cNvPr id="15365" name="Slide Number Placeholder 1">
            <a:extLst>
              <a:ext uri="{FF2B5EF4-FFF2-40B4-BE49-F238E27FC236}">
                <a16:creationId xmlns:a16="http://schemas.microsoft.com/office/drawing/2014/main" id="{4171EB65-72CF-5B43-97DF-87AF25272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2400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FA5198E5-CD09-787C-A555-FF590053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2400" y="6251674"/>
            <a:ext cx="2971800" cy="5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ational Courts and Sciences Institute">
            <a:extLst>
              <a:ext uri="{FF2B5EF4-FFF2-40B4-BE49-F238E27FC236}">
                <a16:creationId xmlns:a16="http://schemas.microsoft.com/office/drawing/2014/main" id="{923F395E-33A9-A61C-7936-8D8D77E7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75" y="5257657"/>
            <a:ext cx="1495926" cy="150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3A3B-186E-C890-7F4F-0935B36A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truth through science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58DD91E-0A15-586F-35F7-0F12AF00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5964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9">
            <a:extLst>
              <a:ext uri="{FF2B5EF4-FFF2-40B4-BE49-F238E27FC236}">
                <a16:creationId xmlns:a16="http://schemas.microsoft.com/office/drawing/2014/main" id="{8A36051C-F547-38F8-F288-05552422F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"/>
          <a:stretch>
            <a:fillRect/>
          </a:stretch>
        </p:blipFill>
        <p:spPr bwMode="auto">
          <a:xfrm>
            <a:off x="1042988" y="2198688"/>
            <a:ext cx="64928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7C53CB33-D472-A00A-F473-2966755CE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the computer thinks</a:t>
            </a:r>
          </a:p>
        </p:txBody>
      </p:sp>
      <p:sp>
        <p:nvSpPr>
          <p:cNvPr id="197636" name="Text Box 4">
            <a:extLst>
              <a:ext uri="{FF2B5EF4-FFF2-40B4-BE49-F238E27FC236}">
                <a16:creationId xmlns:a16="http://schemas.microsoft.com/office/drawing/2014/main" id="{F163ED4C-C69E-C641-8396-DC61F3362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39888"/>
            <a:ext cx="591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Consider </a:t>
            </a:r>
            <a:r>
              <a:rPr lang="en-US" u="sng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every possible</a:t>
            </a: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genotype solution</a:t>
            </a:r>
          </a:p>
        </p:txBody>
      </p:sp>
      <p:sp>
        <p:nvSpPr>
          <p:cNvPr id="197643" name="Text Box 11">
            <a:extLst>
              <a:ext uri="{FF2B5EF4-FFF2-40B4-BE49-F238E27FC236}">
                <a16:creationId xmlns:a16="http://schemas.microsoft.com/office/drawing/2014/main" id="{75994B97-E2DB-ABF5-0166-2755B5E8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620" y="2944813"/>
            <a:ext cx="18966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Explain the</a:t>
            </a:r>
          </a:p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peak pattern</a:t>
            </a:r>
          </a:p>
        </p:txBody>
      </p:sp>
      <p:sp>
        <p:nvSpPr>
          <p:cNvPr id="197644" name="Text Box 12">
            <a:extLst>
              <a:ext uri="{FF2B5EF4-FFF2-40B4-BE49-F238E27FC236}">
                <a16:creationId xmlns:a16="http://schemas.microsoft.com/office/drawing/2014/main" id="{B6D12D99-9C1A-1CF5-A589-76F5D3CA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224" y="4175125"/>
            <a:ext cx="19656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Better </a:t>
            </a:r>
          </a:p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explanation</a:t>
            </a:r>
          </a:p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has a higher </a:t>
            </a:r>
          </a:p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likelihood</a:t>
            </a:r>
          </a:p>
        </p:txBody>
      </p:sp>
      <p:sp>
        <p:nvSpPr>
          <p:cNvPr id="27654" name="Rectangle 40">
            <a:extLst>
              <a:ext uri="{FF2B5EF4-FFF2-40B4-BE49-F238E27FC236}">
                <a16:creationId xmlns:a16="http://schemas.microsoft.com/office/drawing/2014/main" id="{247C8C3D-4F60-5397-7744-972A70116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4605338"/>
            <a:ext cx="298450" cy="1644650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27655" name="Text Box 29">
            <a:extLst>
              <a:ext uri="{FF2B5EF4-FFF2-40B4-BE49-F238E27FC236}">
                <a16:creationId xmlns:a16="http://schemas.microsoft.com/office/drawing/2014/main" id="{0AC94E97-8BBC-3699-85B0-4B6110D0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2708275"/>
            <a:ext cx="1925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>
                <a:solidFill>
                  <a:srgbClr val="667BC8"/>
                </a:solidFill>
              </a:rPr>
              <a:t>One person’s allele pair</a:t>
            </a:r>
          </a:p>
        </p:txBody>
      </p:sp>
      <p:sp>
        <p:nvSpPr>
          <p:cNvPr id="197640" name="Text Box 8">
            <a:extLst>
              <a:ext uri="{FF2B5EF4-FFF2-40B4-BE49-F238E27FC236}">
                <a16:creationId xmlns:a16="http://schemas.microsoft.com/office/drawing/2014/main" id="{B5DEFC21-176A-A00E-EEAD-0000760F5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3792538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200">
                <a:solidFill>
                  <a:srgbClr val="FF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person's allele pair</a:t>
            </a:r>
          </a:p>
        </p:txBody>
      </p:sp>
      <p:sp>
        <p:nvSpPr>
          <p:cNvPr id="27657" name="Rectangle 40">
            <a:extLst>
              <a:ext uri="{FF2B5EF4-FFF2-40B4-BE49-F238E27FC236}">
                <a16:creationId xmlns:a16="http://schemas.microsoft.com/office/drawing/2014/main" id="{04D923E5-769B-9DF4-5733-7C10F43C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63863"/>
            <a:ext cx="304800" cy="3289300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27658" name="Rectangle 40">
            <a:extLst>
              <a:ext uri="{FF2B5EF4-FFF2-40B4-BE49-F238E27FC236}">
                <a16:creationId xmlns:a16="http://schemas.microsoft.com/office/drawing/2014/main" id="{2C752F12-9A11-90CF-2B02-F652607CC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954338"/>
            <a:ext cx="304800" cy="3290887"/>
          </a:xfrm>
          <a:prstGeom prst="rect">
            <a:avLst/>
          </a:prstGeom>
          <a:noFill/>
          <a:ln w="28575">
            <a:solidFill>
              <a:srgbClr val="667B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27659" name="Rectangle 40">
            <a:extLst>
              <a:ext uri="{FF2B5EF4-FFF2-40B4-BE49-F238E27FC236}">
                <a16:creationId xmlns:a16="http://schemas.microsoft.com/office/drawing/2014/main" id="{C071557E-B439-B182-8103-D20D56151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213" y="4605338"/>
            <a:ext cx="298450" cy="1644650"/>
          </a:xfrm>
          <a:prstGeom prst="rect">
            <a:avLst/>
          </a:prstGeom>
          <a:noFill/>
          <a:ln w="2857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811EAB-FE80-68E9-3F54-EA17B744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AFAB5BEB-2D37-9B56-9A66-B42024C0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/>
          <a:stretch>
            <a:fillRect/>
          </a:stretch>
        </p:blipFill>
        <p:spPr bwMode="auto">
          <a:xfrm>
            <a:off x="58738" y="2252663"/>
            <a:ext cx="8493125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4">
            <a:extLst>
              <a:ext uri="{FF2B5EF4-FFF2-40B4-BE49-F238E27FC236}">
                <a16:creationId xmlns:a16="http://schemas.microsoft.com/office/drawing/2014/main" id="{BDC608D7-2E3C-BE7E-D5F2-5CEFAD319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479550"/>
            <a:ext cx="8123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Objective</a:t>
            </a:r>
            <a:r>
              <a:rPr lang="en-US" altLang="en-US">
                <a:solidFill>
                  <a:schemeClr val="accent2"/>
                </a:solidFill>
              </a:rPr>
              <a:t> genotype determined solely from the DNA data.</a:t>
            </a:r>
            <a:r>
              <a:rPr lang="en-US" altLang="en-US">
                <a:solidFill>
                  <a:schemeClr val="hlink"/>
                </a:solidFill>
              </a:rPr>
              <a:t>  </a:t>
            </a:r>
          </a:p>
          <a:p>
            <a:r>
              <a:rPr lang="en-US" altLang="en-US">
                <a:solidFill>
                  <a:srgbClr val="800080"/>
                </a:solidFill>
              </a:rPr>
              <a:t>Never sees a comparison reference.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F32EA5D0-19B3-1BBB-C2A5-8D539D320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Evidence genotype</a:t>
            </a:r>
          </a:p>
        </p:txBody>
      </p:sp>
      <p:sp>
        <p:nvSpPr>
          <p:cNvPr id="201737" name="Text Box 9">
            <a:extLst>
              <a:ext uri="{FF2B5EF4-FFF2-40B4-BE49-F238E27FC236}">
                <a16:creationId xmlns:a16="http://schemas.microsoft.com/office/drawing/2014/main" id="{582EDCF7-4C26-3188-8952-85A0308AD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2435225"/>
            <a:ext cx="7493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96%</a:t>
            </a:r>
          </a:p>
        </p:txBody>
      </p:sp>
      <p:sp>
        <p:nvSpPr>
          <p:cNvPr id="201739" name="Text Box 11">
            <a:extLst>
              <a:ext uri="{FF2B5EF4-FFF2-40B4-BE49-F238E27FC236}">
                <a16:creationId xmlns:a16="http://schemas.microsoft.com/office/drawing/2014/main" id="{E63CB984-6831-CECE-C31F-1A9ADF903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5813425"/>
            <a:ext cx="5921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1%</a:t>
            </a:r>
          </a:p>
        </p:txBody>
      </p:sp>
      <p:sp>
        <p:nvSpPr>
          <p:cNvPr id="201740" name="Text Box 12">
            <a:extLst>
              <a:ext uri="{FF2B5EF4-FFF2-40B4-BE49-F238E27FC236}">
                <a16:creationId xmlns:a16="http://schemas.microsoft.com/office/drawing/2014/main" id="{AE33E052-10F0-6647-6066-83F607211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719763"/>
            <a:ext cx="5921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3%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87101-9F29-7CC6-4BB9-5F0401B57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01F4D207-6BF3-6068-6FE3-65E50DB78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51063"/>
            <a:ext cx="843597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>
            <a:extLst>
              <a:ext uri="{FF2B5EF4-FFF2-40B4-BE49-F238E27FC236}">
                <a16:creationId xmlns:a16="http://schemas.microsoft.com/office/drawing/2014/main" id="{A50CF476-DAF5-DA1F-104C-466BA5073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match information</a:t>
            </a:r>
          </a:p>
        </p:txBody>
      </p:sp>
      <p:grpSp>
        <p:nvGrpSpPr>
          <p:cNvPr id="31747" name="Group 19">
            <a:extLst>
              <a:ext uri="{FF2B5EF4-FFF2-40B4-BE49-F238E27FC236}">
                <a16:creationId xmlns:a16="http://schemas.microsoft.com/office/drawing/2014/main" id="{EBCED2E3-83AB-19CF-ED66-2BBC0F137573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3822700"/>
            <a:ext cx="3559175" cy="950913"/>
            <a:chOff x="1212" y="2425"/>
            <a:chExt cx="2242" cy="599"/>
          </a:xfrm>
        </p:grpSpPr>
        <p:sp>
          <p:nvSpPr>
            <p:cNvPr id="199684" name="Text Box 4">
              <a:extLst>
                <a:ext uri="{FF2B5EF4-FFF2-40B4-BE49-F238E27FC236}">
                  <a16:creationId xmlns:a16="http://schemas.microsoft.com/office/drawing/2014/main" id="{227C6E42-0911-A0FF-E416-0895FEEE6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6" y="2425"/>
              <a:ext cx="19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 err="1">
                  <a:latin typeface="Arial" charset="0"/>
                  <a:ea typeface="ＭＳ Ｐゴシック" charset="0"/>
                  <a:cs typeface="ＭＳ Ｐゴシック" charset="0"/>
                </a:rPr>
                <a:t>Prob</a:t>
              </a:r>
              <a:r>
                <a:rPr lang="en-US" dirty="0">
                  <a:latin typeface="Arial" charset="0"/>
                  <a:ea typeface="ＭＳ Ｐゴシック" charset="0"/>
                  <a:cs typeface="ＭＳ Ｐゴシック" charset="0"/>
                </a:rPr>
                <a:t>(</a:t>
              </a:r>
              <a:r>
                <a:rPr lang="en-US" dirty="0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evidence match</a:t>
              </a:r>
              <a:r>
                <a:rPr lang="en-US" dirty="0">
                  <a:latin typeface="Arial" charset="0"/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  <p:sp>
          <p:nvSpPr>
            <p:cNvPr id="199685" name="Text Box 5">
              <a:extLst>
                <a:ext uri="{FF2B5EF4-FFF2-40B4-BE49-F238E27FC236}">
                  <a16:creationId xmlns:a16="http://schemas.microsoft.com/office/drawing/2014/main" id="{5091E613-8344-8E7D-FFEB-2EE8E1C92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" y="2736"/>
              <a:ext cx="2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dirty="0" err="1">
                  <a:latin typeface="Arial" charset="0"/>
                  <a:ea typeface="ＭＳ Ｐゴシック" charset="0"/>
                  <a:cs typeface="ＭＳ Ｐゴシック" charset="0"/>
                </a:rPr>
                <a:t>Prob</a:t>
              </a:r>
              <a:r>
                <a:rPr lang="en-US" dirty="0">
                  <a:latin typeface="Arial" charset="0"/>
                  <a:ea typeface="ＭＳ Ｐゴシック" charset="0"/>
                  <a:cs typeface="ＭＳ Ｐゴシック" charset="0"/>
                </a:rPr>
                <a:t>(</a:t>
              </a:r>
              <a:r>
                <a:rPr lang="en-US" dirty="0">
                  <a:solidFill>
                    <a:srgbClr val="996633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coincidental match</a:t>
              </a:r>
              <a:r>
                <a:rPr lang="en-US" dirty="0">
                  <a:latin typeface="Arial" charset="0"/>
                  <a:ea typeface="ＭＳ Ｐゴシック" charset="0"/>
                  <a:cs typeface="ＭＳ Ｐゴシック" charset="0"/>
                </a:rPr>
                <a:t>)</a:t>
              </a:r>
            </a:p>
          </p:txBody>
        </p:sp>
        <p:sp>
          <p:nvSpPr>
            <p:cNvPr id="199686" name="Line 6">
              <a:extLst>
                <a:ext uri="{FF2B5EF4-FFF2-40B4-BE49-F238E27FC236}">
                  <a16:creationId xmlns:a16="http://schemas.microsoft.com/office/drawing/2014/main" id="{7B793979-5658-EA5D-98D9-143B60EE2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2" y="2736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9689" name="Text Box 9">
            <a:extLst>
              <a:ext uri="{FF2B5EF4-FFF2-40B4-BE49-F238E27FC236}">
                <a16:creationId xmlns:a16="http://schemas.microsoft.com/office/drawing/2014/main" id="{A38A75E1-A620-3173-1A4C-7B485FF7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492250"/>
            <a:ext cx="86106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much more does the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suspect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match the evidence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than </a:t>
            </a:r>
            <a:r>
              <a:rPr lang="en-US" dirty="0">
                <a:solidFill>
                  <a:srgbClr val="996633"/>
                </a:solidFill>
                <a:latin typeface="Arial" charset="0"/>
                <a:ea typeface="ＭＳ Ｐゴシック" charset="0"/>
                <a:cs typeface="ＭＳ Ｐゴシック" charset="0"/>
              </a:rPr>
              <a:t>a random person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199691" name="AutoShape 11">
            <a:extLst>
              <a:ext uri="{FF2B5EF4-FFF2-40B4-BE49-F238E27FC236}">
                <a16:creationId xmlns:a16="http://schemas.microsoft.com/office/drawing/2014/main" id="{3443004B-0189-603A-167B-4D4C0E6A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532063"/>
            <a:ext cx="1385888" cy="4038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692" name="Text Box 12">
            <a:extLst>
              <a:ext uri="{FF2B5EF4-FFF2-40B4-BE49-F238E27FC236}">
                <a16:creationId xmlns:a16="http://schemas.microsoft.com/office/drawing/2014/main" id="{933DD7FE-51E9-6F11-57BE-C258C2A4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2170113"/>
            <a:ext cx="482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8x</a:t>
            </a:r>
          </a:p>
        </p:txBody>
      </p:sp>
      <p:sp>
        <p:nvSpPr>
          <p:cNvPr id="199693" name="Line 13">
            <a:extLst>
              <a:ext uri="{FF2B5EF4-FFF2-40B4-BE49-F238E27FC236}">
                <a16:creationId xmlns:a16="http://schemas.microsoft.com/office/drawing/2014/main" id="{10B11CE5-179C-56C1-CB67-82D402D0C5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4263" y="2760663"/>
            <a:ext cx="1514475" cy="1176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694" name="Line 14">
            <a:extLst>
              <a:ext uri="{FF2B5EF4-FFF2-40B4-BE49-F238E27FC236}">
                <a16:creationId xmlns:a16="http://schemas.microsoft.com/office/drawing/2014/main" id="{1594442F-35FC-82E0-BD60-74F1B2843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4800" y="4743450"/>
            <a:ext cx="906463" cy="887413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696" name="Text Box 16">
            <a:extLst>
              <a:ext uri="{FF2B5EF4-FFF2-40B4-BE49-F238E27FC236}">
                <a16:creationId xmlns:a16="http://schemas.microsoft.com/office/drawing/2014/main" id="{EC95CDDD-E9A2-E5C6-0AF8-9D655A88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439988"/>
            <a:ext cx="7493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96%</a:t>
            </a:r>
          </a:p>
        </p:txBody>
      </p:sp>
      <p:sp>
        <p:nvSpPr>
          <p:cNvPr id="199697" name="Text Box 17">
            <a:extLst>
              <a:ext uri="{FF2B5EF4-FFF2-40B4-BE49-F238E27FC236}">
                <a16:creationId xmlns:a16="http://schemas.microsoft.com/office/drawing/2014/main" id="{15D17C83-E51C-D341-D88D-7562E550E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5446713"/>
            <a:ext cx="7493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996633"/>
                </a:solidFill>
                <a:latin typeface="Arial" charset="0"/>
                <a:ea typeface="ＭＳ Ｐゴシック" charset="0"/>
                <a:cs typeface="ＭＳ Ｐゴシック" charset="0"/>
              </a:rPr>
              <a:t>12%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466ED-1ACA-A145-D949-4A744FC9F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locus_strength.png">
            <a:extLst>
              <a:ext uri="{FF2B5EF4-FFF2-40B4-BE49-F238E27FC236}">
                <a16:creationId xmlns:a16="http://schemas.microsoft.com/office/drawing/2014/main" id="{43F86E8F-AF52-50F8-7C7B-2677054FD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775"/>
            <a:ext cx="9144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565C978A-5E50-8A2C-8B32-73845741B4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 information at 15 loci</a:t>
            </a:r>
          </a:p>
        </p:txBody>
      </p:sp>
      <p:sp>
        <p:nvSpPr>
          <p:cNvPr id="33795" name="AutoShape 11">
            <a:extLst>
              <a:ext uri="{FF2B5EF4-FFF2-40B4-BE49-F238E27FC236}">
                <a16:creationId xmlns:a16="http://schemas.microsoft.com/office/drawing/2014/main" id="{F71614BF-6A98-3852-3EAF-9FB105AD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5826125"/>
            <a:ext cx="877887" cy="23653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B51E76-929D-8536-E404-AC2E42CCF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C2658932-5B27-CD54-FCBC-D8ECA6936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the suspect in the evidence?</a:t>
            </a:r>
          </a:p>
        </p:txBody>
      </p:sp>
      <p:sp>
        <p:nvSpPr>
          <p:cNvPr id="222211" name="Text Box 3">
            <a:extLst>
              <a:ext uri="{FF2B5EF4-FFF2-40B4-BE49-F238E27FC236}">
                <a16:creationId xmlns:a16="http://schemas.microsoft.com/office/drawing/2014/main" id="{A21AE83F-EFD6-9ABE-E2DE-F36B3C67D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46313"/>
            <a:ext cx="830580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A match between the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amp cord</a:t>
            </a:r>
            <a:endParaRPr lang="en-US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John Wakefield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is: </a:t>
            </a:r>
          </a:p>
          <a:p>
            <a:pPr algn="ctr">
              <a:defRPr/>
            </a:pPr>
            <a:endParaRPr lang="en-US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5.88 billion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times more probable than 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person</a:t>
            </a:r>
          </a:p>
          <a:p>
            <a:pPr algn="ctr">
              <a:defRPr/>
            </a:pP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300 million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times more probable than 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Caucasian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person</a:t>
            </a:r>
          </a:p>
          <a:p>
            <a:pPr algn="ctr">
              <a:defRPr/>
            </a:pP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2.25 billion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times more probable than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Hispanic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person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ADAA5-D436-614C-C3BD-6E5C3625D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51B8BC45-EFA3-009B-F62F-0D3D09763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the victim in the evidence?</a:t>
            </a:r>
          </a:p>
        </p:txBody>
      </p:sp>
      <p:sp>
        <p:nvSpPr>
          <p:cNvPr id="222211" name="Text Box 3">
            <a:extLst>
              <a:ext uri="{FF2B5EF4-FFF2-40B4-BE49-F238E27FC236}">
                <a16:creationId xmlns:a16="http://schemas.microsoft.com/office/drawing/2014/main" id="{FF4098FE-A6A6-A4AC-1C00-4F5777119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46313"/>
            <a:ext cx="830580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A match between the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amp cord</a:t>
            </a:r>
            <a:endParaRPr lang="en-US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Brett Wentworth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is: </a:t>
            </a:r>
          </a:p>
          <a:p>
            <a:pPr algn="ctr">
              <a:defRPr/>
            </a:pPr>
            <a:endParaRPr lang="en-US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221 quintillion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times more probable than 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person</a:t>
            </a:r>
          </a:p>
          <a:p>
            <a:pPr algn="ctr">
              <a:defRPr/>
            </a:pP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478 quadrillion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times more probable than 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Caucasian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person</a:t>
            </a:r>
          </a:p>
          <a:p>
            <a:pPr algn="ctr">
              <a:defRPr/>
            </a:pP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906 quadrillion 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times more probable than</a:t>
            </a:r>
          </a:p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a coincidental match to an unrelated </a:t>
            </a:r>
            <a:r>
              <a:rPr lang="en-US" dirty="0">
                <a:solidFill>
                  <a:srgbClr val="800080"/>
                </a:solidFill>
                <a:latin typeface="Arial" charset="0"/>
                <a:ea typeface="ＭＳ Ｐゴシック" charset="0"/>
                <a:cs typeface="ＭＳ Ｐゴシック" charset="0"/>
              </a:rPr>
              <a:t>Hispanic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 person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21255-9838-D40A-4D1E-ACAF872BA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B5F3C48E-F1EC-9239-004A-F4D58FDD8177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 statistics</a:t>
            </a:r>
          </a:p>
        </p:txBody>
      </p:sp>
      <p:graphicFrame>
        <p:nvGraphicFramePr>
          <p:cNvPr id="39938" name="Object 1">
            <a:extLst>
              <a:ext uri="{FF2B5EF4-FFF2-40B4-BE49-F238E27FC236}">
                <a16:creationId xmlns:a16="http://schemas.microsoft.com/office/drawing/2014/main" id="{70A5B689-EC7D-8A35-9318-1DEE3F261A88}"/>
              </a:ext>
            </a:extLst>
          </p:cNvPr>
          <p:cNvGraphicFramePr>
            <a:graphicFrameLocks/>
          </p:cNvGraphicFramePr>
          <p:nvPr/>
        </p:nvGraphicFramePr>
        <p:xfrm>
          <a:off x="355600" y="1828800"/>
          <a:ext cx="10625138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4" imgW="7010400" imgH="3200400" progId="Word.Document.12">
                  <p:embed/>
                </p:oleObj>
              </mc:Choice>
              <mc:Fallback>
                <p:oleObj name="Document" r:id="rId4" imgW="7010400" imgH="3200400" progId="Word.Document.12">
                  <p:embed/>
                  <p:pic>
                    <p:nvPicPr>
                      <p:cNvPr id="39938" name="Object 1">
                        <a:extLst>
                          <a:ext uri="{FF2B5EF4-FFF2-40B4-BE49-F238E27FC236}">
                            <a16:creationId xmlns:a16="http://schemas.microsoft.com/office/drawing/2014/main" id="{70A5B689-EC7D-8A35-9318-1DEE3F261A8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828800"/>
                        <a:ext cx="10625138" cy="484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F470FC-6882-35D5-521F-8A9D35B7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307EA26F-510B-CE4C-B5F1-83ED11FB8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Explaining DNA mixtures</a:t>
            </a:r>
          </a:p>
        </p:txBody>
      </p:sp>
      <p:grpSp>
        <p:nvGrpSpPr>
          <p:cNvPr id="27650" name="Group 5">
            <a:extLst>
              <a:ext uri="{FF2B5EF4-FFF2-40B4-BE49-F238E27FC236}">
                <a16:creationId xmlns:a16="http://schemas.microsoft.com/office/drawing/2014/main" id="{4F069C70-0AF1-484E-AF18-392112AB961A}"/>
              </a:ext>
            </a:extLst>
          </p:cNvPr>
          <p:cNvGrpSpPr>
            <a:grpSpLocks/>
          </p:cNvGrpSpPr>
          <p:nvPr/>
        </p:nvGrpSpPr>
        <p:grpSpPr bwMode="auto">
          <a:xfrm>
            <a:off x="0" y="1025525"/>
            <a:ext cx="9144000" cy="2373313"/>
            <a:chOff x="0" y="987734"/>
            <a:chExt cx="9144000" cy="2373116"/>
          </a:xfrm>
        </p:grpSpPr>
        <p:pic>
          <p:nvPicPr>
            <p:cNvPr id="4" name="Picture 3" descr="JFS2001.jpeg">
              <a:extLst>
                <a:ext uri="{FF2B5EF4-FFF2-40B4-BE49-F238E27FC236}">
                  <a16:creationId xmlns:a16="http://schemas.microsoft.com/office/drawing/2014/main" id="{F909F73F-E91E-A448-8CC3-9565235A6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t="11732" r="7752" b="10962"/>
            <a:stretch/>
          </p:blipFill>
          <p:spPr>
            <a:xfrm>
              <a:off x="1032447" y="1603457"/>
              <a:ext cx="7216718" cy="1757393"/>
            </a:xfrm>
            <a:prstGeom prst="rect">
              <a:avLst/>
            </a:prstGeom>
          </p:spPr>
        </p:pic>
        <p:pic>
          <p:nvPicPr>
            <p:cNvPr id="27657" name="Picture 4" descr="JFS2011.jpeg">
              <a:extLst>
                <a:ext uri="{FF2B5EF4-FFF2-40B4-BE49-F238E27FC236}">
                  <a16:creationId xmlns:a16="http://schemas.microsoft.com/office/drawing/2014/main" id="{B971D8A8-964F-5F42-8CEA-E44D518B9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29"/>
            <a:stretch>
              <a:fillRect/>
            </a:stretch>
          </p:blipFill>
          <p:spPr bwMode="auto">
            <a:xfrm>
              <a:off x="0" y="987734"/>
              <a:ext cx="9144000" cy="66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1" name="Slide Number Placeholder 1">
            <a:extLst>
              <a:ext uri="{FF2B5EF4-FFF2-40B4-BE49-F238E27FC236}">
                <a16:creationId xmlns:a16="http://schemas.microsoft.com/office/drawing/2014/main" id="{773500EC-FE1C-A94F-9A70-829F55109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37550" y="101600"/>
            <a:ext cx="64611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39CF60-3826-224F-AA2C-5D9249ED97A1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2822F-2907-AB47-AE0B-2155B58B3B3C}"/>
              </a:ext>
            </a:extLst>
          </p:cNvPr>
          <p:cNvSpPr txBox="1"/>
          <p:nvPr/>
        </p:nvSpPr>
        <p:spPr>
          <a:xfrm>
            <a:off x="7705725" y="1671638"/>
            <a:ext cx="990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2001</a:t>
            </a:r>
          </a:p>
        </p:txBody>
      </p:sp>
      <p:pic>
        <p:nvPicPr>
          <p:cNvPr id="27653" name="Picture 9">
            <a:extLst>
              <a:ext uri="{FF2B5EF4-FFF2-40B4-BE49-F238E27FC236}">
                <a16:creationId xmlns:a16="http://schemas.microsoft.com/office/drawing/2014/main" id="{7745CECD-D460-A844-950E-5FEA2910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219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0">
            <a:extLst>
              <a:ext uri="{FF2B5EF4-FFF2-40B4-BE49-F238E27FC236}">
                <a16:creationId xmlns:a16="http://schemas.microsoft.com/office/drawing/2014/main" id="{8CFACA61-7C13-B542-89CF-06C13170D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4191000"/>
            <a:ext cx="3181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DNA peak height data</a:t>
            </a:r>
          </a:p>
        </p:txBody>
      </p:sp>
      <p:sp>
        <p:nvSpPr>
          <p:cNvPr id="27655" name="TextBox 11">
            <a:extLst>
              <a:ext uri="{FF2B5EF4-FFF2-40B4-BE49-F238E27FC236}">
                <a16:creationId xmlns:a16="http://schemas.microsoft.com/office/drawing/2014/main" id="{C3086404-AEE2-A34B-B95E-AD67D9838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5600700"/>
            <a:ext cx="266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50"/>
                </a:solidFill>
              </a:rPr>
              <a:t>Sum of genotypes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BE304AE-ACF9-FB43-9DCE-02B46E192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</a:t>
            </a:r>
            <a:r>
              <a:rPr lang="en-US" altLang="en-US" baseline="30000">
                <a:ea typeface="ＭＳ Ｐゴシック" panose="020B0600070205080204" pitchFamily="34" charset="-128"/>
              </a:rPr>
              <a:t>®</a:t>
            </a:r>
            <a:r>
              <a:rPr lang="en-US" altLang="en-US">
                <a:ea typeface="ＭＳ Ｐゴシック" panose="020B0600070205080204" pitchFamily="34" charset="-128"/>
              </a:rPr>
              <a:t> computer solution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6EBB6BD6-5FA3-3049-9B52-BC0D12D17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36800"/>
            <a:ext cx="7162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Accurate. </a:t>
            </a:r>
            <a:r>
              <a:rPr lang="en-US" altLang="en-US" sz="2400" dirty="0">
                <a:solidFill>
                  <a:srgbClr val="0000FF"/>
                </a:solidFill>
              </a:rPr>
              <a:t>43 validation studies, 8 published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Objective. </a:t>
            </a:r>
            <a:r>
              <a:rPr lang="en-US" altLang="en-US" sz="2400" dirty="0">
                <a:solidFill>
                  <a:srgbClr val="0000FF"/>
                </a:solidFill>
              </a:rPr>
              <a:t>Workflow removes human bias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Accepted. </a:t>
            </a:r>
            <a:r>
              <a:rPr lang="en-US" altLang="en-US" sz="2400" dirty="0">
                <a:solidFill>
                  <a:srgbClr val="0000FF"/>
                </a:solidFill>
              </a:rPr>
              <a:t>Reported in 46 states, used by 10 labs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Transparent. </a:t>
            </a:r>
            <a:r>
              <a:rPr lang="en-US" altLang="en-US" sz="2400" dirty="0">
                <a:solidFill>
                  <a:srgbClr val="0000FF"/>
                </a:solidFill>
              </a:rPr>
              <a:t>Give math, software (4GB DVD)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• Neutral. </a:t>
            </a:r>
            <a:r>
              <a:rPr lang="en-US" altLang="en-US" sz="2400" dirty="0">
                <a:solidFill>
                  <a:srgbClr val="0000FF"/>
                </a:solidFill>
              </a:rPr>
              <a:t>Can statistically include or exclude</a:t>
            </a:r>
          </a:p>
        </p:txBody>
      </p:sp>
      <p:sp>
        <p:nvSpPr>
          <p:cNvPr id="26627" name="Slide Number Placeholder 1">
            <a:extLst>
              <a:ext uri="{FF2B5EF4-FFF2-40B4-BE49-F238E27FC236}">
                <a16:creationId xmlns:a16="http://schemas.microsoft.com/office/drawing/2014/main" id="{7F802869-788D-5C46-A272-822C6FE4A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37550" y="101600"/>
            <a:ext cx="64611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D5281B-89C0-C04F-8DD8-F4E311899382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62C2-89AF-95AC-193B-24E15D52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v John Wakefield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3FA65-FE16-D503-0CC4-C0375C78E6B1}"/>
              </a:ext>
            </a:extLst>
          </p:cNvPr>
          <p:cNvSpPr txBox="1"/>
          <p:nvPr/>
        </p:nvSpPr>
        <p:spPr>
          <a:xfrm>
            <a:off x="685800" y="2249906"/>
            <a:ext cx="83139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In April, 2010, Brett Wentworth (41) was found dead</a:t>
            </a:r>
          </a:p>
          <a:p>
            <a:r>
              <a:rPr lang="en-US" dirty="0">
                <a:solidFill>
                  <a:srgbClr val="0432FF"/>
                </a:solidFill>
              </a:rPr>
              <a:t>in his apartment, strangled with an electric guitar cord. 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The police collected biological evidence was from amp cord</a:t>
            </a:r>
          </a:p>
          <a:p>
            <a:r>
              <a:rPr lang="en-US" dirty="0">
                <a:solidFill>
                  <a:srgbClr val="0432FF"/>
                </a:solidFill>
              </a:rPr>
              <a:t>sections, plus his shirt collar and forearm.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The New York State Police lab examined the DNA mixtures.</a:t>
            </a:r>
          </a:p>
          <a:p>
            <a:r>
              <a:rPr lang="en-US" dirty="0">
                <a:solidFill>
                  <a:srgbClr val="0432FF"/>
                </a:solidFill>
              </a:rPr>
              <a:t> </a:t>
            </a:r>
          </a:p>
          <a:p>
            <a:r>
              <a:rPr lang="en-US" dirty="0">
                <a:solidFill>
                  <a:srgbClr val="0432FF"/>
                </a:solidFill>
              </a:rPr>
              <a:t>Comparing the evidence with suspect Wakefield’s profile</a:t>
            </a:r>
          </a:p>
          <a:p>
            <a:r>
              <a:rPr lang="en-US" dirty="0">
                <a:solidFill>
                  <a:srgbClr val="0432FF"/>
                </a:solidFill>
              </a:rPr>
              <a:t>found very little DNA match information.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096EBA2-7693-C978-6742-B9140D987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610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713FEE8-6B19-F84F-8C54-5C89D4B4B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Peer-reviewed validation studies 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TextBox 4">
            <a:extLst>
              <a:ext uri="{FF2B5EF4-FFF2-40B4-BE49-F238E27FC236}">
                <a16:creationId xmlns:a16="http://schemas.microsoft.com/office/drawing/2014/main" id="{C4C22D5E-2D08-6A4C-B5CA-1934EEDE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68338"/>
            <a:ext cx="89154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Sinelnikov</a:t>
            </a:r>
            <a:r>
              <a:rPr lang="en-US" altLang="en-US" sz="1600" dirty="0">
                <a:solidFill>
                  <a:srgbClr val="0000FF"/>
                </a:solidFill>
              </a:rPr>
              <a:t> A. An information gap in DNA evidence interpretation. </a:t>
            </a:r>
            <a:r>
              <a:rPr lang="en-US" altLang="en-US" sz="1600" i="1" dirty="0" err="1">
                <a:solidFill>
                  <a:srgbClr val="0000FF"/>
                </a:solidFill>
              </a:rPr>
              <a:t>PLoS</a:t>
            </a:r>
            <a:r>
              <a:rPr lang="en-US" altLang="en-US" sz="1600" i="1" dirty="0">
                <a:solidFill>
                  <a:srgbClr val="0000FF"/>
                </a:solidFill>
              </a:rPr>
              <a:t> ONE</a:t>
            </a:r>
            <a:r>
              <a:rPr lang="en-US" altLang="en-US" sz="1600" dirty="0">
                <a:solidFill>
                  <a:srgbClr val="0000FF"/>
                </a:solidFill>
              </a:rPr>
              <a:t>. 2009;4(12):e8327.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altLang="en-US" sz="1600" i="1" dirty="0">
                <a:solidFill>
                  <a:srgbClr val="0000FF"/>
                </a:solidFill>
              </a:rPr>
              <a:t>Science &amp; Justice</a:t>
            </a:r>
            <a:r>
              <a:rPr lang="en-US" altLang="en-US" sz="1600" dirty="0">
                <a:solidFill>
                  <a:srgbClr val="0000FF"/>
                </a:solidFill>
              </a:rPr>
              <a:t>. 2013;53(2):103-114.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2015;60(4):857-868.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Greenspoon SA, </a:t>
            </a:r>
            <a:r>
              <a:rPr lang="en-US" altLang="en-US" sz="1600" dirty="0" err="1">
                <a:solidFill>
                  <a:srgbClr val="0000FF"/>
                </a:solidFill>
              </a:rPr>
              <a:t>Schiermeier</a:t>
            </a:r>
            <a:r>
              <a:rPr lang="en-US" altLang="en-US" sz="1600" dirty="0">
                <a:solidFill>
                  <a:srgbClr val="0000FF"/>
                </a:solidFill>
              </a:rPr>
              <a:t>-Wood L, Jenkins BC. Establishing the limits of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Casework: a validation study.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2015;60(5):1263-1276.</a:t>
            </a:r>
            <a:r>
              <a:rPr lang="en-US" altLang="en-US" sz="1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Bauer DW, Butt N,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JM, Perlin MW. Validating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interpretation of DNA mixtures containing up to ten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2020; 65(2):380-398.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Legler MM, Spencer CE, Smith JL, Allan WP,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Validating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DNA mixture interpretation.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2011;56(6):1430-1447.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New York State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validation study.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2013;58(6):1458-1466.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Dormer K, </a:t>
            </a:r>
            <a:r>
              <a:rPr lang="en-US" altLang="en-US" sz="1600" dirty="0" err="1">
                <a:solidFill>
                  <a:srgbClr val="000090"/>
                </a:solidFill>
              </a:rPr>
              <a:t>Hornyak</a:t>
            </a:r>
            <a:r>
              <a:rPr lang="en-US" altLang="en-US" sz="1600" dirty="0">
                <a:solidFill>
                  <a:srgbClr val="000090"/>
                </a:solidFill>
              </a:rPr>
              <a:t> J, </a:t>
            </a:r>
            <a:r>
              <a:rPr lang="en-US" altLang="en-US" sz="1600" dirty="0" err="1">
                <a:solidFill>
                  <a:srgbClr val="000090"/>
                </a:solidFill>
              </a:rPr>
              <a:t>Schiermeier</a:t>
            </a:r>
            <a:r>
              <a:rPr lang="en-US" altLang="en-US" sz="1600" dirty="0">
                <a:solidFill>
                  <a:srgbClr val="000090"/>
                </a:solidFill>
              </a:rPr>
              <a:t>-Wood L, Greenspoon S.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600" i="1" dirty="0">
                <a:solidFill>
                  <a:srgbClr val="000090"/>
                </a:solidFill>
              </a:rPr>
              <a:t>PLOS ONE</a:t>
            </a:r>
            <a:r>
              <a:rPr lang="en-US" altLang="en-US" sz="1600" dirty="0">
                <a:solidFill>
                  <a:srgbClr val="000090"/>
                </a:solidFill>
              </a:rPr>
              <a:t>. 2014;(9)3:e92837.  </a:t>
            </a:r>
          </a:p>
        </p:txBody>
      </p:sp>
      <p:sp>
        <p:nvSpPr>
          <p:cNvPr id="30723" name="Slide Number Placeholder 1">
            <a:extLst>
              <a:ext uri="{FF2B5EF4-FFF2-40B4-BE49-F238E27FC236}">
                <a16:creationId xmlns:a16="http://schemas.microsoft.com/office/drawing/2014/main" id="{5AF740A0-7C8A-C044-9BC2-4A9B1DED7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BEC7F7C-2C53-3E4F-A54A-B2B7CCE52553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1D9D222-640A-5F45-834E-746743AD1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1746" name="Slide Number Placeholder 1">
            <a:extLst>
              <a:ext uri="{FF2B5EF4-FFF2-40B4-BE49-F238E27FC236}">
                <a16:creationId xmlns:a16="http://schemas.microsoft.com/office/drawing/2014/main" id="{12CDD271-3AF0-E348-A4BB-E83E4BAE4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9475" y="104775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3C5C49-1494-BD48-B9B0-3510AAD408AE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2400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A10CE070-B18F-9947-8A65-F3FFAA5A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17588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>
            <a:extLst>
              <a:ext uri="{FF2B5EF4-FFF2-40B4-BE49-F238E27FC236}">
                <a16:creationId xmlns:a16="http://schemas.microsoft.com/office/drawing/2014/main" id="{52F19C2E-98F2-EB45-B454-3D0D280F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36700"/>
            <a:ext cx="2463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F9C9C-C85B-D644-8855-B7E0BA19067B}"/>
              </a:ext>
            </a:extLst>
          </p:cNvPr>
          <p:cNvSpPr txBox="1"/>
          <p:nvPr/>
        </p:nvSpPr>
        <p:spPr>
          <a:xfrm>
            <a:off x="6545263" y="1814513"/>
            <a:ext cx="9858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</a:p>
        </p:txBody>
      </p:sp>
      <p:pic>
        <p:nvPicPr>
          <p:cNvPr id="31750" name="Picture 7">
            <a:extLst>
              <a:ext uri="{FF2B5EF4-FFF2-40B4-BE49-F238E27FC236}">
                <a16:creationId xmlns:a16="http://schemas.microsoft.com/office/drawing/2014/main" id="{000F5ED4-5DDF-644E-BD59-F56D0193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743200"/>
            <a:ext cx="51149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491C64-1F24-EF41-94E1-121BE960BBDB}"/>
              </a:ext>
            </a:extLst>
          </p:cNvPr>
          <p:cNvSpPr txBox="1">
            <a:spLocks/>
          </p:cNvSpPr>
          <p:nvPr/>
        </p:nvSpPr>
        <p:spPr bwMode="auto">
          <a:xfrm>
            <a:off x="7858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predictability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853F41F3-F3C9-CF43-B0B7-8A996B707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2770" name="Slide Number Placeholder 1">
            <a:extLst>
              <a:ext uri="{FF2B5EF4-FFF2-40B4-BE49-F238E27FC236}">
                <a16:creationId xmlns:a16="http://schemas.microsoft.com/office/drawing/2014/main" id="{EB7467B9-45CC-C645-8345-CA5AAEAB8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9475" y="104775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BB0724-7682-6245-B39B-5F79FF0A3E14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2400"/>
          </a:p>
        </p:txBody>
      </p:sp>
      <p:grpSp>
        <p:nvGrpSpPr>
          <p:cNvPr id="32771" name="Group 2">
            <a:extLst>
              <a:ext uri="{FF2B5EF4-FFF2-40B4-BE49-F238E27FC236}">
                <a16:creationId xmlns:a16="http://schemas.microsoft.com/office/drawing/2014/main" id="{980055AF-6B2D-B648-A7E5-0FFA23F71D3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240088"/>
            <a:ext cx="3416300" cy="801687"/>
            <a:chOff x="4114800" y="3333005"/>
            <a:chExt cx="3416630" cy="801033"/>
          </a:xfrm>
        </p:grpSpPr>
        <p:pic>
          <p:nvPicPr>
            <p:cNvPr id="32775" name="Picture 5">
              <a:extLst>
                <a:ext uri="{FF2B5EF4-FFF2-40B4-BE49-F238E27FC236}">
                  <a16:creationId xmlns:a16="http://schemas.microsoft.com/office/drawing/2014/main" id="{3B0D4C2C-80B7-B94F-9FC4-3A092E319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333005"/>
              <a:ext cx="24638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46A4E4-651A-E049-8C1F-E4660D0EFD43}"/>
                </a:ext>
              </a:extLst>
            </p:cNvPr>
            <p:cNvSpPr txBox="1"/>
            <p:nvPr/>
          </p:nvSpPr>
          <p:spPr>
            <a:xfrm>
              <a:off x="6545498" y="3610590"/>
              <a:ext cx="985932" cy="5234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2014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D2110C8-05F3-2B40-BBAC-8D7D0C093D74}"/>
              </a:ext>
            </a:extLst>
          </p:cNvPr>
          <p:cNvSpPr txBox="1">
            <a:spLocks/>
          </p:cNvSpPr>
          <p:nvPr/>
        </p:nvSpPr>
        <p:spPr bwMode="auto">
          <a:xfrm>
            <a:off x="7858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kern="0" dirty="0">
                <a:ea typeface="ＭＳ Ｐゴシック" panose="020B0600070205080204" pitchFamily="34" charset="-128"/>
              </a:rPr>
              <a:t> reliability</a:t>
            </a:r>
          </a:p>
        </p:txBody>
      </p:sp>
      <p:pic>
        <p:nvPicPr>
          <p:cNvPr id="32773" name="Picture 1">
            <a:extLst>
              <a:ext uri="{FF2B5EF4-FFF2-40B4-BE49-F238E27FC236}">
                <a16:creationId xmlns:a16="http://schemas.microsoft.com/office/drawing/2014/main" id="{0AC72172-E85C-3B43-9F23-35F391A4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>
            <a:extLst>
              <a:ext uri="{FF2B5EF4-FFF2-40B4-BE49-F238E27FC236}">
                <a16:creationId xmlns:a16="http://schemas.microsoft.com/office/drawing/2014/main" id="{ECE717D3-73FA-4745-9EA5-662A29C2A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274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</a:rPr>
              <a:t>Validation axes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specific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</a:rPr>
              <a:t>   • reproducible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06A7DFF4-23E3-B04E-AEDE-8EC1E007E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Sensitivity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5303E2B1-5971-6746-8825-B0A4EACD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extent to which interpretation identifies the correct person  </a:t>
            </a:r>
          </a:p>
        </p:txBody>
      </p:sp>
      <p:sp>
        <p:nvSpPr>
          <p:cNvPr id="33795" name="TextBox 3">
            <a:extLst>
              <a:ext uri="{FF2B5EF4-FFF2-40B4-BE49-F238E27FC236}">
                <a16:creationId xmlns:a16="http://schemas.microsoft.com/office/drawing/2014/main" id="{D2C804BC-4434-6444-AE50-A77150CDD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425" y="4271963"/>
            <a:ext cx="4887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101 reported genotype matches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82 with DNA statistic over a million</a:t>
            </a:r>
          </a:p>
        </p:txBody>
      </p:sp>
      <p:sp>
        <p:nvSpPr>
          <p:cNvPr id="33796" name="TextBox 3">
            <a:extLst>
              <a:ext uri="{FF2B5EF4-FFF2-40B4-BE49-F238E27FC236}">
                <a16:creationId xmlns:a16="http://schemas.microsoft.com/office/drawing/2014/main" id="{E55264BF-7B4E-BF4F-B352-3AC9B834E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242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66FF"/>
                </a:solidFill>
              </a:rPr>
              <a:t>True DNA mixture inclusions</a:t>
            </a:r>
          </a:p>
        </p:txBody>
      </p:sp>
      <p:sp>
        <p:nvSpPr>
          <p:cNvPr id="33797" name="Slide Number Placeholder 1">
            <a:extLst>
              <a:ext uri="{FF2B5EF4-FFF2-40B4-BE49-F238E27FC236}">
                <a16:creationId xmlns:a16="http://schemas.microsoft.com/office/drawing/2014/main" id="{7BD3F7D9-536D-CB41-96D6-DFFD7312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4206A6F2-5699-EF41-AA4D-D1CF8472DFB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7AAC315-D80C-1345-A09B-8CCAA848B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sensitivity</a:t>
            </a:r>
          </a:p>
        </p:txBody>
      </p:sp>
      <p:pic>
        <p:nvPicPr>
          <p:cNvPr id="34818" name="Picture 2" descr="fig1.pdf">
            <a:extLst>
              <a:ext uri="{FF2B5EF4-FFF2-40B4-BE49-F238E27FC236}">
                <a16:creationId xmlns:a16="http://schemas.microsoft.com/office/drawing/2014/main" id="{D64996EF-4B3C-5C4F-8E71-69BAF8C7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9"/>
          <a:stretch>
            <a:fillRect/>
          </a:stretch>
        </p:blipFill>
        <p:spPr bwMode="auto">
          <a:xfrm>
            <a:off x="1981200" y="2286000"/>
            <a:ext cx="5299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19" name="Straight Connector 15">
            <a:extLst>
              <a:ext uri="{FF2B5EF4-FFF2-40B4-BE49-F238E27FC236}">
                <a16:creationId xmlns:a16="http://schemas.microsoft.com/office/drawing/2014/main" id="{D5528DC6-C588-104A-BA05-0A5C13DF52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6438" y="2543175"/>
            <a:ext cx="22225" cy="9985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4820" name="Left-Right Arrow 22">
            <a:extLst>
              <a:ext uri="{FF2B5EF4-FFF2-40B4-BE49-F238E27FC236}">
                <a16:creationId xmlns:a16="http://schemas.microsoft.com/office/drawing/2014/main" id="{011A702D-F747-0344-8C50-C771483A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2466975"/>
            <a:ext cx="3429000" cy="76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1" name="TextBox 24">
            <a:extLst>
              <a:ext uri="{FF2B5EF4-FFF2-40B4-BE49-F238E27FC236}">
                <a16:creationId xmlns:a16="http://schemas.microsoft.com/office/drawing/2014/main" id="{7DAA7447-3685-1B41-9C6D-284F4C0E2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2388"/>
            <a:ext cx="190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11.05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 i="1">
                <a:solidFill>
                  <a:srgbClr val="0000FF"/>
                </a:solidFill>
              </a:rPr>
              <a:t>(5.42)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113 billion</a:t>
            </a:r>
          </a:p>
        </p:txBody>
      </p:sp>
      <p:sp>
        <p:nvSpPr>
          <p:cNvPr id="34822" name="TextBox 44">
            <a:extLst>
              <a:ext uri="{FF2B5EF4-FFF2-40B4-BE49-F238E27FC236}">
                <a16:creationId xmlns:a16="http://schemas.microsoft.com/office/drawing/2014/main" id="{CD723875-985A-1747-B61B-09653DE9A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47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TrueAllele</a:t>
            </a:r>
          </a:p>
        </p:txBody>
      </p:sp>
      <p:sp>
        <p:nvSpPr>
          <p:cNvPr id="34823" name="TextBox 3">
            <a:extLst>
              <a:ext uri="{FF2B5EF4-FFF2-40B4-BE49-F238E27FC236}">
                <a16:creationId xmlns:a16="http://schemas.microsoft.com/office/drawing/2014/main" id="{C4A646F1-CC6E-E240-89A8-42557147B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log(LR) match distribution</a:t>
            </a:r>
          </a:p>
        </p:txBody>
      </p:sp>
      <p:sp>
        <p:nvSpPr>
          <p:cNvPr id="34824" name="Slide Number Placeholder 1">
            <a:extLst>
              <a:ext uri="{FF2B5EF4-FFF2-40B4-BE49-F238E27FC236}">
                <a16:creationId xmlns:a16="http://schemas.microsoft.com/office/drawing/2014/main" id="{30DC6A76-7CE9-D84A-8AD8-087EB4CD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D8366FC-4E26-B14A-A80B-C5743D515CE0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3CCD253-ADB7-6548-BA32-41F7037D0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Comparison with human review</a:t>
            </a:r>
          </a:p>
        </p:txBody>
      </p:sp>
      <p:pic>
        <p:nvPicPr>
          <p:cNvPr id="35842" name="Picture 2" descr="fig1.pdf">
            <a:extLst>
              <a:ext uri="{FF2B5EF4-FFF2-40B4-BE49-F238E27FC236}">
                <a16:creationId xmlns:a16="http://schemas.microsoft.com/office/drawing/2014/main" id="{6BB044E2-91B4-F249-9002-814806E9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9"/>
          <a:stretch>
            <a:fillRect/>
          </a:stretch>
        </p:blipFill>
        <p:spPr bwMode="auto">
          <a:xfrm>
            <a:off x="1981200" y="5103813"/>
            <a:ext cx="52990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PI.pdf">
            <a:extLst>
              <a:ext uri="{FF2B5EF4-FFF2-40B4-BE49-F238E27FC236}">
                <a16:creationId xmlns:a16="http://schemas.microsoft.com/office/drawing/2014/main" id="{8108DA2D-3ECB-D04D-B5DD-D72E2AC3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9"/>
          <a:stretch>
            <a:fillRect/>
          </a:stretch>
        </p:blipFill>
        <p:spPr bwMode="auto">
          <a:xfrm>
            <a:off x="1981200" y="1752600"/>
            <a:ext cx="5299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mCPI.pdf">
            <a:extLst>
              <a:ext uri="{FF2B5EF4-FFF2-40B4-BE49-F238E27FC236}">
                <a16:creationId xmlns:a16="http://schemas.microsoft.com/office/drawing/2014/main" id="{40059F62-5932-2046-AAEF-6BD6CC762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13"/>
          <a:stretch>
            <a:fillRect/>
          </a:stretch>
        </p:blipFill>
        <p:spPr bwMode="auto">
          <a:xfrm>
            <a:off x="1981200" y="3429000"/>
            <a:ext cx="52990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5" name="Straight Connector 15">
            <a:extLst>
              <a:ext uri="{FF2B5EF4-FFF2-40B4-BE49-F238E27FC236}">
                <a16:creationId xmlns:a16="http://schemas.microsoft.com/office/drawing/2014/main" id="{211EC03A-7F6C-BE45-9A97-A71AC16558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16438" y="5360988"/>
            <a:ext cx="22225" cy="9985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46" name="Left-Right Arrow 22">
            <a:extLst>
              <a:ext uri="{FF2B5EF4-FFF2-40B4-BE49-F238E27FC236}">
                <a16:creationId xmlns:a16="http://schemas.microsoft.com/office/drawing/2014/main" id="{2C306A4F-597A-734E-BA9E-F7A3BA37F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138" y="5284788"/>
            <a:ext cx="3429000" cy="76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7" name="TextBox 44">
            <a:extLst>
              <a:ext uri="{FF2B5EF4-FFF2-40B4-BE49-F238E27FC236}">
                <a16:creationId xmlns:a16="http://schemas.microsoft.com/office/drawing/2014/main" id="{50C2AAD8-BD69-F649-927A-0B3D94BC8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362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CPI</a:t>
            </a:r>
          </a:p>
        </p:txBody>
      </p:sp>
      <p:sp>
        <p:nvSpPr>
          <p:cNvPr id="35848" name="TextBox 24">
            <a:extLst>
              <a:ext uri="{FF2B5EF4-FFF2-40B4-BE49-F238E27FC236}">
                <a16:creationId xmlns:a16="http://schemas.microsoft.com/office/drawing/2014/main" id="{52BBF8CC-44A3-D74F-BB96-05607038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102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11.05</a:t>
            </a:r>
            <a:r>
              <a:rPr lang="en-US" altLang="en-US" sz="2400">
                <a:solidFill>
                  <a:srgbClr val="0000FF"/>
                </a:solidFill>
              </a:rPr>
              <a:t> </a:t>
            </a:r>
            <a:r>
              <a:rPr lang="en-US" altLang="en-US" sz="2400" i="1">
                <a:solidFill>
                  <a:srgbClr val="0000FF"/>
                </a:solidFill>
              </a:rPr>
              <a:t>(5.42)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113 billion</a:t>
            </a:r>
          </a:p>
        </p:txBody>
      </p:sp>
      <p:cxnSp>
        <p:nvCxnSpPr>
          <p:cNvPr id="35849" name="Straight Connector 15">
            <a:extLst>
              <a:ext uri="{FF2B5EF4-FFF2-40B4-BE49-F238E27FC236}">
                <a16:creationId xmlns:a16="http://schemas.microsoft.com/office/drawing/2014/main" id="{D66AC856-46E7-824C-BC80-647787FE16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3686175"/>
            <a:ext cx="15875" cy="10731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50" name="Left-Right Arrow 22">
            <a:extLst>
              <a:ext uri="{FF2B5EF4-FFF2-40B4-BE49-F238E27FC236}">
                <a16:creationId xmlns:a16="http://schemas.microsoft.com/office/drawing/2014/main" id="{48885C41-2A54-DD4D-A430-565AAF4F2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3606800"/>
            <a:ext cx="985838" cy="98425"/>
          </a:xfrm>
          <a:prstGeom prst="leftRightArrow">
            <a:avLst>
              <a:gd name="adj1" fmla="val 50000"/>
              <a:gd name="adj2" fmla="val 49802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51" name="Left-Right Arrow 22">
            <a:extLst>
              <a:ext uri="{FF2B5EF4-FFF2-40B4-BE49-F238E27FC236}">
                <a16:creationId xmlns:a16="http://schemas.microsoft.com/office/drawing/2014/main" id="{91525376-948C-1547-8D1C-42CD592E3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1917700"/>
            <a:ext cx="1284288" cy="104775"/>
          </a:xfrm>
          <a:prstGeom prst="leftRightArrow">
            <a:avLst>
              <a:gd name="adj1" fmla="val 50000"/>
              <a:gd name="adj2" fmla="val 49938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5852" name="Straight Connector 15">
            <a:extLst>
              <a:ext uri="{FF2B5EF4-FFF2-40B4-BE49-F238E27FC236}">
                <a16:creationId xmlns:a16="http://schemas.microsoft.com/office/drawing/2014/main" id="{41780C74-9BBD-B144-839C-FC528917ED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6350" y="2022475"/>
            <a:ext cx="1588" cy="106045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853" name="TextBox 3">
            <a:extLst>
              <a:ext uri="{FF2B5EF4-FFF2-40B4-BE49-F238E27FC236}">
                <a16:creationId xmlns:a16="http://schemas.microsoft.com/office/drawing/2014/main" id="{3D572989-C5D8-A742-9F0A-3CD3FFE1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415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6.83</a:t>
            </a:r>
            <a:r>
              <a:rPr lang="en-US" altLang="en-US" sz="2400">
                <a:solidFill>
                  <a:srgbClr val="008000"/>
                </a:solidFill>
              </a:rPr>
              <a:t> </a:t>
            </a:r>
            <a:r>
              <a:rPr lang="en-US" altLang="en-US" sz="2400" i="1">
                <a:solidFill>
                  <a:srgbClr val="008000"/>
                </a:solidFill>
              </a:rPr>
              <a:t>(2.22)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6.68 million</a:t>
            </a:r>
          </a:p>
        </p:txBody>
      </p:sp>
      <p:sp>
        <p:nvSpPr>
          <p:cNvPr id="35854" name="TextBox 3">
            <a:extLst>
              <a:ext uri="{FF2B5EF4-FFF2-40B4-BE49-F238E27FC236}">
                <a16:creationId xmlns:a16="http://schemas.microsoft.com/office/drawing/2014/main" id="{D94FC59D-0FA9-D94D-8A0D-D71E1F4E0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7938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2.15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i="1">
                <a:solidFill>
                  <a:srgbClr val="FF0000"/>
                </a:solidFill>
              </a:rPr>
              <a:t>(1.68)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140</a:t>
            </a:r>
          </a:p>
        </p:txBody>
      </p:sp>
      <p:sp>
        <p:nvSpPr>
          <p:cNvPr id="35855" name="TextBox 44">
            <a:extLst>
              <a:ext uri="{FF2B5EF4-FFF2-40B4-BE49-F238E27FC236}">
                <a16:creationId xmlns:a16="http://schemas.microsoft.com/office/drawing/2014/main" id="{1AC9FFCE-632D-9F45-A738-A3F8CDCAB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9624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mCPI</a:t>
            </a:r>
          </a:p>
        </p:txBody>
      </p:sp>
      <p:sp>
        <p:nvSpPr>
          <p:cNvPr id="35856" name="TextBox 44">
            <a:extLst>
              <a:ext uri="{FF2B5EF4-FFF2-40B4-BE49-F238E27FC236}">
                <a16:creationId xmlns:a16="http://schemas.microsoft.com/office/drawing/2014/main" id="{6D3EB940-EAC7-2943-9B02-34F54621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TrueAllele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52C941A2-FFF5-2C40-8245-2FBA703C6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1CA680AF-FE38-4541-805C-166AB9F15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accuracy</a:t>
            </a:r>
          </a:p>
        </p:txBody>
      </p:sp>
      <p:pic>
        <p:nvPicPr>
          <p:cNvPr id="36866" name="Picture 1" descr="Figure8.tiff">
            <a:extLst>
              <a:ext uri="{FF2B5EF4-FFF2-40B4-BE49-F238E27FC236}">
                <a16:creationId xmlns:a16="http://schemas.microsoft.com/office/drawing/2014/main" id="{D11746CE-8BC5-7C46-916C-AD5A8442E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30875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lide Number Placeholder 1">
            <a:extLst>
              <a:ext uri="{FF2B5EF4-FFF2-40B4-BE49-F238E27FC236}">
                <a16:creationId xmlns:a16="http://schemas.microsoft.com/office/drawing/2014/main" id="{5F552C95-CBE9-BF43-8114-055EF108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FDBBF4D-FA59-0841-AA40-1C8253F7758E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3DC308BD-AF34-1246-B3F6-A9F44EF96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Specificity</a:t>
            </a:r>
          </a:p>
        </p:txBody>
      </p:sp>
      <p:sp>
        <p:nvSpPr>
          <p:cNvPr id="38914" name="TextBox 1">
            <a:extLst>
              <a:ext uri="{FF2B5EF4-FFF2-40B4-BE49-F238E27FC236}">
                <a16:creationId xmlns:a16="http://schemas.microsoft.com/office/drawing/2014/main" id="{DC19292A-6425-1D4B-88AE-E9BA1D78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548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extent to which interpretation does not misidentify the wrong person  </a:t>
            </a:r>
          </a:p>
        </p:txBody>
      </p:sp>
      <p:sp>
        <p:nvSpPr>
          <p:cNvPr id="38915" name="TextBox 2">
            <a:extLst>
              <a:ext uri="{FF2B5EF4-FFF2-40B4-BE49-F238E27FC236}">
                <a16:creationId xmlns:a16="http://schemas.microsoft.com/office/drawing/2014/main" id="{47ED1603-E713-D144-826A-343C374B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71963"/>
            <a:ext cx="7473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101 matching genotypes </a:t>
            </a:r>
            <a:r>
              <a:rPr lang="en-US" altLang="en-US" sz="2400"/>
              <a:t>x </a:t>
            </a:r>
            <a:r>
              <a:rPr lang="en-US" altLang="en-US" sz="2400">
                <a:solidFill>
                  <a:srgbClr val="660066"/>
                </a:solidFill>
              </a:rPr>
              <a:t>10,000 random references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  x </a:t>
            </a:r>
            <a:r>
              <a:rPr lang="en-US" altLang="en-US" sz="2400">
                <a:solidFill>
                  <a:srgbClr val="660066"/>
                </a:solidFill>
              </a:rPr>
              <a:t>3 ethnic populations</a:t>
            </a:r>
            <a:r>
              <a:rPr lang="en-US" altLang="en-US" sz="2400"/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for over </a:t>
            </a:r>
            <a:r>
              <a:rPr lang="en-US" altLang="en-US" sz="2400">
                <a:solidFill>
                  <a:srgbClr val="000090"/>
                </a:solidFill>
              </a:rPr>
              <a:t>1,000,000 nonmatching comparisons</a:t>
            </a:r>
          </a:p>
        </p:txBody>
      </p:sp>
      <p:sp>
        <p:nvSpPr>
          <p:cNvPr id="38916" name="TextBox 3">
            <a:extLst>
              <a:ext uri="{FF2B5EF4-FFF2-40B4-BE49-F238E27FC236}">
                <a16:creationId xmlns:a16="http://schemas.microsoft.com/office/drawing/2014/main" id="{79074D7D-7157-FE41-B3C2-C60283719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66FF"/>
                </a:solidFill>
              </a:rPr>
              <a:t>True exclusions, without false inclusions</a:t>
            </a:r>
          </a:p>
        </p:txBody>
      </p:sp>
      <p:sp>
        <p:nvSpPr>
          <p:cNvPr id="38917" name="Slide Number Placeholder 1">
            <a:extLst>
              <a:ext uri="{FF2B5EF4-FFF2-40B4-BE49-F238E27FC236}">
                <a16:creationId xmlns:a16="http://schemas.microsoft.com/office/drawing/2014/main" id="{E6C2ADBB-FE95-4B42-9497-A36A053A0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A2238F1-AEBA-B041-BA62-4410E8BEAE0D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Fig5.pdf">
            <a:extLst>
              <a:ext uri="{FF2B5EF4-FFF2-40B4-BE49-F238E27FC236}">
                <a16:creationId xmlns:a16="http://schemas.microsoft.com/office/drawing/2014/main" id="{07A08E82-553E-F445-93A9-2F7D9E7D8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49488"/>
            <a:ext cx="70104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itle 1">
            <a:extLst>
              <a:ext uri="{FF2B5EF4-FFF2-40B4-BE49-F238E27FC236}">
                <a16:creationId xmlns:a16="http://schemas.microsoft.com/office/drawing/2014/main" id="{C6209292-53F2-1C45-A1FC-BD91DB71E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specificity</a:t>
            </a:r>
          </a:p>
        </p:txBody>
      </p:sp>
      <p:sp>
        <p:nvSpPr>
          <p:cNvPr id="39939" name="TextBox 10">
            <a:extLst>
              <a:ext uri="{FF2B5EF4-FFF2-40B4-BE49-F238E27FC236}">
                <a16:creationId xmlns:a16="http://schemas.microsoft.com/office/drawing/2014/main" id="{CF5D3C0E-A3A3-1440-B06B-BFAC0522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2890838"/>
            <a:ext cx="121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– 19.47</a:t>
            </a:r>
          </a:p>
        </p:txBody>
      </p:sp>
      <p:cxnSp>
        <p:nvCxnSpPr>
          <p:cNvPr id="39940" name="Straight Connector 15">
            <a:extLst>
              <a:ext uri="{FF2B5EF4-FFF2-40B4-BE49-F238E27FC236}">
                <a16:creationId xmlns:a16="http://schemas.microsoft.com/office/drawing/2014/main" id="{DE0FEBD6-D61D-034F-AD0F-2B1FA4B2D3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65538" y="3370263"/>
            <a:ext cx="4762" cy="29083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941" name="TextBox 3">
            <a:extLst>
              <a:ext uri="{FF2B5EF4-FFF2-40B4-BE49-F238E27FC236}">
                <a16:creationId xmlns:a16="http://schemas.microsoft.com/office/drawing/2014/main" id="{A9570A29-5711-294A-9ED0-E51E8E66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log(LR) nonmatch distribution</a:t>
            </a:r>
          </a:p>
        </p:txBody>
      </p:sp>
      <p:sp>
        <p:nvSpPr>
          <p:cNvPr id="39942" name="Slide Number Placeholder 1">
            <a:extLst>
              <a:ext uri="{FF2B5EF4-FFF2-40B4-BE49-F238E27FC236}">
                <a16:creationId xmlns:a16="http://schemas.microsoft.com/office/drawing/2014/main" id="{B0109A33-E4E6-3640-A2CD-5DAB562B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26C7E60-A383-974B-A626-634BB3B6EFF0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92F018C6-77BB-904D-9225-F3F6BB97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False positives</a:t>
            </a:r>
          </a:p>
        </p:txBody>
      </p:sp>
      <p:sp>
        <p:nvSpPr>
          <p:cNvPr id="37890" name="TextBox 1">
            <a:extLst>
              <a:ext uri="{FF2B5EF4-FFF2-40B4-BE49-F238E27FC236}">
                <a16:creationId xmlns:a16="http://schemas.microsoft.com/office/drawing/2014/main" id="{5F5676C1-224C-3749-A48E-B269CB6EA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526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FF"/>
                </a:solidFill>
              </a:rPr>
              <a:t>in over 1,000,000 comparisons per group</a:t>
            </a:r>
          </a:p>
        </p:txBody>
      </p:sp>
      <p:graphicFrame>
        <p:nvGraphicFramePr>
          <p:cNvPr id="37891" name="Object 4">
            <a:extLst>
              <a:ext uri="{FF2B5EF4-FFF2-40B4-BE49-F238E27FC236}">
                <a16:creationId xmlns:a16="http://schemas.microsoft.com/office/drawing/2014/main" id="{0CFE7C16-0EA3-424C-A5EE-57F2AFD871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943225"/>
          <a:ext cx="7059613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Worksheet" r:id="rId3" imgW="8382000" imgH="2311400" progId="Excel.Sheet.8">
                  <p:embed/>
                </p:oleObj>
              </mc:Choice>
              <mc:Fallback>
                <p:oleObj name="Worksheet" r:id="rId3" imgW="8382000" imgH="2311400" progId="Excel.Sheet.8">
                  <p:embed/>
                  <p:pic>
                    <p:nvPicPr>
                      <p:cNvPr id="37891" name="Object 4">
                        <a:extLst>
                          <a:ext uri="{FF2B5EF4-FFF2-40B4-BE49-F238E27FC236}">
                            <a16:creationId xmlns:a16="http://schemas.microsoft.com/office/drawing/2014/main" id="{0CFE7C16-0EA3-424C-A5EE-57F2AFD871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43225"/>
                        <a:ext cx="7059613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Box 1">
            <a:extLst>
              <a:ext uri="{FF2B5EF4-FFF2-40B4-BE49-F238E27FC236}">
                <a16:creationId xmlns:a16="http://schemas.microsoft.com/office/drawing/2014/main" id="{AF9584A4-2FDC-9F40-9C78-BDAC2DB66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562600"/>
            <a:ext cx="678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090"/>
                </a:solidFill>
              </a:rPr>
              <a:t>false positive rate is under 1 in 20,000 (0.005%)</a:t>
            </a:r>
          </a:p>
          <a:p>
            <a:pPr algn="ctr"/>
            <a:r>
              <a:rPr lang="en-US" altLang="en-US">
                <a:solidFill>
                  <a:schemeClr val="tx2"/>
                </a:solidFill>
              </a:rPr>
              <a:t>for LR &gt; 100, rate is 1 in 1,000,000 (0.0001)%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CBE1D60-5EAE-1444-AAEB-193363DA6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B842872E-0FE3-574E-B0C9-43A006BDC778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872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7F0FED62-9BFB-664C-DE79-4FE49D25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biology</a:t>
            </a:r>
          </a:p>
        </p:txBody>
      </p:sp>
      <p:pic>
        <p:nvPicPr>
          <p:cNvPr id="17410" name="Picture 3" descr="cell_chrom_dna.jpg">
            <a:extLst>
              <a:ext uri="{FF2B5EF4-FFF2-40B4-BE49-F238E27FC236}">
                <a16:creationId xmlns:a16="http://schemas.microsoft.com/office/drawing/2014/main" id="{67E06814-6E4B-382D-5EF6-451F6BD1B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69342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>
            <a:extLst>
              <a:ext uri="{FF2B5EF4-FFF2-40B4-BE49-F238E27FC236}">
                <a16:creationId xmlns:a16="http://schemas.microsoft.com/office/drawing/2014/main" id="{AB9F4A7D-B6E6-7FD0-0349-1863469D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4495800"/>
            <a:ext cx="83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/>
              <a:t>Locus</a:t>
            </a:r>
          </a:p>
        </p:txBody>
      </p:sp>
      <p:sp>
        <p:nvSpPr>
          <p:cNvPr id="17412" name="TextBox 5">
            <a:extLst>
              <a:ext uri="{FF2B5EF4-FFF2-40B4-BE49-F238E27FC236}">
                <a16:creationId xmlns:a16="http://schemas.microsoft.com/office/drawing/2014/main" id="{8D6CFF84-D347-B9AB-9898-688D1AF42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4140200"/>
            <a:ext cx="1600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Chromosome</a:t>
            </a:r>
          </a:p>
        </p:txBody>
      </p:sp>
      <p:sp>
        <p:nvSpPr>
          <p:cNvPr id="17413" name="TextBox 6">
            <a:extLst>
              <a:ext uri="{FF2B5EF4-FFF2-40B4-BE49-F238E27FC236}">
                <a16:creationId xmlns:a16="http://schemas.microsoft.com/office/drawing/2014/main" id="{4E670AAB-9573-F981-43DA-A52BEC28E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4820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Nucleus</a:t>
            </a:r>
          </a:p>
        </p:txBody>
      </p:sp>
      <p:sp>
        <p:nvSpPr>
          <p:cNvPr id="17414" name="TextBox 7">
            <a:extLst>
              <a:ext uri="{FF2B5EF4-FFF2-40B4-BE49-F238E27FC236}">
                <a16:creationId xmlns:a16="http://schemas.microsoft.com/office/drawing/2014/main" id="{B621A15B-A0B4-AE9E-2068-22704942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19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Cell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69450-44CF-EEAB-5B53-821E413C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1151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3576EAE3-8E69-F141-A70F-51D186C0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Higher human error rate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097D664-B6FE-C34D-AE73-71CEA03FBBD5}"/>
              </a:ext>
            </a:extLst>
          </p:cNvPr>
          <p:cNvSpPr txBox="1">
            <a:spLocks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A6F00-3D98-A541-BEA1-6396A4F1765D}"/>
              </a:ext>
            </a:extLst>
          </p:cNvPr>
          <p:cNvSpPr txBox="1"/>
          <p:nvPr/>
        </p:nvSpPr>
        <p:spPr>
          <a:xfrm>
            <a:off x="1284082" y="1845049"/>
            <a:ext cx="6575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TrueAllele</a:t>
            </a:r>
            <a:r>
              <a:rPr lang="en-US" dirty="0">
                <a:solidFill>
                  <a:srgbClr val="0070C0"/>
                </a:solidFill>
              </a:rPr>
              <a:t> specificity (million samples)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From noncontributor distribution, for LR &gt; 100: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Error rate = 1 in 1,000,000 (</a:t>
            </a:r>
            <a:r>
              <a:rPr lang="en-US" altLang="en-US" b="1" dirty="0">
                <a:solidFill>
                  <a:srgbClr val="FF0000"/>
                </a:solidFill>
              </a:rPr>
              <a:t>0.0001</a:t>
            </a:r>
            <a:r>
              <a:rPr lang="en-US" altLang="en-US" dirty="0">
                <a:solidFill>
                  <a:srgbClr val="FF0000"/>
                </a:solidFill>
              </a:rPr>
              <a:t>)%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99D51-67BC-7D4C-A562-8794ED21BE21}"/>
              </a:ext>
            </a:extLst>
          </p:cNvPr>
          <p:cNvSpPr txBox="1"/>
          <p:nvPr/>
        </p:nvSpPr>
        <p:spPr>
          <a:xfrm>
            <a:off x="2091192" y="3426378"/>
            <a:ext cx="49616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CPI – analytical threshold</a:t>
            </a:r>
          </a:p>
          <a:p>
            <a:r>
              <a:rPr lang="en-US" dirty="0">
                <a:solidFill>
                  <a:srgbClr val="002060"/>
                </a:solidFill>
              </a:rPr>
              <a:t>5 false positives in 81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5 in 81 (</a:t>
            </a:r>
            <a:r>
              <a:rPr lang="en-US" b="1" dirty="0">
                <a:solidFill>
                  <a:srgbClr val="FF0000"/>
                </a:solidFill>
              </a:rPr>
              <a:t>6%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60916D-A25A-F741-9DC6-9C52E18AA3CB}"/>
              </a:ext>
            </a:extLst>
          </p:cNvPr>
          <p:cNvSpPr txBox="1"/>
          <p:nvPr/>
        </p:nvSpPr>
        <p:spPr>
          <a:xfrm>
            <a:off x="2168136" y="5007707"/>
            <a:ext cx="4807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mCPI</a:t>
            </a:r>
            <a:r>
              <a:rPr lang="en-US" dirty="0">
                <a:solidFill>
                  <a:srgbClr val="7030A0"/>
                </a:solidFill>
              </a:rPr>
              <a:t> – stochastic threshold</a:t>
            </a:r>
          </a:p>
          <a:p>
            <a:r>
              <a:rPr lang="en-US" dirty="0">
                <a:solidFill>
                  <a:srgbClr val="7030A0"/>
                </a:solidFill>
              </a:rPr>
              <a:t>17 inconclusive results</a:t>
            </a:r>
          </a:p>
          <a:p>
            <a:r>
              <a:rPr lang="en-US" dirty="0">
                <a:solidFill>
                  <a:srgbClr val="7030A0"/>
                </a:solidFill>
              </a:rPr>
              <a:t>1 false positive in 53 comparisons</a:t>
            </a:r>
          </a:p>
          <a:p>
            <a:r>
              <a:rPr lang="en-US" dirty="0">
                <a:solidFill>
                  <a:srgbClr val="FF0000"/>
                </a:solidFill>
              </a:rPr>
              <a:t>Error rate = 1 in 53 (</a:t>
            </a:r>
            <a:r>
              <a:rPr lang="en-US" b="1" dirty="0">
                <a:solidFill>
                  <a:srgbClr val="FF0000"/>
                </a:solidFill>
              </a:rPr>
              <a:t>2%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9151B1F5-0E75-A44C-A3BA-0EB90AE36EDA}"/>
              </a:ext>
            </a:extLst>
          </p:cNvPr>
          <p:cNvSpPr txBox="1">
            <a:spLocks/>
          </p:cNvSpPr>
          <p:nvPr/>
        </p:nvSpPr>
        <p:spPr bwMode="auto">
          <a:xfrm>
            <a:off x="7796213" y="101600"/>
            <a:ext cx="11874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76A320C-DB5C-D840-B8A9-7D0BB77213FB}" type="slidenum">
              <a:rPr lang="en-US" altLang="en-US"/>
              <a:pPr algn="r"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075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BE20E2C-1939-DA4B-9E72-D2612D51B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Reproducibility</a:t>
            </a:r>
          </a:p>
        </p:txBody>
      </p:sp>
      <p:sp>
        <p:nvSpPr>
          <p:cNvPr id="41986" name="TextBox 1">
            <a:extLst>
              <a:ext uri="{FF2B5EF4-FFF2-40B4-BE49-F238E27FC236}">
                <a16:creationId xmlns:a16="http://schemas.microsoft.com/office/drawing/2014/main" id="{5122994B-795B-DC47-9C02-D4E67381F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813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66"/>
                </a:solidFill>
              </a:rPr>
              <a:t>MCMC computing has sampling variation</a:t>
            </a:r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429E809C-F157-2240-BAE8-47CED1DC8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48188"/>
            <a:ext cx="6096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duplicate computer runs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on 101 matching genotypes</a:t>
            </a:r>
          </a:p>
        </p:txBody>
      </p:sp>
      <p:sp>
        <p:nvSpPr>
          <p:cNvPr id="41988" name="TextBox 4">
            <a:extLst>
              <a:ext uri="{FF2B5EF4-FFF2-40B4-BE49-F238E27FC236}">
                <a16:creationId xmlns:a16="http://schemas.microsoft.com/office/drawing/2014/main" id="{F353ED72-B13A-2246-BF18-5DB85372A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405438"/>
            <a:ext cx="6096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measure log(LR) variation</a:t>
            </a:r>
          </a:p>
        </p:txBody>
      </p:sp>
      <p:sp>
        <p:nvSpPr>
          <p:cNvPr id="41989" name="TextBox 5">
            <a:extLst>
              <a:ext uri="{FF2B5EF4-FFF2-40B4-BE49-F238E27FC236}">
                <a16:creationId xmlns:a16="http://schemas.microsoft.com/office/drawing/2014/main" id="{B89CC5BB-2597-A54D-86AA-FD379969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2405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extent to which interpretation gives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the same answer to the same question</a:t>
            </a:r>
          </a:p>
        </p:txBody>
      </p:sp>
      <p:sp>
        <p:nvSpPr>
          <p:cNvPr id="41990" name="Slide Number Placeholder 1">
            <a:extLst>
              <a:ext uri="{FF2B5EF4-FFF2-40B4-BE49-F238E27FC236}">
                <a16:creationId xmlns:a16="http://schemas.microsoft.com/office/drawing/2014/main" id="{8CFBE233-33B2-E54D-A90B-511D407FB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05FCCDA-C052-FC4D-A4F1-39B76E74703B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Fig6.pdf">
            <a:extLst>
              <a:ext uri="{FF2B5EF4-FFF2-40B4-BE49-F238E27FC236}">
                <a16:creationId xmlns:a16="http://schemas.microsoft.com/office/drawing/2014/main" id="{31C610A9-4FF3-EB40-A23F-A2569D29C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1200"/>
            <a:ext cx="6210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itle 1">
            <a:extLst>
              <a:ext uri="{FF2B5EF4-FFF2-40B4-BE49-F238E27FC236}">
                <a16:creationId xmlns:a16="http://schemas.microsoft.com/office/drawing/2014/main" id="{47BF1620-68CC-E942-81D4-09323B82D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reproducibility</a:t>
            </a:r>
          </a:p>
        </p:txBody>
      </p:sp>
      <p:sp>
        <p:nvSpPr>
          <p:cNvPr id="43011" name="TextBox 6">
            <a:extLst>
              <a:ext uri="{FF2B5EF4-FFF2-40B4-BE49-F238E27FC236}">
                <a16:creationId xmlns:a16="http://schemas.microsoft.com/office/drawing/2014/main" id="{EBE6CE84-36FF-4848-BEBE-5CC086820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Concordance in two independent computer runs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71B55-3DA2-5544-9A69-8F647B673A8E}"/>
              </a:ext>
            </a:extLst>
          </p:cNvPr>
          <p:cNvSpPr txBox="1"/>
          <p:nvPr/>
        </p:nvSpPr>
        <p:spPr>
          <a:xfrm>
            <a:off x="4191000" y="4876800"/>
            <a:ext cx="3124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standard deviation</a:t>
            </a:r>
          </a:p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(within-group)</a:t>
            </a: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0.305</a:t>
            </a:r>
          </a:p>
        </p:txBody>
      </p:sp>
      <p:sp>
        <p:nvSpPr>
          <p:cNvPr id="43013" name="Slide Number Placeholder 1">
            <a:extLst>
              <a:ext uri="{FF2B5EF4-FFF2-40B4-BE49-F238E27FC236}">
                <a16:creationId xmlns:a16="http://schemas.microsoft.com/office/drawing/2014/main" id="{29AC6C89-DDCF-4C46-ADCD-3729DC6EC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095768B-54E2-8441-9215-EEF10EDEFA93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B2BEF687-378A-0446-A0D9-7F8D9EFB3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4034" name="Picture 2" descr="JFS2011.jpeg">
            <a:extLst>
              <a:ext uri="{FF2B5EF4-FFF2-40B4-BE49-F238E27FC236}">
                <a16:creationId xmlns:a16="http://schemas.microsoft.com/office/drawing/2014/main" id="{4218604F-3770-D647-8151-0AA06C8E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Slide Number Placeholder 1">
            <a:extLst>
              <a:ext uri="{FF2B5EF4-FFF2-40B4-BE49-F238E27FC236}">
                <a16:creationId xmlns:a16="http://schemas.microsoft.com/office/drawing/2014/main" id="{1CEA6D8C-6BB5-034B-8D2F-0412E7D08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0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4677E-C3F0-EE46-BDBA-EF64AF694CA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2400"/>
          </a:p>
        </p:txBody>
      </p:sp>
      <p:pic>
        <p:nvPicPr>
          <p:cNvPr id="44036" name="Picture 5">
            <a:extLst>
              <a:ext uri="{FF2B5EF4-FFF2-40B4-BE49-F238E27FC236}">
                <a16:creationId xmlns:a16="http://schemas.microsoft.com/office/drawing/2014/main" id="{F87CCA78-AD44-1C48-B904-34477C7F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00413"/>
            <a:ext cx="5943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24D96617-D945-C244-8217-0FADF0CCE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5058" name="Picture 2" descr="JFS2011.jpeg">
            <a:extLst>
              <a:ext uri="{FF2B5EF4-FFF2-40B4-BE49-F238E27FC236}">
                <a16:creationId xmlns:a16="http://schemas.microsoft.com/office/drawing/2014/main" id="{D697F6E2-53BB-D44C-A971-911E6EC6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63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JFS2013.jpeg">
            <a:extLst>
              <a:ext uri="{FF2B5EF4-FFF2-40B4-BE49-F238E27FC236}">
                <a16:creationId xmlns:a16="http://schemas.microsoft.com/office/drawing/2014/main" id="{928EDE85-CD6C-4843-94AE-C1D0BC30B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/>
          <a:stretch>
            <a:fillRect/>
          </a:stretch>
        </p:blipFill>
        <p:spPr bwMode="auto">
          <a:xfrm>
            <a:off x="0" y="609600"/>
            <a:ext cx="9144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2D77484A-C42F-A544-B46A-2007A4D73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9475" y="33338"/>
            <a:ext cx="644525" cy="4238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3A707E-CE81-2F49-9B70-FAC35FE4BACF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2400"/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085890D7-B0FF-284D-AED1-4CA2FBF9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52578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E2FA6711-F442-E34D-B8E1-751BC3B0E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6082" name="Picture 2" descr="JFS2015.jpeg">
            <a:extLst>
              <a:ext uri="{FF2B5EF4-FFF2-40B4-BE49-F238E27FC236}">
                <a16:creationId xmlns:a16="http://schemas.microsoft.com/office/drawing/2014/main" id="{284BEEA7-F8AB-2646-A5D3-6A207DF5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0"/>
            <a:ext cx="83867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Slide Number Placeholder 1">
            <a:extLst>
              <a:ext uri="{FF2B5EF4-FFF2-40B4-BE49-F238E27FC236}">
                <a16:creationId xmlns:a16="http://schemas.microsoft.com/office/drawing/2014/main" id="{E19B0079-DD13-4744-B6AF-D4DC50E77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4238" y="101600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0F3D75-C9CE-944E-98E9-F65013C8CBE5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2400"/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5B786C20-4101-C44B-A04A-70E9D954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424238"/>
            <a:ext cx="43434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A9A57E4-4801-4A47-B884-F59B4EE8A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sensitivity</a:t>
            </a:r>
          </a:p>
        </p:txBody>
      </p:sp>
      <p:sp>
        <p:nvSpPr>
          <p:cNvPr id="47106" name="Slide Number Placeholder 1">
            <a:extLst>
              <a:ext uri="{FF2B5EF4-FFF2-40B4-BE49-F238E27FC236}">
                <a16:creationId xmlns:a16="http://schemas.microsoft.com/office/drawing/2014/main" id="{84B61B2A-61AC-D047-AA2F-A5C471D8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B9C18A9-E010-C049-A083-5428FE155CC8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2400"/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4CDC285D-B400-464F-96B9-3D1D94CB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8388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EA2736-6F74-DE44-949E-3F6C14660BD4}"/>
              </a:ext>
            </a:extLst>
          </p:cNvPr>
          <p:cNvSpPr txBox="1"/>
          <p:nvPr/>
        </p:nvSpPr>
        <p:spPr>
          <a:xfrm>
            <a:off x="7605713" y="6018213"/>
            <a:ext cx="11271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49A30CC6-92F9-9545-A8A4-E90B85AD9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specificity</a:t>
            </a:r>
          </a:p>
        </p:txBody>
      </p:sp>
      <p:sp>
        <p:nvSpPr>
          <p:cNvPr id="48130" name="Slide Number Placeholder 1">
            <a:extLst>
              <a:ext uri="{FF2B5EF4-FFF2-40B4-BE49-F238E27FC236}">
                <a16:creationId xmlns:a16="http://schemas.microsoft.com/office/drawing/2014/main" id="{8B66BF8D-04D8-B74F-9C0D-147CA14E2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653AE072-5C7B-0249-9751-45378BBCA04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2400"/>
          </a:p>
        </p:txBody>
      </p:sp>
      <p:pic>
        <p:nvPicPr>
          <p:cNvPr id="48131" name="Picture 1">
            <a:extLst>
              <a:ext uri="{FF2B5EF4-FFF2-40B4-BE49-F238E27FC236}">
                <a16:creationId xmlns:a16="http://schemas.microsoft.com/office/drawing/2014/main" id="{7AFB4CE1-4C53-5F47-A74B-6F736ED9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00200"/>
            <a:ext cx="5365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240255-69EE-B34C-8380-9538AE1D95BB}"/>
              </a:ext>
            </a:extLst>
          </p:cNvPr>
          <p:cNvSpPr txBox="1"/>
          <p:nvPr/>
        </p:nvSpPr>
        <p:spPr>
          <a:xfrm>
            <a:off x="7605713" y="6018213"/>
            <a:ext cx="11271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1C657E15-2F90-034F-BBB4-E8AC416C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reproducibility</a:t>
            </a:r>
          </a:p>
        </p:txBody>
      </p:sp>
      <p:sp>
        <p:nvSpPr>
          <p:cNvPr id="49154" name="Slide Number Placeholder 1">
            <a:extLst>
              <a:ext uri="{FF2B5EF4-FFF2-40B4-BE49-F238E27FC236}">
                <a16:creationId xmlns:a16="http://schemas.microsoft.com/office/drawing/2014/main" id="{5CAA9C5D-4497-4D40-B930-AEB2236A7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05BE9CC-A89B-DA48-AFE2-F31FA431C97C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2400"/>
          </a:p>
        </p:txBody>
      </p:sp>
      <p:pic>
        <p:nvPicPr>
          <p:cNvPr id="49155" name="Picture 2">
            <a:extLst>
              <a:ext uri="{FF2B5EF4-FFF2-40B4-BE49-F238E27FC236}">
                <a16:creationId xmlns:a16="http://schemas.microsoft.com/office/drawing/2014/main" id="{D3A4E718-F34A-4E47-8ADC-DD5774BB0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600200"/>
            <a:ext cx="5346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5C196-31C2-DA47-9FD1-A33F08AF3DAE}"/>
              </a:ext>
            </a:extLst>
          </p:cNvPr>
          <p:cNvSpPr txBox="1"/>
          <p:nvPr/>
        </p:nvSpPr>
        <p:spPr>
          <a:xfrm>
            <a:off x="7605713" y="6018213"/>
            <a:ext cx="11271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94212A44-BACF-DF42-8871-80F28A758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50178" name="Picture 3" descr="JFS2019.jpeg">
            <a:extLst>
              <a:ext uri="{FF2B5EF4-FFF2-40B4-BE49-F238E27FC236}">
                <a16:creationId xmlns:a16="http://schemas.microsoft.com/office/drawing/2014/main" id="{5D4CF691-17ED-1F4A-9592-890D2D5F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" t="16367" r="153" b="2473"/>
          <a:stretch>
            <a:fillRect/>
          </a:stretch>
        </p:blipFill>
        <p:spPr bwMode="auto">
          <a:xfrm>
            <a:off x="377825" y="636588"/>
            <a:ext cx="83883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 descr="JFS2015.jpeg">
            <a:extLst>
              <a:ext uri="{FF2B5EF4-FFF2-40B4-BE49-F238E27FC236}">
                <a16:creationId xmlns:a16="http://schemas.microsoft.com/office/drawing/2014/main" id="{7A6EF6D7-6E56-424F-A7C8-7ACFA113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64"/>
          <a:stretch>
            <a:fillRect/>
          </a:stretch>
        </p:blipFill>
        <p:spPr bwMode="auto">
          <a:xfrm>
            <a:off x="461963" y="0"/>
            <a:ext cx="8386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">
            <a:extLst>
              <a:ext uri="{FF2B5EF4-FFF2-40B4-BE49-F238E27FC236}">
                <a16:creationId xmlns:a16="http://schemas.microsoft.com/office/drawing/2014/main" id="{EFC1DB5A-14EE-6A41-9A44-1ACFC3E8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191000"/>
            <a:ext cx="43497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>
            <a:extLst>
              <a:ext uri="{FF2B5EF4-FFF2-40B4-BE49-F238E27FC236}">
                <a16:creationId xmlns:a16="http://schemas.microsoft.com/office/drawing/2014/main" id="{DE90D3AD-1DFE-BD48-93B4-3658AD08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657600"/>
            <a:ext cx="44926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Slide Number Placeholder 1">
            <a:extLst>
              <a:ext uri="{FF2B5EF4-FFF2-40B4-BE49-F238E27FC236}">
                <a16:creationId xmlns:a16="http://schemas.microsoft.com/office/drawing/2014/main" id="{C5F4D36E-A0D1-7642-B122-BA2D82E229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4238" y="101600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B4CCF3-5D09-554A-BA4D-6A2E44C73F3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world book encyclopedia.jpg">
            <a:extLst>
              <a:ext uri="{FF2B5EF4-FFF2-40B4-BE49-F238E27FC236}">
                <a16:creationId xmlns:a16="http://schemas.microsoft.com/office/drawing/2014/main" id="{58B79592-A466-7F47-5DAC-7FD2BBB9D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55938"/>
            <a:ext cx="39830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>
            <a:extLst>
              <a:ext uri="{FF2B5EF4-FFF2-40B4-BE49-F238E27FC236}">
                <a16:creationId xmlns:a16="http://schemas.microsoft.com/office/drawing/2014/main" id="{D516F7F7-4D98-2339-1CC7-1949EACE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Short tandem repeat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53EFC1BC-CD55-71A3-092A-A03864E54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67000"/>
            <a:ext cx="4800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FF0000"/>
                </a:solidFill>
              </a:rPr>
              <a:t>Take me out to the ball game</a:t>
            </a:r>
          </a:p>
          <a:p>
            <a:pPr algn="l"/>
            <a:r>
              <a:rPr lang="en-US" altLang="en-US" sz="1800"/>
              <a:t>take me out with the crowd</a:t>
            </a:r>
          </a:p>
          <a:p>
            <a:pPr algn="l"/>
            <a:r>
              <a:rPr lang="en-US" altLang="en-US" sz="1800"/>
              <a:t>buy me some peanuts and Cracker Jack</a:t>
            </a:r>
          </a:p>
          <a:p>
            <a:pPr algn="l"/>
            <a:r>
              <a:rPr lang="en-US" altLang="en-US" sz="1800"/>
              <a:t>I don't care if I never get back</a:t>
            </a:r>
          </a:p>
          <a:p>
            <a:pPr algn="l"/>
            <a:r>
              <a:rPr lang="en-US" altLang="en-US" sz="1800"/>
              <a:t>let me </a:t>
            </a:r>
          </a:p>
          <a:p>
            <a:pPr algn="l"/>
            <a:r>
              <a:rPr lang="en-US" altLang="en-US" sz="1800">
                <a:solidFill>
                  <a:srgbClr val="0000FF"/>
                </a:solidFill>
              </a:rPr>
              <a:t>root root root root root root root root root root </a:t>
            </a:r>
          </a:p>
          <a:p>
            <a:pPr algn="l"/>
            <a:r>
              <a:rPr lang="en-US" altLang="en-US" sz="1800"/>
              <a:t>for the home team,</a:t>
            </a:r>
          </a:p>
          <a:p>
            <a:pPr algn="l"/>
            <a:r>
              <a:rPr lang="en-US" altLang="en-US" sz="1800"/>
              <a:t>if they don't win, it's a shame for it's one, two, three strikes, you're out</a:t>
            </a:r>
          </a:p>
          <a:p>
            <a:pPr algn="l"/>
            <a:r>
              <a:rPr lang="en-US" altLang="en-US" sz="1800">
                <a:solidFill>
                  <a:srgbClr val="FF0000"/>
                </a:solidFill>
              </a:rPr>
              <a:t>at the old ball game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C7BB6C99-37D1-4C93-2880-0C1CEDDB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646738"/>
            <a:ext cx="4267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"</a:t>
            </a:r>
            <a:r>
              <a:rPr lang="en-US" altLang="en-US">
                <a:solidFill>
                  <a:srgbClr val="0000FF"/>
                </a:solidFill>
              </a:rPr>
              <a:t>root</a:t>
            </a:r>
            <a:r>
              <a:rPr lang="en-US" altLang="en-US"/>
              <a:t>" repeated </a:t>
            </a:r>
            <a:r>
              <a:rPr lang="en-US" altLang="en-US">
                <a:solidFill>
                  <a:srgbClr val="0000FF"/>
                </a:solidFill>
              </a:rPr>
              <a:t>10 </a:t>
            </a:r>
            <a:r>
              <a:rPr lang="en-US" altLang="en-US"/>
              <a:t>times, so</a:t>
            </a:r>
          </a:p>
          <a:p>
            <a:pPr algn="ctr"/>
            <a:r>
              <a:rPr lang="en-US" altLang="en-US">
                <a:solidFill>
                  <a:srgbClr val="0000FF"/>
                </a:solidFill>
              </a:rPr>
              <a:t>allele </a:t>
            </a:r>
            <a:r>
              <a:rPr lang="en-US" altLang="en-US"/>
              <a:t>length is </a:t>
            </a:r>
            <a:r>
              <a:rPr lang="en-US" altLang="en-US">
                <a:solidFill>
                  <a:srgbClr val="0000FF"/>
                </a:solidFill>
              </a:rPr>
              <a:t>10 </a:t>
            </a:r>
            <a:r>
              <a:rPr lang="en-US" altLang="en-US"/>
              <a:t>repeats</a:t>
            </a:r>
          </a:p>
        </p:txBody>
      </p:sp>
      <p:sp>
        <p:nvSpPr>
          <p:cNvPr id="18437" name="TextBox 6">
            <a:extLst>
              <a:ext uri="{FF2B5EF4-FFF2-40B4-BE49-F238E27FC236}">
                <a16:creationId xmlns:a16="http://schemas.microsoft.com/office/drawing/2014/main" id="{A78EDC86-47D3-7CDE-9F56-38396B358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56" y="4724400"/>
            <a:ext cx="29922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00000"/>
                </a:solidFill>
              </a:rPr>
              <a:t>23 volumes in cell's</a:t>
            </a:r>
          </a:p>
          <a:p>
            <a:pPr algn="ctr"/>
            <a:r>
              <a:rPr lang="en-US" altLang="en-US" dirty="0">
                <a:solidFill>
                  <a:srgbClr val="800000"/>
                </a:solidFill>
              </a:rPr>
              <a:t>DNA encyclopedia</a:t>
            </a:r>
          </a:p>
        </p:txBody>
      </p:sp>
      <p:sp>
        <p:nvSpPr>
          <p:cNvPr id="18438" name="TextBox 7">
            <a:extLst>
              <a:ext uri="{FF2B5EF4-FFF2-40B4-BE49-F238E27FC236}">
                <a16:creationId xmlns:a16="http://schemas.microsoft.com/office/drawing/2014/main" id="{F25B063A-E5E6-F18C-5779-6EB241ED9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0574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DNA locus paragraph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176C587D-3E47-47B6-7D1D-49C89A3A0DC0}"/>
              </a:ext>
            </a:extLst>
          </p:cNvPr>
          <p:cNvSpPr/>
          <p:nvPr/>
        </p:nvSpPr>
        <p:spPr bwMode="auto">
          <a:xfrm>
            <a:off x="2438400" y="2362200"/>
            <a:ext cx="1981200" cy="609600"/>
          </a:xfrm>
          <a:prstGeom prst="curvedDownArrow">
            <a:avLst>
              <a:gd name="adj1" fmla="val 25000"/>
              <a:gd name="adj2" fmla="val 50000"/>
              <a:gd name="adj3" fmla="val 260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53D8C5-EAFA-3DDE-AF4D-0C0D8A473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eliyon2018.jpeg">
            <a:extLst>
              <a:ext uri="{FF2B5EF4-FFF2-40B4-BE49-F238E27FC236}">
                <a16:creationId xmlns:a16="http://schemas.microsoft.com/office/drawing/2014/main" id="{5CC28612-2F24-514B-BF8F-55C967472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Slide Number Placeholder 1">
            <a:extLst>
              <a:ext uri="{FF2B5EF4-FFF2-40B4-BE49-F238E27FC236}">
                <a16:creationId xmlns:a16="http://schemas.microsoft.com/office/drawing/2014/main" id="{D3C9B6AC-BE4E-754F-92C8-189F57FE5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37550" y="101600"/>
            <a:ext cx="64611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EB163-6077-E742-ADCD-A1D3189E0B9E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2400"/>
          </a:p>
        </p:txBody>
      </p:sp>
      <p:sp>
        <p:nvSpPr>
          <p:cNvPr id="51203" name="Title 1">
            <a:extLst>
              <a:ext uri="{FF2B5EF4-FFF2-40B4-BE49-F238E27FC236}">
                <a16:creationId xmlns:a16="http://schemas.microsoft.com/office/drawing/2014/main" id="{51340D1D-2F03-8649-BF06-92DB5FD8A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CF9D405E-3B50-5847-99E6-4390C718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49530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>
            <a:extLst>
              <a:ext uri="{FF2B5EF4-FFF2-40B4-BE49-F238E27FC236}">
                <a16:creationId xmlns:a16="http://schemas.microsoft.com/office/drawing/2014/main" id="{CB7A19BA-169E-7E40-9480-3620C96A9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046413"/>
            <a:ext cx="458470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6C5FC33E-C922-114E-BE55-933F58DCE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96970"/>
            <a:ext cx="2571108" cy="1464060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44 US admissibility rulings</a:t>
            </a:r>
          </a:p>
        </p:txBody>
      </p:sp>
      <p:sp>
        <p:nvSpPr>
          <p:cNvPr id="52226" name="Slide Number Placeholder 1">
            <a:extLst>
              <a:ext uri="{FF2B5EF4-FFF2-40B4-BE49-F238E27FC236}">
                <a16:creationId xmlns:a16="http://schemas.microsoft.com/office/drawing/2014/main" id="{7FEF3828-3004-1D48-B806-B861D2F9C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89950" y="101600"/>
            <a:ext cx="646113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79AF-8EAB-2241-9F6B-3172E6E0029D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2400"/>
          </a:p>
        </p:txBody>
      </p:sp>
      <p:sp>
        <p:nvSpPr>
          <p:cNvPr id="52227" name="TextBox 1">
            <a:extLst>
              <a:ext uri="{FF2B5EF4-FFF2-40B4-BE49-F238E27FC236}">
                <a16:creationId xmlns:a16="http://schemas.microsoft.com/office/drawing/2014/main" id="{827C972F-2C9E-6D45-B488-07E374046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871" y="32128"/>
            <a:ext cx="6417129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Commonwealth of Pennsylvania v Kevin Foley (admitted, 2009; appellate precedent, 2012)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People of California v Dupree Langston (admitted, 2013)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Commonwealth of Virginia v Matthew Brady (admitted, 2013)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Ohio v Maurice Shaw (admitted, 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</a:t>
            </a:r>
            <a:r>
              <a:rPr lang="en-US" altLang="en-US" sz="1000" dirty="0" err="1"/>
              <a:t>Chattley</a:t>
            </a:r>
            <a:r>
              <a:rPr lang="en-US" altLang="en-US" sz="1000" dirty="0"/>
              <a:t> Chesterfield &amp; Samuel Nicolas (admitted, 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People of New York v John Wakefield (admitted, 2015; appellate precedent, 2019; high court precedent,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South Carolina v </a:t>
            </a:r>
            <a:r>
              <a:rPr lang="en-US" altLang="en-US" sz="1000" dirty="0" err="1"/>
              <a:t>Jaquard</a:t>
            </a:r>
            <a:r>
              <a:rPr lang="en-US" altLang="en-US" sz="1000" dirty="0"/>
              <a:t> Aiken (admitted, 2015)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Commonwealth of Massachusetts v Heidi Bartlett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Indiana v </a:t>
            </a:r>
            <a:r>
              <a:rPr lang="en-US" altLang="en-US" sz="1000" dirty="0" err="1"/>
              <a:t>Dugniqio</a:t>
            </a:r>
            <a:r>
              <a:rPr lang="en-US" altLang="en-US" sz="1000" dirty="0"/>
              <a:t> Forest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Indiana v Malcolm Wade (admitted, 2016)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Washington v Emanuel Fair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Harold Houston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Indiana v Randal </a:t>
            </a:r>
            <a:r>
              <a:rPr lang="en-US" altLang="en-US" sz="1000" dirty="0" err="1"/>
              <a:t>Coalter</a:t>
            </a:r>
            <a:r>
              <a:rPr lang="en-US" altLang="en-US" sz="1000" dirty="0"/>
              <a:t> (admitted, 2017)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Nebraska v Charles Simmer (admitted, 2018; appellate precedent,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Indiana v </a:t>
            </a:r>
            <a:r>
              <a:rPr lang="en-US" altLang="en-US" sz="1000" dirty="0" err="1"/>
              <a:t>Vaylen</a:t>
            </a:r>
            <a:r>
              <a:rPr lang="en-US" altLang="en-US" sz="1000" dirty="0"/>
              <a:t> </a:t>
            </a:r>
            <a:r>
              <a:rPr lang="en-US" altLang="en-US" sz="1000" dirty="0" err="1"/>
              <a:t>Glazebrook</a:t>
            </a:r>
            <a:r>
              <a:rPr lang="en-US" altLang="en-US" sz="1000" dirty="0"/>
              <a:t>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Ohio v David Mathis (admitted, 2018)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Florida v </a:t>
            </a:r>
            <a:r>
              <a:rPr lang="en-US" altLang="en-US" sz="1000" dirty="0" err="1"/>
              <a:t>Lajayvian</a:t>
            </a:r>
            <a:r>
              <a:rPr lang="en-US" altLang="en-US" sz="1000" dirty="0"/>
              <a:t> Daniels (admitted, 2018; appellate precedent,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Tennessee v </a:t>
            </a:r>
            <a:r>
              <a:rPr lang="en-US" altLang="en-US" sz="1000" dirty="0" err="1"/>
              <a:t>Demontez</a:t>
            </a:r>
            <a:r>
              <a:rPr lang="en-US" altLang="en-US" sz="1000" dirty="0"/>
              <a:t> Watkins (admitted, 2018; appellate precedent,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</a:t>
            </a:r>
            <a:r>
              <a:rPr lang="en-US" altLang="en-US" sz="1000" dirty="0" err="1"/>
              <a:t>Thaddus</a:t>
            </a:r>
            <a:r>
              <a:rPr lang="en-US" altLang="en-US" sz="1000" dirty="0"/>
              <a:t> </a:t>
            </a:r>
            <a:r>
              <a:rPr lang="en-US" altLang="en-US" sz="1000" dirty="0" err="1"/>
              <a:t>Nundra</a:t>
            </a:r>
            <a:r>
              <a:rPr lang="en-US" altLang="en-US" sz="1000" dirty="0"/>
              <a:t> (admitted, 2019; appellate precedent,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Monte Baugh &amp; Thaddeus Howell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Kyle Russ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People of New York v Casey Wilson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Alexander Battle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United States v Lenard Gibbs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Guy Sewell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</a:t>
            </a:r>
            <a:r>
              <a:rPr lang="en-US" altLang="en-US" sz="1000" dirty="0" err="1"/>
              <a:t>Adedoja</a:t>
            </a:r>
            <a:r>
              <a:rPr lang="en-US" altLang="en-US" sz="1000" dirty="0"/>
              <a:t> Bah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Nathaniel Day (admitted, 2019)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Tennessee v Abdullah Powell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</a:t>
            </a:r>
            <a:r>
              <a:rPr lang="en-US" altLang="en-US" sz="1000" dirty="0" err="1"/>
              <a:t>Zarren</a:t>
            </a:r>
            <a:r>
              <a:rPr lang="en-US" altLang="en-US" sz="1000" dirty="0"/>
              <a:t> Garner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United States v Curtis Johnson, Jr.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Rahul Joseph Das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Maryland v Tyrone Harvin (admitted,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Maryland v Gregory Jones (not used, Daubert not applied, 2021)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</a:t>
            </a:r>
            <a:r>
              <a:rPr lang="en-US" altLang="en-US" sz="1000" dirty="0" err="1"/>
              <a:t>Lashumbia</a:t>
            </a:r>
            <a:r>
              <a:rPr lang="en-US" altLang="en-US" sz="1000" dirty="0"/>
              <a:t> Session (admitted, 2021)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000" dirty="0"/>
              <a:t>State of Georgia v Bryan Byers (admitted,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</a:t>
            </a:r>
            <a:r>
              <a:rPr lang="en-US" altLang="en-US" sz="1000" dirty="0" err="1"/>
              <a:t>Dermell</a:t>
            </a:r>
            <a:r>
              <a:rPr lang="en-US" altLang="en-US" sz="1000" dirty="0"/>
              <a:t> Lewis, Corey Major, &amp; Gerald Parker (admitted,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James Tabb (admitted,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Shawn Briscoe and Lance McIntyre (not used due to timeliness, 2022)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United States v Hunter Anderson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Louisiana v </a:t>
            </a:r>
            <a:r>
              <a:rPr lang="en-US" altLang="en-US" sz="1000" dirty="0" err="1"/>
              <a:t>Corlious</a:t>
            </a:r>
            <a:r>
              <a:rPr lang="en-US" altLang="en-US" sz="1000" dirty="0"/>
              <a:t> Dyson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United States v Ravel Mills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United States v </a:t>
            </a:r>
            <a:r>
              <a:rPr lang="en-US" altLang="en-US" sz="1000" dirty="0" err="1"/>
              <a:t>Damond</a:t>
            </a:r>
            <a:r>
              <a:rPr lang="en-US" altLang="en-US" sz="1000" dirty="0"/>
              <a:t> Lockett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Georgia v Erin Stephon Arms (admitted, 2023)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State of Ohio v Michael Carter (admitted, 2024)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9A641F5B-820D-C248-806C-84CA442D0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TrueAllele today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46170A-31EA-2648-94BD-FB64FD804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743336"/>
              </p:ext>
            </p:extLst>
          </p:nvPr>
        </p:nvGraphicFramePr>
        <p:xfrm>
          <a:off x="701329" y="2057400"/>
          <a:ext cx="7741343" cy="43592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Invented math &amp; 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algorithms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30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Developed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computer systems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25 years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Support users and workflow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10 laboratories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Routinely used in casework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450 agencies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Validate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system reliability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43 studies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the community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175 talks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Train or certify analysts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400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students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Admissibility challenges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42 rulings, 15 states and federal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Testify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about LR results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145 trials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Educate lawyers</a:t>
                      </a:r>
                      <a:r>
                        <a:rPr lang="en-US" sz="2000" baseline="0" dirty="0">
                          <a:solidFill>
                            <a:srgbClr val="0000FF"/>
                          </a:solidFill>
                        </a:rPr>
                        <a:t> and public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1,000 people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FF"/>
                          </a:solidFill>
                        </a:rPr>
                        <a:t>Make the ideas understandable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1,250 cases,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8000"/>
                          </a:solidFill>
                        </a:rPr>
                        <a:t>46 states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3273" name="Slide Number Placeholder 1">
            <a:extLst>
              <a:ext uri="{FF2B5EF4-FFF2-40B4-BE49-F238E27FC236}">
                <a16:creationId xmlns:a16="http://schemas.microsoft.com/office/drawing/2014/main" id="{5772B2C2-E61A-9447-9643-A0AD4444E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ADF7D26A-855F-C948-AD12-EFF1107E5E57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88D4B2BC-F800-9340-AB67-DAB8AB648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54274" name="TextBox 2">
            <a:extLst>
              <a:ext uri="{FF2B5EF4-FFF2-40B4-BE49-F238E27FC236}">
                <a16:creationId xmlns:a16="http://schemas.microsoft.com/office/drawing/2014/main" id="{F3C11961-088F-A94D-BCD7-2E8D2BD26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743200"/>
            <a:ext cx="274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A reliable method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• objective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•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• specific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• reproducible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   • accurate </a:t>
            </a:r>
          </a:p>
        </p:txBody>
      </p:sp>
      <p:sp>
        <p:nvSpPr>
          <p:cNvPr id="54275" name="TextBox 3">
            <a:extLst>
              <a:ext uri="{FF2B5EF4-FFF2-40B4-BE49-F238E27FC236}">
                <a16:creationId xmlns:a16="http://schemas.microsoft.com/office/drawing/2014/main" id="{C92E1C4F-945B-D943-A168-6E15A2E8D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24038"/>
            <a:ext cx="723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TrueAllele Casework DNA mixture interpretation is: </a:t>
            </a:r>
          </a:p>
        </p:txBody>
      </p:sp>
      <p:sp>
        <p:nvSpPr>
          <p:cNvPr id="54276" name="TextBox 4">
            <a:extLst>
              <a:ext uri="{FF2B5EF4-FFF2-40B4-BE49-F238E27FC236}">
                <a16:creationId xmlns:a16="http://schemas.microsoft.com/office/drawing/2014/main" id="{93B4EA0D-DD33-6649-831A-05B43A38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5265738"/>
            <a:ext cx="495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800080"/>
                </a:solidFill>
              </a:rPr>
              <a:t>TrueAllele computer genotyping is more effective than human review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12688E-FC77-9046-AD3D-9BE18CB154AB}"/>
              </a:ext>
            </a:extLst>
          </p:cNvPr>
          <p:cNvSpPr/>
          <p:nvPr/>
        </p:nvSpPr>
        <p:spPr>
          <a:xfrm>
            <a:off x="228600" y="0"/>
            <a:ext cx="85979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Perlin MW, Dormer K, </a:t>
            </a:r>
            <a:r>
              <a:rPr lang="en-US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Hornyak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J, </a:t>
            </a:r>
            <a:r>
              <a:rPr lang="en-US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Schiermeier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-Wood L, Greenspoon S. </a:t>
            </a:r>
          </a:p>
          <a:p>
            <a:pPr>
              <a:defRPr/>
            </a:pPr>
            <a:r>
              <a:rPr lang="en-US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TrueAllele</a:t>
            </a:r>
            <a:r>
              <a:rPr lang="en-US" alt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®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PLOS ONE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2014;(9)3:e92837.  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42A33EC-51DF-C941-BF71-BA148A804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04238" y="101600"/>
            <a:ext cx="644525" cy="4238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B4CCF3-5D09-554A-BA4D-6A2E44C73F3C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9BDB593F-3B8D-8DD5-D32D-79F96D1F90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genotype</a:t>
            </a:r>
          </a:p>
        </p:txBody>
      </p:sp>
      <p:pic>
        <p:nvPicPr>
          <p:cNvPr id="19458" name="Picture 3" descr="geneinchromosome.jpg                                           00EFA551Macintosh HD                   7C262FE3:">
            <a:extLst>
              <a:ext uri="{FF2B5EF4-FFF2-40B4-BE49-F238E27FC236}">
                <a16:creationId xmlns:a16="http://schemas.microsoft.com/office/drawing/2014/main" id="{D744E5A5-33FE-F9D2-FA8D-691DECE6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8800"/>
            <a:ext cx="4483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>
            <a:extLst>
              <a:ext uri="{FF2B5EF4-FFF2-40B4-BE49-F238E27FC236}">
                <a16:creationId xmlns:a16="http://schemas.microsoft.com/office/drawing/2014/main" id="{BCF5FF2F-F7F1-800B-734D-376F355E1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86288"/>
            <a:ext cx="1182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10, 12</a:t>
            </a:r>
          </a:p>
        </p:txBody>
      </p:sp>
      <p:sp>
        <p:nvSpPr>
          <p:cNvPr id="19460" name="Rectangle 12">
            <a:extLst>
              <a:ext uri="{FF2B5EF4-FFF2-40B4-BE49-F238E27FC236}">
                <a16:creationId xmlns:a16="http://schemas.microsoft.com/office/drawing/2014/main" id="{F2F44463-A6EA-17AE-A39C-46F367043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1" name="Rectangle 13">
            <a:extLst>
              <a:ext uri="{FF2B5EF4-FFF2-40B4-BE49-F238E27FC236}">
                <a16:creationId xmlns:a16="http://schemas.microsoft.com/office/drawing/2014/main" id="{F3F79453-3118-D049-CB32-8C7DEA4C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2" name="Rectangle 14">
            <a:extLst>
              <a:ext uri="{FF2B5EF4-FFF2-40B4-BE49-F238E27FC236}">
                <a16:creationId xmlns:a16="http://schemas.microsoft.com/office/drawing/2014/main" id="{2336EB9D-1BFC-75BC-686F-50352EA5A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3" name="Rectangle 15">
            <a:extLst>
              <a:ext uri="{FF2B5EF4-FFF2-40B4-BE49-F238E27FC236}">
                <a16:creationId xmlns:a16="http://schemas.microsoft.com/office/drawing/2014/main" id="{78B663FD-9C5D-DCE0-6E58-B5D05BE20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4" name="Rectangle 16">
            <a:extLst>
              <a:ext uri="{FF2B5EF4-FFF2-40B4-BE49-F238E27FC236}">
                <a16:creationId xmlns:a16="http://schemas.microsoft.com/office/drawing/2014/main" id="{C210467D-452F-B8EA-9AAD-C4D204D96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5" name="Rectangle 17">
            <a:extLst>
              <a:ext uri="{FF2B5EF4-FFF2-40B4-BE49-F238E27FC236}">
                <a16:creationId xmlns:a16="http://schemas.microsoft.com/office/drawing/2014/main" id="{A98A961F-E729-0013-C257-81431D107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6" name="Rectangle 18">
            <a:extLst>
              <a:ext uri="{FF2B5EF4-FFF2-40B4-BE49-F238E27FC236}">
                <a16:creationId xmlns:a16="http://schemas.microsoft.com/office/drawing/2014/main" id="{EEE0F9F8-978C-E796-52EC-9350B4A84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7" name="Rectangle 19">
            <a:extLst>
              <a:ext uri="{FF2B5EF4-FFF2-40B4-BE49-F238E27FC236}">
                <a16:creationId xmlns:a16="http://schemas.microsoft.com/office/drawing/2014/main" id="{94327DCF-82E3-FC5B-1AB3-107D4AA60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3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8" name="Text Box 26">
            <a:extLst>
              <a:ext uri="{FF2B5EF4-FFF2-40B4-BE49-F238E27FC236}">
                <a16:creationId xmlns:a16="http://schemas.microsoft.com/office/drawing/2014/main" id="{F45B7A9E-BFFB-ED16-CF34-E395F74EC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69" name="Text Box 27">
            <a:extLst>
              <a:ext uri="{FF2B5EF4-FFF2-40B4-BE49-F238E27FC236}">
                <a16:creationId xmlns:a16="http://schemas.microsoft.com/office/drawing/2014/main" id="{B25C58B4-1A78-9C81-E2E4-342EDFC1E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70" name="Text Box 28">
            <a:extLst>
              <a:ext uri="{FF2B5EF4-FFF2-40B4-BE49-F238E27FC236}">
                <a16:creationId xmlns:a16="http://schemas.microsoft.com/office/drawing/2014/main" id="{40AAA1D9-E318-7F04-E45E-E63980250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71" name="Text Box 29">
            <a:extLst>
              <a:ext uri="{FF2B5EF4-FFF2-40B4-BE49-F238E27FC236}">
                <a16:creationId xmlns:a16="http://schemas.microsoft.com/office/drawing/2014/main" id="{D25F82C8-27BE-FFB0-FA0D-6D2457A28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3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72" name="Text Box 30">
            <a:extLst>
              <a:ext uri="{FF2B5EF4-FFF2-40B4-BE49-F238E27FC236}">
                <a16:creationId xmlns:a16="http://schemas.microsoft.com/office/drawing/2014/main" id="{39D625DF-DF12-854D-4764-E977BF92A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3799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73" name="Text Box 31">
            <a:extLst>
              <a:ext uri="{FF2B5EF4-FFF2-40B4-BE49-F238E27FC236}">
                <a16:creationId xmlns:a16="http://schemas.microsoft.com/office/drawing/2014/main" id="{C2EBBE02-E56A-B930-DDEB-A807C8045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474" name="Text Box 32">
            <a:extLst>
              <a:ext uri="{FF2B5EF4-FFF2-40B4-BE49-F238E27FC236}">
                <a16:creationId xmlns:a16="http://schemas.microsoft.com/office/drawing/2014/main" id="{7B94F7A0-99DC-5B04-1B85-D6DCCDD3A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17427" name="Text Box 33">
            <a:extLst>
              <a:ext uri="{FF2B5EF4-FFF2-40B4-BE49-F238E27FC236}">
                <a16:creationId xmlns:a16="http://schemas.microsoft.com/office/drawing/2014/main" id="{758771F1-4A79-88DD-AD44-49B83740B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588" y="43799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476" name="Text Box 35">
            <a:extLst>
              <a:ext uri="{FF2B5EF4-FFF2-40B4-BE49-F238E27FC236}">
                <a16:creationId xmlns:a16="http://schemas.microsoft.com/office/drawing/2014/main" id="{898018BC-C16F-6BAD-01D5-E2D6C517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5105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ACGT</a:t>
            </a:r>
          </a:p>
        </p:txBody>
      </p:sp>
      <p:sp>
        <p:nvSpPr>
          <p:cNvPr id="19477" name="Line 36">
            <a:extLst>
              <a:ext uri="{FF2B5EF4-FFF2-40B4-BE49-F238E27FC236}">
                <a16:creationId xmlns:a16="http://schemas.microsoft.com/office/drawing/2014/main" id="{25FFA8C6-7DE3-23C9-BB39-8FEE7A48B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6788" y="46847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37">
            <a:extLst>
              <a:ext uri="{FF2B5EF4-FFF2-40B4-BE49-F238E27FC236}">
                <a16:creationId xmlns:a16="http://schemas.microsoft.com/office/drawing/2014/main" id="{D039C1F5-82EA-3328-60B9-B8D11ABEEF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3388" y="4684713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38">
            <a:extLst>
              <a:ext uri="{FF2B5EF4-FFF2-40B4-BE49-F238E27FC236}">
                <a16:creationId xmlns:a16="http://schemas.microsoft.com/office/drawing/2014/main" id="{45331784-3605-179D-BA40-AD35375D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0" name="Rectangle 39">
            <a:extLst>
              <a:ext uri="{FF2B5EF4-FFF2-40B4-BE49-F238E27FC236}">
                <a16:creationId xmlns:a16="http://schemas.microsoft.com/office/drawing/2014/main" id="{672A12B1-FF2B-AA19-B958-23E79824E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1" name="Rectangle 40">
            <a:extLst>
              <a:ext uri="{FF2B5EF4-FFF2-40B4-BE49-F238E27FC236}">
                <a16:creationId xmlns:a16="http://schemas.microsoft.com/office/drawing/2014/main" id="{D8BBBCF0-5F7B-7E27-6D95-1C741230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2" name="Rectangle 41">
            <a:extLst>
              <a:ext uri="{FF2B5EF4-FFF2-40B4-BE49-F238E27FC236}">
                <a16:creationId xmlns:a16="http://schemas.microsoft.com/office/drawing/2014/main" id="{C0E46FC8-10D0-4602-8BC1-64BEE5F6A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3" name="Rectangle 42">
            <a:extLst>
              <a:ext uri="{FF2B5EF4-FFF2-40B4-BE49-F238E27FC236}">
                <a16:creationId xmlns:a16="http://schemas.microsoft.com/office/drawing/2014/main" id="{7765954E-B4CF-CE97-7402-CB4C434E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4" name="Rectangle 43">
            <a:extLst>
              <a:ext uri="{FF2B5EF4-FFF2-40B4-BE49-F238E27FC236}">
                <a16:creationId xmlns:a16="http://schemas.microsoft.com/office/drawing/2014/main" id="{60DB4625-9C48-3C5E-B227-4A91C55C3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5" name="Rectangle 44">
            <a:extLst>
              <a:ext uri="{FF2B5EF4-FFF2-40B4-BE49-F238E27FC236}">
                <a16:creationId xmlns:a16="http://schemas.microsoft.com/office/drawing/2014/main" id="{F00DD564-FA89-4615-2520-829C7D14E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6" name="Rectangle 45">
            <a:extLst>
              <a:ext uri="{FF2B5EF4-FFF2-40B4-BE49-F238E27FC236}">
                <a16:creationId xmlns:a16="http://schemas.microsoft.com/office/drawing/2014/main" id="{8E1458E9-5F17-CA53-3731-4ADA5BEB2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87" name="Text Box 46">
            <a:extLst>
              <a:ext uri="{FF2B5EF4-FFF2-40B4-BE49-F238E27FC236}">
                <a16:creationId xmlns:a16="http://schemas.microsoft.com/office/drawing/2014/main" id="{CDE69EB5-323C-291F-39D4-C03046EB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9488" name="Text Box 47">
            <a:extLst>
              <a:ext uri="{FF2B5EF4-FFF2-40B4-BE49-F238E27FC236}">
                <a16:creationId xmlns:a16="http://schemas.microsoft.com/office/drawing/2014/main" id="{33D42A48-C4FA-BD6E-679A-464EBD5B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9489" name="Text Box 48">
            <a:extLst>
              <a:ext uri="{FF2B5EF4-FFF2-40B4-BE49-F238E27FC236}">
                <a16:creationId xmlns:a16="http://schemas.microsoft.com/office/drawing/2014/main" id="{A8C5D0C1-FD35-C7F0-B7BE-F8FE3F99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9490" name="Text Box 49">
            <a:extLst>
              <a:ext uri="{FF2B5EF4-FFF2-40B4-BE49-F238E27FC236}">
                <a16:creationId xmlns:a16="http://schemas.microsoft.com/office/drawing/2014/main" id="{4A47CEF7-A85E-15EE-8E6F-A9B5CA1B5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5943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9491" name="Text Box 50">
            <a:extLst>
              <a:ext uri="{FF2B5EF4-FFF2-40B4-BE49-F238E27FC236}">
                <a16:creationId xmlns:a16="http://schemas.microsoft.com/office/drawing/2014/main" id="{BE9D34A9-A319-A45C-E616-8C78A0586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19492" name="Text Box 54">
            <a:extLst>
              <a:ext uri="{FF2B5EF4-FFF2-40B4-BE49-F238E27FC236}">
                <a16:creationId xmlns:a16="http://schemas.microsoft.com/office/drawing/2014/main" id="{B792CFBC-F066-BF16-E934-CD956446A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76400"/>
            <a:ext cx="3165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A genetic locus has </a:t>
            </a:r>
          </a:p>
          <a:p>
            <a:r>
              <a:rPr lang="en-US" altLang="en-US">
                <a:solidFill>
                  <a:schemeClr val="accent2"/>
                </a:solidFill>
              </a:rPr>
              <a:t>two DNA sentences,</a:t>
            </a:r>
          </a:p>
          <a:p>
            <a:r>
              <a:rPr lang="en-US" altLang="en-US">
                <a:solidFill>
                  <a:schemeClr val="accent2"/>
                </a:solidFill>
              </a:rPr>
              <a:t>one from each parent.</a:t>
            </a:r>
          </a:p>
        </p:txBody>
      </p:sp>
      <p:sp>
        <p:nvSpPr>
          <p:cNvPr id="19493" name="Line 67">
            <a:extLst>
              <a:ext uri="{FF2B5EF4-FFF2-40B4-BE49-F238E27FC236}">
                <a16:creationId xmlns:a16="http://schemas.microsoft.com/office/drawing/2014/main" id="{FD1C2541-D081-559A-E6EA-B986E88EC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84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68">
            <a:extLst>
              <a:ext uri="{FF2B5EF4-FFF2-40B4-BE49-F238E27FC236}">
                <a16:creationId xmlns:a16="http://schemas.microsoft.com/office/drawing/2014/main" id="{2F7169CC-062E-847D-045E-27E6D1F0F1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088" y="3657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Text Box 69">
            <a:extLst>
              <a:ext uri="{FF2B5EF4-FFF2-40B4-BE49-F238E27FC236}">
                <a16:creationId xmlns:a16="http://schemas.microsoft.com/office/drawing/2014/main" id="{0A04E841-6552-F517-0A33-7E437300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29000"/>
            <a:ext cx="895350" cy="457200"/>
          </a:xfrm>
          <a:prstGeom prst="rect">
            <a:avLst/>
          </a:prstGeom>
          <a:solidFill>
            <a:srgbClr val="C6D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locus</a:t>
            </a:r>
          </a:p>
        </p:txBody>
      </p:sp>
      <p:sp>
        <p:nvSpPr>
          <p:cNvPr id="19496" name="Text Box 71">
            <a:extLst>
              <a:ext uri="{FF2B5EF4-FFF2-40B4-BE49-F238E27FC236}">
                <a16:creationId xmlns:a16="http://schemas.microsoft.com/office/drawing/2014/main" id="{90FC83C0-3BB4-BF36-EFF8-B6D40A0D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257800"/>
            <a:ext cx="3470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Many alleles allow for</a:t>
            </a:r>
          </a:p>
          <a:p>
            <a:r>
              <a:rPr lang="en-US" altLang="en-US">
                <a:solidFill>
                  <a:schemeClr val="accent2"/>
                </a:solidFill>
              </a:rPr>
              <a:t>many many allele pairs. </a:t>
            </a:r>
          </a:p>
          <a:p>
            <a:r>
              <a:rPr lang="en-US" altLang="en-US">
                <a:solidFill>
                  <a:schemeClr val="accent2"/>
                </a:solidFill>
              </a:rPr>
              <a:t>A person's genotype </a:t>
            </a:r>
          </a:p>
          <a:p>
            <a:r>
              <a:rPr lang="en-US" altLang="en-US">
                <a:solidFill>
                  <a:schemeClr val="accent2"/>
                </a:solidFill>
              </a:rPr>
              <a:t>is relatively unique.</a:t>
            </a:r>
          </a:p>
        </p:txBody>
      </p:sp>
      <p:sp>
        <p:nvSpPr>
          <p:cNvPr id="19497" name="Text Box 72">
            <a:extLst>
              <a:ext uri="{FF2B5EF4-FFF2-40B4-BE49-F238E27FC236}">
                <a16:creationId xmlns:a16="http://schemas.microsoft.com/office/drawing/2014/main" id="{4612B9DD-480A-EB53-D6F4-07114E01D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07" y="4206875"/>
            <a:ext cx="1143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mother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8" name="Text Box 73">
            <a:extLst>
              <a:ext uri="{FF2B5EF4-FFF2-40B4-BE49-F238E27FC236}">
                <a16:creationId xmlns:a16="http://schemas.microsoft.com/office/drawing/2014/main" id="{ABB79A2D-52F6-BEDF-79A8-B4B49620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61" y="5715000"/>
            <a:ext cx="971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</a:rPr>
              <a:t>father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</a:rPr>
              <a:t>allele</a:t>
            </a:r>
          </a:p>
        </p:txBody>
      </p:sp>
      <p:sp>
        <p:nvSpPr>
          <p:cNvPr id="19499" name="Text Box 74">
            <a:extLst>
              <a:ext uri="{FF2B5EF4-FFF2-40B4-BE49-F238E27FC236}">
                <a16:creationId xmlns:a16="http://schemas.microsoft.com/office/drawing/2014/main" id="{B663749C-82F5-2B6A-2363-F7B9711F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5084763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repeated word</a:t>
            </a:r>
          </a:p>
        </p:txBody>
      </p:sp>
      <p:sp>
        <p:nvSpPr>
          <p:cNvPr id="19500" name="Text Box 75">
            <a:extLst>
              <a:ext uri="{FF2B5EF4-FFF2-40B4-BE49-F238E27FC236}">
                <a16:creationId xmlns:a16="http://schemas.microsoft.com/office/drawing/2014/main" id="{0F24B067-CAB0-9E39-2C4F-B593BF48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971800"/>
            <a:ext cx="328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An </a:t>
            </a:r>
            <a:r>
              <a:rPr lang="en-US" altLang="en-US">
                <a:solidFill>
                  <a:srgbClr val="FF0000"/>
                </a:solidFill>
              </a:rPr>
              <a:t>allele</a:t>
            </a:r>
            <a:r>
              <a:rPr lang="en-US" altLang="en-US">
                <a:solidFill>
                  <a:schemeClr val="accent2"/>
                </a:solidFill>
              </a:rPr>
              <a:t> is the number</a:t>
            </a:r>
          </a:p>
          <a:p>
            <a:r>
              <a:rPr lang="en-US" altLang="en-US">
                <a:solidFill>
                  <a:schemeClr val="accent2"/>
                </a:solidFill>
              </a:rPr>
              <a:t>of repeated words. </a:t>
            </a:r>
          </a:p>
        </p:txBody>
      </p:sp>
      <p:sp>
        <p:nvSpPr>
          <p:cNvPr id="19501" name="Text Box 76">
            <a:extLst>
              <a:ext uri="{FF2B5EF4-FFF2-40B4-BE49-F238E27FC236}">
                <a16:creationId xmlns:a16="http://schemas.microsoft.com/office/drawing/2014/main" id="{0FA69548-215A-96CB-0C01-57363E862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24288"/>
            <a:ext cx="3116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A </a:t>
            </a:r>
            <a:r>
              <a:rPr lang="en-US" altLang="en-US">
                <a:solidFill>
                  <a:srgbClr val="FF0000"/>
                </a:solidFill>
              </a:rPr>
              <a:t>genotype</a:t>
            </a:r>
            <a:r>
              <a:rPr lang="en-US" altLang="en-US">
                <a:solidFill>
                  <a:schemeClr val="accent2"/>
                </a:solidFill>
              </a:rPr>
              <a:t> at a locus</a:t>
            </a:r>
          </a:p>
          <a:p>
            <a:r>
              <a:rPr lang="en-US" altLang="en-US">
                <a:solidFill>
                  <a:schemeClr val="accent2"/>
                </a:solidFill>
              </a:rPr>
              <a:t>is a pair of alleles. </a:t>
            </a:r>
          </a:p>
        </p:txBody>
      </p:sp>
      <p:sp>
        <p:nvSpPr>
          <p:cNvPr id="19502" name="Rectangle 43">
            <a:extLst>
              <a:ext uri="{FF2B5EF4-FFF2-40B4-BE49-F238E27FC236}">
                <a16:creationId xmlns:a16="http://schemas.microsoft.com/office/drawing/2014/main" id="{AD8B8CBB-1494-7D4F-EA41-FF5F8373C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3" name="Rectangle 44">
            <a:extLst>
              <a:ext uri="{FF2B5EF4-FFF2-40B4-BE49-F238E27FC236}">
                <a16:creationId xmlns:a16="http://schemas.microsoft.com/office/drawing/2014/main" id="{18CBD339-81A2-BD6F-3A2C-2B9A1441D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4" name="Rectangle 45">
            <a:extLst>
              <a:ext uri="{FF2B5EF4-FFF2-40B4-BE49-F238E27FC236}">
                <a16:creationId xmlns:a16="http://schemas.microsoft.com/office/drawing/2014/main" id="{574434E9-56FA-BCC6-3757-1E50C87F0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5" name="Rectangle 43">
            <a:extLst>
              <a:ext uri="{FF2B5EF4-FFF2-40B4-BE49-F238E27FC236}">
                <a16:creationId xmlns:a16="http://schemas.microsoft.com/office/drawing/2014/main" id="{A78DE4B4-4083-3A79-AB8C-22E413EC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6" name="Rectangle 44">
            <a:extLst>
              <a:ext uri="{FF2B5EF4-FFF2-40B4-BE49-F238E27FC236}">
                <a16:creationId xmlns:a16="http://schemas.microsoft.com/office/drawing/2014/main" id="{6956A86F-901D-D8F0-4E7F-5098C5158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4532313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7" name="Rectangle 45">
            <a:extLst>
              <a:ext uri="{FF2B5EF4-FFF2-40B4-BE49-F238E27FC236}">
                <a16:creationId xmlns:a16="http://schemas.microsoft.com/office/drawing/2014/main" id="{A8F90C39-0F5B-2F94-0F28-38235FBE3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6096000"/>
            <a:ext cx="3048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508" name="Text Box 31">
            <a:extLst>
              <a:ext uri="{FF2B5EF4-FFF2-40B4-BE49-F238E27FC236}">
                <a16:creationId xmlns:a16="http://schemas.microsoft.com/office/drawing/2014/main" id="{A25E5329-106A-DE02-4B19-67783D7D7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43767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09" name="Text Box 32">
            <a:extLst>
              <a:ext uri="{FF2B5EF4-FFF2-40B4-BE49-F238E27FC236}">
                <a16:creationId xmlns:a16="http://schemas.microsoft.com/office/drawing/2014/main" id="{50A0679A-8AAF-29B3-8D5A-059F28D2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43767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9510" name="Text Box 31">
            <a:extLst>
              <a:ext uri="{FF2B5EF4-FFF2-40B4-BE49-F238E27FC236}">
                <a16:creationId xmlns:a16="http://schemas.microsoft.com/office/drawing/2014/main" id="{75314B0C-E1C7-844E-A060-3AF218434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19511" name="Text Box 32">
            <a:extLst>
              <a:ext uri="{FF2B5EF4-FFF2-40B4-BE49-F238E27FC236}">
                <a16:creationId xmlns:a16="http://schemas.microsoft.com/office/drawing/2014/main" id="{351F9E24-67F7-1662-5FE7-E1A29E3B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62" name="Text Box 33">
            <a:extLst>
              <a:ext uri="{FF2B5EF4-FFF2-40B4-BE49-F238E27FC236}">
                <a16:creationId xmlns:a16="http://schemas.microsoft.com/office/drawing/2014/main" id="{EEBDABC8-6193-B095-8C1C-02D94D08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788" y="5946775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9513" name="Text Box 31">
            <a:extLst>
              <a:ext uri="{FF2B5EF4-FFF2-40B4-BE49-F238E27FC236}">
                <a16:creationId xmlns:a16="http://schemas.microsoft.com/office/drawing/2014/main" id="{44995C62-B28D-8134-C176-56F84E90E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5943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19514" name="Text Box 32">
            <a:extLst>
              <a:ext uri="{FF2B5EF4-FFF2-40B4-BE49-F238E27FC236}">
                <a16:creationId xmlns:a16="http://schemas.microsoft.com/office/drawing/2014/main" id="{AED2661C-46F8-9134-1B9D-E1616A002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975" y="59356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19515" name="Text Box 32">
            <a:extLst>
              <a:ext uri="{FF2B5EF4-FFF2-40B4-BE49-F238E27FC236}">
                <a16:creationId xmlns:a16="http://schemas.microsoft.com/office/drawing/2014/main" id="{1CDA8DA0-5757-F886-8091-2E4F25BC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5935663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19516" name="Text Box 32">
            <a:extLst>
              <a:ext uri="{FF2B5EF4-FFF2-40B4-BE49-F238E27FC236}">
                <a16:creationId xmlns:a16="http://schemas.microsoft.com/office/drawing/2014/main" id="{DBB7520F-EAA4-B577-7472-BA2356856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5938838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E2CA1-7471-2080-0DF9-93649E6F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36027D7-9A5C-8C97-2E20-62FA2AF04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evidence interpretation</a:t>
            </a:r>
          </a:p>
        </p:txBody>
      </p:sp>
      <p:sp>
        <p:nvSpPr>
          <p:cNvPr id="194565" name="Text Box 5">
            <a:extLst>
              <a:ext uri="{FF2B5EF4-FFF2-40B4-BE49-F238E27FC236}">
                <a16:creationId xmlns:a16="http://schemas.microsoft.com/office/drawing/2014/main" id="{03E974B3-C626-32BF-2C6B-5111DC86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8288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Evidence item</a:t>
            </a:r>
          </a:p>
        </p:txBody>
      </p:sp>
      <p:sp>
        <p:nvSpPr>
          <p:cNvPr id="194566" name="Text Box 6">
            <a:extLst>
              <a:ext uri="{FF2B5EF4-FFF2-40B4-BE49-F238E27FC236}">
                <a16:creationId xmlns:a16="http://schemas.microsoft.com/office/drawing/2014/main" id="{07530CA6-3070-DAC4-2EEB-070878F3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1828800"/>
            <a:ext cx="176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Evidence data</a:t>
            </a:r>
          </a:p>
        </p:txBody>
      </p:sp>
      <p:sp>
        <p:nvSpPr>
          <p:cNvPr id="194570" name="Line 10">
            <a:extLst>
              <a:ext uri="{FF2B5EF4-FFF2-40B4-BE49-F238E27FC236}">
                <a16:creationId xmlns:a16="http://schemas.microsoft.com/office/drawing/2014/main" id="{8BBA9084-0C8A-006B-107D-B6035F882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37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71" name="Line 11">
            <a:extLst>
              <a:ext uri="{FF2B5EF4-FFF2-40B4-BE49-F238E27FC236}">
                <a16:creationId xmlns:a16="http://schemas.microsoft.com/office/drawing/2014/main" id="{B6791420-C043-80D2-4B03-3147B7948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4175" y="2209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79" name="Text Box 19">
            <a:extLst>
              <a:ext uri="{FF2B5EF4-FFF2-40B4-BE49-F238E27FC236}">
                <a16:creationId xmlns:a16="http://schemas.microsoft.com/office/drawing/2014/main" id="{088A5F7B-2A80-EBF4-4C2F-75EDE588D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7526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Lab</a:t>
            </a:r>
          </a:p>
        </p:txBody>
      </p:sp>
      <p:sp>
        <p:nvSpPr>
          <p:cNvPr id="194580" name="Text Box 20">
            <a:extLst>
              <a:ext uri="{FF2B5EF4-FFF2-40B4-BE49-F238E27FC236}">
                <a16:creationId xmlns:a16="http://schemas.microsoft.com/office/drawing/2014/main" id="{10510B0B-D94D-5E5C-8DBA-009D4DC4F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0" y="17526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Infer</a:t>
            </a:r>
          </a:p>
        </p:txBody>
      </p:sp>
      <p:sp>
        <p:nvSpPr>
          <p:cNvPr id="194582" name="AutoShape 22">
            <a:extLst>
              <a:ext uri="{FF2B5EF4-FFF2-40B4-BE49-F238E27FC236}">
                <a16:creationId xmlns:a16="http://schemas.microsoft.com/office/drawing/2014/main" id="{E1908B38-C7AE-0512-2225-18FCFEAE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81400"/>
            <a:ext cx="152400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3" name="AutoShape 23">
            <a:extLst>
              <a:ext uri="{FF2B5EF4-FFF2-40B4-BE49-F238E27FC236}">
                <a16:creationId xmlns:a16="http://schemas.microsoft.com/office/drawing/2014/main" id="{2AC191D2-649B-CA3A-675C-11B7ECAB0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152400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4" name="Line 24">
            <a:extLst>
              <a:ext uri="{FF2B5EF4-FFF2-40B4-BE49-F238E27FC236}">
                <a16:creationId xmlns:a16="http://schemas.microsoft.com/office/drawing/2014/main" id="{64269978-C812-1340-E3AB-2BFF7C9C3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191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5" name="Text Box 25">
            <a:extLst>
              <a:ext uri="{FF2B5EF4-FFF2-40B4-BE49-F238E27FC236}">
                <a16:creationId xmlns:a16="http://schemas.microsoft.com/office/drawing/2014/main" id="{4E06524C-E746-867D-700C-22FFA507A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129088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10   11   12</a:t>
            </a:r>
          </a:p>
        </p:txBody>
      </p:sp>
      <p:sp>
        <p:nvSpPr>
          <p:cNvPr id="194586" name="AutoShape 26">
            <a:extLst>
              <a:ext uri="{FF2B5EF4-FFF2-40B4-BE49-F238E27FC236}">
                <a16:creationId xmlns:a16="http://schemas.microsoft.com/office/drawing/2014/main" id="{D4A9441D-BDAF-D3DE-15DE-3A418F2D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152400" cy="1295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8" name="Text Box 28">
            <a:extLst>
              <a:ext uri="{FF2B5EF4-FFF2-40B4-BE49-F238E27FC236}">
                <a16:creationId xmlns:a16="http://schemas.microsoft.com/office/drawing/2014/main" id="{9E857691-317F-3211-AC70-ADE885BB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1828800"/>
            <a:ext cx="176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Evidence genotype</a:t>
            </a:r>
          </a:p>
        </p:txBody>
      </p:sp>
      <p:sp>
        <p:nvSpPr>
          <p:cNvPr id="194589" name="Text Box 29">
            <a:extLst>
              <a:ext uri="{FF2B5EF4-FFF2-40B4-BE49-F238E27FC236}">
                <a16:creationId xmlns:a16="http://schemas.microsoft.com/office/drawing/2014/main" id="{0DE247C0-CF55-339A-F051-4443C79F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5349875"/>
            <a:ext cx="1768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Known genotype</a:t>
            </a:r>
          </a:p>
        </p:txBody>
      </p:sp>
      <p:sp>
        <p:nvSpPr>
          <p:cNvPr id="194590" name="AutoShape 30">
            <a:extLst>
              <a:ext uri="{FF2B5EF4-FFF2-40B4-BE49-F238E27FC236}">
                <a16:creationId xmlns:a16="http://schemas.microsoft.com/office/drawing/2014/main" id="{0244962E-4B29-5FB3-9DD8-36F1E9777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41910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1" name="Text Box 31">
            <a:extLst>
              <a:ext uri="{FF2B5EF4-FFF2-40B4-BE49-F238E27FC236}">
                <a16:creationId xmlns:a16="http://schemas.microsoft.com/office/drawing/2014/main" id="{5E7BE4FB-B4D6-E62C-6FD5-CCB4811F6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2743200"/>
            <a:ext cx="2120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10, 12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@ 50%</a:t>
            </a:r>
            <a:endParaRPr lang="en-US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11, 12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@ 30%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12, 12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@ 20%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2" name="Text Box 32">
            <a:extLst>
              <a:ext uri="{FF2B5EF4-FFF2-40B4-BE49-F238E27FC236}">
                <a16:creationId xmlns:a16="http://schemas.microsoft.com/office/drawing/2014/main" id="{FF7B5325-96A8-A97F-7100-4F08BE47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10, 12</a:t>
            </a:r>
          </a:p>
        </p:txBody>
      </p:sp>
      <p:sp>
        <p:nvSpPr>
          <p:cNvPr id="194593" name="Text Box 33">
            <a:extLst>
              <a:ext uri="{FF2B5EF4-FFF2-40B4-BE49-F238E27FC236}">
                <a16:creationId xmlns:a16="http://schemas.microsoft.com/office/drawing/2014/main" id="{4B16C6E5-5FB1-E88B-FBB5-099B18289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4419600"/>
            <a:ext cx="143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Compare</a:t>
            </a:r>
          </a:p>
        </p:txBody>
      </p:sp>
      <p:grpSp>
        <p:nvGrpSpPr>
          <p:cNvPr id="21523" name="Group 34">
            <a:extLst>
              <a:ext uri="{FF2B5EF4-FFF2-40B4-BE49-F238E27FC236}">
                <a16:creationId xmlns:a16="http://schemas.microsoft.com/office/drawing/2014/main" id="{37226AC0-51A1-0126-9EE1-BCF78A5756A1}"/>
              </a:ext>
            </a:extLst>
          </p:cNvPr>
          <p:cNvGrpSpPr>
            <a:grpSpLocks/>
          </p:cNvGrpSpPr>
          <p:nvPr/>
        </p:nvGrpSpPr>
        <p:grpSpPr bwMode="auto">
          <a:xfrm>
            <a:off x="712788" y="2895600"/>
            <a:ext cx="1344612" cy="1295400"/>
            <a:chOff x="449" y="1824"/>
            <a:chExt cx="847" cy="816"/>
          </a:xfrm>
        </p:grpSpPr>
        <p:pic>
          <p:nvPicPr>
            <p:cNvPr id="21524" name="Picture 38" descr="DNA_logo.jpg                                                   00D94E0CMacintosh HD                   7C262FE3:">
              <a:extLst>
                <a:ext uri="{FF2B5EF4-FFF2-40B4-BE49-F238E27FC236}">
                  <a16:creationId xmlns:a16="http://schemas.microsoft.com/office/drawing/2014/main" id="{3655F477-45CD-60CB-EB88-F07B25E7A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39" descr="&#13;DNA_logo2.jpg                                                  00D94E0CMacintosh HD                   7C262FE3:">
              <a:extLst>
                <a:ext uri="{FF2B5EF4-FFF2-40B4-BE49-F238E27FC236}">
                  <a16:creationId xmlns:a16="http://schemas.microsoft.com/office/drawing/2014/main" id="{443B9094-DB1B-0F81-25D1-F7A5E7C71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1824"/>
              <a:ext cx="367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E85BED-9D81-7481-EFFB-976B9E97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>
            <a:extLst>
              <a:ext uri="{FF2B5EF4-FFF2-40B4-BE49-F238E27FC236}">
                <a16:creationId xmlns:a16="http://schemas.microsoft.com/office/drawing/2014/main" id="{FAEFA32D-56DC-965F-A8FD-C5D87B3A8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"/>
          <a:stretch>
            <a:fillRect/>
          </a:stretch>
        </p:blipFill>
        <p:spPr bwMode="auto">
          <a:xfrm>
            <a:off x="1042988" y="2198688"/>
            <a:ext cx="64928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7E82F24B-A04E-4850-DB21-76AD80605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Computers can use all the data</a:t>
            </a:r>
          </a:p>
        </p:txBody>
      </p:sp>
      <p:sp>
        <p:nvSpPr>
          <p:cNvPr id="195588" name="Text Box 4">
            <a:extLst>
              <a:ext uri="{FF2B5EF4-FFF2-40B4-BE49-F238E27FC236}">
                <a16:creationId xmlns:a16="http://schemas.microsoft.com/office/drawing/2014/main" id="{F094E03E-D3AC-D7F9-5FAE-AD2E016A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39888"/>
            <a:ext cx="55324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Quantitative peak heights at locus </a:t>
            </a:r>
            <a:r>
              <a:rPr lang="en-US" dirty="0" err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vWA</a:t>
            </a:r>
            <a:endParaRPr lang="en-US" dirty="0">
              <a:solidFill>
                <a:schemeClr val="accent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Text Box 24">
            <a:extLst>
              <a:ext uri="{FF2B5EF4-FFF2-40B4-BE49-F238E27FC236}">
                <a16:creationId xmlns:a16="http://schemas.microsoft.com/office/drawing/2014/main" id="{4E02EF1D-2DBC-DBC7-70FE-4008331CB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951163"/>
            <a:ext cx="80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667BC8"/>
                </a:solidFill>
              </a:rPr>
              <a:t>peak</a:t>
            </a:r>
          </a:p>
          <a:p>
            <a:r>
              <a:rPr lang="en-US" altLang="en-US" sz="1800">
                <a:solidFill>
                  <a:srgbClr val="667BC8"/>
                </a:solidFill>
              </a:rPr>
              <a:t>height</a:t>
            </a:r>
          </a:p>
        </p:txBody>
      </p:sp>
      <p:sp>
        <p:nvSpPr>
          <p:cNvPr id="23557" name="Text Box 23">
            <a:extLst>
              <a:ext uri="{FF2B5EF4-FFF2-40B4-BE49-F238E27FC236}">
                <a16:creationId xmlns:a16="http://schemas.microsoft.com/office/drawing/2014/main" id="{D2CB31A5-24F4-5220-621E-33AFE2D1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2028825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 sz="1800">
                <a:solidFill>
                  <a:srgbClr val="667BC8"/>
                </a:solidFill>
              </a:rPr>
              <a:t>peak size</a:t>
            </a:r>
          </a:p>
        </p:txBody>
      </p:sp>
      <p:cxnSp>
        <p:nvCxnSpPr>
          <p:cNvPr id="23558" name="Straight Arrow Connector 12">
            <a:extLst>
              <a:ext uri="{FF2B5EF4-FFF2-40B4-BE49-F238E27FC236}">
                <a16:creationId xmlns:a16="http://schemas.microsoft.com/office/drawing/2014/main" id="{10485F8A-CE4B-7814-955E-09298FB434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6125" y="2341563"/>
            <a:ext cx="1588" cy="782637"/>
          </a:xfrm>
          <a:prstGeom prst="straightConnector1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Arrow Connector 10">
            <a:extLst>
              <a:ext uri="{FF2B5EF4-FFF2-40B4-BE49-F238E27FC236}">
                <a16:creationId xmlns:a16="http://schemas.microsoft.com/office/drawing/2014/main" id="{F7CEA1A7-69AA-64E2-278A-B755FA5667E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77938" y="3276600"/>
            <a:ext cx="1854200" cy="9525"/>
          </a:xfrm>
          <a:prstGeom prst="straightConnector1">
            <a:avLst/>
          </a:prstGeom>
          <a:noFill/>
          <a:ln w="28575">
            <a:solidFill>
              <a:srgbClr val="667BC8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A932B-FB8B-2DD7-B8F7-A6AB5DF45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7">
            <a:extLst>
              <a:ext uri="{FF2B5EF4-FFF2-40B4-BE49-F238E27FC236}">
                <a16:creationId xmlns:a16="http://schemas.microsoft.com/office/drawing/2014/main" id="{E3092681-E5A9-3F3C-B84A-59086F353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"/>
          <a:stretch>
            <a:fillRect/>
          </a:stretch>
        </p:blipFill>
        <p:spPr bwMode="auto">
          <a:xfrm>
            <a:off x="1042988" y="2198688"/>
            <a:ext cx="649287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B6E5B8BD-3D1E-B913-3D67-96526ACD1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People may use less of the data</a:t>
            </a:r>
          </a:p>
        </p:txBody>
      </p:sp>
      <p:sp>
        <p:nvSpPr>
          <p:cNvPr id="196617" name="Line 9">
            <a:extLst>
              <a:ext uri="{FF2B5EF4-FFF2-40B4-BE49-F238E27FC236}">
                <a16:creationId xmlns:a16="http://schemas.microsoft.com/office/drawing/2014/main" id="{A6AB1AC9-5497-F64E-8554-EEC1B9282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9900" y="4330700"/>
            <a:ext cx="571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625" name="Text Box 17">
            <a:extLst>
              <a:ext uri="{FF2B5EF4-FFF2-40B4-BE49-F238E27FC236}">
                <a16:creationId xmlns:a16="http://schemas.microsoft.com/office/drawing/2014/main" id="{A305C150-92B9-FF8D-4272-BDB5253E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773" y="4086225"/>
            <a:ext cx="1640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Threshold </a:t>
            </a: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6D3BF3C6-F0BE-74A8-76F1-E9BFBC6F8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752600"/>
            <a:ext cx="702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Over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rgbClr val="FF0000"/>
                </a:solidFill>
              </a:rPr>
              <a:t>threshold</a:t>
            </a:r>
            <a:r>
              <a:rPr lang="en-US" altLang="en-US">
                <a:solidFill>
                  <a:schemeClr val="accent2"/>
                </a:solidFill>
              </a:rPr>
              <a:t>,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</a:rPr>
              <a:t>peaks are labeled as allele events</a:t>
            </a:r>
            <a:r>
              <a:rPr lang="en-US" alt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5606" name="Text Box 13">
            <a:extLst>
              <a:ext uri="{FF2B5EF4-FFF2-40B4-BE49-F238E27FC236}">
                <a16:creationId xmlns:a16="http://schemas.microsoft.com/office/drawing/2014/main" id="{BE7AB4E1-29DD-1154-6480-D2485BCA2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4595813"/>
            <a:ext cx="19542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667BC8"/>
                </a:solidFill>
              </a:rPr>
              <a:t>All-or-none allele peaks,</a:t>
            </a:r>
          </a:p>
          <a:p>
            <a:r>
              <a:rPr lang="en-US" altLang="en-US" dirty="0">
                <a:solidFill>
                  <a:srgbClr val="667BC8"/>
                </a:solidFill>
              </a:rPr>
              <a:t>each given equal status</a:t>
            </a:r>
          </a:p>
        </p:txBody>
      </p:sp>
      <p:sp>
        <p:nvSpPr>
          <p:cNvPr id="25607" name="Line 45">
            <a:extLst>
              <a:ext uri="{FF2B5EF4-FFF2-40B4-BE49-F238E27FC236}">
                <a16:creationId xmlns:a16="http://schemas.microsoft.com/office/drawing/2014/main" id="{36CBF7F6-6B65-BFB5-7924-4767DF06A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4413" y="2152650"/>
            <a:ext cx="1085850" cy="8858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Oval 51">
            <a:extLst>
              <a:ext uri="{FF2B5EF4-FFF2-40B4-BE49-F238E27FC236}">
                <a16:creationId xmlns:a16="http://schemas.microsoft.com/office/drawing/2014/main" id="{14CF04B7-BD2F-1292-3A8D-1CD1ED98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294957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09" name="Rectangle 49">
            <a:extLst>
              <a:ext uri="{FF2B5EF4-FFF2-40B4-BE49-F238E27FC236}">
                <a16:creationId xmlns:a16="http://schemas.microsoft.com/office/drawing/2014/main" id="{C7874BF7-1F59-CE14-6DBD-61220A88D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5" y="4349750"/>
            <a:ext cx="304800" cy="189865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8000"/>
              </a:solidFill>
            </a:endParaRPr>
          </a:p>
        </p:txBody>
      </p:sp>
      <p:sp>
        <p:nvSpPr>
          <p:cNvPr id="25610" name="Line 45">
            <a:extLst>
              <a:ext uri="{FF2B5EF4-FFF2-40B4-BE49-F238E27FC236}">
                <a16:creationId xmlns:a16="http://schemas.microsoft.com/office/drawing/2014/main" id="{3B838CB8-E4C1-63F5-5E13-A97FCDF217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2488" y="2168525"/>
            <a:ext cx="915987" cy="9128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Oval 51">
            <a:extLst>
              <a:ext uri="{FF2B5EF4-FFF2-40B4-BE49-F238E27FC236}">
                <a16:creationId xmlns:a16="http://schemas.microsoft.com/office/drawing/2014/main" id="{3D32FB16-D723-89F7-F4A6-0D1F3F275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3095625"/>
            <a:ext cx="381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5612" name="Group 55">
            <a:extLst>
              <a:ext uri="{FF2B5EF4-FFF2-40B4-BE49-F238E27FC236}">
                <a16:creationId xmlns:a16="http://schemas.microsoft.com/office/drawing/2014/main" id="{B5DCD3AD-F8A2-C450-E3C5-C4FAD15504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94225" y="4645025"/>
            <a:ext cx="203200" cy="203200"/>
            <a:chOff x="3276" y="3351"/>
            <a:chExt cx="144" cy="144"/>
          </a:xfrm>
        </p:grpSpPr>
        <p:sp>
          <p:nvSpPr>
            <p:cNvPr id="25620" name="Line 31">
              <a:extLst>
                <a:ext uri="{FF2B5EF4-FFF2-40B4-BE49-F238E27FC236}">
                  <a16:creationId xmlns:a16="http://schemas.microsoft.com/office/drawing/2014/main" id="{73793882-906B-5266-096E-276A539B9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32">
              <a:extLst>
                <a:ext uri="{FF2B5EF4-FFF2-40B4-BE49-F238E27FC236}">
                  <a16:creationId xmlns:a16="http://schemas.microsoft.com/office/drawing/2014/main" id="{FA7AD57E-7E5B-D33A-1A43-19F4037E2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3" name="Line 24">
            <a:extLst>
              <a:ext uri="{FF2B5EF4-FFF2-40B4-BE49-F238E27FC236}">
                <a16:creationId xmlns:a16="http://schemas.microsoft.com/office/drawing/2014/main" id="{390314E4-9F0D-235A-13D6-AC61DFE074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4889500"/>
            <a:ext cx="1143000" cy="16891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Text Box 5">
            <a:extLst>
              <a:ext uri="{FF2B5EF4-FFF2-40B4-BE49-F238E27FC236}">
                <a16:creationId xmlns:a16="http://schemas.microsoft.com/office/drawing/2014/main" id="{0BFA701B-3BE5-9806-F936-00E555BBF6D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7475" y="6478588"/>
            <a:ext cx="401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rgbClr val="800080"/>
                </a:solidFill>
              </a:rPr>
              <a:t>Under </a:t>
            </a:r>
            <a:r>
              <a:rPr lang="en-US" altLang="en-US" sz="2200">
                <a:solidFill>
                  <a:srgbClr val="FF0000"/>
                </a:solidFill>
              </a:rPr>
              <a:t>threshold</a:t>
            </a:r>
            <a:r>
              <a:rPr lang="en-US" altLang="en-US" sz="2200">
                <a:solidFill>
                  <a:srgbClr val="800080"/>
                </a:solidFill>
              </a:rPr>
              <a:t>, alleles vanish</a:t>
            </a:r>
          </a:p>
        </p:txBody>
      </p:sp>
      <p:grpSp>
        <p:nvGrpSpPr>
          <p:cNvPr id="25615" name="Group 55">
            <a:extLst>
              <a:ext uri="{FF2B5EF4-FFF2-40B4-BE49-F238E27FC236}">
                <a16:creationId xmlns:a16="http://schemas.microsoft.com/office/drawing/2014/main" id="{AFB39B18-C7AF-DB6F-99D1-69632F6E6D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99075" y="4784725"/>
            <a:ext cx="203200" cy="203200"/>
            <a:chOff x="3276" y="3351"/>
            <a:chExt cx="144" cy="144"/>
          </a:xfrm>
        </p:grpSpPr>
        <p:sp>
          <p:nvSpPr>
            <p:cNvPr id="25618" name="Line 31">
              <a:extLst>
                <a:ext uri="{FF2B5EF4-FFF2-40B4-BE49-F238E27FC236}">
                  <a16:creationId xmlns:a16="http://schemas.microsoft.com/office/drawing/2014/main" id="{0347CA98-8C72-938C-9B0B-99F58A061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32">
              <a:extLst>
                <a:ext uri="{FF2B5EF4-FFF2-40B4-BE49-F238E27FC236}">
                  <a16:creationId xmlns:a16="http://schemas.microsoft.com/office/drawing/2014/main" id="{ADAC715C-076C-8902-298E-15A20B167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6" y="3351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6" name="Line 24">
            <a:extLst>
              <a:ext uri="{FF2B5EF4-FFF2-40B4-BE49-F238E27FC236}">
                <a16:creationId xmlns:a16="http://schemas.microsoft.com/office/drawing/2014/main" id="{5AECFA4C-C070-7492-075C-147029A4B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0950" y="4902200"/>
            <a:ext cx="1460500" cy="16637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Rectangle 49">
            <a:extLst>
              <a:ext uri="{FF2B5EF4-FFF2-40B4-BE49-F238E27FC236}">
                <a16:creationId xmlns:a16="http://schemas.microsoft.com/office/drawing/2014/main" id="{F2B449CB-8F1F-1530-49F2-68CB3019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6775" y="4349750"/>
            <a:ext cx="304800" cy="1898650"/>
          </a:xfrm>
          <a:prstGeom prst="rect">
            <a:avLst/>
          </a:prstGeom>
          <a:solidFill>
            <a:srgbClr val="667B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F8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23211-F34C-DCA2-ACF1-511F913AE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56966166-7C64-C640-B4FE-1EB31152EA0A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78421" y="609600"/>
            <a:ext cx="8888296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Human review CPI match statistic: subjective, biased &amp; uninformative</a:t>
            </a:r>
          </a:p>
        </p:txBody>
      </p:sp>
      <p:pic>
        <p:nvPicPr>
          <p:cNvPr id="21507" name="Picture 3" descr="JP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" y="2320189"/>
            <a:ext cx="9042653" cy="383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FA0937-279A-918E-C66E-318D2066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D095768B-54E2-8441-9215-EEF10EDEFA93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7221703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55621</TotalTime>
  <Words>1997</Words>
  <Application>Microsoft Macintosh PowerPoint</Application>
  <PresentationFormat>On-screen Show (4:3)</PresentationFormat>
  <Paragraphs>397</Paragraphs>
  <Slides>43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ＭＳ Ｐゴシック</vt:lpstr>
      <vt:lpstr>Arial</vt:lpstr>
      <vt:lpstr>Times</vt:lpstr>
      <vt:lpstr>Blank Presentation</vt:lpstr>
      <vt:lpstr>Document</vt:lpstr>
      <vt:lpstr>Worksheet</vt:lpstr>
      <vt:lpstr>Finding truth in evidence: Computational intelligence </vt:lpstr>
      <vt:lpstr>New York v John Wakefield</vt:lpstr>
      <vt:lpstr>DNA biology</vt:lpstr>
      <vt:lpstr>Short tandem repeat</vt:lpstr>
      <vt:lpstr>DNA genotype</vt:lpstr>
      <vt:lpstr>DNA evidence interpretation</vt:lpstr>
      <vt:lpstr>Computers can use all the data</vt:lpstr>
      <vt:lpstr>People may use less of the data</vt:lpstr>
      <vt:lpstr>Human review CPI match statistic: subjective, biased &amp; uninformative</vt:lpstr>
      <vt:lpstr>Finding truth through science</vt:lpstr>
      <vt:lpstr>How the computer thinks</vt:lpstr>
      <vt:lpstr>Evidence genotype</vt:lpstr>
      <vt:lpstr>DNA match information</vt:lpstr>
      <vt:lpstr>Match information at 15 loci</vt:lpstr>
      <vt:lpstr>Is the suspect in the evidence?</vt:lpstr>
      <vt:lpstr>Is the victim in the evidence?</vt:lpstr>
      <vt:lpstr>Match statistics</vt:lpstr>
      <vt:lpstr>Explaining DNA mixtures</vt:lpstr>
      <vt:lpstr>TrueAllele® computer solution</vt:lpstr>
      <vt:lpstr>Peer-reviewed validation studies </vt:lpstr>
      <vt:lpstr> </vt:lpstr>
      <vt:lpstr> </vt:lpstr>
      <vt:lpstr>Sensitivity</vt:lpstr>
      <vt:lpstr>TrueAllele sensitivity</vt:lpstr>
      <vt:lpstr>Comparison with human review</vt:lpstr>
      <vt:lpstr>TrueAllele accuracy</vt:lpstr>
      <vt:lpstr>Specificity</vt:lpstr>
      <vt:lpstr>TrueAllele specificity</vt:lpstr>
      <vt:lpstr>False positives</vt:lpstr>
      <vt:lpstr>Higher human error rate</vt:lpstr>
      <vt:lpstr>Reproducibility</vt:lpstr>
      <vt:lpstr>TrueAllele reproducibility</vt:lpstr>
      <vt:lpstr> </vt:lpstr>
      <vt:lpstr> </vt:lpstr>
      <vt:lpstr> </vt:lpstr>
      <vt:lpstr>TrueAllele sensitivity</vt:lpstr>
      <vt:lpstr>TrueAllele specificity</vt:lpstr>
      <vt:lpstr>TrueAllele reproducibility</vt:lpstr>
      <vt:lpstr> </vt:lpstr>
      <vt:lpstr> </vt:lpstr>
      <vt:lpstr>44 US admissibility rulings</vt:lpstr>
      <vt:lpstr>TrueAllele today</vt:lpstr>
      <vt:lpstr>Conclusions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2176</cp:revision>
  <cp:lastPrinted>2021-02-12T17:21:08Z</cp:lastPrinted>
  <dcterms:modified xsi:type="dcterms:W3CDTF">2025-07-10T17:13:21Z</dcterms:modified>
</cp:coreProperties>
</file>