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69" r:id="rId2"/>
    <p:sldId id="682" r:id="rId3"/>
    <p:sldId id="684" r:id="rId4"/>
    <p:sldId id="683" r:id="rId5"/>
    <p:sldId id="685" r:id="rId6"/>
    <p:sldId id="686" r:id="rId7"/>
    <p:sldId id="616" r:id="rId8"/>
    <p:sldId id="431" r:id="rId9"/>
    <p:sldId id="416" r:id="rId10"/>
    <p:sldId id="617" r:id="rId11"/>
    <p:sldId id="618" r:id="rId12"/>
    <p:sldId id="513" r:id="rId13"/>
    <p:sldId id="619" r:id="rId14"/>
    <p:sldId id="597" r:id="rId15"/>
    <p:sldId id="610" r:id="rId16"/>
    <p:sldId id="419" r:id="rId17"/>
    <p:sldId id="423" r:id="rId18"/>
    <p:sldId id="421" r:id="rId19"/>
    <p:sldId id="428" r:id="rId20"/>
    <p:sldId id="433" r:id="rId21"/>
    <p:sldId id="598" r:id="rId22"/>
    <p:sldId id="404" r:id="rId23"/>
    <p:sldId id="608" r:id="rId24"/>
    <p:sldId id="604" r:id="rId25"/>
    <p:sldId id="401" r:id="rId26"/>
    <p:sldId id="395" r:id="rId27"/>
    <p:sldId id="372" r:id="rId28"/>
    <p:sldId id="602" r:id="rId29"/>
    <p:sldId id="603" r:id="rId30"/>
    <p:sldId id="614" r:id="rId31"/>
    <p:sldId id="621" r:id="rId32"/>
    <p:sldId id="622" r:id="rId33"/>
    <p:sldId id="625" r:id="rId34"/>
    <p:sldId id="627" r:id="rId35"/>
    <p:sldId id="628" r:id="rId36"/>
    <p:sldId id="599" r:id="rId37"/>
    <p:sldId id="665" r:id="rId38"/>
    <p:sldId id="664" r:id="rId39"/>
    <p:sldId id="518" r:id="rId40"/>
    <p:sldId id="521" r:id="rId41"/>
    <p:sldId id="469" r:id="rId42"/>
    <p:sldId id="468" r:id="rId43"/>
    <p:sldId id="471" r:id="rId44"/>
    <p:sldId id="546" r:id="rId45"/>
    <p:sldId id="670" r:id="rId46"/>
    <p:sldId id="671" r:id="rId47"/>
    <p:sldId id="672" r:id="rId48"/>
    <p:sldId id="620" r:id="rId49"/>
    <p:sldId id="673" r:id="rId50"/>
    <p:sldId id="675" r:id="rId51"/>
    <p:sldId id="677" r:id="rId52"/>
    <p:sldId id="678" r:id="rId53"/>
    <p:sldId id="679" r:id="rId54"/>
    <p:sldId id="681" r:id="rId55"/>
    <p:sldId id="680" r:id="rId56"/>
    <p:sldId id="56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orient="horz" pos="2424" userDrawn="1">
          <p15:clr>
            <a:srgbClr val="A4A3A4"/>
          </p15:clr>
        </p15:guide>
        <p15:guide id="3" pos="5100">
          <p15:clr>
            <a:srgbClr val="A4A3A4"/>
          </p15:clr>
        </p15:guide>
        <p15:guide id="4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FF9300"/>
    <a:srgbClr val="009051"/>
    <a:srgbClr val="6B65FF"/>
    <a:srgbClr val="5B73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0"/>
    <p:restoredTop sz="94269"/>
  </p:normalViewPr>
  <p:slideViewPr>
    <p:cSldViewPr snapToGrid="0">
      <p:cViewPr>
        <p:scale>
          <a:sx n="125" d="100"/>
          <a:sy n="125" d="100"/>
        </p:scale>
        <p:origin x="2112" y="1384"/>
      </p:cViewPr>
      <p:guideLst>
        <p:guide orient="horz" pos="3912"/>
        <p:guide orient="horz" pos="2424"/>
        <p:guide pos="510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9676C623-6453-274D-98D1-79BBD77F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5904D3D7-A27F-124C-BA45-8F784BBCB5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3F5B06A4-636A-C745-8B15-C2A56ED196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/>
              <a:t>Cybergenetics © 2007-2024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8455D53B-BE39-EC42-95DA-D06C426997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81E68-E9D5-0F45-AC69-AAE90CD31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FD6688-3F1E-D94E-8359-319074312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5D8AEE-0948-2346-9FD3-00B7D83D3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DCBAA-C167-F040-9847-8FCD652E94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4CD2405-751E-714C-8AF2-D94894008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EED80BB6-D97F-E842-8269-708FD27FF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B3CA3A8-99F0-874F-9BF5-0267C9B5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DDA2AF-4861-1E41-8B12-CA306B1B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76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C03F8846-F6A3-3FEB-97C2-06F17AF080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65B8419-C10A-F53D-CB06-867A344FF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CEE6A8B-B997-3C75-7C2E-81C80CE82F5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CD503D0-761B-6A52-D66B-2AEEB8EA4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9AEAA76-3EAD-CA45-AF01-D2B42843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59C3A41-AD56-B544-A37A-9CABB0BF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19F05F03-0073-A24A-B3A8-5C0FB312B3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C1F528A3-2FD3-BE41-A864-7E512B4D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B2CA-0228-284B-B524-90E1FD616705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43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CF0E57E-EE9C-8D96-B2BD-023DDC842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751287F-7468-1A0F-124D-FF93A4A74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0E8E74A-4B9F-130B-0302-C585F75C3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4FBE3E8-6A83-18CE-B2E0-FF321D4F3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014A1E1-71A4-4B9A-AEE0-4AC61CA8C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FF99D4E-61AE-5A50-061A-5B92E199E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ED4FA33-DAEB-9DC9-A73B-8678592C4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2AA2BC2-CF70-EAD7-FBD6-D9D384331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9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FADCA65-2C13-A950-98D6-B107AE94D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DD37931-5FAE-3024-D976-4100E45B3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297E1B7-7441-E4DD-82E3-E15911A02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A3336E4-D682-5AD9-DD92-D735D3864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7013244-280F-8F0D-03B7-6E5A3A2B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D794B3C-2408-30AB-2EA8-04F5B6F31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F3CC8-D627-ED4C-90D5-02C7FA1C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3A427-1976-7D44-980A-865581FD2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9689-6181-BB47-B22C-765DB4AE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D9C-63E0-1940-8001-FABF4DE7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4E5D9-8CA7-2C4C-B586-C213E39AB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7D772-7704-3840-84DC-A961B682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F1CF6-62E9-E349-B0B6-B4147DD80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936-0A67-E141-9C95-CC6B5D6A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5D801-261D-5840-BBB6-F0DD647C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77363-92FF-6146-9D3A-9335357C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65413-567C-DF47-8411-C3077A2D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B77-3076-C64E-8324-2BF47C928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4B8F8-7717-D248-AFD5-EBD148A5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F0C89-C09F-C24E-927C-96D193744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4F3A2-0F9A-C64A-A79F-B5E15662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1A8-0501-244F-B993-0A01CE54A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5760-BED8-1D4E-9D44-910E966B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86E48-495D-B646-9591-3F928B5A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46BE-347D-3546-A75E-A241A103E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D3D-528F-9C40-8D9E-EF8F40FE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3605-B96E-B442-B5C1-A550E1164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7C71C-6FFC-9F44-B98F-7B39F3F6D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465B-81A0-3F41-A7C8-E784983A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DDB-0293-E64D-9AAC-D4526A25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B0C94-2FF3-AD4B-8A2A-F14EA3F61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E37D9-9B8B-3242-B95D-7A3393991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1250C-F23A-2341-B87D-541CE0F3F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98EC-738B-8744-85A2-DFAE1CC1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A6C3C3-F726-1F49-9ED4-73E10447A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1F3DE-EFBE-8C49-9486-49A3B084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B5708-85B8-A448-AAF4-104AA239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62F-DA37-F143-A184-847C5358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25F1F-43D2-6C4C-B0CB-8BA61BB4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AFA05B-269E-9043-9A5A-32D9F210C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83DA18-90D7-AC40-ABDB-34363174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2E4-6981-8D40-A9EF-CCBA76E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A60-00F0-9647-A2A2-22C826148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58BE-AC6D-AC4A-832C-085A7C50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2601-F27F-0B4B-8233-C9CFA75B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E56F-8AB4-3C4B-B84E-69ACAA2E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07D8-E276-EE43-ABD9-FA07CB6AF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7A692-F258-674F-BBF0-6D300229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D0A26-48E4-B043-A80E-3B99DA73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CFBE-9008-8941-B169-C643BFCD7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36FF3-8AA2-7B43-8C94-8C61C20A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1BEDB-3838-A240-A9F8-B2F7DE2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685A1-52CF-9F45-827E-B4FF0DAD5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41AABC-76E4-F742-AA38-9A7F3A69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B6F4F-FC3A-0D46-A370-88379BF59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C881F506-44BE-704C-9BE6-FB2BD4B8A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tiff"/><Relationship Id="rId5" Type="http://schemas.openxmlformats.org/officeDocument/2006/relationships/image" Target="../media/image1.png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AI delivers accurate and objective forensic DNA evidence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81789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2003-2024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1" y="5586797"/>
            <a:ext cx="2970747" cy="1142595"/>
          </a:xfrm>
          <a:prstGeom prst="rect">
            <a:avLst/>
          </a:prstGeom>
        </p:spPr>
      </p:pic>
      <p:pic>
        <p:nvPicPr>
          <p:cNvPr id="3" name="Picture 2" descr="A blue sign with white text&#10;&#10;Description automatically generated">
            <a:extLst>
              <a:ext uri="{FF2B5EF4-FFF2-40B4-BE49-F238E27FC236}">
                <a16:creationId xmlns:a16="http://schemas.microsoft.com/office/drawing/2014/main" id="{ACE09900-763A-E882-66A6-7371371AD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998" y="2250998"/>
            <a:ext cx="7279201" cy="20684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FAEFA32D-56DC-965F-A8FD-C5D87B3A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7E82F24B-A04E-4850-DB21-76AD8060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can use all the data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F094E03E-D3AC-D7F9-5FAE-AD2E016A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39888"/>
            <a:ext cx="5532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Quantitative peak heights at locus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vWA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Text Box 24">
            <a:extLst>
              <a:ext uri="{FF2B5EF4-FFF2-40B4-BE49-F238E27FC236}">
                <a16:creationId xmlns:a16="http://schemas.microsoft.com/office/drawing/2014/main" id="{4E02EF1D-2DBC-DBC7-70FE-4008331C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51163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667BC8"/>
                </a:solidFill>
              </a:rPr>
              <a:t>peak</a:t>
            </a:r>
          </a:p>
          <a:p>
            <a:r>
              <a:rPr lang="en-US" alt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23557" name="Text Box 23">
            <a:extLst>
              <a:ext uri="{FF2B5EF4-FFF2-40B4-BE49-F238E27FC236}">
                <a16:creationId xmlns:a16="http://schemas.microsoft.com/office/drawing/2014/main" id="{D2CB31A5-24F4-5220-621E-33AFE2D1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202882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667BC8"/>
                </a:solidFill>
              </a:rPr>
              <a:t>peak size</a:t>
            </a:r>
          </a:p>
        </p:txBody>
      </p:sp>
      <p:cxnSp>
        <p:nvCxnSpPr>
          <p:cNvPr id="23558" name="Straight Arrow Connector 12">
            <a:extLst>
              <a:ext uri="{FF2B5EF4-FFF2-40B4-BE49-F238E27FC236}">
                <a16:creationId xmlns:a16="http://schemas.microsoft.com/office/drawing/2014/main" id="{10485F8A-CE4B-7814-955E-09298FB434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6125" y="2341563"/>
            <a:ext cx="1588" cy="782637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0">
            <a:extLst>
              <a:ext uri="{FF2B5EF4-FFF2-40B4-BE49-F238E27FC236}">
                <a16:creationId xmlns:a16="http://schemas.microsoft.com/office/drawing/2014/main" id="{F7CEA1A7-69AA-64E2-278A-B755FA5667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77938" y="3276600"/>
            <a:ext cx="1854200" cy="9525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A932B-FB8B-2DD7-B8F7-A6AB5DF4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7">
            <a:extLst>
              <a:ext uri="{FF2B5EF4-FFF2-40B4-BE49-F238E27FC236}">
                <a16:creationId xmlns:a16="http://schemas.microsoft.com/office/drawing/2014/main" id="{E3092681-E5A9-3F3C-B84A-59086F35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B6E5B8BD-3D1E-B913-3D67-96526ACD1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People may use less of the data</a:t>
            </a:r>
          </a:p>
        </p:txBody>
      </p:sp>
      <p:sp>
        <p:nvSpPr>
          <p:cNvPr id="196617" name="Line 9">
            <a:extLst>
              <a:ext uri="{FF2B5EF4-FFF2-40B4-BE49-F238E27FC236}">
                <a16:creationId xmlns:a16="http://schemas.microsoft.com/office/drawing/2014/main" id="{A6AB1AC9-5497-F64E-8554-EEC1B9282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900" y="4330700"/>
            <a:ext cx="571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25" name="Text Box 17">
            <a:extLst>
              <a:ext uri="{FF2B5EF4-FFF2-40B4-BE49-F238E27FC236}">
                <a16:creationId xmlns:a16="http://schemas.microsoft.com/office/drawing/2014/main" id="{A305C150-92B9-FF8D-4272-BDB5253E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773" y="4086225"/>
            <a:ext cx="1640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6D3BF3C6-F0BE-74A8-76F1-E9BFBC6F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Over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threshold</a:t>
            </a:r>
            <a:r>
              <a:rPr lang="en-US" altLang="en-US">
                <a:solidFill>
                  <a:schemeClr val="accent2"/>
                </a:solidFill>
              </a:rPr>
              <a:t>,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peaks are labeled as allele events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606" name="Text Box 13">
            <a:extLst>
              <a:ext uri="{FF2B5EF4-FFF2-40B4-BE49-F238E27FC236}">
                <a16:creationId xmlns:a16="http://schemas.microsoft.com/office/drawing/2014/main" id="{BE7AB4E1-29DD-1154-6480-D2485BCA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595813"/>
            <a:ext cx="19542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 altLang="en-US" dirty="0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5607" name="Line 45">
            <a:extLst>
              <a:ext uri="{FF2B5EF4-FFF2-40B4-BE49-F238E27FC236}">
                <a16:creationId xmlns:a16="http://schemas.microsoft.com/office/drawing/2014/main" id="{36CBF7F6-6B65-BFB5-7924-4767DF06A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413" y="2152650"/>
            <a:ext cx="1085850" cy="885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51">
            <a:extLst>
              <a:ext uri="{FF2B5EF4-FFF2-40B4-BE49-F238E27FC236}">
                <a16:creationId xmlns:a16="http://schemas.microsoft.com/office/drawing/2014/main" id="{14CF04B7-BD2F-1292-3A8D-1CD1ED98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29495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49">
            <a:extLst>
              <a:ext uri="{FF2B5EF4-FFF2-40B4-BE49-F238E27FC236}">
                <a16:creationId xmlns:a16="http://schemas.microsoft.com/office/drawing/2014/main" id="{C7874BF7-1F59-CE14-6DBD-61220A8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8000"/>
              </a:solidFill>
            </a:endParaRPr>
          </a:p>
        </p:txBody>
      </p:sp>
      <p:sp>
        <p:nvSpPr>
          <p:cNvPr id="25610" name="Line 45">
            <a:extLst>
              <a:ext uri="{FF2B5EF4-FFF2-40B4-BE49-F238E27FC236}">
                <a16:creationId xmlns:a16="http://schemas.microsoft.com/office/drawing/2014/main" id="{3B838CB8-E4C1-63F5-5E13-A97FCDF21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2168525"/>
            <a:ext cx="915987" cy="9128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51">
            <a:extLst>
              <a:ext uri="{FF2B5EF4-FFF2-40B4-BE49-F238E27FC236}">
                <a16:creationId xmlns:a16="http://schemas.microsoft.com/office/drawing/2014/main" id="{3D32FB16-D723-89F7-F4A6-0D1F3F27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309562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5612" name="Group 55">
            <a:extLst>
              <a:ext uri="{FF2B5EF4-FFF2-40B4-BE49-F238E27FC236}">
                <a16:creationId xmlns:a16="http://schemas.microsoft.com/office/drawing/2014/main" id="{B5DCD3AD-F8A2-C450-E3C5-C4FAD15504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4225" y="4645025"/>
            <a:ext cx="203200" cy="203200"/>
            <a:chOff x="3276" y="3351"/>
            <a:chExt cx="144" cy="144"/>
          </a:xfrm>
        </p:grpSpPr>
        <p:sp>
          <p:nvSpPr>
            <p:cNvPr id="25620" name="Line 31">
              <a:extLst>
                <a:ext uri="{FF2B5EF4-FFF2-40B4-BE49-F238E27FC236}">
                  <a16:creationId xmlns:a16="http://schemas.microsoft.com/office/drawing/2014/main" id="{73793882-906B-5266-096E-276A539B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2">
              <a:extLst>
                <a:ext uri="{FF2B5EF4-FFF2-40B4-BE49-F238E27FC236}">
                  <a16:creationId xmlns:a16="http://schemas.microsoft.com/office/drawing/2014/main" id="{FA7AD57E-7E5B-D33A-1A43-19F4037E2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Line 24">
            <a:extLst>
              <a:ext uri="{FF2B5EF4-FFF2-40B4-BE49-F238E27FC236}">
                <a16:creationId xmlns:a16="http://schemas.microsoft.com/office/drawing/2014/main" id="{390314E4-9F0D-235A-13D6-AC61DFE07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4889500"/>
            <a:ext cx="1143000" cy="16891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5">
            <a:extLst>
              <a:ext uri="{FF2B5EF4-FFF2-40B4-BE49-F238E27FC236}">
                <a16:creationId xmlns:a16="http://schemas.microsoft.com/office/drawing/2014/main" id="{0BFA701B-3BE5-9806-F936-00E555BBF6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7475" y="6478588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rgbClr val="800080"/>
                </a:solidFill>
              </a:rPr>
              <a:t>Under </a:t>
            </a:r>
            <a:r>
              <a:rPr lang="en-US" altLang="en-US" sz="2200">
                <a:solidFill>
                  <a:srgbClr val="FF0000"/>
                </a:solidFill>
              </a:rPr>
              <a:t>threshold</a:t>
            </a:r>
            <a:r>
              <a:rPr lang="en-US" altLang="en-US" sz="220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5615" name="Group 55">
            <a:extLst>
              <a:ext uri="{FF2B5EF4-FFF2-40B4-BE49-F238E27FC236}">
                <a16:creationId xmlns:a16="http://schemas.microsoft.com/office/drawing/2014/main" id="{AFB39B18-C7AF-DB6F-99D1-69632F6E6D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9075" y="4784725"/>
            <a:ext cx="203200" cy="203200"/>
            <a:chOff x="3276" y="3351"/>
            <a:chExt cx="144" cy="144"/>
          </a:xfrm>
        </p:grpSpPr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0347CA98-8C72-938C-9B0B-99F58A061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32">
              <a:extLst>
                <a:ext uri="{FF2B5EF4-FFF2-40B4-BE49-F238E27FC236}">
                  <a16:creationId xmlns:a16="http://schemas.microsoft.com/office/drawing/2014/main" id="{ADAC715C-076C-8902-298E-15A20B167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Line 24">
            <a:extLst>
              <a:ext uri="{FF2B5EF4-FFF2-40B4-BE49-F238E27FC236}">
                <a16:creationId xmlns:a16="http://schemas.microsoft.com/office/drawing/2014/main" id="{5AECFA4C-C070-7492-075C-147029A4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0950" y="4902200"/>
            <a:ext cx="1460500" cy="1663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49">
            <a:extLst>
              <a:ext uri="{FF2B5EF4-FFF2-40B4-BE49-F238E27FC236}">
                <a16:creationId xmlns:a16="http://schemas.microsoft.com/office/drawing/2014/main" id="{F2B449CB-8F1F-1530-49F2-68CB3019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8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23211-F34C-DCA2-ACF1-511F913A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8421" y="609600"/>
            <a:ext cx="8888296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Human review CPI match statistic: subjective, biased &amp; uninformative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2320189"/>
            <a:ext cx="9042653" cy="38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A0937-279A-918E-C66E-318D2066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095768B-54E2-8441-9215-EEF10EDEFA9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221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3A3B-186E-C890-7F4F-0935B36A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truth through science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58DD91E-0A15-586F-35F7-0F12AF00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5D14A-15C3-CC27-99CD-8A6B959893AA}"/>
              </a:ext>
            </a:extLst>
          </p:cNvPr>
          <p:cNvSpPr txBox="1"/>
          <p:nvPr/>
        </p:nvSpPr>
        <p:spPr>
          <a:xfrm>
            <a:off x="1700444" y="1752600"/>
            <a:ext cx="6141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16</a:t>
            </a:r>
            <a:r>
              <a:rPr lang="en-US" baseline="30000" dirty="0">
                <a:solidFill>
                  <a:srgbClr val="0432FF"/>
                </a:solidFill>
              </a:rPr>
              <a:t>th</a:t>
            </a:r>
            <a:r>
              <a:rPr lang="en-US" dirty="0">
                <a:solidFill>
                  <a:srgbClr val="0432FF"/>
                </a:solidFill>
              </a:rPr>
              <a:t> – Francis Bacon; empiricism, testing</a:t>
            </a:r>
          </a:p>
          <a:p>
            <a:r>
              <a:rPr lang="en-US" dirty="0">
                <a:solidFill>
                  <a:srgbClr val="0432FF"/>
                </a:solidFill>
              </a:rPr>
              <a:t>17</a:t>
            </a:r>
            <a:r>
              <a:rPr lang="en-US" baseline="30000" dirty="0">
                <a:solidFill>
                  <a:srgbClr val="0432FF"/>
                </a:solidFill>
              </a:rPr>
              <a:t>th</a:t>
            </a:r>
            <a:r>
              <a:rPr lang="en-US" dirty="0">
                <a:solidFill>
                  <a:srgbClr val="0432FF"/>
                </a:solidFill>
              </a:rPr>
              <a:t> – Isaac Newton; math &amp; physics</a:t>
            </a:r>
          </a:p>
          <a:p>
            <a:r>
              <a:rPr lang="en-US" b="1" dirty="0">
                <a:solidFill>
                  <a:srgbClr val="0432FF"/>
                </a:solidFill>
              </a:rPr>
              <a:t>18</a:t>
            </a:r>
            <a:r>
              <a:rPr lang="en-US" b="1" baseline="30000" dirty="0">
                <a:solidFill>
                  <a:srgbClr val="0432FF"/>
                </a:solidFill>
              </a:rPr>
              <a:t>th</a:t>
            </a:r>
            <a:r>
              <a:rPr lang="en-US" b="1" dirty="0">
                <a:solidFill>
                  <a:srgbClr val="0432FF"/>
                </a:solidFill>
              </a:rPr>
              <a:t> – Thomas Bayes; inverse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B96C0-00C7-E5D3-0C76-8D6D2AB64467}"/>
              </a:ext>
            </a:extLst>
          </p:cNvPr>
          <p:cNvSpPr txBox="1"/>
          <p:nvPr/>
        </p:nvSpPr>
        <p:spPr>
          <a:xfrm>
            <a:off x="2628120" y="452292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432FF"/>
                </a:solidFill>
              </a:rPr>
              <a:t>Pr</a:t>
            </a:r>
            <a:r>
              <a:rPr lang="en-US" b="1" dirty="0">
                <a:solidFill>
                  <a:srgbClr val="0432FF"/>
                </a:solidFill>
              </a:rPr>
              <a:t>{H | D} </a:t>
            </a:r>
            <a:r>
              <a:rPr lang="en-US" b="1" dirty="0"/>
              <a:t>∝ </a:t>
            </a:r>
            <a:r>
              <a:rPr lang="en-US" b="1" dirty="0" err="1">
                <a:solidFill>
                  <a:srgbClr val="009051"/>
                </a:solidFill>
              </a:rPr>
              <a:t>Pr</a:t>
            </a:r>
            <a:r>
              <a:rPr lang="en-US" b="1" dirty="0">
                <a:solidFill>
                  <a:srgbClr val="009051"/>
                </a:solidFill>
              </a:rPr>
              <a:t>{D | H} </a:t>
            </a:r>
            <a:r>
              <a:rPr lang="en-US" b="1" dirty="0"/>
              <a:t>x </a:t>
            </a:r>
            <a:r>
              <a:rPr lang="en-US" b="1" dirty="0" err="1">
                <a:solidFill>
                  <a:srgbClr val="C00000"/>
                </a:solidFill>
              </a:rPr>
              <a:t>Pr</a:t>
            </a:r>
            <a:r>
              <a:rPr lang="en-US" b="1" dirty="0">
                <a:solidFill>
                  <a:srgbClr val="C00000"/>
                </a:solidFill>
              </a:rPr>
              <a:t>{H}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F307D-7007-4F4F-C077-911C1C486283}"/>
              </a:ext>
            </a:extLst>
          </p:cNvPr>
          <p:cNvSpPr txBox="1"/>
          <p:nvPr/>
        </p:nvSpPr>
        <p:spPr>
          <a:xfrm>
            <a:off x="1920781" y="497922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Posterior probability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63502-3F70-DE0C-5920-DFEDCEF0EFF6}"/>
              </a:ext>
            </a:extLst>
          </p:cNvPr>
          <p:cNvSpPr txBox="1"/>
          <p:nvPr/>
        </p:nvSpPr>
        <p:spPr>
          <a:xfrm>
            <a:off x="4426088" y="497924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051"/>
                </a:solidFill>
              </a:rPr>
              <a:t>Likelihood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F0B8A-50E3-6439-42F4-57B39C3E6A8D}"/>
              </a:ext>
            </a:extLst>
          </p:cNvPr>
          <p:cNvSpPr txBox="1"/>
          <p:nvPr/>
        </p:nvSpPr>
        <p:spPr>
          <a:xfrm>
            <a:off x="5746923" y="49792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Prior probability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AAED2-315E-02EF-2CA2-2B9FF06A1A12}"/>
              </a:ext>
            </a:extLst>
          </p:cNvPr>
          <p:cNvSpPr txBox="1"/>
          <p:nvPr/>
        </p:nvSpPr>
        <p:spPr>
          <a:xfrm>
            <a:off x="1491669" y="3288972"/>
            <a:ext cx="6160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 hypothesis, D data</a:t>
            </a:r>
          </a:p>
          <a:p>
            <a:pPr algn="ctr"/>
            <a:r>
              <a:rPr lang="en-US" dirty="0"/>
              <a:t>How data </a:t>
            </a:r>
            <a:r>
              <a:rPr lang="en-US" dirty="0">
                <a:solidFill>
                  <a:srgbClr val="FF0000"/>
                </a:solidFill>
              </a:rPr>
              <a:t>updates our belief </a:t>
            </a:r>
            <a:r>
              <a:rPr lang="en-US" dirty="0"/>
              <a:t>in a hypothesis</a:t>
            </a:r>
          </a:p>
        </p:txBody>
      </p:sp>
    </p:spTree>
    <p:extLst>
      <p:ext uri="{BB962C8B-B14F-4D97-AF65-F5344CB8AC3E}">
        <p14:creationId xmlns:p14="http://schemas.microsoft.com/office/powerpoint/2010/main" val="175964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07EA26F-510B-CE4C-B5F1-83ED11FB8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Explaining DNA mixtures</a:t>
            </a:r>
          </a:p>
        </p:txBody>
      </p:sp>
      <p:grpSp>
        <p:nvGrpSpPr>
          <p:cNvPr id="27650" name="Group 5">
            <a:extLst>
              <a:ext uri="{FF2B5EF4-FFF2-40B4-BE49-F238E27FC236}">
                <a16:creationId xmlns:a16="http://schemas.microsoft.com/office/drawing/2014/main" id="{4F069C70-0AF1-484E-AF18-392112AB961A}"/>
              </a:ext>
            </a:extLst>
          </p:cNvPr>
          <p:cNvGrpSpPr>
            <a:grpSpLocks/>
          </p:cNvGrpSpPr>
          <p:nvPr/>
        </p:nvGrpSpPr>
        <p:grpSpPr bwMode="auto">
          <a:xfrm>
            <a:off x="0" y="1025525"/>
            <a:ext cx="9144000" cy="2373313"/>
            <a:chOff x="0" y="987734"/>
            <a:chExt cx="9144000" cy="2373116"/>
          </a:xfrm>
        </p:grpSpPr>
        <p:pic>
          <p:nvPicPr>
            <p:cNvPr id="4" name="Picture 3" descr="JFS2001.jpeg">
              <a:extLst>
                <a:ext uri="{FF2B5EF4-FFF2-40B4-BE49-F238E27FC236}">
                  <a16:creationId xmlns:a16="http://schemas.microsoft.com/office/drawing/2014/main" id="{F909F73F-E91E-A448-8CC3-9565235A6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1732" r="7752" b="10962"/>
            <a:stretch/>
          </p:blipFill>
          <p:spPr>
            <a:xfrm>
              <a:off x="1032447" y="1603457"/>
              <a:ext cx="7216718" cy="1757393"/>
            </a:xfrm>
            <a:prstGeom prst="rect">
              <a:avLst/>
            </a:prstGeom>
          </p:spPr>
        </p:pic>
        <p:pic>
          <p:nvPicPr>
            <p:cNvPr id="27657" name="Picture 4" descr="JFS2011.jpeg">
              <a:extLst>
                <a:ext uri="{FF2B5EF4-FFF2-40B4-BE49-F238E27FC236}">
                  <a16:creationId xmlns:a16="http://schemas.microsoft.com/office/drawing/2014/main" id="{B971D8A8-964F-5F42-8CEA-E44D518B9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29"/>
            <a:stretch>
              <a:fillRect/>
            </a:stretch>
          </p:blipFill>
          <p:spPr bwMode="auto">
            <a:xfrm>
              <a:off x="0" y="987734"/>
              <a:ext cx="9144000" cy="66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Slide Number Placeholder 1">
            <a:extLst>
              <a:ext uri="{FF2B5EF4-FFF2-40B4-BE49-F238E27FC236}">
                <a16:creationId xmlns:a16="http://schemas.microsoft.com/office/drawing/2014/main" id="{773500EC-FE1C-A94F-9A70-829F55109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9CF60-3826-224F-AA2C-5D9249ED97A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2822F-2907-AB47-AE0B-2155B58B3B3C}"/>
              </a:ext>
            </a:extLst>
          </p:cNvPr>
          <p:cNvSpPr txBox="1"/>
          <p:nvPr/>
        </p:nvSpPr>
        <p:spPr>
          <a:xfrm>
            <a:off x="7705725" y="1671638"/>
            <a:ext cx="990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2001</a:t>
            </a:r>
          </a:p>
        </p:txBody>
      </p:sp>
      <p:pic>
        <p:nvPicPr>
          <p:cNvPr id="27653" name="Picture 9">
            <a:extLst>
              <a:ext uri="{FF2B5EF4-FFF2-40B4-BE49-F238E27FC236}">
                <a16:creationId xmlns:a16="http://schemas.microsoft.com/office/drawing/2014/main" id="{7745CECD-D460-A844-950E-5FEA2910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219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0">
            <a:extLst>
              <a:ext uri="{FF2B5EF4-FFF2-40B4-BE49-F238E27FC236}">
                <a16:creationId xmlns:a16="http://schemas.microsoft.com/office/drawing/2014/main" id="{8CFACA61-7C13-B542-89CF-06C13170D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191000"/>
            <a:ext cx="318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DNA peak height data</a:t>
            </a:r>
          </a:p>
        </p:txBody>
      </p:sp>
      <p:sp>
        <p:nvSpPr>
          <p:cNvPr id="27655" name="TextBox 11">
            <a:extLst>
              <a:ext uri="{FF2B5EF4-FFF2-40B4-BE49-F238E27FC236}">
                <a16:creationId xmlns:a16="http://schemas.microsoft.com/office/drawing/2014/main" id="{C3086404-AEE2-A34B-B95E-AD67D983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56007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Sum of genotypes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BE304AE-ACF9-FB43-9DCE-02B46E192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</a:t>
            </a:r>
            <a:r>
              <a:rPr lang="en-US" altLang="en-US" baseline="30000">
                <a:ea typeface="ＭＳ Ｐゴシック" panose="020B0600070205080204" pitchFamily="34" charset="-128"/>
              </a:rPr>
              <a:t>®</a:t>
            </a:r>
            <a:r>
              <a:rPr lang="en-US" altLang="en-US">
                <a:ea typeface="ＭＳ Ｐゴシック" panose="020B0600070205080204" pitchFamily="34" charset="-128"/>
              </a:rPr>
              <a:t> computer solution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6EBB6BD6-5FA3-3049-9B52-BC0D12D1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36800"/>
            <a:ext cx="7162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Accurate. </a:t>
            </a:r>
            <a:r>
              <a:rPr lang="en-US" altLang="en-US" sz="2400" dirty="0">
                <a:solidFill>
                  <a:srgbClr val="0000FF"/>
                </a:solidFill>
              </a:rPr>
              <a:t>43 validation studies, 8 published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Objective. </a:t>
            </a:r>
            <a:r>
              <a:rPr lang="en-US" altLang="en-US" sz="2400" dirty="0">
                <a:solidFill>
                  <a:srgbClr val="0000FF"/>
                </a:solidFill>
              </a:rPr>
              <a:t>Workflow removes human bias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Accepted. </a:t>
            </a:r>
            <a:r>
              <a:rPr lang="en-US" altLang="en-US" sz="2400" dirty="0">
                <a:solidFill>
                  <a:srgbClr val="0000FF"/>
                </a:solidFill>
              </a:rPr>
              <a:t>Reported in 47 states, used by 10 labs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Transparent. </a:t>
            </a:r>
            <a:r>
              <a:rPr lang="en-US" altLang="en-US" sz="2400" dirty="0">
                <a:solidFill>
                  <a:srgbClr val="0000FF"/>
                </a:solidFill>
              </a:rPr>
              <a:t>Give math, software, 4GB DVD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Neutral. </a:t>
            </a:r>
            <a:r>
              <a:rPr lang="en-US" altLang="en-US" sz="2400" dirty="0">
                <a:solidFill>
                  <a:srgbClr val="0000FF"/>
                </a:solidFill>
              </a:rPr>
              <a:t>Can statistically include or exclude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7F802869-788D-5C46-A272-822C6FE4A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5281B-89C0-C04F-8DD8-F4E311899382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9">
            <a:extLst>
              <a:ext uri="{FF2B5EF4-FFF2-40B4-BE49-F238E27FC236}">
                <a16:creationId xmlns:a16="http://schemas.microsoft.com/office/drawing/2014/main" id="{8A36051C-F547-38F8-F288-05552422F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C53CB33-D472-A00A-F473-2966755CE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197636" name="Text Box 4">
            <a:extLst>
              <a:ext uri="{FF2B5EF4-FFF2-40B4-BE49-F238E27FC236}">
                <a16:creationId xmlns:a16="http://schemas.microsoft.com/office/drawing/2014/main" id="{F163ED4C-C69E-C641-8396-DC61F336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 </a:t>
            </a:r>
            <a:r>
              <a:rPr lang="en-US" u="sng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every possible</a:t>
            </a: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genotype solution</a:t>
            </a:r>
          </a:p>
        </p:txBody>
      </p:sp>
      <p:sp>
        <p:nvSpPr>
          <p:cNvPr id="197643" name="Text Box 11">
            <a:extLst>
              <a:ext uri="{FF2B5EF4-FFF2-40B4-BE49-F238E27FC236}">
                <a16:creationId xmlns:a16="http://schemas.microsoft.com/office/drawing/2014/main" id="{75994B97-E2DB-ABF5-0166-2755B5E8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620" y="2944813"/>
            <a:ext cx="18966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Explain the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peak pattern</a:t>
            </a:r>
          </a:p>
        </p:txBody>
      </p:sp>
      <p:sp>
        <p:nvSpPr>
          <p:cNvPr id="197644" name="Text Box 12">
            <a:extLst>
              <a:ext uri="{FF2B5EF4-FFF2-40B4-BE49-F238E27FC236}">
                <a16:creationId xmlns:a16="http://schemas.microsoft.com/office/drawing/2014/main" id="{B6D12D99-9C1A-1CF5-A589-76F5D3C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224" y="4175125"/>
            <a:ext cx="19656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Better 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explanation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has a higher 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likelihood</a:t>
            </a:r>
          </a:p>
        </p:txBody>
      </p:sp>
      <p:sp>
        <p:nvSpPr>
          <p:cNvPr id="27654" name="Rectangle 40">
            <a:extLst>
              <a:ext uri="{FF2B5EF4-FFF2-40B4-BE49-F238E27FC236}">
                <a16:creationId xmlns:a16="http://schemas.microsoft.com/office/drawing/2014/main" id="{247C8C3D-4F60-5397-7744-972A7011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5" name="Text Box 29">
            <a:extLst>
              <a:ext uri="{FF2B5EF4-FFF2-40B4-BE49-F238E27FC236}">
                <a16:creationId xmlns:a16="http://schemas.microsoft.com/office/drawing/2014/main" id="{0AC94E97-8BBC-3699-85B0-4B6110D0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708275"/>
            <a:ext cx="1925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>
                <a:solidFill>
                  <a:srgbClr val="667BC8"/>
                </a:solidFill>
              </a:rPr>
              <a:t>One person’s allele pair</a:t>
            </a: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B5DEFC21-176A-A00E-EEAD-0000760F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3792538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>
                <a:solidFill>
                  <a:srgbClr val="FF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person's allele pair</a:t>
            </a:r>
          </a:p>
        </p:txBody>
      </p:sp>
      <p:sp>
        <p:nvSpPr>
          <p:cNvPr id="27657" name="Rectangle 40">
            <a:extLst>
              <a:ext uri="{FF2B5EF4-FFF2-40B4-BE49-F238E27FC236}">
                <a16:creationId xmlns:a16="http://schemas.microsoft.com/office/drawing/2014/main" id="{04D923E5-769B-9DF4-5733-7C10F43C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63863"/>
            <a:ext cx="304800" cy="328930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8" name="Rectangle 40">
            <a:extLst>
              <a:ext uri="{FF2B5EF4-FFF2-40B4-BE49-F238E27FC236}">
                <a16:creationId xmlns:a16="http://schemas.microsoft.com/office/drawing/2014/main" id="{2C752F12-9A11-90CF-2B02-F652607C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954338"/>
            <a:ext cx="304800" cy="3290887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9" name="Rectangle 40">
            <a:extLst>
              <a:ext uri="{FF2B5EF4-FFF2-40B4-BE49-F238E27FC236}">
                <a16:creationId xmlns:a16="http://schemas.microsoft.com/office/drawing/2014/main" id="{C071557E-B439-B182-8103-D20D5615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11EAB-FE80-68E9-3F54-EA17B744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AFAB5BEB-2D37-9B56-9A66-B42024C0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>
            <a:fillRect/>
          </a:stretch>
        </p:blipFill>
        <p:spPr bwMode="auto">
          <a:xfrm>
            <a:off x="58738" y="2252663"/>
            <a:ext cx="84931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4">
            <a:extLst>
              <a:ext uri="{FF2B5EF4-FFF2-40B4-BE49-F238E27FC236}">
                <a16:creationId xmlns:a16="http://schemas.microsoft.com/office/drawing/2014/main" id="{BDC608D7-2E3C-BE7E-D5F2-5CEFAD31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479550"/>
            <a:ext cx="812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</a:rPr>
              <a:t>Objective</a:t>
            </a:r>
            <a:r>
              <a:rPr lang="en-US" altLang="en-US" dirty="0">
                <a:solidFill>
                  <a:schemeClr val="accent2"/>
                </a:solidFill>
              </a:rPr>
              <a:t> genotype determined solely from the DNA data.</a:t>
            </a:r>
            <a:r>
              <a:rPr lang="en-US" altLang="en-US" dirty="0">
                <a:solidFill>
                  <a:schemeClr val="hlink"/>
                </a:solidFill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800080"/>
                </a:solidFill>
              </a:rPr>
              <a:t>Never sees a comparison reference.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32EA5D0-19B3-1BBB-C2A5-8D539D320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Evidence genotype - probability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582EDCF7-4C26-3188-8952-85A0308AD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2435225"/>
            <a:ext cx="7493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96%</a:t>
            </a:r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E63CB984-6831-CECE-C31F-1A9ADF90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5813425"/>
            <a:ext cx="5921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1%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AE33E052-10F0-6647-6066-83F60721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719763"/>
            <a:ext cx="5921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87101-9F29-7CC6-4BB9-5F0401B5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01F4D207-6BF3-6068-6FE3-65E50DB7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1063"/>
            <a:ext cx="84359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A50CF476-DAF5-DA1F-104C-466BA507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match information</a:t>
            </a:r>
          </a:p>
        </p:txBody>
      </p:sp>
      <p:grpSp>
        <p:nvGrpSpPr>
          <p:cNvPr id="31747" name="Group 19">
            <a:extLst>
              <a:ext uri="{FF2B5EF4-FFF2-40B4-BE49-F238E27FC236}">
                <a16:creationId xmlns:a16="http://schemas.microsoft.com/office/drawing/2014/main" id="{EBCED2E3-83AB-19CF-ED66-2BBC0F137573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3822700"/>
            <a:ext cx="3559175" cy="950913"/>
            <a:chOff x="1212" y="2425"/>
            <a:chExt cx="2242" cy="599"/>
          </a:xfrm>
        </p:grpSpPr>
        <p:sp>
          <p:nvSpPr>
            <p:cNvPr id="199684" name="Text Box 4">
              <a:extLst>
                <a:ext uri="{FF2B5EF4-FFF2-40B4-BE49-F238E27FC236}">
                  <a16:creationId xmlns:a16="http://schemas.microsoft.com/office/drawing/2014/main" id="{227C6E42-0911-A0FF-E416-0895FEEE6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>
                  <a:latin typeface="Arial" charset="0"/>
                  <a:ea typeface="ＭＳ Ｐゴシック" charset="0"/>
                  <a:cs typeface="ＭＳ Ｐゴシック" charset="0"/>
                </a:rPr>
                <a:t>Prob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(</a:t>
              </a:r>
              <a:r>
                <a:rPr lang="en-US" dirty="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evidence match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199685" name="Text Box 5">
              <a:extLst>
                <a:ext uri="{FF2B5EF4-FFF2-40B4-BE49-F238E27FC236}">
                  <a16:creationId xmlns:a16="http://schemas.microsoft.com/office/drawing/2014/main" id="{5091E613-8344-8E7D-FFEB-2EE8E1C92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>
                  <a:latin typeface="Arial" charset="0"/>
                  <a:ea typeface="ＭＳ Ｐゴシック" charset="0"/>
                  <a:cs typeface="ＭＳ Ｐゴシック" charset="0"/>
                </a:rPr>
                <a:t>Prob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(</a:t>
              </a:r>
              <a:r>
                <a:rPr lang="en-US" dirty="0">
                  <a:solidFill>
                    <a:srgbClr val="996633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coincidental match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199686" name="Line 6">
              <a:extLst>
                <a:ext uri="{FF2B5EF4-FFF2-40B4-BE49-F238E27FC236}">
                  <a16:creationId xmlns:a16="http://schemas.microsoft.com/office/drawing/2014/main" id="{7B793979-5658-EA5D-98D9-143B60EE2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9689" name="Text Box 9">
            <a:extLst>
              <a:ext uri="{FF2B5EF4-FFF2-40B4-BE49-F238E27FC236}">
                <a16:creationId xmlns:a16="http://schemas.microsoft.com/office/drawing/2014/main" id="{A38A75E1-A620-3173-1A4C-7B485FF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much more does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suspect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match the evidence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dirty="0">
                <a:solidFill>
                  <a:srgbClr val="996633"/>
                </a:solidFill>
                <a:latin typeface="Arial" charset="0"/>
                <a:ea typeface="ＭＳ Ｐゴシック" charset="0"/>
                <a:cs typeface="ＭＳ Ｐゴシック" charset="0"/>
              </a:rPr>
              <a:t>a random person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99691" name="AutoShape 11">
            <a:extLst>
              <a:ext uri="{FF2B5EF4-FFF2-40B4-BE49-F238E27FC236}">
                <a16:creationId xmlns:a16="http://schemas.microsoft.com/office/drawing/2014/main" id="{3443004B-0189-603A-167B-4D4C0E6A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32063"/>
            <a:ext cx="1385888" cy="4038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2" name="Text Box 12">
            <a:extLst>
              <a:ext uri="{FF2B5EF4-FFF2-40B4-BE49-F238E27FC236}">
                <a16:creationId xmlns:a16="http://schemas.microsoft.com/office/drawing/2014/main" id="{933DD7FE-51E9-6F11-57BE-C258C2A4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2170113"/>
            <a:ext cx="482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8x</a:t>
            </a:r>
          </a:p>
        </p:txBody>
      </p:sp>
      <p:sp>
        <p:nvSpPr>
          <p:cNvPr id="199693" name="Line 13">
            <a:extLst>
              <a:ext uri="{FF2B5EF4-FFF2-40B4-BE49-F238E27FC236}">
                <a16:creationId xmlns:a16="http://schemas.microsoft.com/office/drawing/2014/main" id="{10B11CE5-179C-56C1-CB67-82D402D0C5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4263" y="2760663"/>
            <a:ext cx="1514475" cy="1176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4" name="Line 14">
            <a:extLst>
              <a:ext uri="{FF2B5EF4-FFF2-40B4-BE49-F238E27FC236}">
                <a16:creationId xmlns:a16="http://schemas.microsoft.com/office/drawing/2014/main" id="{1594442F-35FC-82E0-BD60-74F1B2843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4800" y="4743450"/>
            <a:ext cx="906463" cy="887413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EC95CDDD-E9A2-E5C6-0AF8-9D655A88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439988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96%</a:t>
            </a:r>
          </a:p>
        </p:txBody>
      </p:sp>
      <p:sp>
        <p:nvSpPr>
          <p:cNvPr id="199697" name="Text Box 17">
            <a:extLst>
              <a:ext uri="{FF2B5EF4-FFF2-40B4-BE49-F238E27FC236}">
                <a16:creationId xmlns:a16="http://schemas.microsoft.com/office/drawing/2014/main" id="{15D17C83-E51C-D341-D88D-7562E550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446713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996633"/>
                </a:solidFill>
                <a:latin typeface="Arial" charset="0"/>
                <a:ea typeface="ＭＳ Ｐゴシック" charset="0"/>
                <a:cs typeface="ＭＳ Ｐゴシック" charset="0"/>
              </a:rPr>
              <a:t>12%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466ED-1ACA-A145-D949-4A744FC9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2658932-5B27-CD54-FCBC-D8ECA6936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suspect in the evidence?</a:t>
            </a: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A21AE83F-EFD6-9ABE-E2DE-F36B3C67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46313"/>
            <a:ext cx="83058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 match between the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amp cord</a:t>
            </a: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John Wakefield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is: </a:t>
            </a:r>
          </a:p>
          <a:p>
            <a:pPr algn="ctr">
              <a:defRPr/>
            </a:pP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5.88 billion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300 million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Caucasian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2.25 billion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Hispanic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ADAA5-D436-614C-C3BD-6E5C3625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evidence is powerful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2249906"/>
            <a:ext cx="769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Inculpatory evidence</a:t>
            </a:r>
          </a:p>
          <a:p>
            <a:r>
              <a:rPr lang="en-US" dirty="0">
                <a:solidFill>
                  <a:srgbClr val="FF0000"/>
                </a:solidFill>
              </a:rPr>
              <a:t>A DNA </a:t>
            </a:r>
            <a:r>
              <a:rPr lang="en-US" i="1" dirty="0">
                <a:solidFill>
                  <a:srgbClr val="FF0000"/>
                </a:solidFill>
              </a:rPr>
              <a:t>match</a:t>
            </a:r>
            <a:r>
              <a:rPr lang="en-US" dirty="0">
                <a:solidFill>
                  <a:srgbClr val="FF0000"/>
                </a:solidFill>
              </a:rPr>
              <a:t> can find people where they shouldn’t be.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2CCAF-01A7-BCFF-F35E-B32BE610F64B}"/>
              </a:ext>
            </a:extLst>
          </p:cNvPr>
          <p:cNvSpPr txBox="1"/>
          <p:nvPr/>
        </p:nvSpPr>
        <p:spPr>
          <a:xfrm>
            <a:off x="685800" y="3777098"/>
            <a:ext cx="7782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Exculpatory evidence</a:t>
            </a:r>
          </a:p>
          <a:p>
            <a:r>
              <a:rPr lang="en-US" dirty="0">
                <a:solidFill>
                  <a:srgbClr val="0432FF"/>
                </a:solidFill>
              </a:rPr>
              <a:t>A DNA </a:t>
            </a:r>
            <a:r>
              <a:rPr lang="en-US" i="1" dirty="0">
                <a:solidFill>
                  <a:srgbClr val="0432FF"/>
                </a:solidFill>
              </a:rPr>
              <a:t>nonmatch</a:t>
            </a:r>
            <a:r>
              <a:rPr lang="en-US" dirty="0">
                <a:solidFill>
                  <a:srgbClr val="0432FF"/>
                </a:solidFill>
              </a:rPr>
              <a:t> can show that someone wasn’t there.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ECF08-5488-61EA-B29E-ABA9930302D9}"/>
              </a:ext>
            </a:extLst>
          </p:cNvPr>
          <p:cNvSpPr txBox="1"/>
          <p:nvPr/>
        </p:nvSpPr>
        <p:spPr>
          <a:xfrm>
            <a:off x="1720666" y="5304290"/>
            <a:ext cx="556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DNA is easy with simple evidence</a:t>
            </a:r>
          </a:p>
        </p:txBody>
      </p:sp>
    </p:spTree>
    <p:extLst>
      <p:ext uri="{BB962C8B-B14F-4D97-AF65-F5344CB8AC3E}">
        <p14:creationId xmlns:p14="http://schemas.microsoft.com/office/powerpoint/2010/main" val="361487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5F3C48E-F1EC-9239-004A-F4D58FDD8177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9938" name="Object 1">
            <a:extLst>
              <a:ext uri="{FF2B5EF4-FFF2-40B4-BE49-F238E27FC236}">
                <a16:creationId xmlns:a16="http://schemas.microsoft.com/office/drawing/2014/main" id="{70A5B689-EC7D-8A35-9318-1DEE3F261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953548"/>
              </p:ext>
            </p:extLst>
          </p:nvPr>
        </p:nvGraphicFramePr>
        <p:xfrm>
          <a:off x="355600" y="1828800"/>
          <a:ext cx="10625138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010400" imgH="3200400" progId="Word.Document.12">
                  <p:embed/>
                </p:oleObj>
              </mc:Choice>
              <mc:Fallback>
                <p:oleObj name="Document" r:id="rId3" imgW="7010400" imgH="3200400" progId="Word.Document.12">
                  <p:embed/>
                  <p:pic>
                    <p:nvPicPr>
                      <p:cNvPr id="39938" name="Object 1">
                        <a:extLst>
                          <a:ext uri="{FF2B5EF4-FFF2-40B4-BE49-F238E27FC236}">
                            <a16:creationId xmlns:a16="http://schemas.microsoft.com/office/drawing/2014/main" id="{70A5B689-EC7D-8A35-9318-1DEE3F261A8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28800"/>
                        <a:ext cx="10625138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470FC-6882-35D5-521F-8A9D35B7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eliyon2018.jpeg">
            <a:extLst>
              <a:ext uri="{FF2B5EF4-FFF2-40B4-BE49-F238E27FC236}">
                <a16:creationId xmlns:a16="http://schemas.microsoft.com/office/drawing/2014/main" id="{5CC28612-2F24-514B-BF8F-55C96747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Slide Number Placeholder 1">
            <a:extLst>
              <a:ext uri="{FF2B5EF4-FFF2-40B4-BE49-F238E27FC236}">
                <a16:creationId xmlns:a16="http://schemas.microsoft.com/office/drawing/2014/main" id="{D3C9B6AC-BE4E-754F-92C8-189F57FE5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EB163-6077-E742-ADCD-A1D3189E0B9E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400"/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51340D1D-2F03-8649-BF06-92DB5FD8A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CF9D405E-3B50-5847-99E6-4390C718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4953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>
            <a:extLst>
              <a:ext uri="{FF2B5EF4-FFF2-40B4-BE49-F238E27FC236}">
                <a16:creationId xmlns:a16="http://schemas.microsoft.com/office/drawing/2014/main" id="{CB7A19BA-169E-7E40-9480-3620C96A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046413"/>
            <a:ext cx="45847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EB565-DB43-7419-F314-949EB7D3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>
                <a:ea typeface="ＭＳ Ｐゴシック" panose="020B0600070205080204" pitchFamily="34" charset="-128"/>
              </a:rPr>
              <a:t>Error rate</a:t>
            </a:r>
            <a:endParaRPr lang="en-US" altLang="en-US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Peer-reviewed validation studies 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5AF740A0-7C8A-C044-9BC2-4A9B1DED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BEC7F7C-2C53-3E4F-A54A-B2B7CCE5255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D9D222-640A-5F45-834E-746743A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12CDD271-3AF0-E348-A4BB-E83E4BAE4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C5C49-1494-BD48-B9B0-3510AAD408AE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40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10CE070-B18F-9947-8A65-F3FFAA5A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7588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52F19C2E-98F2-EB45-B454-3D0D280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36700"/>
            <a:ext cx="246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F9C9C-C85B-D644-8855-B7E0BA19067B}"/>
              </a:ext>
            </a:extLst>
          </p:cNvPr>
          <p:cNvSpPr txBox="1"/>
          <p:nvPr/>
        </p:nvSpPr>
        <p:spPr>
          <a:xfrm>
            <a:off x="6545263" y="1814513"/>
            <a:ext cx="985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000F5ED4-5DDF-644E-BD59-F56D0193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7432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491C64-1F24-EF41-94E1-121BE960BBDB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53F41F3-F3C9-CF43-B0B7-8A996B70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EB7467B9-45CC-C645-8345-CA5AAEAB8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B0724-7682-6245-B39B-5F79FF0A3E14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400"/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980055AF-6B2D-B648-A7E5-0FFA23F71D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40088"/>
            <a:ext cx="3416300" cy="801687"/>
            <a:chOff x="4114800" y="3333005"/>
            <a:chExt cx="3416630" cy="801033"/>
          </a:xfrm>
        </p:grpSpPr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3B0D4C2C-80B7-B94F-9FC4-3A092E319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33005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6A4E4-651A-E049-8C1F-E4660D0EFD43}"/>
                </a:ext>
              </a:extLst>
            </p:cNvPr>
            <p:cNvSpPr txBox="1"/>
            <p:nvPr/>
          </p:nvSpPr>
          <p:spPr>
            <a:xfrm>
              <a:off x="6545498" y="3610590"/>
              <a:ext cx="985932" cy="523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reliability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0AC72172-E85C-3B43-9F23-35F391A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>
            <a:extLst>
              <a:ext uri="{FF2B5EF4-FFF2-40B4-BE49-F238E27FC236}">
                <a16:creationId xmlns:a16="http://schemas.microsoft.com/office/drawing/2014/main" id="{ECE717D3-73FA-4745-9EA5-662A29C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Validation axes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reproducible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CA680AF-FE38-4541-805C-166AB9F15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accuracy</a:t>
            </a:r>
          </a:p>
        </p:txBody>
      </p:sp>
      <p:pic>
        <p:nvPicPr>
          <p:cNvPr id="36866" name="Picture 1" descr="Figure8.tiff">
            <a:extLst>
              <a:ext uri="{FF2B5EF4-FFF2-40B4-BE49-F238E27FC236}">
                <a16:creationId xmlns:a16="http://schemas.microsoft.com/office/drawing/2014/main" id="{D11746CE-8BC5-7C46-916C-AD5A8442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308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1">
            <a:extLst>
              <a:ext uri="{FF2B5EF4-FFF2-40B4-BE49-F238E27FC236}">
                <a16:creationId xmlns:a16="http://schemas.microsoft.com/office/drawing/2014/main" id="{5F552C95-CBE9-BF43-8114-055EF108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FDBBF4D-FA59-0841-AA40-1C8253F7758E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576EAE3-8E69-F141-A70F-51D186C0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Higher human error rate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097D664-B6FE-C34D-AE73-71CEA03FBBD5}"/>
              </a:ext>
            </a:extLst>
          </p:cNvPr>
          <p:cNvSpPr txBox="1">
            <a:spLocks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2" y="1845049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426378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5007707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151B1F5-0E75-A44C-A3BA-0EB90AE36EDA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6A320C-DB5C-D840-B8A9-7D0BB77213FB}" type="slidenum">
              <a:rPr lang="en-US" altLang="en-US"/>
              <a:pPr algn="r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7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6.pdf">
            <a:extLst>
              <a:ext uri="{FF2B5EF4-FFF2-40B4-BE49-F238E27FC236}">
                <a16:creationId xmlns:a16="http://schemas.microsoft.com/office/drawing/2014/main" id="{31C610A9-4FF3-EB40-A23F-A2569D29C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210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47BF1620-68CC-E942-81D4-09323B82D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EBE6CE84-36FF-4848-BEBE-5CC08682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Concordance in two independent computer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71B55-3DA2-5544-9A69-8F647B673A8E}"/>
              </a:ext>
            </a:extLst>
          </p:cNvPr>
          <p:cNvSpPr txBox="1"/>
          <p:nvPr/>
        </p:nvSpPr>
        <p:spPr>
          <a:xfrm>
            <a:off x="4191000" y="4876800"/>
            <a:ext cx="312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standard deviation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(within-group)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0.305</a:t>
            </a:r>
          </a:p>
        </p:txBody>
      </p:sp>
      <p:sp>
        <p:nvSpPr>
          <p:cNvPr id="43013" name="Slide Number Placeholder 1">
            <a:extLst>
              <a:ext uri="{FF2B5EF4-FFF2-40B4-BE49-F238E27FC236}">
                <a16:creationId xmlns:a16="http://schemas.microsoft.com/office/drawing/2014/main" id="{29AC6C89-DDCF-4C46-ADCD-3729DC6E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095768B-54E2-8441-9215-EEF10EDEFA9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4D96617-D945-C244-8217-0FADF0CCE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D697F6E2-53BB-D44C-A971-911E6EC6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928EDE85-CD6C-4843-94AE-C1D0BC30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2D77484A-C42F-A544-B46A-2007A4D73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33338"/>
            <a:ext cx="644525" cy="4238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3A707E-CE81-2F49-9B70-FAC35FE4BACF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2400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85890D7-B0FF-284D-AED1-4CA2FBF9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0052E-8322-5A6C-CF31-EFE99CC0C2CA}"/>
              </a:ext>
            </a:extLst>
          </p:cNvPr>
          <p:cNvSpPr txBox="1"/>
          <p:nvPr/>
        </p:nvSpPr>
        <p:spPr>
          <a:xfrm>
            <a:off x="4104640" y="3200400"/>
            <a:ext cx="4804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Computers find information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Humans fail 70% of the time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4212A44-BACF-DF42-8871-80F28A75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0178" name="Picture 3" descr="JFS2019.jpeg">
            <a:extLst>
              <a:ext uri="{FF2B5EF4-FFF2-40B4-BE49-F238E27FC236}">
                <a16:creationId xmlns:a16="http://schemas.microsoft.com/office/drawing/2014/main" id="{5D4CF691-17ED-1F4A-9592-890D2D5F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16367" r="153" b="2473"/>
          <a:stretch>
            <a:fillRect/>
          </a:stretch>
        </p:blipFill>
        <p:spPr bwMode="auto">
          <a:xfrm>
            <a:off x="377825" y="636588"/>
            <a:ext cx="83883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JFS2015.jpeg">
            <a:extLst>
              <a:ext uri="{FF2B5EF4-FFF2-40B4-BE49-F238E27FC236}">
                <a16:creationId xmlns:a16="http://schemas.microsoft.com/office/drawing/2014/main" id="{7A6EF6D7-6E56-424F-A7C8-7ACFA113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4"/>
          <a:stretch>
            <a:fillRect/>
          </a:stretch>
        </p:blipFill>
        <p:spPr bwMode="auto">
          <a:xfrm>
            <a:off x="461963" y="0"/>
            <a:ext cx="8386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EFC1DB5A-14EE-6A41-9A44-1ACFC3E8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191000"/>
            <a:ext cx="4349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>
            <a:extLst>
              <a:ext uri="{FF2B5EF4-FFF2-40B4-BE49-F238E27FC236}">
                <a16:creationId xmlns:a16="http://schemas.microsoft.com/office/drawing/2014/main" id="{DE90D3AD-1DFE-BD48-93B4-3658AD08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657600"/>
            <a:ext cx="44926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C5F4D36E-A0D1-7642-B122-BA2D82E22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4238" y="101600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B4CCF3-5D09-554A-BA4D-6A2E44C73F3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CDEA68-D5AD-5FC5-2C11-F2C99CDDA031}"/>
              </a:ext>
            </a:extLst>
          </p:cNvPr>
          <p:cNvCxnSpPr>
            <a:cxnSpLocks/>
          </p:cNvCxnSpPr>
          <p:nvPr/>
        </p:nvCxnSpPr>
        <p:spPr bwMode="auto">
          <a:xfrm>
            <a:off x="3835400" y="3322320"/>
            <a:ext cx="1793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DNA evidence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2249906"/>
            <a:ext cx="7595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Single source</a:t>
            </a:r>
          </a:p>
          <a:p>
            <a:r>
              <a:rPr lang="en-US" dirty="0">
                <a:solidFill>
                  <a:srgbClr val="FF0000"/>
                </a:solidFill>
              </a:rPr>
              <a:t>Occurs when one person leaves their DNA on an item.</a:t>
            </a:r>
          </a:p>
          <a:p>
            <a:r>
              <a:rPr lang="en-US" i="1" dirty="0">
                <a:solidFill>
                  <a:srgbClr val="FF0000"/>
                </a:solidFill>
              </a:rPr>
              <a:t>Simple evidence.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ECF08-5488-61EA-B29E-ABA9930302D9}"/>
              </a:ext>
            </a:extLst>
          </p:cNvPr>
          <p:cNvSpPr txBox="1"/>
          <p:nvPr/>
        </p:nvSpPr>
        <p:spPr>
          <a:xfrm>
            <a:off x="1019360" y="5304290"/>
            <a:ext cx="736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DNA mixtures are hard for people to analyze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AF452-BA65-B266-6915-7A3B77939DEC}"/>
              </a:ext>
            </a:extLst>
          </p:cNvPr>
          <p:cNvSpPr txBox="1"/>
          <p:nvPr/>
        </p:nvSpPr>
        <p:spPr>
          <a:xfrm>
            <a:off x="685800" y="3777098"/>
            <a:ext cx="7031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DNA mixture</a:t>
            </a:r>
          </a:p>
          <a:p>
            <a:r>
              <a:rPr lang="en-US" dirty="0">
                <a:solidFill>
                  <a:srgbClr val="0432FF"/>
                </a:solidFill>
              </a:rPr>
              <a:t>Occurs when two or more people leave their DNA.</a:t>
            </a:r>
          </a:p>
          <a:p>
            <a:r>
              <a:rPr lang="en-US" i="1" dirty="0">
                <a:solidFill>
                  <a:srgbClr val="0432FF"/>
                </a:solidFill>
              </a:rPr>
              <a:t>Most common form of DNA evidence.  </a:t>
            </a:r>
          </a:p>
        </p:txBody>
      </p:sp>
    </p:spTree>
    <p:extLst>
      <p:ext uri="{BB962C8B-B14F-4D97-AF65-F5344CB8AC3E}">
        <p14:creationId xmlns:p14="http://schemas.microsoft.com/office/powerpoint/2010/main" val="374320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A641F5B-820D-C248-806C-84CA442D0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acceptance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6170A-31EA-2648-94BD-FB64FD80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5121"/>
              </p:ext>
            </p:extLst>
          </p:nvPr>
        </p:nvGraphicFramePr>
        <p:xfrm>
          <a:off x="701329" y="2057400"/>
          <a:ext cx="7741343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30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laboratories; 100,000 items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525 agencies (FBI)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43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175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or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Admissibility challenges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44 rulings, 15 states and federal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145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public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1,250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47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273" name="Slide Number Placeholder 1">
            <a:extLst>
              <a:ext uri="{FF2B5EF4-FFF2-40B4-BE49-F238E27FC236}">
                <a16:creationId xmlns:a16="http://schemas.microsoft.com/office/drawing/2014/main" id="{5772B2C2-E61A-9447-9643-A0AD444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DF7D26A-855F-C948-AD12-EFF1107E5E57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02FB4-DD2B-B5C8-3A79-D2513BFF2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DD233E59-0586-815D-0CD3-C67DCC9CC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Frye</a:t>
            </a:r>
            <a:r>
              <a:rPr lang="en-US" altLang="en-US" dirty="0">
                <a:ea typeface="ＭＳ Ｐゴシック" panose="020B0600070205080204" pitchFamily="34" charset="-128"/>
              </a:rPr>
              <a:t> &amp; </a:t>
            </a:r>
            <a:r>
              <a:rPr lang="en-US" altLang="en-US" dirty="0">
                <a:solidFill>
                  <a:srgbClr val="0432FF"/>
                </a:solidFill>
                <a:ea typeface="ＭＳ Ｐゴシック" panose="020B0600070205080204" pitchFamily="34" charset="-128"/>
              </a:rPr>
              <a:t>Daubert</a:t>
            </a:r>
          </a:p>
        </p:txBody>
      </p:sp>
      <p:sp>
        <p:nvSpPr>
          <p:cNvPr id="41990" name="Slide Number Placeholder 1">
            <a:extLst>
              <a:ext uri="{FF2B5EF4-FFF2-40B4-BE49-F238E27FC236}">
                <a16:creationId xmlns:a16="http://schemas.microsoft.com/office/drawing/2014/main" id="{75920D49-A30E-5E2C-0C72-DC2CE76E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05FCCDA-C052-FC4D-A4F1-39B76E74703B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96038-5B4D-4905-F161-4AE018015B52}"/>
              </a:ext>
            </a:extLst>
          </p:cNvPr>
          <p:cNvSpPr txBox="1"/>
          <p:nvPr/>
        </p:nvSpPr>
        <p:spPr>
          <a:xfrm>
            <a:off x="3155795" y="2397948"/>
            <a:ext cx="38507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Testing</a:t>
            </a:r>
          </a:p>
          <a:p>
            <a:r>
              <a:rPr lang="en-US" sz="3200" dirty="0">
                <a:solidFill>
                  <a:srgbClr val="0432FF"/>
                </a:solidFill>
              </a:rPr>
              <a:t>Error rate</a:t>
            </a:r>
          </a:p>
          <a:p>
            <a:r>
              <a:rPr lang="en-US" sz="3200" dirty="0">
                <a:solidFill>
                  <a:srgbClr val="0432FF"/>
                </a:solidFill>
              </a:rPr>
              <a:t>Peer review</a:t>
            </a:r>
          </a:p>
          <a:p>
            <a:r>
              <a:rPr lang="en-US" sz="3200" dirty="0">
                <a:solidFill>
                  <a:srgbClr val="C00000"/>
                </a:solidFill>
              </a:rPr>
              <a:t>General acceptance</a:t>
            </a:r>
          </a:p>
        </p:txBody>
      </p:sp>
    </p:spTree>
    <p:extLst>
      <p:ext uri="{BB962C8B-B14F-4D97-AF65-F5344CB8AC3E}">
        <p14:creationId xmlns:p14="http://schemas.microsoft.com/office/powerpoint/2010/main" val="2916938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7E23-6F91-6F31-6685-74B7C7E2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Wakefield Frye ruling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B4082-1893-1509-3904-58DBAD85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3" b="5592"/>
          <a:stretch/>
        </p:blipFill>
        <p:spPr>
          <a:xfrm>
            <a:off x="1172231" y="1752600"/>
            <a:ext cx="6799538" cy="46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20BA0-7D3A-04ED-779F-0967B705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80BE-9250-8E4A-08DA-5DD2313D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Verdict &amp; sentence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013C4-8259-E138-702B-7899B463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78" y="1618786"/>
            <a:ext cx="7772400" cy="5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66BB7-C559-1AAB-06EF-B2B41FEB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54E84-2C4E-38A8-9ACA-669936E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03E3-20F0-3338-25A4-EB1F3375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29" y="0"/>
            <a:ext cx="582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D7689-4567-8C83-439C-FA703D48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9A76B4-C094-FA8F-F5AE-C18AF80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E7483-8F50-38C1-D698-7FDCFEDA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7109"/>
            <a:ext cx="7772400" cy="64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9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C5FC33E-C922-114E-BE55-933F58DC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96970"/>
            <a:ext cx="2571108" cy="146406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44 US admissibility rulings</a:t>
            </a:r>
          </a:p>
        </p:txBody>
      </p:sp>
      <p:sp>
        <p:nvSpPr>
          <p:cNvPr id="52226" name="Slide Number Placeholder 1">
            <a:extLst>
              <a:ext uri="{FF2B5EF4-FFF2-40B4-BE49-F238E27FC236}">
                <a16:creationId xmlns:a16="http://schemas.microsoft.com/office/drawing/2014/main" id="{7FEF3828-3004-1D48-B806-B861D2F9C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99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79AF-8EAB-2241-9F6B-3172E6E0029D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2400"/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827C972F-2C9E-6D45-B488-07E3740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871" y="32128"/>
            <a:ext cx="6417129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Pennsylvania v Kevin Foley (admitted, 2009; appellate precedent, 2012)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California v Dupree Langston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Virginia v Matthew Brady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Maurice Shaw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Chattley</a:t>
            </a:r>
            <a:r>
              <a:rPr lang="en-US" altLang="en-US" sz="1000" dirty="0"/>
              <a:t> Chesterfield &amp; Samuel Nicolas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New York v John Wakefield (admitted, 2015; appellate precedent, 2019; high court precedent,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South Carolina v </a:t>
            </a:r>
            <a:r>
              <a:rPr lang="en-US" altLang="en-US" sz="1000" dirty="0" err="1"/>
              <a:t>Jaquard</a:t>
            </a:r>
            <a:r>
              <a:rPr lang="en-US" altLang="en-US" sz="1000" dirty="0"/>
              <a:t> Aiken (admitted, 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Massachusetts v Heidi Bartlett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</a:t>
            </a:r>
            <a:r>
              <a:rPr lang="en-US" altLang="en-US" sz="1000" dirty="0" err="1"/>
              <a:t>Dugniqio</a:t>
            </a:r>
            <a:r>
              <a:rPr lang="en-US" altLang="en-US" sz="1000" dirty="0"/>
              <a:t> Forest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Malcolm Wade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Washington v Emanuel Fair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Harold Houston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Randal </a:t>
            </a:r>
            <a:r>
              <a:rPr lang="en-US" altLang="en-US" sz="1000" dirty="0" err="1"/>
              <a:t>Coalter</a:t>
            </a:r>
            <a:r>
              <a:rPr lang="en-US" altLang="en-US" sz="1000" dirty="0"/>
              <a:t>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Nebraska v Charles Simmer (admitted, 2018;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</a:t>
            </a:r>
            <a:r>
              <a:rPr lang="en-US" altLang="en-US" sz="1000" dirty="0" err="1"/>
              <a:t>Vaylen</a:t>
            </a:r>
            <a:r>
              <a:rPr lang="en-US" altLang="en-US" sz="1000" dirty="0"/>
              <a:t> </a:t>
            </a:r>
            <a:r>
              <a:rPr lang="en-US" altLang="en-US" sz="1000" dirty="0" err="1"/>
              <a:t>Glazebrook</a:t>
            </a:r>
            <a:r>
              <a:rPr lang="en-US" altLang="en-US" sz="1000" dirty="0"/>
              <a:t>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David Mathis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Florida v </a:t>
            </a:r>
            <a:r>
              <a:rPr lang="en-US" altLang="en-US" sz="1000" dirty="0" err="1"/>
              <a:t>Lajayvian</a:t>
            </a:r>
            <a:r>
              <a:rPr lang="en-US" altLang="en-US" sz="1000" dirty="0"/>
              <a:t> Daniels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Tennessee v </a:t>
            </a:r>
            <a:r>
              <a:rPr lang="en-US" altLang="en-US" sz="1000" dirty="0" err="1"/>
              <a:t>Demontez</a:t>
            </a:r>
            <a:r>
              <a:rPr lang="en-US" altLang="en-US" sz="1000" dirty="0"/>
              <a:t> Watkins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Thaddus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Nundra</a:t>
            </a:r>
            <a:r>
              <a:rPr lang="en-US" altLang="en-US" sz="1000" dirty="0"/>
              <a:t> (admitted, 2019; appellate precedent,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Monte Baugh &amp; Thaddeus Howell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Kyle Russ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New York v Casey Wilson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Alexander Battle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Lenard Gibbs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Guy Sewell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Adedoja</a:t>
            </a:r>
            <a:r>
              <a:rPr lang="en-US" altLang="en-US" sz="1000" dirty="0"/>
              <a:t> Bah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Nathaniel Day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Tennessee v Abdullah Powell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Zarren</a:t>
            </a:r>
            <a:r>
              <a:rPr lang="en-US" altLang="en-US" sz="1000" dirty="0"/>
              <a:t> Garner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Curtis Johnson, Jr.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Rahul Joseph Das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Maryland v Tyrone Harvin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Maryland v Gregory Jones (not used, Daubert not applied,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Lashumbia</a:t>
            </a:r>
            <a:r>
              <a:rPr lang="en-US" altLang="en-US" sz="1000" dirty="0"/>
              <a:t> Session (admitted, 2021)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000" dirty="0"/>
              <a:t>State of Georgia v Bryan Byers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Dermell</a:t>
            </a:r>
            <a:r>
              <a:rPr lang="en-US" altLang="en-US" sz="1000" dirty="0"/>
              <a:t> Lewis, Corey Major, &amp; Gerald Parker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James Tabb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Shawn Briscoe and Lance McIntyre (not used due to timeliness,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Hunter Anderson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Corlious</a:t>
            </a:r>
            <a:r>
              <a:rPr lang="en-US" altLang="en-US" sz="1000" dirty="0"/>
              <a:t> Dyson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Ravel Mills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</a:t>
            </a:r>
            <a:r>
              <a:rPr lang="en-US" altLang="en-US" sz="1000" dirty="0" err="1"/>
              <a:t>Damond</a:t>
            </a:r>
            <a:r>
              <a:rPr lang="en-US" altLang="en-US" sz="1000" dirty="0"/>
              <a:t> Lockett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Erin Stephon Arms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Michael Carter (admitted, 2024)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World Trade Center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3352800" y="3868738"/>
            <a:ext cx="2590800" cy="693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352800" y="4935538"/>
            <a:ext cx="2590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ED181E"/>
                </a:solidFill>
              </a:rPr>
              <a:t>  18,000  victim remains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76950" y="2057400"/>
            <a:ext cx="2228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3366FF"/>
                </a:solidFill>
              </a:rPr>
              <a:t>   2,700     missing people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62400" y="42799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match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33372" y="6174105"/>
            <a:ext cx="527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September 11, 2001 – New York 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B044-AC48-F540-ACEF-10EE7775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6" y="3709289"/>
            <a:ext cx="2726247" cy="1817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79516-CFE9-8F45-BD6F-8F2BFE9B7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3060959"/>
            <a:ext cx="1403350" cy="1312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54E37-BF97-524A-88F8-A64F186BF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925" y="4618038"/>
            <a:ext cx="1612900" cy="1066800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713FEF2-7FCD-0E41-B09E-4C74AE7A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342B7-38FA-3F4C-86F1-FF400D0DA415}"/>
              </a:ext>
            </a:extLst>
          </p:cNvPr>
          <p:cNvSpPr txBox="1"/>
          <p:nvPr/>
        </p:nvSpPr>
        <p:spPr>
          <a:xfrm>
            <a:off x="106018" y="109513"/>
            <a:ext cx="743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World’s first modern DNA database case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TrueAllele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6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Indiana v. Darryl </a:t>
            </a:r>
            <a:r>
              <a:rPr lang="en-US" dirty="0" err="1">
                <a:latin typeface="Arial" charset="0"/>
              </a:rPr>
              <a:t>Pinkins</a:t>
            </a:r>
            <a:endParaRPr lang="en-US" dirty="0">
              <a:latin typeface="Arial" charset="0"/>
            </a:endParaRPr>
          </a:p>
        </p:txBody>
      </p:sp>
      <p:pic>
        <p:nvPicPr>
          <p:cNvPr id="59394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1901031" y="4393466"/>
            <a:ext cx="5291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Released from prison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April 25, 2016</a:t>
            </a: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2982913" y="5538788"/>
            <a:ext cx="312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CBS News </a:t>
            </a:r>
            <a:r>
              <a:rPr lang="en-US" b="1" i="1" dirty="0">
                <a:solidFill>
                  <a:srgbClr val="FFFF00"/>
                </a:solidFill>
              </a:rPr>
              <a:t>48 Hours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2257425" y="5865813"/>
            <a:ext cx="462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“Guilty Until Proven Innocent”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2450BDD-AC5D-0A4D-9DEA-5165B5CAF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2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0959710-1D15-124C-A60E-A5CFBC1C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031" y="3427105"/>
            <a:ext cx="5291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Wrongfully convicted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Imprisoned for 25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0136C-8A6F-6CBA-2C9C-2C8495D74BC0}"/>
              </a:ext>
            </a:extLst>
          </p:cNvPr>
          <p:cNvSpPr txBox="1"/>
          <p:nvPr/>
        </p:nvSpPr>
        <p:spPr>
          <a:xfrm>
            <a:off x="106018" y="109513"/>
            <a:ext cx="777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World’s first modern DNA exoneration case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TrueAllele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85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8C7F4B-2E22-66FB-28AA-E25143E3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New York v. Nick Hillary</a:t>
            </a:r>
          </a:p>
        </p:txBody>
      </p:sp>
      <p:pic>
        <p:nvPicPr>
          <p:cNvPr id="24578" name="Picture 1" descr="Phillips.jpg">
            <a:extLst>
              <a:ext uri="{FF2B5EF4-FFF2-40B4-BE49-F238E27FC236}">
                <a16:creationId xmlns:a16="http://schemas.microsoft.com/office/drawing/2014/main" id="{CC0E7133-408E-B443-7AB9-1D2C2BA6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995488"/>
            <a:ext cx="13811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illary2.jpg">
            <a:extLst>
              <a:ext uri="{FF2B5EF4-FFF2-40B4-BE49-F238E27FC236}">
                <a16:creationId xmlns:a16="http://schemas.microsoft.com/office/drawing/2014/main" id="{BB532816-7D2D-F07D-71B8-B01C1E6D9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4510"/>
          <a:stretch>
            <a:fillRect/>
          </a:stretch>
        </p:blipFill>
        <p:spPr bwMode="auto">
          <a:xfrm>
            <a:off x="3163888" y="4219575"/>
            <a:ext cx="15462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Potsdam.png">
            <a:extLst>
              <a:ext uri="{FF2B5EF4-FFF2-40B4-BE49-F238E27FC236}">
                <a16:creationId xmlns:a16="http://schemas.microsoft.com/office/drawing/2014/main" id="{081F2BA0-B0E4-103B-B046-34D86A39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29601" r="13506" b="11989"/>
          <a:stretch>
            <a:fillRect/>
          </a:stretch>
        </p:blipFill>
        <p:spPr bwMode="auto">
          <a:xfrm>
            <a:off x="233363" y="2944813"/>
            <a:ext cx="26416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80117C87-3034-D10C-42BB-3F89910D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2332038"/>
            <a:ext cx="352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Garrett Phillips (12)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Died from strangulation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October 24, 2011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4CDA5E34-96E0-5183-DC9F-8BE9D592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4446588"/>
            <a:ext cx="35210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Oral “Nick” Hillary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Arrested for murder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May 15, 2013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A4578-76C7-6788-CACD-6A4CC9E6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1607-CD70-2437-A03B-69BAC0F63949}"/>
              </a:ext>
            </a:extLst>
          </p:cNvPr>
          <p:cNvSpPr txBox="1"/>
          <p:nvPr/>
        </p:nvSpPr>
        <p:spPr>
          <a:xfrm>
            <a:off x="106018" y="109513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with some human-limited computer software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complex mixtures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2249906"/>
            <a:ext cx="6671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Human intelligence</a:t>
            </a:r>
          </a:p>
          <a:p>
            <a:r>
              <a:rPr lang="en-US" dirty="0">
                <a:solidFill>
                  <a:srgbClr val="FF0000"/>
                </a:solidFill>
              </a:rPr>
              <a:t>Simplifies the DNA data to simplify the problem.</a:t>
            </a:r>
          </a:p>
          <a:p>
            <a:r>
              <a:rPr lang="en-US" i="1" dirty="0">
                <a:solidFill>
                  <a:srgbClr val="FF0000"/>
                </a:solidFill>
              </a:rPr>
              <a:t>And usually gets the wrong answer.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ECF08-5488-61EA-B29E-ABA9930302D9}"/>
              </a:ext>
            </a:extLst>
          </p:cNvPr>
          <p:cNvSpPr txBox="1"/>
          <p:nvPr/>
        </p:nvSpPr>
        <p:spPr>
          <a:xfrm>
            <a:off x="1830474" y="5304290"/>
            <a:ext cx="5740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DNA is easy for complex evidence,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but only with smart AI computers.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AF452-BA65-B266-6915-7A3B77939DEC}"/>
              </a:ext>
            </a:extLst>
          </p:cNvPr>
          <p:cNvSpPr txBox="1"/>
          <p:nvPr/>
        </p:nvSpPr>
        <p:spPr>
          <a:xfrm>
            <a:off x="685800" y="3777098"/>
            <a:ext cx="6207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Computer intelligence</a:t>
            </a:r>
          </a:p>
          <a:p>
            <a:r>
              <a:rPr lang="en-US" dirty="0">
                <a:solidFill>
                  <a:srgbClr val="0432FF"/>
                </a:solidFill>
              </a:rPr>
              <a:t>Explains the DNA data to unmix the mixture.</a:t>
            </a:r>
          </a:p>
          <a:p>
            <a:r>
              <a:rPr lang="en-US" i="1" dirty="0">
                <a:solidFill>
                  <a:srgbClr val="0432FF"/>
                </a:solidFill>
              </a:rPr>
              <a:t>And gets the right answer. </a:t>
            </a:r>
          </a:p>
        </p:txBody>
      </p:sp>
    </p:spTree>
    <p:extLst>
      <p:ext uri="{BB962C8B-B14F-4D97-AF65-F5344CB8AC3E}">
        <p14:creationId xmlns:p14="http://schemas.microsoft.com/office/powerpoint/2010/main" val="801768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67801DC-E9A0-1280-1C1B-FC36C652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findings in Hillary</a:t>
            </a:r>
          </a:p>
        </p:txBody>
      </p:sp>
      <p:sp>
        <p:nvSpPr>
          <p:cNvPr id="29698" name="Rectangle 1">
            <a:extLst>
              <a:ext uri="{FF2B5EF4-FFF2-40B4-BE49-F238E27FC236}">
                <a16:creationId xmlns:a16="http://schemas.microsoft.com/office/drawing/2014/main" id="{5A159D45-3CB9-E8F9-1B84-1B1C12E9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260600"/>
            <a:ext cx="65928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2013. </a:t>
            </a:r>
            <a:r>
              <a:rPr lang="en-US" altLang="en-US" sz="2400" b="1" dirty="0">
                <a:solidFill>
                  <a:srgbClr val="0000FF"/>
                </a:solidFill>
              </a:rPr>
              <a:t>26 </a:t>
            </a:r>
            <a:r>
              <a:rPr lang="en-US" altLang="en-US" sz="2400" b="1" dirty="0" err="1">
                <a:solidFill>
                  <a:srgbClr val="0000FF"/>
                </a:solidFill>
              </a:rPr>
              <a:t>Identifiler</a:t>
            </a:r>
            <a:r>
              <a:rPr lang="en-US" altLang="en-US" sz="2400" b="1" dirty="0">
                <a:solidFill>
                  <a:srgbClr val="0000FF"/>
                </a:solidFill>
              </a:rPr>
              <a:t> tests </a:t>
            </a:r>
            <a:r>
              <a:rPr lang="en-US" altLang="en-US" sz="2400" dirty="0">
                <a:solidFill>
                  <a:srgbClr val="0000FF"/>
                </a:solidFill>
              </a:rPr>
              <a:t>on left fingernails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      Mixture of 95% victim + 5% other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      </a:t>
            </a:r>
            <a:r>
              <a:rPr lang="en-US" altLang="en-US" sz="2400" b="1" dirty="0">
                <a:solidFill>
                  <a:srgbClr val="0000FF"/>
                </a:solidFill>
              </a:rPr>
              <a:t>No statistical connection to Hillary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      We advised </a:t>
            </a:r>
            <a:r>
              <a:rPr lang="en-US" altLang="en-US" sz="2400" dirty="0" err="1">
                <a:solidFill>
                  <a:srgbClr val="0000FF"/>
                </a:solidFill>
              </a:rPr>
              <a:t>Minifiler</a:t>
            </a:r>
            <a:r>
              <a:rPr lang="en-US" altLang="en-US" sz="2400" dirty="0">
                <a:solidFill>
                  <a:srgbClr val="0000FF"/>
                </a:solidFill>
              </a:rPr>
              <a:t> for degraded DNA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id="{E1BAD698-19CE-99FC-20BB-06056F013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286250"/>
            <a:ext cx="614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2014. More lab data on left fingernails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          </a:t>
            </a:r>
            <a:r>
              <a:rPr lang="en-US" altLang="en-US" sz="2400" b="1" dirty="0">
                <a:solidFill>
                  <a:srgbClr val="000090"/>
                </a:solidFill>
              </a:rPr>
              <a:t>9 tests</a:t>
            </a:r>
            <a:r>
              <a:rPr lang="en-US" altLang="en-US" sz="2400" dirty="0">
                <a:solidFill>
                  <a:srgbClr val="000090"/>
                </a:solidFill>
              </a:rPr>
              <a:t> using new kit &amp; machine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          NYSP requested </a:t>
            </a: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r>
              <a:rPr lang="en-US" altLang="en-US" sz="2400" dirty="0">
                <a:solidFill>
                  <a:srgbClr val="000090"/>
                </a:solidFill>
              </a:rPr>
              <a:t>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          Again, </a:t>
            </a:r>
            <a:r>
              <a:rPr lang="en-US" altLang="en-US" sz="2400" b="1" dirty="0">
                <a:solidFill>
                  <a:srgbClr val="000090"/>
                </a:solidFill>
              </a:rPr>
              <a:t>no connection to Hillary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3A312-7A92-2C59-EC99-7CDEAEA1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599BB50-F4F8-2F64-9DC2-C7AC9C6A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31" y="307975"/>
            <a:ext cx="69342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Other PG software forces users to choose their data</a:t>
            </a:r>
          </a:p>
        </p:txBody>
      </p:sp>
      <p:pic>
        <p:nvPicPr>
          <p:cNvPr id="27650" name="Picture 1" descr="D8.pdf">
            <a:extLst>
              <a:ext uri="{FF2B5EF4-FFF2-40B4-BE49-F238E27FC236}">
                <a16:creationId xmlns:a16="http://schemas.microsoft.com/office/drawing/2014/main" id="{97354C37-14A0-E821-997E-FF0620AFB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58950"/>
            <a:ext cx="55308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>
            <a:extLst>
              <a:ext uri="{FF2B5EF4-FFF2-40B4-BE49-F238E27FC236}">
                <a16:creationId xmlns:a16="http://schemas.microsoft.com/office/drawing/2014/main" id="{F43BE7AD-B5AA-401C-0542-ED70C2C3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2768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V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EF54147F-0F0E-C7DB-C2BC-F7915587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278438"/>
            <a:ext cx="401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V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B992BAB4-9C14-CB83-757D-34628ED6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56038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F</a:t>
            </a:r>
            <a:endParaRPr lang="en-US" altLang="en-US" sz="2400" b="1"/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E7222C9F-5DBD-AA00-B323-9C51BA35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60404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27655" name="TextBox 8">
            <a:extLst>
              <a:ext uri="{FF2B5EF4-FFF2-40B4-BE49-F238E27FC236}">
                <a16:creationId xmlns:a16="http://schemas.microsoft.com/office/drawing/2014/main" id="{1B9CC65E-A149-C295-92C1-5E62AEF9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604361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D</a:t>
            </a:r>
          </a:p>
        </p:txBody>
      </p:sp>
      <p:sp>
        <p:nvSpPr>
          <p:cNvPr id="27656" name="TextBox 9">
            <a:extLst>
              <a:ext uri="{FF2B5EF4-FFF2-40B4-BE49-F238E27FC236}">
                <a16:creationId xmlns:a16="http://schemas.microsoft.com/office/drawing/2014/main" id="{BCC21931-EEB7-1190-0C83-F8572926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6386513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657" name="TextBox 10">
            <a:extLst>
              <a:ext uri="{FF2B5EF4-FFF2-40B4-BE49-F238E27FC236}">
                <a16:creationId xmlns:a16="http://schemas.microsoft.com/office/drawing/2014/main" id="{96134909-7282-9C8B-5AB6-8EE68EDA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638968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658" name="TextBox 11">
            <a:extLst>
              <a:ext uri="{FF2B5EF4-FFF2-40B4-BE49-F238E27FC236}">
                <a16:creationId xmlns:a16="http://schemas.microsoft.com/office/drawing/2014/main" id="{F6B8C881-7D66-7593-C92C-F0CB9A51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639127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9" name="TextBox 12">
            <a:extLst>
              <a:ext uri="{FF2B5EF4-FFF2-40B4-BE49-F238E27FC236}">
                <a16:creationId xmlns:a16="http://schemas.microsoft.com/office/drawing/2014/main" id="{50874EA6-E543-AE79-1883-6C026BB3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638175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660" name="TextBox 16">
            <a:extLst>
              <a:ext uri="{FF2B5EF4-FFF2-40B4-BE49-F238E27FC236}">
                <a16:creationId xmlns:a16="http://schemas.microsoft.com/office/drawing/2014/main" id="{4BAAF4FD-0F4F-2480-344E-609E7366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638016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661" name="TextBox 20">
            <a:extLst>
              <a:ext uri="{FF2B5EF4-FFF2-40B4-BE49-F238E27FC236}">
                <a16:creationId xmlns:a16="http://schemas.microsoft.com/office/drawing/2014/main" id="{21B49424-D1BC-28D3-4D20-1E88E6EA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638651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662" name="TextBox 16">
            <a:extLst>
              <a:ext uri="{FF2B5EF4-FFF2-40B4-BE49-F238E27FC236}">
                <a16:creationId xmlns:a16="http://schemas.microsoft.com/office/drawing/2014/main" id="{72CC488B-6D06-5750-00B2-9AA68172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6386513"/>
            <a:ext cx="3333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63" name="TextBox 20">
            <a:extLst>
              <a:ext uri="{FF2B5EF4-FFF2-40B4-BE49-F238E27FC236}">
                <a16:creationId xmlns:a16="http://schemas.microsoft.com/office/drawing/2014/main" id="{6036B465-BD75-306A-D635-24A55F4BE1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60938" y="63960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64" name="Up Arrow 2">
            <a:extLst>
              <a:ext uri="{FF2B5EF4-FFF2-40B4-BE49-F238E27FC236}">
                <a16:creationId xmlns:a16="http://schemas.microsoft.com/office/drawing/2014/main" id="{48FB2D98-819A-D4F7-D15F-08DFF478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1593850"/>
            <a:ext cx="385763" cy="398463"/>
          </a:xfrm>
          <a:prstGeom prst="upArrow">
            <a:avLst>
              <a:gd name="adj1" fmla="val 50000"/>
              <a:gd name="adj2" fmla="val 5003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5" name="Up Arrow 18">
            <a:extLst>
              <a:ext uri="{FF2B5EF4-FFF2-40B4-BE49-F238E27FC236}">
                <a16:creationId xmlns:a16="http://schemas.microsoft.com/office/drawing/2014/main" id="{7F6820DC-B326-FB3A-C377-74107192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1597025"/>
            <a:ext cx="387350" cy="398463"/>
          </a:xfrm>
          <a:prstGeom prst="upArrow">
            <a:avLst>
              <a:gd name="adj1" fmla="val 50000"/>
              <a:gd name="adj2" fmla="val 49825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6" name="TextBox 3">
            <a:extLst>
              <a:ext uri="{FF2B5EF4-FFF2-40B4-BE49-F238E27FC236}">
                <a16:creationId xmlns:a16="http://schemas.microsoft.com/office/drawing/2014/main" id="{8AEF6907-D0B3-F31F-47E0-C94A41D4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074863"/>
            <a:ext cx="227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3 amplifications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at D8 locus</a:t>
            </a:r>
          </a:p>
        </p:txBody>
      </p:sp>
      <p:sp>
        <p:nvSpPr>
          <p:cNvPr id="27667" name="Right Brace 4">
            <a:extLst>
              <a:ext uri="{FF2B5EF4-FFF2-40B4-BE49-F238E27FC236}">
                <a16:creationId xmlns:a16="http://schemas.microsoft.com/office/drawing/2014/main" id="{EFE0FEBF-BBA2-08EA-D3D2-2AF042FE8DDB}"/>
              </a:ext>
            </a:extLst>
          </p:cNvPr>
          <p:cNvSpPr>
            <a:spLocks/>
          </p:cNvSpPr>
          <p:nvPr/>
        </p:nvSpPr>
        <p:spPr bwMode="auto">
          <a:xfrm>
            <a:off x="7259638" y="5254625"/>
            <a:ext cx="249237" cy="1146175"/>
          </a:xfrm>
          <a:prstGeom prst="righ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8" name="TextBox 5">
            <a:extLst>
              <a:ext uri="{FF2B5EF4-FFF2-40B4-BE49-F238E27FC236}">
                <a16:creationId xmlns:a16="http://schemas.microsoft.com/office/drawing/2014/main" id="{E908480A-EE9B-1753-7F1E-CE068C14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416550"/>
            <a:ext cx="1108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expert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report</a:t>
            </a:r>
          </a:p>
        </p:txBody>
      </p:sp>
      <p:sp>
        <p:nvSpPr>
          <p:cNvPr id="27669" name="TextBox 6">
            <a:extLst>
              <a:ext uri="{FF2B5EF4-FFF2-40B4-BE49-F238E27FC236}">
                <a16:creationId xmlns:a16="http://schemas.microsoft.com/office/drawing/2014/main" id="{18DF4C4C-70A7-FA40-E32A-E6C01FA8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80025"/>
            <a:ext cx="1889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</a:rPr>
              <a:t>Victim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Foreign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Defendant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Exculpatory</a:t>
            </a:r>
          </a:p>
        </p:txBody>
      </p:sp>
      <p:sp>
        <p:nvSpPr>
          <p:cNvPr id="27670" name="TextBox 1">
            <a:extLst>
              <a:ext uri="{FF2B5EF4-FFF2-40B4-BE49-F238E27FC236}">
                <a16:creationId xmlns:a16="http://schemas.microsoft.com/office/drawing/2014/main" id="{A476A981-7063-8712-AAC0-9413E45D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637381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other choices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9E293-7413-BD69-9546-BDF324FB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27083F-A4D1-5469-E2D9-B9A2EF600487}"/>
              </a:ext>
            </a:extLst>
          </p:cNvPr>
          <p:cNvCxnSpPr>
            <a:cxnSpLocks/>
          </p:cNvCxnSpPr>
          <p:nvPr/>
        </p:nvCxnSpPr>
        <p:spPr bwMode="auto">
          <a:xfrm>
            <a:off x="2317115" y="4246880"/>
            <a:ext cx="50593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E64A84E6-F622-CE3E-058D-F3D14D21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2" y="3831381"/>
            <a:ext cx="1644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subjective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threshold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B718FBB-41D5-256B-E560-EA4D537F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" y="609600"/>
            <a:ext cx="9079809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Thresholds change PGS answers</a:t>
            </a: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4E0F4DAA-1570-7285-C8ED-9F8FD9F662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3" y="2182813"/>
          <a:ext cx="6767512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92600" imgH="2057400" progId="Excel.Sheet.12">
                  <p:embed/>
                </p:oleObj>
              </mc:Choice>
              <mc:Fallback>
                <p:oleObj name="Worksheet" r:id="rId2" imgW="4292600" imgH="2057400" progId="Excel.Sheet.12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id="{4E0F4DAA-1570-7285-C8ED-9F8FD9F66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182813"/>
                        <a:ext cx="6767512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Box 1">
            <a:extLst>
              <a:ext uri="{FF2B5EF4-FFF2-40B4-BE49-F238E27FC236}">
                <a16:creationId xmlns:a16="http://schemas.microsoft.com/office/drawing/2014/main" id="{D82A6964-20E0-7274-BD9F-EB225043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4" y="5623107"/>
            <a:ext cx="7682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660066"/>
                </a:solidFill>
              </a:rPr>
              <a:t>Different data choices, contradictory answers.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660066"/>
                </a:solidFill>
              </a:rPr>
              <a:t>PGS </a:t>
            </a:r>
            <a:r>
              <a:rPr lang="en-US" altLang="en-US" sz="2800" dirty="0" err="1">
                <a:solidFill>
                  <a:srgbClr val="660066"/>
                </a:solidFill>
              </a:rPr>
              <a:t>STRmix</a:t>
            </a:r>
            <a:r>
              <a:rPr lang="en-US" altLang="en-US" sz="2800" dirty="0">
                <a:solidFill>
                  <a:srgbClr val="660066"/>
                </a:solidFill>
              </a:rPr>
              <a:t>™ </a:t>
            </a:r>
            <a:r>
              <a:rPr lang="en-US" altLang="en-US" sz="2800" i="1" dirty="0">
                <a:solidFill>
                  <a:srgbClr val="660066"/>
                </a:solidFill>
              </a:rPr>
              <a:t>does not agree with itself</a:t>
            </a:r>
            <a:r>
              <a:rPr lang="en-US" altLang="en-US" sz="28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6EF8A009-7ABE-EE60-0E02-A05EACFA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3978275"/>
            <a:ext cx="1516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</a:rPr>
              <a:t>include</a:t>
            </a:r>
          </a:p>
        </p:txBody>
      </p:sp>
      <p:sp>
        <p:nvSpPr>
          <p:cNvPr id="26630" name="TextBox 1">
            <a:extLst>
              <a:ext uri="{FF2B5EF4-FFF2-40B4-BE49-F238E27FC236}">
                <a16:creationId xmlns:a16="http://schemas.microsoft.com/office/drawing/2014/main" id="{E7E0A731-1409-8C41-62FE-720B003E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1703388"/>
            <a:ext cx="1296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</a:rPr>
              <a:t>LR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31B13-479D-97BC-B89C-4A4949AF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24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B8DAD63-C075-6F23-7731-B67D65863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4864101"/>
            <a:ext cx="1516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exclude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8FA44354-C183-5118-1F10-FBAD45F80A8E}"/>
              </a:ext>
            </a:extLst>
          </p:cNvPr>
          <p:cNvSpPr/>
          <p:nvPr/>
        </p:nvSpPr>
        <p:spPr bwMode="auto">
          <a:xfrm>
            <a:off x="1779894" y="1499986"/>
            <a:ext cx="253388" cy="67350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FAF7E35-4EE4-3100-44D5-99DB38B3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609600"/>
            <a:ext cx="8390572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Judge does not admit </a:t>
            </a:r>
            <a:r>
              <a:rPr lang="en-US" altLang="en-US" dirty="0" err="1">
                <a:ea typeface="ＭＳ Ｐゴシック" panose="020B0600070205080204" pitchFamily="34" charset="-128"/>
              </a:rPr>
              <a:t>STRmix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698" name="TextBox 1">
            <a:extLst>
              <a:ext uri="{FF2B5EF4-FFF2-40B4-BE49-F238E27FC236}">
                <a16:creationId xmlns:a16="http://schemas.microsoft.com/office/drawing/2014/main" id="{17D04F9D-17A4-4A8F-9EC6-6AC704365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98650"/>
            <a:ext cx="84931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The Expert was forced to </a:t>
            </a:r>
            <a:r>
              <a:rPr lang="en-US" altLang="en-US" sz="2800" b="1" dirty="0">
                <a:solidFill>
                  <a:srgbClr val="FF0000"/>
                </a:solidFill>
              </a:rPr>
              <a:t>pick and choose </a:t>
            </a:r>
            <a:r>
              <a:rPr lang="en-US" altLang="en-US" sz="2800" dirty="0">
                <a:solidFill>
                  <a:srgbClr val="FF0000"/>
                </a:solidFill>
              </a:rPr>
              <a:t>data </a:t>
            </a:r>
            <a:r>
              <a:rPr lang="en-US" altLang="en-US" sz="2800" dirty="0"/>
              <a:t>from different “reliable sources” and </a:t>
            </a:r>
            <a:r>
              <a:rPr lang="en-US" altLang="en-US" sz="2800" dirty="0">
                <a:solidFill>
                  <a:srgbClr val="FF0000"/>
                </a:solidFill>
              </a:rPr>
              <a:t>input parameters </a:t>
            </a:r>
            <a:r>
              <a:rPr lang="en-US" altLang="en-US" sz="2800" dirty="0"/>
              <a:t>into the [</a:t>
            </a:r>
            <a:r>
              <a:rPr lang="en-US" altLang="en-US" sz="2800" dirty="0" err="1"/>
              <a:t>STRmix</a:t>
            </a:r>
            <a:r>
              <a:rPr lang="en-US" altLang="en-US" sz="2800" dirty="0"/>
              <a:t>] program in such a way that he believed the system would tolerate.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0"/>
                </a:solidFill>
              </a:rPr>
              <a:t>ORDERED </a:t>
            </a:r>
            <a:r>
              <a:rPr lang="en-US" altLang="en-US" sz="2800" dirty="0">
                <a:solidFill>
                  <a:srgbClr val="000090"/>
                </a:solidFill>
              </a:rPr>
              <a:t>that the </a:t>
            </a:r>
            <a:r>
              <a:rPr lang="en-US" altLang="en-US" sz="2800" dirty="0">
                <a:solidFill>
                  <a:srgbClr val="FF0000"/>
                </a:solidFill>
              </a:rPr>
              <a:t>defendant’s motion to </a:t>
            </a:r>
            <a:r>
              <a:rPr lang="en-US" altLang="en-US" sz="2800" b="1" dirty="0">
                <a:solidFill>
                  <a:srgbClr val="FF0000"/>
                </a:solidFill>
              </a:rPr>
              <a:t>preclude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000090"/>
                </a:solidFill>
              </a:rPr>
              <a:t>the prosecution from calling an expert witness to testify regarding any conclusion reached by the use of the [</a:t>
            </a:r>
            <a:r>
              <a:rPr lang="en-US" altLang="en-US" sz="2800" dirty="0" err="1">
                <a:solidFill>
                  <a:srgbClr val="000090"/>
                </a:solidFill>
              </a:rPr>
              <a:t>STRmix</a:t>
            </a:r>
            <a:r>
              <a:rPr lang="en-US" altLang="en-US" sz="2800" dirty="0">
                <a:solidFill>
                  <a:srgbClr val="000090"/>
                </a:solidFill>
              </a:rPr>
              <a:t>] Software is </a:t>
            </a:r>
            <a:r>
              <a:rPr lang="en-US" altLang="en-US" sz="2800" dirty="0">
                <a:solidFill>
                  <a:srgbClr val="FF0000"/>
                </a:solidFill>
              </a:rPr>
              <a:t>granted</a:t>
            </a:r>
            <a:r>
              <a:rPr lang="en-US" altLang="en-US" sz="2800" dirty="0">
                <a:solidFill>
                  <a:srgbClr val="000090"/>
                </a:solidFill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7D97F-FC8B-4230-452E-A397AD87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AFD230E-5258-4D3E-4F7C-5DA03C5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Nick Hillary acquitted</a:t>
            </a:r>
          </a:p>
        </p:txBody>
      </p:sp>
      <p:sp>
        <p:nvSpPr>
          <p:cNvPr id="52226" name="TextBox 1">
            <a:extLst>
              <a:ext uri="{FF2B5EF4-FFF2-40B4-BE49-F238E27FC236}">
                <a16:creationId xmlns:a16="http://schemas.microsoft.com/office/drawing/2014/main" id="{E9A900A8-DC9D-928E-64CA-B899759F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725738"/>
            <a:ext cx="866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Oral Nicholas Hillary Acquitted in Potsdam Boy’s Killing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52227" name="Picture 3" descr="NYT.tiff">
            <a:extLst>
              <a:ext uri="{FF2B5EF4-FFF2-40B4-BE49-F238E27FC236}">
                <a16:creationId xmlns:a16="http://schemas.microsoft.com/office/drawing/2014/main" id="{AD162E63-45A7-69CE-6399-ED44E327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778000"/>
            <a:ext cx="48545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29POTSDAM1sub-1475081084026-master768.jpg">
            <a:extLst>
              <a:ext uri="{FF2B5EF4-FFF2-40B4-BE49-F238E27FC236}">
                <a16:creationId xmlns:a16="http://schemas.microsoft.com/office/drawing/2014/main" id="{8C91D009-4151-3333-A8BE-4875C4BAC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570288"/>
            <a:ext cx="44465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>
            <a:extLst>
              <a:ext uri="{FF2B5EF4-FFF2-40B4-BE49-F238E27FC236}">
                <a16:creationId xmlns:a16="http://schemas.microsoft.com/office/drawing/2014/main" id="{AD3E41DC-E7EF-9E4C-EDD3-9CEA5CC2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5292725"/>
            <a:ext cx="317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September 28, 2016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7D9C3-68B6-C24D-2830-B30D2CC2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129E1-4897-D1E9-842D-EDAE2C384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04" y="31592"/>
            <a:ext cx="5226392" cy="202311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6E8E29-F8C7-30F3-7D18-0EA23DD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C408B2A-08FC-CBB1-E9C9-014E807EACDB}"/>
              </a:ext>
            </a:extLst>
          </p:cNvPr>
          <p:cNvSpPr txBox="1">
            <a:spLocks/>
          </p:cNvSpPr>
          <p:nvPr/>
        </p:nvSpPr>
        <p:spPr bwMode="auto">
          <a:xfrm>
            <a:off x="8280400" y="101600"/>
            <a:ext cx="7032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797B5-56ED-1E4C-A52E-B96A5409120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2400" dirty="0"/>
          </a:p>
        </p:txBody>
      </p:sp>
      <p:pic>
        <p:nvPicPr>
          <p:cNvPr id="6" name="Picture 5" descr="A graph with blue and orange squares&#10;&#10;Description automatically generated">
            <a:extLst>
              <a:ext uri="{FF2B5EF4-FFF2-40B4-BE49-F238E27FC236}">
                <a16:creationId xmlns:a16="http://schemas.microsoft.com/office/drawing/2014/main" id="{EDDB35D9-6212-5119-0BFD-0857370A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48" y="2330608"/>
            <a:ext cx="6495503" cy="3660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16B48-6C72-6FCA-8706-8EB251ACD33C}"/>
              </a:ext>
            </a:extLst>
          </p:cNvPr>
          <p:cNvSpPr txBox="1"/>
          <p:nvPr/>
        </p:nvSpPr>
        <p:spPr>
          <a:xfrm>
            <a:off x="2203402" y="5991057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Adapted from Figure 4 (</a:t>
            </a:r>
            <a:r>
              <a:rPr lang="en-US" sz="1800" dirty="0" err="1"/>
              <a:t>STRmix</a:t>
            </a:r>
            <a:r>
              <a:rPr lang="en-US" sz="1800" dirty="0"/>
              <a:t>™ LR values)</a:t>
            </a:r>
          </a:p>
        </p:txBody>
      </p:sp>
    </p:spTree>
    <p:extLst>
      <p:ext uri="{BB962C8B-B14F-4D97-AF65-F5344CB8AC3E}">
        <p14:creationId xmlns:p14="http://schemas.microsoft.com/office/powerpoint/2010/main" val="1505661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EB259-2D79-27EC-4D72-7E97E4AB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34F-DF21-7BD9-62A1-92EF5F78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hide truth from courts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882C8-F0E1-DF47-CFBA-E91C9088C9B9}"/>
              </a:ext>
            </a:extLst>
          </p:cNvPr>
          <p:cNvSpPr txBox="1"/>
          <p:nvPr/>
        </p:nvSpPr>
        <p:spPr>
          <a:xfrm>
            <a:off x="2140981" y="2397948"/>
            <a:ext cx="46568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• Make false statements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• Distract from truth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• Refuse to test method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• Accuse others of lying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15338F-885B-E0AC-69FF-CDBC1B1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5461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to block AI computers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1752600"/>
            <a:ext cx="800687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• Source code is needed to cross-examine software. </a:t>
            </a:r>
          </a:p>
          <a:p>
            <a:r>
              <a:rPr lang="en-US" dirty="0">
                <a:solidFill>
                  <a:srgbClr val="0432FF"/>
                </a:solidFill>
              </a:rPr>
              <a:t>• Insist on “ground truth” to dismiss valid testing studies.</a:t>
            </a:r>
          </a:p>
          <a:p>
            <a:r>
              <a:rPr lang="en-US" dirty="0">
                <a:solidFill>
                  <a:srgbClr val="0432FF"/>
                </a:solidFill>
              </a:rPr>
              <a:t>• Mislabel transparent software as a “black box”. </a:t>
            </a:r>
          </a:p>
          <a:p>
            <a:r>
              <a:rPr lang="en-US" dirty="0">
                <a:solidFill>
                  <a:srgbClr val="0432FF"/>
                </a:solidFill>
              </a:rPr>
              <a:t>• </a:t>
            </a:r>
            <a:r>
              <a:rPr lang="en-US" u="sng" dirty="0">
                <a:solidFill>
                  <a:srgbClr val="0432FF"/>
                </a:solidFill>
              </a:rPr>
              <a:t>PA v. Washington</a:t>
            </a:r>
            <a:r>
              <a:rPr lang="en-US" dirty="0">
                <a:solidFill>
                  <a:srgbClr val="0432FF"/>
                </a:solidFill>
              </a:rPr>
              <a:t>. Make up incorrect LR definitions. </a:t>
            </a:r>
          </a:p>
          <a:p>
            <a:r>
              <a:rPr lang="en-US" dirty="0">
                <a:solidFill>
                  <a:srgbClr val="0432FF"/>
                </a:solidFill>
              </a:rPr>
              <a:t>• US v. Anderson. Demand impossible discovery items. </a:t>
            </a:r>
          </a:p>
          <a:p>
            <a:r>
              <a:rPr lang="en-US" dirty="0">
                <a:solidFill>
                  <a:srgbClr val="0432FF"/>
                </a:solidFill>
              </a:rPr>
              <a:t>• </a:t>
            </a:r>
            <a:r>
              <a:rPr lang="en-US" u="sng" dirty="0">
                <a:solidFill>
                  <a:srgbClr val="0432FF"/>
                </a:solidFill>
              </a:rPr>
              <a:t>US v. Mills</a:t>
            </a:r>
            <a:r>
              <a:rPr lang="en-US" dirty="0">
                <a:solidFill>
                  <a:srgbClr val="0432FF"/>
                </a:solidFill>
              </a:rPr>
              <a:t>. Focus on small LRs, ignore error rate.</a:t>
            </a:r>
          </a:p>
          <a:p>
            <a:r>
              <a:rPr lang="en-US" dirty="0">
                <a:solidFill>
                  <a:srgbClr val="0432FF"/>
                </a:solidFill>
              </a:rPr>
              <a:t>* FL v. Daniels. Demand irrelevant “internal” validation.</a:t>
            </a:r>
          </a:p>
          <a:p>
            <a:r>
              <a:rPr lang="en-US" dirty="0">
                <a:solidFill>
                  <a:srgbClr val="0432FF"/>
                </a:solidFill>
              </a:rPr>
              <a:t>• US v. Johnson. Pretend low-level DNA is different. </a:t>
            </a:r>
          </a:p>
          <a:p>
            <a:r>
              <a:rPr lang="en-US" dirty="0">
                <a:solidFill>
                  <a:srgbClr val="0432FF"/>
                </a:solidFill>
              </a:rPr>
              <a:t>• </a:t>
            </a:r>
            <a:r>
              <a:rPr lang="en-US" u="sng" dirty="0">
                <a:solidFill>
                  <a:srgbClr val="0432FF"/>
                </a:solidFill>
              </a:rPr>
              <a:t>NIST</a:t>
            </a:r>
            <a:r>
              <a:rPr lang="en-US" dirty="0">
                <a:solidFill>
                  <a:srgbClr val="0432FF"/>
                </a:solidFill>
              </a:rPr>
              <a:t>. Ignore government agency conflicts and bias.  </a:t>
            </a:r>
          </a:p>
          <a:p>
            <a:r>
              <a:rPr lang="en-US" dirty="0">
                <a:solidFill>
                  <a:srgbClr val="0432FF"/>
                </a:solidFill>
              </a:rPr>
              <a:t>* </a:t>
            </a:r>
            <a:r>
              <a:rPr lang="en-US" u="sng" dirty="0">
                <a:solidFill>
                  <a:srgbClr val="0432FF"/>
                </a:solidFill>
              </a:rPr>
              <a:t>NE v. Simmer</a:t>
            </a:r>
            <a:r>
              <a:rPr lang="en-US" dirty="0">
                <a:solidFill>
                  <a:srgbClr val="0432FF"/>
                </a:solidFill>
              </a:rPr>
              <a:t>. Laud </a:t>
            </a:r>
            <a:r>
              <a:rPr lang="en-US" i="1" dirty="0">
                <a:solidFill>
                  <a:srgbClr val="0432FF"/>
                </a:solidFill>
              </a:rPr>
              <a:t>ad hoc </a:t>
            </a:r>
            <a:r>
              <a:rPr lang="en-US" dirty="0">
                <a:solidFill>
                  <a:srgbClr val="0432FF"/>
                </a:solidFill>
              </a:rPr>
              <a:t>PCAST, ignore standards.</a:t>
            </a:r>
          </a:p>
          <a:p>
            <a:r>
              <a:rPr lang="en-US" dirty="0">
                <a:solidFill>
                  <a:srgbClr val="0432FF"/>
                </a:solidFill>
              </a:rPr>
              <a:t>* US v. </a:t>
            </a:r>
            <a:r>
              <a:rPr lang="en-US" dirty="0" err="1">
                <a:solidFill>
                  <a:srgbClr val="0432FF"/>
                </a:solidFill>
              </a:rPr>
              <a:t>Gissantaner</a:t>
            </a:r>
            <a:r>
              <a:rPr lang="en-US" dirty="0">
                <a:solidFill>
                  <a:srgbClr val="0432FF"/>
                </a:solidFill>
              </a:rPr>
              <a:t>. Change Daubert prong meaning.</a:t>
            </a:r>
          </a:p>
          <a:p>
            <a:r>
              <a:rPr lang="en-US" dirty="0">
                <a:solidFill>
                  <a:srgbClr val="0432FF"/>
                </a:solidFill>
              </a:rPr>
              <a:t>• </a:t>
            </a:r>
            <a:r>
              <a:rPr lang="en-US" u="sng" dirty="0">
                <a:solidFill>
                  <a:srgbClr val="0432FF"/>
                </a:solidFill>
              </a:rPr>
              <a:t>US v. Sandoval</a:t>
            </a:r>
            <a:r>
              <a:rPr lang="en-US" dirty="0">
                <a:solidFill>
                  <a:srgbClr val="0432FF"/>
                </a:solidFill>
              </a:rPr>
              <a:t>. Ignore how thresholds discard data. </a:t>
            </a:r>
          </a:p>
          <a:p>
            <a:r>
              <a:rPr lang="en-US" dirty="0">
                <a:solidFill>
                  <a:srgbClr val="0432FF"/>
                </a:solidFill>
              </a:rPr>
              <a:t>• NY v. Hillary. Claim different methods are the same.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4032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E98B2-D75B-E030-4BDC-9CECE1DC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89F0-6A50-D3A4-0CAD-4EFF255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v. Washington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90883-27C6-641D-72E3-B9965243516C}"/>
              </a:ext>
            </a:extLst>
          </p:cNvPr>
          <p:cNvSpPr txBox="1"/>
          <p:nvPr/>
        </p:nvSpPr>
        <p:spPr>
          <a:xfrm>
            <a:off x="381000" y="183532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432FF"/>
                </a:solidFill>
                <a:effectLst/>
                <a:latin typeface="+mn-lt"/>
              </a:rPr>
              <a:t>M.W. Perlin, "</a:t>
            </a:r>
            <a:r>
              <a:rPr lang="en-US" b="1" i="0" dirty="0">
                <a:solidFill>
                  <a:srgbClr val="0432FF"/>
                </a:solidFill>
                <a:effectLst/>
                <a:latin typeface="+mn-lt"/>
              </a:rPr>
              <a:t>Distorting DNA evidence: methods of math distraction</a:t>
            </a:r>
            <a:r>
              <a:rPr lang="en-US" b="0" i="0" dirty="0">
                <a:solidFill>
                  <a:srgbClr val="0432FF"/>
                </a:solidFill>
                <a:effectLst/>
                <a:latin typeface="+mn-lt"/>
              </a:rPr>
              <a:t>", </a:t>
            </a:r>
            <a:r>
              <a:rPr lang="en-US" b="0" i="1" dirty="0">
                <a:solidFill>
                  <a:srgbClr val="0432FF"/>
                </a:solidFill>
                <a:effectLst/>
                <a:latin typeface="+mn-lt"/>
              </a:rPr>
              <a:t>American Academy of Forensic Sciences 70th Annual Meeting,</a:t>
            </a:r>
            <a:r>
              <a:rPr lang="en-US" b="0" i="0" dirty="0">
                <a:solidFill>
                  <a:srgbClr val="0432FF"/>
                </a:solidFill>
                <a:effectLst/>
                <a:latin typeface="+mn-lt"/>
              </a:rPr>
              <a:t> Seattle, WA, 22-Feb-2018.</a:t>
            </a:r>
            <a:endParaRPr lang="en-US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072DE89-01BE-AB60-E434-AE0B6732B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318E2-AEC5-B22A-D332-C4C979133E97}"/>
              </a:ext>
            </a:extLst>
          </p:cNvPr>
          <p:cNvSpPr txBox="1"/>
          <p:nvPr/>
        </p:nvSpPr>
        <p:spPr>
          <a:xfrm>
            <a:off x="990600" y="333889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rgbClr val="0432FF"/>
                </a:solidFill>
                <a:effectLst/>
                <a:latin typeface="+mn-lt"/>
              </a:rPr>
              <a:t>Focus on the LR </a:t>
            </a:r>
            <a:r>
              <a:rPr lang="en-US" sz="2800" b="0" i="1" dirty="0">
                <a:solidFill>
                  <a:srgbClr val="0432FF"/>
                </a:solidFill>
                <a:effectLst/>
                <a:latin typeface="+mn-lt"/>
              </a:rPr>
              <a:t>numerator</a:t>
            </a:r>
            <a:r>
              <a:rPr lang="en-US" sz="2800" b="0" i="0" dirty="0">
                <a:solidFill>
                  <a:srgbClr val="0432FF"/>
                </a:solidFill>
                <a:effectLst/>
                <a:latin typeface="+mn-lt"/>
              </a:rPr>
              <a:t>, ignore the </a:t>
            </a:r>
            <a:r>
              <a:rPr lang="en-US" sz="2800" b="0" i="1" dirty="0">
                <a:solidFill>
                  <a:srgbClr val="0432FF"/>
                </a:solidFill>
                <a:effectLst/>
                <a:latin typeface="+mn-lt"/>
              </a:rPr>
              <a:t>ratio</a:t>
            </a:r>
            <a:r>
              <a:rPr lang="en-US" sz="2800" b="0" i="0" dirty="0">
                <a:solidFill>
                  <a:srgbClr val="0432FF"/>
                </a:solidFill>
                <a:effectLst/>
                <a:latin typeface="+mn-lt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7030A0"/>
                </a:solidFill>
                <a:effectLst/>
                <a:latin typeface="+mn-lt"/>
              </a:rPr>
              <a:t>The defendant does not have the </a:t>
            </a:r>
            <a:r>
              <a:rPr lang="en-US" sz="2800" b="0" i="1" dirty="0">
                <a:solidFill>
                  <a:srgbClr val="7030A0"/>
                </a:solidFill>
                <a:effectLst/>
                <a:latin typeface="+mn-lt"/>
              </a:rPr>
              <a:t>highest probability genotype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+mn-lt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1" dirty="0">
                <a:solidFill>
                  <a:srgbClr val="7030A0"/>
                </a:solidFill>
                <a:effectLst/>
                <a:latin typeface="+mn-lt"/>
              </a:rPr>
              <a:t>Other genotypes 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+mn-lt"/>
              </a:rPr>
              <a:t>have probabilities that add up to over half.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7030A0"/>
                </a:solidFill>
                <a:effectLst/>
                <a:latin typeface="+mn-lt"/>
              </a:rPr>
              <a:t>The </a:t>
            </a:r>
            <a:r>
              <a:rPr lang="en-US" sz="2800" b="0" i="1" dirty="0">
                <a:solidFill>
                  <a:srgbClr val="7030A0"/>
                </a:solidFill>
                <a:effectLst/>
                <a:latin typeface="+mn-lt"/>
              </a:rPr>
              <a:t>match probability 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+mn-lt"/>
              </a:rPr>
              <a:t>between the evidence and defendant is small. </a:t>
            </a:r>
          </a:p>
        </p:txBody>
      </p:sp>
    </p:spTree>
    <p:extLst>
      <p:ext uri="{BB962C8B-B14F-4D97-AF65-F5344CB8AC3E}">
        <p14:creationId xmlns:p14="http://schemas.microsoft.com/office/powerpoint/2010/main" val="440222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BBCE-64D4-5BF9-B1DF-B19322989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291-0F37-975B-B4FC-D1377385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v. Mills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A8DBBEC-0E4E-E627-5D99-9CCECAFD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B0682-1F83-D9D1-0B3C-E344A89B5A20}"/>
              </a:ext>
            </a:extLst>
          </p:cNvPr>
          <p:cNvSpPr txBox="1">
            <a:spLocks/>
          </p:cNvSpPr>
          <p:nvPr/>
        </p:nvSpPr>
        <p:spPr>
          <a:xfrm>
            <a:off x="2107924" y="1678094"/>
            <a:ext cx="4765039" cy="575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Gun minor contributor (6% MW)</a:t>
            </a:r>
          </a:p>
        </p:txBody>
      </p:sp>
      <p:pic>
        <p:nvPicPr>
          <p:cNvPr id="10" name="Picture 9" descr="A graph of a tall graph&#10;&#10;Description automatically generated">
            <a:extLst>
              <a:ext uri="{FF2B5EF4-FFF2-40B4-BE49-F238E27FC236}">
                <a16:creationId xmlns:a16="http://schemas.microsoft.com/office/drawing/2014/main" id="{37B6D26B-43D2-7F09-AD84-1CCE7130D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732" y="2138680"/>
            <a:ext cx="5522535" cy="431596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3316E4-7FF5-4584-F15C-7F36EAEBC6B9}"/>
              </a:ext>
            </a:extLst>
          </p:cNvPr>
          <p:cNvSpPr txBox="1">
            <a:spLocks/>
          </p:cNvSpPr>
          <p:nvPr/>
        </p:nvSpPr>
        <p:spPr>
          <a:xfrm>
            <a:off x="3537957" y="2714483"/>
            <a:ext cx="1904975" cy="181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8F00"/>
                </a:solidFill>
                <a:effectLst/>
              </a:rPr>
              <a:t>one over 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8F00"/>
                </a:solidFill>
                <a:effectLst/>
              </a:rPr>
              <a:t>72.8 million</a:t>
            </a:r>
            <a:endParaRPr lang="en-US" sz="2400" kern="100" dirty="0">
              <a:solidFill>
                <a:srgbClr val="008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ACD02-4FA5-6D24-345B-A66E4DD0BC8F}"/>
              </a:ext>
            </a:extLst>
          </p:cNvPr>
          <p:cNvSpPr txBox="1"/>
          <p:nvPr/>
        </p:nvSpPr>
        <p:spPr>
          <a:xfrm>
            <a:off x="4490443" y="6328263"/>
            <a:ext cx="151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FA252-9609-A30A-2059-1FA41B25408B}"/>
              </a:ext>
            </a:extLst>
          </p:cNvPr>
          <p:cNvSpPr txBox="1"/>
          <p:nvPr/>
        </p:nvSpPr>
        <p:spPr>
          <a:xfrm>
            <a:off x="6181799" y="3026461"/>
            <a:ext cx="215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True genotype</a:t>
            </a:r>
          </a:p>
          <a:p>
            <a:r>
              <a:rPr lang="en-US" dirty="0">
                <a:solidFill>
                  <a:srgbClr val="0432FF"/>
                </a:solidFill>
              </a:rPr>
              <a:t>log(LR) values</a:t>
            </a:r>
          </a:p>
        </p:txBody>
      </p:sp>
    </p:spTree>
    <p:extLst>
      <p:ext uri="{BB962C8B-B14F-4D97-AF65-F5344CB8AC3E}">
        <p14:creationId xmlns:p14="http://schemas.microsoft.com/office/powerpoint/2010/main" val="36685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probability equations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41BA-D9C9-9CFA-C5D2-55FAADD39A3F}"/>
              </a:ext>
            </a:extLst>
          </p:cNvPr>
          <p:cNvSpPr txBox="1"/>
          <p:nvPr/>
        </p:nvSpPr>
        <p:spPr>
          <a:xfrm>
            <a:off x="1930373" y="5304290"/>
            <a:ext cx="5540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Smart computers can solve math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that is impossible for people.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13B605-00AE-0AAC-D999-E2E80601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3058930"/>
            <a:ext cx="3568700" cy="218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2D69A7-45EA-7791-C4D3-B346F1FF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10" y="2835410"/>
            <a:ext cx="35687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B5EA55-9ED4-136C-A1C5-612A8A60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10" y="2548390"/>
            <a:ext cx="35687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88735-0007-15D7-1C97-79AD57EB1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012" y="1652540"/>
            <a:ext cx="3568700" cy="622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EBC06-B1F6-183B-D8D7-4B8F60CB5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490" y="2205490"/>
            <a:ext cx="3568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64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BEFE-58EB-AA54-EDEC-336C0A654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6C07-7776-0F52-42FD-15A22654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6560"/>
            <a:ext cx="7772400" cy="1143000"/>
          </a:xfrm>
        </p:spPr>
        <p:txBody>
          <a:bodyPr/>
          <a:lstStyle/>
          <a:p>
            <a:r>
              <a:rPr lang="en-US" dirty="0"/>
              <a:t>National Institute of Standards and Technology (NIST)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248F5F5-AFAF-5208-2725-4149CCC2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5BF69-E489-C6CD-030C-3242A8413B7D}"/>
              </a:ext>
            </a:extLst>
          </p:cNvPr>
          <p:cNvSpPr txBox="1"/>
          <p:nvPr/>
        </p:nvSpPr>
        <p:spPr>
          <a:xfrm>
            <a:off x="1951973" y="1847195"/>
            <a:ext cx="56220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Fear</a:t>
            </a:r>
            <a:r>
              <a:rPr lang="en-US" sz="2800" dirty="0">
                <a:solidFill>
                  <a:srgbClr val="0432FF"/>
                </a:solidFill>
              </a:rPr>
              <a:t>. </a:t>
            </a:r>
            <a:r>
              <a:rPr lang="en-US" sz="2800" i="1" dirty="0">
                <a:solidFill>
                  <a:srgbClr val="0432FF"/>
                </a:solidFill>
              </a:rPr>
              <a:t>Create false crisis</a:t>
            </a:r>
          </a:p>
          <a:p>
            <a:r>
              <a:rPr lang="en-US" sz="2800" dirty="0">
                <a:solidFill>
                  <a:srgbClr val="0432FF"/>
                </a:solidFill>
              </a:rPr>
              <a:t>	CPI failure, MIX05 (2005)</a:t>
            </a:r>
          </a:p>
          <a:p>
            <a:r>
              <a:rPr lang="en-US" sz="2800" dirty="0">
                <a:solidFill>
                  <a:srgbClr val="0432FF"/>
                </a:solidFill>
              </a:rPr>
              <a:t>	Add new threshold (2010)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Bias</a:t>
            </a:r>
            <a:r>
              <a:rPr lang="en-US" sz="2800" dirty="0">
                <a:solidFill>
                  <a:srgbClr val="0432FF"/>
                </a:solidFill>
              </a:rPr>
              <a:t>. </a:t>
            </a:r>
            <a:r>
              <a:rPr lang="en-US" sz="2800" i="1" dirty="0">
                <a:solidFill>
                  <a:srgbClr val="0432FF"/>
                </a:solidFill>
              </a:rPr>
              <a:t>Promote foreign product</a:t>
            </a:r>
          </a:p>
          <a:p>
            <a:r>
              <a:rPr lang="en-US" sz="2800" dirty="0">
                <a:solidFill>
                  <a:srgbClr val="0432FF"/>
                </a:solidFill>
              </a:rPr>
              <a:t>	Product launch (2013)</a:t>
            </a:r>
          </a:p>
          <a:p>
            <a:r>
              <a:rPr lang="en-US" sz="2800" dirty="0">
                <a:solidFill>
                  <a:srgbClr val="0432FF"/>
                </a:solidFill>
              </a:rPr>
              <a:t>	Company on-site (2014) 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Deceit</a:t>
            </a:r>
            <a:r>
              <a:rPr lang="en-US" sz="2800" dirty="0">
                <a:solidFill>
                  <a:srgbClr val="0432FF"/>
                </a:solidFill>
              </a:rPr>
              <a:t>. </a:t>
            </a:r>
            <a:r>
              <a:rPr lang="en-US" sz="2800" i="1" dirty="0">
                <a:solidFill>
                  <a:srgbClr val="0432FF"/>
                </a:solidFill>
              </a:rPr>
              <a:t>Misquote science </a:t>
            </a:r>
            <a:r>
              <a:rPr lang="en-US" sz="2800" dirty="0">
                <a:solidFill>
                  <a:srgbClr val="0432FF"/>
                </a:solidFill>
              </a:rPr>
              <a:t>(2016)</a:t>
            </a:r>
          </a:p>
          <a:p>
            <a:endParaRPr lang="en-US" sz="2800" b="1" dirty="0">
              <a:solidFill>
                <a:srgbClr val="0432FF"/>
              </a:solidFill>
            </a:endParaRPr>
          </a:p>
          <a:p>
            <a:r>
              <a:rPr lang="en-US" sz="2800" b="1" dirty="0">
                <a:solidFill>
                  <a:srgbClr val="0432FF"/>
                </a:solidFill>
              </a:rPr>
              <a:t>Goal</a:t>
            </a:r>
            <a:r>
              <a:rPr lang="en-US" sz="2800" dirty="0">
                <a:solidFill>
                  <a:srgbClr val="0432FF"/>
                </a:solidFill>
              </a:rPr>
              <a:t>. Regulatory </a:t>
            </a:r>
            <a:r>
              <a:rPr lang="en-US" sz="2800" i="1" dirty="0">
                <a:solidFill>
                  <a:srgbClr val="0432FF"/>
                </a:solidFill>
              </a:rPr>
              <a:t>funding &amp; power</a:t>
            </a:r>
          </a:p>
        </p:txBody>
      </p:sp>
    </p:spTree>
    <p:extLst>
      <p:ext uri="{BB962C8B-B14F-4D97-AF65-F5344CB8AC3E}">
        <p14:creationId xmlns:p14="http://schemas.microsoft.com/office/powerpoint/2010/main" val="2512909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4FEB-DFD8-A7B6-333F-5A97042F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1249-2306-F41A-B81F-58CAFC79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v. Simmer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0914D-119F-D17B-86EE-0506B0704B01}"/>
              </a:ext>
            </a:extLst>
          </p:cNvPr>
          <p:cNvSpPr txBox="1"/>
          <p:nvPr/>
        </p:nvSpPr>
        <p:spPr>
          <a:xfrm>
            <a:off x="850900" y="1689606"/>
            <a:ext cx="7912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The two most widely used methods (</a:t>
            </a:r>
            <a:r>
              <a:rPr lang="en-US" sz="2000" dirty="0" err="1">
                <a:solidFill>
                  <a:srgbClr val="0432FF"/>
                </a:solidFill>
              </a:rPr>
              <a:t>STRmix</a:t>
            </a:r>
            <a:r>
              <a:rPr lang="en-US" sz="2000" dirty="0">
                <a:solidFill>
                  <a:srgbClr val="0432FF"/>
                </a:solidFill>
              </a:rPr>
              <a:t> and </a:t>
            </a:r>
            <a:r>
              <a:rPr lang="en-US" sz="2000" dirty="0" err="1">
                <a:solidFill>
                  <a:srgbClr val="0432FF"/>
                </a:solidFill>
              </a:rPr>
              <a:t>TrueAllele</a:t>
            </a:r>
            <a:r>
              <a:rPr lang="en-US" sz="2000" dirty="0">
                <a:solidFill>
                  <a:srgbClr val="0432FF"/>
                </a:solidFill>
              </a:rPr>
              <a:t>) appear to be reliable within a certain range, based on the available evidence and the inherent difficulty of the problem. Specifically, these methods appear to be reliable for </a:t>
            </a:r>
            <a:r>
              <a:rPr lang="en-US" sz="2000" dirty="0">
                <a:solidFill>
                  <a:srgbClr val="FF0000"/>
                </a:solidFill>
              </a:rPr>
              <a:t>three-person mixtures </a:t>
            </a:r>
            <a:r>
              <a:rPr lang="en-US" sz="2000" dirty="0">
                <a:solidFill>
                  <a:srgbClr val="0432FF"/>
                </a:solidFill>
              </a:rPr>
              <a:t>in which </a:t>
            </a:r>
            <a:r>
              <a:rPr lang="en-US" sz="2000" dirty="0">
                <a:solidFill>
                  <a:srgbClr val="FF0000"/>
                </a:solidFill>
              </a:rPr>
              <a:t>the minor contributor constitutes at least 20 percent </a:t>
            </a:r>
            <a:r>
              <a:rPr lang="en-US" sz="2000" dirty="0">
                <a:solidFill>
                  <a:srgbClr val="0432FF"/>
                </a:solidFill>
              </a:rPr>
              <a:t>of the intact DNA in the mixture and in which the DNA amount exceeds the minimum level required for the method. </a:t>
            </a:r>
            <a:r>
              <a:rPr lang="en-US" sz="2000" dirty="0">
                <a:solidFill>
                  <a:srgbClr val="FF0000"/>
                </a:solidFill>
              </a:rPr>
              <a:t>– PCAST, relying on NIST’s Dr. John Butler</a:t>
            </a:r>
          </a:p>
          <a:p>
            <a:endParaRPr lang="en-US" sz="2000" dirty="0">
              <a:solidFill>
                <a:srgbClr val="0432FF"/>
              </a:solidFill>
            </a:endParaRPr>
          </a:p>
          <a:p>
            <a:r>
              <a:rPr lang="en-US" sz="2000" dirty="0">
                <a:solidFill>
                  <a:srgbClr val="0432FF"/>
                </a:solidFill>
              </a:rPr>
              <a:t>(Cites 2015 </a:t>
            </a:r>
            <a:r>
              <a:rPr lang="en-US" sz="2000" dirty="0" err="1">
                <a:solidFill>
                  <a:srgbClr val="0432FF"/>
                </a:solidFill>
              </a:rPr>
              <a:t>TrueAllele</a:t>
            </a:r>
            <a:r>
              <a:rPr lang="en-US" sz="2000" dirty="0">
                <a:solidFill>
                  <a:srgbClr val="0432FF"/>
                </a:solidFill>
              </a:rPr>
              <a:t>® validation paper in JFS on five-contributor mixtures that demonstrates reliability beyond these artificial limits.)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948A895-E466-C149-D6BA-4E1BF3E6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A1F3F-A633-3601-0165-8CBFC9BCD9C9}"/>
              </a:ext>
            </a:extLst>
          </p:cNvPr>
          <p:cNvSpPr txBox="1"/>
          <p:nvPr/>
        </p:nvSpPr>
        <p:spPr>
          <a:xfrm>
            <a:off x="862141" y="4991100"/>
            <a:ext cx="7900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Recommends</a:t>
            </a:r>
            <a:r>
              <a:rPr lang="en-US" sz="1800" dirty="0"/>
              <a:t>: The President should request and Congress should provide increased appropriations to NIST of (a) </a:t>
            </a:r>
            <a:r>
              <a:rPr lang="en-US" sz="1800" dirty="0">
                <a:solidFill>
                  <a:srgbClr val="FF0000"/>
                </a:solidFill>
              </a:rPr>
              <a:t>$4 million </a:t>
            </a:r>
            <a:r>
              <a:rPr lang="en-US" sz="1800" dirty="0"/>
              <a:t>to support the evaluation activities described above and (b) </a:t>
            </a:r>
            <a:r>
              <a:rPr lang="en-US" sz="1800" dirty="0">
                <a:solidFill>
                  <a:srgbClr val="FF0000"/>
                </a:solidFill>
              </a:rPr>
              <a:t>$10 million </a:t>
            </a:r>
            <a:r>
              <a:rPr lang="en-US" sz="1800" dirty="0"/>
              <a:t>to support increased research activities in forensic science, including on complex DNA mixtures, latent fingerprints, voice/speaker recognition, and face/iris biometrics.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7617B-8913-9B73-20DF-B563147E3AAA}"/>
              </a:ext>
            </a:extLst>
          </p:cNvPr>
          <p:cNvSpPr txBox="1"/>
          <p:nvPr/>
        </p:nvSpPr>
        <p:spPr>
          <a:xfrm>
            <a:off x="2862717" y="6443028"/>
            <a:ext cx="341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F00"/>
                </a:solidFill>
              </a:rPr>
              <a:t>Visit to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36565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56B-1773-7C98-FA71-19AB0C81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v. Sandoval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75EB2-4C3C-5CE5-AD58-6B08894DF2C4}"/>
              </a:ext>
            </a:extLst>
          </p:cNvPr>
          <p:cNvSpPr txBox="1"/>
          <p:nvPr/>
        </p:nvSpPr>
        <p:spPr>
          <a:xfrm>
            <a:off x="1493450" y="2878065"/>
            <a:ext cx="6369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20 conceptual errors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120 mistaken assertions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Data issue: change threshold, change </a:t>
            </a:r>
            <a:r>
              <a:rPr lang="en-US" sz="2000" dirty="0" err="1">
                <a:solidFill>
                  <a:srgbClr val="FF0000"/>
                </a:solidFill>
              </a:rPr>
              <a:t>STRmix</a:t>
            </a:r>
            <a:r>
              <a:rPr lang="en-US" sz="2000" dirty="0">
                <a:solidFill>
                  <a:srgbClr val="FF0000"/>
                </a:solidFill>
              </a:rPr>
              <a:t>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3997F-7587-ADB3-49D0-440E4EB3AE8D}"/>
              </a:ext>
            </a:extLst>
          </p:cNvPr>
          <p:cNvSpPr txBox="1"/>
          <p:nvPr/>
        </p:nvSpPr>
        <p:spPr>
          <a:xfrm>
            <a:off x="1151205" y="1533868"/>
            <a:ext cx="7053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William Thompson. </a:t>
            </a:r>
            <a:r>
              <a:rPr lang="en-US" sz="2000" i="1" dirty="0">
                <a:solidFill>
                  <a:srgbClr val="7030A0"/>
                </a:solidFill>
              </a:rPr>
              <a:t>J Forensic Sci</a:t>
            </a:r>
            <a:r>
              <a:rPr lang="en-US" sz="2000" dirty="0">
                <a:solidFill>
                  <a:srgbClr val="7030A0"/>
                </a:solidFill>
              </a:rPr>
              <a:t>. 2023.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Uncertainty in probabilistic genotyping of low template DNA: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A case study comparing </a:t>
            </a:r>
            <a:r>
              <a:rPr lang="en-US" sz="2000" dirty="0" err="1">
                <a:solidFill>
                  <a:srgbClr val="7030A0"/>
                </a:solidFill>
              </a:rPr>
              <a:t>STRmix</a:t>
            </a:r>
            <a:r>
              <a:rPr lang="en-US" sz="2000" dirty="0">
                <a:solidFill>
                  <a:srgbClr val="7030A0"/>
                </a:solidFill>
              </a:rPr>
              <a:t>™ and </a:t>
            </a:r>
            <a:r>
              <a:rPr lang="en-US" sz="2000" dirty="0" err="1">
                <a:solidFill>
                  <a:srgbClr val="7030A0"/>
                </a:solidFill>
              </a:rPr>
              <a:t>TrueAllele</a:t>
            </a:r>
            <a:r>
              <a:rPr lang="en-US" sz="2000" baseline="30000" dirty="0">
                <a:solidFill>
                  <a:srgbClr val="7030A0"/>
                </a:solidFill>
              </a:rPr>
              <a:t>®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BDBA37F-1ADC-DE3A-4D13-91DF0218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AD73B-C728-1C6D-F2FF-5671975E6853}"/>
              </a:ext>
            </a:extLst>
          </p:cNvPr>
          <p:cNvSpPr txBox="1"/>
          <p:nvPr/>
        </p:nvSpPr>
        <p:spPr>
          <a:xfrm>
            <a:off x="1289504" y="4222263"/>
            <a:ext cx="6915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“To expect </a:t>
            </a:r>
            <a:r>
              <a:rPr lang="en-US" sz="2000" dirty="0">
                <a:solidFill>
                  <a:srgbClr val="FF0000"/>
                </a:solidFill>
              </a:rPr>
              <a:t>competing for-profit companies </a:t>
            </a:r>
            <a:r>
              <a:rPr lang="en-US" sz="2000" dirty="0"/>
              <a:t>to refrain from overclaiming and to fully disclose all uncertainties surrounding their findings is apparently expecting too much. </a:t>
            </a:r>
            <a:r>
              <a:rPr lang="en-US" sz="2000" b="1" dirty="0">
                <a:solidFill>
                  <a:srgbClr val="FF0000"/>
                </a:solidFill>
              </a:rPr>
              <a:t>To expect courts to regulate </a:t>
            </a:r>
            <a:r>
              <a:rPr lang="en-US" sz="2000" dirty="0">
                <a:solidFill>
                  <a:srgbClr val="FF0000"/>
                </a:solidFill>
              </a:rPr>
              <a:t>these matters as part of their review of admissibility apparently is also expecting too much.</a:t>
            </a:r>
            <a:r>
              <a:rPr lang="en-US" sz="2000" dirty="0"/>
              <a:t> If these matters are to be addressed at all, they will need to be addressed by the forensic science community </a:t>
            </a:r>
            <a:r>
              <a:rPr lang="en-US" sz="2000" dirty="0">
                <a:solidFill>
                  <a:srgbClr val="7030A0"/>
                </a:solidFill>
              </a:rPr>
              <a:t>through the standards development process.” </a:t>
            </a:r>
            <a:r>
              <a:rPr lang="en-US" sz="2000" dirty="0">
                <a:solidFill>
                  <a:srgbClr val="FF0000"/>
                </a:solidFill>
              </a:rPr>
              <a:t>- Thompson</a:t>
            </a:r>
          </a:p>
        </p:txBody>
      </p:sp>
    </p:spTree>
    <p:extLst>
      <p:ext uri="{BB962C8B-B14F-4D97-AF65-F5344CB8AC3E}">
        <p14:creationId xmlns:p14="http://schemas.microsoft.com/office/powerpoint/2010/main" val="343657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CF7E-1403-E448-7491-CB0DDDE0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limits machines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170C2-383A-C877-2942-C70FCC563404}"/>
              </a:ext>
            </a:extLst>
          </p:cNvPr>
          <p:cNvSpPr txBox="1"/>
          <p:nvPr/>
        </p:nvSpPr>
        <p:spPr>
          <a:xfrm>
            <a:off x="1638300" y="17526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In 1901, Connecticut passed a speed limit law for automobiles. The city speed limit was 12 miles per hour. The rural limit was 15 miles per hour. </a:t>
            </a:r>
          </a:p>
          <a:p>
            <a:pPr algn="ctr"/>
            <a:endParaRPr lang="en-US" dirty="0">
              <a:solidFill>
                <a:srgbClr val="0432FF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</a:rPr>
              <a:t>Near a horse, cars had to slow down. If the horse was scared, the car had to stop.</a:t>
            </a:r>
          </a:p>
        </p:txBody>
      </p:sp>
      <p:pic>
        <p:nvPicPr>
          <p:cNvPr id="1026" name="Picture 2" descr="May 21 radar-g1-speed-limit-sign-15mph">
            <a:extLst>
              <a:ext uri="{FF2B5EF4-FFF2-40B4-BE49-F238E27FC236}">
                <a16:creationId xmlns:a16="http://schemas.microsoft.com/office/drawing/2014/main" id="{3455D92F-2901-7334-535B-BFE9464D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65" y="4677416"/>
            <a:ext cx="2566670" cy="19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7B1FD0-4230-4068-BD39-25266CA2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2683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CF7E-1403-E448-7491-CB0DDDE0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Why man restrains the machine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170C2-383A-C877-2942-C70FCC563404}"/>
              </a:ext>
            </a:extLst>
          </p:cNvPr>
          <p:cNvSpPr txBox="1"/>
          <p:nvPr/>
        </p:nvSpPr>
        <p:spPr>
          <a:xfrm>
            <a:off x="3912870" y="1991360"/>
            <a:ext cx="1766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Pride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Fear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Envy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Greed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7B1FD0-4230-4068-BD39-25266CA2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4083-8353-756A-AD76-23D16EE36030}"/>
              </a:ext>
            </a:extLst>
          </p:cNvPr>
          <p:cNvSpPr txBox="1"/>
          <p:nvPr/>
        </p:nvSpPr>
        <p:spPr>
          <a:xfrm>
            <a:off x="68054" y="5242560"/>
            <a:ext cx="8976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432FF"/>
                </a:solidFill>
              </a:rPr>
              <a:t>But limiting truth in forensic DNA science harms justice.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Wrongful convictions, wrongful acquittals.</a:t>
            </a:r>
          </a:p>
        </p:txBody>
      </p:sp>
    </p:spTree>
    <p:extLst>
      <p:ext uri="{BB962C8B-B14F-4D97-AF65-F5344CB8AC3E}">
        <p14:creationId xmlns:p14="http://schemas.microsoft.com/office/powerpoint/2010/main" val="1318173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CF7E-1403-E448-7491-CB0DDDE0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information</a:t>
            </a:r>
            <a:r>
              <a:rPr lang="en-US" dirty="0"/>
              <a:t> incentive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E7B1FD0-4230-4068-BD39-25266CA2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83312-3207-C0A0-9AD7-E10576E47674}"/>
              </a:ext>
            </a:extLst>
          </p:cNvPr>
          <p:cNvSpPr txBox="1"/>
          <p:nvPr/>
        </p:nvSpPr>
        <p:spPr>
          <a:xfrm>
            <a:off x="1879600" y="2032000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Human-based labs are funded by failure.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They are paid to process DNA samples.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9BFE6-93E6-6CBD-6313-824F844C408A}"/>
              </a:ext>
            </a:extLst>
          </p:cNvPr>
          <p:cNvSpPr txBox="1"/>
          <p:nvPr/>
        </p:nvSpPr>
        <p:spPr>
          <a:xfrm>
            <a:off x="1401905" y="3164007"/>
            <a:ext cx="6705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Computer-based methods deliver success.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They produce accurate &amp; objective information.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EC889-7606-1FAD-1BF1-3F9D0BD64530}"/>
              </a:ext>
            </a:extLst>
          </p:cNvPr>
          <p:cNvSpPr txBox="1"/>
          <p:nvPr/>
        </p:nvSpPr>
        <p:spPr>
          <a:xfrm>
            <a:off x="1714168" y="4274404"/>
            <a:ext cx="5715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Finding DNA information delivers justice;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losing or hiding information does not.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8C72E-5403-C0B1-56F2-D3C9829B7528}"/>
              </a:ext>
            </a:extLst>
          </p:cNvPr>
          <p:cNvSpPr txBox="1"/>
          <p:nvPr/>
        </p:nvSpPr>
        <p:spPr>
          <a:xfrm>
            <a:off x="1554992" y="5406411"/>
            <a:ext cx="639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Government should fund DNA labs based on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how much useable </a:t>
            </a:r>
            <a:r>
              <a:rPr lang="en-US" i="1" dirty="0">
                <a:solidFill>
                  <a:srgbClr val="7030A0"/>
                </a:solidFill>
              </a:rPr>
              <a:t>information</a:t>
            </a:r>
            <a:r>
              <a:rPr lang="en-US" dirty="0">
                <a:solidFill>
                  <a:srgbClr val="7030A0"/>
                </a:solidFill>
              </a:rPr>
              <a:t> they produce. </a:t>
            </a:r>
          </a:p>
        </p:txBody>
      </p:sp>
    </p:spTree>
    <p:extLst>
      <p:ext uri="{BB962C8B-B14F-4D97-AF65-F5344CB8AC3E}">
        <p14:creationId xmlns:p14="http://schemas.microsoft.com/office/powerpoint/2010/main" val="3716335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9288" y="615695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4734" y="101600"/>
            <a:ext cx="1168930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03DCA8-10B6-9A44-8293-92A966CEFE3B}" type="slidenum">
              <a:rPr lang="en-US">
                <a:cs typeface="Arial" charset="0"/>
              </a:rPr>
              <a:pPr/>
              <a:t>56</a:t>
            </a:fld>
            <a:endParaRPr lang="en-US" dirty="0">
              <a:cs typeface="Arial" charset="0"/>
            </a:endParaRPr>
          </a:p>
        </p:txBody>
      </p:sp>
      <p:pic>
        <p:nvPicPr>
          <p:cNvPr id="12" name="Picture 11" descr="logo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the talk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1205440" y="2260600"/>
            <a:ext cx="700384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1. Human DNA interpretation fails</a:t>
            </a:r>
          </a:p>
          <a:p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b="1" i="1" dirty="0">
                <a:solidFill>
                  <a:srgbClr val="7030A0"/>
                </a:solidFill>
              </a:rPr>
              <a:t>Losing</a:t>
            </a:r>
            <a:r>
              <a:rPr lang="en-US" sz="2800" i="1" dirty="0">
                <a:solidFill>
                  <a:srgbClr val="7030A0"/>
                </a:solidFill>
              </a:rPr>
              <a:t> truth harms justice </a:t>
            </a:r>
          </a:p>
          <a:p>
            <a:endParaRPr lang="en-US" sz="2800" dirty="0">
              <a:solidFill>
                <a:srgbClr val="0432FF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2. Computer artificial intelligence succeeds</a:t>
            </a:r>
          </a:p>
          <a:p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b="1" i="1" dirty="0">
                <a:solidFill>
                  <a:srgbClr val="7030A0"/>
                </a:solidFill>
              </a:rPr>
              <a:t>Finding</a:t>
            </a:r>
            <a:r>
              <a:rPr lang="en-US" sz="2800" i="1" dirty="0">
                <a:solidFill>
                  <a:srgbClr val="7030A0"/>
                </a:solidFill>
              </a:rPr>
              <a:t> truth helps justice</a:t>
            </a:r>
          </a:p>
          <a:p>
            <a:endParaRPr lang="en-US" sz="2800" dirty="0">
              <a:solidFill>
                <a:srgbClr val="0432FF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3. Humans suppress computer intelligence</a:t>
            </a:r>
          </a:p>
          <a:p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b="1" i="1" dirty="0">
                <a:solidFill>
                  <a:srgbClr val="7030A0"/>
                </a:solidFill>
              </a:rPr>
              <a:t>Hiding</a:t>
            </a:r>
            <a:r>
              <a:rPr lang="en-US" sz="2800" i="1" dirty="0">
                <a:solidFill>
                  <a:srgbClr val="7030A0"/>
                </a:solidFill>
              </a:rPr>
              <a:t> truth harms justice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124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v John Wakefield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2249906"/>
            <a:ext cx="86267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April, 2010, Brett Wentworth (41) was found dead</a:t>
            </a:r>
          </a:p>
          <a:p>
            <a:r>
              <a:rPr lang="en-US" dirty="0">
                <a:solidFill>
                  <a:srgbClr val="0432FF"/>
                </a:solidFill>
              </a:rPr>
              <a:t>in his apartment, strangled with an electric guitar cord.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 police collected biological evidence was from amp cord</a:t>
            </a:r>
          </a:p>
          <a:p>
            <a:r>
              <a:rPr lang="en-US" dirty="0">
                <a:solidFill>
                  <a:srgbClr val="0432FF"/>
                </a:solidFill>
              </a:rPr>
              <a:t>sections, plus his shirt collar and forearm.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 New York State Police lab examined the DNA mixtures.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Comparing the evidence with suspect John Wakefield (44)</a:t>
            </a:r>
          </a:p>
          <a:p>
            <a:r>
              <a:rPr lang="en-US" dirty="0">
                <a:solidFill>
                  <a:srgbClr val="0432FF"/>
                </a:solidFill>
              </a:rPr>
              <a:t>found very little DNA match information.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610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BDB593F-3B8D-8DD5-D32D-79F96D1F90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>
            <a:extLst>
              <a:ext uri="{FF2B5EF4-FFF2-40B4-BE49-F238E27FC236}">
                <a16:creationId xmlns:a16="http://schemas.microsoft.com/office/drawing/2014/main" id="{D744E5A5-33FE-F9D2-FA8D-691DECE6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>
            <a:extLst>
              <a:ext uri="{FF2B5EF4-FFF2-40B4-BE49-F238E27FC236}">
                <a16:creationId xmlns:a16="http://schemas.microsoft.com/office/drawing/2014/main" id="{BCF5FF2F-F7F1-800B-734D-376F355E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862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>
            <a:extLst>
              <a:ext uri="{FF2B5EF4-FFF2-40B4-BE49-F238E27FC236}">
                <a16:creationId xmlns:a16="http://schemas.microsoft.com/office/drawing/2014/main" id="{F2F44463-A6EA-17AE-A39C-46F367043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13">
            <a:extLst>
              <a:ext uri="{FF2B5EF4-FFF2-40B4-BE49-F238E27FC236}">
                <a16:creationId xmlns:a16="http://schemas.microsoft.com/office/drawing/2014/main" id="{F3F79453-3118-D049-CB32-8C7DEA4C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2336EB9D-1BFC-75BC-686F-50352EA5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3" name="Rectangle 15">
            <a:extLst>
              <a:ext uri="{FF2B5EF4-FFF2-40B4-BE49-F238E27FC236}">
                <a16:creationId xmlns:a16="http://schemas.microsoft.com/office/drawing/2014/main" id="{78B663FD-9C5D-DCE0-6E58-B5D05BE2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4" name="Rectangle 16">
            <a:extLst>
              <a:ext uri="{FF2B5EF4-FFF2-40B4-BE49-F238E27FC236}">
                <a16:creationId xmlns:a16="http://schemas.microsoft.com/office/drawing/2014/main" id="{C210467D-452F-B8EA-9AAD-C4D204D96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17">
            <a:extLst>
              <a:ext uri="{FF2B5EF4-FFF2-40B4-BE49-F238E27FC236}">
                <a16:creationId xmlns:a16="http://schemas.microsoft.com/office/drawing/2014/main" id="{A98A961F-E729-0013-C257-81431D10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6" name="Rectangle 18">
            <a:extLst>
              <a:ext uri="{FF2B5EF4-FFF2-40B4-BE49-F238E27FC236}">
                <a16:creationId xmlns:a16="http://schemas.microsoft.com/office/drawing/2014/main" id="{EEE0F9F8-978C-E796-52EC-9350B4A8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7" name="Rectangle 19">
            <a:extLst>
              <a:ext uri="{FF2B5EF4-FFF2-40B4-BE49-F238E27FC236}">
                <a16:creationId xmlns:a16="http://schemas.microsoft.com/office/drawing/2014/main" id="{94327DCF-82E3-FC5B-1AB3-107D4AA6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8" name="Text Box 26">
            <a:extLst>
              <a:ext uri="{FF2B5EF4-FFF2-40B4-BE49-F238E27FC236}">
                <a16:creationId xmlns:a16="http://schemas.microsoft.com/office/drawing/2014/main" id="{F45B7A9E-BFFB-ED16-CF34-E395F74E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>
            <a:extLst>
              <a:ext uri="{FF2B5EF4-FFF2-40B4-BE49-F238E27FC236}">
                <a16:creationId xmlns:a16="http://schemas.microsoft.com/office/drawing/2014/main" id="{B25C58B4-1A78-9C81-E2E4-342EDFC1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>
            <a:extLst>
              <a:ext uri="{FF2B5EF4-FFF2-40B4-BE49-F238E27FC236}">
                <a16:creationId xmlns:a16="http://schemas.microsoft.com/office/drawing/2014/main" id="{40AAA1D9-E318-7F04-E45E-E6398025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>
            <a:extLst>
              <a:ext uri="{FF2B5EF4-FFF2-40B4-BE49-F238E27FC236}">
                <a16:creationId xmlns:a16="http://schemas.microsoft.com/office/drawing/2014/main" id="{D25F82C8-27BE-FFB0-FA0D-6D2457A2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>
            <a:extLst>
              <a:ext uri="{FF2B5EF4-FFF2-40B4-BE49-F238E27FC236}">
                <a16:creationId xmlns:a16="http://schemas.microsoft.com/office/drawing/2014/main" id="{39D625DF-DF12-854D-4764-E977BF92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>
            <a:extLst>
              <a:ext uri="{FF2B5EF4-FFF2-40B4-BE49-F238E27FC236}">
                <a16:creationId xmlns:a16="http://schemas.microsoft.com/office/drawing/2014/main" id="{C2EBBE02-E56A-B930-DDEB-A807C804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>
            <a:extLst>
              <a:ext uri="{FF2B5EF4-FFF2-40B4-BE49-F238E27FC236}">
                <a16:creationId xmlns:a16="http://schemas.microsoft.com/office/drawing/2014/main" id="{7B94F7A0-99DC-5B04-1B85-D6DCCDD3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>
            <a:extLst>
              <a:ext uri="{FF2B5EF4-FFF2-40B4-BE49-F238E27FC236}">
                <a16:creationId xmlns:a16="http://schemas.microsoft.com/office/drawing/2014/main" id="{758771F1-4A79-88DD-AD44-49B83740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>
            <a:extLst>
              <a:ext uri="{FF2B5EF4-FFF2-40B4-BE49-F238E27FC236}">
                <a16:creationId xmlns:a16="http://schemas.microsoft.com/office/drawing/2014/main" id="{898018BC-C16F-6BAD-01D5-E2D6C517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ACGT</a:t>
            </a:r>
          </a:p>
        </p:txBody>
      </p:sp>
      <p:sp>
        <p:nvSpPr>
          <p:cNvPr id="19477" name="Line 36">
            <a:extLst>
              <a:ext uri="{FF2B5EF4-FFF2-40B4-BE49-F238E27FC236}">
                <a16:creationId xmlns:a16="http://schemas.microsoft.com/office/drawing/2014/main" id="{25FFA8C6-7DE3-23C9-BB39-8FEE7A48B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>
            <a:extLst>
              <a:ext uri="{FF2B5EF4-FFF2-40B4-BE49-F238E27FC236}">
                <a16:creationId xmlns:a16="http://schemas.microsoft.com/office/drawing/2014/main" id="{D039C1F5-82EA-3328-60B9-B8D11ABEE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>
            <a:extLst>
              <a:ext uri="{FF2B5EF4-FFF2-40B4-BE49-F238E27FC236}">
                <a16:creationId xmlns:a16="http://schemas.microsoft.com/office/drawing/2014/main" id="{45331784-3605-179D-BA40-AD35375D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0" name="Rectangle 39">
            <a:extLst>
              <a:ext uri="{FF2B5EF4-FFF2-40B4-BE49-F238E27FC236}">
                <a16:creationId xmlns:a16="http://schemas.microsoft.com/office/drawing/2014/main" id="{672A12B1-FF2B-AA19-B958-23E79824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1" name="Rectangle 40">
            <a:extLst>
              <a:ext uri="{FF2B5EF4-FFF2-40B4-BE49-F238E27FC236}">
                <a16:creationId xmlns:a16="http://schemas.microsoft.com/office/drawing/2014/main" id="{D8BBBCF0-5F7B-7E27-6D95-1C741230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2" name="Rectangle 41">
            <a:extLst>
              <a:ext uri="{FF2B5EF4-FFF2-40B4-BE49-F238E27FC236}">
                <a16:creationId xmlns:a16="http://schemas.microsoft.com/office/drawing/2014/main" id="{C0E46FC8-10D0-4602-8BC1-64BEE5F6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3" name="Rectangle 42">
            <a:extLst>
              <a:ext uri="{FF2B5EF4-FFF2-40B4-BE49-F238E27FC236}">
                <a16:creationId xmlns:a16="http://schemas.microsoft.com/office/drawing/2014/main" id="{7765954E-B4CF-CE97-7402-CB4C434E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4" name="Rectangle 43">
            <a:extLst>
              <a:ext uri="{FF2B5EF4-FFF2-40B4-BE49-F238E27FC236}">
                <a16:creationId xmlns:a16="http://schemas.microsoft.com/office/drawing/2014/main" id="{60DB4625-9C48-3C5E-B227-4A91C55C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5" name="Rectangle 44">
            <a:extLst>
              <a:ext uri="{FF2B5EF4-FFF2-40B4-BE49-F238E27FC236}">
                <a16:creationId xmlns:a16="http://schemas.microsoft.com/office/drawing/2014/main" id="{F00DD564-FA89-4615-2520-829C7D14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6" name="Rectangle 45">
            <a:extLst>
              <a:ext uri="{FF2B5EF4-FFF2-40B4-BE49-F238E27FC236}">
                <a16:creationId xmlns:a16="http://schemas.microsoft.com/office/drawing/2014/main" id="{8E1458E9-5F17-CA53-3731-4ADA5BEB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7" name="Text Box 46">
            <a:extLst>
              <a:ext uri="{FF2B5EF4-FFF2-40B4-BE49-F238E27FC236}">
                <a16:creationId xmlns:a16="http://schemas.microsoft.com/office/drawing/2014/main" id="{CDE69EB5-323C-291F-39D4-C03046EB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>
            <a:extLst>
              <a:ext uri="{FF2B5EF4-FFF2-40B4-BE49-F238E27FC236}">
                <a16:creationId xmlns:a16="http://schemas.microsoft.com/office/drawing/2014/main" id="{33D42A48-C4FA-BD6E-679A-464EBD5B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>
            <a:extLst>
              <a:ext uri="{FF2B5EF4-FFF2-40B4-BE49-F238E27FC236}">
                <a16:creationId xmlns:a16="http://schemas.microsoft.com/office/drawing/2014/main" id="{A8C5D0C1-FD35-C7F0-B7BE-F8FE3F99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>
            <a:extLst>
              <a:ext uri="{FF2B5EF4-FFF2-40B4-BE49-F238E27FC236}">
                <a16:creationId xmlns:a16="http://schemas.microsoft.com/office/drawing/2014/main" id="{4A47CEF7-A85E-15EE-8E6F-A9B5CA1B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>
            <a:extLst>
              <a:ext uri="{FF2B5EF4-FFF2-40B4-BE49-F238E27FC236}">
                <a16:creationId xmlns:a16="http://schemas.microsoft.com/office/drawing/2014/main" id="{BE9D34A9-A319-A45C-E616-8C78A058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>
            <a:extLst>
              <a:ext uri="{FF2B5EF4-FFF2-40B4-BE49-F238E27FC236}">
                <a16:creationId xmlns:a16="http://schemas.microsoft.com/office/drawing/2014/main" id="{B792CFBC-F066-BF16-E934-CD956446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 alt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 alt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>
            <a:extLst>
              <a:ext uri="{FF2B5EF4-FFF2-40B4-BE49-F238E27FC236}">
                <a16:creationId xmlns:a16="http://schemas.microsoft.com/office/drawing/2014/main" id="{FD1C2541-D081-559A-E6EA-B986E88EC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>
            <a:extLst>
              <a:ext uri="{FF2B5EF4-FFF2-40B4-BE49-F238E27FC236}">
                <a16:creationId xmlns:a16="http://schemas.microsoft.com/office/drawing/2014/main" id="{2F7169CC-062E-847D-045E-27E6D1F0F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>
            <a:extLst>
              <a:ext uri="{FF2B5EF4-FFF2-40B4-BE49-F238E27FC236}">
                <a16:creationId xmlns:a16="http://schemas.microsoft.com/office/drawing/2014/main" id="{0A04E841-6552-F517-0A33-7E437300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locus</a:t>
            </a:r>
          </a:p>
        </p:txBody>
      </p:sp>
      <p:sp>
        <p:nvSpPr>
          <p:cNvPr id="19496" name="Text Box 71">
            <a:extLst>
              <a:ext uri="{FF2B5EF4-FFF2-40B4-BE49-F238E27FC236}">
                <a16:creationId xmlns:a16="http://schemas.microsoft.com/office/drawing/2014/main" id="{90FC83C0-3BB4-BF36-EFF8-B6D40A0D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 alt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 alt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 alt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>
            <a:extLst>
              <a:ext uri="{FF2B5EF4-FFF2-40B4-BE49-F238E27FC236}">
                <a16:creationId xmlns:a16="http://schemas.microsoft.com/office/drawing/2014/main" id="{4612B9DD-480A-EB53-D6F4-07114E01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07" y="4206875"/>
            <a:ext cx="1143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mother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>
            <a:extLst>
              <a:ext uri="{FF2B5EF4-FFF2-40B4-BE49-F238E27FC236}">
                <a16:creationId xmlns:a16="http://schemas.microsoft.com/office/drawing/2014/main" id="{ABB79A2D-52F6-BEDF-79A8-B4B49620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61" y="5715000"/>
            <a:ext cx="971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father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>
            <a:extLst>
              <a:ext uri="{FF2B5EF4-FFF2-40B4-BE49-F238E27FC236}">
                <a16:creationId xmlns:a16="http://schemas.microsoft.com/office/drawing/2014/main" id="{B663749C-82F5-2B6A-2363-F7B9711F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>
            <a:extLst>
              <a:ext uri="{FF2B5EF4-FFF2-40B4-BE49-F238E27FC236}">
                <a16:creationId xmlns:a16="http://schemas.microsoft.com/office/drawing/2014/main" id="{0F24B067-CAB0-9E39-2C4F-B593BF48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An </a:t>
            </a:r>
            <a:r>
              <a:rPr lang="en-US" altLang="en-US">
                <a:solidFill>
                  <a:srgbClr val="FF0000"/>
                </a:solidFill>
              </a:rPr>
              <a:t>allele</a:t>
            </a:r>
            <a:r>
              <a:rPr lang="en-US" alt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 alt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>
            <a:extLst>
              <a:ext uri="{FF2B5EF4-FFF2-40B4-BE49-F238E27FC236}">
                <a16:creationId xmlns:a16="http://schemas.microsoft.com/office/drawing/2014/main" id="{0FA69548-215A-96CB-0C01-57363E86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24288"/>
            <a:ext cx="311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 </a:t>
            </a:r>
            <a:r>
              <a:rPr lang="en-US" altLang="en-US">
                <a:solidFill>
                  <a:srgbClr val="FF0000"/>
                </a:solidFill>
              </a:rPr>
              <a:t>genotype</a:t>
            </a:r>
            <a:r>
              <a:rPr lang="en-US" alt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 alt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>
            <a:extLst>
              <a:ext uri="{FF2B5EF4-FFF2-40B4-BE49-F238E27FC236}">
                <a16:creationId xmlns:a16="http://schemas.microsoft.com/office/drawing/2014/main" id="{AD8B8CBB-1494-7D4F-EA41-FF5F8373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3" name="Rectangle 44">
            <a:extLst>
              <a:ext uri="{FF2B5EF4-FFF2-40B4-BE49-F238E27FC236}">
                <a16:creationId xmlns:a16="http://schemas.microsoft.com/office/drawing/2014/main" id="{18CBD339-81A2-BD6F-3A2C-2B9A1441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4" name="Rectangle 45">
            <a:extLst>
              <a:ext uri="{FF2B5EF4-FFF2-40B4-BE49-F238E27FC236}">
                <a16:creationId xmlns:a16="http://schemas.microsoft.com/office/drawing/2014/main" id="{574434E9-56FA-BCC6-3757-1E50C87F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5" name="Rectangle 43">
            <a:extLst>
              <a:ext uri="{FF2B5EF4-FFF2-40B4-BE49-F238E27FC236}">
                <a16:creationId xmlns:a16="http://schemas.microsoft.com/office/drawing/2014/main" id="{A78DE4B4-4083-3A79-AB8C-22E413EC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6" name="Rectangle 44">
            <a:extLst>
              <a:ext uri="{FF2B5EF4-FFF2-40B4-BE49-F238E27FC236}">
                <a16:creationId xmlns:a16="http://schemas.microsoft.com/office/drawing/2014/main" id="{6956A86F-901D-D8F0-4E7F-5098C515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7" name="Rectangle 45">
            <a:extLst>
              <a:ext uri="{FF2B5EF4-FFF2-40B4-BE49-F238E27FC236}">
                <a16:creationId xmlns:a16="http://schemas.microsoft.com/office/drawing/2014/main" id="{A8F90C39-0F5B-2F94-0F28-38235FBE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8" name="Text Box 31">
            <a:extLst>
              <a:ext uri="{FF2B5EF4-FFF2-40B4-BE49-F238E27FC236}">
                <a16:creationId xmlns:a16="http://schemas.microsoft.com/office/drawing/2014/main" id="{A25E5329-106A-DE02-4B19-67783D7D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>
            <a:extLst>
              <a:ext uri="{FF2B5EF4-FFF2-40B4-BE49-F238E27FC236}">
                <a16:creationId xmlns:a16="http://schemas.microsoft.com/office/drawing/2014/main" id="{50A0679A-8AAF-29B3-8D5A-059F28D2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>
            <a:extLst>
              <a:ext uri="{FF2B5EF4-FFF2-40B4-BE49-F238E27FC236}">
                <a16:creationId xmlns:a16="http://schemas.microsoft.com/office/drawing/2014/main" id="{75314B0C-E1C7-844E-A060-3AF21843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>
            <a:extLst>
              <a:ext uri="{FF2B5EF4-FFF2-40B4-BE49-F238E27FC236}">
                <a16:creationId xmlns:a16="http://schemas.microsoft.com/office/drawing/2014/main" id="{351F9E24-67F7-1662-5FE7-E1A29E3B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>
            <a:extLst>
              <a:ext uri="{FF2B5EF4-FFF2-40B4-BE49-F238E27FC236}">
                <a16:creationId xmlns:a16="http://schemas.microsoft.com/office/drawing/2014/main" id="{EEBDABC8-6193-B095-8C1C-02D94D08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>
            <a:extLst>
              <a:ext uri="{FF2B5EF4-FFF2-40B4-BE49-F238E27FC236}">
                <a16:creationId xmlns:a16="http://schemas.microsoft.com/office/drawing/2014/main" id="{44995C62-B28D-8134-C176-56F84E90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>
            <a:extLst>
              <a:ext uri="{FF2B5EF4-FFF2-40B4-BE49-F238E27FC236}">
                <a16:creationId xmlns:a16="http://schemas.microsoft.com/office/drawing/2014/main" id="{AED2661C-46F8-9134-1B9D-E1616A00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>
            <a:extLst>
              <a:ext uri="{FF2B5EF4-FFF2-40B4-BE49-F238E27FC236}">
                <a16:creationId xmlns:a16="http://schemas.microsoft.com/office/drawing/2014/main" id="{1CDA8DA0-5757-F886-8091-2E4F25BC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>
            <a:extLst>
              <a:ext uri="{FF2B5EF4-FFF2-40B4-BE49-F238E27FC236}">
                <a16:creationId xmlns:a16="http://schemas.microsoft.com/office/drawing/2014/main" id="{DBB7520F-EAA4-B577-7472-BA235685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E2CA1-7471-2080-0DF9-93649E6F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027D7-9A5C-8C97-2E20-62FA2AF04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evidence interpretation</a:t>
            </a: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03E974B3-C626-32BF-2C6B-5111DC8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item</a:t>
            </a:r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07530CA6-3070-DAC4-2EEB-070878F3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data</a:t>
            </a:r>
          </a:p>
        </p:txBody>
      </p:sp>
      <p:sp>
        <p:nvSpPr>
          <p:cNvPr id="194570" name="Line 10">
            <a:extLst>
              <a:ext uri="{FF2B5EF4-FFF2-40B4-BE49-F238E27FC236}">
                <a16:creationId xmlns:a16="http://schemas.microsoft.com/office/drawing/2014/main" id="{8BBA9084-0C8A-006B-107D-B6035F882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71" name="Line 11">
            <a:extLst>
              <a:ext uri="{FF2B5EF4-FFF2-40B4-BE49-F238E27FC236}">
                <a16:creationId xmlns:a16="http://schemas.microsoft.com/office/drawing/2014/main" id="{B6791420-C043-80D2-4B03-3147B7948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088A5F7B-2A80-EBF4-4C2F-75EDE588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Lab</a:t>
            </a:r>
          </a:p>
        </p:txBody>
      </p:sp>
      <p:sp>
        <p:nvSpPr>
          <p:cNvPr id="194580" name="Text Box 20">
            <a:extLst>
              <a:ext uri="{FF2B5EF4-FFF2-40B4-BE49-F238E27FC236}">
                <a16:creationId xmlns:a16="http://schemas.microsoft.com/office/drawing/2014/main" id="{10510B0B-D94D-5E5C-8DBA-009D4DC4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Infer</a:t>
            </a:r>
          </a:p>
        </p:txBody>
      </p:sp>
      <p:sp>
        <p:nvSpPr>
          <p:cNvPr id="194582" name="AutoShape 22">
            <a:extLst>
              <a:ext uri="{FF2B5EF4-FFF2-40B4-BE49-F238E27FC236}">
                <a16:creationId xmlns:a16="http://schemas.microsoft.com/office/drawing/2014/main" id="{E1908B38-C7AE-0512-2225-18FCFEAE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3" name="AutoShape 23">
            <a:extLst>
              <a:ext uri="{FF2B5EF4-FFF2-40B4-BE49-F238E27FC236}">
                <a16:creationId xmlns:a16="http://schemas.microsoft.com/office/drawing/2014/main" id="{2AC191D2-649B-CA3A-675C-11B7ECAB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4" name="Line 24">
            <a:extLst>
              <a:ext uri="{FF2B5EF4-FFF2-40B4-BE49-F238E27FC236}">
                <a16:creationId xmlns:a16="http://schemas.microsoft.com/office/drawing/2014/main" id="{64269978-C812-1340-E3AB-2BFF7C9C3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5" name="Text Box 25">
            <a:extLst>
              <a:ext uri="{FF2B5EF4-FFF2-40B4-BE49-F238E27FC236}">
                <a16:creationId xmlns:a16="http://schemas.microsoft.com/office/drawing/2014/main" id="{4E06524C-E746-867D-700C-22FFA507A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10   11   12</a:t>
            </a:r>
          </a:p>
        </p:txBody>
      </p:sp>
      <p:sp>
        <p:nvSpPr>
          <p:cNvPr id="194586" name="AutoShape 26">
            <a:extLst>
              <a:ext uri="{FF2B5EF4-FFF2-40B4-BE49-F238E27FC236}">
                <a16:creationId xmlns:a16="http://schemas.microsoft.com/office/drawing/2014/main" id="{D4A9441D-BDAF-D3DE-15DE-3A418F2D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1524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8" name="Text Box 28">
            <a:extLst>
              <a:ext uri="{FF2B5EF4-FFF2-40B4-BE49-F238E27FC236}">
                <a16:creationId xmlns:a16="http://schemas.microsoft.com/office/drawing/2014/main" id="{9E857691-317F-3211-AC70-ADE885BB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genotype</a:t>
            </a:r>
          </a:p>
        </p:txBody>
      </p:sp>
      <p:sp>
        <p:nvSpPr>
          <p:cNvPr id="194589" name="Text Box 29">
            <a:extLst>
              <a:ext uri="{FF2B5EF4-FFF2-40B4-BE49-F238E27FC236}">
                <a16:creationId xmlns:a16="http://schemas.microsoft.com/office/drawing/2014/main" id="{0DE247C0-CF55-339A-F051-4443C79F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349875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Known genotype</a:t>
            </a:r>
          </a:p>
        </p:txBody>
      </p:sp>
      <p:sp>
        <p:nvSpPr>
          <p:cNvPr id="194590" name="AutoShape 30">
            <a:extLst>
              <a:ext uri="{FF2B5EF4-FFF2-40B4-BE49-F238E27FC236}">
                <a16:creationId xmlns:a16="http://schemas.microsoft.com/office/drawing/2014/main" id="{0244962E-4B29-5FB3-9DD8-36F1E977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1" name="Text Box 31">
            <a:extLst>
              <a:ext uri="{FF2B5EF4-FFF2-40B4-BE49-F238E27FC236}">
                <a16:creationId xmlns:a16="http://schemas.microsoft.com/office/drawing/2014/main" id="{5E7BE4FB-B4D6-E62C-6FD5-CCB4811F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743200"/>
            <a:ext cx="2120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10, 12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50%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11, 12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30%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12, 12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20%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2" name="Text Box 32">
            <a:extLst>
              <a:ext uri="{FF2B5EF4-FFF2-40B4-BE49-F238E27FC236}">
                <a16:creationId xmlns:a16="http://schemas.microsoft.com/office/drawing/2014/main" id="{FF7B5325-96A8-A97F-7100-4F08BE47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10, 12</a:t>
            </a:r>
          </a:p>
        </p:txBody>
      </p:sp>
      <p:sp>
        <p:nvSpPr>
          <p:cNvPr id="194593" name="Text Box 33">
            <a:extLst>
              <a:ext uri="{FF2B5EF4-FFF2-40B4-BE49-F238E27FC236}">
                <a16:creationId xmlns:a16="http://schemas.microsoft.com/office/drawing/2014/main" id="{4B16C6E5-5FB1-E88B-FBB5-099B18289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44196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Compare</a:t>
            </a:r>
          </a:p>
        </p:txBody>
      </p:sp>
      <p:grpSp>
        <p:nvGrpSpPr>
          <p:cNvPr id="21523" name="Group 34">
            <a:extLst>
              <a:ext uri="{FF2B5EF4-FFF2-40B4-BE49-F238E27FC236}">
                <a16:creationId xmlns:a16="http://schemas.microsoft.com/office/drawing/2014/main" id="{37226AC0-51A1-0126-9EE1-BCF78A5756A1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21524" name="Picture 38" descr="DNA_logo.jpg 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3655F477-45CD-60CB-EB88-F07B25E7A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39" descr="&#13;DNA_logo2.jpg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443B9094-DB1B-0F81-25D1-F7A5E7C71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85BED-9D81-7481-EFFB-976B9E97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56961</TotalTime>
  <Words>2993</Words>
  <Application>Microsoft Macintosh PowerPoint</Application>
  <PresentationFormat>On-screen Show (4:3)</PresentationFormat>
  <Paragraphs>529</Paragraphs>
  <Slides>56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Times</vt:lpstr>
      <vt:lpstr>Times New Roman</vt:lpstr>
      <vt:lpstr>Blank Presentation</vt:lpstr>
      <vt:lpstr>Document</vt:lpstr>
      <vt:lpstr>Worksheet</vt:lpstr>
      <vt:lpstr>AI delivers accurate and objective forensic DNA evidence</vt:lpstr>
      <vt:lpstr>DNA evidence is powerful</vt:lpstr>
      <vt:lpstr>Types of DNA evidence</vt:lpstr>
      <vt:lpstr>Solving complex mixtures</vt:lpstr>
      <vt:lpstr>Bayesian probability equations</vt:lpstr>
      <vt:lpstr>Focus of the talk</vt:lpstr>
      <vt:lpstr>New York v John Wakefield</vt:lpstr>
      <vt:lpstr>DNA genotype</vt:lpstr>
      <vt:lpstr>DNA evidence interpretation</vt:lpstr>
      <vt:lpstr>Computers can use all the data</vt:lpstr>
      <vt:lpstr>People may use less of the data</vt:lpstr>
      <vt:lpstr>Human review CPI match statistic: subjective, biased &amp; uninformative</vt:lpstr>
      <vt:lpstr>Finding truth through science</vt:lpstr>
      <vt:lpstr>Explaining DNA mixtures</vt:lpstr>
      <vt:lpstr>TrueAllele® computer solution</vt:lpstr>
      <vt:lpstr>How the computer thinks</vt:lpstr>
      <vt:lpstr>Evidence genotype - probability</vt:lpstr>
      <vt:lpstr>DNA match information</vt:lpstr>
      <vt:lpstr>Is the suspect in the evidence?</vt:lpstr>
      <vt:lpstr>Match statistics</vt:lpstr>
      <vt:lpstr> </vt:lpstr>
      <vt:lpstr>Peer-reviewed validation studies </vt:lpstr>
      <vt:lpstr> </vt:lpstr>
      <vt:lpstr> </vt:lpstr>
      <vt:lpstr>TrueAllele accuracy</vt:lpstr>
      <vt:lpstr>Higher human error rate</vt:lpstr>
      <vt:lpstr>TrueAllele reproducibility</vt:lpstr>
      <vt:lpstr> </vt:lpstr>
      <vt:lpstr> </vt:lpstr>
      <vt:lpstr>TrueAllele acceptance</vt:lpstr>
      <vt:lpstr>Frye &amp; Daubert</vt:lpstr>
      <vt:lpstr>Wakefield Frye ruling</vt:lpstr>
      <vt:lpstr>Verdict &amp; sentence</vt:lpstr>
      <vt:lpstr> </vt:lpstr>
      <vt:lpstr> </vt:lpstr>
      <vt:lpstr>44 US admissibility rulings</vt:lpstr>
      <vt:lpstr>World Trade Center</vt:lpstr>
      <vt:lpstr>Indiana v. Darryl Pinkins</vt:lpstr>
      <vt:lpstr>New York v. Nick Hillary</vt:lpstr>
      <vt:lpstr>TrueAllele findings in Hillary</vt:lpstr>
      <vt:lpstr>Other PG software forces users to choose their data</vt:lpstr>
      <vt:lpstr>Thresholds change PGS answers</vt:lpstr>
      <vt:lpstr>Judge does not admit STRmix</vt:lpstr>
      <vt:lpstr>Nick Hillary acquitted</vt:lpstr>
      <vt:lpstr> </vt:lpstr>
      <vt:lpstr>How to hide truth from courts</vt:lpstr>
      <vt:lpstr>Try to block AI computers</vt:lpstr>
      <vt:lpstr>PA v. Washington</vt:lpstr>
      <vt:lpstr>US v. Mills</vt:lpstr>
      <vt:lpstr>National Institute of Standards and Technology (NIST)</vt:lpstr>
      <vt:lpstr>NE v. Simmer</vt:lpstr>
      <vt:lpstr>US v. Sandoval</vt:lpstr>
      <vt:lpstr>Man limits machines</vt:lpstr>
      <vt:lpstr>Why man restrains the machine</vt:lpstr>
      <vt:lpstr>The information incentive</vt:lpstr>
      <vt:lpstr>More information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2420</cp:revision>
  <cp:lastPrinted>2021-02-12T17:21:08Z</cp:lastPrinted>
  <dcterms:modified xsi:type="dcterms:W3CDTF">2024-11-21T12:18:52Z</dcterms:modified>
</cp:coreProperties>
</file>