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9" r:id="rId2"/>
    <p:sldId id="382" r:id="rId3"/>
    <p:sldId id="396" r:id="rId4"/>
    <p:sldId id="398" r:id="rId5"/>
    <p:sldId id="613" r:id="rId6"/>
    <p:sldId id="578" r:id="rId7"/>
    <p:sldId id="508" r:id="rId8"/>
    <p:sldId id="515" r:id="rId9"/>
    <p:sldId id="610" r:id="rId10"/>
    <p:sldId id="519" r:id="rId11"/>
    <p:sldId id="513" r:id="rId12"/>
    <p:sldId id="507" r:id="rId13"/>
    <p:sldId id="611" r:id="rId14"/>
    <p:sldId id="612" r:id="rId15"/>
    <p:sldId id="614" r:id="rId16"/>
    <p:sldId id="375" r:id="rId17"/>
    <p:sldId id="615" r:id="rId18"/>
    <p:sldId id="616" r:id="rId19"/>
    <p:sldId id="604" r:id="rId20"/>
    <p:sldId id="395" r:id="rId21"/>
    <p:sldId id="404" r:id="rId22"/>
    <p:sldId id="628" r:id="rId23"/>
    <p:sldId id="402" r:id="rId24"/>
    <p:sldId id="599" r:id="rId25"/>
    <p:sldId id="600" r:id="rId26"/>
    <p:sldId id="586" r:id="rId27"/>
    <p:sldId id="574" r:id="rId28"/>
    <p:sldId id="575" r:id="rId29"/>
    <p:sldId id="499" r:id="rId30"/>
    <p:sldId id="617" r:id="rId31"/>
    <p:sldId id="618" r:id="rId32"/>
    <p:sldId id="619" r:id="rId33"/>
    <p:sldId id="620" r:id="rId34"/>
    <p:sldId id="447" r:id="rId35"/>
    <p:sldId id="622" r:id="rId36"/>
    <p:sldId id="621" r:id="rId37"/>
    <p:sldId id="623" r:id="rId38"/>
    <p:sldId id="437" r:id="rId39"/>
    <p:sldId id="602" r:id="rId40"/>
    <p:sldId id="488" r:id="rId41"/>
    <p:sldId id="477" r:id="rId42"/>
    <p:sldId id="478" r:id="rId43"/>
    <p:sldId id="498" r:id="rId44"/>
    <p:sldId id="625" r:id="rId45"/>
    <p:sldId id="509" r:id="rId46"/>
    <p:sldId id="626" r:id="rId47"/>
    <p:sldId id="627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orient="horz" pos="1368">
          <p15:clr>
            <a:srgbClr val="A4A3A4"/>
          </p15:clr>
        </p15:guide>
        <p15:guide id="3" pos="5100">
          <p15:clr>
            <a:srgbClr val="A4A3A4"/>
          </p15:clr>
        </p15:guide>
        <p15:guide id="4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225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9"/>
    <p:restoredTop sz="94722"/>
  </p:normalViewPr>
  <p:slideViewPr>
    <p:cSldViewPr>
      <p:cViewPr varScale="1">
        <p:scale>
          <a:sx n="111" d="100"/>
          <a:sy n="111" d="100"/>
        </p:scale>
        <p:origin x="768" y="192"/>
      </p:cViewPr>
      <p:guideLst>
        <p:guide orient="horz" pos="3912"/>
        <p:guide orient="horz" pos="1368"/>
        <p:guide pos="510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3640"/>
    </p:cViewPr>
  </p:sorterViewPr>
  <p:notesViewPr>
    <p:cSldViewPr>
      <p:cViewPr varScale="1">
        <p:scale>
          <a:sx n="118" d="100"/>
          <a:sy n="118" d="100"/>
        </p:scale>
        <p:origin x="2800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9676C623-6453-274D-98D1-79BBD77F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5904D3D7-A27F-124C-BA45-8F784BBCB5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3F5B06A4-636A-C745-8B15-C2A56ED196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/>
              <a:t>Cybergenetics © 2007-2021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8455D53B-BE39-EC42-95DA-D06C426997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81E68-E9D5-0F45-AC69-AAE90CD31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FD6688-3F1E-D94E-8359-3190743125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5D8AEE-0948-2346-9FD3-00B7D83D3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7DCBAA-C167-F040-9847-8FCD652E94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C4CD2405-751E-714C-8AF2-D948940089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EED80BB6-D97F-E842-8269-708FD27FF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B3CA3A8-99F0-874F-9BF5-0267C9B5F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DDA2AF-4861-1E41-8B12-CA306B1B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DF66196A-3972-5147-BF52-3717E99BD4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5E45FE4-FE69-D74E-9C59-1F5BF3FE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9E9A6B-596D-214C-BA7F-4A4B8A0F486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DAB777-61EB-8346-94F5-0785E9F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796A58-3CA3-5F4D-B20B-E558A7BB8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AC2D53E-3DA2-4F41-9490-FCE83A9BD9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A0FDE1E-405E-4045-80C9-6BBA5C5537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34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C8BFA96-FA5E-0A46-A6F8-0CF3F8EC68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F98564B-415D-924D-AC57-1645F9C6BE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30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9FC6B31-DF3D-7343-AFDA-927D31B61F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D212439-5FB5-AD4D-9FF8-6268C88D4E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71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C8BFA96-FA5E-0A46-A6F8-0CF3F8EC68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F98564B-415D-924D-AC57-1645F9C6BE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89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2007-2010</a:t>
            </a: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AF2DC-82BF-A547-9DD5-F8B016CCA0C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7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C8BFA96-FA5E-0A46-A6F8-0CF3F8EC68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F98564B-415D-924D-AC57-1645F9C6BE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5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F3CC8-D627-ED4C-90D5-02C7FA1C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3A427-1976-7D44-980A-865581FD2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99689-6181-BB47-B22C-765DB4AEB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4D9C-63E0-1940-8001-FABF4DE7F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04E5D9-8CA7-2C4C-B586-C213E39AB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7D772-7704-3840-84DC-A961B682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F1CF6-62E9-E349-B0B6-B4147DD80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936-0A67-E141-9C95-CC6B5D6A5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5D801-261D-5840-BBB6-F0DD647C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77363-92FF-6146-9D3A-9335357CC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65413-567C-DF47-8411-C3077A2D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B77-3076-C64E-8324-2BF47C928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4B8F8-7717-D248-AFD5-EBD148A56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F0C89-C09F-C24E-927C-96D193744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4F3A2-0F9A-C64A-A79F-B5E156620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91A8-0501-244F-B993-0A01CE54A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E5760-BED8-1D4E-9D44-910E966B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86E48-495D-B646-9591-3F928B5A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46BE-347D-3546-A75E-A241A103E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8D3D-528F-9C40-8D9E-EF8F40FE6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3605-B96E-B442-B5C1-A550E1164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7C71C-6FFC-9F44-B98F-7B39F3F6D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465B-81A0-3F41-A7C8-E784983A8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DDB-0293-E64D-9AAC-D4526A25D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B0C94-2FF3-AD4B-8A2A-F14EA3F61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E37D9-9B8B-3242-B95D-7A3393991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91250C-F23A-2341-B87D-541CE0F3F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98EC-738B-8744-85A2-DFAE1CC1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A6C3C3-F726-1F49-9ED4-73E10447A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1F3DE-EFBE-8C49-9486-49A3B084D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2B5708-85B8-A448-AAF4-104AA2394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62F-DA37-F143-A184-847C53580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B25F1F-43D2-6C4C-B0CB-8BA61BB4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AFA05B-269E-9043-9A5A-32D9F210C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83DA18-90D7-AC40-ABDB-343631746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82E4-6981-8D40-A9EF-CCBA76E7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1AA60-00F0-9647-A2A2-22C826148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658BE-AC6D-AC4A-832C-085A7C501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B2601-F27F-0B4B-8233-C9CFA75BA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E56F-8AB4-3C4B-B84E-69ACAA2EC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D07D8-E276-EE43-ABD9-FA07CB6AF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7A692-F258-674F-BBF0-6D3002294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D0A26-48E4-B043-A80E-3B99DA734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CFBE-9008-8941-B169-C643BFCD7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36FF3-8AA2-7B43-8C94-8C61C20A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1BEDB-3838-A240-A9F8-B2F7DE2F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B685A1-52CF-9F45-827E-B4FF0DAD5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41AABC-76E4-F742-AA38-9A7F3A691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9B6F4F-FC3A-0D46-A370-88379BF59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C881F506-44BE-704C-9BE6-FB2BD4B8A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>
            <a:extLst>
              <a:ext uri="{FF2B5EF4-FFF2-40B4-BE49-F238E27FC236}">
                <a16:creationId xmlns:a16="http://schemas.microsoft.com/office/drawing/2014/main" id="{9C5A7114-8134-4F46-AFBC-1AD50D1E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08FEBFD8-D1C0-1E4B-9B1B-FBFBEF90E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Opening the DNA Past with</a:t>
            </a:r>
            <a:br>
              <a:rPr lang="en-US" altLang="en-US" sz="4000" b="1" dirty="0">
                <a:ea typeface="ＭＳ Ｐゴシック" panose="020B0600070205080204" pitchFamily="34" charset="-128"/>
              </a:rPr>
            </a:br>
            <a:r>
              <a:rPr lang="en-US" altLang="en-US" sz="4000" b="1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b="1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 Automation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B43AB285-72B5-6446-BE2C-33D3B698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81" y="4572000"/>
            <a:ext cx="3856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pPr algn="ctr">
              <a:defRPr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Pittsburgh, PA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2333287E-AA16-AF49-8735-65FDC494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777" y="6425957"/>
            <a:ext cx="28424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2003-2021</a:t>
            </a:r>
          </a:p>
        </p:txBody>
      </p:sp>
      <p:sp>
        <p:nvSpPr>
          <p:cNvPr id="15365" name="Slide Number Placeholder 1">
            <a:extLst>
              <a:ext uri="{FF2B5EF4-FFF2-40B4-BE49-F238E27FC236}">
                <a16:creationId xmlns:a16="http://schemas.microsoft.com/office/drawing/2014/main" id="{4171EB65-72CF-5B43-97DF-87AF2527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28D07-F166-664D-9B15-288E43970BDC}"/>
              </a:ext>
            </a:extLst>
          </p:cNvPr>
          <p:cNvSpPr txBox="1"/>
          <p:nvPr/>
        </p:nvSpPr>
        <p:spPr>
          <a:xfrm>
            <a:off x="713989" y="3198167"/>
            <a:ext cx="7716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Virginia Association of Commonwealth's Attorneys 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Justice &amp; Professionalism Meeting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7042" name="Picture 2" descr="HOME | Virginia Association">
            <a:extLst>
              <a:ext uri="{FF2B5EF4-FFF2-40B4-BE49-F238E27FC236}">
                <a16:creationId xmlns:a16="http://schemas.microsoft.com/office/drawing/2014/main" id="{E20CD60D-9DFE-CE42-BDE4-2860DE7B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6" y="5419413"/>
            <a:ext cx="1357314" cy="13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609594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NIST: Thresholds misidentify</a:t>
            </a:r>
          </a:p>
        </p:txBody>
      </p:sp>
      <p:pic>
        <p:nvPicPr>
          <p:cNvPr id="92163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36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Statistics lack scientific basis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628726" y="1715729"/>
            <a:ext cx="6160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CPI has an analyst count up “included” loci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682875"/>
            <a:ext cx="752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84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Mixture statistics shut down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637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0"/>
                </a:solidFill>
              </a:rPr>
              <a:t>“National accreditation board suspends all DNA testing at D.C. crime lab”</a:t>
            </a:r>
          </a:p>
          <a:p>
            <a:pPr algn="ctr">
              <a:defRPr/>
            </a:pPr>
            <a:r>
              <a:rPr lang="en-US" dirty="0">
                <a:latin typeface="Lucida Blackletter"/>
                <a:cs typeface="Lucida Blackletter"/>
              </a:rPr>
              <a:t>The Washington Post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2015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Blackletter"/>
              <a:cs typeface="Lucida Blackletter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Did not comply with FBI standards</a:t>
            </a:r>
            <a:endParaRPr lang="en-US" dirty="0">
              <a:solidFill>
                <a:srgbClr val="FF0000"/>
              </a:solidFill>
              <a:latin typeface="Lucida Blackletter"/>
              <a:cs typeface="Lucida Blackletter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“New protocol leads to reviews of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‘mixed DNA’ evidence”</a:t>
            </a:r>
          </a:p>
          <a:p>
            <a:pPr algn="ctr"/>
            <a:r>
              <a:rPr lang="en-US">
                <a:latin typeface="Lucida Blackletter" charset="0"/>
                <a:cs typeface="Lucida Blackletter" charset="0"/>
              </a:rPr>
              <a:t>The Texas Tribune </a:t>
            </a:r>
            <a:r>
              <a:rPr lang="en-US" i="1">
                <a:solidFill>
                  <a:srgbClr val="595959"/>
                </a:solidFill>
              </a:rPr>
              <a:t>September 12, 2015 </a:t>
            </a:r>
            <a:endParaRPr lang="en-US">
              <a:solidFill>
                <a:srgbClr val="595959"/>
              </a:solidFill>
              <a:latin typeface="Lucida Blackletter" charset="0"/>
              <a:cs typeface="Lucida Blackletter" charset="0"/>
            </a:endParaRPr>
          </a:p>
          <a:p>
            <a:pPr algn="ctr"/>
            <a:r>
              <a:rPr lang="hu-HU">
                <a:solidFill>
                  <a:srgbClr val="FF0000"/>
                </a:solidFill>
              </a:rPr>
              <a:t>24,468 lab tests affected</a:t>
            </a:r>
            <a:endParaRPr lang="en-US">
              <a:solidFill>
                <a:srgbClr val="FF0000"/>
              </a:solidFill>
              <a:latin typeface="Lucida Blackletter" charset="0"/>
              <a:cs typeface="Lucida Blackletter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69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68A8C36-A7C2-4742-991E-7B192302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Human mixture interpretation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071CB032-C6DE-C141-9339-7BB55724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31" y="1806825"/>
            <a:ext cx="67643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l"/>
            <a:r>
              <a:rPr lang="en-US" sz="2400" dirty="0">
                <a:solidFill>
                  <a:srgbClr val="000090"/>
                </a:solidFill>
              </a:rPr>
              <a:t> Incomplete. </a:t>
            </a:r>
            <a:r>
              <a:rPr lang="en-US" sz="2400" dirty="0">
                <a:solidFill>
                  <a:srgbClr val="0000FF"/>
                </a:solidFill>
              </a:rPr>
              <a:t>Discard data, apply thresholds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Inaccurate. </a:t>
            </a:r>
            <a:r>
              <a:rPr lang="en-US" altLang="en-US" sz="2400" dirty="0">
                <a:solidFill>
                  <a:srgbClr val="0000FF"/>
                </a:solidFill>
              </a:rPr>
              <a:t>Disagrees with true information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Subjective. </a:t>
            </a:r>
            <a:r>
              <a:rPr lang="en-US" altLang="en-US" sz="2400" dirty="0">
                <a:solidFill>
                  <a:srgbClr val="0000FF"/>
                </a:solidFill>
              </a:rPr>
              <a:t>Workflow introduces human bias 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Inoperative. </a:t>
            </a:r>
            <a:r>
              <a:rPr lang="en-US" altLang="en-US" sz="2400" dirty="0">
                <a:solidFill>
                  <a:srgbClr val="0000FF"/>
                </a:solidFill>
              </a:rPr>
              <a:t>Hundreds of thousands of cases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Opaque. </a:t>
            </a:r>
            <a:r>
              <a:rPr lang="en-US" altLang="en-US" sz="2400" dirty="0">
                <a:solidFill>
                  <a:srgbClr val="0000FF"/>
                </a:solidFill>
              </a:rPr>
              <a:t>Choices use only some of the data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Biased. </a:t>
            </a:r>
            <a:r>
              <a:rPr lang="en-US" altLang="en-US" sz="2400" dirty="0">
                <a:solidFill>
                  <a:srgbClr val="0000FF"/>
                </a:solidFill>
              </a:rPr>
              <a:t>Can only include – or give no answer</a:t>
            </a: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E8A6D372-3EAE-EE42-8A58-79D95821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6035675"/>
            <a:ext cx="3873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Inconclusive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281D4FA-20B7-F04A-B744-D875A845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05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TrueAllele</a:t>
            </a:r>
            <a:r>
              <a:rPr lang="en-US" baseline="30000" dirty="0">
                <a:latin typeface="Arial" charset="0"/>
              </a:rPr>
              <a:t>®</a:t>
            </a:r>
            <a:r>
              <a:rPr lang="en-US" dirty="0">
                <a:latin typeface="Arial" charset="0"/>
              </a:rPr>
              <a:t> computer solution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89831" y="1819047"/>
            <a:ext cx="67643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000090"/>
                </a:solidFill>
              </a:rPr>
              <a:t>• Complete. </a:t>
            </a:r>
            <a:r>
              <a:rPr lang="en-US" dirty="0">
                <a:solidFill>
                  <a:srgbClr val="0000FF"/>
                </a:solidFill>
              </a:rPr>
              <a:t>Use all data, no thresholds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Accurate. </a:t>
            </a:r>
            <a:r>
              <a:rPr lang="en-US" dirty="0">
                <a:solidFill>
                  <a:srgbClr val="0000FF"/>
                </a:solidFill>
              </a:rPr>
              <a:t>42 validation studies, 8 published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Objective. </a:t>
            </a:r>
            <a:r>
              <a:rPr lang="en-US" dirty="0">
                <a:solidFill>
                  <a:srgbClr val="0000FF"/>
                </a:solidFill>
              </a:rPr>
              <a:t>Workflow removes human bias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Accepted. </a:t>
            </a:r>
            <a:r>
              <a:rPr lang="en-US" dirty="0">
                <a:solidFill>
                  <a:srgbClr val="0000FF"/>
                </a:solidFill>
              </a:rPr>
              <a:t>Reported in 45 states, WTC, labs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Transparent. </a:t>
            </a:r>
            <a:r>
              <a:rPr lang="en-US" dirty="0">
                <a:solidFill>
                  <a:srgbClr val="0000FF"/>
                </a:solidFill>
              </a:rPr>
              <a:t>Give math, software (4GB DVD)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Neutral. </a:t>
            </a:r>
            <a:r>
              <a:rPr lang="en-US" dirty="0">
                <a:solidFill>
                  <a:srgbClr val="0000FF"/>
                </a:solidFill>
              </a:rPr>
              <a:t>Can statistically include or exclude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14</a:t>
            </a:fld>
            <a:endParaRPr lang="en-US" sz="2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F4B01BA-DA3A-BB45-9065-A8C8429F2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6035675"/>
            <a:ext cx="3873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8000"/>
                </a:solidFill>
              </a:rPr>
              <a:t>Informative</a:t>
            </a:r>
          </a:p>
        </p:txBody>
      </p:sp>
    </p:spTree>
    <p:extLst>
      <p:ext uri="{BB962C8B-B14F-4D97-AF65-F5344CB8AC3E}">
        <p14:creationId xmlns:p14="http://schemas.microsoft.com/office/powerpoint/2010/main" val="308772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16012" y="1814614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TrueAllele</a:t>
            </a:r>
            <a:r>
              <a:rPr lang="en-US" dirty="0">
                <a:latin typeface="Arial" charset="0"/>
              </a:rPr>
              <a:t> explains the data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01948" y="1521767"/>
            <a:ext cx="883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</a:rPr>
              <a:t>Considers all genotype combinations, doesn’t see the “suspect”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15</a:t>
            </a:fld>
            <a:endParaRPr lang="en-US" sz="2400" dirty="0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53FC485-5ACC-9B4D-965F-B3A18084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3886200"/>
            <a:ext cx="304800" cy="1906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1AC2614-62E4-124E-BA27-162803C1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00400"/>
            <a:ext cx="304800" cy="25923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D0952131-DE3C-744B-AA5D-B2E02B9B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970" y="5181600"/>
            <a:ext cx="304800" cy="62102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1A4D3F9A-F668-FA4F-B69E-C01C4343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420" y="5105400"/>
            <a:ext cx="304800" cy="69722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14ED9-3EA3-3748-BA11-161D86A334BC}"/>
              </a:ext>
            </a:extLst>
          </p:cNvPr>
          <p:cNvSpPr txBox="1"/>
          <p:nvPr/>
        </p:nvSpPr>
        <p:spPr>
          <a:xfrm>
            <a:off x="5125664" y="2295434"/>
            <a:ext cx="225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• objective</a:t>
            </a:r>
          </a:p>
          <a:p>
            <a:r>
              <a:rPr lang="en-US" dirty="0">
                <a:solidFill>
                  <a:srgbClr val="0070C0"/>
                </a:solidFill>
              </a:rPr>
              <a:t>• uses all data</a:t>
            </a:r>
          </a:p>
          <a:p>
            <a:r>
              <a:rPr lang="en-US" dirty="0">
                <a:solidFill>
                  <a:srgbClr val="0070C0"/>
                </a:solidFill>
              </a:rPr>
              <a:t>• no threshold</a:t>
            </a:r>
          </a:p>
        </p:txBody>
      </p:sp>
    </p:spTree>
    <p:extLst>
      <p:ext uri="{BB962C8B-B14F-4D97-AF65-F5344CB8AC3E}">
        <p14:creationId xmlns:p14="http://schemas.microsoft.com/office/powerpoint/2010/main" val="78455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A1E77E8-E089-5D4F-8695-E15D64A78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unmixes mixtures</a:t>
            </a:r>
          </a:p>
        </p:txBody>
      </p:sp>
      <p:pic>
        <p:nvPicPr>
          <p:cNvPr id="28674" name="Picture 2" descr="MixWght.tiff">
            <a:extLst>
              <a:ext uri="{FF2B5EF4-FFF2-40B4-BE49-F238E27FC236}">
                <a16:creationId xmlns:a16="http://schemas.microsoft.com/office/drawing/2014/main" id="{43AC0A49-FFDF-2340-AAB2-F644425B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57400"/>
            <a:ext cx="6477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>
            <a:extLst>
              <a:ext uri="{FF2B5EF4-FFF2-40B4-BE49-F238E27FC236}">
                <a16:creationId xmlns:a16="http://schemas.microsoft.com/office/drawing/2014/main" id="{2E7F8EE8-76FB-5348-93BF-E27990C7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15" y="1595438"/>
            <a:ext cx="7766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Separates the mixture data into contributor components</a:t>
            </a:r>
          </a:p>
        </p:txBody>
      </p:sp>
      <p:sp>
        <p:nvSpPr>
          <p:cNvPr id="28676" name="Left-Right Arrow 4">
            <a:extLst>
              <a:ext uri="{FF2B5EF4-FFF2-40B4-BE49-F238E27FC236}">
                <a16:creationId xmlns:a16="http://schemas.microsoft.com/office/drawing/2014/main" id="{32576C30-0C71-E942-99DB-19C8E4E4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733800"/>
            <a:ext cx="1752600" cy="5334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98DDC97F-5F37-094B-9E21-045EDC9BE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5908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25%</a:t>
            </a:r>
          </a:p>
        </p:txBody>
      </p:sp>
      <p:sp>
        <p:nvSpPr>
          <p:cNvPr id="28678" name="TextBox 6">
            <a:extLst>
              <a:ext uri="{FF2B5EF4-FFF2-40B4-BE49-F238E27FC236}">
                <a16:creationId xmlns:a16="http://schemas.microsoft.com/office/drawing/2014/main" id="{47677899-9258-FB40-8469-CE1455C4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5908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75%</a:t>
            </a:r>
          </a:p>
        </p:txBody>
      </p:sp>
      <p:sp>
        <p:nvSpPr>
          <p:cNvPr id="28679" name="Slide Number Placeholder 1">
            <a:extLst>
              <a:ext uri="{FF2B5EF4-FFF2-40B4-BE49-F238E27FC236}">
                <a16:creationId xmlns:a16="http://schemas.microsoft.com/office/drawing/2014/main" id="{0190F8C1-35BA-5740-B94A-7DB073A6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A521CE0-FA86-9247-857C-D8F93AB56CF4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27432B4-125A-DC4C-80DF-094A4191F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D108EAD0-5A8E-794C-9723-D7DA39A48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7EE2EF-59B5-E74B-A3FA-4120DDBC1417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40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9FD0C07C-ED40-6C40-B90D-D5A02479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7588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7623BD54-0B3C-B24B-A729-9252C86B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36700"/>
            <a:ext cx="246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312AE-4AE6-3143-B63D-36537EB9A445}"/>
              </a:ext>
            </a:extLst>
          </p:cNvPr>
          <p:cNvSpPr txBox="1"/>
          <p:nvPr/>
        </p:nvSpPr>
        <p:spPr>
          <a:xfrm>
            <a:off x="6545263" y="1814513"/>
            <a:ext cx="9858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7DE51D7E-DA7A-4840-BE7B-DFB66FD2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743200"/>
            <a:ext cx="51149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4C946B-5181-3A4D-A156-2950672ACE8E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predictability</a:t>
            </a:r>
          </a:p>
        </p:txBody>
      </p:sp>
    </p:spTree>
    <p:extLst>
      <p:ext uri="{BB962C8B-B14F-4D97-AF65-F5344CB8AC3E}">
        <p14:creationId xmlns:p14="http://schemas.microsoft.com/office/powerpoint/2010/main" val="95618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6B6EA84-C2D4-B84C-B812-FADC330D4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C67C3986-D79C-0944-9791-8CED26A60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D46AC-33C3-C74C-81F9-560BDC0DA399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A45B63-781E-3A4C-8E55-5421FA3136AF}"/>
              </a:ext>
            </a:extLst>
          </p:cNvPr>
          <p:cNvSpPr txBox="1">
            <a:spLocks/>
          </p:cNvSpPr>
          <p:nvPr/>
        </p:nvSpPr>
        <p:spPr bwMode="auto">
          <a:xfrm>
            <a:off x="727075" y="4783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Daubert reliability prongs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ACE0F-59C2-C347-9B9B-EFBF41BE6589}"/>
              </a:ext>
            </a:extLst>
          </p:cNvPr>
          <p:cNvSpPr txBox="1"/>
          <p:nvPr/>
        </p:nvSpPr>
        <p:spPr>
          <a:xfrm>
            <a:off x="0" y="2590800"/>
            <a:ext cx="8908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Is testing possible? Has it been tested?</a:t>
            </a:r>
          </a:p>
          <a:p>
            <a:pPr marL="457200" indent="-457200">
              <a:buFontTx/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Error rates &amp; standards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Subjected to peer review and publication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General acceptance in relevant scientific community</a:t>
            </a:r>
          </a:p>
        </p:txBody>
      </p:sp>
    </p:spTree>
    <p:extLst>
      <p:ext uri="{BB962C8B-B14F-4D97-AF65-F5344CB8AC3E}">
        <p14:creationId xmlns:p14="http://schemas.microsoft.com/office/powerpoint/2010/main" val="362260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53F41F3-F3C9-CF43-B0B7-8A996B70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EB7467B9-45CC-C645-8345-CA5AAEAB8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B0724-7682-6245-B39B-5F79FF0A3E14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400"/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980055AF-6B2D-B648-A7E5-0FFA23F71D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40088"/>
            <a:ext cx="3416300" cy="801687"/>
            <a:chOff x="4114800" y="3333005"/>
            <a:chExt cx="3416630" cy="801033"/>
          </a:xfrm>
        </p:grpSpPr>
        <p:pic>
          <p:nvPicPr>
            <p:cNvPr id="32775" name="Picture 5">
              <a:extLst>
                <a:ext uri="{FF2B5EF4-FFF2-40B4-BE49-F238E27FC236}">
                  <a16:creationId xmlns:a16="http://schemas.microsoft.com/office/drawing/2014/main" id="{3B0D4C2C-80B7-B94F-9FC4-3A092E319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33005"/>
              <a:ext cx="24638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6A4E4-651A-E049-8C1F-E4660D0EFD43}"/>
                </a:ext>
              </a:extLst>
            </p:cNvPr>
            <p:cNvSpPr txBox="1"/>
            <p:nvPr/>
          </p:nvSpPr>
          <p:spPr>
            <a:xfrm>
              <a:off x="6545498" y="3610590"/>
              <a:ext cx="985932" cy="523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2014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D2110C8-05F3-2B40-BBAC-8D7D0C093D74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testing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0AC72172-E85C-3B43-9F23-35F391A4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>
            <a:extLst>
              <a:ext uri="{FF2B5EF4-FFF2-40B4-BE49-F238E27FC236}">
                <a16:creationId xmlns:a16="http://schemas.microsoft.com/office/drawing/2014/main" id="{ECE717D3-73FA-4745-9EA5-662A29C2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Validation axes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reproducible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A84187-F253-D447-95D5-34F1D0A3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Failed DNA data interpretation</a:t>
            </a:r>
          </a:p>
        </p:txBody>
      </p:sp>
      <p:pic>
        <p:nvPicPr>
          <p:cNvPr id="28674" name="Picture 2" descr="washington-post.jpg">
            <a:extLst>
              <a:ext uri="{FF2B5EF4-FFF2-40B4-BE49-F238E27FC236}">
                <a16:creationId xmlns:a16="http://schemas.microsoft.com/office/drawing/2014/main" id="{96DBB253-AFCA-6046-8504-414936C4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4" t="37811" r="-1563" b="40627"/>
          <a:stretch>
            <a:fillRect/>
          </a:stretch>
        </p:blipFill>
        <p:spPr bwMode="auto">
          <a:xfrm>
            <a:off x="2451100" y="1765300"/>
            <a:ext cx="424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E4AE7C09-7CC0-1D42-A966-A84126EA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2616200"/>
            <a:ext cx="713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/>
              <a:t>Virginia reevaluates DNA evidence in 375 cases</a:t>
            </a:r>
            <a:endParaRPr lang="en-US" altLang="en-US"/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id="{7718DC05-B1E7-7B4A-B253-C81BF498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073400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July 16, 2011</a:t>
            </a: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6CEDFBEB-BB66-1B4A-9DD8-D97EDE6C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3819525"/>
            <a:ext cx="6845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90"/>
                </a:solidFill>
                <a:latin typeface="Times" pitchFamily="2" charset="0"/>
              </a:rPr>
              <a:t>“Mixture cases are their own little nightmare,” says William Vosburgh, director of the D.C. police’s crime lab. “It gets really tricky in a hurry.”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D2733669-40F0-EB41-AF53-8E246A60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5341938"/>
            <a:ext cx="786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FF"/>
                </a:solidFill>
                <a:latin typeface="Times" pitchFamily="2" charset="0"/>
              </a:rPr>
              <a:t>“If you show 10 colleagues a mixture, 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Times" pitchFamily="2" charset="0"/>
              </a:rPr>
              <a:t>  you will probably end up with 10 different answers”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Times" pitchFamily="2" charset="0"/>
              </a:rPr>
              <a:t>Dr. Peter Gill, Human Identification E-Symposium, 2005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CE8F0D6-676F-F740-AD74-BDEBA1E0B642}"/>
              </a:ext>
            </a:extLst>
          </p:cNvPr>
          <p:cNvSpPr txBox="1">
            <a:spLocks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A09EDD62-FA49-E541-A11C-741E2D88E884}" type="slidenum">
              <a:rPr lang="en-US" altLang="en-US"/>
              <a:pPr algn="ctr"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16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576EAE3-8E69-F141-A70F-51D186C0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(&amp; human) error rates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097D664-B6FE-C34D-AE73-71CEA03FBBD5}"/>
              </a:ext>
            </a:extLst>
          </p:cNvPr>
          <p:cNvSpPr txBox="1">
            <a:spLocks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6F00-3D98-A541-BEA1-6396A4F1765D}"/>
              </a:ext>
            </a:extLst>
          </p:cNvPr>
          <p:cNvSpPr txBox="1"/>
          <p:nvPr/>
        </p:nvSpPr>
        <p:spPr>
          <a:xfrm>
            <a:off x="1284082" y="1845049"/>
            <a:ext cx="65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specificity (million samples)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From noncontributor distribution, for LR &gt; 100: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Error rate = 1 in 1,000,000 (</a:t>
            </a:r>
            <a:r>
              <a:rPr lang="en-US" altLang="en-US" b="1" dirty="0">
                <a:solidFill>
                  <a:srgbClr val="FF0000"/>
                </a:solidFill>
              </a:rPr>
              <a:t>0.0001</a:t>
            </a:r>
            <a:r>
              <a:rPr lang="en-US" altLang="en-US" dirty="0">
                <a:solidFill>
                  <a:srgbClr val="FF0000"/>
                </a:solidFill>
              </a:rPr>
              <a:t>)%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99D51-67BC-7D4C-A562-8794ED21BE21}"/>
              </a:ext>
            </a:extLst>
          </p:cNvPr>
          <p:cNvSpPr txBox="1"/>
          <p:nvPr/>
        </p:nvSpPr>
        <p:spPr>
          <a:xfrm>
            <a:off x="2091192" y="3426378"/>
            <a:ext cx="496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CPI – analytical threshold</a:t>
            </a:r>
          </a:p>
          <a:p>
            <a:r>
              <a:rPr lang="en-US" dirty="0">
                <a:solidFill>
                  <a:srgbClr val="002060"/>
                </a:solidFill>
              </a:rPr>
              <a:t>5 false positives in 81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5 in 81 (</a:t>
            </a:r>
            <a:r>
              <a:rPr lang="en-US" b="1" dirty="0">
                <a:solidFill>
                  <a:srgbClr val="FF0000"/>
                </a:solidFill>
              </a:rPr>
              <a:t>6%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0916D-A25A-F741-9DC6-9C52E18AA3CB}"/>
              </a:ext>
            </a:extLst>
          </p:cNvPr>
          <p:cNvSpPr txBox="1"/>
          <p:nvPr/>
        </p:nvSpPr>
        <p:spPr>
          <a:xfrm>
            <a:off x="2168136" y="5007707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mCPI</a:t>
            </a:r>
            <a:r>
              <a:rPr lang="en-US" dirty="0">
                <a:solidFill>
                  <a:srgbClr val="7030A0"/>
                </a:solidFill>
              </a:rPr>
              <a:t> – stochastic threshold</a:t>
            </a:r>
          </a:p>
          <a:p>
            <a:r>
              <a:rPr lang="en-US" dirty="0">
                <a:solidFill>
                  <a:srgbClr val="7030A0"/>
                </a:solidFill>
              </a:rPr>
              <a:t>17 inconclusive results</a:t>
            </a:r>
          </a:p>
          <a:p>
            <a:r>
              <a:rPr lang="en-US" dirty="0">
                <a:solidFill>
                  <a:srgbClr val="7030A0"/>
                </a:solidFill>
              </a:rPr>
              <a:t>1 false positive in 53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1 in 53 (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9151B1F5-0E75-A44C-A3BA-0EB90AE36EDA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6A320C-DB5C-D840-B8A9-7D0BB77213FB}" type="slidenum">
              <a:rPr lang="en-US" altLang="en-US"/>
              <a:pPr algn="r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7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713FEE8-6B19-F84F-8C54-5C89D4B4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peer review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5AF740A0-7C8A-C044-9BC2-4A9B1DED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BEC7F7C-2C53-3E4F-A54A-B2B7CCE5255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79B9ABC4-3B26-C447-B104-076A3667B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5058" name="Picture 2" descr="JFS2011.jpeg">
            <a:extLst>
              <a:ext uri="{FF2B5EF4-FFF2-40B4-BE49-F238E27FC236}">
                <a16:creationId xmlns:a16="http://schemas.microsoft.com/office/drawing/2014/main" id="{FC98E4AF-9B54-3949-A09F-A618527D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FS2013.jpeg">
            <a:extLst>
              <a:ext uri="{FF2B5EF4-FFF2-40B4-BE49-F238E27FC236}">
                <a16:creationId xmlns:a16="http://schemas.microsoft.com/office/drawing/2014/main" id="{2FFB1C39-962D-584D-8EA6-C6D097F4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 bwMode="auto">
          <a:xfrm>
            <a:off x="0" y="6096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5001F48D-B6BA-7140-A86C-FFB003CB8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33338"/>
            <a:ext cx="644525" cy="42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AEA8A-DBA9-024D-AEC3-F0DBEDA4204A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2400"/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9183FC81-06AA-964D-AB90-61E48541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32622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48424-AA3B-914F-A103-0F0EEDE7F01C}"/>
              </a:ext>
            </a:extLst>
          </p:cNvPr>
          <p:cNvSpPr txBox="1"/>
          <p:nvPr/>
        </p:nvSpPr>
        <p:spPr>
          <a:xfrm>
            <a:off x="3435326" y="3200400"/>
            <a:ext cx="538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Human review failed 70% of the time,</a:t>
            </a:r>
          </a:p>
          <a:p>
            <a:r>
              <a:rPr lang="en-US" dirty="0">
                <a:solidFill>
                  <a:srgbClr val="C00000"/>
                </a:solidFill>
              </a:rPr>
              <a:t>giving no match statistic, even though</a:t>
            </a:r>
          </a:p>
          <a:p>
            <a:r>
              <a:rPr lang="en-US" dirty="0">
                <a:solidFill>
                  <a:srgbClr val="C00000"/>
                </a:solidFill>
              </a:rPr>
              <a:t>the DNA evidence was informative.</a:t>
            </a:r>
          </a:p>
        </p:txBody>
      </p:sp>
    </p:spTree>
    <p:extLst>
      <p:ext uri="{BB962C8B-B14F-4D97-AF65-F5344CB8AC3E}">
        <p14:creationId xmlns:p14="http://schemas.microsoft.com/office/powerpoint/2010/main" val="279699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A641F5B-820D-C248-806C-84CA442D0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general acceptance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46170A-31EA-2648-94BD-FB64FD804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04884"/>
              </p:ext>
            </p:extLst>
          </p:nvPr>
        </p:nvGraphicFramePr>
        <p:xfrm>
          <a:off x="1181100" y="2057400"/>
          <a:ext cx="6781800" cy="435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Invented math &amp;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algorithms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25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Developed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computer systems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20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Support users and workflow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 laboratories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Routinely used in casework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10 crime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labs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Validate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system reliability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42 studies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the community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100 talks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Train or certify analysts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400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students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Admissibility challenges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29 rulings, 14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Testify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about LR results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102 trials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 lawyers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and public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people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Make the ideas understandable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cases,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45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273" name="Slide Number Placeholder 1">
            <a:extLst>
              <a:ext uri="{FF2B5EF4-FFF2-40B4-BE49-F238E27FC236}">
                <a16:creationId xmlns:a16="http://schemas.microsoft.com/office/drawing/2014/main" id="{5772B2C2-E61A-9447-9643-A0AD4444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DF7D26A-855F-C948-AD12-EFF1107E5E57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C5FC33E-C922-114E-BE55-933F58DC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029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29 US admissibility rulings</a:t>
            </a:r>
          </a:p>
        </p:txBody>
      </p:sp>
      <p:sp>
        <p:nvSpPr>
          <p:cNvPr id="52226" name="Slide Number Placeholder 1">
            <a:extLst>
              <a:ext uri="{FF2B5EF4-FFF2-40B4-BE49-F238E27FC236}">
                <a16:creationId xmlns:a16="http://schemas.microsoft.com/office/drawing/2014/main" id="{7FEF3828-3004-1D48-B806-B861D2F9C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99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79AF-8EAB-2241-9F6B-3172E6E0029D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2400"/>
          </a:p>
        </p:txBody>
      </p:sp>
      <p:sp>
        <p:nvSpPr>
          <p:cNvPr id="52227" name="TextBox 1">
            <a:extLst>
              <a:ext uri="{FF2B5EF4-FFF2-40B4-BE49-F238E27FC236}">
                <a16:creationId xmlns:a16="http://schemas.microsoft.com/office/drawing/2014/main" id="{827C972F-2C9E-6D45-B488-07E37404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594003"/>
            <a:ext cx="7436651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Commonwealth of Pennsylvania v Kevin Foley (admitted, 2009; appellate precedent, 2012)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People of California v Dupree Langston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Commonwealth of Virginia v Matthew Brady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Ohio v Maurice Shaw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Louisiana v </a:t>
            </a:r>
            <a:r>
              <a:rPr lang="en-US" altLang="en-US" sz="1400" dirty="0" err="1"/>
              <a:t>Chattley</a:t>
            </a:r>
            <a:r>
              <a:rPr lang="en-US" altLang="en-US" sz="1400" dirty="0"/>
              <a:t> Chesterfield &amp; Samuel Nicolas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People of New York v John Wakefield (admitted, 2015;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South Carolina v </a:t>
            </a:r>
            <a:r>
              <a:rPr lang="en-US" altLang="en-US" sz="1400" dirty="0" err="1"/>
              <a:t>Jaquard</a:t>
            </a:r>
            <a:r>
              <a:rPr lang="en-US" altLang="en-US" sz="1400" dirty="0"/>
              <a:t> Aiken (admitted, 2015)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Commonwealth of Massachusetts v Heidi Bartlett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</a:t>
            </a:r>
            <a:r>
              <a:rPr lang="en-US" altLang="en-US" sz="1400" dirty="0" err="1"/>
              <a:t>Dugniqio</a:t>
            </a:r>
            <a:r>
              <a:rPr lang="en-US" altLang="en-US" sz="1400" dirty="0"/>
              <a:t> Forest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Malcolm Wade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Washington v Emanuel Fair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Louisiana v Harold Houston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Randal </a:t>
            </a:r>
            <a:r>
              <a:rPr lang="en-US" altLang="en-US" sz="1400" dirty="0" err="1"/>
              <a:t>Coalter</a:t>
            </a:r>
            <a:r>
              <a:rPr lang="en-US" altLang="en-US" sz="1400" dirty="0"/>
              <a:t>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Nebraska v Charles Simmer (admitted, 2018;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Indiana v </a:t>
            </a:r>
            <a:r>
              <a:rPr lang="en-US" altLang="en-US" sz="1400" dirty="0" err="1"/>
              <a:t>Vaylen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Glazebrook</a:t>
            </a:r>
            <a:r>
              <a:rPr lang="en-US" altLang="en-US" sz="1400" dirty="0"/>
              <a:t>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Ohio v David Mathis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Florida v </a:t>
            </a:r>
            <a:r>
              <a:rPr lang="en-US" altLang="en-US" sz="1400" dirty="0" err="1"/>
              <a:t>Lajayvian</a:t>
            </a:r>
            <a:r>
              <a:rPr lang="en-US" altLang="en-US" sz="1400" dirty="0"/>
              <a:t> Daniels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Tennessee v </a:t>
            </a:r>
            <a:r>
              <a:rPr lang="en-US" altLang="en-US" sz="1400" dirty="0" err="1"/>
              <a:t>Demontez</a:t>
            </a:r>
            <a:r>
              <a:rPr lang="en-US" altLang="en-US" sz="1400" dirty="0"/>
              <a:t> Watkins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</a:t>
            </a:r>
            <a:r>
              <a:rPr lang="en-US" altLang="en-US" sz="1400" dirty="0" err="1"/>
              <a:t>Thaddus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Nundra</a:t>
            </a:r>
            <a:r>
              <a:rPr lang="en-US" altLang="en-US" sz="1400" dirty="0"/>
              <a:t>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Monte Baugh &amp; Thaddeus Howell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Louisiana v Kyle Russ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People of New York v Casey Wilson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Alexander Battle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United States v Lenard Gibbs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Guy Sewell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</a:t>
            </a:r>
            <a:r>
              <a:rPr lang="en-US" altLang="en-US" sz="1400" dirty="0" err="1"/>
              <a:t>Adedojah</a:t>
            </a:r>
            <a:r>
              <a:rPr lang="en-US" altLang="en-US" sz="1400" dirty="0"/>
              <a:t> Bah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Georgia v Nathaniel Day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State of Tennessee v Abdullah Powell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United States v Curtis Johnson (admitted, 2021)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v. Black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25</a:t>
            </a:fld>
            <a:endParaRPr lang="en-US" dirty="0"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4386" y="2151606"/>
          <a:ext cx="8763000" cy="3657600"/>
        </p:xfrm>
        <a:graphic>
          <a:graphicData uri="http://schemas.openxmlformats.org/drawingml/2006/table">
            <a:tbl>
              <a:tblPr/>
              <a:tblGrid>
                <a:gridCol w="64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David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Bonnie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BettyAnn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Armstrong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Craig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Eleanora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Baseball hat velcro strap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 quintillion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 billion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1/1.83 thousand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1/62.6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 bedroom light switch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million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8.14 million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 bathroom light switch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1/19.5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 million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3.63 million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3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Pennsylvania v. McBride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1752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Cybergenetics </a:t>
            </a:r>
            <a:r>
              <a:rPr lang="en-US" dirty="0" err="1">
                <a:solidFill>
                  <a:srgbClr val="0000FF"/>
                </a:solidFill>
              </a:rPr>
              <a:t>TrueAllele</a:t>
            </a:r>
            <a:r>
              <a:rPr lang="en-US" dirty="0">
                <a:solidFill>
                  <a:srgbClr val="0000FF"/>
                </a:solidFill>
              </a:rPr>
              <a:t> reanalysis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0" y="2209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Match statistics provide 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343400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114800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pic>
        <p:nvPicPr>
          <p:cNvPr id="18449" name="Picture 37" descr="getoutj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4620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8" descr="GoToJailweb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26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6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0133" y="609600"/>
            <a:ext cx="8644467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Indiana v. </a:t>
            </a:r>
            <a:r>
              <a:rPr lang="en-US" dirty="0" err="1">
                <a:latin typeface="Arial" charset="0"/>
              </a:rPr>
              <a:t>Pinkins</a:t>
            </a:r>
            <a:r>
              <a:rPr lang="en-US" dirty="0">
                <a:latin typeface="Arial" charset="0"/>
              </a:rPr>
              <a:t> &amp; Glenn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96938" y="2266950"/>
            <a:ext cx="729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1989 – 5 men raped an Indiana woman</a:t>
            </a:r>
          </a:p>
          <a:p>
            <a:r>
              <a:rPr lang="en-US">
                <a:solidFill>
                  <a:srgbClr val="0000FF"/>
                </a:solidFill>
              </a:rPr>
              <a:t>Darryl Pinkins and 2 others misidentified</a:t>
            </a:r>
          </a:p>
          <a:p>
            <a:r>
              <a:rPr lang="en-US">
                <a:solidFill>
                  <a:srgbClr val="0000FF"/>
                </a:solidFill>
              </a:rPr>
              <a:t>1991 – wrongfully convicted, 65 year sentence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55663" y="4130675"/>
            <a:ext cx="7402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2001 – DNA mixture evidence </a:t>
            </a:r>
          </a:p>
          <a:p>
            <a:r>
              <a:rPr lang="en-US" dirty="0">
                <a:solidFill>
                  <a:srgbClr val="FF0000"/>
                </a:solidFill>
              </a:rPr>
              <a:t>2 contributors found, not the accused</a:t>
            </a:r>
          </a:p>
          <a:p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-US" b="1" dirty="0">
                <a:solidFill>
                  <a:srgbClr val="FF0000"/>
                </a:solidFill>
              </a:rPr>
              <a:t>5 were needed</a:t>
            </a:r>
            <a:r>
              <a:rPr lang="en-US" dirty="0">
                <a:solidFill>
                  <a:srgbClr val="FF0000"/>
                </a:solidFill>
              </a:rPr>
              <a:t>, post-conviction relief denied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27</a:t>
            </a:fld>
            <a:endParaRPr lang="en-US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0EAFA-B3D0-CA41-88F3-48A4CF3EC320}"/>
              </a:ext>
            </a:extLst>
          </p:cNvPr>
          <p:cNvSpPr txBox="1"/>
          <p:nvPr/>
        </p:nvSpPr>
        <p:spPr>
          <a:xfrm>
            <a:off x="160337" y="10160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Historical cases</a:t>
            </a:r>
          </a:p>
        </p:txBody>
      </p:sp>
    </p:spTree>
    <p:extLst>
      <p:ext uri="{BB962C8B-B14F-4D97-AF65-F5344CB8AC3E}">
        <p14:creationId xmlns:p14="http://schemas.microsoft.com/office/powerpoint/2010/main" val="264945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TrueAllele Pinkins findings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93800" y="1993900"/>
            <a:ext cx="75009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</a:rPr>
              <a:t>1. compared </a:t>
            </a:r>
            <a:r>
              <a:rPr lang="en-US" sz="2800" i="1">
                <a:solidFill>
                  <a:srgbClr val="0000FF"/>
                </a:solidFill>
              </a:rPr>
              <a:t>evidence with evidence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2. calculated </a:t>
            </a:r>
            <a:r>
              <a:rPr lang="en-US" sz="2800" i="1">
                <a:solidFill>
                  <a:srgbClr val="0000FF"/>
                </a:solidFill>
              </a:rPr>
              <a:t>exclusionary match statistics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3. revealed 5% </a:t>
            </a:r>
            <a:r>
              <a:rPr lang="en-US" sz="2800" i="1">
                <a:solidFill>
                  <a:srgbClr val="0000FF"/>
                </a:solidFill>
              </a:rPr>
              <a:t>minor mixture contributor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4</a:t>
            </a:r>
            <a:r>
              <a:rPr lang="en-US" sz="2800" i="1">
                <a:solidFill>
                  <a:srgbClr val="0000FF"/>
                </a:solidFill>
              </a:rPr>
              <a:t>. jointly analyzed </a:t>
            </a:r>
            <a:r>
              <a:rPr lang="en-US" sz="2800">
                <a:solidFill>
                  <a:srgbClr val="0000FF"/>
                </a:solidFill>
              </a:rPr>
              <a:t>DNA mixture data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5. showed three perpetrators were </a:t>
            </a:r>
            <a:r>
              <a:rPr lang="en-US" sz="2800" i="1">
                <a:solidFill>
                  <a:srgbClr val="0000FF"/>
                </a:solidFill>
              </a:rPr>
              <a:t>brothers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772444" y="4876800"/>
            <a:ext cx="5599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found </a:t>
            </a:r>
            <a:r>
              <a:rPr lang="en-US" sz="2800" b="1" dirty="0">
                <a:solidFill>
                  <a:srgbClr val="FF0000"/>
                </a:solidFill>
              </a:rPr>
              <a:t>5 unidentified genotypes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defendants not linked to the crime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28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6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Pinkins</a:t>
            </a:r>
            <a:r>
              <a:rPr lang="en-US" dirty="0">
                <a:latin typeface="Arial" charset="0"/>
              </a:rPr>
              <a:t> exonerated</a:t>
            </a:r>
          </a:p>
        </p:txBody>
      </p:sp>
      <p:pic>
        <p:nvPicPr>
          <p:cNvPr id="57346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4267200" y="3512254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Indiana</a:t>
            </a:r>
          </a:p>
          <a:p>
            <a:r>
              <a:rPr lang="en-US" b="1" dirty="0">
                <a:solidFill>
                  <a:srgbClr val="FFFF00"/>
                </a:solidFill>
              </a:rPr>
              <a:t>April 25, 2016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29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78E7A2D4-DB51-0746-88D4-5C632AE27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person, one genotype</a:t>
            </a:r>
          </a:p>
        </p:txBody>
      </p:sp>
      <p:pic>
        <p:nvPicPr>
          <p:cNvPr id="17410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A6970025-705E-6C4D-8523-480CA90C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2B351799-2DB6-F646-A273-7689F962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15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C794DE89-7B25-5349-A30F-2F4836B5B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146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16</a:t>
            </a:r>
          </a:p>
        </p:txBody>
      </p:sp>
      <p:pic>
        <p:nvPicPr>
          <p:cNvPr id="17415" name="Picture 6" descr="chromopair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A1F23682-F4BF-AD43-8A6B-ABEA9529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043113"/>
            <a:ext cx="11239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">
            <a:extLst>
              <a:ext uri="{FF2B5EF4-FFF2-40B4-BE49-F238E27FC236}">
                <a16:creationId xmlns:a16="http://schemas.microsoft.com/office/drawing/2014/main" id="{A2253F2F-DBF8-7045-82A2-9C536FB6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002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locus</a:t>
            </a:r>
          </a:p>
        </p:txBody>
      </p:sp>
      <p:sp>
        <p:nvSpPr>
          <p:cNvPr id="17417" name="Rectangle 16">
            <a:extLst>
              <a:ext uri="{FF2B5EF4-FFF2-40B4-BE49-F238E27FC236}">
                <a16:creationId xmlns:a16="http://schemas.microsoft.com/office/drawing/2014/main" id="{C2DFFF1F-915C-944B-8FFB-C7E7C3F3E877}"/>
              </a:ext>
            </a:extLst>
          </p:cNvPr>
          <p:cNvSpPr>
            <a:spLocks noChangeArrowheads="1"/>
          </p:cNvSpPr>
          <p:nvPr/>
        </p:nvSpPr>
        <p:spPr bwMode="auto">
          <a:xfrm rot="-1368961">
            <a:off x="3829050" y="2971800"/>
            <a:ext cx="914400" cy="7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ight Arrow 10">
            <a:extLst>
              <a:ext uri="{FF2B5EF4-FFF2-40B4-BE49-F238E27FC236}">
                <a16:creationId xmlns:a16="http://schemas.microsoft.com/office/drawing/2014/main" id="{285804B6-DBDE-6242-B4E7-81267231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ight Arrow 11">
            <a:extLst>
              <a:ext uri="{FF2B5EF4-FFF2-40B4-BE49-F238E27FC236}">
                <a16:creationId xmlns:a16="http://schemas.microsoft.com/office/drawing/2014/main" id="{02DBA3F7-2D04-8645-B29A-17C713FF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Slide Number Placeholder 1">
            <a:extLst>
              <a:ext uri="{FF2B5EF4-FFF2-40B4-BE49-F238E27FC236}">
                <a16:creationId xmlns:a16="http://schemas.microsoft.com/office/drawing/2014/main" id="{413F179B-891A-674E-8ACF-7B25CA11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784C7F3-3319-1B45-9757-B8AFCA1AE8AC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400"/>
          </a:p>
        </p:txBody>
      </p:sp>
      <p:pic>
        <p:nvPicPr>
          <p:cNvPr id="14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9A6A9A42-F9E7-D543-B824-02F074A8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9"/>
          <a:stretch>
            <a:fillRect/>
          </a:stretch>
        </p:blipFill>
        <p:spPr bwMode="auto">
          <a:xfrm rot="5400000">
            <a:off x="6500018" y="1958182"/>
            <a:ext cx="582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85BC5BD5-B362-B140-98AB-D126B994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9"/>
          <a:stretch>
            <a:fillRect/>
          </a:stretch>
        </p:blipFill>
        <p:spPr bwMode="auto">
          <a:xfrm rot="5400000">
            <a:off x="6604793" y="2705102"/>
            <a:ext cx="582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16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EFCB403-FAD2-B945-84D7-D1CDA312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Georgia v. Gates</a:t>
            </a:r>
          </a:p>
        </p:txBody>
      </p:sp>
      <p:sp>
        <p:nvSpPr>
          <p:cNvPr id="46093" name="Slide Number Placeholder 1">
            <a:extLst>
              <a:ext uri="{FF2B5EF4-FFF2-40B4-BE49-F238E27FC236}">
                <a16:creationId xmlns:a16="http://schemas.microsoft.com/office/drawing/2014/main" id="{F41A5AB9-F985-1B41-8986-2BBEC91E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1549E-A492-9141-ADFE-B9E798920DE7}" type="slidenum">
              <a:rPr lang="en-US" altLang="en-US" sz="2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A1A8-7E7E-6041-8224-3D7CCAF0AE94}"/>
              </a:ext>
            </a:extLst>
          </p:cNvPr>
          <p:cNvSpPr txBox="1"/>
          <p:nvPr/>
        </p:nvSpPr>
        <p:spPr>
          <a:xfrm>
            <a:off x="698984" y="2008248"/>
            <a:ext cx="718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>
                <a:solidFill>
                  <a:srgbClr val="002060"/>
                </a:solidFill>
                <a:ea typeface="ＭＳ Ｐゴシック" charset="-128"/>
              </a:rPr>
              <a:t>1977, Johnnie Lee Gates admits to murder, </a:t>
            </a:r>
          </a:p>
          <a:p>
            <a:pPr algn="ctr"/>
            <a:r>
              <a:rPr lang="en-US" altLang="x-none" sz="2800" dirty="0">
                <a:solidFill>
                  <a:srgbClr val="002060"/>
                </a:solidFill>
                <a:ea typeface="ＭＳ Ｐゴシック" charset="-128"/>
              </a:rPr>
              <a:t>is convicted and sentenced to death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3317C-442B-D042-91EF-316FCE6EC86F}"/>
              </a:ext>
            </a:extLst>
          </p:cNvPr>
          <p:cNvSpPr txBox="1"/>
          <p:nvPr/>
        </p:nvSpPr>
        <p:spPr>
          <a:xfrm>
            <a:off x="117094" y="3849263"/>
            <a:ext cx="902041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2600" kern="0" dirty="0">
                <a:solidFill>
                  <a:srgbClr val="7030A0"/>
                </a:solidFill>
                <a:ea typeface="ＭＳ Ｐゴシック" charset="-128"/>
              </a:rPr>
              <a:t>• Mental deficiency</a:t>
            </a:r>
          </a:p>
          <a:p>
            <a:r>
              <a:rPr lang="en-US" altLang="x-none" sz="2600" kern="0" dirty="0">
                <a:solidFill>
                  <a:srgbClr val="7030A0"/>
                </a:solidFill>
                <a:ea typeface="ＭＳ Ｐゴシック" charset="-128"/>
              </a:rPr>
              <a:t>• Brought to crime scene for confession, touched items</a:t>
            </a:r>
          </a:p>
          <a:p>
            <a:r>
              <a:rPr lang="en-US" altLang="x-none" sz="2600" kern="0" dirty="0">
                <a:solidFill>
                  <a:srgbClr val="7030A0"/>
                </a:solidFill>
                <a:ea typeface="ＭＳ Ｐゴシック" charset="-128"/>
              </a:rPr>
              <a:t>• Prosecutor struck all black jurors in several capital cases</a:t>
            </a:r>
          </a:p>
          <a:p>
            <a:endParaRPr lang="en-US" altLang="x-none" sz="2600" kern="0" dirty="0">
              <a:solidFill>
                <a:srgbClr val="7030A0"/>
              </a:solidFill>
              <a:ea typeface="ＭＳ Ｐゴシック" charset="-128"/>
            </a:endParaRPr>
          </a:p>
          <a:p>
            <a:r>
              <a:rPr lang="en-US" altLang="x-none" sz="2600" kern="0" dirty="0">
                <a:solidFill>
                  <a:srgbClr val="FF0000"/>
                </a:solidFill>
                <a:ea typeface="ＭＳ Ｐゴシック" charset="-128"/>
              </a:rPr>
              <a:t>• Two newly discovered ligatures – four-contributor mixtures</a:t>
            </a:r>
          </a:p>
          <a:p>
            <a:r>
              <a:rPr lang="en-US" altLang="x-none" sz="2600" kern="0" dirty="0">
                <a:solidFill>
                  <a:srgbClr val="FF0000"/>
                </a:solidFill>
                <a:ea typeface="ＭＳ Ｐゴシック" charset="-128"/>
              </a:rPr>
              <a:t>• Lab’s human review finds DNA mixtures “inconclusive”</a:t>
            </a:r>
          </a:p>
        </p:txBody>
      </p:sp>
    </p:spTree>
    <p:extLst>
      <p:ext uri="{BB962C8B-B14F-4D97-AF65-F5344CB8AC3E}">
        <p14:creationId xmlns:p14="http://schemas.microsoft.com/office/powerpoint/2010/main" val="2213776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52382784-6B4F-2940-88A9-4579D0EEC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A69322-AF7D-1548-8F37-764179CEA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49156"/>
              </p:ext>
            </p:extLst>
          </p:nvPr>
        </p:nvGraphicFramePr>
        <p:xfrm>
          <a:off x="898525" y="1676400"/>
          <a:ext cx="7381875" cy="4056061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2653502726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90108064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2658439574"/>
                    </a:ext>
                  </a:extLst>
                </a:gridCol>
              </a:tblGrid>
              <a:tr h="80784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Item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Johnny Lee Gates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52391"/>
                  </a:ext>
                </a:extLst>
              </a:tr>
              <a:tr h="54136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76C2573-032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robe belt side 1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one in 1.5 million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070138"/>
                  </a:ext>
                </a:extLst>
              </a:tr>
              <a:tr h="54136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76C2573-03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robe belt side 2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one in 134 thousand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32979"/>
                  </a:ext>
                </a:extLst>
              </a:tr>
              <a:tr h="54136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76C2573-03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front of black tie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one in 4.33 million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63820"/>
                  </a:ext>
                </a:extLst>
              </a:tr>
              <a:tr h="54136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76C2573-03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back of black tie swab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one in 963 million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38102"/>
                  </a:ext>
                </a:extLst>
              </a:tr>
              <a:tr h="54136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76C2573-0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robe belt M-vac filter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one in 902 trillion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35193"/>
                  </a:ext>
                </a:extLst>
              </a:tr>
              <a:tr h="54136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76C2573-0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black tie M-vac filter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one in 825 billion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19278"/>
                  </a:ext>
                </a:extLst>
              </a:tr>
            </a:tbl>
          </a:graphicData>
        </a:graphic>
      </p:graphicFrame>
      <p:sp>
        <p:nvSpPr>
          <p:cNvPr id="46106" name="Slide Number Placeholder 1">
            <a:extLst>
              <a:ext uri="{FF2B5EF4-FFF2-40B4-BE49-F238E27FC236}">
                <a16:creationId xmlns:a16="http://schemas.microsoft.com/office/drawing/2014/main" id="{909F2DB6-67A8-084F-A933-B046374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4A6B4B-FED0-D340-969A-607CF531E40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CAEE0-C214-F842-9585-1654CFA3F9D1}"/>
              </a:ext>
            </a:extLst>
          </p:cNvPr>
          <p:cNvSpPr txBox="1"/>
          <p:nvPr/>
        </p:nvSpPr>
        <p:spPr>
          <a:xfrm>
            <a:off x="24003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DNA doesn’t “fall off” </a:t>
            </a:r>
          </a:p>
        </p:txBody>
      </p:sp>
    </p:spTree>
    <p:extLst>
      <p:ext uri="{BB962C8B-B14F-4D97-AF65-F5344CB8AC3E}">
        <p14:creationId xmlns:p14="http://schemas.microsoft.com/office/powerpoint/2010/main" val="32817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629E-2B00-A547-B130-791673D5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trial, released from prison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CC192BE-0C32-9949-901A-8130E2BD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9774"/>
            <a:ext cx="5215369" cy="51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3DD7CFD-D1BE-5748-862E-EBA65037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1549E-A492-9141-ADFE-B9E798920DE7}" type="slidenum">
              <a:rPr lang="en-US" altLang="en-US" sz="2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7066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EFCB403-FAD2-B945-84D7-D1CDA312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Texas v. Grant</a:t>
            </a:r>
          </a:p>
        </p:txBody>
      </p:sp>
      <p:sp>
        <p:nvSpPr>
          <p:cNvPr id="46093" name="Slide Number Placeholder 1">
            <a:extLst>
              <a:ext uri="{FF2B5EF4-FFF2-40B4-BE49-F238E27FC236}">
                <a16:creationId xmlns:a16="http://schemas.microsoft.com/office/drawing/2014/main" id="{F41A5AB9-F985-1B41-8986-2BBEC91E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1549E-A492-9141-ADFE-B9E798920DE7}" type="slidenum">
              <a:rPr lang="en-US" altLang="en-US" sz="2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A1A8-7E7E-6041-8224-3D7CCAF0AE94}"/>
              </a:ext>
            </a:extLst>
          </p:cNvPr>
          <p:cNvSpPr txBox="1"/>
          <p:nvPr/>
        </p:nvSpPr>
        <p:spPr>
          <a:xfrm>
            <a:off x="413369" y="2008248"/>
            <a:ext cx="77540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>
                <a:solidFill>
                  <a:srgbClr val="0070C0"/>
                </a:solidFill>
                <a:ea typeface="ＭＳ Ｐゴシック" charset="-128"/>
              </a:rPr>
              <a:t>2011, Houston lab fails to interpret DNA mixture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ea typeface="ＭＳ Ｐゴシック" charset="-128"/>
              </a:rPr>
              <a:t>from fingernails of 2010 murder victim;</a:t>
            </a:r>
          </a:p>
          <a:p>
            <a:pPr algn="ctr"/>
            <a:r>
              <a:rPr lang="en-US" altLang="x-none" sz="2800" dirty="0">
                <a:solidFill>
                  <a:srgbClr val="0070C0"/>
                </a:solidFill>
                <a:ea typeface="ＭＳ Ｐゴシック" charset="-128"/>
              </a:rPr>
              <a:t>crime lab testifies DNA is inconclusive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DAA54-F9EC-F844-AA12-3E95524BE810}"/>
              </a:ext>
            </a:extLst>
          </p:cNvPr>
          <p:cNvSpPr txBox="1"/>
          <p:nvPr/>
        </p:nvSpPr>
        <p:spPr>
          <a:xfrm>
            <a:off x="1742607" y="3733800"/>
            <a:ext cx="5369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 err="1">
                <a:solidFill>
                  <a:srgbClr val="0432FF"/>
                </a:solidFill>
                <a:ea typeface="ＭＳ Ｐゴシック" charset="-128"/>
              </a:rPr>
              <a:t>Lydell</a:t>
            </a:r>
            <a:r>
              <a:rPr lang="en-US" altLang="x-none" sz="2800" dirty="0">
                <a:solidFill>
                  <a:srgbClr val="0432FF"/>
                </a:solidFill>
                <a:ea typeface="ＭＳ Ｐゴシック" charset="-128"/>
              </a:rPr>
              <a:t> Grant convicted of murder</a:t>
            </a:r>
          </a:p>
          <a:p>
            <a:pPr algn="ctr"/>
            <a:r>
              <a:rPr lang="en-US" altLang="x-none" sz="2800" dirty="0">
                <a:solidFill>
                  <a:srgbClr val="0432FF"/>
                </a:solidFill>
                <a:ea typeface="ＭＳ Ｐゴシック" charset="-128"/>
              </a:rPr>
              <a:t>and receives a life sentence</a:t>
            </a:r>
            <a:endParaRPr lang="en-US" sz="2800" dirty="0">
              <a:solidFill>
                <a:srgbClr val="0432FF"/>
              </a:solidFill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6F6A8-553B-4944-B3E6-907B1B8CA0A4}"/>
              </a:ext>
            </a:extLst>
          </p:cNvPr>
          <p:cNvSpPr txBox="1"/>
          <p:nvPr/>
        </p:nvSpPr>
        <p:spPr>
          <a:xfrm>
            <a:off x="1499692" y="5072628"/>
            <a:ext cx="5581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2800" dirty="0">
                <a:solidFill>
                  <a:srgbClr val="002060"/>
                </a:solidFill>
                <a:ea typeface="ＭＳ Ｐゴシック" charset="-128"/>
              </a:rPr>
              <a:t>2019, Innocence Project of Texas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ea typeface="ＭＳ Ｐゴシック" charset="-128"/>
              </a:rPr>
              <a:t>sends DNA data to Cybergenetics</a:t>
            </a:r>
          </a:p>
        </p:txBody>
      </p:sp>
    </p:spTree>
    <p:extLst>
      <p:ext uri="{BB962C8B-B14F-4D97-AF65-F5344CB8AC3E}">
        <p14:creationId xmlns:p14="http://schemas.microsoft.com/office/powerpoint/2010/main" val="1855222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85839B5-0EC4-6C45-9F11-E7FA8AA7D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CC4BB1-FCC1-194C-BF82-8221C1AAA104}"/>
              </a:ext>
            </a:extLst>
          </p:cNvPr>
          <p:cNvGraphicFramePr>
            <a:graphicFrameLocks noGrp="1"/>
          </p:cNvGraphicFramePr>
          <p:nvPr/>
        </p:nvGraphicFramePr>
        <p:xfrm>
          <a:off x="742950" y="2422525"/>
          <a:ext cx="7658100" cy="1890713"/>
        </p:xfrm>
        <a:graphic>
          <a:graphicData uri="http://schemas.openxmlformats.org/drawingml/2006/table">
            <a:tbl>
              <a:tblPr/>
              <a:tblGrid>
                <a:gridCol w="115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3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12.1.1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Aaron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Scheerhoorn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13.1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Lydell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Grant</a:t>
                      </a:r>
                    </a:p>
                  </a:txBody>
                  <a:tcPr marT="45743" marB="457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12.2.1.1</a:t>
                      </a:r>
                    </a:p>
                  </a:txBody>
                  <a:tcPr marT="45743" marB="4574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right hand fingernails</a:t>
                      </a:r>
                    </a:p>
                  </a:txBody>
                  <a:tcPr marT="45743" marB="45743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18.61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6" marB="45746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-12.93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6" marB="4574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93" name="Slide Number Placeholder 1">
            <a:extLst>
              <a:ext uri="{FF2B5EF4-FFF2-40B4-BE49-F238E27FC236}">
                <a16:creationId xmlns:a16="http://schemas.microsoft.com/office/drawing/2014/main" id="{89918F48-F713-124B-B198-FD763E6C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113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0E16-0348-384D-B349-68F21A5E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r>
              <a:rPr lang="en-US" dirty="0"/>
              <a:t>Non-matching evidence genotype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DC504-FF13-8D4A-BF59-7D0868FD49A1}"/>
              </a:ext>
            </a:extLst>
          </p:cNvPr>
          <p:cNvSpPr txBox="1"/>
          <p:nvPr/>
        </p:nvSpPr>
        <p:spPr>
          <a:xfrm>
            <a:off x="76200" y="1766047"/>
            <a:ext cx="906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TrueAllele</a:t>
            </a:r>
            <a:r>
              <a:rPr lang="en-US" sz="2800" dirty="0">
                <a:solidFill>
                  <a:srgbClr val="002060"/>
                </a:solidFill>
              </a:rPr>
              <a:t> also inferred a </a:t>
            </a:r>
            <a:r>
              <a:rPr lang="en-US" sz="2800" b="1" dirty="0">
                <a:solidFill>
                  <a:srgbClr val="002060"/>
                </a:solidFill>
              </a:rPr>
              <a:t>non-matching evidence genotype</a:t>
            </a:r>
            <a:r>
              <a:rPr lang="en-US" sz="2800" dirty="0">
                <a:solidFill>
                  <a:srgbClr val="002060"/>
                </a:solidFill>
              </a:rPr>
              <a:t> from the right-hand fingernails. The probabilistic genotype of this unknown contributor has an expected LR match statistic of 18.2 trillion.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 </a:t>
            </a:r>
            <a:r>
              <a:rPr lang="en-US" sz="2800" b="1" dirty="0">
                <a:solidFill>
                  <a:srgbClr val="002060"/>
                </a:solidFill>
              </a:rPr>
              <a:t>CODIS-searchable allele list </a:t>
            </a:r>
            <a:r>
              <a:rPr lang="en-US" sz="2800" dirty="0">
                <a:solidFill>
                  <a:srgbClr val="002060"/>
                </a:solidFill>
              </a:rPr>
              <a:t>was derived from the probabilistic genotype at a 90% credible level.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Should additional reference genotypes become available, </a:t>
            </a:r>
            <a:r>
              <a:rPr lang="en-US" sz="2800" b="1" dirty="0">
                <a:solidFill>
                  <a:srgbClr val="002060"/>
                </a:solidFill>
              </a:rPr>
              <a:t>Cybergenetics can compare </a:t>
            </a:r>
            <a:r>
              <a:rPr lang="en-US" sz="2800" dirty="0">
                <a:solidFill>
                  <a:srgbClr val="002060"/>
                </a:solidFill>
              </a:rPr>
              <a:t>them with the probabilistic genotype to calculate DNA match statistics.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A866833-BB4A-DC4F-8DC2-43806A36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679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ED6B-2ACE-E146-B391-C9A68D1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Unprecedented CODIS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822D-2F15-1842-A243-FF97E9645D8F}"/>
              </a:ext>
            </a:extLst>
          </p:cNvPr>
          <p:cNvSpPr txBox="1"/>
          <p:nvPr/>
        </p:nvSpPr>
        <p:spPr>
          <a:xfrm>
            <a:off x="685800" y="2514600"/>
            <a:ext cx="8128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/>
            <a:r>
              <a:rPr lang="en-US" sz="2800" dirty="0">
                <a:solidFill>
                  <a:srgbClr val="0432FF"/>
                </a:solidFill>
              </a:rPr>
              <a:t>• In 2019, </a:t>
            </a:r>
            <a:r>
              <a:rPr lang="en-US" sz="2800" dirty="0" err="1">
                <a:solidFill>
                  <a:srgbClr val="0432FF"/>
                </a:solidFill>
              </a:rPr>
              <a:t>TrueAllele</a:t>
            </a:r>
            <a:r>
              <a:rPr lang="en-US" sz="2800" dirty="0">
                <a:solidFill>
                  <a:srgbClr val="0432FF"/>
                </a:solidFill>
              </a:rPr>
              <a:t> crime lab searches CODIS</a:t>
            </a:r>
          </a:p>
          <a:p>
            <a:pPr marL="171450" indent="-165100"/>
            <a:r>
              <a:rPr lang="en-US" sz="2800" dirty="0">
                <a:solidFill>
                  <a:srgbClr val="0432FF"/>
                </a:solidFill>
              </a:rPr>
              <a:t>• Search finds the unknown fingernail person</a:t>
            </a:r>
          </a:p>
          <a:p>
            <a:pPr marL="171450" indent="-165100"/>
            <a:r>
              <a:rPr lang="en-US" sz="2800" dirty="0">
                <a:solidFill>
                  <a:srgbClr val="0432FF"/>
                </a:solidFill>
              </a:rPr>
              <a:t>• Confronted in Georgia, killer confesses to crime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642EA-B040-7F4C-8597-B9D8487944D2}"/>
              </a:ext>
            </a:extLst>
          </p:cNvPr>
          <p:cNvSpPr txBox="1"/>
          <p:nvPr/>
        </p:nvSpPr>
        <p:spPr>
          <a:xfrm>
            <a:off x="503496" y="4953000"/>
            <a:ext cx="812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 algn="ctr"/>
            <a:r>
              <a:rPr lang="en-US" sz="2800" dirty="0">
                <a:solidFill>
                  <a:srgbClr val="7030A0"/>
                </a:solidFill>
              </a:rPr>
              <a:t>Government was not pleased by our use of</a:t>
            </a:r>
          </a:p>
          <a:p>
            <a:pPr marL="171450" indent="-165100" algn="ctr"/>
            <a:r>
              <a:rPr lang="en-US" sz="2800" dirty="0">
                <a:solidFill>
                  <a:srgbClr val="7030A0"/>
                </a:solidFill>
              </a:rPr>
              <a:t>better science to reveal the truth in this case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C18AAB-048C-F048-B5CE-8A923504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123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ED6B-2ACE-E146-B391-C9A68D1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released, exonerated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822D-2F15-1842-A243-FF97E9645D8F}"/>
              </a:ext>
            </a:extLst>
          </p:cNvPr>
          <p:cNvSpPr txBox="1"/>
          <p:nvPr/>
        </p:nvSpPr>
        <p:spPr>
          <a:xfrm>
            <a:off x="1269732" y="1905000"/>
            <a:ext cx="660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/>
            <a:r>
              <a:rPr lang="en-US" sz="2800" dirty="0">
                <a:solidFill>
                  <a:srgbClr val="0432FF"/>
                </a:solidFill>
              </a:rPr>
              <a:t>• Grant eventually released from prison</a:t>
            </a:r>
          </a:p>
          <a:p>
            <a:pPr marL="171450" indent="-165100"/>
            <a:r>
              <a:rPr lang="en-US" sz="2800" dirty="0">
                <a:solidFill>
                  <a:srgbClr val="0432FF"/>
                </a:solidFill>
              </a:rPr>
              <a:t>• In 2021, </a:t>
            </a:r>
            <a:r>
              <a:rPr lang="en-US" sz="2800" dirty="0" err="1">
                <a:solidFill>
                  <a:srgbClr val="0432FF"/>
                </a:solidFill>
              </a:rPr>
              <a:t>Lydell</a:t>
            </a:r>
            <a:r>
              <a:rPr lang="en-US" sz="2800" dirty="0">
                <a:solidFill>
                  <a:srgbClr val="0432FF"/>
                </a:solidFill>
              </a:rPr>
              <a:t> Grant finally exonerated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C18AAB-048C-F048-B5CE-8A923504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37</a:t>
            </a:fld>
            <a:endParaRPr lang="en-US" altLang="en-US" dirty="0"/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48F7C6-DDED-5244-8A98-F74FB6A7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00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4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EFCB403-FAD2-B945-84D7-D1CDA312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New York v. Robinson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37A650-5500-8240-B58B-B7216D18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38807"/>
              </p:ext>
            </p:extLst>
          </p:nvPr>
        </p:nvGraphicFramePr>
        <p:xfrm>
          <a:off x="1205581" y="3579633"/>
          <a:ext cx="6732838" cy="1554580"/>
        </p:xfrm>
        <a:graphic>
          <a:graphicData uri="http://schemas.openxmlformats.org/drawingml/2006/table">
            <a:tbl>
              <a:tblPr/>
              <a:tblGrid>
                <a:gridCol w="171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49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TrueAllele</a:t>
                      </a: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57" marR="91457" marT="45745" marB="4574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Victim</a:t>
                      </a:r>
                    </a:p>
                  </a:txBody>
                  <a:tcPr marL="91457" marR="91457" marT="45745" marB="4574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Defendant</a:t>
                      </a:r>
                    </a:p>
                  </a:txBody>
                  <a:tcPr marL="91457" marR="91457" marT="45745" marB="4574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1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fingernail</a:t>
                      </a:r>
                    </a:p>
                  </a:txBody>
                  <a:tcPr marL="91457" marR="91457" marT="45745" marB="45745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57.2         septillion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57" marR="91457" marT="45745" marB="4574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one in 1.18 trillion</a:t>
                      </a: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57" marR="91457" marT="45745" marB="45745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93" name="Slide Number Placeholder 1">
            <a:extLst>
              <a:ext uri="{FF2B5EF4-FFF2-40B4-BE49-F238E27FC236}">
                <a16:creationId xmlns:a16="http://schemas.microsoft.com/office/drawing/2014/main" id="{F41A5AB9-F985-1B41-8986-2BBEC91E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1549E-A492-9141-ADFE-B9E798920DE7}" type="slidenum">
              <a:rPr lang="en-US" altLang="en-US" sz="2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A1A8-7E7E-6041-8224-3D7CCAF0AE94}"/>
              </a:ext>
            </a:extLst>
          </p:cNvPr>
          <p:cNvSpPr txBox="1"/>
          <p:nvPr/>
        </p:nvSpPr>
        <p:spPr>
          <a:xfrm>
            <a:off x="698984" y="2008248"/>
            <a:ext cx="774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Crime laboratory reported “inconclusive”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0F27D-F992-9642-8EA9-B1CED7A7C726}"/>
              </a:ext>
            </a:extLst>
          </p:cNvPr>
          <p:cNvSpPr txBox="1"/>
          <p:nvPr/>
        </p:nvSpPr>
        <p:spPr>
          <a:xfrm>
            <a:off x="698984" y="5653604"/>
            <a:ext cx="792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Crime laboratory later reported a weak exclusion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C6F50-3B25-1B48-A522-CA156E85AAEB}"/>
              </a:ext>
            </a:extLst>
          </p:cNvPr>
          <p:cNvSpPr txBox="1"/>
          <p:nvPr/>
        </p:nvSpPr>
        <p:spPr>
          <a:xfrm>
            <a:off x="1300912" y="2667000"/>
            <a:ext cx="672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Prosecutor: from “inconclusive” to “guilty”</a:t>
            </a:r>
          </a:p>
        </p:txBody>
      </p:sp>
    </p:spTree>
    <p:extLst>
      <p:ext uri="{BB962C8B-B14F-4D97-AF65-F5344CB8AC3E}">
        <p14:creationId xmlns:p14="http://schemas.microsoft.com/office/powerpoint/2010/main" val="1106978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v. Huber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39</a:t>
            </a:fld>
            <a:endParaRPr lang="en-US" dirty="0"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435" y="2213848"/>
          <a:ext cx="8024813" cy="3291912"/>
        </p:xfrm>
        <a:graphic>
          <a:graphicData uri="http://schemas.openxmlformats.org/drawingml/2006/table">
            <a:tbl>
              <a:tblPr/>
              <a:tblGrid>
                <a:gridCol w="155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7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Melissa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Derek Schindler</a:t>
                      </a: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Joshua Huber</a:t>
                      </a: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13E</a:t>
                      </a: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Living room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wall bloodstain</a:t>
                      </a: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in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160 million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in 36 thousand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11.6 quintillion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29A</a:t>
                      </a: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Schindler's right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hand fingernails</a:t>
                      </a: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1.37 quintillion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53.8 thousand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1603461-13A</a:t>
                      </a: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Left hand fingernails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 Melissa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17.4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3.35 thousand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C81C50-7822-604A-B676-ACB1029BB418}"/>
              </a:ext>
            </a:extLst>
          </p:cNvPr>
          <p:cNvSpPr txBox="1"/>
          <p:nvPr/>
        </p:nvSpPr>
        <p:spPr>
          <a:xfrm>
            <a:off x="160337" y="10160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Modern cases</a:t>
            </a:r>
          </a:p>
        </p:txBody>
      </p:sp>
    </p:spTree>
    <p:extLst>
      <p:ext uri="{BB962C8B-B14F-4D97-AF65-F5344CB8AC3E}">
        <p14:creationId xmlns:p14="http://schemas.microsoft.com/office/powerpoint/2010/main" val="45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EAF39F0-2FD6-604A-BD72-54BA14CFD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people, two genotypes</a:t>
            </a:r>
          </a:p>
        </p:txBody>
      </p:sp>
      <p:pic>
        <p:nvPicPr>
          <p:cNvPr id="19458" name="Picture 18" descr="smileyface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38DDF5A0-F85B-EF4D-A5A1-D5E30C24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9" descr="deadsmileyface.jpg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489F2768-CBB8-9849-8550-2C09000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495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9" descr="&#13;DNA_logo2.jpg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4C0EABD4-CBE8-2C4D-B082-3B9C1FC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/>
          <a:stretch>
            <a:fillRect/>
          </a:stretch>
        </p:blipFill>
        <p:spPr bwMode="auto">
          <a:xfrm rot="5400000">
            <a:off x="6747669" y="4982369"/>
            <a:ext cx="5826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143D2B6E-1E34-8E44-A155-76B4B8BA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9"/>
          <a:stretch>
            <a:fillRect/>
          </a:stretch>
        </p:blipFill>
        <p:spPr bwMode="auto">
          <a:xfrm rot="5400000">
            <a:off x="6500018" y="1958182"/>
            <a:ext cx="582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9" descr="&#13;DNA_logo2.jpg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FC7C89C6-A1B2-4848-BEA8-517401BB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/>
          <a:stretch>
            <a:fillRect/>
          </a:stretch>
        </p:blipFill>
        <p:spPr bwMode="auto">
          <a:xfrm rot="5400000">
            <a:off x="6668292" y="4228308"/>
            <a:ext cx="582613" cy="9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6" descr="chromopair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9743340A-1457-1940-81D7-79AC56DC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043113"/>
            <a:ext cx="11239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0">
            <a:extLst>
              <a:ext uri="{FF2B5EF4-FFF2-40B4-BE49-F238E27FC236}">
                <a16:creationId xmlns:a16="http://schemas.microsoft.com/office/drawing/2014/main" id="{577D9091-E8F4-9040-9AD7-58FAB2958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002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locus</a:t>
            </a:r>
          </a:p>
        </p:txBody>
      </p:sp>
      <p:sp>
        <p:nvSpPr>
          <p:cNvPr id="19470" name="Rectangle 16">
            <a:extLst>
              <a:ext uri="{FF2B5EF4-FFF2-40B4-BE49-F238E27FC236}">
                <a16:creationId xmlns:a16="http://schemas.microsoft.com/office/drawing/2014/main" id="{752F16B7-330F-FA4B-A608-2E81F976D3BD}"/>
              </a:ext>
            </a:extLst>
          </p:cNvPr>
          <p:cNvSpPr>
            <a:spLocks noChangeArrowheads="1"/>
          </p:cNvSpPr>
          <p:nvPr/>
        </p:nvSpPr>
        <p:spPr bwMode="auto">
          <a:xfrm rot="-1368961">
            <a:off x="3829050" y="2971800"/>
            <a:ext cx="914400" cy="7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71" name="Picture 6" descr="chromopair.jpg                                                 0086E6BEMacintosh HD                   7C262FE3:">
            <a:extLst>
              <a:ext uri="{FF2B5EF4-FFF2-40B4-BE49-F238E27FC236}">
                <a16:creationId xmlns:a16="http://schemas.microsoft.com/office/drawing/2014/main" id="{368C4388-1CDB-4645-A8A7-B2AC3433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343400"/>
            <a:ext cx="11239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16">
            <a:extLst>
              <a:ext uri="{FF2B5EF4-FFF2-40B4-BE49-F238E27FC236}">
                <a16:creationId xmlns:a16="http://schemas.microsoft.com/office/drawing/2014/main" id="{E9125A36-B996-054A-9E7E-1A62F23A23E9}"/>
              </a:ext>
            </a:extLst>
          </p:cNvPr>
          <p:cNvSpPr>
            <a:spLocks noChangeArrowheads="1"/>
          </p:cNvSpPr>
          <p:nvPr/>
        </p:nvSpPr>
        <p:spPr bwMode="auto">
          <a:xfrm rot="-1368961">
            <a:off x="3829050" y="5272088"/>
            <a:ext cx="914400" cy="7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3" name="Right Arrow 24">
            <a:extLst>
              <a:ext uri="{FF2B5EF4-FFF2-40B4-BE49-F238E27FC236}">
                <a16:creationId xmlns:a16="http://schemas.microsoft.com/office/drawing/2014/main" id="{D13632E2-B66B-264D-B300-F9E742FE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4" name="Right Arrow 25">
            <a:extLst>
              <a:ext uri="{FF2B5EF4-FFF2-40B4-BE49-F238E27FC236}">
                <a16:creationId xmlns:a16="http://schemas.microsoft.com/office/drawing/2014/main" id="{BF9BED70-0F06-5146-ACD1-DD7727EC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5" name="Right Arrow 26">
            <a:extLst>
              <a:ext uri="{FF2B5EF4-FFF2-40B4-BE49-F238E27FC236}">
                <a16:creationId xmlns:a16="http://schemas.microsoft.com/office/drawing/2014/main" id="{6BDBD472-6F69-364E-88B9-F87046FD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0292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6" name="Right Arrow 27">
            <a:extLst>
              <a:ext uri="{FF2B5EF4-FFF2-40B4-BE49-F238E27FC236}">
                <a16:creationId xmlns:a16="http://schemas.microsoft.com/office/drawing/2014/main" id="{E6EA26B6-666B-1E45-90D2-D4283BED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0292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7" name="Slide Number Placeholder 1">
            <a:extLst>
              <a:ext uri="{FF2B5EF4-FFF2-40B4-BE49-F238E27FC236}">
                <a16:creationId xmlns:a16="http://schemas.microsoft.com/office/drawing/2014/main" id="{887EDBA2-C495-DC41-9B26-6F0FC3C9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0E078AD-00A0-584B-85C0-5B2D7908BE9E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400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97017DE1-9AE4-A943-8393-8FF95E82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15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D4B7E509-DF19-6342-81A8-401AA0CC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146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16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028042FE-3D2D-8C46-B4AF-F7D8D17A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1643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17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4F14C8CC-BD7E-CA46-9E93-903EB24B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373687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18</a:t>
            </a:r>
          </a:p>
        </p:txBody>
      </p:sp>
      <p:pic>
        <p:nvPicPr>
          <p:cNvPr id="27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4C00209F-5531-D34D-8AEB-0045B08C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9"/>
          <a:stretch>
            <a:fillRect/>
          </a:stretch>
        </p:blipFill>
        <p:spPr bwMode="auto">
          <a:xfrm rot="5400000">
            <a:off x="6604793" y="2705102"/>
            <a:ext cx="582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27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ED6B-2ACE-E146-B391-C9A68D1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v. Lopez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822D-2F15-1842-A243-FF97E9645D8F}"/>
              </a:ext>
            </a:extLst>
          </p:cNvPr>
          <p:cNvSpPr txBox="1"/>
          <p:nvPr/>
        </p:nvSpPr>
        <p:spPr>
          <a:xfrm>
            <a:off x="786865" y="2668359"/>
            <a:ext cx="7512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5100"/>
            <a:r>
              <a:rPr lang="en-US" dirty="0">
                <a:solidFill>
                  <a:srgbClr val="0432FF"/>
                </a:solidFill>
              </a:rPr>
              <a:t>• Facing the death penalty, or life in prison. </a:t>
            </a:r>
          </a:p>
          <a:p>
            <a:pPr marL="171450" indent="-165100"/>
            <a:r>
              <a:rPr lang="en-US" dirty="0">
                <a:solidFill>
                  <a:srgbClr val="0432FF"/>
                </a:solidFill>
              </a:rPr>
              <a:t>• The child was 2 years and 10 months old.</a:t>
            </a:r>
          </a:p>
          <a:p>
            <a:pPr marL="171450" indent="-165100"/>
            <a:r>
              <a:rPr lang="en-US" dirty="0">
                <a:solidFill>
                  <a:srgbClr val="0432FF"/>
                </a:solidFill>
              </a:rPr>
              <a:t>• There were bruises to his face, genitals, and rectum.</a:t>
            </a:r>
          </a:p>
          <a:p>
            <a:pPr marL="171450" indent="-165100"/>
            <a:r>
              <a:rPr lang="en-US" dirty="0">
                <a:solidFill>
                  <a:srgbClr val="0432FF"/>
                </a:solidFill>
              </a:rPr>
              <a:t>• An autopsy showed brain swelling, skull fracture, cheek bruises, and asphyxia.</a:t>
            </a:r>
          </a:p>
          <a:p>
            <a:pPr marL="171450" indent="-165100"/>
            <a:r>
              <a:rPr lang="en-US" dirty="0">
                <a:solidFill>
                  <a:srgbClr val="0432FF"/>
                </a:solidFill>
              </a:rPr>
              <a:t>• A rectal swab from the boy showed semen. </a:t>
            </a:r>
          </a:p>
          <a:p>
            <a:pPr marL="171450" indent="-165100"/>
            <a:r>
              <a:rPr lang="en-US" dirty="0">
                <a:solidFill>
                  <a:srgbClr val="0432FF"/>
                </a:solidFill>
              </a:rPr>
              <a:t>• The swab matched the defendant’s DNA.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ED79C-7599-6E45-B9D3-C1686F0EA8C3}"/>
              </a:ext>
            </a:extLst>
          </p:cNvPr>
          <p:cNvSpPr txBox="1"/>
          <p:nvPr/>
        </p:nvSpPr>
        <p:spPr>
          <a:xfrm>
            <a:off x="141890" y="1752600"/>
            <a:ext cx="880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Man accused of rape and murder of girlfriend’s toddler son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27CDB3D-D1D9-394D-A915-080EF626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40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33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1724559-17E1-DA47-AF65-E41E12EF1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County Crime Lab (1 of 3)</a:t>
            </a:r>
          </a:p>
        </p:txBody>
      </p:sp>
      <p:pic>
        <p:nvPicPr>
          <p:cNvPr id="28674" name="Picture 3" descr="Screen Shot 2020-03-06 at 10.58.21 AM.png">
            <a:extLst>
              <a:ext uri="{FF2B5EF4-FFF2-40B4-BE49-F238E27FC236}">
                <a16:creationId xmlns:a16="http://schemas.microsoft.com/office/drawing/2014/main" id="{5B69E1A6-9740-404B-8EEA-3482BF73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"/>
          <a:stretch>
            <a:fillRect/>
          </a:stretch>
        </p:blipFill>
        <p:spPr bwMode="auto">
          <a:xfrm>
            <a:off x="0" y="1304925"/>
            <a:ext cx="9144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>
            <a:extLst>
              <a:ext uri="{FF2B5EF4-FFF2-40B4-BE49-F238E27FC236}">
                <a16:creationId xmlns:a16="http://schemas.microsoft.com/office/drawing/2014/main" id="{9A599E57-7CF5-1844-832D-BF73588B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13763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6937D880-C547-8241-9D8E-FA8790312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108075"/>
            <a:ext cx="6778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Sister</a:t>
            </a:r>
          </a:p>
        </p:txBody>
      </p:sp>
      <p:sp>
        <p:nvSpPr>
          <p:cNvPr id="28678" name="Text Box 9">
            <a:extLst>
              <a:ext uri="{FF2B5EF4-FFF2-40B4-BE49-F238E27FC236}">
                <a16:creationId xmlns:a16="http://schemas.microsoft.com/office/drawing/2014/main" id="{183C0A89-D814-5140-93BC-A5DF5D6C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108075"/>
            <a:ext cx="896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</a:rPr>
              <a:t>Defendant</a:t>
            </a:r>
          </a:p>
        </p:txBody>
      </p:sp>
      <p:sp>
        <p:nvSpPr>
          <p:cNvPr id="28679" name="Text Box 9">
            <a:extLst>
              <a:ext uri="{FF2B5EF4-FFF2-40B4-BE49-F238E27FC236}">
                <a16:creationId xmlns:a16="http://schemas.microsoft.com/office/drawing/2014/main" id="{FFA3783D-4217-5346-ABB0-C1C2EEB4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1092200"/>
            <a:ext cx="896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Brother</a:t>
            </a:r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85FBE361-363E-BB46-8EFF-3B35AD5B4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1108075"/>
            <a:ext cx="679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Victim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FE8CEB24-B22B-CF4F-8747-AB255921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1108075"/>
            <a:ext cx="976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Mother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E36C93C-7120-3B49-BFE4-21EAC259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108075"/>
            <a:ext cx="696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Brother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0D55FD6-DD22-4D4B-B3B5-2520444A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41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76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Screen Shot 2020-03-06 at 10.58.58 AM.png">
            <a:extLst>
              <a:ext uri="{FF2B5EF4-FFF2-40B4-BE49-F238E27FC236}">
                <a16:creationId xmlns:a16="http://schemas.microsoft.com/office/drawing/2014/main" id="{F5F2AF3E-B090-244D-93A9-BB624FAF2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"/>
          <a:stretch>
            <a:fillRect/>
          </a:stretch>
        </p:blipFill>
        <p:spPr bwMode="auto">
          <a:xfrm>
            <a:off x="0" y="1304925"/>
            <a:ext cx="91440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4FE76855-8211-A644-8E99-4B5075D17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Cybergenetics </a:t>
            </a:r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(1 of 3)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9EA3CB9-CF0C-EF44-9C11-5C33E88ED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108075"/>
            <a:ext cx="6778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Sister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AF6C2BC-3354-1146-A5CD-89750C26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1092200"/>
            <a:ext cx="896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Brother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4125503-EA01-A14B-AD4B-EEE7C2B94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1108075"/>
            <a:ext cx="679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Victim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75C66B6-F072-9444-8ADD-0D63E6C9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1108075"/>
            <a:ext cx="976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Mother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8800E44-2411-9C46-A6B1-BF2F3684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108075"/>
            <a:ext cx="896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FF0000"/>
                </a:solidFill>
              </a:rPr>
              <a:t>Defendant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37ED63-F7EF-A44B-BE78-E147E398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108075"/>
            <a:ext cx="696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/>
              <a:t>Brother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B806A8C-2485-2B4A-976B-EBABA7A3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42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5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A28B-7FB1-2C49-8411-0B0378F8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strange puzzles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6C2EF-EA4E-724A-90DC-8E77DE5E52A7}"/>
              </a:ext>
            </a:extLst>
          </p:cNvPr>
          <p:cNvSpPr txBox="1"/>
          <p:nvPr/>
        </p:nvSpPr>
        <p:spPr>
          <a:xfrm>
            <a:off x="1784129" y="2354557"/>
            <a:ext cx="5533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Where’s Mom’s DNA?</a:t>
            </a:r>
          </a:p>
          <a:p>
            <a:r>
              <a:rPr lang="en-US" dirty="0">
                <a:solidFill>
                  <a:srgbClr val="0070C0"/>
                </a:solidFill>
              </a:rPr>
              <a:t>Lots of different people left lots of DNA,</a:t>
            </a:r>
          </a:p>
          <a:p>
            <a:r>
              <a:rPr lang="en-US" dirty="0">
                <a:solidFill>
                  <a:srgbClr val="0070C0"/>
                </a:solidFill>
              </a:rPr>
              <a:t>but the primary caretaker left none.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CF93A-937E-9F41-A2B7-B437A0309A82}"/>
              </a:ext>
            </a:extLst>
          </p:cNvPr>
          <p:cNvSpPr txBox="1"/>
          <p:nvPr/>
        </p:nvSpPr>
        <p:spPr>
          <a:xfrm>
            <a:off x="1784129" y="4007071"/>
            <a:ext cx="6170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Rectal DNA conflict</a:t>
            </a:r>
          </a:p>
          <a:p>
            <a:r>
              <a:rPr lang="en-US" dirty="0">
                <a:solidFill>
                  <a:srgbClr val="0070C0"/>
                </a:solidFill>
              </a:rPr>
              <a:t>Why was the defendant’s DNA found</a:t>
            </a:r>
          </a:p>
          <a:p>
            <a:r>
              <a:rPr lang="en-US" dirty="0">
                <a:solidFill>
                  <a:srgbClr val="0070C0"/>
                </a:solidFill>
              </a:rPr>
              <a:t>in the </a:t>
            </a:r>
            <a:r>
              <a:rPr lang="en-US" b="1" dirty="0">
                <a:solidFill>
                  <a:srgbClr val="0070C0"/>
                </a:solidFill>
              </a:rPr>
              <a:t>initial</a:t>
            </a:r>
            <a:r>
              <a:rPr lang="en-US" dirty="0">
                <a:solidFill>
                  <a:srgbClr val="0070C0"/>
                </a:solidFill>
              </a:rPr>
              <a:t> hospital rectal swabs (Item 16),</a:t>
            </a:r>
          </a:p>
          <a:p>
            <a:r>
              <a:rPr lang="en-US" dirty="0">
                <a:solidFill>
                  <a:srgbClr val="0070C0"/>
                </a:solidFill>
              </a:rPr>
              <a:t>but </a:t>
            </a:r>
            <a:r>
              <a:rPr lang="en-US" b="1" dirty="0">
                <a:solidFill>
                  <a:srgbClr val="0070C0"/>
                </a:solidFill>
              </a:rPr>
              <a:t>not later </a:t>
            </a:r>
            <a:r>
              <a:rPr lang="en-US" dirty="0">
                <a:solidFill>
                  <a:srgbClr val="0070C0"/>
                </a:solidFill>
              </a:rPr>
              <a:t>at autopsy (Item 39)?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F1D4D7D-E906-9D4A-88B2-353B84FB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43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75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F13-EB9C-0A42-B7F9-C851B339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verdict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412C0-F31E-3343-84FD-BEFAA1DBD0FB}"/>
              </a:ext>
            </a:extLst>
          </p:cNvPr>
          <p:cNvSpPr txBox="1"/>
          <p:nvPr/>
        </p:nvSpPr>
        <p:spPr>
          <a:xfrm>
            <a:off x="1692239" y="1836682"/>
            <a:ext cx="5759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The prosecution was target-driven.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The defense was nontarget-driven.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Cybergenetics experts educated the jury.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4ABB7-A3E4-B74D-8D24-18956A5AF2AA}"/>
              </a:ext>
            </a:extLst>
          </p:cNvPr>
          <p:cNvSpPr txBox="1"/>
          <p:nvPr/>
        </p:nvSpPr>
        <p:spPr>
          <a:xfrm>
            <a:off x="685800" y="3590157"/>
            <a:ext cx="7890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 nontargeted scenario better explained the evidence.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The jury acquitted the defendant of all charges.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5CB5E-3ACA-AF41-B23C-4155ACD00C3D}"/>
              </a:ext>
            </a:extLst>
          </p:cNvPr>
          <p:cNvSpPr txBox="1"/>
          <p:nvPr/>
        </p:nvSpPr>
        <p:spPr>
          <a:xfrm>
            <a:off x="1364230" y="5060731"/>
            <a:ext cx="64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county no longer seeks the death penalty.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2EB22D3-F931-2046-8476-C73B167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44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F13-EB9C-0A42-B7F9-C851B339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review has failed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412C0-F31E-3343-84FD-BEFAA1DBD0FB}"/>
              </a:ext>
            </a:extLst>
          </p:cNvPr>
          <p:cNvSpPr txBox="1"/>
          <p:nvPr/>
        </p:nvSpPr>
        <p:spPr>
          <a:xfrm>
            <a:off x="2209800" y="1836737"/>
            <a:ext cx="4950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• Inaccurate, unvalidated, biased</a:t>
            </a:r>
          </a:p>
          <a:p>
            <a:r>
              <a:rPr lang="en-US" dirty="0">
                <a:solidFill>
                  <a:srgbClr val="0432FF"/>
                </a:solidFill>
              </a:rPr>
              <a:t>• Inconclusive, uninformative</a:t>
            </a:r>
          </a:p>
          <a:p>
            <a:r>
              <a:rPr lang="en-US" dirty="0">
                <a:solidFill>
                  <a:srgbClr val="0432FF"/>
                </a:solidFill>
              </a:rPr>
              <a:t>• Unreliable, irrelevant, fails prongs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2EB22D3-F931-2046-8476-C73B167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45</a:t>
            </a:fld>
            <a:endParaRPr lang="en-US" dirty="0"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8060C-9F5B-CE43-BE4E-69DA320BDC73}"/>
              </a:ext>
            </a:extLst>
          </p:cNvPr>
          <p:cNvSpPr txBox="1"/>
          <p:nvPr/>
        </p:nvSpPr>
        <p:spPr>
          <a:xfrm>
            <a:off x="2209800" y="4734391"/>
            <a:ext cx="5533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Hundreds of thousands </a:t>
            </a:r>
            <a:r>
              <a:rPr lang="en-US" dirty="0">
                <a:solidFill>
                  <a:srgbClr val="FF0000"/>
                </a:solidFill>
              </a:rPr>
              <a:t>of past cases</a:t>
            </a:r>
          </a:p>
          <a:p>
            <a:r>
              <a:rPr lang="en-US" dirty="0">
                <a:solidFill>
                  <a:srgbClr val="FF0000"/>
                </a:solidFill>
              </a:rPr>
              <a:t>have </a:t>
            </a:r>
            <a:r>
              <a:rPr lang="en-US" b="1" dirty="0">
                <a:solidFill>
                  <a:srgbClr val="FF0000"/>
                </a:solidFill>
              </a:rPr>
              <a:t>informative DNA evidence</a:t>
            </a:r>
            <a:r>
              <a:rPr lang="en-US" dirty="0">
                <a:solidFill>
                  <a:srgbClr val="FF0000"/>
                </a:solidFill>
              </a:rPr>
              <a:t>, but:</a:t>
            </a:r>
          </a:p>
          <a:p>
            <a:r>
              <a:rPr lang="en-US" dirty="0">
                <a:solidFill>
                  <a:srgbClr val="FF0000"/>
                </a:solidFill>
              </a:rPr>
              <a:t>• meaningless DNA statistics</a:t>
            </a:r>
          </a:p>
          <a:p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no DNA statistics</a:t>
            </a:r>
          </a:p>
          <a:p>
            <a:r>
              <a:rPr lang="en-US" dirty="0">
                <a:solidFill>
                  <a:srgbClr val="FF0000"/>
                </a:solidFill>
              </a:rPr>
              <a:t>• no exclusionary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4AE99-E528-8448-AC37-54DA9F86AA91}"/>
              </a:ext>
            </a:extLst>
          </p:cNvPr>
          <p:cNvSpPr txBox="1"/>
          <p:nvPr/>
        </p:nvSpPr>
        <p:spPr>
          <a:xfrm>
            <a:off x="1552583" y="3285564"/>
            <a:ext cx="6038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Inclusion probability for DNA mixtures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is a subjective one-sided match statistic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unrelated to identification information (JPI) </a:t>
            </a:r>
          </a:p>
        </p:txBody>
      </p:sp>
    </p:spTree>
    <p:extLst>
      <p:ext uri="{BB962C8B-B14F-4D97-AF65-F5344CB8AC3E}">
        <p14:creationId xmlns:p14="http://schemas.microsoft.com/office/powerpoint/2010/main" val="1925377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F13-EB9C-0A42-B7F9-C851B339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automation succeeds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2EB22D3-F931-2046-8476-C73B167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46</a:t>
            </a:fld>
            <a:endParaRPr lang="en-US" dirty="0"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E59C5-241D-E449-B899-2730FB70E525}"/>
              </a:ext>
            </a:extLst>
          </p:cNvPr>
          <p:cNvSpPr txBox="1"/>
          <p:nvPr/>
        </p:nvSpPr>
        <p:spPr>
          <a:xfrm>
            <a:off x="2209800" y="1836737"/>
            <a:ext cx="5370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• Accurate, validated, unbiased</a:t>
            </a:r>
          </a:p>
          <a:p>
            <a:r>
              <a:rPr lang="en-US" dirty="0">
                <a:solidFill>
                  <a:srgbClr val="0432FF"/>
                </a:solidFill>
              </a:rPr>
              <a:t>• Gives stats &amp; error rates, informative</a:t>
            </a:r>
          </a:p>
          <a:p>
            <a:r>
              <a:rPr lang="en-US" dirty="0">
                <a:solidFill>
                  <a:srgbClr val="0432FF"/>
                </a:solidFill>
              </a:rPr>
              <a:t>• Reliable, relevant, passes prongs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3BB20-C255-F843-A120-EA954EFB892F}"/>
              </a:ext>
            </a:extLst>
          </p:cNvPr>
          <p:cNvSpPr txBox="1"/>
          <p:nvPr/>
        </p:nvSpPr>
        <p:spPr>
          <a:xfrm>
            <a:off x="1687706" y="4818528"/>
            <a:ext cx="6345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automated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TrueAllele</a:t>
            </a:r>
            <a:r>
              <a:rPr lang="en-US" dirty="0">
                <a:solidFill>
                  <a:srgbClr val="FF0000"/>
                </a:solidFill>
              </a:rPr>
              <a:t> computer process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can be run on </a:t>
            </a:r>
            <a:r>
              <a:rPr lang="en-US" b="1" dirty="0">
                <a:solidFill>
                  <a:srgbClr val="FF0000"/>
                </a:solidFill>
              </a:rPr>
              <a:t>large batches </a:t>
            </a:r>
            <a:r>
              <a:rPr lang="en-US" dirty="0">
                <a:solidFill>
                  <a:srgbClr val="FF0000"/>
                </a:solidFill>
              </a:rPr>
              <a:t>of DNA cases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with minimal human 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6BAE2-F324-F24B-A970-829972AF2E88}"/>
              </a:ext>
            </a:extLst>
          </p:cNvPr>
          <p:cNvSpPr txBox="1"/>
          <p:nvPr/>
        </p:nvSpPr>
        <p:spPr>
          <a:xfrm>
            <a:off x="978708" y="3285564"/>
            <a:ext cx="7186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TrueAllele</a:t>
            </a:r>
            <a:r>
              <a:rPr lang="en-US" dirty="0">
                <a:solidFill>
                  <a:srgbClr val="7030A0"/>
                </a:solidFill>
              </a:rPr>
              <a:t> mixture interpretation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is a reliable method (</a:t>
            </a:r>
            <a:r>
              <a:rPr lang="en-US" dirty="0" err="1">
                <a:solidFill>
                  <a:srgbClr val="7030A0"/>
                </a:solidFill>
              </a:rPr>
              <a:t>PLoS</a:t>
            </a:r>
            <a:r>
              <a:rPr lang="en-US" dirty="0">
                <a:solidFill>
                  <a:srgbClr val="7030A0"/>
                </a:solidFill>
              </a:rPr>
              <a:t>):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objective, sensitive, specific, reproducible, accurate</a:t>
            </a:r>
          </a:p>
        </p:txBody>
      </p:sp>
    </p:spTree>
    <p:extLst>
      <p:ext uri="{BB962C8B-B14F-4D97-AF65-F5344CB8AC3E}">
        <p14:creationId xmlns:p14="http://schemas.microsoft.com/office/powerpoint/2010/main" val="235060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F13-EB9C-0A42-B7F9-C851B339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/>
              <a:t>How to open the past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412C0-F31E-3343-84FD-BEFAA1DBD0FB}"/>
              </a:ext>
            </a:extLst>
          </p:cNvPr>
          <p:cNvSpPr txBox="1"/>
          <p:nvPr/>
        </p:nvSpPr>
        <p:spPr>
          <a:xfrm>
            <a:off x="1142223" y="1836682"/>
            <a:ext cx="6859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Commonwealth’s Attorneys can:</a:t>
            </a:r>
          </a:p>
          <a:p>
            <a:r>
              <a:rPr lang="en-US" dirty="0">
                <a:solidFill>
                  <a:srgbClr val="0432FF"/>
                </a:solidFill>
              </a:rPr>
              <a:t>1. Request electronic DNA data from state lab</a:t>
            </a:r>
          </a:p>
          <a:p>
            <a:r>
              <a:rPr lang="en-US" dirty="0">
                <a:solidFill>
                  <a:srgbClr val="0432FF"/>
                </a:solidFill>
              </a:rPr>
              <a:t>2. Send the data to Cybergenetics for processing</a:t>
            </a:r>
          </a:p>
          <a:p>
            <a:r>
              <a:rPr lang="en-US" dirty="0">
                <a:solidFill>
                  <a:srgbClr val="0432FF"/>
                </a:solidFill>
              </a:rPr>
              <a:t>3. Get back accurate identification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4ABB7-A3E4-B74D-8D24-18956A5AF2AA}"/>
              </a:ext>
            </a:extLst>
          </p:cNvPr>
          <p:cNvSpPr txBox="1"/>
          <p:nvPr/>
        </p:nvSpPr>
        <p:spPr>
          <a:xfrm>
            <a:off x="1591857" y="5214729"/>
            <a:ext cx="596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Better science leads to better justice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2EB22D3-F931-2046-8476-C73B167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101600"/>
            <a:ext cx="83026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59524-95A6-6546-B075-5E63048E25AD}" type="slidenum">
              <a:rPr lang="en-US">
                <a:cs typeface="Arial" charset="0"/>
              </a:rPr>
              <a:pPr/>
              <a:t>47</a:t>
            </a:fld>
            <a:endParaRPr lang="en-US" dirty="0"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18987-D0F9-BD41-B4BD-323F79CE7FD4}"/>
              </a:ext>
            </a:extLst>
          </p:cNvPr>
          <p:cNvSpPr txBox="1"/>
          <p:nvPr/>
        </p:nvSpPr>
        <p:spPr>
          <a:xfrm>
            <a:off x="543837" y="3710371"/>
            <a:ext cx="8020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TrueAllele</a:t>
            </a:r>
            <a:r>
              <a:rPr lang="en-US" dirty="0">
                <a:solidFill>
                  <a:srgbClr val="7030A0"/>
                </a:solidFill>
              </a:rPr>
              <a:t> can report all DNA match results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(without cutoffs or limits, for or against)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because it gives exact </a:t>
            </a:r>
            <a:r>
              <a:rPr lang="en-US" i="1" dirty="0">
                <a:solidFill>
                  <a:srgbClr val="7030A0"/>
                </a:solidFill>
              </a:rPr>
              <a:t>error rates </a:t>
            </a:r>
            <a:r>
              <a:rPr lang="en-US" dirty="0">
                <a:solidFill>
                  <a:srgbClr val="7030A0"/>
                </a:solidFill>
              </a:rPr>
              <a:t>on every match statistic</a:t>
            </a:r>
          </a:p>
        </p:txBody>
      </p:sp>
    </p:spTree>
    <p:extLst>
      <p:ext uri="{BB962C8B-B14F-4D97-AF65-F5344CB8AC3E}">
        <p14:creationId xmlns:p14="http://schemas.microsoft.com/office/powerpoint/2010/main" val="374465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DNA mixture data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28741" y="1752600"/>
            <a:ext cx="7409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</a:rPr>
              <a:t>At a genetic locus, peak heights show allele amounts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5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AFBA3-63BA-2D4B-A96B-A7FEC35F1696}"/>
              </a:ext>
            </a:extLst>
          </p:cNvPr>
          <p:cNvSpPr txBox="1"/>
          <p:nvPr/>
        </p:nvSpPr>
        <p:spPr>
          <a:xfrm>
            <a:off x="5486400" y="2828835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• heights</a:t>
            </a:r>
          </a:p>
          <a:p>
            <a:r>
              <a:rPr lang="en-US" dirty="0">
                <a:solidFill>
                  <a:srgbClr val="0070C0"/>
                </a:solidFill>
              </a:rPr>
              <a:t>• pattern</a:t>
            </a:r>
          </a:p>
          <a:p>
            <a:r>
              <a:rPr lang="en-US" dirty="0">
                <a:solidFill>
                  <a:srgbClr val="0070C0"/>
                </a:solidFill>
              </a:rPr>
              <a:t>• variation</a:t>
            </a:r>
          </a:p>
        </p:txBody>
      </p:sp>
    </p:spTree>
    <p:extLst>
      <p:ext uri="{BB962C8B-B14F-4D97-AF65-F5344CB8AC3E}">
        <p14:creationId xmlns:p14="http://schemas.microsoft.com/office/powerpoint/2010/main" val="398468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Human review simplifies data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69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</a:rPr>
              <a:t>Arbitrary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thresholds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lose identification information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2008188" y="5257800"/>
            <a:ext cx="535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504825" y="5032375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4298315" y="3101975"/>
            <a:ext cx="23523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 dirty="0">
                <a:solidFill>
                  <a:srgbClr val="667BC8"/>
                </a:solidFill>
              </a:rPr>
              <a:t>get equal status</a:t>
            </a:r>
          </a:p>
        </p:txBody>
      </p:sp>
      <p:sp>
        <p:nvSpPr>
          <p:cNvPr id="27656" name="Line 45"/>
          <p:cNvSpPr>
            <a:spLocks noChangeShapeType="1"/>
          </p:cNvSpPr>
          <p:nvPr/>
        </p:nvSpPr>
        <p:spPr bwMode="auto">
          <a:xfrm flipH="1">
            <a:off x="3810000" y="3151186"/>
            <a:ext cx="325438" cy="212248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51"/>
          <p:cNvSpPr>
            <a:spLocks noChangeArrowheads="1"/>
          </p:cNvSpPr>
          <p:nvPr/>
        </p:nvSpPr>
        <p:spPr bwMode="auto">
          <a:xfrm>
            <a:off x="3997325" y="27209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51"/>
          <p:cNvSpPr>
            <a:spLocks noChangeArrowheads="1"/>
          </p:cNvSpPr>
          <p:nvPr/>
        </p:nvSpPr>
        <p:spPr bwMode="auto">
          <a:xfrm>
            <a:off x="3190875" y="405923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49"/>
          <p:cNvSpPr>
            <a:spLocks noChangeArrowheads="1"/>
          </p:cNvSpPr>
          <p:nvPr/>
        </p:nvSpPr>
        <p:spPr bwMode="auto">
          <a:xfrm>
            <a:off x="322897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7660" name="Line 45"/>
          <p:cNvSpPr>
            <a:spLocks noChangeShapeType="1"/>
          </p:cNvSpPr>
          <p:nvPr/>
        </p:nvSpPr>
        <p:spPr bwMode="auto">
          <a:xfrm flipH="1">
            <a:off x="3111499" y="4495800"/>
            <a:ext cx="179705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1" name="Group 55"/>
          <p:cNvGrpSpPr>
            <a:grpSpLocks noChangeAspect="1"/>
          </p:cNvGrpSpPr>
          <p:nvPr/>
        </p:nvGrpSpPr>
        <p:grpSpPr bwMode="auto">
          <a:xfrm>
            <a:off x="5719763" y="5326063"/>
            <a:ext cx="203200" cy="203200"/>
            <a:chOff x="3276" y="3351"/>
            <a:chExt cx="144" cy="144"/>
          </a:xfrm>
        </p:grpSpPr>
        <p:sp>
          <p:nvSpPr>
            <p:cNvPr id="27669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2" name="Line 24"/>
          <p:cNvSpPr>
            <a:spLocks noChangeShapeType="1"/>
          </p:cNvSpPr>
          <p:nvPr/>
        </p:nvSpPr>
        <p:spPr bwMode="auto">
          <a:xfrm flipH="1">
            <a:off x="5533232" y="5592763"/>
            <a:ext cx="217487" cy="6731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5"/>
          <p:cNvSpPr txBox="1">
            <a:spLocks noChangeAspect="1" noChangeArrowheads="1"/>
          </p:cNvSpPr>
          <p:nvPr/>
        </p:nvSpPr>
        <p:spPr bwMode="auto">
          <a:xfrm>
            <a:off x="4317365" y="4888998"/>
            <a:ext cx="401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solidFill>
                  <a:srgbClr val="800080"/>
                </a:solidFill>
              </a:rPr>
              <a:t>Under </a:t>
            </a:r>
            <a:r>
              <a:rPr lang="en-US" sz="2200" dirty="0">
                <a:solidFill>
                  <a:srgbClr val="FF0000"/>
                </a:solidFill>
              </a:rPr>
              <a:t>threshold</a:t>
            </a:r>
            <a:r>
              <a:rPr lang="en-US" sz="2200" dirty="0">
                <a:solidFill>
                  <a:srgbClr val="800080"/>
                </a:solidFill>
              </a:rPr>
              <a:t>, alleles vanish</a:t>
            </a:r>
          </a:p>
        </p:txBody>
      </p:sp>
      <p:grpSp>
        <p:nvGrpSpPr>
          <p:cNvPr id="27664" name="Group 55"/>
          <p:cNvGrpSpPr>
            <a:grpSpLocks noChangeAspect="1"/>
          </p:cNvGrpSpPr>
          <p:nvPr/>
        </p:nvGrpSpPr>
        <p:grpSpPr bwMode="auto">
          <a:xfrm>
            <a:off x="4913313" y="5389563"/>
            <a:ext cx="203200" cy="203200"/>
            <a:chOff x="3276" y="3351"/>
            <a:chExt cx="144" cy="144"/>
          </a:xfrm>
        </p:grpSpPr>
        <p:sp>
          <p:nvSpPr>
            <p:cNvPr id="27667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5" name="Line 24"/>
          <p:cNvSpPr>
            <a:spLocks noChangeShapeType="1"/>
          </p:cNvSpPr>
          <p:nvPr/>
        </p:nvSpPr>
        <p:spPr bwMode="auto">
          <a:xfrm flipH="1">
            <a:off x="4724400" y="5664496"/>
            <a:ext cx="217488" cy="601363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49"/>
          <p:cNvSpPr>
            <a:spLocks noChangeArrowheads="1"/>
          </p:cNvSpPr>
          <p:nvPr/>
        </p:nvSpPr>
        <p:spPr bwMode="auto">
          <a:xfrm>
            <a:off x="403542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346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Unreliable DNA mixture statistics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267898" y="1600200"/>
            <a:ext cx="67987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Helvetica" charset="0"/>
              </a:rPr>
              <a:t>NIST (US Commerce Department) study in 2005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30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124575" y="46894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254750" y="36750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962400" y="37338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962400" y="47577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66800" y="624840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60066"/>
                </a:solidFill>
              </a:rPr>
              <a:t>Forensic science put on notice 15 years ago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6019800" y="2667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When not</a:t>
            </a:r>
          </a:p>
          <a:p>
            <a:pPr algn="ctr"/>
            <a:r>
              <a:rPr lang="en-US"/>
              <a:t>“inconclusive”: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38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Biased DNA workflow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17475" y="1846263"/>
            <a:ext cx="278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(1)</a:t>
            </a:r>
          </a:p>
          <a:p>
            <a:r>
              <a:rPr lang="en-US" dirty="0">
                <a:solidFill>
                  <a:srgbClr val="0000FF"/>
                </a:solidFill>
              </a:rPr>
              <a:t>Choose data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240088" y="1846263"/>
            <a:ext cx="273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(2)</a:t>
            </a:r>
          </a:p>
          <a:p>
            <a:r>
              <a:rPr lang="en-US" dirty="0">
                <a:solidFill>
                  <a:srgbClr val="0000FF"/>
                </a:solidFill>
              </a:rPr>
              <a:t>Person decides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02375" y="1846263"/>
            <a:ext cx="259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(3)</a:t>
            </a:r>
          </a:p>
          <a:p>
            <a:r>
              <a:rPr lang="en-US" dirty="0">
                <a:solidFill>
                  <a:srgbClr val="0000FF"/>
                </a:solidFill>
              </a:rPr>
              <a:t>Calculate statistic</a:t>
            </a:r>
          </a:p>
        </p:txBody>
      </p:sp>
      <p:pic>
        <p:nvPicPr>
          <p:cNvPr id="31749" name="Picture 7" descr="school-girl-using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736850"/>
            <a:ext cx="14525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 descr="NASre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970463"/>
            <a:ext cx="1106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2133600" y="5216525"/>
            <a:ext cx="479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• Put people in the process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• To overcome software limits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• And introduce human bias</a:t>
            </a:r>
          </a:p>
        </p:txBody>
      </p:sp>
      <p:pic>
        <p:nvPicPr>
          <p:cNvPr id="31752" name="Picture 2" descr="s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727575"/>
            <a:ext cx="10858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 descr="ino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55913"/>
            <a:ext cx="1852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2" descr="comp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24150"/>
            <a:ext cx="1098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7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NIST: Stochastic threshold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716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</a:rPr>
              <a:t>Under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threshold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discard the locus DNA test entirely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2008188" y="5257800"/>
            <a:ext cx="5357812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highlight>
                <a:srgbClr val="808080"/>
              </a:highlight>
            </a:endParaRPr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443181" y="5032375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Analytical </a:t>
            </a:r>
          </a:p>
        </p:txBody>
      </p:sp>
      <p:sp>
        <p:nvSpPr>
          <p:cNvPr id="27657" name="Oval 51"/>
          <p:cNvSpPr>
            <a:spLocks noChangeArrowheads="1"/>
          </p:cNvSpPr>
          <p:nvPr/>
        </p:nvSpPr>
        <p:spPr bwMode="auto">
          <a:xfrm>
            <a:off x="3997325" y="27209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51"/>
          <p:cNvSpPr>
            <a:spLocks noChangeArrowheads="1"/>
          </p:cNvSpPr>
          <p:nvPr/>
        </p:nvSpPr>
        <p:spPr bwMode="auto">
          <a:xfrm>
            <a:off x="3190875" y="405923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49"/>
          <p:cNvSpPr>
            <a:spLocks noChangeArrowheads="1"/>
          </p:cNvSpPr>
          <p:nvPr/>
        </p:nvSpPr>
        <p:spPr bwMode="auto">
          <a:xfrm>
            <a:off x="322897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grpSp>
        <p:nvGrpSpPr>
          <p:cNvPr id="27661" name="Group 55"/>
          <p:cNvGrpSpPr>
            <a:grpSpLocks noChangeAspect="1"/>
          </p:cNvGrpSpPr>
          <p:nvPr/>
        </p:nvGrpSpPr>
        <p:grpSpPr bwMode="auto">
          <a:xfrm>
            <a:off x="5719763" y="5326063"/>
            <a:ext cx="203200" cy="203200"/>
            <a:chOff x="3276" y="3351"/>
            <a:chExt cx="144" cy="144"/>
          </a:xfrm>
        </p:grpSpPr>
        <p:sp>
          <p:nvSpPr>
            <p:cNvPr id="27669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3" name="Text Box 5"/>
          <p:cNvSpPr txBox="1">
            <a:spLocks noChangeAspect="1" noChangeArrowheads="1"/>
          </p:cNvSpPr>
          <p:nvPr/>
        </p:nvSpPr>
        <p:spPr bwMode="auto">
          <a:xfrm>
            <a:off x="4340225" y="3472319"/>
            <a:ext cx="25034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solidFill>
                  <a:srgbClr val="800080"/>
                </a:solidFill>
              </a:rPr>
              <a:t>Under </a:t>
            </a:r>
            <a:r>
              <a:rPr lang="en-US" sz="2200" dirty="0">
                <a:solidFill>
                  <a:srgbClr val="FF0000"/>
                </a:solidFill>
              </a:rPr>
              <a:t>stochastic</a:t>
            </a:r>
            <a:r>
              <a:rPr lang="en-US" sz="2200" dirty="0">
                <a:solidFill>
                  <a:srgbClr val="800080"/>
                </a:solidFill>
              </a:rPr>
              <a:t>, </a:t>
            </a:r>
          </a:p>
          <a:p>
            <a:r>
              <a:rPr lang="en-US" sz="2200" dirty="0">
                <a:solidFill>
                  <a:srgbClr val="800080"/>
                </a:solidFill>
              </a:rPr>
              <a:t>locus vanishes</a:t>
            </a:r>
          </a:p>
        </p:txBody>
      </p:sp>
      <p:grpSp>
        <p:nvGrpSpPr>
          <p:cNvPr id="27664" name="Group 55"/>
          <p:cNvGrpSpPr>
            <a:grpSpLocks noChangeAspect="1"/>
          </p:cNvGrpSpPr>
          <p:nvPr/>
        </p:nvGrpSpPr>
        <p:grpSpPr bwMode="auto">
          <a:xfrm>
            <a:off x="4913313" y="5389563"/>
            <a:ext cx="203200" cy="203200"/>
            <a:chOff x="3276" y="3351"/>
            <a:chExt cx="144" cy="144"/>
          </a:xfrm>
        </p:grpSpPr>
        <p:sp>
          <p:nvSpPr>
            <p:cNvPr id="27667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5" name="Line 24"/>
          <p:cNvSpPr>
            <a:spLocks noChangeShapeType="1"/>
          </p:cNvSpPr>
          <p:nvPr/>
        </p:nvSpPr>
        <p:spPr bwMode="auto">
          <a:xfrm flipH="1">
            <a:off x="3571874" y="3696405"/>
            <a:ext cx="806448" cy="4322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49"/>
          <p:cNvSpPr>
            <a:spLocks noChangeArrowheads="1"/>
          </p:cNvSpPr>
          <p:nvPr/>
        </p:nvSpPr>
        <p:spPr bwMode="auto">
          <a:xfrm>
            <a:off x="403542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9</a:t>
            </a:fld>
            <a:endParaRPr lang="en-US" sz="2400" dirty="0"/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ECB5FBE9-AAFC-D246-8599-B925516B82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8188" y="3517390"/>
            <a:ext cx="535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A19E99A0-9797-3845-BADD-5130F9FB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81" y="3261143"/>
            <a:ext cx="168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Stochastic </a:t>
            </a:r>
          </a:p>
        </p:txBody>
      </p:sp>
    </p:spTree>
    <p:extLst>
      <p:ext uri="{BB962C8B-B14F-4D97-AF65-F5344CB8AC3E}">
        <p14:creationId xmlns:p14="http://schemas.microsoft.com/office/powerpoint/2010/main" val="13507060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54540</TotalTime>
  <Words>2397</Words>
  <Application>Microsoft Macintosh PowerPoint</Application>
  <PresentationFormat>On-screen Show (4:3)</PresentationFormat>
  <Paragraphs>504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Helvetica</vt:lpstr>
      <vt:lpstr>Lucida Blackletter</vt:lpstr>
      <vt:lpstr>Times</vt:lpstr>
      <vt:lpstr>Blank Presentation</vt:lpstr>
      <vt:lpstr>Opening the DNA Past with TrueAllele® Automation</vt:lpstr>
      <vt:lpstr>Failed DNA data interpretation</vt:lpstr>
      <vt:lpstr>One person, one genotype</vt:lpstr>
      <vt:lpstr>Two people, two genotypes</vt:lpstr>
      <vt:lpstr>DNA mixture data</vt:lpstr>
      <vt:lpstr>Human review simplifies data</vt:lpstr>
      <vt:lpstr>Unreliable DNA mixture statistics</vt:lpstr>
      <vt:lpstr>Biased DNA workflow</vt:lpstr>
      <vt:lpstr>NIST: Stochastic threshold</vt:lpstr>
      <vt:lpstr>NIST: Thresholds misidentify</vt:lpstr>
      <vt:lpstr>Statistics lack scientific basis</vt:lpstr>
      <vt:lpstr>Mixture statistics shut down labs</vt:lpstr>
      <vt:lpstr>Human mixture interpretation</vt:lpstr>
      <vt:lpstr>TrueAllele® computer solution</vt:lpstr>
      <vt:lpstr>TrueAllele explains the data</vt:lpstr>
      <vt:lpstr>TrueAllele unmixes mixtures</vt:lpstr>
      <vt:lpstr> </vt:lpstr>
      <vt:lpstr> </vt:lpstr>
      <vt:lpstr> </vt:lpstr>
      <vt:lpstr>TrueAllele (&amp; human) error rates</vt:lpstr>
      <vt:lpstr>TrueAllele peer review</vt:lpstr>
      <vt:lpstr> </vt:lpstr>
      <vt:lpstr>TrueAllele general acceptance</vt:lpstr>
      <vt:lpstr>29 US admissibility rulings</vt:lpstr>
      <vt:lpstr>Virginia v. Black</vt:lpstr>
      <vt:lpstr>Pennsylvania v. McBride</vt:lpstr>
      <vt:lpstr>Indiana v. Pinkins &amp; Glenn</vt:lpstr>
      <vt:lpstr>TrueAllele Pinkins findings</vt:lpstr>
      <vt:lpstr>Pinkins exonerated</vt:lpstr>
      <vt:lpstr>Georgia v. Gates</vt:lpstr>
      <vt:lpstr>TrueAllele match statistics</vt:lpstr>
      <vt:lpstr>New trial, released from prison</vt:lpstr>
      <vt:lpstr>Texas v. Grant</vt:lpstr>
      <vt:lpstr>Match statistics</vt:lpstr>
      <vt:lpstr>Non-matching evidence genotype</vt:lpstr>
      <vt:lpstr>Unprecedented CODIS search</vt:lpstr>
      <vt:lpstr>Grant released, exonerated</vt:lpstr>
      <vt:lpstr>New York v. Robinson</vt:lpstr>
      <vt:lpstr>Pennsylvania v. Huber</vt:lpstr>
      <vt:lpstr>California v. Lopez</vt:lpstr>
      <vt:lpstr>County Crime Lab (1 of 3)</vt:lpstr>
      <vt:lpstr>Cybergenetics TrueAllele (1 of 3)</vt:lpstr>
      <vt:lpstr>Two strange puzzles</vt:lpstr>
      <vt:lpstr>Final verdict</vt:lpstr>
      <vt:lpstr>Human review has failed</vt:lpstr>
      <vt:lpstr>TrueAllele automation succeeds</vt:lpstr>
      <vt:lpstr>How to open the past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2326</cp:revision>
  <cp:lastPrinted>2021-02-12T17:21:08Z</cp:lastPrinted>
  <dcterms:modified xsi:type="dcterms:W3CDTF">2021-07-15T17:26:07Z</dcterms:modified>
</cp:coreProperties>
</file>