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9" r:id="rId2"/>
    <p:sldId id="396" r:id="rId3"/>
    <p:sldId id="397" r:id="rId4"/>
    <p:sldId id="398" r:id="rId5"/>
    <p:sldId id="361" r:id="rId6"/>
    <p:sldId id="362" r:id="rId7"/>
    <p:sldId id="392" r:id="rId8"/>
    <p:sldId id="364" r:id="rId9"/>
    <p:sldId id="391" r:id="rId10"/>
    <p:sldId id="403" r:id="rId11"/>
    <p:sldId id="518" r:id="rId12"/>
    <p:sldId id="597" r:id="rId13"/>
    <p:sldId id="375" r:id="rId14"/>
    <p:sldId id="383" r:id="rId15"/>
    <p:sldId id="404" r:id="rId16"/>
    <p:sldId id="608" r:id="rId17"/>
    <p:sldId id="604" r:id="rId18"/>
    <p:sldId id="387" r:id="rId19"/>
    <p:sldId id="393" r:id="rId20"/>
    <p:sldId id="390" r:id="rId21"/>
    <p:sldId id="401" r:id="rId22"/>
    <p:sldId id="386" r:id="rId23"/>
    <p:sldId id="371" r:id="rId24"/>
    <p:sldId id="609" r:id="rId25"/>
    <p:sldId id="395" r:id="rId26"/>
    <p:sldId id="388" r:id="rId27"/>
    <p:sldId id="372" r:id="rId28"/>
    <p:sldId id="600" r:id="rId29"/>
    <p:sldId id="602" r:id="rId30"/>
    <p:sldId id="601" r:id="rId31"/>
    <p:sldId id="605" r:id="rId32"/>
    <p:sldId id="606" r:id="rId33"/>
    <p:sldId id="607" r:id="rId34"/>
    <p:sldId id="603" r:id="rId35"/>
    <p:sldId id="598" r:id="rId36"/>
    <p:sldId id="599" r:id="rId37"/>
    <p:sldId id="402" r:id="rId38"/>
    <p:sldId id="37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orient="horz" pos="1368">
          <p15:clr>
            <a:srgbClr val="A4A3A4"/>
          </p15:clr>
        </p15:guide>
        <p15:guide id="3" pos="5100">
          <p15:clr>
            <a:srgbClr val="A4A3A4"/>
          </p15:clr>
        </p15:guide>
        <p15:guide id="4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/>
    <p:restoredTop sz="94749"/>
  </p:normalViewPr>
  <p:slideViewPr>
    <p:cSldViewPr>
      <p:cViewPr varScale="1">
        <p:scale>
          <a:sx n="111" d="100"/>
          <a:sy n="111" d="100"/>
        </p:scale>
        <p:origin x="1752" y="192"/>
      </p:cViewPr>
      <p:guideLst>
        <p:guide orient="horz" pos="3912"/>
        <p:guide orient="horz" pos="1368"/>
        <p:guide pos="510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40"/>
    </p:cViewPr>
  </p:sorterViewPr>
  <p:notesViewPr>
    <p:cSldViewPr>
      <p:cViewPr varScale="1">
        <p:scale>
          <a:sx n="118" d="100"/>
          <a:sy n="118" d="100"/>
        </p:scale>
        <p:origin x="2800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9676C623-6453-274D-98D1-79BBD77F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5904D3D7-A27F-124C-BA45-8F784BBCB5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3F5B06A4-636A-C745-8B15-C2A56ED196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/>
              <a:t>Cybergenetics © 2007-2021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8455D53B-BE39-EC42-95DA-D06C426997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81E68-E9D5-0F45-AC69-AAE90CD31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FD6688-3F1E-D94E-8359-3190743125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5D8AEE-0948-2346-9FD3-00B7D83D3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7DCBAA-C167-F040-9847-8FCD652E94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C4CD2405-751E-714C-8AF2-D948940089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EED80BB6-D97F-E842-8269-708FD27FF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B3CA3A8-99F0-874F-9BF5-0267C9B5F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DDA2AF-4861-1E41-8B12-CA306B1B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DF66196A-3972-5147-BF52-3717E99BD4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5E45FE4-FE69-D74E-9C59-1F5BF3FE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9E9A6B-596D-214C-BA7F-4A4B8A0F486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DAB777-61EB-8346-94F5-0785E9F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796A58-3CA3-5F4D-B20B-E558A7BB8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9AEAA76-3EAD-CA45-AF01-D2B42843D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59C3A41-AD56-B544-A37A-9CABB0BF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19F05F03-0073-A24A-B3A8-5C0FB312B3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C1F528A3-2FD3-BE41-A864-7E512B4D9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8B2CA-0228-284B-B524-90E1FD616705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F3CC8-D627-ED4C-90D5-02C7FA1C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3A427-1976-7D44-980A-865581FD2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99689-6181-BB47-B22C-765DB4AEB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4D9C-63E0-1940-8001-FABF4DE7F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04E5D9-8CA7-2C4C-B586-C213E39AB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7D772-7704-3840-84DC-A961B682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F1CF6-62E9-E349-B0B6-B4147DD80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936-0A67-E141-9C95-CC6B5D6A5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5D801-261D-5840-BBB6-F0DD647C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77363-92FF-6146-9D3A-9335357CC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65413-567C-DF47-8411-C3077A2D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B77-3076-C64E-8324-2BF47C928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4B8F8-7717-D248-AFD5-EBD148A56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F0C89-C09F-C24E-927C-96D193744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4F3A2-0F9A-C64A-A79F-B5E156620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91A8-0501-244F-B993-0A01CE54A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E5760-BED8-1D4E-9D44-910E966B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86E48-495D-B646-9591-3F928B5A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46BE-347D-3546-A75E-A241A103E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8D3D-528F-9C40-8D9E-EF8F40FE6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3605-B96E-B442-B5C1-A550E1164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7C71C-6FFC-9F44-B98F-7B39F3F6D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465B-81A0-3F41-A7C8-E784983A8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DDB-0293-E64D-9AAC-D4526A25D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B0C94-2FF3-AD4B-8A2A-F14EA3F61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E37D9-9B8B-3242-B95D-7A3393991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91250C-F23A-2341-B87D-541CE0F3F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98EC-738B-8744-85A2-DFAE1CC1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A6C3C3-F726-1F49-9ED4-73E10447A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1F3DE-EFBE-8C49-9486-49A3B084D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2B5708-85B8-A448-AAF4-104AA2394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62F-DA37-F143-A184-847C53580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B25F1F-43D2-6C4C-B0CB-8BA61BB4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AFA05B-269E-9043-9A5A-32D9F210C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83DA18-90D7-AC40-ABDB-343631746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82E4-6981-8D40-A9EF-CCBA76E7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1AA60-00F0-9647-A2A2-22C826148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658BE-AC6D-AC4A-832C-085A7C501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B2601-F27F-0B4B-8233-C9CFA75BA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E56F-8AB4-3C4B-B84E-69ACAA2EC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D07D8-E276-EE43-ABD9-FA07CB6AF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7A692-F258-674F-BBF0-6D3002294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D0A26-48E4-B043-A80E-3B99DA734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CFBE-9008-8941-B169-C643BFCD7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36FF3-8AA2-7B43-8C94-8C61C20A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1BEDB-3838-A240-A9F8-B2F7DE2F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B685A1-52CF-9F45-827E-B4FF0DAD5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41AABC-76E4-F742-AA38-9A7F3A691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9B6F4F-FC3A-0D46-A370-88379BF59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C881F506-44BE-704C-9BE6-FB2BD4B8A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>
            <a:extLst>
              <a:ext uri="{FF2B5EF4-FFF2-40B4-BE49-F238E27FC236}">
                <a16:creationId xmlns:a16="http://schemas.microsoft.com/office/drawing/2014/main" id="{9C5A7114-8134-4F46-AFBC-1AD50D1E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08FEBFD8-D1C0-1E4B-9B1B-FBFBEF90E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b="1" baseline="30000">
                <a:ea typeface="ＭＳ Ｐゴシック" panose="020B0600070205080204" pitchFamily="34" charset="-128"/>
              </a:rPr>
              <a:t>®</a:t>
            </a:r>
            <a:r>
              <a:rPr lang="en-US" altLang="en-US" sz="4000" b="1">
                <a:ea typeface="ＭＳ Ｐゴシック" panose="020B0600070205080204" pitchFamily="34" charset="-128"/>
              </a:rPr>
              <a:t> validation: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Computer interpretation of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DNA mixture evidence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B43AB285-72B5-6446-BE2C-33D3B698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3856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pPr algn="ctr">
              <a:defRPr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Pittsburgh, PA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2333287E-AA16-AF49-8735-65FDC494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457950"/>
            <a:ext cx="28424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3C13-6826-F940-9EDF-29959077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SWGDAM 2010 guidelines</a:t>
            </a:r>
            <a:endParaRPr lang="en-US" dirty="0">
              <a:cs typeface="+mj-cs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9F1EC0D1-8162-804F-ADF6-A8D0DBFA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7467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3.2.2.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If a stochastic threshold based on peak height is not used </a:t>
            </a:r>
            <a:r>
              <a:rPr lang="en-US" altLang="en-US" sz="2400"/>
              <a:t>in the evaluation of DNA typing results, the laboratory must establish alternative criteria (e.g., quantitation values or use of a </a:t>
            </a:r>
            <a:r>
              <a:rPr lang="en-US" altLang="en-US" sz="2400">
                <a:solidFill>
                  <a:srgbClr val="0000FF"/>
                </a:solidFill>
              </a:rPr>
              <a:t>probabilistic genotype </a:t>
            </a:r>
            <a:r>
              <a:rPr lang="en-US" altLang="en-US" sz="2400"/>
              <a:t>approach) for addressing potential stochastic amplification. The criteria must be supported by empirical data and internal </a:t>
            </a:r>
            <a:r>
              <a:rPr lang="en-US" altLang="en-US" sz="2400">
                <a:solidFill>
                  <a:srgbClr val="0000FF"/>
                </a:solidFill>
              </a:rPr>
              <a:t>validation</a:t>
            </a:r>
            <a:r>
              <a:rPr lang="en-US" altLang="en-US" sz="2400"/>
              <a:t> and must be documented in the standard operating procedures.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55DDD16E-CCE6-5F40-B312-F4E7E9DD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Use TrueAllele</a:t>
            </a:r>
            <a:r>
              <a:rPr lang="en-US" altLang="en-US" sz="2800" baseline="30000">
                <a:solidFill>
                  <a:srgbClr val="000090"/>
                </a:solidFill>
              </a:rPr>
              <a:t>®</a:t>
            </a:r>
            <a:r>
              <a:rPr lang="en-US" altLang="en-US" sz="2800">
                <a:solidFill>
                  <a:srgbClr val="000090"/>
                </a:solidFill>
              </a:rPr>
              <a:t> Casework for DNA mixture statistics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BE304AE-ACF9-FB43-9DCE-02B46E192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</a:t>
            </a:r>
            <a:r>
              <a:rPr lang="en-US" altLang="en-US" baseline="30000">
                <a:ea typeface="ＭＳ Ｐゴシック" panose="020B0600070205080204" pitchFamily="34" charset="-128"/>
              </a:rPr>
              <a:t>®</a:t>
            </a:r>
            <a:r>
              <a:rPr lang="en-US" altLang="en-US">
                <a:ea typeface="ＭＳ Ｐゴシック" panose="020B0600070205080204" pitchFamily="34" charset="-128"/>
              </a:rPr>
              <a:t> computer solution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6EBB6BD6-5FA3-3049-9B52-BC0D12D1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36800"/>
            <a:ext cx="676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Accurate. </a:t>
            </a:r>
            <a:r>
              <a:rPr lang="en-US" altLang="en-US" sz="2400" dirty="0">
                <a:solidFill>
                  <a:srgbClr val="0000FF"/>
                </a:solidFill>
              </a:rPr>
              <a:t>41 validation studies, 8 published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Objective. </a:t>
            </a:r>
            <a:r>
              <a:rPr lang="en-US" altLang="en-US" sz="2400" dirty="0">
                <a:solidFill>
                  <a:srgbClr val="0000FF"/>
                </a:solidFill>
              </a:rPr>
              <a:t>Workflow removes human bias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Accepted. </a:t>
            </a:r>
            <a:r>
              <a:rPr lang="en-US" altLang="en-US" sz="2400" dirty="0">
                <a:solidFill>
                  <a:srgbClr val="0000FF"/>
                </a:solidFill>
              </a:rPr>
              <a:t>Reported in 44 states, used by labs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Transparent. </a:t>
            </a:r>
            <a:r>
              <a:rPr lang="en-US" altLang="en-US" sz="2400" dirty="0">
                <a:solidFill>
                  <a:srgbClr val="0000FF"/>
                </a:solidFill>
              </a:rPr>
              <a:t>Give math, software (4GB DVD)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Neutral. </a:t>
            </a:r>
            <a:r>
              <a:rPr lang="en-US" altLang="en-US" sz="2400" dirty="0">
                <a:solidFill>
                  <a:srgbClr val="0000FF"/>
                </a:solidFill>
              </a:rPr>
              <a:t>Can statistically include or exclude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07EA26F-510B-CE4C-B5F1-83ED11FB8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Explaining DNA mixtures</a:t>
            </a:r>
          </a:p>
        </p:txBody>
      </p:sp>
      <p:grpSp>
        <p:nvGrpSpPr>
          <p:cNvPr id="27650" name="Group 5">
            <a:extLst>
              <a:ext uri="{FF2B5EF4-FFF2-40B4-BE49-F238E27FC236}">
                <a16:creationId xmlns:a16="http://schemas.microsoft.com/office/drawing/2014/main" id="{4F069C70-0AF1-484E-AF18-392112AB961A}"/>
              </a:ext>
            </a:extLst>
          </p:cNvPr>
          <p:cNvGrpSpPr>
            <a:grpSpLocks/>
          </p:cNvGrpSpPr>
          <p:nvPr/>
        </p:nvGrpSpPr>
        <p:grpSpPr bwMode="auto">
          <a:xfrm>
            <a:off x="0" y="1025525"/>
            <a:ext cx="9144000" cy="2373313"/>
            <a:chOff x="0" y="987734"/>
            <a:chExt cx="9144000" cy="2373116"/>
          </a:xfrm>
        </p:grpSpPr>
        <p:pic>
          <p:nvPicPr>
            <p:cNvPr id="4" name="Picture 3" descr="JFS2001.jpeg">
              <a:extLst>
                <a:ext uri="{FF2B5EF4-FFF2-40B4-BE49-F238E27FC236}">
                  <a16:creationId xmlns:a16="http://schemas.microsoft.com/office/drawing/2014/main" id="{F909F73F-E91E-A448-8CC3-9565235A6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1732" r="7752" b="10962"/>
            <a:stretch/>
          </p:blipFill>
          <p:spPr>
            <a:xfrm>
              <a:off x="1032447" y="1603457"/>
              <a:ext cx="7216718" cy="1757393"/>
            </a:xfrm>
            <a:prstGeom prst="rect">
              <a:avLst/>
            </a:prstGeom>
          </p:spPr>
        </p:pic>
        <p:pic>
          <p:nvPicPr>
            <p:cNvPr id="27657" name="Picture 4" descr="JFS2011.jpeg">
              <a:extLst>
                <a:ext uri="{FF2B5EF4-FFF2-40B4-BE49-F238E27FC236}">
                  <a16:creationId xmlns:a16="http://schemas.microsoft.com/office/drawing/2014/main" id="{B971D8A8-964F-5F42-8CEA-E44D518B9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29"/>
            <a:stretch>
              <a:fillRect/>
            </a:stretch>
          </p:blipFill>
          <p:spPr bwMode="auto">
            <a:xfrm>
              <a:off x="0" y="987734"/>
              <a:ext cx="9144000" cy="66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42822F-2907-AB47-AE0B-2155B58B3B3C}"/>
              </a:ext>
            </a:extLst>
          </p:cNvPr>
          <p:cNvSpPr txBox="1"/>
          <p:nvPr/>
        </p:nvSpPr>
        <p:spPr>
          <a:xfrm>
            <a:off x="7705725" y="1671638"/>
            <a:ext cx="990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2001</a:t>
            </a:r>
          </a:p>
        </p:txBody>
      </p:sp>
      <p:pic>
        <p:nvPicPr>
          <p:cNvPr id="27653" name="Picture 9">
            <a:extLst>
              <a:ext uri="{FF2B5EF4-FFF2-40B4-BE49-F238E27FC236}">
                <a16:creationId xmlns:a16="http://schemas.microsoft.com/office/drawing/2014/main" id="{7745CECD-D460-A844-950E-5FEA2910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219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0">
            <a:extLst>
              <a:ext uri="{FF2B5EF4-FFF2-40B4-BE49-F238E27FC236}">
                <a16:creationId xmlns:a16="http://schemas.microsoft.com/office/drawing/2014/main" id="{8CFACA61-7C13-B542-89CF-06C13170D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191000"/>
            <a:ext cx="318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DNA peak height data</a:t>
            </a:r>
          </a:p>
        </p:txBody>
      </p:sp>
      <p:sp>
        <p:nvSpPr>
          <p:cNvPr id="27655" name="TextBox 11">
            <a:extLst>
              <a:ext uri="{FF2B5EF4-FFF2-40B4-BE49-F238E27FC236}">
                <a16:creationId xmlns:a16="http://schemas.microsoft.com/office/drawing/2014/main" id="{C3086404-AEE2-A34B-B95E-AD67D983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5600700"/>
            <a:ext cx="266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Sum of genotypes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A1E77E8-E089-5D4F-8695-E15D64A78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Mixture separation</a:t>
            </a:r>
          </a:p>
        </p:txBody>
      </p:sp>
      <p:pic>
        <p:nvPicPr>
          <p:cNvPr id="28674" name="Picture 2" descr="MixWght.tiff">
            <a:extLst>
              <a:ext uri="{FF2B5EF4-FFF2-40B4-BE49-F238E27FC236}">
                <a16:creationId xmlns:a16="http://schemas.microsoft.com/office/drawing/2014/main" id="{43AC0A49-FFDF-2340-AAB2-F644425B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57400"/>
            <a:ext cx="6477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>
            <a:extLst>
              <a:ext uri="{FF2B5EF4-FFF2-40B4-BE49-F238E27FC236}">
                <a16:creationId xmlns:a16="http://schemas.microsoft.com/office/drawing/2014/main" id="{2E7F8EE8-76FB-5348-93BF-E27990C7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595438"/>
            <a:ext cx="761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Separate the mixture data into contributor components</a:t>
            </a:r>
          </a:p>
        </p:txBody>
      </p:sp>
      <p:sp>
        <p:nvSpPr>
          <p:cNvPr id="28676" name="Left-Right Arrow 4">
            <a:extLst>
              <a:ext uri="{FF2B5EF4-FFF2-40B4-BE49-F238E27FC236}">
                <a16:creationId xmlns:a16="http://schemas.microsoft.com/office/drawing/2014/main" id="{32576C30-0C71-E942-99DB-19C8E4E4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733800"/>
            <a:ext cx="1752600" cy="5334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98DDC97F-5F37-094B-9E21-045EDC9BE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5908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25%</a:t>
            </a:r>
          </a:p>
        </p:txBody>
      </p:sp>
      <p:sp>
        <p:nvSpPr>
          <p:cNvPr id="28678" name="TextBox 6">
            <a:extLst>
              <a:ext uri="{FF2B5EF4-FFF2-40B4-BE49-F238E27FC236}">
                <a16:creationId xmlns:a16="http://schemas.microsoft.com/office/drawing/2014/main" id="{47677899-9258-FB40-8469-CE1455C4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5908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75%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69DBDF5-EF53-4945-9FC1-96103E940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Genotyping objectivity</a:t>
            </a:r>
          </a:p>
        </p:txBody>
      </p:sp>
      <p:pic>
        <p:nvPicPr>
          <p:cNvPr id="29698" name="Picture 16" descr="Penta_E.tiff">
            <a:extLst>
              <a:ext uri="{FF2B5EF4-FFF2-40B4-BE49-F238E27FC236}">
                <a16:creationId xmlns:a16="http://schemas.microsoft.com/office/drawing/2014/main" id="{9B1CB5D9-2D73-8849-A419-8E2B47A1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379663"/>
            <a:ext cx="563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FADF7FE8-C2F1-2842-A1FD-FBA9D60A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388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</a:rPr>
              <a:t>Thorough</a:t>
            </a:r>
            <a:r>
              <a:rPr lang="en-US" altLang="en-US" sz="2400">
                <a:solidFill>
                  <a:schemeClr val="accent2"/>
                </a:solidFill>
              </a:rPr>
              <a:t>: consider </a:t>
            </a:r>
            <a:r>
              <a:rPr lang="en-US" altLang="en-US" sz="2400" u="sng">
                <a:solidFill>
                  <a:schemeClr val="accent2"/>
                </a:solidFill>
              </a:rPr>
              <a:t>every possible</a:t>
            </a:r>
            <a:r>
              <a:rPr lang="en-US" altLang="en-US" sz="2400">
                <a:solidFill>
                  <a:schemeClr val="accent2"/>
                </a:solidFill>
              </a:rPr>
              <a:t> genotype solution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</a:rPr>
              <a:t>Objective</a:t>
            </a:r>
            <a:r>
              <a:rPr lang="en-US" altLang="en-US" sz="2400">
                <a:solidFill>
                  <a:schemeClr val="accent2"/>
                </a:solidFill>
              </a:rPr>
              <a:t>: does </a:t>
            </a:r>
            <a:r>
              <a:rPr lang="en-US" altLang="en-US" sz="2400" u="sng">
                <a:solidFill>
                  <a:schemeClr val="accent2"/>
                </a:solidFill>
              </a:rPr>
              <a:t>not know</a:t>
            </a:r>
            <a:r>
              <a:rPr lang="en-US" altLang="en-US" sz="2400">
                <a:solidFill>
                  <a:schemeClr val="accent2"/>
                </a:solidFill>
              </a:rPr>
              <a:t> the comparison genotype </a:t>
            </a:r>
          </a:p>
        </p:txBody>
      </p:sp>
      <p:sp>
        <p:nvSpPr>
          <p:cNvPr id="29700" name="Text Box 11">
            <a:extLst>
              <a:ext uri="{FF2B5EF4-FFF2-40B4-BE49-F238E27FC236}">
                <a16:creationId xmlns:a16="http://schemas.microsoft.com/office/drawing/2014/main" id="{1C67D304-A861-024A-8463-F7753E26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3268663"/>
            <a:ext cx="187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Explain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peak pattern</a:t>
            </a:r>
          </a:p>
        </p:txBody>
      </p:sp>
      <p:sp>
        <p:nvSpPr>
          <p:cNvPr id="29701" name="Text Box 12">
            <a:extLst>
              <a:ext uri="{FF2B5EF4-FFF2-40B4-BE49-F238E27FC236}">
                <a16:creationId xmlns:a16="http://schemas.microsoft.com/office/drawing/2014/main" id="{59C19FFD-E118-DF40-8B8D-E7471FB7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208588"/>
            <a:ext cx="23923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Better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explanation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has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higher likelihood</a:t>
            </a:r>
          </a:p>
        </p:txBody>
      </p:sp>
      <p:sp>
        <p:nvSpPr>
          <p:cNvPr id="29702" name="Text Box 29">
            <a:extLst>
              <a:ext uri="{FF2B5EF4-FFF2-40B4-BE49-F238E27FC236}">
                <a16:creationId xmlns:a16="http://schemas.microsoft.com/office/drawing/2014/main" id="{6C5523FA-5BA2-6E4E-A44E-E5C0AE29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628900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7BC8"/>
                </a:solidFill>
              </a:rPr>
              <a:t>Victim's allele pair</a:t>
            </a:r>
          </a:p>
        </p:txBody>
      </p:sp>
      <p:sp>
        <p:nvSpPr>
          <p:cNvPr id="29703" name="Rectangle 42">
            <a:extLst>
              <a:ext uri="{FF2B5EF4-FFF2-40B4-BE49-F238E27FC236}">
                <a16:creationId xmlns:a16="http://schemas.microsoft.com/office/drawing/2014/main" id="{886C9537-9437-1C4D-9E2A-E9FAA453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960688"/>
            <a:ext cx="228600" cy="3276600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4" name="Rectangle 42">
            <a:extLst>
              <a:ext uri="{FF2B5EF4-FFF2-40B4-BE49-F238E27FC236}">
                <a16:creationId xmlns:a16="http://schemas.microsoft.com/office/drawing/2014/main" id="{E6378320-6B23-4740-B8BB-19CF74A2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2954338"/>
            <a:ext cx="228600" cy="3278187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5" name="Rectangle 40">
            <a:extLst>
              <a:ext uri="{FF2B5EF4-FFF2-40B4-BE49-F238E27FC236}">
                <a16:creationId xmlns:a16="http://schemas.microsoft.com/office/drawing/2014/main" id="{6CB8F1D6-8757-2A4F-9145-CA9976A51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4498975"/>
            <a:ext cx="228600" cy="17383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6" name="Rectangle 40">
            <a:extLst>
              <a:ext uri="{FF2B5EF4-FFF2-40B4-BE49-F238E27FC236}">
                <a16:creationId xmlns:a16="http://schemas.microsoft.com/office/drawing/2014/main" id="{3EC74430-6FA6-9848-9C87-B1100019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98975"/>
            <a:ext cx="228600" cy="17383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BE8832E-9368-C34E-8D13-3DCBE4AC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3449638"/>
            <a:ext cx="2879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person's allele pair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C2B15-6056-1649-ACB6-F35854BCE22D}"/>
              </a:ext>
            </a:extLst>
          </p:cNvPr>
          <p:cNvSpPr txBox="1"/>
          <p:nvPr/>
        </p:nvSpPr>
        <p:spPr>
          <a:xfrm>
            <a:off x="7086600" y="2265363"/>
            <a:ext cx="1676400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Allele Pair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7,   7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7, 10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7, 12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7, 14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10, 10</a:t>
            </a:r>
          </a:p>
          <a:p>
            <a:pPr algn="r">
              <a:defRPr/>
            </a:pP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98%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10, 12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10, 14</a:t>
            </a:r>
          </a:p>
          <a:p>
            <a:pPr algn="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12, 12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12, 14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14, 14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713FEE8-6B19-F84F-8C54-5C89D4B4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Peer-reviewed validation studies 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D9D222-640A-5F45-834E-746743AD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A10CE070-B18F-9947-8A65-F3FFAA5A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7588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52F19C2E-98F2-EB45-B454-3D0D280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36700"/>
            <a:ext cx="246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F9C9C-C85B-D644-8855-B7E0BA19067B}"/>
              </a:ext>
            </a:extLst>
          </p:cNvPr>
          <p:cNvSpPr txBox="1"/>
          <p:nvPr/>
        </p:nvSpPr>
        <p:spPr>
          <a:xfrm>
            <a:off x="6545263" y="1814513"/>
            <a:ext cx="9858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000F5ED4-5DDF-644E-BD59-F56D0193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743200"/>
            <a:ext cx="51149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491C64-1F24-EF41-94E1-121BE960BBDB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predictability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53F41F3-F3C9-CF43-B0B7-8A996B70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980055AF-6B2D-B648-A7E5-0FFA23F71D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40088"/>
            <a:ext cx="3416300" cy="801687"/>
            <a:chOff x="4114800" y="3333005"/>
            <a:chExt cx="3416630" cy="801033"/>
          </a:xfrm>
        </p:grpSpPr>
        <p:pic>
          <p:nvPicPr>
            <p:cNvPr id="32775" name="Picture 5">
              <a:extLst>
                <a:ext uri="{FF2B5EF4-FFF2-40B4-BE49-F238E27FC236}">
                  <a16:creationId xmlns:a16="http://schemas.microsoft.com/office/drawing/2014/main" id="{3B0D4C2C-80B7-B94F-9FC4-3A092E319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33005"/>
              <a:ext cx="24638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6A4E4-651A-E049-8C1F-E4660D0EFD43}"/>
                </a:ext>
              </a:extLst>
            </p:cNvPr>
            <p:cNvSpPr txBox="1"/>
            <p:nvPr/>
          </p:nvSpPr>
          <p:spPr>
            <a:xfrm>
              <a:off x="6545498" y="3610590"/>
              <a:ext cx="985932" cy="523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2014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D2110C8-05F3-2B40-BBAC-8D7D0C093D74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reliability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0AC72172-E85C-3B43-9F23-35F391A4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>
            <a:extLst>
              <a:ext uri="{FF2B5EF4-FFF2-40B4-BE49-F238E27FC236}">
                <a16:creationId xmlns:a16="http://schemas.microsoft.com/office/drawing/2014/main" id="{ECE717D3-73FA-4745-9EA5-662A29C2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Validation axes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reproducible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6A7DFF4-23E3-B04E-AEDE-8EC1E007E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Sensitivity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5303E2B1-5971-6746-8825-B0A4EACD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identifies the correct person  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2C804BC-4434-6444-AE50-A77150CD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271963"/>
            <a:ext cx="4887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101 reported genotype matches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82 with DNA statistic over a million</a:t>
            </a:r>
          </a:p>
        </p:txBody>
      </p:sp>
      <p:sp>
        <p:nvSpPr>
          <p:cNvPr id="33796" name="TextBox 3">
            <a:extLst>
              <a:ext uri="{FF2B5EF4-FFF2-40B4-BE49-F238E27FC236}">
                <a16:creationId xmlns:a16="http://schemas.microsoft.com/office/drawing/2014/main" id="{E55264BF-7B4E-BF4F-B352-3AC9B834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24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True DNA mixture inclusions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7AAC315-D80C-1345-A09B-8CCAA848B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sensitivity</a:t>
            </a:r>
          </a:p>
        </p:txBody>
      </p:sp>
      <p:pic>
        <p:nvPicPr>
          <p:cNvPr id="34818" name="Picture 2" descr="fig1.pdf">
            <a:extLst>
              <a:ext uri="{FF2B5EF4-FFF2-40B4-BE49-F238E27FC236}">
                <a16:creationId xmlns:a16="http://schemas.microsoft.com/office/drawing/2014/main" id="{D64996EF-4B3C-5C4F-8E71-69BAF8C7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22860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19" name="Straight Connector 15">
            <a:extLst>
              <a:ext uri="{FF2B5EF4-FFF2-40B4-BE49-F238E27FC236}">
                <a16:creationId xmlns:a16="http://schemas.microsoft.com/office/drawing/2014/main" id="{D5528DC6-C588-104A-BA05-0A5C13DF52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6438" y="2543175"/>
            <a:ext cx="22225" cy="9985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0" name="Left-Right Arrow 22">
            <a:extLst>
              <a:ext uri="{FF2B5EF4-FFF2-40B4-BE49-F238E27FC236}">
                <a16:creationId xmlns:a16="http://schemas.microsoft.com/office/drawing/2014/main" id="{011A702D-F747-0344-8C50-C771483A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466975"/>
            <a:ext cx="3429000" cy="76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TextBox 24">
            <a:extLst>
              <a:ext uri="{FF2B5EF4-FFF2-40B4-BE49-F238E27FC236}">
                <a16:creationId xmlns:a16="http://schemas.microsoft.com/office/drawing/2014/main" id="{7DAA7447-3685-1B41-9C6D-284F4C0E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2388"/>
            <a:ext cx="190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11.05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i="1">
                <a:solidFill>
                  <a:srgbClr val="0000FF"/>
                </a:solidFill>
              </a:rPr>
              <a:t>(5.42)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113 billion</a:t>
            </a:r>
          </a:p>
        </p:txBody>
      </p:sp>
      <p:sp>
        <p:nvSpPr>
          <p:cNvPr id="34822" name="TextBox 44">
            <a:extLst>
              <a:ext uri="{FF2B5EF4-FFF2-40B4-BE49-F238E27FC236}">
                <a16:creationId xmlns:a16="http://schemas.microsoft.com/office/drawing/2014/main" id="{CD723875-985A-1747-B61B-09653DE9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47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TrueAllele</a:t>
            </a:r>
          </a:p>
        </p:txBody>
      </p:sp>
      <p:sp>
        <p:nvSpPr>
          <p:cNvPr id="34823" name="TextBox 3">
            <a:extLst>
              <a:ext uri="{FF2B5EF4-FFF2-40B4-BE49-F238E27FC236}">
                <a16:creationId xmlns:a16="http://schemas.microsoft.com/office/drawing/2014/main" id="{C4A646F1-CC6E-E240-89A8-42557147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log(LR) match distribution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63AFC6E-A47B-084F-B05D-F5ED6D7E4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person, one genotype</a:t>
            </a:r>
          </a:p>
        </p:txBody>
      </p:sp>
      <p:pic>
        <p:nvPicPr>
          <p:cNvPr id="17410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1C37C89B-A6C8-504A-AAB1-C7E2EAF8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ED22D459-A8E0-9C40-9E92-B5641BE8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9"/>
          <a:stretch>
            <a:fillRect/>
          </a:stretch>
        </p:blipFill>
        <p:spPr bwMode="auto">
          <a:xfrm rot="5400000">
            <a:off x="6500018" y="1958182"/>
            <a:ext cx="582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690453D0-B82D-BC49-88F4-C1E011C7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156" y="2513807"/>
            <a:ext cx="582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670E1D2D-128C-AA4F-A4D0-CBA78A17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32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92673C0A-8001-CF48-96E5-532F63C91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146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14</a:t>
            </a:r>
          </a:p>
        </p:txBody>
      </p:sp>
      <p:pic>
        <p:nvPicPr>
          <p:cNvPr id="17415" name="Picture 6" descr="chromopair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4AD8F5DA-2098-9A4C-9D86-52E9963A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043113"/>
            <a:ext cx="11239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">
            <a:extLst>
              <a:ext uri="{FF2B5EF4-FFF2-40B4-BE49-F238E27FC236}">
                <a16:creationId xmlns:a16="http://schemas.microsoft.com/office/drawing/2014/main" id="{B34C99A2-2C6B-1443-911F-52C4E7FB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002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locus</a:t>
            </a:r>
          </a:p>
        </p:txBody>
      </p:sp>
      <p:sp>
        <p:nvSpPr>
          <p:cNvPr id="17417" name="Rectangle 16">
            <a:extLst>
              <a:ext uri="{FF2B5EF4-FFF2-40B4-BE49-F238E27FC236}">
                <a16:creationId xmlns:a16="http://schemas.microsoft.com/office/drawing/2014/main" id="{2C2CAFD0-5704-4847-9283-F41F3430877A}"/>
              </a:ext>
            </a:extLst>
          </p:cNvPr>
          <p:cNvSpPr>
            <a:spLocks noChangeArrowheads="1"/>
          </p:cNvSpPr>
          <p:nvPr/>
        </p:nvSpPr>
        <p:spPr bwMode="auto">
          <a:xfrm rot="-1368961">
            <a:off x="3829050" y="2971800"/>
            <a:ext cx="914400" cy="7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ight Arrow 10">
            <a:extLst>
              <a:ext uri="{FF2B5EF4-FFF2-40B4-BE49-F238E27FC236}">
                <a16:creationId xmlns:a16="http://schemas.microsoft.com/office/drawing/2014/main" id="{3468598D-8A36-4B4B-B245-82047A5A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ight Arrow 11">
            <a:extLst>
              <a:ext uri="{FF2B5EF4-FFF2-40B4-BE49-F238E27FC236}">
                <a16:creationId xmlns:a16="http://schemas.microsoft.com/office/drawing/2014/main" id="{E1D06841-86BA-1649-AC42-73347ACE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3CCD253-ADB7-6548-BA32-41F7037D0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Comparison</a:t>
            </a:r>
          </a:p>
        </p:txBody>
      </p:sp>
      <p:pic>
        <p:nvPicPr>
          <p:cNvPr id="35842" name="Picture 2" descr="fig1.pdf">
            <a:extLst>
              <a:ext uri="{FF2B5EF4-FFF2-40B4-BE49-F238E27FC236}">
                <a16:creationId xmlns:a16="http://schemas.microsoft.com/office/drawing/2014/main" id="{6BB044E2-91B4-F249-9002-814806E9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5103813"/>
            <a:ext cx="5299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PI.pdf">
            <a:extLst>
              <a:ext uri="{FF2B5EF4-FFF2-40B4-BE49-F238E27FC236}">
                <a16:creationId xmlns:a16="http://schemas.microsoft.com/office/drawing/2014/main" id="{8108DA2D-3ECB-D04D-B5DD-D72E2AC3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17526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mCPI.pdf">
            <a:extLst>
              <a:ext uri="{FF2B5EF4-FFF2-40B4-BE49-F238E27FC236}">
                <a16:creationId xmlns:a16="http://schemas.microsoft.com/office/drawing/2014/main" id="{40059F62-5932-2046-AAEF-6BD6CC762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3"/>
          <a:stretch>
            <a:fillRect/>
          </a:stretch>
        </p:blipFill>
        <p:spPr bwMode="auto">
          <a:xfrm>
            <a:off x="1981200" y="3429000"/>
            <a:ext cx="52990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5" name="Straight Connector 15">
            <a:extLst>
              <a:ext uri="{FF2B5EF4-FFF2-40B4-BE49-F238E27FC236}">
                <a16:creationId xmlns:a16="http://schemas.microsoft.com/office/drawing/2014/main" id="{211EC03A-7F6C-BE45-9A97-A71AC1655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6438" y="5360988"/>
            <a:ext cx="22225" cy="9985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Left-Right Arrow 22">
            <a:extLst>
              <a:ext uri="{FF2B5EF4-FFF2-40B4-BE49-F238E27FC236}">
                <a16:creationId xmlns:a16="http://schemas.microsoft.com/office/drawing/2014/main" id="{2C306A4F-597A-734E-BA9E-F7A3BA37F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5284788"/>
            <a:ext cx="3429000" cy="76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7" name="TextBox 44">
            <a:extLst>
              <a:ext uri="{FF2B5EF4-FFF2-40B4-BE49-F238E27FC236}">
                <a16:creationId xmlns:a16="http://schemas.microsoft.com/office/drawing/2014/main" id="{50C2AAD8-BD69-F649-927A-0B3D94BC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362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CPI</a:t>
            </a:r>
          </a:p>
        </p:txBody>
      </p:sp>
      <p:sp>
        <p:nvSpPr>
          <p:cNvPr id="35848" name="TextBox 24">
            <a:extLst>
              <a:ext uri="{FF2B5EF4-FFF2-40B4-BE49-F238E27FC236}">
                <a16:creationId xmlns:a16="http://schemas.microsoft.com/office/drawing/2014/main" id="{52BBF8CC-44A3-D74F-BB96-05607038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11.05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i="1">
                <a:solidFill>
                  <a:srgbClr val="0000FF"/>
                </a:solidFill>
              </a:rPr>
              <a:t>(5.42)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113 billion</a:t>
            </a:r>
          </a:p>
        </p:txBody>
      </p:sp>
      <p:cxnSp>
        <p:nvCxnSpPr>
          <p:cNvPr id="35849" name="Straight Connector 15">
            <a:extLst>
              <a:ext uri="{FF2B5EF4-FFF2-40B4-BE49-F238E27FC236}">
                <a16:creationId xmlns:a16="http://schemas.microsoft.com/office/drawing/2014/main" id="{D66AC856-46E7-824C-BC80-647787FE16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3686175"/>
            <a:ext cx="15875" cy="1073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Left-Right Arrow 22">
            <a:extLst>
              <a:ext uri="{FF2B5EF4-FFF2-40B4-BE49-F238E27FC236}">
                <a16:creationId xmlns:a16="http://schemas.microsoft.com/office/drawing/2014/main" id="{48885C41-2A54-DD4D-A430-565AAF4F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3606800"/>
            <a:ext cx="985838" cy="98425"/>
          </a:xfrm>
          <a:prstGeom prst="leftRightArrow">
            <a:avLst>
              <a:gd name="adj1" fmla="val 50000"/>
              <a:gd name="adj2" fmla="val 4980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51" name="Left-Right Arrow 22">
            <a:extLst>
              <a:ext uri="{FF2B5EF4-FFF2-40B4-BE49-F238E27FC236}">
                <a16:creationId xmlns:a16="http://schemas.microsoft.com/office/drawing/2014/main" id="{91525376-948C-1547-8D1C-42CD592E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1917700"/>
            <a:ext cx="1284288" cy="104775"/>
          </a:xfrm>
          <a:prstGeom prst="leftRightArrow">
            <a:avLst>
              <a:gd name="adj1" fmla="val 50000"/>
              <a:gd name="adj2" fmla="val 49938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5852" name="Straight Connector 15">
            <a:extLst>
              <a:ext uri="{FF2B5EF4-FFF2-40B4-BE49-F238E27FC236}">
                <a16:creationId xmlns:a16="http://schemas.microsoft.com/office/drawing/2014/main" id="{41780C74-9BBD-B144-839C-FC528917E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6350" y="2022475"/>
            <a:ext cx="1588" cy="106045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TextBox 3">
            <a:extLst>
              <a:ext uri="{FF2B5EF4-FFF2-40B4-BE49-F238E27FC236}">
                <a16:creationId xmlns:a16="http://schemas.microsoft.com/office/drawing/2014/main" id="{3D572989-C5D8-A742-9F0A-3CD3FFE1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415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6.83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 i="1">
                <a:solidFill>
                  <a:srgbClr val="008000"/>
                </a:solidFill>
              </a:rPr>
              <a:t>(2.22)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6.68 million</a:t>
            </a:r>
          </a:p>
        </p:txBody>
      </p:sp>
      <p:sp>
        <p:nvSpPr>
          <p:cNvPr id="35854" name="TextBox 3">
            <a:extLst>
              <a:ext uri="{FF2B5EF4-FFF2-40B4-BE49-F238E27FC236}">
                <a16:creationId xmlns:a16="http://schemas.microsoft.com/office/drawing/2014/main" id="{D94FC59D-0FA9-D94D-8A0D-D71E1F4E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79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2.15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FF0000"/>
                </a:solidFill>
              </a:rPr>
              <a:t>(1.68)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35855" name="TextBox 44">
            <a:extLst>
              <a:ext uri="{FF2B5EF4-FFF2-40B4-BE49-F238E27FC236}">
                <a16:creationId xmlns:a16="http://schemas.microsoft.com/office/drawing/2014/main" id="{1AC9FFCE-632D-9F45-A738-A3F8CDCA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962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mCPI</a:t>
            </a:r>
          </a:p>
        </p:txBody>
      </p:sp>
      <p:sp>
        <p:nvSpPr>
          <p:cNvPr id="35856" name="TextBox 44">
            <a:extLst>
              <a:ext uri="{FF2B5EF4-FFF2-40B4-BE49-F238E27FC236}">
                <a16:creationId xmlns:a16="http://schemas.microsoft.com/office/drawing/2014/main" id="{6D3EB940-EAC7-2943-9B02-34F54621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TrueAllele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1CA680AF-FE38-4541-805C-166AB9F15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accuracy</a:t>
            </a:r>
          </a:p>
        </p:txBody>
      </p:sp>
      <p:pic>
        <p:nvPicPr>
          <p:cNvPr id="36866" name="Picture 1" descr="Figure8.tiff">
            <a:extLst>
              <a:ext uri="{FF2B5EF4-FFF2-40B4-BE49-F238E27FC236}">
                <a16:creationId xmlns:a16="http://schemas.microsoft.com/office/drawing/2014/main" id="{D11746CE-8BC5-7C46-916C-AD5A8442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30875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DC308BD-AF34-1246-B3F6-A9F44EF9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Specificity</a:t>
            </a:r>
          </a:p>
        </p:txBody>
      </p:sp>
      <p:sp>
        <p:nvSpPr>
          <p:cNvPr id="38914" name="TextBox 1">
            <a:extLst>
              <a:ext uri="{FF2B5EF4-FFF2-40B4-BE49-F238E27FC236}">
                <a16:creationId xmlns:a16="http://schemas.microsoft.com/office/drawing/2014/main" id="{DC19292A-6425-1D4B-88AE-E9BA1D78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does not misidentify the wrong person  </a:t>
            </a: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47ED1603-E713-D144-826A-343C374B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71963"/>
            <a:ext cx="747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101 matching genotypes </a:t>
            </a:r>
            <a:r>
              <a:rPr lang="en-US" altLang="en-US" sz="2400"/>
              <a:t>x </a:t>
            </a:r>
            <a:r>
              <a:rPr lang="en-US" altLang="en-US" sz="2400">
                <a:solidFill>
                  <a:srgbClr val="660066"/>
                </a:solidFill>
              </a:rPr>
              <a:t>10,000 random references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 x </a:t>
            </a:r>
            <a:r>
              <a:rPr lang="en-US" altLang="en-US" sz="2400">
                <a:solidFill>
                  <a:srgbClr val="660066"/>
                </a:solidFill>
              </a:rPr>
              <a:t>3 ethnic populations</a:t>
            </a:r>
            <a:r>
              <a:rPr lang="en-US" altLang="en-US" sz="240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for over </a:t>
            </a:r>
            <a:r>
              <a:rPr lang="en-US" altLang="en-US" sz="2400">
                <a:solidFill>
                  <a:srgbClr val="000090"/>
                </a:solidFill>
              </a:rPr>
              <a:t>1,000,000 nonmatching comparisons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79074D7D-7157-FE41-B3C2-C6028371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True exclusions, without false inclusions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Fig5.pdf">
            <a:extLst>
              <a:ext uri="{FF2B5EF4-FFF2-40B4-BE49-F238E27FC236}">
                <a16:creationId xmlns:a16="http://schemas.microsoft.com/office/drawing/2014/main" id="{07A08E82-553E-F445-93A9-2F7D9E7D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9488"/>
            <a:ext cx="70104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>
            <a:extLst>
              <a:ext uri="{FF2B5EF4-FFF2-40B4-BE49-F238E27FC236}">
                <a16:creationId xmlns:a16="http://schemas.microsoft.com/office/drawing/2014/main" id="{C6209292-53F2-1C45-A1FC-BD91DB71E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specificity</a:t>
            </a:r>
          </a:p>
        </p:txBody>
      </p:sp>
      <p:sp>
        <p:nvSpPr>
          <p:cNvPr id="39939" name="TextBox 10">
            <a:extLst>
              <a:ext uri="{FF2B5EF4-FFF2-40B4-BE49-F238E27FC236}">
                <a16:creationId xmlns:a16="http://schemas.microsoft.com/office/drawing/2014/main" id="{CF5D3C0E-A3A3-1440-B06B-BFAC0522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2890838"/>
            <a:ext cx="121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– 19.47</a:t>
            </a:r>
          </a:p>
        </p:txBody>
      </p:sp>
      <p:cxnSp>
        <p:nvCxnSpPr>
          <p:cNvPr id="39940" name="Straight Connector 15">
            <a:extLst>
              <a:ext uri="{FF2B5EF4-FFF2-40B4-BE49-F238E27FC236}">
                <a16:creationId xmlns:a16="http://schemas.microsoft.com/office/drawing/2014/main" id="{DE0FEBD6-D61D-034F-AD0F-2B1FA4B2D3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65538" y="3370263"/>
            <a:ext cx="4762" cy="2908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1" name="TextBox 3">
            <a:extLst>
              <a:ext uri="{FF2B5EF4-FFF2-40B4-BE49-F238E27FC236}">
                <a16:creationId xmlns:a16="http://schemas.microsoft.com/office/drawing/2014/main" id="{A9570A29-5711-294A-9ED0-E51E8E66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log(LR) nonmatch distribution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92F018C6-77BB-904D-9225-F3F6BB97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False positives</a:t>
            </a:r>
          </a:p>
        </p:txBody>
      </p:sp>
      <p:sp>
        <p:nvSpPr>
          <p:cNvPr id="37890" name="TextBox 1">
            <a:extLst>
              <a:ext uri="{FF2B5EF4-FFF2-40B4-BE49-F238E27FC236}">
                <a16:creationId xmlns:a16="http://schemas.microsoft.com/office/drawing/2014/main" id="{5F5676C1-224C-3749-A48E-B269CB6E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in over 1,000,000 comparisons per group</a:t>
            </a:r>
          </a:p>
        </p:txBody>
      </p:sp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0CFE7C16-0EA3-424C-A5EE-57F2AFD87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943225"/>
          <a:ext cx="70596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Worksheet" r:id="rId3" imgW="8382000" imgH="2311400" progId="Excel.Sheet.8">
                  <p:embed/>
                </p:oleObj>
              </mc:Choice>
              <mc:Fallback>
                <p:oleObj name="Worksheet" r:id="rId3" imgW="8382000" imgH="2311400" progId="Excel.Sheet.8">
                  <p:embed/>
                  <p:pic>
                    <p:nvPicPr>
                      <p:cNvPr id="37891" name="Object 4">
                        <a:extLst>
                          <a:ext uri="{FF2B5EF4-FFF2-40B4-BE49-F238E27FC236}">
                            <a16:creationId xmlns:a16="http://schemas.microsoft.com/office/drawing/2014/main" id="{0CFE7C16-0EA3-424C-A5EE-57F2AFD87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43225"/>
                        <a:ext cx="70596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1">
            <a:extLst>
              <a:ext uri="{FF2B5EF4-FFF2-40B4-BE49-F238E27FC236}">
                <a16:creationId xmlns:a16="http://schemas.microsoft.com/office/drawing/2014/main" id="{AF9584A4-2FDC-9F40-9C78-BDAC2DB6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90"/>
                </a:solidFill>
              </a:rPr>
              <a:t>false positive rate is under 1 in 20,000 (0.005%)</a:t>
            </a:r>
          </a:p>
          <a:p>
            <a:pPr algn="ctr"/>
            <a:r>
              <a:rPr lang="en-US" altLang="en-US">
                <a:solidFill>
                  <a:schemeClr val="tx2"/>
                </a:solidFill>
              </a:rPr>
              <a:t>for LR &gt; 100, rate is 1 in 1,000,000 (0.0001)%</a:t>
            </a:r>
          </a:p>
        </p:txBody>
      </p:sp>
    </p:spTree>
    <p:extLst>
      <p:ext uri="{BB962C8B-B14F-4D97-AF65-F5344CB8AC3E}">
        <p14:creationId xmlns:p14="http://schemas.microsoft.com/office/powerpoint/2010/main" val="1628722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576EAE3-8E69-F141-A70F-51D186C0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Higher human error rate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097D664-B6FE-C34D-AE73-71CEA03FBBD5}"/>
              </a:ext>
            </a:extLst>
          </p:cNvPr>
          <p:cNvSpPr txBox="1">
            <a:spLocks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6F00-3D98-A541-BEA1-6396A4F1765D}"/>
              </a:ext>
            </a:extLst>
          </p:cNvPr>
          <p:cNvSpPr txBox="1"/>
          <p:nvPr/>
        </p:nvSpPr>
        <p:spPr>
          <a:xfrm>
            <a:off x="1284082" y="1845049"/>
            <a:ext cx="65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specificity (million samples)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From noncontributor distribution, for LR &gt; 100: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Error rate = 1 in 1,000,000 (</a:t>
            </a:r>
            <a:r>
              <a:rPr lang="en-US" altLang="en-US" b="1" dirty="0">
                <a:solidFill>
                  <a:srgbClr val="FF0000"/>
                </a:solidFill>
              </a:rPr>
              <a:t>0.0001</a:t>
            </a:r>
            <a:r>
              <a:rPr lang="en-US" altLang="en-US" dirty="0">
                <a:solidFill>
                  <a:srgbClr val="FF0000"/>
                </a:solidFill>
              </a:rPr>
              <a:t>)%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99D51-67BC-7D4C-A562-8794ED21BE21}"/>
              </a:ext>
            </a:extLst>
          </p:cNvPr>
          <p:cNvSpPr txBox="1"/>
          <p:nvPr/>
        </p:nvSpPr>
        <p:spPr>
          <a:xfrm>
            <a:off x="2091192" y="3426378"/>
            <a:ext cx="496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CPI – analytical threshold</a:t>
            </a:r>
          </a:p>
          <a:p>
            <a:r>
              <a:rPr lang="en-US" dirty="0">
                <a:solidFill>
                  <a:srgbClr val="002060"/>
                </a:solidFill>
              </a:rPr>
              <a:t>5 false positives in 81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5 in 81 (</a:t>
            </a:r>
            <a:r>
              <a:rPr lang="en-US" b="1" dirty="0">
                <a:solidFill>
                  <a:srgbClr val="FF0000"/>
                </a:solidFill>
              </a:rPr>
              <a:t>6%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0916D-A25A-F741-9DC6-9C52E18AA3CB}"/>
              </a:ext>
            </a:extLst>
          </p:cNvPr>
          <p:cNvSpPr txBox="1"/>
          <p:nvPr/>
        </p:nvSpPr>
        <p:spPr>
          <a:xfrm>
            <a:off x="2168136" y="5007707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mCPI</a:t>
            </a:r>
            <a:r>
              <a:rPr lang="en-US" dirty="0">
                <a:solidFill>
                  <a:srgbClr val="7030A0"/>
                </a:solidFill>
              </a:rPr>
              <a:t> – stochastic threshold</a:t>
            </a:r>
          </a:p>
          <a:p>
            <a:r>
              <a:rPr lang="en-US" dirty="0">
                <a:solidFill>
                  <a:srgbClr val="7030A0"/>
                </a:solidFill>
              </a:rPr>
              <a:t>17 inconclusive results</a:t>
            </a:r>
          </a:p>
          <a:p>
            <a:r>
              <a:rPr lang="en-US" dirty="0">
                <a:solidFill>
                  <a:srgbClr val="7030A0"/>
                </a:solidFill>
              </a:rPr>
              <a:t>1 false positive in 53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1 in 53 (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307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BE20E2C-1939-DA4B-9E72-D2612D51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Reproducibility</a:t>
            </a:r>
          </a:p>
        </p:txBody>
      </p:sp>
      <p:sp>
        <p:nvSpPr>
          <p:cNvPr id="41986" name="TextBox 1">
            <a:extLst>
              <a:ext uri="{FF2B5EF4-FFF2-40B4-BE49-F238E27FC236}">
                <a16:creationId xmlns:a16="http://schemas.microsoft.com/office/drawing/2014/main" id="{5122994B-795B-DC47-9C02-D4E67381F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813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MCMC computing has sampling variation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429E809C-F157-2240-BAE8-47CED1DC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48188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duplicate computer runs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on 101 matching genotypes</a:t>
            </a: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F353ED72-B13A-2246-BF18-5DB85372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054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measure log(LR) variation</a:t>
            </a:r>
          </a:p>
        </p:txBody>
      </p:sp>
      <p:sp>
        <p:nvSpPr>
          <p:cNvPr id="41989" name="TextBox 5">
            <a:extLst>
              <a:ext uri="{FF2B5EF4-FFF2-40B4-BE49-F238E27FC236}">
                <a16:creationId xmlns:a16="http://schemas.microsoft.com/office/drawing/2014/main" id="{B89CC5BB-2597-A54D-86AA-FD379969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2405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gives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same answer to the same question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6.pdf">
            <a:extLst>
              <a:ext uri="{FF2B5EF4-FFF2-40B4-BE49-F238E27FC236}">
                <a16:creationId xmlns:a16="http://schemas.microsoft.com/office/drawing/2014/main" id="{31C610A9-4FF3-EB40-A23F-A2569D29C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210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id="{47BF1620-68CC-E942-81D4-09323B82D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reproducibility</a:t>
            </a: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EBE6CE84-36FF-4848-BEBE-5CC08682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Concordance in two independent computer runs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71B55-3DA2-5544-9A69-8F647B673A8E}"/>
              </a:ext>
            </a:extLst>
          </p:cNvPr>
          <p:cNvSpPr txBox="1"/>
          <p:nvPr/>
        </p:nvSpPr>
        <p:spPr>
          <a:xfrm>
            <a:off x="4191000" y="4876800"/>
            <a:ext cx="312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standard deviation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(within-group)</a:t>
            </a: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0.305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B2BEF687-378A-0446-A0D9-7F8D9EFB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4034" name="Picture 2" descr="JFS2011.jpeg">
            <a:extLst>
              <a:ext uri="{FF2B5EF4-FFF2-40B4-BE49-F238E27FC236}">
                <a16:creationId xmlns:a16="http://schemas.microsoft.com/office/drawing/2014/main" id="{4218604F-3770-D647-8151-0AA06C8E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F87CCA78-AD44-1C48-B904-34477C7F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00413"/>
            <a:ext cx="5943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24D96617-D945-C244-8217-0FADF0CCE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5058" name="Picture 2" descr="JFS2011.jpeg">
            <a:extLst>
              <a:ext uri="{FF2B5EF4-FFF2-40B4-BE49-F238E27FC236}">
                <a16:creationId xmlns:a16="http://schemas.microsoft.com/office/drawing/2014/main" id="{D697F6E2-53BB-D44C-A971-911E6EC6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FS2013.jpeg">
            <a:extLst>
              <a:ext uri="{FF2B5EF4-FFF2-40B4-BE49-F238E27FC236}">
                <a16:creationId xmlns:a16="http://schemas.microsoft.com/office/drawing/2014/main" id="{928EDE85-CD6C-4843-94AE-C1D0BC30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 bwMode="auto">
          <a:xfrm>
            <a:off x="0" y="6096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085890D7-B0FF-284D-AED1-4CA2FBF9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C8D98B4-4624-B44E-9EF1-C7D39D63E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data</a:t>
            </a:r>
          </a:p>
        </p:txBody>
      </p:sp>
      <p:pic>
        <p:nvPicPr>
          <p:cNvPr id="18434" name="Picture 8" descr="Penta_E.tiff">
            <a:extLst>
              <a:ext uri="{FF2B5EF4-FFF2-40B4-BE49-F238E27FC236}">
                <a16:creationId xmlns:a16="http://schemas.microsoft.com/office/drawing/2014/main" id="{9F5DFD2E-EF00-8A4D-A9AD-2308D6C6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387600"/>
            <a:ext cx="563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B2F328F8-8BAE-9D49-A0D8-F26E74C8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1638"/>
            <a:ext cx="480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One or two allele peaks at a locus</a:t>
            </a: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2F29FA53-601B-4C41-B96E-CBFA0D59E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143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2FA6711-F442-E34D-B8E1-751BC3B0E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2" name="Picture 2" descr="JFS2015.jpeg">
            <a:extLst>
              <a:ext uri="{FF2B5EF4-FFF2-40B4-BE49-F238E27FC236}">
                <a16:creationId xmlns:a16="http://schemas.microsoft.com/office/drawing/2014/main" id="{284BEEA7-F8AB-2646-A5D3-6A207DF5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0"/>
            <a:ext cx="83867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">
            <a:extLst>
              <a:ext uri="{FF2B5EF4-FFF2-40B4-BE49-F238E27FC236}">
                <a16:creationId xmlns:a16="http://schemas.microsoft.com/office/drawing/2014/main" id="{5B786C20-4101-C44B-A04A-70E9D95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4238"/>
            <a:ext cx="43434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A9A57E4-4801-4A47-B884-F59B4EE8A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sensitivity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4CDC285D-B400-464F-96B9-3D1D94CB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83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A2736-6F74-DE44-949E-3F6C14660BD4}"/>
              </a:ext>
            </a:extLst>
          </p:cNvPr>
          <p:cNvSpPr txBox="1"/>
          <p:nvPr/>
        </p:nvSpPr>
        <p:spPr>
          <a:xfrm>
            <a:off x="7605713" y="6018213"/>
            <a:ext cx="1127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9A30CC6-92F9-9545-A8A4-E90B85AD9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specificity</a:t>
            </a: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7AFB4CE1-4C53-5F47-A74B-6F736ED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00200"/>
            <a:ext cx="5365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40255-69EE-B34C-8380-9538AE1D95BB}"/>
              </a:ext>
            </a:extLst>
          </p:cNvPr>
          <p:cNvSpPr txBox="1"/>
          <p:nvPr/>
        </p:nvSpPr>
        <p:spPr>
          <a:xfrm>
            <a:off x="7605713" y="6018213"/>
            <a:ext cx="1127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C657E15-2F90-034F-BBB4-E8AC416C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reproducibility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D3A4E718-F34A-4E47-8ADC-DD5774BB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600200"/>
            <a:ext cx="5346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5C196-31C2-DA47-9FD1-A33F08AF3DAE}"/>
              </a:ext>
            </a:extLst>
          </p:cNvPr>
          <p:cNvSpPr txBox="1"/>
          <p:nvPr/>
        </p:nvSpPr>
        <p:spPr>
          <a:xfrm>
            <a:off x="7605713" y="6018213"/>
            <a:ext cx="1127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4212A44-BACF-DF42-8871-80F28A75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0178" name="Picture 3" descr="JFS2019.jpeg">
            <a:extLst>
              <a:ext uri="{FF2B5EF4-FFF2-40B4-BE49-F238E27FC236}">
                <a16:creationId xmlns:a16="http://schemas.microsoft.com/office/drawing/2014/main" id="{5D4CF691-17ED-1F4A-9592-890D2D5F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16367" r="153" b="2473"/>
          <a:stretch>
            <a:fillRect/>
          </a:stretch>
        </p:blipFill>
        <p:spPr bwMode="auto">
          <a:xfrm>
            <a:off x="377825" y="636588"/>
            <a:ext cx="83883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JFS2015.jpeg">
            <a:extLst>
              <a:ext uri="{FF2B5EF4-FFF2-40B4-BE49-F238E27FC236}">
                <a16:creationId xmlns:a16="http://schemas.microsoft.com/office/drawing/2014/main" id="{7A6EF6D7-6E56-424F-A7C8-7ACFA113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64"/>
          <a:stretch>
            <a:fillRect/>
          </a:stretch>
        </p:blipFill>
        <p:spPr bwMode="auto">
          <a:xfrm>
            <a:off x="461963" y="0"/>
            <a:ext cx="8386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>
            <a:extLst>
              <a:ext uri="{FF2B5EF4-FFF2-40B4-BE49-F238E27FC236}">
                <a16:creationId xmlns:a16="http://schemas.microsoft.com/office/drawing/2014/main" id="{EFC1DB5A-14EE-6A41-9A44-1ACFC3E8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191000"/>
            <a:ext cx="4349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>
            <a:extLst>
              <a:ext uri="{FF2B5EF4-FFF2-40B4-BE49-F238E27FC236}">
                <a16:creationId xmlns:a16="http://schemas.microsoft.com/office/drawing/2014/main" id="{DE90D3AD-1DFE-BD48-93B4-3658AD08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657600"/>
            <a:ext cx="44926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eliyon2018.jpeg">
            <a:extLst>
              <a:ext uri="{FF2B5EF4-FFF2-40B4-BE49-F238E27FC236}">
                <a16:creationId xmlns:a16="http://schemas.microsoft.com/office/drawing/2014/main" id="{5CC28612-2F24-514B-BF8F-55C96747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>
            <a:extLst>
              <a:ext uri="{FF2B5EF4-FFF2-40B4-BE49-F238E27FC236}">
                <a16:creationId xmlns:a16="http://schemas.microsoft.com/office/drawing/2014/main" id="{51340D1D-2F03-8649-BF06-92DB5FD8A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CF9D405E-3B50-5847-99E6-4390C718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4953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>
            <a:extLst>
              <a:ext uri="{FF2B5EF4-FFF2-40B4-BE49-F238E27FC236}">
                <a16:creationId xmlns:a16="http://schemas.microsoft.com/office/drawing/2014/main" id="{CB7A19BA-169E-7E40-9480-3620C96A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046413"/>
            <a:ext cx="45847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C5FC33E-C922-114E-BE55-933F58DC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 25 admissibility rulings</a:t>
            </a:r>
          </a:p>
        </p:txBody>
      </p:sp>
      <p:sp>
        <p:nvSpPr>
          <p:cNvPr id="52227" name="TextBox 1">
            <a:extLst>
              <a:ext uri="{FF2B5EF4-FFF2-40B4-BE49-F238E27FC236}">
                <a16:creationId xmlns:a16="http://schemas.microsoft.com/office/drawing/2014/main" id="{827C972F-2C9E-6D45-B488-07E37404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96925"/>
            <a:ext cx="7436651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Commonwealth of Pennsylvania v Kevin Foley (admitted, 2009; appellate precedent, 2012)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People of California v Dupree Langston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Commonwealth of Virginia v Matthew Brady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Ohio v Maurice Shaw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Louisiana v </a:t>
            </a:r>
            <a:r>
              <a:rPr lang="en-US" altLang="en-US" sz="1400" dirty="0" err="1"/>
              <a:t>Chattley</a:t>
            </a:r>
            <a:r>
              <a:rPr lang="en-US" altLang="en-US" sz="1400" dirty="0"/>
              <a:t> Chesterfield &amp; Samuel Nicolas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People of New York v John Wakefield (admitted, 2015;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South Carolina v </a:t>
            </a:r>
            <a:r>
              <a:rPr lang="en-US" altLang="en-US" sz="1400" dirty="0" err="1"/>
              <a:t>Jaquard</a:t>
            </a:r>
            <a:r>
              <a:rPr lang="en-US" altLang="en-US" sz="1400" dirty="0"/>
              <a:t> Aiken (admitted, 2015)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Commonwealth of Massachusetts v Heidi Bartlett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</a:t>
            </a:r>
            <a:r>
              <a:rPr lang="en-US" altLang="en-US" sz="1400" dirty="0" err="1"/>
              <a:t>Dugniqio</a:t>
            </a:r>
            <a:r>
              <a:rPr lang="en-US" altLang="en-US" sz="1400" dirty="0"/>
              <a:t> Forest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Malcolm Wade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Washington v Emanuel Fair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Louisiana v Harold Houston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Randal </a:t>
            </a:r>
            <a:r>
              <a:rPr lang="en-US" altLang="en-US" sz="1400" dirty="0" err="1"/>
              <a:t>Coalter</a:t>
            </a:r>
            <a:r>
              <a:rPr lang="en-US" altLang="en-US" sz="1400" dirty="0"/>
              <a:t>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Nebraska v Charles Simmer (admitted, 2018;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</a:t>
            </a:r>
            <a:r>
              <a:rPr lang="en-US" altLang="en-US" sz="1400" dirty="0" err="1"/>
              <a:t>Vaylen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Glazebrook</a:t>
            </a:r>
            <a:r>
              <a:rPr lang="en-US" altLang="en-US" sz="1400" dirty="0"/>
              <a:t>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Ohio v David Mathis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Florida v </a:t>
            </a:r>
            <a:r>
              <a:rPr lang="en-US" altLang="en-US" sz="1400" dirty="0" err="1"/>
              <a:t>Lajayvian</a:t>
            </a:r>
            <a:r>
              <a:rPr lang="en-US" altLang="en-US" sz="1400" dirty="0"/>
              <a:t> Daniels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Tennessee v </a:t>
            </a:r>
            <a:r>
              <a:rPr lang="en-US" altLang="en-US" sz="1400" dirty="0" err="1"/>
              <a:t>Demontez</a:t>
            </a:r>
            <a:r>
              <a:rPr lang="en-US" altLang="en-US" sz="1400" dirty="0"/>
              <a:t> Watkins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</a:t>
            </a:r>
            <a:r>
              <a:rPr lang="en-US" altLang="en-US" sz="1400" dirty="0" err="1"/>
              <a:t>Thaddus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Nundra</a:t>
            </a:r>
            <a:r>
              <a:rPr lang="en-US" altLang="en-US" sz="1400" dirty="0"/>
              <a:t>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Monte Baugh &amp; Thaddeus Howell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Louisiana v Kyle Russ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People of New York v Casey Wilson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Alexander Battle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United States v Lenard Gibbs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Guy Sewell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</a:t>
            </a:r>
            <a:r>
              <a:rPr lang="en-US" altLang="en-US" sz="1400" dirty="0" err="1"/>
              <a:t>Adedojah</a:t>
            </a:r>
            <a:r>
              <a:rPr lang="en-US" altLang="en-US" sz="1400" dirty="0"/>
              <a:t> Bah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Nathaniel Day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Tennessee v Abdullah Powell (admitted, 2021)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A641F5B-820D-C248-806C-84CA442D0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today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46170A-31EA-2648-94BD-FB64FD804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9474"/>
              </p:ext>
            </p:extLst>
          </p:nvPr>
        </p:nvGraphicFramePr>
        <p:xfrm>
          <a:off x="1371600" y="2117725"/>
          <a:ext cx="6400800" cy="435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Invented math &amp;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algorithms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25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Developed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computer systems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20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Support users and workflow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 laboratories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Routinely used in casework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8 crime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labs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Validate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system reliability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42 studies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the community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100 talks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Train or certify analysts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400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students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Admissibility challenges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28 rulings, 14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Testify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about LR results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100 trials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 lawyers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and public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people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Make the ideas understandable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975 cases,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44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88D4B2BC-F800-9340-AB67-DAB8AB648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54274" name="TextBox 2">
            <a:extLst>
              <a:ext uri="{FF2B5EF4-FFF2-40B4-BE49-F238E27FC236}">
                <a16:creationId xmlns:a16="http://schemas.microsoft.com/office/drawing/2014/main" id="{F3C11961-088F-A94D-BCD7-2E8D2BD26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0"/>
            <a:ext cx="274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 reliable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objective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reproducible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accurate </a:t>
            </a:r>
          </a:p>
        </p:txBody>
      </p:sp>
      <p:sp>
        <p:nvSpPr>
          <p:cNvPr id="54275" name="TextBox 3">
            <a:extLst>
              <a:ext uri="{FF2B5EF4-FFF2-40B4-BE49-F238E27FC236}">
                <a16:creationId xmlns:a16="http://schemas.microsoft.com/office/drawing/2014/main" id="{C92E1C4F-945B-D943-A168-6E15A2E8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24038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TrueAllele Casework DNA mixture interpretation is: </a:t>
            </a:r>
          </a:p>
        </p:txBody>
      </p:sp>
      <p:sp>
        <p:nvSpPr>
          <p:cNvPr id="54276" name="TextBox 4">
            <a:extLst>
              <a:ext uri="{FF2B5EF4-FFF2-40B4-BE49-F238E27FC236}">
                <a16:creationId xmlns:a16="http://schemas.microsoft.com/office/drawing/2014/main" id="{93B4EA0D-DD33-6649-831A-05B43A38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2657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</a:rPr>
              <a:t>TrueAllele computer genotyping is more effective than human 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2688E-FC77-9046-AD3D-9BE18CB154AB}"/>
              </a:ext>
            </a:extLst>
          </p:cNvPr>
          <p:cNvSpPr/>
          <p:nvPr/>
        </p:nvSpPr>
        <p:spPr>
          <a:xfrm>
            <a:off x="228600" y="0"/>
            <a:ext cx="8597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Perlin MW, Dormer K, </a:t>
            </a: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Hornyak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J, </a:t>
            </a: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Schiermeier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-Wood L, Greenspoon S. </a:t>
            </a:r>
          </a:p>
          <a:p>
            <a:pPr>
              <a:defRPr/>
            </a:pP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TrueAllele</a:t>
            </a:r>
            <a:r>
              <a:rPr lang="en-US" alt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®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PLOS ONE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2014;(9)3:e92837.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3144DDD-CE88-E84B-B126-6011D5C00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people, two genotypes</a:t>
            </a:r>
          </a:p>
        </p:txBody>
      </p:sp>
      <p:pic>
        <p:nvPicPr>
          <p:cNvPr id="19458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115966E9-00E7-4348-8E0C-CBB41C7C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9" descr="deadsmileyface.jpg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7D5EA344-CB04-5049-BCFB-2BFE7894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495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9" descr="&#13;DNA_logo2.jpg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E0D07376-CB66-6844-A998-826C6EED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/>
          <a:stretch>
            <a:fillRect/>
          </a:stretch>
        </p:blipFill>
        <p:spPr bwMode="auto">
          <a:xfrm rot="5400000">
            <a:off x="6668294" y="5061744"/>
            <a:ext cx="582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4DF572FD-6AA1-2D41-8B7D-64925218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9"/>
          <a:stretch>
            <a:fillRect/>
          </a:stretch>
        </p:blipFill>
        <p:spPr bwMode="auto">
          <a:xfrm rot="5400000">
            <a:off x="6500018" y="1958182"/>
            <a:ext cx="582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9" descr="&#13;DNA_logo2.jpg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583E3EF2-9310-464E-A400-DAF98C8C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/>
          <a:stretch>
            <a:fillRect/>
          </a:stretch>
        </p:blipFill>
        <p:spPr bwMode="auto">
          <a:xfrm rot="5400000">
            <a:off x="6604793" y="4291807"/>
            <a:ext cx="582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EE9D59B8-006B-424F-8A34-DB17F1AC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156" y="2513807"/>
            <a:ext cx="582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2">
            <a:extLst>
              <a:ext uri="{FF2B5EF4-FFF2-40B4-BE49-F238E27FC236}">
                <a16:creationId xmlns:a16="http://schemas.microsoft.com/office/drawing/2014/main" id="{FFBF5DA6-5FED-5240-BA4E-2775D73A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32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19465" name="TextBox 13">
            <a:extLst>
              <a:ext uri="{FF2B5EF4-FFF2-40B4-BE49-F238E27FC236}">
                <a16:creationId xmlns:a16="http://schemas.microsoft.com/office/drawing/2014/main" id="{46E9F8E3-24B4-9B49-B123-93BB4F219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146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14</a:t>
            </a:r>
          </a:p>
        </p:txBody>
      </p:sp>
      <p:sp>
        <p:nvSpPr>
          <p:cNvPr id="19466" name="TextBox 14">
            <a:extLst>
              <a:ext uri="{FF2B5EF4-FFF2-40B4-BE49-F238E27FC236}">
                <a16:creationId xmlns:a16="http://schemas.microsoft.com/office/drawing/2014/main" id="{085B0601-C79F-8B4D-BDE4-72C6503C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640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10</a:t>
            </a:r>
          </a:p>
        </p:txBody>
      </p:sp>
      <p:sp>
        <p:nvSpPr>
          <p:cNvPr id="19467" name="TextBox 15">
            <a:extLst>
              <a:ext uri="{FF2B5EF4-FFF2-40B4-BE49-F238E27FC236}">
                <a16:creationId xmlns:a16="http://schemas.microsoft.com/office/drawing/2014/main" id="{3481C879-6F11-1B48-8FDD-C325BA114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529748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12</a:t>
            </a:r>
          </a:p>
        </p:txBody>
      </p:sp>
      <p:pic>
        <p:nvPicPr>
          <p:cNvPr id="19468" name="Picture 6" descr="chromopair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1E16206F-BF80-7E4E-A0BF-DA150556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043113"/>
            <a:ext cx="11239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0">
            <a:extLst>
              <a:ext uri="{FF2B5EF4-FFF2-40B4-BE49-F238E27FC236}">
                <a16:creationId xmlns:a16="http://schemas.microsoft.com/office/drawing/2014/main" id="{214004A7-D1F1-374C-A7E3-BF35F589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002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locus</a:t>
            </a:r>
          </a:p>
        </p:txBody>
      </p:sp>
      <p:sp>
        <p:nvSpPr>
          <p:cNvPr id="19470" name="Rectangle 16">
            <a:extLst>
              <a:ext uri="{FF2B5EF4-FFF2-40B4-BE49-F238E27FC236}">
                <a16:creationId xmlns:a16="http://schemas.microsoft.com/office/drawing/2014/main" id="{3DA70B1D-9CDC-3648-A255-250FD88739DD}"/>
              </a:ext>
            </a:extLst>
          </p:cNvPr>
          <p:cNvSpPr>
            <a:spLocks noChangeArrowheads="1"/>
          </p:cNvSpPr>
          <p:nvPr/>
        </p:nvSpPr>
        <p:spPr bwMode="auto">
          <a:xfrm rot="-1368961">
            <a:off x="3829050" y="2971800"/>
            <a:ext cx="914400" cy="7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71" name="Picture 6" descr="chromopair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DC5B6572-EA55-4F4E-AE2E-8D68E9B7A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343400"/>
            <a:ext cx="11239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16">
            <a:extLst>
              <a:ext uri="{FF2B5EF4-FFF2-40B4-BE49-F238E27FC236}">
                <a16:creationId xmlns:a16="http://schemas.microsoft.com/office/drawing/2014/main" id="{2231EF1D-EA0C-FF4E-8A62-00E021D724EF}"/>
              </a:ext>
            </a:extLst>
          </p:cNvPr>
          <p:cNvSpPr>
            <a:spLocks noChangeArrowheads="1"/>
          </p:cNvSpPr>
          <p:nvPr/>
        </p:nvSpPr>
        <p:spPr bwMode="auto">
          <a:xfrm rot="-1368961">
            <a:off x="3829050" y="5272088"/>
            <a:ext cx="914400" cy="7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3" name="Right Arrow 24">
            <a:extLst>
              <a:ext uri="{FF2B5EF4-FFF2-40B4-BE49-F238E27FC236}">
                <a16:creationId xmlns:a16="http://schemas.microsoft.com/office/drawing/2014/main" id="{85F19F9F-858B-E646-A5A2-4140D085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4" name="Right Arrow 25">
            <a:extLst>
              <a:ext uri="{FF2B5EF4-FFF2-40B4-BE49-F238E27FC236}">
                <a16:creationId xmlns:a16="http://schemas.microsoft.com/office/drawing/2014/main" id="{45A79D9D-7150-4E4A-B6D9-DA7A663C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5" name="Right Arrow 26">
            <a:extLst>
              <a:ext uri="{FF2B5EF4-FFF2-40B4-BE49-F238E27FC236}">
                <a16:creationId xmlns:a16="http://schemas.microsoft.com/office/drawing/2014/main" id="{6F5167BC-2759-6549-9518-F6071070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0292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6" name="Right Arrow 27">
            <a:extLst>
              <a:ext uri="{FF2B5EF4-FFF2-40B4-BE49-F238E27FC236}">
                <a16:creationId xmlns:a16="http://schemas.microsoft.com/office/drawing/2014/main" id="{FB44F91D-A906-3E49-8049-E30AEB14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0292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7" name="Slide Number Placeholder 1">
            <a:extLst>
              <a:ext uri="{FF2B5EF4-FFF2-40B4-BE49-F238E27FC236}">
                <a16:creationId xmlns:a16="http://schemas.microsoft.com/office/drawing/2014/main" id="{1FA4D3BC-C127-8440-BCA3-BAF289AC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FFA11E3-0BE8-7E4E-AF3B-301A8680A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mixture problem</a:t>
            </a:r>
          </a:p>
        </p:txBody>
      </p:sp>
      <p:pic>
        <p:nvPicPr>
          <p:cNvPr id="20482" name="Picture 8" descr="Penta_E.tiff">
            <a:extLst>
              <a:ext uri="{FF2B5EF4-FFF2-40B4-BE49-F238E27FC236}">
                <a16:creationId xmlns:a16="http://schemas.microsoft.com/office/drawing/2014/main" id="{2752ACED-519E-D346-9C56-2BB7C48D9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387600"/>
            <a:ext cx="563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extLst>
              <a:ext uri="{FF2B5EF4-FFF2-40B4-BE49-F238E27FC236}">
                <a16:creationId xmlns:a16="http://schemas.microsoft.com/office/drawing/2014/main" id="{14781A2C-551B-8F4B-AB51-C7765AD5B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1671638"/>
            <a:ext cx="506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Quantitative peak heights at a locus</a:t>
            </a:r>
          </a:p>
        </p:txBody>
      </p:sp>
      <p:sp>
        <p:nvSpPr>
          <p:cNvPr id="20484" name="Text Box 23">
            <a:extLst>
              <a:ext uri="{FF2B5EF4-FFF2-40B4-BE49-F238E27FC236}">
                <a16:creationId xmlns:a16="http://schemas.microsoft.com/office/drawing/2014/main" id="{BB1FB570-BB21-BC46-9B5B-76572DF8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2174875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7BC8"/>
                </a:solidFill>
              </a:rPr>
              <a:t>peak size</a:t>
            </a:r>
          </a:p>
        </p:txBody>
      </p:sp>
      <p:sp>
        <p:nvSpPr>
          <p:cNvPr id="20485" name="Text Box 24">
            <a:extLst>
              <a:ext uri="{FF2B5EF4-FFF2-40B4-BE49-F238E27FC236}">
                <a16:creationId xmlns:a16="http://schemas.microsoft.com/office/drawing/2014/main" id="{E87B4DFA-6A32-5847-ADE0-547953CD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022725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7BC8"/>
                </a:solidFill>
              </a:rPr>
              <a:t>peak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7BC8"/>
                </a:solidFill>
              </a:rPr>
              <a:t>height</a:t>
            </a:r>
          </a:p>
        </p:txBody>
      </p:sp>
      <p:sp>
        <p:nvSpPr>
          <p:cNvPr id="20486" name="Line 10">
            <a:extLst>
              <a:ext uri="{FF2B5EF4-FFF2-40B4-BE49-F238E27FC236}">
                <a16:creationId xmlns:a16="http://schemas.microsoft.com/office/drawing/2014/main" id="{3FC1D0DC-3E13-BD46-AFC9-6E7232605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938" y="2649538"/>
            <a:ext cx="0" cy="1541462"/>
          </a:xfrm>
          <a:prstGeom prst="line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2">
            <a:extLst>
              <a:ext uri="{FF2B5EF4-FFF2-40B4-BE49-F238E27FC236}">
                <a16:creationId xmlns:a16="http://schemas.microsoft.com/office/drawing/2014/main" id="{E57DBA3B-71C1-0A4D-8953-AC0455B0C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2425" y="4311650"/>
            <a:ext cx="2549525" cy="0"/>
          </a:xfrm>
          <a:prstGeom prst="line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8031B29-0268-104C-9F39-6ED0942E8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summary – “alleles” </a:t>
            </a:r>
          </a:p>
        </p:txBody>
      </p:sp>
      <p:pic>
        <p:nvPicPr>
          <p:cNvPr id="21506" name="Picture 8" descr="Penta_E.tiff">
            <a:extLst>
              <a:ext uri="{FF2B5EF4-FFF2-40B4-BE49-F238E27FC236}">
                <a16:creationId xmlns:a16="http://schemas.microsoft.com/office/drawing/2014/main" id="{D7096BB9-426D-DB4D-8DCB-A238DC0ED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387600"/>
            <a:ext cx="563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7">
            <a:extLst>
              <a:ext uri="{FF2B5EF4-FFF2-40B4-BE49-F238E27FC236}">
                <a16:creationId xmlns:a16="http://schemas.microsoft.com/office/drawing/2014/main" id="{10A9BF77-988E-7440-B706-B5C1EC81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400675"/>
            <a:ext cx="1639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Analytical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1508" name="Line 9">
            <a:extLst>
              <a:ext uri="{FF2B5EF4-FFF2-40B4-BE49-F238E27FC236}">
                <a16:creationId xmlns:a16="http://schemas.microsoft.com/office/drawing/2014/main" id="{AFCE7C59-196E-5448-8D9D-A899EA41C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0050" y="5638800"/>
            <a:ext cx="549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49">
            <a:extLst>
              <a:ext uri="{FF2B5EF4-FFF2-40B4-BE49-F238E27FC236}">
                <a16:creationId xmlns:a16="http://schemas.microsoft.com/office/drawing/2014/main" id="{8E6D2291-3C0C-2946-AF1E-03CBB594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5638800"/>
            <a:ext cx="304800" cy="60960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8000"/>
              </a:solidFill>
            </a:endParaRPr>
          </a:p>
        </p:txBody>
      </p:sp>
      <p:sp>
        <p:nvSpPr>
          <p:cNvPr id="21510" name="Rectangle 49">
            <a:extLst>
              <a:ext uri="{FF2B5EF4-FFF2-40B4-BE49-F238E27FC236}">
                <a16:creationId xmlns:a16="http://schemas.microsoft.com/office/drawing/2014/main" id="{CC7B6A34-DAF7-A348-821C-AA24CCF9B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5638800"/>
            <a:ext cx="304800" cy="60960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8000"/>
              </a:solidFill>
            </a:endParaRPr>
          </a:p>
        </p:txBody>
      </p:sp>
      <p:sp>
        <p:nvSpPr>
          <p:cNvPr id="21511" name="Rectangle 49">
            <a:extLst>
              <a:ext uri="{FF2B5EF4-FFF2-40B4-BE49-F238E27FC236}">
                <a16:creationId xmlns:a16="http://schemas.microsoft.com/office/drawing/2014/main" id="{18E57781-97CB-3B4F-A85C-0DA818910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5638800"/>
            <a:ext cx="304800" cy="60960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8000"/>
              </a:solidFill>
            </a:endParaRPr>
          </a:p>
        </p:txBody>
      </p:sp>
      <p:sp>
        <p:nvSpPr>
          <p:cNvPr id="21512" name="Rectangle 49">
            <a:extLst>
              <a:ext uri="{FF2B5EF4-FFF2-40B4-BE49-F238E27FC236}">
                <a16:creationId xmlns:a16="http://schemas.microsoft.com/office/drawing/2014/main" id="{E83B3704-F88C-3641-BC50-0511BFAB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5638800"/>
            <a:ext cx="304800" cy="60960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8000"/>
              </a:solidFill>
            </a:endParaRPr>
          </a:p>
        </p:txBody>
      </p:sp>
      <p:sp>
        <p:nvSpPr>
          <p:cNvPr id="21513" name="Text Box 4">
            <a:extLst>
              <a:ext uri="{FF2B5EF4-FFF2-40B4-BE49-F238E27FC236}">
                <a16:creationId xmlns:a16="http://schemas.microsoft.com/office/drawing/2014/main" id="{E67AB4EE-0896-E54B-BB6D-7DC683AA4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752600"/>
            <a:ext cx="703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Over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threshold</a:t>
            </a:r>
            <a:r>
              <a:rPr lang="en-US" altLang="en-US" sz="2400">
                <a:solidFill>
                  <a:schemeClr val="accent2"/>
                </a:solidFill>
              </a:rPr>
              <a:t>,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peaks are labeled as allele events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1514" name="Text Box 13">
            <a:extLst>
              <a:ext uri="{FF2B5EF4-FFF2-40B4-BE49-F238E27FC236}">
                <a16:creationId xmlns:a16="http://schemas.microsoft.com/office/drawing/2014/main" id="{D9EB510C-A592-CF4C-A15F-56C7DD54A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345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7BC8"/>
                </a:solidFill>
              </a:rPr>
              <a:t>All-or-none allele peaks,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21515" name="TextBox 17">
            <a:extLst>
              <a:ext uri="{FF2B5EF4-FFF2-40B4-BE49-F238E27FC236}">
                <a16:creationId xmlns:a16="http://schemas.microsoft.com/office/drawing/2014/main" id="{E2ED987A-09CD-BC4D-BE00-D63B3456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65363"/>
            <a:ext cx="16764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Allele Pair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7,   7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7, 10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7, 12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7, 14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10, 10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10%</a:t>
            </a:r>
            <a:r>
              <a:rPr lang="en-US" altLang="en-US" sz="2400"/>
              <a:t>10, 12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10, 14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12, 12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12, 14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/>
              <a:t>14, 14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B70A807-18CC-F845-A5F7-29A5B2FEC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CPI information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30" name="Picture 3" descr="CPI.pdf">
            <a:extLst>
              <a:ext uri="{FF2B5EF4-FFF2-40B4-BE49-F238E27FC236}">
                <a16:creationId xmlns:a16="http://schemas.microsoft.com/office/drawing/2014/main" id="{1F977309-920D-1840-8FDC-53240E5D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17526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4">
            <a:extLst>
              <a:ext uri="{FF2B5EF4-FFF2-40B4-BE49-F238E27FC236}">
                <a16:creationId xmlns:a16="http://schemas.microsoft.com/office/drawing/2014/main" id="{BB4D535B-E24C-B041-970A-CC4D9DDDA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362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CPI</a:t>
            </a:r>
          </a:p>
        </p:txBody>
      </p:sp>
      <p:sp>
        <p:nvSpPr>
          <p:cNvPr id="22532" name="Left-Right Arrow 22">
            <a:extLst>
              <a:ext uri="{FF2B5EF4-FFF2-40B4-BE49-F238E27FC236}">
                <a16:creationId xmlns:a16="http://schemas.microsoft.com/office/drawing/2014/main" id="{54DEA4A2-E5A3-6C4C-BEAE-AB85F7E5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1917700"/>
            <a:ext cx="1284288" cy="104775"/>
          </a:xfrm>
          <a:prstGeom prst="leftRightArrow">
            <a:avLst>
              <a:gd name="adj1" fmla="val 50000"/>
              <a:gd name="adj2" fmla="val 49938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533" name="Straight Connector 15">
            <a:extLst>
              <a:ext uri="{FF2B5EF4-FFF2-40B4-BE49-F238E27FC236}">
                <a16:creationId xmlns:a16="http://schemas.microsoft.com/office/drawing/2014/main" id="{4FBE3DED-A203-ED4E-A8A9-C235664DDB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6350" y="2022475"/>
            <a:ext cx="1588" cy="106045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TextBox 3">
            <a:extLst>
              <a:ext uri="{FF2B5EF4-FFF2-40B4-BE49-F238E27FC236}">
                <a16:creationId xmlns:a16="http://schemas.microsoft.com/office/drawing/2014/main" id="{A58BF56C-265A-394F-A480-430F2963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415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6.83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 i="1">
                <a:solidFill>
                  <a:srgbClr val="008000"/>
                </a:solidFill>
              </a:rPr>
              <a:t>(2.22)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6.68 million</a:t>
            </a:r>
          </a:p>
        </p:txBody>
      </p:sp>
      <p:sp>
        <p:nvSpPr>
          <p:cNvPr id="22535" name="TextBox 2">
            <a:extLst>
              <a:ext uri="{FF2B5EF4-FFF2-40B4-BE49-F238E27FC236}">
                <a16:creationId xmlns:a16="http://schemas.microsoft.com/office/drawing/2014/main" id="{34F0B3FE-399E-4740-AA65-75C90460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Combined probability of inclusion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FA3CB81-C841-1544-9716-4BC3671E3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609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SWGDAM 2010 guidelines</a:t>
            </a:r>
          </a:p>
        </p:txBody>
      </p:sp>
      <p:pic>
        <p:nvPicPr>
          <p:cNvPr id="23554" name="Picture 8" descr="Penta_E.tiff">
            <a:extLst>
              <a:ext uri="{FF2B5EF4-FFF2-40B4-BE49-F238E27FC236}">
                <a16:creationId xmlns:a16="http://schemas.microsoft.com/office/drawing/2014/main" id="{40242465-5206-6F41-95AB-1C48A1C8A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387600"/>
            <a:ext cx="563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7">
            <a:extLst>
              <a:ext uri="{FF2B5EF4-FFF2-40B4-BE49-F238E27FC236}">
                <a16:creationId xmlns:a16="http://schemas.microsoft.com/office/drawing/2014/main" id="{4184FCCC-1D0C-274C-9B98-A7883332C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6675"/>
            <a:ext cx="1639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Stochastic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3556" name="Line 9">
            <a:extLst>
              <a:ext uri="{FF2B5EF4-FFF2-40B4-BE49-F238E27FC236}">
                <a16:creationId xmlns:a16="http://schemas.microsoft.com/office/drawing/2014/main" id="{0B81EFAF-BAB1-6A4A-BC24-362C9012F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4114800"/>
            <a:ext cx="5480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49">
            <a:extLst>
              <a:ext uri="{FF2B5EF4-FFF2-40B4-BE49-F238E27FC236}">
                <a16:creationId xmlns:a16="http://schemas.microsoft.com/office/drawing/2014/main" id="{A82FAB31-39E8-4B48-934C-A7A1B0CB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4114800"/>
            <a:ext cx="304800" cy="213360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8000"/>
              </a:solidFill>
            </a:endParaRPr>
          </a:p>
        </p:txBody>
      </p:sp>
      <p:sp>
        <p:nvSpPr>
          <p:cNvPr id="23558" name="Rectangle 49">
            <a:extLst>
              <a:ext uri="{FF2B5EF4-FFF2-40B4-BE49-F238E27FC236}">
                <a16:creationId xmlns:a16="http://schemas.microsoft.com/office/drawing/2014/main" id="{361C7B40-5931-3848-91FE-8F4BA2A9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114800"/>
            <a:ext cx="304800" cy="213360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8000"/>
              </a:solidFill>
            </a:endParaRPr>
          </a:p>
        </p:txBody>
      </p:sp>
      <p:sp>
        <p:nvSpPr>
          <p:cNvPr id="23559" name="Text Box 5">
            <a:extLst>
              <a:ext uri="{FF2B5EF4-FFF2-40B4-BE49-F238E27FC236}">
                <a16:creationId xmlns:a16="http://schemas.microsoft.com/office/drawing/2014/main" id="{B6D7F246-E10A-DC4F-9D97-893D90B574A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62200" y="3276600"/>
            <a:ext cx="441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800080"/>
                </a:solidFill>
              </a:rPr>
              <a:t>Under </a:t>
            </a:r>
            <a:r>
              <a:rPr lang="en-US" altLang="en-US" sz="2200">
                <a:solidFill>
                  <a:srgbClr val="FF0000"/>
                </a:solidFill>
              </a:rPr>
              <a:t>threshold</a:t>
            </a:r>
            <a:r>
              <a:rPr lang="en-US" altLang="en-US" sz="2200">
                <a:solidFill>
                  <a:srgbClr val="800080"/>
                </a:solidFill>
              </a:rPr>
              <a:t>, alleles less used</a:t>
            </a:r>
          </a:p>
        </p:txBody>
      </p:sp>
      <p:grpSp>
        <p:nvGrpSpPr>
          <p:cNvPr id="23560" name="Group 55">
            <a:extLst>
              <a:ext uri="{FF2B5EF4-FFF2-40B4-BE49-F238E27FC236}">
                <a16:creationId xmlns:a16="http://schemas.microsoft.com/office/drawing/2014/main" id="{EE9AA8F5-86CB-9049-87AE-0E093C40E5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35450" y="4273550"/>
            <a:ext cx="203200" cy="203200"/>
            <a:chOff x="3276" y="3351"/>
            <a:chExt cx="144" cy="144"/>
          </a:xfrm>
        </p:grpSpPr>
        <p:sp>
          <p:nvSpPr>
            <p:cNvPr id="23569" name="Line 31">
              <a:extLst>
                <a:ext uri="{FF2B5EF4-FFF2-40B4-BE49-F238E27FC236}">
                  <a16:creationId xmlns:a16="http://schemas.microsoft.com/office/drawing/2014/main" id="{8E8AEF03-8A8D-4E40-8F04-AB54BE2DB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32">
              <a:extLst>
                <a:ext uri="{FF2B5EF4-FFF2-40B4-BE49-F238E27FC236}">
                  <a16:creationId xmlns:a16="http://schemas.microsoft.com/office/drawing/2014/main" id="{73123E2E-2296-3E47-A4C1-89BC80CB8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1" name="Group 55">
            <a:extLst>
              <a:ext uri="{FF2B5EF4-FFF2-40B4-BE49-F238E27FC236}">
                <a16:creationId xmlns:a16="http://schemas.microsoft.com/office/drawing/2014/main" id="{C23A4BE2-75B4-AE45-AA2F-F973A13058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3800" y="4229100"/>
            <a:ext cx="203200" cy="203200"/>
            <a:chOff x="3276" y="3351"/>
            <a:chExt cx="144" cy="144"/>
          </a:xfrm>
        </p:grpSpPr>
        <p:sp>
          <p:nvSpPr>
            <p:cNvPr id="23567" name="Line 31">
              <a:extLst>
                <a:ext uri="{FF2B5EF4-FFF2-40B4-BE49-F238E27FC236}">
                  <a16:creationId xmlns:a16="http://schemas.microsoft.com/office/drawing/2014/main" id="{464D826F-890E-664C-A2C5-29B9836BB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32">
              <a:extLst>
                <a:ext uri="{FF2B5EF4-FFF2-40B4-BE49-F238E27FC236}">
                  <a16:creationId xmlns:a16="http://schemas.microsoft.com/office/drawing/2014/main" id="{A4B62679-3385-9245-9D0E-F676FF848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2" name="TextBox 16">
            <a:extLst>
              <a:ext uri="{FF2B5EF4-FFF2-40B4-BE49-F238E27FC236}">
                <a16:creationId xmlns:a16="http://schemas.microsoft.com/office/drawing/2014/main" id="{C966898A-854B-E649-8A84-D8F709B6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65363"/>
            <a:ext cx="16764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Allele Pair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7,   7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9D9D9"/>
                </a:solidFill>
              </a:rPr>
              <a:t>7, 10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9D9D9"/>
                </a:solidFill>
              </a:rPr>
              <a:t>7, 12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7, 14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9D9D9"/>
                </a:solidFill>
              </a:rPr>
              <a:t>10, 10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0%</a:t>
            </a:r>
            <a:r>
              <a:rPr lang="en-US" altLang="en-US" sz="2400">
                <a:solidFill>
                  <a:srgbClr val="D9D9D9"/>
                </a:solidFill>
              </a:rPr>
              <a:t>10, 12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9D9D9"/>
                </a:solidFill>
              </a:rPr>
              <a:t>10, 14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9D9D9"/>
                </a:solidFill>
              </a:rPr>
              <a:t>12, 12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9D9D9"/>
                </a:solidFill>
              </a:rPr>
              <a:t>12, 14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14, 14</a:t>
            </a:r>
          </a:p>
        </p:txBody>
      </p:sp>
      <p:sp>
        <p:nvSpPr>
          <p:cNvPr id="23563" name="TextBox 17">
            <a:extLst>
              <a:ext uri="{FF2B5EF4-FFF2-40B4-BE49-F238E27FC236}">
                <a16:creationId xmlns:a16="http://schemas.microsoft.com/office/drawing/2014/main" id="{C69AF720-0675-2949-B21F-26583B0B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676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</a:rPr>
              <a:t>Higher threshold for human review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65AA2B4A-0D76-5645-83EB-2C73CD23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400675"/>
            <a:ext cx="1639888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Analytical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Threshold </a:t>
            </a: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31EAF9B0-6FB7-B249-88E7-16EBD1746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0050" y="5638800"/>
            <a:ext cx="549275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3A1A2D1-ACB7-C940-907D-E3E09BDAC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Modified CPI information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8" name="Picture 3" descr="CPI.pdf">
            <a:extLst>
              <a:ext uri="{FF2B5EF4-FFF2-40B4-BE49-F238E27FC236}">
                <a16:creationId xmlns:a16="http://schemas.microsoft.com/office/drawing/2014/main" id="{DD85D258-1269-084B-9B42-EA73E817D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17526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mCPI.pdf">
            <a:extLst>
              <a:ext uri="{FF2B5EF4-FFF2-40B4-BE49-F238E27FC236}">
                <a16:creationId xmlns:a16="http://schemas.microsoft.com/office/drawing/2014/main" id="{F3E5FE29-1646-774C-86D8-1FE37837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3"/>
          <a:stretch>
            <a:fillRect/>
          </a:stretch>
        </p:blipFill>
        <p:spPr bwMode="auto">
          <a:xfrm>
            <a:off x="1981200" y="3429000"/>
            <a:ext cx="52990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4">
            <a:extLst>
              <a:ext uri="{FF2B5EF4-FFF2-40B4-BE49-F238E27FC236}">
                <a16:creationId xmlns:a16="http://schemas.microsoft.com/office/drawing/2014/main" id="{F0D23343-0DAC-EB4B-A2E4-F59D8FD8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362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CPI</a:t>
            </a:r>
          </a:p>
        </p:txBody>
      </p:sp>
      <p:cxnSp>
        <p:nvCxnSpPr>
          <p:cNvPr id="24581" name="Straight Connector 15">
            <a:extLst>
              <a:ext uri="{FF2B5EF4-FFF2-40B4-BE49-F238E27FC236}">
                <a16:creationId xmlns:a16="http://schemas.microsoft.com/office/drawing/2014/main" id="{B94F9A72-634D-AE41-9CE7-E2CD06E3A3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3686175"/>
            <a:ext cx="15875" cy="1073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Left-Right Arrow 22">
            <a:extLst>
              <a:ext uri="{FF2B5EF4-FFF2-40B4-BE49-F238E27FC236}">
                <a16:creationId xmlns:a16="http://schemas.microsoft.com/office/drawing/2014/main" id="{F156EF3C-8C58-C347-A467-40A3F1BF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3606800"/>
            <a:ext cx="985838" cy="98425"/>
          </a:xfrm>
          <a:prstGeom prst="leftRightArrow">
            <a:avLst>
              <a:gd name="adj1" fmla="val 50000"/>
              <a:gd name="adj2" fmla="val 4980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Left-Right Arrow 22">
            <a:extLst>
              <a:ext uri="{FF2B5EF4-FFF2-40B4-BE49-F238E27FC236}">
                <a16:creationId xmlns:a16="http://schemas.microsoft.com/office/drawing/2014/main" id="{EAB3989D-CC09-4A48-8BF7-FAB318800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1917700"/>
            <a:ext cx="1284288" cy="104775"/>
          </a:xfrm>
          <a:prstGeom prst="leftRightArrow">
            <a:avLst>
              <a:gd name="adj1" fmla="val 50000"/>
              <a:gd name="adj2" fmla="val 49938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584" name="Straight Connector 15">
            <a:extLst>
              <a:ext uri="{FF2B5EF4-FFF2-40B4-BE49-F238E27FC236}">
                <a16:creationId xmlns:a16="http://schemas.microsoft.com/office/drawing/2014/main" id="{05F677E2-3F44-1544-B030-5180FF7D10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6350" y="2022475"/>
            <a:ext cx="1588" cy="106045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3">
            <a:extLst>
              <a:ext uri="{FF2B5EF4-FFF2-40B4-BE49-F238E27FC236}">
                <a16:creationId xmlns:a16="http://schemas.microsoft.com/office/drawing/2014/main" id="{0B752768-4BFF-8A4C-B7FC-82967D96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415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6.83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 i="1">
                <a:solidFill>
                  <a:srgbClr val="008000"/>
                </a:solidFill>
              </a:rPr>
              <a:t>(2.22)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6.68 million</a:t>
            </a:r>
          </a:p>
        </p:txBody>
      </p:sp>
      <p:sp>
        <p:nvSpPr>
          <p:cNvPr id="24586" name="TextBox 3">
            <a:extLst>
              <a:ext uri="{FF2B5EF4-FFF2-40B4-BE49-F238E27FC236}">
                <a16:creationId xmlns:a16="http://schemas.microsoft.com/office/drawing/2014/main" id="{81EB5E09-6DC8-CC46-879F-AB8FB329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79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2.15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FF0000"/>
                </a:solidFill>
              </a:rPr>
              <a:t>(1.68)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24587" name="TextBox 44">
            <a:extLst>
              <a:ext uri="{FF2B5EF4-FFF2-40B4-BE49-F238E27FC236}">
                <a16:creationId xmlns:a16="http://schemas.microsoft.com/office/drawing/2014/main" id="{155D3FD6-13DF-2D4F-B1F6-0CA6D81A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962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mCPI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53829</TotalTime>
  <Words>1491</Words>
  <Application>Microsoft Macintosh PowerPoint</Application>
  <PresentationFormat>On-screen Show (4:3)</PresentationFormat>
  <Paragraphs>276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Times</vt:lpstr>
      <vt:lpstr>Blank Presentation</vt:lpstr>
      <vt:lpstr>Worksheet</vt:lpstr>
      <vt:lpstr>TrueAllele® validation: Computer interpretation of DNA mixture evidence</vt:lpstr>
      <vt:lpstr>One person, one genotype</vt:lpstr>
      <vt:lpstr>DNA data</vt:lpstr>
      <vt:lpstr>Two people, two genotypes</vt:lpstr>
      <vt:lpstr>DNA mixture problem</vt:lpstr>
      <vt:lpstr>Data summary – “alleles” </vt:lpstr>
      <vt:lpstr>CPI information</vt:lpstr>
      <vt:lpstr>SWGDAM 2010 guidelines</vt:lpstr>
      <vt:lpstr>Modified CPI information</vt:lpstr>
      <vt:lpstr>SWGDAM 2010 guidelines</vt:lpstr>
      <vt:lpstr>TrueAllele® computer solution</vt:lpstr>
      <vt:lpstr>Explaining DNA mixtures</vt:lpstr>
      <vt:lpstr>Mixture separation</vt:lpstr>
      <vt:lpstr>Genotyping objectivity</vt:lpstr>
      <vt:lpstr>Peer-reviewed validation studies </vt:lpstr>
      <vt:lpstr> </vt:lpstr>
      <vt:lpstr> </vt:lpstr>
      <vt:lpstr>Sensitivity</vt:lpstr>
      <vt:lpstr>TrueAllele sensitivity</vt:lpstr>
      <vt:lpstr>Comparison</vt:lpstr>
      <vt:lpstr>TrueAllele accuracy</vt:lpstr>
      <vt:lpstr>Specificity</vt:lpstr>
      <vt:lpstr>TrueAllele specificity</vt:lpstr>
      <vt:lpstr>False positives</vt:lpstr>
      <vt:lpstr>Higher human error rate</vt:lpstr>
      <vt:lpstr>Reproducibility</vt:lpstr>
      <vt:lpstr>TrueAllele reproducibility</vt:lpstr>
      <vt:lpstr> </vt:lpstr>
      <vt:lpstr> </vt:lpstr>
      <vt:lpstr> </vt:lpstr>
      <vt:lpstr>TrueAllele sensitivity</vt:lpstr>
      <vt:lpstr>TrueAllele specificity</vt:lpstr>
      <vt:lpstr>TrueAllele reproducibility</vt:lpstr>
      <vt:lpstr> </vt:lpstr>
      <vt:lpstr> </vt:lpstr>
      <vt:lpstr>Over 25 admissibility rulings</vt:lpstr>
      <vt:lpstr>TrueAllele today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2103</cp:revision>
  <cp:lastPrinted>2021-02-12T17:21:08Z</cp:lastPrinted>
  <dcterms:modified xsi:type="dcterms:W3CDTF">2021-07-20T18:27:36Z</dcterms:modified>
</cp:coreProperties>
</file>