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" ContentType="image/tif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29" r:id="rId2"/>
    <p:sldId id="625" r:id="rId3"/>
    <p:sldId id="642" r:id="rId4"/>
    <p:sldId id="643" r:id="rId5"/>
    <p:sldId id="644" r:id="rId6"/>
    <p:sldId id="658" r:id="rId7"/>
    <p:sldId id="636" r:id="rId8"/>
    <p:sldId id="637" r:id="rId9"/>
    <p:sldId id="638" r:id="rId10"/>
    <p:sldId id="639" r:id="rId11"/>
    <p:sldId id="598" r:id="rId12"/>
    <p:sldId id="659" r:id="rId13"/>
    <p:sldId id="646" r:id="rId14"/>
    <p:sldId id="647" r:id="rId15"/>
    <p:sldId id="648" r:id="rId16"/>
    <p:sldId id="518" r:id="rId17"/>
    <p:sldId id="660" r:id="rId18"/>
    <p:sldId id="629" r:id="rId19"/>
    <p:sldId id="665" r:id="rId20"/>
    <p:sldId id="603" r:id="rId21"/>
    <p:sldId id="602" r:id="rId22"/>
    <p:sldId id="600" r:id="rId23"/>
    <p:sldId id="601" r:id="rId24"/>
    <p:sldId id="640" r:id="rId25"/>
    <p:sldId id="463" r:id="rId26"/>
    <p:sldId id="474" r:id="rId27"/>
    <p:sldId id="569" r:id="rId28"/>
    <p:sldId id="594" r:id="rId29"/>
    <p:sldId id="564" r:id="rId30"/>
    <p:sldId id="562" r:id="rId31"/>
    <p:sldId id="641" r:id="rId32"/>
    <p:sldId id="574" r:id="rId33"/>
    <p:sldId id="575" r:id="rId34"/>
    <p:sldId id="664" r:id="rId35"/>
    <p:sldId id="649" r:id="rId36"/>
    <p:sldId id="661" r:id="rId37"/>
    <p:sldId id="662" r:id="rId38"/>
    <p:sldId id="650" r:id="rId39"/>
    <p:sldId id="651" r:id="rId40"/>
    <p:sldId id="652" r:id="rId41"/>
    <p:sldId id="653" r:id="rId42"/>
    <p:sldId id="654" r:id="rId43"/>
    <p:sldId id="655" r:id="rId44"/>
    <p:sldId id="656" r:id="rId45"/>
    <p:sldId id="657" r:id="rId46"/>
    <p:sldId id="663" r:id="rId4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0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85D134"/>
    <a:srgbClr val="996633"/>
    <a:srgbClr val="667BC8"/>
    <a:srgbClr val="FFFFFF"/>
    <a:srgbClr val="800080"/>
    <a:srgbClr val="FF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/>
    <p:restoredTop sz="88704" autoAdjust="0"/>
  </p:normalViewPr>
  <p:slideViewPr>
    <p:cSldViewPr snapToGrid="0">
      <p:cViewPr varScale="1">
        <p:scale>
          <a:sx n="115" d="100"/>
          <a:sy n="115" d="100"/>
        </p:scale>
        <p:origin x="800" y="208"/>
      </p:cViewPr>
      <p:guideLst>
        <p:guide orient="horz" pos="250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264"/>
    </p:cViewPr>
  </p:sorterViewPr>
  <p:notesViewPr>
    <p:cSldViewPr snapToGrid="0">
      <p:cViewPr varScale="1">
        <p:scale>
          <a:sx n="87" d="100"/>
          <a:sy n="87" d="100"/>
        </p:scale>
        <p:origin x="179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Cybergenetics © 2003-2019</a:t>
            </a:r>
          </a:p>
        </p:txBody>
      </p:sp>
      <p:sp>
        <p:nvSpPr>
          <p:cNvPr id="1617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CFCB10-135C-784B-9841-A1DCCBBCD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43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Cybergenetics © 2007-2010</a:t>
            </a:r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D39E01-0663-BD42-A841-A6EB9BDDB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6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2003-2011</a:t>
            </a:r>
          </a:p>
        </p:txBody>
      </p:sp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1BC77C-40AC-3F41-9099-52A190132439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2007-2010</a:t>
            </a:r>
          </a:p>
        </p:txBody>
      </p:sp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47BAA8-EF84-0C4C-9A9B-B8AB892C5E62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2007-2010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5B5781-C24A-FC4A-AFF2-D25BA298888E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71C2-2719-3047-88C5-35F949B4B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CE306-1CC2-424E-844B-375B0EAF5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EA1D-3A1C-B245-9CC7-ED005E2B6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4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32AEA-262C-C346-9043-0822916D9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A4378-5563-0C49-A6DE-5421852B2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1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C163B-0FCA-A841-867E-B5C670DCA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91144-8C52-4E41-8577-5DFF9677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0601D-D91B-FB40-B43C-0DC82FA67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06D3C-F30B-8E40-91E5-A104DE688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2948-6278-1740-9BF8-2398BF72C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8715B-D93C-9349-8D8C-C34471B82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3A58518-FD13-5C48-B248-304FAD68F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charset="0"/>
              </a:rPr>
              <a:t>Mining the Mixture:</a:t>
            </a:r>
            <a:br>
              <a:rPr lang="en-US" b="1" dirty="0">
                <a:solidFill>
                  <a:schemeClr val="tx1"/>
                </a:solidFill>
                <a:latin typeface="Arial" charset="0"/>
              </a:rPr>
            </a:br>
            <a:r>
              <a:rPr lang="en-US" b="1" dirty="0">
                <a:solidFill>
                  <a:schemeClr val="tx1"/>
                </a:solidFill>
                <a:latin typeface="Arial" charset="0"/>
              </a:rPr>
              <a:t>A DNA Analyst Explains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326120" y="4670560"/>
            <a:ext cx="45833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Mark W Perlin, PhD, MD, PhD</a:t>
            </a:r>
          </a:p>
          <a:p>
            <a:pPr>
              <a:defRPr/>
            </a:pPr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Pittsburgh, PA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4563" y="6477000"/>
            <a:ext cx="2160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Cybergenetics © 2003-2019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49474" y="2157350"/>
            <a:ext cx="643670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New York State</a:t>
            </a:r>
          </a:p>
          <a:p>
            <a:pPr>
              <a:defRPr/>
            </a:pPr>
            <a:r>
              <a:rPr lang="en-US" sz="2800" b="1" dirty="0">
                <a:solidFill>
                  <a:srgbClr val="2F8B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Judicial Summer Seminars</a:t>
            </a:r>
          </a:p>
          <a:p>
            <a:pPr>
              <a:defRPr/>
            </a:pPr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New York State Judicial Institute </a:t>
            </a:r>
            <a:endParaRPr lang="en-US" sz="2800" b="1" dirty="0">
              <a:solidFill>
                <a:srgbClr val="2F8B2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June, 2019</a:t>
            </a:r>
          </a:p>
          <a:p>
            <a:pPr>
              <a:defRPr/>
            </a:pPr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Rye Brook, NY</a:t>
            </a:r>
          </a:p>
        </p:txBody>
      </p:sp>
      <p:pic>
        <p:nvPicPr>
          <p:cNvPr id="10" name="Picture 9" descr="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87" y="5586797"/>
            <a:ext cx="2970747" cy="11425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Good evidence, wrong answers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608272" y="1636713"/>
            <a:ext cx="7967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</a:rPr>
              <a:t>Misled courts for 15 years on most DNA mixtures</a:t>
            </a:r>
          </a:p>
        </p:txBody>
      </p:sp>
      <p:pic>
        <p:nvPicPr>
          <p:cNvPr id="31747" name="Picture 3" descr="JP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682875"/>
            <a:ext cx="75215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43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Human mixture interpretation</a:t>
            </a: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162049" y="2336272"/>
            <a:ext cx="67643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rgbClr val="000090"/>
                </a:solidFill>
              </a:rPr>
              <a:t>• Inaccurate. </a:t>
            </a:r>
            <a:r>
              <a:rPr lang="en-US" dirty="0">
                <a:solidFill>
                  <a:srgbClr val="0000FF"/>
                </a:solidFill>
              </a:rPr>
              <a:t>Disagrees with true information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Subjective. </a:t>
            </a:r>
            <a:r>
              <a:rPr lang="en-US" dirty="0">
                <a:solidFill>
                  <a:srgbClr val="0000FF"/>
                </a:solidFill>
              </a:rPr>
              <a:t>Workflow introduces human bias 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Widespread. </a:t>
            </a:r>
            <a:r>
              <a:rPr lang="en-US" dirty="0">
                <a:solidFill>
                  <a:srgbClr val="0000FF"/>
                </a:solidFill>
              </a:rPr>
              <a:t>Hundreds of thousands of cases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Opaque. </a:t>
            </a:r>
            <a:r>
              <a:rPr lang="en-US" dirty="0">
                <a:solidFill>
                  <a:srgbClr val="0000FF"/>
                </a:solidFill>
              </a:rPr>
              <a:t>Choices use only some of the data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Biased. </a:t>
            </a:r>
            <a:r>
              <a:rPr lang="en-US" dirty="0">
                <a:solidFill>
                  <a:srgbClr val="0000FF"/>
                </a:solidFill>
              </a:rPr>
              <a:t>Can only include – or give no answer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0511" y="6036165"/>
            <a:ext cx="38742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Inconclusive</a:t>
            </a:r>
          </a:p>
        </p:txBody>
      </p:sp>
    </p:spTree>
    <p:extLst>
      <p:ext uri="{BB962C8B-B14F-4D97-AF65-F5344CB8AC3E}">
        <p14:creationId xmlns:p14="http://schemas.microsoft.com/office/powerpoint/2010/main" val="399038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3" name="Picture 2" descr="Mathwork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9144000" cy="4922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50" y="165100"/>
            <a:ext cx="6123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MathWorks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Newsletters: Technical Article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2013:1-4. </a:t>
            </a:r>
          </a:p>
        </p:txBody>
      </p:sp>
    </p:spTree>
    <p:extLst>
      <p:ext uri="{BB962C8B-B14F-4D97-AF65-F5344CB8AC3E}">
        <p14:creationId xmlns:p14="http://schemas.microsoft.com/office/powerpoint/2010/main" val="179665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TrueAllele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technology</a:t>
            </a:r>
          </a:p>
        </p:txBody>
      </p:sp>
      <p:pic>
        <p:nvPicPr>
          <p:cNvPr id="3" name="Picture 5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3353" r="23889" b="6884"/>
          <a:stretch/>
        </p:blipFill>
        <p:spPr bwMode="auto">
          <a:xfrm>
            <a:off x="6086517" y="1609344"/>
            <a:ext cx="1408176" cy="2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00666" y="5802313"/>
            <a:ext cx="19923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/>
              <a:t>VUIer</a:t>
            </a:r>
            <a:r>
              <a:rPr lang="en-US" dirty="0"/>
              <a:t>™ Software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033880" y="4238625"/>
            <a:ext cx="293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Parallel Processing </a:t>
            </a:r>
          </a:p>
          <a:p>
            <a:pPr algn="ctr">
              <a:defRPr/>
            </a:pPr>
            <a:r>
              <a:rPr lang="en-US" dirty="0"/>
              <a:t>&amp; Database Servers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3914775" y="2757488"/>
            <a:ext cx="2001838" cy="754062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9" y="3387042"/>
            <a:ext cx="1452749" cy="13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6" y="3566431"/>
            <a:ext cx="1264241" cy="6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2" y="4343400"/>
            <a:ext cx="1452748" cy="13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8" y="4522789"/>
            <a:ext cx="1264241" cy="6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2" y="2573338"/>
            <a:ext cx="1452748" cy="131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8" y="2752725"/>
            <a:ext cx="1264241" cy="64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3353" r="23889" b="6884"/>
          <a:stretch/>
        </p:blipFill>
        <p:spPr bwMode="auto">
          <a:xfrm>
            <a:off x="7635917" y="1609344"/>
            <a:ext cx="1408176" cy="2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56200" y="5168900"/>
            <a:ext cx="398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Fully automated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Uses all the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No thresholds or choices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No calibration – case data</a:t>
            </a:r>
          </a:p>
        </p:txBody>
      </p:sp>
    </p:spTree>
    <p:extLst>
      <p:ext uri="{BB962C8B-B14F-4D97-AF65-F5344CB8AC3E}">
        <p14:creationId xmlns:p14="http://schemas.microsoft.com/office/powerpoint/2010/main" val="2581830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No human information from mixture</a:t>
            </a: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905000" y="1752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Crime laboratory DNA report 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14600" y="22098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Crime lab user fee: $5,000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381000" y="3060700"/>
            <a:ext cx="838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u="sng"/>
              <a:t>Conclusions:</a:t>
            </a:r>
          </a:p>
          <a:p>
            <a:endParaRPr lang="en-US"/>
          </a:p>
          <a:p>
            <a:r>
              <a:rPr lang="en-US" b="1"/>
              <a:t>Item 1 – Swab of textured areas from a handgun</a:t>
            </a:r>
          </a:p>
          <a:p>
            <a:endParaRPr lang="en-US"/>
          </a:p>
          <a:p>
            <a:r>
              <a:rPr lang="en-US"/>
              <a:t>The data indicates that DNA from four (4) or more contributors was obtained from the swab of the handgun.  Due to the complexity of the data, </a:t>
            </a:r>
            <a:r>
              <a:rPr lang="en-US">
                <a:solidFill>
                  <a:srgbClr val="FF0000"/>
                </a:solidFill>
              </a:rPr>
              <a:t>no conclusions can be made </a:t>
            </a:r>
            <a:r>
              <a:rPr lang="en-US"/>
              <a:t>regarding persons A and B as possible contributors to this mixture.  </a:t>
            </a:r>
          </a:p>
        </p:txBody>
      </p:sp>
    </p:spTree>
    <p:extLst>
      <p:ext uri="{BB962C8B-B14F-4D97-AF65-F5344CB8AC3E}">
        <p14:creationId xmlns:p14="http://schemas.microsoft.com/office/powerpoint/2010/main" val="142237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Probabilistic genotyping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1905000" y="1752600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Cybergenetics </a:t>
            </a:r>
            <a:r>
              <a:rPr lang="en-US" dirty="0" err="1">
                <a:solidFill>
                  <a:srgbClr val="0000FF"/>
                </a:solidFill>
              </a:rPr>
              <a:t>TrueAllele</a:t>
            </a:r>
            <a:r>
              <a:rPr lang="en-US" dirty="0">
                <a:solidFill>
                  <a:srgbClr val="0000FF"/>
                </a:solidFill>
              </a:rPr>
              <a:t> report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524000" y="2209800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Match statistics provide information</a:t>
            </a:r>
          </a:p>
        </p:txBody>
      </p:sp>
      <p:pic>
        <p:nvPicPr>
          <p:cNvPr id="18436" name="Picture 3" descr="Glock_300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r="6062" b="7455"/>
          <a:stretch>
            <a:fillRect/>
          </a:stretch>
        </p:blipFill>
        <p:spPr bwMode="auto">
          <a:xfrm flipH="1">
            <a:off x="76200" y="4800600"/>
            <a:ext cx="18891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2057400" y="44958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8" name="Straight Arrow Connector 8"/>
          <p:cNvCxnSpPr>
            <a:cxnSpLocks noChangeShapeType="1"/>
          </p:cNvCxnSpPr>
          <p:nvPr/>
        </p:nvCxnSpPr>
        <p:spPr bwMode="auto">
          <a:xfrm flipV="1">
            <a:off x="2057400" y="5105400"/>
            <a:ext cx="1524000" cy="1524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9" name="Straight Arrow Connector 10"/>
          <p:cNvCxnSpPr>
            <a:cxnSpLocks noChangeShapeType="1"/>
          </p:cNvCxnSpPr>
          <p:nvPr/>
        </p:nvCxnSpPr>
        <p:spPr bwMode="auto">
          <a:xfrm>
            <a:off x="2057400" y="5410200"/>
            <a:ext cx="15240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2"/>
          <p:cNvCxnSpPr>
            <a:cxnSpLocks noChangeShapeType="1"/>
          </p:cNvCxnSpPr>
          <p:nvPr/>
        </p:nvCxnSpPr>
        <p:spPr bwMode="auto">
          <a:xfrm>
            <a:off x="2057400" y="55626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3581400" y="42672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3581400" y="484822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8443" name="TextBox 18"/>
          <p:cNvSpPr txBox="1">
            <a:spLocks noChangeArrowheads="1"/>
          </p:cNvSpPr>
          <p:nvPr/>
        </p:nvSpPr>
        <p:spPr bwMode="auto">
          <a:xfrm>
            <a:off x="3581400" y="5389563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3</a:t>
            </a:r>
          </a:p>
        </p:txBody>
      </p:sp>
      <p:sp>
        <p:nvSpPr>
          <p:cNvPr id="18444" name="TextBox 19"/>
          <p:cNvSpPr txBox="1">
            <a:spLocks noChangeArrowheads="1"/>
          </p:cNvSpPr>
          <p:nvPr/>
        </p:nvSpPr>
        <p:spPr bwMode="auto">
          <a:xfrm>
            <a:off x="3581400" y="59309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5715000" y="5384800"/>
            <a:ext cx="152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Person B</a:t>
            </a:r>
          </a:p>
          <a:p>
            <a:r>
              <a:rPr lang="en-US">
                <a:solidFill>
                  <a:srgbClr val="006001"/>
                </a:solidFill>
              </a:rPr>
              <a:t>included</a:t>
            </a:r>
          </a:p>
        </p:txBody>
      </p:sp>
      <p:sp>
        <p:nvSpPr>
          <p:cNvPr id="18446" name="Left-Right Arrow 21"/>
          <p:cNvSpPr>
            <a:spLocks noChangeArrowheads="1"/>
          </p:cNvSpPr>
          <p:nvPr/>
        </p:nvSpPr>
        <p:spPr bwMode="auto">
          <a:xfrm>
            <a:off x="4343400" y="5526088"/>
            <a:ext cx="990600" cy="228600"/>
          </a:xfrm>
          <a:prstGeom prst="left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TextBox 22"/>
          <p:cNvSpPr txBox="1">
            <a:spLocks noChangeArrowheads="1"/>
          </p:cNvSpPr>
          <p:nvPr/>
        </p:nvSpPr>
        <p:spPr bwMode="auto">
          <a:xfrm>
            <a:off x="4114800" y="5156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6001"/>
                </a:solidFill>
              </a:rPr>
              <a:t>400,000</a:t>
            </a:r>
          </a:p>
        </p:txBody>
      </p:sp>
      <p:sp>
        <p:nvSpPr>
          <p:cNvPr id="18448" name="TextBox 23"/>
          <p:cNvSpPr txBox="1">
            <a:spLocks noChangeArrowheads="1"/>
          </p:cNvSpPr>
          <p:nvPr/>
        </p:nvSpPr>
        <p:spPr bwMode="auto">
          <a:xfrm>
            <a:off x="5715000" y="3505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Person A</a:t>
            </a:r>
          </a:p>
          <a:p>
            <a:r>
              <a:rPr lang="en-US">
                <a:solidFill>
                  <a:srgbClr val="FF0000"/>
                </a:solidFill>
              </a:rPr>
              <a:t>excluded</a:t>
            </a:r>
          </a:p>
        </p:txBody>
      </p:sp>
      <p:sp>
        <p:nvSpPr>
          <p:cNvPr id="18451" name="TextBox 39"/>
          <p:cNvSpPr txBox="1">
            <a:spLocks noChangeArrowheads="1"/>
          </p:cNvSpPr>
          <p:nvPr/>
        </p:nvSpPr>
        <p:spPr bwMode="auto">
          <a:xfrm>
            <a:off x="838200" y="41148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800000"/>
                </a:solidFill>
              </a:rPr>
              <a:t>Unmix the</a:t>
            </a:r>
          </a:p>
          <a:p>
            <a:pPr algn="ctr"/>
            <a:r>
              <a:rPr lang="en-US">
                <a:solidFill>
                  <a:srgbClr val="800000"/>
                </a:solidFill>
              </a:rPr>
              <a:t>mixture</a:t>
            </a:r>
          </a:p>
        </p:txBody>
      </p:sp>
      <p:sp>
        <p:nvSpPr>
          <p:cNvPr id="18452" name="TextBox 40"/>
          <p:cNvSpPr txBox="1">
            <a:spLocks noChangeArrowheads="1"/>
          </p:cNvSpPr>
          <p:nvPr/>
        </p:nvSpPr>
        <p:spPr bwMode="auto">
          <a:xfrm>
            <a:off x="3200400" y="3810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Contributor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E7108-20A5-4D41-88DB-D2B96C98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726" y="4933450"/>
            <a:ext cx="1695938" cy="164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1DB48-3879-0442-A1F0-F2CCA13B7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569" y="3259482"/>
            <a:ext cx="1696095" cy="13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2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TrueAllele</a:t>
            </a:r>
            <a:r>
              <a:rPr lang="en-US" baseline="30000" dirty="0">
                <a:latin typeface="Arial" charset="0"/>
              </a:rPr>
              <a:t>®</a:t>
            </a:r>
            <a:r>
              <a:rPr lang="en-US" dirty="0">
                <a:latin typeface="Arial" charset="0"/>
              </a:rPr>
              <a:t> computer technology</a:t>
            </a: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162049" y="2336272"/>
            <a:ext cx="67643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rgbClr val="000090"/>
                </a:solidFill>
              </a:rPr>
              <a:t>• Accurate. </a:t>
            </a:r>
            <a:r>
              <a:rPr lang="en-US" dirty="0">
                <a:solidFill>
                  <a:srgbClr val="0000FF"/>
                </a:solidFill>
              </a:rPr>
              <a:t>35+ validation studies, 7 published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Objective. </a:t>
            </a:r>
            <a:r>
              <a:rPr lang="en-US" dirty="0">
                <a:solidFill>
                  <a:srgbClr val="0000FF"/>
                </a:solidFill>
              </a:rPr>
              <a:t>Workflow removes human bias 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Accepted. </a:t>
            </a:r>
            <a:r>
              <a:rPr lang="en-US" dirty="0">
                <a:solidFill>
                  <a:srgbClr val="0000FF"/>
                </a:solidFill>
              </a:rPr>
              <a:t>Reported in 43 states, used by labs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Transparent. </a:t>
            </a:r>
            <a:r>
              <a:rPr lang="en-US" dirty="0">
                <a:solidFill>
                  <a:srgbClr val="0000FF"/>
                </a:solidFill>
              </a:rPr>
              <a:t>Give math, software (4GB DVD)</a:t>
            </a:r>
          </a:p>
          <a:p>
            <a:pPr algn="l"/>
            <a:endParaRPr lang="en-US" dirty="0">
              <a:solidFill>
                <a:srgbClr val="0000FF"/>
              </a:solidFill>
            </a:endParaRPr>
          </a:p>
          <a:p>
            <a:pPr algn="l"/>
            <a:r>
              <a:rPr lang="en-US" dirty="0">
                <a:solidFill>
                  <a:srgbClr val="000090"/>
                </a:solidFill>
              </a:rPr>
              <a:t>• Neutral. </a:t>
            </a:r>
            <a:r>
              <a:rPr lang="en-US" dirty="0">
                <a:solidFill>
                  <a:srgbClr val="0000FF"/>
                </a:solidFill>
              </a:rPr>
              <a:t>Can statistically include or exclude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0511" y="6036165"/>
            <a:ext cx="38742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Informative</a:t>
            </a:r>
          </a:p>
        </p:txBody>
      </p:sp>
    </p:spTree>
    <p:extLst>
      <p:ext uri="{BB962C8B-B14F-4D97-AF65-F5344CB8AC3E}">
        <p14:creationId xmlns:p14="http://schemas.microsoft.com/office/powerpoint/2010/main" val="1895457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7A767B-18A5-6C4C-B8A6-FE3086C7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83" y="2840345"/>
            <a:ext cx="2112958" cy="1561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Objective workflow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17475" y="1846263"/>
            <a:ext cx="2787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0000FF"/>
                </a:solidFill>
              </a:rPr>
              <a:t>(1)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Enter all data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240088" y="1846263"/>
            <a:ext cx="2732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0000FF"/>
                </a:solidFill>
              </a:rPr>
              <a:t>(2)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Calculate statistic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302375" y="1846263"/>
            <a:ext cx="2593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0000FF"/>
                </a:solidFill>
              </a:rPr>
              <a:t>(3)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Math decides</a:t>
            </a:r>
          </a:p>
        </p:txBody>
      </p:sp>
      <p:pic>
        <p:nvPicPr>
          <p:cNvPr id="28677" name="Picture 1" descr="NASre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4970463"/>
            <a:ext cx="11064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2133600" y="5216525"/>
            <a:ext cx="4792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rgbClr val="0000FF"/>
                </a:solidFill>
              </a:rPr>
              <a:t>• Keep people out of the process</a:t>
            </a:r>
          </a:p>
          <a:p>
            <a:pPr algn="l"/>
            <a:r>
              <a:rPr lang="en-US" sz="2400" dirty="0">
                <a:solidFill>
                  <a:srgbClr val="0000FF"/>
                </a:solidFill>
              </a:rPr>
              <a:t>• Because software is robust</a:t>
            </a:r>
          </a:p>
          <a:p>
            <a:pPr algn="l"/>
            <a:r>
              <a:rPr lang="en-US" sz="2400" dirty="0">
                <a:solidFill>
                  <a:srgbClr val="0000FF"/>
                </a:solidFill>
              </a:rPr>
              <a:t>• And eliminate human bias</a:t>
            </a:r>
          </a:p>
        </p:txBody>
      </p:sp>
      <p:pic>
        <p:nvPicPr>
          <p:cNvPr id="28680" name="Picture 2" descr="comp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724150"/>
            <a:ext cx="109855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3" descr="data_d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840038"/>
            <a:ext cx="23447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04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How is </a:t>
            </a:r>
            <a:r>
              <a:rPr lang="en-US" dirty="0" err="1">
                <a:solidFill>
                  <a:srgbClr val="000000"/>
                </a:solidFill>
              </a:rPr>
              <a:t>TrueAllele</a:t>
            </a:r>
            <a:r>
              <a:rPr lang="en-US" dirty="0">
                <a:solidFill>
                  <a:srgbClr val="000000"/>
                </a:solidFill>
              </a:rPr>
              <a:t> used?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1920" y="1960880"/>
            <a:ext cx="38201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• Prosecution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Defense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Investigation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Post-conviction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Mass disaster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Touch DNA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Complex mixtures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Kinship, paternity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DNA database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Preventing crime</a:t>
            </a:r>
          </a:p>
        </p:txBody>
      </p:sp>
    </p:spTree>
    <p:extLst>
      <p:ext uri="{BB962C8B-B14F-4D97-AF65-F5344CB8AC3E}">
        <p14:creationId xmlns:p14="http://schemas.microsoft.com/office/powerpoint/2010/main" val="363262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World Trade Center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flipV="1">
            <a:off x="3352800" y="3868738"/>
            <a:ext cx="2590800" cy="6937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3352800" y="4935538"/>
            <a:ext cx="2590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8200" y="2057400"/>
            <a:ext cx="2133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ED181E"/>
                </a:solidFill>
              </a:rPr>
              <a:t>  18,000  victim remains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76950" y="2057400"/>
            <a:ext cx="22288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366FF"/>
                </a:solidFill>
              </a:rPr>
              <a:t>   2,700     missing people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962400" y="4279900"/>
            <a:ext cx="1022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8000"/>
                </a:solidFill>
              </a:rPr>
              <a:t>match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933372" y="6174105"/>
            <a:ext cx="52772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September 11, 2001 – New York 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4B044-AC48-F540-ACEF-10EE7775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76" y="3709289"/>
            <a:ext cx="2726247" cy="1817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F79516-CFE9-8F45-BD6F-8F2BFE9B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3060959"/>
            <a:ext cx="1403350" cy="1312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754E37-BF97-524A-88F8-A64F186BF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925" y="4618038"/>
            <a:ext cx="16129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V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19" y="1270424"/>
            <a:ext cx="7727901" cy="5587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Dr. Mark W. Perlin</a:t>
            </a:r>
          </a:p>
        </p:txBody>
      </p:sp>
    </p:spTree>
    <p:extLst>
      <p:ext uri="{BB962C8B-B14F-4D97-AF65-F5344CB8AC3E}">
        <p14:creationId xmlns:p14="http://schemas.microsoft.com/office/powerpoint/2010/main" val="55622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Pennsylvania </a:t>
            </a:r>
            <a:r>
              <a:rPr lang="en-US" dirty="0">
                <a:latin typeface="Arial" charset="0"/>
              </a:rPr>
              <a:t>v. Kevin Foley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14400" y="1848412"/>
            <a:ext cx="713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Apr 2006: Blairsville Dentist John Yelenic murdered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38200" y="2458012"/>
            <a:ext cx="705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Nov 2007: Trooper Kevin Foley charged with crime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61155" y="5526268"/>
            <a:ext cx="8413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February 2008: Defense questions 13,000 DNA match score</a:t>
            </a:r>
          </a:p>
        </p:txBody>
      </p:sp>
      <p:pic>
        <p:nvPicPr>
          <p:cNvPr id="37894" name="Picture 6" descr="PA Trooper Foley 2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131112"/>
            <a:ext cx="28686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247" y="6099904"/>
            <a:ext cx="8552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March 2009: Jury hears 189,000,000,000 </a:t>
            </a:r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statistic</a:t>
            </a:r>
          </a:p>
        </p:txBody>
      </p:sp>
      <p:pic>
        <p:nvPicPr>
          <p:cNvPr id="9" name="Picture 6" descr="fingernails.jpg                                                00B8C722Macintosh HD                   7C262FE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38" y="3124200"/>
            <a:ext cx="270516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840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Joshua Huber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771133"/>
              </p:ext>
            </p:extLst>
          </p:nvPr>
        </p:nvGraphicFramePr>
        <p:xfrm>
          <a:off x="502435" y="2213848"/>
          <a:ext cx="8024813" cy="3291912"/>
        </p:xfrm>
        <a:graphic>
          <a:graphicData uri="http://schemas.openxmlformats.org/drawingml/2006/table">
            <a:tbl>
              <a:tblPr/>
              <a:tblGrid>
                <a:gridCol w="1554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87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Item</a:t>
                      </a:r>
                    </a:p>
                  </a:txBody>
                  <a:tcPr marL="91447" marR="91447"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Description</a:t>
                      </a:r>
                    </a:p>
                  </a:txBody>
                  <a:tcPr marL="91447" marR="91447"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Melissa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Zuk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Derek Schindler</a:t>
                      </a:r>
                    </a:p>
                  </a:txBody>
                  <a:tcPr marL="91447" marR="91447"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Joshua Huber</a:t>
                      </a:r>
                    </a:p>
                  </a:txBody>
                  <a:tcPr marL="91447" marR="91447"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13E</a:t>
                      </a: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Living room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wall bloodstain</a:t>
                      </a: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in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160 million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in 36 thousand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11.6 quintillion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29A</a:t>
                      </a: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Schindler's right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hand fingernails</a:t>
                      </a: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1.37 quintillion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53.8 thousand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1603461-13A</a:t>
                      </a: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Left hand fingernails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of Melissa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Zuk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17.4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billion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3.35 thousand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7" marR="91447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593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v. David Black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097864"/>
              </p:ext>
            </p:extLst>
          </p:nvPr>
        </p:nvGraphicFramePr>
        <p:xfrm>
          <a:off x="204386" y="2151606"/>
          <a:ext cx="8763000" cy="3657600"/>
        </p:xfrm>
        <a:graphic>
          <a:graphicData uri="http://schemas.openxmlformats.org/drawingml/2006/table">
            <a:tbl>
              <a:tblPr/>
              <a:tblGrid>
                <a:gridCol w="64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Item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Description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David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Bonnie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BettyAnn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Armstrong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Craig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Eleanora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Baseball hat velcro strap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32.5 quintillion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16.1 billion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1/1.83 thousand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1/62.6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Master bedroom light switch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364 million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8.14 million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Master bathroom light switch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1/19.5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554 million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3.63 million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247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Maryland v. Nelson Clifford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573764"/>
              </p:ext>
            </p:extLst>
          </p:nvPr>
        </p:nvGraphicFramePr>
        <p:xfrm>
          <a:off x="2062163" y="5486400"/>
          <a:ext cx="7010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4" name="Document" r:id="rId3" imgW="7010400" imgH="800100" progId="Word.Document.12">
                  <p:embed/>
                </p:oleObj>
              </mc:Choice>
              <mc:Fallback>
                <p:oleObj name="Document" r:id="rId3" imgW="7010400" imgH="8001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5486400"/>
                        <a:ext cx="70104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5661025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match</a:t>
            </a:r>
          </a:p>
          <a:p>
            <a:pPr algn="ctr"/>
            <a:r>
              <a:rPr lang="en-US" sz="1800" dirty="0"/>
              <a:t>statistic</a:t>
            </a:r>
          </a:p>
        </p:txBody>
      </p:sp>
      <p:cxnSp>
        <p:nvCxnSpPr>
          <p:cNvPr id="7" name="Straight Arrow Connector 7"/>
          <p:cNvCxnSpPr>
            <a:cxnSpLocks noChangeShapeType="1"/>
          </p:cNvCxnSpPr>
          <p:nvPr/>
        </p:nvCxnSpPr>
        <p:spPr bwMode="auto">
          <a:xfrm>
            <a:off x="4572000" y="3124200"/>
            <a:ext cx="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8"/>
          <p:cNvCxnSpPr>
            <a:cxnSpLocks noChangeShapeType="1"/>
          </p:cNvCxnSpPr>
          <p:nvPr/>
        </p:nvCxnSpPr>
        <p:spPr bwMode="auto">
          <a:xfrm>
            <a:off x="4724400" y="3124200"/>
            <a:ext cx="9906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9"/>
          <p:cNvCxnSpPr>
            <a:cxnSpLocks noChangeShapeType="1"/>
          </p:cNvCxnSpPr>
          <p:nvPr/>
        </p:nvCxnSpPr>
        <p:spPr bwMode="auto">
          <a:xfrm flipH="1">
            <a:off x="3352800" y="3124200"/>
            <a:ext cx="10668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12" descr="white-t-shirt-clip-art-65256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11826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562600" y="38814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7%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038600" y="388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82%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743200" y="38862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11%</a:t>
            </a: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24384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1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38100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51816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3</a:t>
            </a:r>
          </a:p>
        </p:txBody>
      </p:sp>
      <p:sp>
        <p:nvSpPr>
          <p:cNvPr id="17" name="Up-Down Arrow 24"/>
          <p:cNvSpPr>
            <a:spLocks noChangeArrowheads="1"/>
          </p:cNvSpPr>
          <p:nvPr/>
        </p:nvSpPr>
        <p:spPr bwMode="auto">
          <a:xfrm>
            <a:off x="310197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Up-Down Arrow 25"/>
          <p:cNvSpPr>
            <a:spLocks noChangeArrowheads="1"/>
          </p:cNvSpPr>
          <p:nvPr/>
        </p:nvSpPr>
        <p:spPr bwMode="auto">
          <a:xfrm>
            <a:off x="447357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Up-Down Arrow 26"/>
          <p:cNvSpPr>
            <a:spLocks noChangeArrowheads="1"/>
          </p:cNvSpPr>
          <p:nvPr/>
        </p:nvSpPr>
        <p:spPr bwMode="auto">
          <a:xfrm>
            <a:off x="583882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9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California v. Billy Ray Johnson</a:t>
            </a:r>
          </a:p>
        </p:txBody>
      </p:sp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8" b="6667"/>
          <a:stretch>
            <a:fillRect/>
          </a:stretch>
        </p:blipFill>
        <p:spPr bwMode="auto">
          <a:xfrm>
            <a:off x="931863" y="2598738"/>
            <a:ext cx="738346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/>
          <p:cNvSpPr/>
          <p:nvPr/>
        </p:nvSpPr>
        <p:spPr bwMode="auto">
          <a:xfrm>
            <a:off x="7408863" y="2565400"/>
            <a:ext cx="939800" cy="28448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1531938" y="1727200"/>
            <a:ext cx="607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8 mixture items </a:t>
            </a:r>
            <a:r>
              <a:rPr lang="en-US"/>
              <a:t>vs.</a:t>
            </a:r>
            <a:r>
              <a:rPr lang="en-US">
                <a:solidFill>
                  <a:srgbClr val="0000FF"/>
                </a:solidFill>
              </a:rPr>
              <a:t> 5 victims </a:t>
            </a:r>
            <a:r>
              <a:rPr lang="en-US">
                <a:solidFill>
                  <a:srgbClr val="000000"/>
                </a:solidFill>
              </a:rPr>
              <a:t>+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1 suspect</a:t>
            </a: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2074863" y="5646738"/>
            <a:ext cx="499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DNA match statistics</a:t>
            </a:r>
          </a:p>
          <a:p>
            <a:r>
              <a:rPr lang="en-US">
                <a:solidFill>
                  <a:srgbClr val="000090"/>
                </a:solidFill>
              </a:rPr>
              <a:t>corroborate victim statements</a:t>
            </a: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7281863" y="5402263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BRJ</a:t>
            </a:r>
          </a:p>
        </p:txBody>
      </p:sp>
      <p:sp>
        <p:nvSpPr>
          <p:cNvPr id="8" name="Donut 7"/>
          <p:cNvSpPr/>
          <p:nvPr/>
        </p:nvSpPr>
        <p:spPr bwMode="auto">
          <a:xfrm>
            <a:off x="6697663" y="4995863"/>
            <a:ext cx="685800" cy="381000"/>
          </a:xfrm>
          <a:prstGeom prst="donut">
            <a:avLst>
              <a:gd name="adj" fmla="val 17564"/>
            </a:avLst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03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Wolfe sisters homicide</a:t>
            </a:r>
          </a:p>
        </p:txBody>
      </p:sp>
      <p:pic>
        <p:nvPicPr>
          <p:cNvPr id="3" name="Picture 2" descr="WolfeSi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67930"/>
            <a:ext cx="3420533" cy="3783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681" y="5588000"/>
            <a:ext cx="710863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On February 6, 2014, Susan Wolfe (44)</a:t>
            </a:r>
          </a:p>
          <a:p>
            <a:r>
              <a:rPr lang="en-US" dirty="0">
                <a:solidFill>
                  <a:srgbClr val="660066"/>
                </a:solidFill>
              </a:rPr>
              <a:t>and her younger sister Sarah (38, left) </a:t>
            </a:r>
          </a:p>
          <a:p>
            <a:r>
              <a:rPr lang="en-US" dirty="0">
                <a:solidFill>
                  <a:srgbClr val="660066"/>
                </a:solidFill>
              </a:rPr>
              <a:t>were killed in their East Liberty home in Pittsburgh. </a:t>
            </a:r>
          </a:p>
        </p:txBody>
      </p:sp>
    </p:spTree>
    <p:extLst>
      <p:ext uri="{BB962C8B-B14F-4D97-AF65-F5344CB8AC3E}">
        <p14:creationId xmlns:p14="http://schemas.microsoft.com/office/powerpoint/2010/main" val="22932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5" y="3014138"/>
            <a:ext cx="6680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Hat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No conclusions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Cup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Fingernails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Contamination, 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Gear shift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Seat lever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Cannot be excluded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Knit hat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Sock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Too complex, no 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667934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Thresholds failed to interpret most DNA mixtures</a:t>
            </a:r>
          </a:p>
        </p:txBody>
      </p:sp>
    </p:spTree>
    <p:extLst>
      <p:ext uri="{BB962C8B-B14F-4D97-AF65-F5344CB8AC3E}">
        <p14:creationId xmlns:p14="http://schemas.microsoft.com/office/powerpoint/2010/main" val="3098545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5" y="3014138"/>
            <a:ext cx="6680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Hat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65.3 thousand </a:t>
            </a:r>
            <a:r>
              <a:rPr lang="en-US" dirty="0"/>
              <a:t>	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Cup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20.5 thousand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Susan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Fingernails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6.06 trillion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Gear shift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9.37 million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Seat lever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385 billion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Knit hat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25.7 thousand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Sock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300</a:t>
            </a:r>
            <a:r>
              <a:rPr lang="en-US" dirty="0"/>
              <a:t> 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4467" y="1667934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crime lab reported 5 DNA mixture matches</a:t>
            </a:r>
          </a:p>
          <a:p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found 17 matches on the same data</a:t>
            </a:r>
          </a:p>
        </p:txBody>
      </p:sp>
    </p:spTree>
    <p:extLst>
      <p:ext uri="{BB962C8B-B14F-4D97-AF65-F5344CB8AC3E}">
        <p14:creationId xmlns:p14="http://schemas.microsoft.com/office/powerpoint/2010/main" val="1074313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Reported DNA match statistics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19100" y="2246313"/>
            <a:ext cx="83058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A match between the </a:t>
            </a:r>
            <a:r>
              <a:rPr lang="en-US"/>
              <a:t>right fingernails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</a:rPr>
              <a:t>and </a:t>
            </a:r>
            <a:r>
              <a:rPr lang="en-US"/>
              <a:t>Allen Wade </a:t>
            </a:r>
            <a:r>
              <a:rPr lang="en-US">
                <a:solidFill>
                  <a:schemeClr val="bg2"/>
                </a:solidFill>
              </a:rPr>
              <a:t>is: </a:t>
            </a:r>
          </a:p>
          <a:p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6.06 trillion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Black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32.5 trillion</a:t>
            </a:r>
            <a:r>
              <a:rPr lang="en-US">
                <a:solidFill>
                  <a:schemeClr val="accent2"/>
                </a:solidFill>
              </a:rPr>
              <a:t> 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Caucasian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8 trillion</a:t>
            </a:r>
            <a:r>
              <a:rPr lang="en-US">
                <a:solidFill>
                  <a:schemeClr val="accent2"/>
                </a:solidFill>
              </a:rPr>
              <a:t> times more probable than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Hispanic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</p:txBody>
      </p:sp>
    </p:spTree>
    <p:extLst>
      <p:ext uri="{BB962C8B-B14F-4D97-AF65-F5344CB8AC3E}">
        <p14:creationId xmlns:p14="http://schemas.microsoft.com/office/powerpoint/2010/main" val="1115647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4000" b="1" dirty="0">
                <a:latin typeface="Times New Roman"/>
                <a:cs typeface="Times New Roman"/>
              </a:rPr>
              <a:t>Allen Wade Found Guilty On All Counts In East Liberty Sisters’ Slaying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141143"/>
            <a:ext cx="87291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PITTSBURGH (KDKA/AP)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 A man accused of killing two sisters who lived next door to him in East Liberty has been found guilty on all counts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 Allen Wade was accused of shooting Sarah and Susan Wolfe after they returned from work, apparently to steal bank card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 On Monday morning, a jury found Wade guilty of first-degree murder, robbery, burglary and theft by unlawful taking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3733" y="2175934"/>
            <a:ext cx="446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CBS News, May 23, 2016</a:t>
            </a:r>
          </a:p>
        </p:txBody>
      </p:sp>
    </p:spTree>
    <p:extLst>
      <p:ext uri="{BB962C8B-B14F-4D97-AF65-F5344CB8AC3E}">
        <p14:creationId xmlns:p14="http://schemas.microsoft.com/office/powerpoint/2010/main" val="80033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DNA mixture</a:t>
            </a:r>
          </a:p>
        </p:txBody>
      </p:sp>
      <p:pic>
        <p:nvPicPr>
          <p:cNvPr id="17411" name="Picture 2" descr="Witches_Cauld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3530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ircular Arrow 5"/>
          <p:cNvSpPr/>
          <p:nvPr/>
        </p:nvSpPr>
        <p:spPr bwMode="auto">
          <a:xfrm>
            <a:off x="2209800" y="1828800"/>
            <a:ext cx="18288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59985"/>
              <a:gd name="adj5" fmla="val 1782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ircular Arrow 6"/>
          <p:cNvSpPr/>
          <p:nvPr/>
        </p:nvSpPr>
        <p:spPr bwMode="auto">
          <a:xfrm flipH="1">
            <a:off x="4800600" y="1828800"/>
            <a:ext cx="18288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59985"/>
              <a:gd name="adj5" fmla="val 1782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914400" y="3576638"/>
            <a:ext cx="190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0"/>
                </a:solidFill>
              </a:rPr>
              <a:t>eye of newt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5867400" y="3571875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0"/>
                </a:solidFill>
              </a:rPr>
              <a:t>toe of frog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5334000"/>
            <a:ext cx="449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Double, double toil and trouble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324E7-96C0-8843-BF82-E4A57BB36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840514"/>
            <a:ext cx="1981200" cy="165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B3F8C-CCA2-A543-8D43-A2BF44916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078" y="1913874"/>
            <a:ext cx="2164522" cy="16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6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4537" y="3022596"/>
            <a:ext cx="72559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000090"/>
                </a:solidFill>
              </a:rPr>
              <a:t>hat left from a burglary </a:t>
            </a:r>
            <a:r>
              <a:rPr lang="en-US" dirty="0"/>
              <a:t>of the </a:t>
            </a:r>
            <a:r>
              <a:rPr lang="en-US" dirty="0">
                <a:solidFill>
                  <a:srgbClr val="000090"/>
                </a:solidFill>
              </a:rPr>
              <a:t>Wolfe sister’s home</a:t>
            </a:r>
          </a:p>
          <a:p>
            <a:r>
              <a:rPr lang="en-US" dirty="0">
                <a:solidFill>
                  <a:srgbClr val="FF0000"/>
                </a:solidFill>
              </a:rPr>
              <a:t>six weeks before the murder </a:t>
            </a:r>
            <a:r>
              <a:rPr lang="en-US" dirty="0"/>
              <a:t>matched</a:t>
            </a:r>
          </a:p>
          <a:p>
            <a:r>
              <a:rPr lang="en-US" dirty="0"/>
              <a:t>Allen Wade with a </a:t>
            </a:r>
            <a:r>
              <a:rPr lang="en-US" dirty="0">
                <a:solidFill>
                  <a:srgbClr val="008000"/>
                </a:solidFill>
              </a:rPr>
              <a:t>65.3 thousand </a:t>
            </a:r>
            <a:r>
              <a:rPr lang="en-US" dirty="0"/>
              <a:t>statistic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467" y="1667934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Thresholds failed to interpret DNA mixture</a:t>
            </a:r>
          </a:p>
          <a:p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succeeded on the same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0162" y="5232400"/>
            <a:ext cx="3547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  <a:latin typeface="+mn-lt"/>
                <a:cs typeface="Times New Roman"/>
              </a:rPr>
              <a:t>Preventable Crime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308FA8-7BF6-AC43-88A8-146122A3F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28" y="4648370"/>
            <a:ext cx="31877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71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inkin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3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7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20133" y="609600"/>
            <a:ext cx="8644467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Darryl </a:t>
            </a:r>
            <a:r>
              <a:rPr lang="en-US" dirty="0" err="1">
                <a:latin typeface="Arial" charset="0"/>
              </a:rPr>
              <a:t>Pinkins</a:t>
            </a:r>
            <a:r>
              <a:rPr lang="en-US" dirty="0">
                <a:latin typeface="Arial" charset="0"/>
              </a:rPr>
              <a:t> imprisoned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896938" y="2266950"/>
            <a:ext cx="729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1989 – 5 men raped an Indiana woman</a:t>
            </a:r>
          </a:p>
          <a:p>
            <a:r>
              <a:rPr lang="en-US">
                <a:solidFill>
                  <a:srgbClr val="0000FF"/>
                </a:solidFill>
              </a:rPr>
              <a:t>Darryl Pinkins and 2 others misidentified</a:t>
            </a:r>
          </a:p>
          <a:p>
            <a:r>
              <a:rPr lang="en-US">
                <a:solidFill>
                  <a:srgbClr val="0000FF"/>
                </a:solidFill>
              </a:rPr>
              <a:t>1991 – wrongfully convicted, 65 year sentence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855663" y="4130675"/>
            <a:ext cx="7402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2001 – DNA mixture evidence </a:t>
            </a:r>
          </a:p>
          <a:p>
            <a:r>
              <a:rPr lang="en-US">
                <a:solidFill>
                  <a:srgbClr val="FF0000"/>
                </a:solidFill>
              </a:rPr>
              <a:t>2 contributors found, not the accused</a:t>
            </a:r>
          </a:p>
          <a:p>
            <a:r>
              <a:rPr lang="en-US">
                <a:solidFill>
                  <a:srgbClr val="FF0000"/>
                </a:solidFill>
              </a:rPr>
              <a:t>but 5 were needed, post-conviction relief denied</a:t>
            </a:r>
          </a:p>
        </p:txBody>
      </p:sp>
    </p:spTree>
    <p:extLst>
      <p:ext uri="{BB962C8B-B14F-4D97-AF65-F5344CB8AC3E}">
        <p14:creationId xmlns:p14="http://schemas.microsoft.com/office/powerpoint/2010/main" val="1607475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TrueAllele Pinkins findings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93800" y="1993900"/>
            <a:ext cx="75009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>
                <a:solidFill>
                  <a:srgbClr val="0000FF"/>
                </a:solidFill>
              </a:rPr>
              <a:t>1. compared </a:t>
            </a:r>
            <a:r>
              <a:rPr lang="en-US" sz="2800" i="1">
                <a:solidFill>
                  <a:srgbClr val="0000FF"/>
                </a:solidFill>
              </a:rPr>
              <a:t>evidence with evidence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2. calculated </a:t>
            </a:r>
            <a:r>
              <a:rPr lang="en-US" sz="2800" i="1">
                <a:solidFill>
                  <a:srgbClr val="0000FF"/>
                </a:solidFill>
              </a:rPr>
              <a:t>exclusionary match statistics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3. revealed 5% </a:t>
            </a:r>
            <a:r>
              <a:rPr lang="en-US" sz="2800" i="1">
                <a:solidFill>
                  <a:srgbClr val="0000FF"/>
                </a:solidFill>
              </a:rPr>
              <a:t>minor mixture contributor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4</a:t>
            </a:r>
            <a:r>
              <a:rPr lang="en-US" sz="2800" i="1">
                <a:solidFill>
                  <a:srgbClr val="0000FF"/>
                </a:solidFill>
              </a:rPr>
              <a:t>. jointly analyzed </a:t>
            </a:r>
            <a:r>
              <a:rPr lang="en-US" sz="2800">
                <a:solidFill>
                  <a:srgbClr val="0000FF"/>
                </a:solidFill>
              </a:rPr>
              <a:t>DNA mixture data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5. showed three perpetrators were </a:t>
            </a:r>
            <a:r>
              <a:rPr lang="en-US" sz="2800" i="1">
                <a:solidFill>
                  <a:srgbClr val="0000FF"/>
                </a:solidFill>
              </a:rPr>
              <a:t>brothers</a:t>
            </a: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877888" y="4806950"/>
            <a:ext cx="7621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found 5 unidentified genotypes,</a:t>
            </a:r>
          </a:p>
          <a:p>
            <a:r>
              <a:rPr lang="en-US" sz="2800">
                <a:solidFill>
                  <a:srgbClr val="FF0000"/>
                </a:solidFill>
              </a:rPr>
              <a:t>defendants not linked to the crime</a:t>
            </a:r>
          </a:p>
        </p:txBody>
      </p:sp>
    </p:spTree>
    <p:extLst>
      <p:ext uri="{BB962C8B-B14F-4D97-AF65-F5344CB8AC3E}">
        <p14:creationId xmlns:p14="http://schemas.microsoft.com/office/powerpoint/2010/main" val="3881883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Pinkins released</a:t>
            </a:r>
          </a:p>
        </p:txBody>
      </p:sp>
      <p:pic>
        <p:nvPicPr>
          <p:cNvPr id="59394" name="Picture 2" descr="Pinkins_5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0"/>
          <a:stretch>
            <a:fillRect/>
          </a:stretch>
        </p:blipFill>
        <p:spPr bwMode="auto">
          <a:xfrm>
            <a:off x="2398713" y="1765300"/>
            <a:ext cx="4370387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905000" y="3786188"/>
            <a:ext cx="5291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</a:rPr>
              <a:t>April 25, 2016</a:t>
            </a: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2982913" y="4891088"/>
            <a:ext cx="312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CBS News </a:t>
            </a:r>
            <a:r>
              <a:rPr lang="en-US" b="1" i="1">
                <a:solidFill>
                  <a:srgbClr val="FFFFFF"/>
                </a:solidFill>
              </a:rPr>
              <a:t>48 Hours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2257425" y="5357813"/>
            <a:ext cx="4629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“Guilty Until Proven Innocent”</a:t>
            </a:r>
          </a:p>
        </p:txBody>
      </p:sp>
    </p:spTree>
    <p:extLst>
      <p:ext uri="{BB962C8B-B14F-4D97-AF65-F5344CB8AC3E}">
        <p14:creationId xmlns:p14="http://schemas.microsoft.com/office/powerpoint/2010/main" val="1782685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ia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5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02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 </a:t>
            </a:r>
          </a:p>
        </p:txBody>
      </p:sp>
      <p:pic>
        <p:nvPicPr>
          <p:cNvPr id="70658" name="Picture 2" descr="Dr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59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New York v. Nick Hillary</a:t>
            </a:r>
          </a:p>
        </p:txBody>
      </p:sp>
      <p:pic>
        <p:nvPicPr>
          <p:cNvPr id="24578" name="Picture 1" descr="Philli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1995488"/>
            <a:ext cx="13811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illar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4510"/>
          <a:stretch>
            <a:fillRect/>
          </a:stretch>
        </p:blipFill>
        <p:spPr bwMode="auto">
          <a:xfrm>
            <a:off x="3163888" y="4219575"/>
            <a:ext cx="154622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Potsd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9601" r="13506" b="11989"/>
          <a:stretch>
            <a:fillRect/>
          </a:stretch>
        </p:blipFill>
        <p:spPr bwMode="auto">
          <a:xfrm>
            <a:off x="233363" y="2944813"/>
            <a:ext cx="26416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918075" y="2332038"/>
            <a:ext cx="3521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Garrett Phillips (12)</a:t>
            </a:r>
          </a:p>
          <a:p>
            <a:r>
              <a:rPr lang="en-US" sz="2400">
                <a:solidFill>
                  <a:srgbClr val="0000FF"/>
                </a:solidFill>
              </a:rPr>
              <a:t>Died from strangulation</a:t>
            </a:r>
          </a:p>
          <a:p>
            <a:r>
              <a:rPr lang="en-US" sz="2400">
                <a:solidFill>
                  <a:srgbClr val="0000FF"/>
                </a:solidFill>
              </a:rPr>
              <a:t>October 24, 2011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4921250" y="4446588"/>
            <a:ext cx="35210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Oral “Nick” Hillary</a:t>
            </a:r>
          </a:p>
          <a:p>
            <a:r>
              <a:rPr lang="en-US" sz="2400">
                <a:solidFill>
                  <a:srgbClr val="0000FF"/>
                </a:solidFill>
              </a:rPr>
              <a:t>Arrested for murder</a:t>
            </a:r>
          </a:p>
          <a:p>
            <a:r>
              <a:rPr lang="en-US" sz="2400">
                <a:solidFill>
                  <a:srgbClr val="0000FF"/>
                </a:solidFill>
              </a:rPr>
              <a:t>May 15, 2013</a:t>
            </a:r>
          </a:p>
        </p:txBody>
      </p:sp>
    </p:spTree>
    <p:extLst>
      <p:ext uri="{BB962C8B-B14F-4D97-AF65-F5344CB8AC3E}">
        <p14:creationId xmlns:p14="http://schemas.microsoft.com/office/powerpoint/2010/main" val="2472486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evidence and results</a:t>
            </a:r>
          </a:p>
        </p:txBody>
      </p:sp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304800" y="2441575"/>
            <a:ext cx="8597900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</a:rPr>
              <a:t>150 biological </a:t>
            </a:r>
            <a:r>
              <a:rPr lang="en-US" sz="2800" b="1" dirty="0">
                <a:solidFill>
                  <a:srgbClr val="0000FF"/>
                </a:solidFill>
              </a:rPr>
              <a:t>evidence</a:t>
            </a:r>
            <a:r>
              <a:rPr lang="en-US" sz="2800" dirty="0">
                <a:solidFill>
                  <a:srgbClr val="0000FF"/>
                </a:solidFill>
              </a:rPr>
              <a:t> items,</a:t>
            </a:r>
          </a:p>
          <a:p>
            <a:r>
              <a:rPr lang="en-US" sz="2800" dirty="0">
                <a:solidFill>
                  <a:srgbClr val="0000FF"/>
                </a:solidFill>
              </a:rPr>
              <a:t>with focus on DNA under victim’s </a:t>
            </a:r>
            <a:r>
              <a:rPr lang="en-US" sz="2800" dirty="0">
                <a:solidFill>
                  <a:srgbClr val="FF0000"/>
                </a:solidFill>
              </a:rPr>
              <a:t>fingernails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Other software</a:t>
            </a:r>
            <a:r>
              <a:rPr lang="en-US" sz="2800" dirty="0">
                <a:solidFill>
                  <a:srgbClr val="0000FF"/>
                </a:solidFill>
              </a:rPr>
              <a:t> finds match statistic of </a:t>
            </a:r>
            <a:r>
              <a:rPr lang="en-US" sz="2800" dirty="0">
                <a:solidFill>
                  <a:srgbClr val="FF0000"/>
                </a:solidFill>
              </a:rPr>
              <a:t>ten million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</a:p>
          <a:p>
            <a:r>
              <a:rPr lang="en-US" sz="2800" dirty="0">
                <a:solidFill>
                  <a:srgbClr val="0000FF"/>
                </a:solidFill>
              </a:rPr>
              <a:t>   connecting victim’s fingernails to defendant’s DNA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Unknown </a:t>
            </a:r>
            <a:r>
              <a:rPr lang="en-US" sz="2800" b="1" dirty="0">
                <a:solidFill>
                  <a:srgbClr val="0000FF"/>
                </a:solidFill>
              </a:rPr>
              <a:t>minor</a:t>
            </a:r>
            <a:r>
              <a:rPr lang="en-US" sz="2800" dirty="0">
                <a:solidFill>
                  <a:srgbClr val="0000FF"/>
                </a:solidFill>
              </a:rPr>
              <a:t> contributor is</a:t>
            </a:r>
            <a:r>
              <a:rPr lang="en-US" sz="2800" dirty="0">
                <a:solidFill>
                  <a:srgbClr val="FF0000"/>
                </a:solidFill>
              </a:rPr>
              <a:t> 0.4%</a:t>
            </a:r>
            <a:r>
              <a:rPr lang="en-US" sz="2800" dirty="0">
                <a:solidFill>
                  <a:srgbClr val="0000FF"/>
                </a:solidFill>
              </a:rPr>
              <a:t> or </a:t>
            </a:r>
            <a:r>
              <a:rPr lang="en-US" sz="2800" dirty="0">
                <a:solidFill>
                  <a:srgbClr val="FF0000"/>
                </a:solidFill>
              </a:rPr>
              <a:t>1:250</a:t>
            </a:r>
            <a:r>
              <a:rPr lang="en-US" sz="2800" dirty="0">
                <a:solidFill>
                  <a:srgbClr val="0000FF"/>
                </a:solidFill>
              </a:rPr>
              <a:t>,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 very, very small amount of DNA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18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F.R.E. Rule 702</a:t>
            </a:r>
          </a:p>
        </p:txBody>
      </p:sp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1741488" y="2752725"/>
            <a:ext cx="5810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lphaLcPeriod"/>
            </a:pPr>
            <a:r>
              <a:rPr lang="en-US" sz="2800" dirty="0">
                <a:solidFill>
                  <a:srgbClr val="0000FF"/>
                </a:solidFill>
              </a:rPr>
              <a:t>Sufficient data</a:t>
            </a:r>
          </a:p>
          <a:p>
            <a:pPr algn="l">
              <a:buFontTx/>
              <a:buAutoNum type="alphaLcPeriod"/>
            </a:pPr>
            <a:endParaRPr lang="en-US" sz="2800" dirty="0">
              <a:solidFill>
                <a:srgbClr val="0000FF"/>
              </a:solidFill>
            </a:endParaRPr>
          </a:p>
          <a:p>
            <a:pPr algn="l">
              <a:buFontTx/>
              <a:buAutoNum type="alphaLcPeriod"/>
            </a:pPr>
            <a:r>
              <a:rPr lang="en-US" sz="2800" dirty="0">
                <a:solidFill>
                  <a:srgbClr val="0000FF"/>
                </a:solidFill>
              </a:rPr>
              <a:t>Reliable method</a:t>
            </a:r>
          </a:p>
          <a:p>
            <a:pPr algn="l">
              <a:buFontTx/>
              <a:buAutoNum type="alphaLcPeriod"/>
            </a:pPr>
            <a:endParaRPr lang="en-US" sz="2800" dirty="0">
              <a:solidFill>
                <a:srgbClr val="0000FF"/>
              </a:solidFill>
            </a:endParaRPr>
          </a:p>
          <a:p>
            <a:pPr algn="l">
              <a:buFontTx/>
              <a:buAutoNum type="alphaLcPeriod"/>
            </a:pPr>
            <a:r>
              <a:rPr lang="en-US" sz="2800" dirty="0">
                <a:solidFill>
                  <a:srgbClr val="0000FF"/>
                </a:solidFill>
              </a:rPr>
              <a:t>Reliably apply method to data</a:t>
            </a:r>
          </a:p>
        </p:txBody>
      </p:sp>
    </p:spTree>
    <p:extLst>
      <p:ext uri="{BB962C8B-B14F-4D97-AF65-F5344CB8AC3E}">
        <p14:creationId xmlns:p14="http://schemas.microsoft.com/office/powerpoint/2010/main" val="31589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ttsburgh_Skyline.tiff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321"/>
            <a:ext cx="9144000" cy="2862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Crime lab analysts</a:t>
            </a:r>
            <a:br>
              <a:rPr lang="en-US" dirty="0"/>
            </a:br>
            <a:r>
              <a:rPr lang="en-US" dirty="0"/>
              <a:t>simplify data to interpret mixtures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0" y="3632205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1193800" y="3810946"/>
            <a:ext cx="431800" cy="1421454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77533" y="3810945"/>
            <a:ext cx="1100667" cy="1421450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62400" y="3810945"/>
            <a:ext cx="787399" cy="1421450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52532" y="3811891"/>
            <a:ext cx="694267" cy="142897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570132" y="3818467"/>
            <a:ext cx="541867" cy="1413931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0" y="524087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sosceles Triangle 13"/>
          <p:cNvSpPr/>
          <p:nvPr/>
        </p:nvSpPr>
        <p:spPr bwMode="auto">
          <a:xfrm>
            <a:off x="1185334" y="3649134"/>
            <a:ext cx="448733" cy="160867"/>
          </a:xfrm>
          <a:prstGeom prst="triangl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2286001" y="3649134"/>
            <a:ext cx="1083732" cy="152399"/>
          </a:xfrm>
          <a:prstGeom prst="triangl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3953934" y="3649134"/>
            <a:ext cx="804333" cy="152399"/>
          </a:xfrm>
          <a:prstGeom prst="triangl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5444067" y="3640668"/>
            <a:ext cx="702733" cy="160866"/>
          </a:xfrm>
          <a:prstGeom prst="triangl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>
            <a:off x="6561667" y="3649135"/>
            <a:ext cx="550333" cy="160866"/>
          </a:xfrm>
          <a:prstGeom prst="triangl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Isosceles Triangle 50"/>
          <p:cNvSpPr/>
          <p:nvPr/>
        </p:nvSpPr>
        <p:spPr bwMode="auto">
          <a:xfrm>
            <a:off x="211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Isosceles Triangle 51"/>
          <p:cNvSpPr/>
          <p:nvPr/>
        </p:nvSpPr>
        <p:spPr bwMode="auto">
          <a:xfrm>
            <a:off x="8043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Isosceles Triangle 52"/>
          <p:cNvSpPr/>
          <p:nvPr/>
        </p:nvSpPr>
        <p:spPr bwMode="auto">
          <a:xfrm>
            <a:off x="148171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Isosceles Triangle 53"/>
          <p:cNvSpPr/>
          <p:nvPr/>
        </p:nvSpPr>
        <p:spPr bwMode="auto">
          <a:xfrm>
            <a:off x="2159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Isosceles Triangle 54"/>
          <p:cNvSpPr/>
          <p:nvPr/>
        </p:nvSpPr>
        <p:spPr bwMode="auto">
          <a:xfrm>
            <a:off x="275171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Isosceles Triangle 55"/>
          <p:cNvSpPr/>
          <p:nvPr/>
        </p:nvSpPr>
        <p:spPr bwMode="auto">
          <a:xfrm>
            <a:off x="3429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Isosceles Triangle 56"/>
          <p:cNvSpPr/>
          <p:nvPr/>
        </p:nvSpPr>
        <p:spPr bwMode="auto">
          <a:xfrm>
            <a:off x="4106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Isosceles Triangle 57"/>
          <p:cNvSpPr/>
          <p:nvPr/>
        </p:nvSpPr>
        <p:spPr bwMode="auto">
          <a:xfrm>
            <a:off x="4699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Isosceles Triangle 58"/>
          <p:cNvSpPr/>
          <p:nvPr/>
        </p:nvSpPr>
        <p:spPr bwMode="auto">
          <a:xfrm>
            <a:off x="53763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Isosceles Triangle 59"/>
          <p:cNvSpPr/>
          <p:nvPr/>
        </p:nvSpPr>
        <p:spPr bwMode="auto">
          <a:xfrm>
            <a:off x="6053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Isosceles Triangle 60"/>
          <p:cNvSpPr/>
          <p:nvPr/>
        </p:nvSpPr>
        <p:spPr bwMode="auto">
          <a:xfrm>
            <a:off x="66463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Isosceles Triangle 61"/>
          <p:cNvSpPr/>
          <p:nvPr/>
        </p:nvSpPr>
        <p:spPr bwMode="auto">
          <a:xfrm>
            <a:off x="7239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Isosceles Triangle 62"/>
          <p:cNvSpPr/>
          <p:nvPr/>
        </p:nvSpPr>
        <p:spPr bwMode="auto">
          <a:xfrm>
            <a:off x="7916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Isosceles Triangle 63"/>
          <p:cNvSpPr/>
          <p:nvPr/>
        </p:nvSpPr>
        <p:spPr bwMode="auto">
          <a:xfrm>
            <a:off x="8509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Isosceles Triangle 64"/>
          <p:cNvSpPr/>
          <p:nvPr/>
        </p:nvSpPr>
        <p:spPr bwMode="auto">
          <a:xfrm>
            <a:off x="91863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>
            <a:off x="9863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Isosceles Triangle 66"/>
          <p:cNvSpPr/>
          <p:nvPr/>
        </p:nvSpPr>
        <p:spPr bwMode="auto">
          <a:xfrm>
            <a:off x="104563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>
            <a:off x="11133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Isosceles Triangle 73"/>
          <p:cNvSpPr/>
          <p:nvPr/>
        </p:nvSpPr>
        <p:spPr bwMode="auto">
          <a:xfrm>
            <a:off x="16298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Isosceles Triangle 74"/>
          <p:cNvSpPr/>
          <p:nvPr/>
        </p:nvSpPr>
        <p:spPr bwMode="auto">
          <a:xfrm>
            <a:off x="169756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Isosceles Triangle 75"/>
          <p:cNvSpPr/>
          <p:nvPr/>
        </p:nvSpPr>
        <p:spPr bwMode="auto">
          <a:xfrm>
            <a:off x="17568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Isosceles Triangle 76"/>
          <p:cNvSpPr/>
          <p:nvPr/>
        </p:nvSpPr>
        <p:spPr bwMode="auto">
          <a:xfrm>
            <a:off x="18245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Isosceles Triangle 77"/>
          <p:cNvSpPr/>
          <p:nvPr/>
        </p:nvSpPr>
        <p:spPr bwMode="auto">
          <a:xfrm>
            <a:off x="189230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Isosceles Triangle 78"/>
          <p:cNvSpPr/>
          <p:nvPr/>
        </p:nvSpPr>
        <p:spPr bwMode="auto">
          <a:xfrm>
            <a:off x="19515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Isosceles Triangle 79"/>
          <p:cNvSpPr/>
          <p:nvPr/>
        </p:nvSpPr>
        <p:spPr bwMode="auto">
          <a:xfrm>
            <a:off x="201930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Isosceles Triangle 80"/>
          <p:cNvSpPr/>
          <p:nvPr/>
        </p:nvSpPr>
        <p:spPr bwMode="auto">
          <a:xfrm>
            <a:off x="208703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Isosceles Triangle 81"/>
          <p:cNvSpPr/>
          <p:nvPr/>
        </p:nvSpPr>
        <p:spPr bwMode="auto">
          <a:xfrm>
            <a:off x="214630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Isosceles Triangle 82"/>
          <p:cNvSpPr/>
          <p:nvPr/>
        </p:nvSpPr>
        <p:spPr bwMode="auto">
          <a:xfrm>
            <a:off x="22140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Isosceles Triangle 84"/>
          <p:cNvSpPr/>
          <p:nvPr/>
        </p:nvSpPr>
        <p:spPr bwMode="auto">
          <a:xfrm>
            <a:off x="61171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Isosceles Triangle 85"/>
          <p:cNvSpPr/>
          <p:nvPr/>
        </p:nvSpPr>
        <p:spPr bwMode="auto">
          <a:xfrm>
            <a:off x="617643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Isosceles Triangle 86"/>
          <p:cNvSpPr/>
          <p:nvPr/>
        </p:nvSpPr>
        <p:spPr bwMode="auto">
          <a:xfrm>
            <a:off x="624416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Isosceles Triangle 87"/>
          <p:cNvSpPr/>
          <p:nvPr/>
        </p:nvSpPr>
        <p:spPr bwMode="auto">
          <a:xfrm>
            <a:off x="630343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Isosceles Triangle 88"/>
          <p:cNvSpPr/>
          <p:nvPr/>
        </p:nvSpPr>
        <p:spPr bwMode="auto">
          <a:xfrm>
            <a:off x="63711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Isosceles Triangle 89"/>
          <p:cNvSpPr/>
          <p:nvPr/>
        </p:nvSpPr>
        <p:spPr bwMode="auto">
          <a:xfrm>
            <a:off x="643889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Isosceles Triangle 90"/>
          <p:cNvSpPr/>
          <p:nvPr/>
        </p:nvSpPr>
        <p:spPr bwMode="auto">
          <a:xfrm>
            <a:off x="64981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8" name="Isosceles Triangle 97"/>
          <p:cNvSpPr/>
          <p:nvPr/>
        </p:nvSpPr>
        <p:spPr bwMode="auto">
          <a:xfrm>
            <a:off x="3378201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9" name="Isosceles Triangle 98"/>
          <p:cNvSpPr/>
          <p:nvPr/>
        </p:nvSpPr>
        <p:spPr bwMode="auto">
          <a:xfrm>
            <a:off x="344593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Isosceles Triangle 99"/>
          <p:cNvSpPr/>
          <p:nvPr/>
        </p:nvSpPr>
        <p:spPr bwMode="auto">
          <a:xfrm>
            <a:off x="3505201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1" name="Isosceles Triangle 100"/>
          <p:cNvSpPr/>
          <p:nvPr/>
        </p:nvSpPr>
        <p:spPr bwMode="auto">
          <a:xfrm>
            <a:off x="35729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Isosceles Triangle 101"/>
          <p:cNvSpPr/>
          <p:nvPr/>
        </p:nvSpPr>
        <p:spPr bwMode="auto">
          <a:xfrm>
            <a:off x="36406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Isosceles Triangle 102"/>
          <p:cNvSpPr/>
          <p:nvPr/>
        </p:nvSpPr>
        <p:spPr bwMode="auto">
          <a:xfrm>
            <a:off x="36999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Isosceles Triangle 103"/>
          <p:cNvSpPr/>
          <p:nvPr/>
        </p:nvSpPr>
        <p:spPr bwMode="auto">
          <a:xfrm>
            <a:off x="37676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Isosceles Triangle 104"/>
          <p:cNvSpPr/>
          <p:nvPr/>
        </p:nvSpPr>
        <p:spPr bwMode="auto">
          <a:xfrm>
            <a:off x="383539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38946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7" name="Isosceles Triangle 106"/>
          <p:cNvSpPr/>
          <p:nvPr/>
        </p:nvSpPr>
        <p:spPr bwMode="auto">
          <a:xfrm>
            <a:off x="47582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8" name="Isosceles Triangle 107"/>
          <p:cNvSpPr/>
          <p:nvPr/>
        </p:nvSpPr>
        <p:spPr bwMode="auto">
          <a:xfrm>
            <a:off x="482600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9" name="Isosceles Triangle 108"/>
          <p:cNvSpPr/>
          <p:nvPr/>
        </p:nvSpPr>
        <p:spPr bwMode="auto">
          <a:xfrm>
            <a:off x="48852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0" name="Isosceles Triangle 109"/>
          <p:cNvSpPr/>
          <p:nvPr/>
        </p:nvSpPr>
        <p:spPr bwMode="auto">
          <a:xfrm>
            <a:off x="49445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1" name="Isosceles Triangle 110"/>
          <p:cNvSpPr/>
          <p:nvPr/>
        </p:nvSpPr>
        <p:spPr bwMode="auto">
          <a:xfrm>
            <a:off x="501226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2" name="Isosceles Triangle 111"/>
          <p:cNvSpPr/>
          <p:nvPr/>
        </p:nvSpPr>
        <p:spPr bwMode="auto">
          <a:xfrm>
            <a:off x="50715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3" name="Isosceles Triangle 112"/>
          <p:cNvSpPr/>
          <p:nvPr/>
        </p:nvSpPr>
        <p:spPr bwMode="auto">
          <a:xfrm>
            <a:off x="51392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4" name="Isosceles Triangle 113"/>
          <p:cNvSpPr/>
          <p:nvPr/>
        </p:nvSpPr>
        <p:spPr bwMode="auto">
          <a:xfrm>
            <a:off x="520700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5" name="Isosceles Triangle 114"/>
          <p:cNvSpPr/>
          <p:nvPr/>
        </p:nvSpPr>
        <p:spPr bwMode="auto">
          <a:xfrm>
            <a:off x="52662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6" name="Isosceles Triangle 115"/>
          <p:cNvSpPr/>
          <p:nvPr/>
        </p:nvSpPr>
        <p:spPr bwMode="auto">
          <a:xfrm>
            <a:off x="533400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7" name="Isosceles Triangle 116"/>
          <p:cNvSpPr/>
          <p:nvPr/>
        </p:nvSpPr>
        <p:spPr bwMode="auto">
          <a:xfrm>
            <a:off x="540173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2" name="Isosceles Triangle 121"/>
          <p:cNvSpPr/>
          <p:nvPr/>
        </p:nvSpPr>
        <p:spPr bwMode="auto">
          <a:xfrm>
            <a:off x="71204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3" name="Isosceles Triangle 122"/>
          <p:cNvSpPr/>
          <p:nvPr/>
        </p:nvSpPr>
        <p:spPr bwMode="auto">
          <a:xfrm>
            <a:off x="717973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Isosceles Triangle 123"/>
          <p:cNvSpPr/>
          <p:nvPr/>
        </p:nvSpPr>
        <p:spPr bwMode="auto">
          <a:xfrm>
            <a:off x="724747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Isosceles Triangle 124"/>
          <p:cNvSpPr/>
          <p:nvPr/>
        </p:nvSpPr>
        <p:spPr bwMode="auto">
          <a:xfrm>
            <a:off x="731520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6" name="Isosceles Triangle 125"/>
          <p:cNvSpPr/>
          <p:nvPr/>
        </p:nvSpPr>
        <p:spPr bwMode="auto">
          <a:xfrm>
            <a:off x="7374470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Isosceles Triangle 126"/>
          <p:cNvSpPr/>
          <p:nvPr/>
        </p:nvSpPr>
        <p:spPr bwMode="auto">
          <a:xfrm>
            <a:off x="744220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8" name="Isosceles Triangle 127"/>
          <p:cNvSpPr/>
          <p:nvPr/>
        </p:nvSpPr>
        <p:spPr bwMode="auto">
          <a:xfrm>
            <a:off x="75099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9" name="Isosceles Triangle 128"/>
          <p:cNvSpPr/>
          <p:nvPr/>
        </p:nvSpPr>
        <p:spPr bwMode="auto">
          <a:xfrm>
            <a:off x="756920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0" name="Isosceles Triangle 129"/>
          <p:cNvSpPr/>
          <p:nvPr/>
        </p:nvSpPr>
        <p:spPr bwMode="auto">
          <a:xfrm>
            <a:off x="763693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1" name="Isosceles Triangle 130"/>
          <p:cNvSpPr/>
          <p:nvPr/>
        </p:nvSpPr>
        <p:spPr bwMode="auto">
          <a:xfrm>
            <a:off x="77046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2" name="Isosceles Triangle 131"/>
          <p:cNvSpPr/>
          <p:nvPr/>
        </p:nvSpPr>
        <p:spPr bwMode="auto">
          <a:xfrm>
            <a:off x="776393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" name="Isosceles Triangle 132"/>
          <p:cNvSpPr/>
          <p:nvPr/>
        </p:nvSpPr>
        <p:spPr bwMode="auto">
          <a:xfrm>
            <a:off x="782320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4" name="Isosceles Triangle 133"/>
          <p:cNvSpPr/>
          <p:nvPr/>
        </p:nvSpPr>
        <p:spPr bwMode="auto">
          <a:xfrm>
            <a:off x="7890934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5" name="Isosceles Triangle 134"/>
          <p:cNvSpPr/>
          <p:nvPr/>
        </p:nvSpPr>
        <p:spPr bwMode="auto">
          <a:xfrm>
            <a:off x="7950202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6" name="Isosceles Triangle 135"/>
          <p:cNvSpPr/>
          <p:nvPr/>
        </p:nvSpPr>
        <p:spPr bwMode="auto">
          <a:xfrm>
            <a:off x="801793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7" name="Isosceles Triangle 136"/>
          <p:cNvSpPr/>
          <p:nvPr/>
        </p:nvSpPr>
        <p:spPr bwMode="auto">
          <a:xfrm>
            <a:off x="80856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Isosceles Triangle 137"/>
          <p:cNvSpPr/>
          <p:nvPr/>
        </p:nvSpPr>
        <p:spPr bwMode="auto">
          <a:xfrm>
            <a:off x="8144936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Isosceles Triangle 138"/>
          <p:cNvSpPr/>
          <p:nvPr/>
        </p:nvSpPr>
        <p:spPr bwMode="auto">
          <a:xfrm>
            <a:off x="8212668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2" name="Isosceles Triangle 151"/>
          <p:cNvSpPr/>
          <p:nvPr/>
        </p:nvSpPr>
        <p:spPr bwMode="auto">
          <a:xfrm>
            <a:off x="8280401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" name="Isosceles Triangle 152"/>
          <p:cNvSpPr/>
          <p:nvPr/>
        </p:nvSpPr>
        <p:spPr bwMode="auto">
          <a:xfrm>
            <a:off x="83396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4" name="Isosceles Triangle 153"/>
          <p:cNvSpPr/>
          <p:nvPr/>
        </p:nvSpPr>
        <p:spPr bwMode="auto">
          <a:xfrm>
            <a:off x="84074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5" name="Isosceles Triangle 154"/>
          <p:cNvSpPr/>
          <p:nvPr/>
        </p:nvSpPr>
        <p:spPr bwMode="auto">
          <a:xfrm>
            <a:off x="84751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6" name="Isosceles Triangle 155"/>
          <p:cNvSpPr/>
          <p:nvPr/>
        </p:nvSpPr>
        <p:spPr bwMode="auto">
          <a:xfrm>
            <a:off x="8534403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7" name="Isosceles Triangle 156"/>
          <p:cNvSpPr/>
          <p:nvPr/>
        </p:nvSpPr>
        <p:spPr bwMode="auto">
          <a:xfrm>
            <a:off x="86021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8" name="Isosceles Triangle 157"/>
          <p:cNvSpPr/>
          <p:nvPr/>
        </p:nvSpPr>
        <p:spPr bwMode="auto">
          <a:xfrm>
            <a:off x="86698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9" name="Isosceles Triangle 158"/>
          <p:cNvSpPr/>
          <p:nvPr/>
        </p:nvSpPr>
        <p:spPr bwMode="auto">
          <a:xfrm>
            <a:off x="87291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0" name="Isosceles Triangle 159"/>
          <p:cNvSpPr/>
          <p:nvPr/>
        </p:nvSpPr>
        <p:spPr bwMode="auto">
          <a:xfrm>
            <a:off x="87968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1" name="Isosceles Triangle 160"/>
          <p:cNvSpPr/>
          <p:nvPr/>
        </p:nvSpPr>
        <p:spPr bwMode="auto">
          <a:xfrm>
            <a:off x="8864601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2" name="Isosceles Triangle 161"/>
          <p:cNvSpPr/>
          <p:nvPr/>
        </p:nvSpPr>
        <p:spPr bwMode="auto">
          <a:xfrm>
            <a:off x="8923869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3" name="Isosceles Triangle 162"/>
          <p:cNvSpPr/>
          <p:nvPr/>
        </p:nvSpPr>
        <p:spPr bwMode="auto">
          <a:xfrm>
            <a:off x="8983135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4" name="Isosceles Triangle 163"/>
          <p:cNvSpPr/>
          <p:nvPr/>
        </p:nvSpPr>
        <p:spPr bwMode="auto">
          <a:xfrm>
            <a:off x="9050867" y="5143485"/>
            <a:ext cx="67733" cy="84666"/>
          </a:xfrm>
          <a:prstGeom prst="triangle">
            <a:avLst/>
          </a:prstGeom>
          <a:solidFill>
            <a:srgbClr val="8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667" y="5567506"/>
            <a:ext cx="6845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Applying a threshold unreliably gives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the same heights &amp; vacant lots</a:t>
            </a:r>
          </a:p>
        </p:txBody>
      </p:sp>
    </p:spTree>
    <p:extLst>
      <p:ext uri="{BB962C8B-B14F-4D97-AF65-F5344CB8AC3E}">
        <p14:creationId xmlns:p14="http://schemas.microsoft.com/office/powerpoint/2010/main" val="2090334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Sufficient data</a:t>
            </a:r>
          </a:p>
        </p:txBody>
      </p:sp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550863" y="2281238"/>
            <a:ext cx="3168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u="sng" dirty="0">
                <a:solidFill>
                  <a:srgbClr val="000090"/>
                </a:solidFill>
              </a:rPr>
              <a:t>Mixture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ratio is 1:250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less than 1 cell</a:t>
            </a:r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46100" y="4119563"/>
            <a:ext cx="3168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u="sng">
                <a:solidFill>
                  <a:srgbClr val="0000FF"/>
                </a:solidFill>
              </a:rPr>
              <a:t>Peak height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• 30 to 70 rfu</a:t>
            </a: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4116388" y="2874963"/>
            <a:ext cx="44656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dirty="0">
                <a:solidFill>
                  <a:srgbClr val="660066"/>
                </a:solidFill>
              </a:rPr>
              <a:t>Fingernail data show</a:t>
            </a:r>
          </a:p>
          <a:p>
            <a:pPr algn="l"/>
            <a:r>
              <a:rPr lang="en-US" sz="2800" dirty="0">
                <a:solidFill>
                  <a:srgbClr val="660066"/>
                </a:solidFill>
              </a:rPr>
              <a:t>low mixture amount</a:t>
            </a:r>
          </a:p>
          <a:p>
            <a:pPr algn="l"/>
            <a:r>
              <a:rPr lang="en-US" sz="2800" dirty="0">
                <a:solidFill>
                  <a:srgbClr val="660066"/>
                </a:solidFill>
              </a:rPr>
              <a:t>&amp; low peak heights</a:t>
            </a:r>
          </a:p>
          <a:p>
            <a:pPr algn="l"/>
            <a:r>
              <a:rPr lang="en-US" sz="2800" dirty="0">
                <a:solidFill>
                  <a:srgbClr val="660066"/>
                </a:solidFill>
              </a:rPr>
              <a:t>for minor contributor</a:t>
            </a:r>
          </a:p>
        </p:txBody>
      </p:sp>
    </p:spTree>
    <p:extLst>
      <p:ext uri="{BB962C8B-B14F-4D97-AF65-F5344CB8AC3E}">
        <p14:creationId xmlns:p14="http://schemas.microsoft.com/office/powerpoint/2010/main" val="1656484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Reliable method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550863" y="2281238"/>
            <a:ext cx="34480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u="sng" dirty="0">
                <a:solidFill>
                  <a:srgbClr val="000090"/>
                </a:solidFill>
              </a:rPr>
              <a:t>Mixture</a:t>
            </a:r>
            <a:r>
              <a:rPr lang="en-US" sz="2800" dirty="0">
                <a:solidFill>
                  <a:srgbClr val="000090"/>
                </a:solidFill>
              </a:rPr>
              <a:t> (validation)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ratio of 1:25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many cells</a:t>
            </a:r>
          </a:p>
          <a:p>
            <a:pPr algn="l"/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546100" y="4119563"/>
            <a:ext cx="3168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u="sng">
                <a:solidFill>
                  <a:srgbClr val="0000FF"/>
                </a:solidFill>
              </a:rPr>
              <a:t>Peak threshold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• 30 rfu in study</a:t>
            </a:r>
          </a:p>
        </p:txBody>
      </p:sp>
      <p:pic>
        <p:nvPicPr>
          <p:cNvPr id="57348" name="Picture 1" descr="Exhibi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616200"/>
            <a:ext cx="50673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5346700" y="1706563"/>
            <a:ext cx="278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donor</a:t>
            </a:r>
            <a:r>
              <a:rPr lang="en-US">
                <a:solidFill>
                  <a:srgbClr val="660066"/>
                </a:solidFill>
              </a:rPr>
              <a:t>    </a:t>
            </a:r>
            <a:r>
              <a:rPr lang="en-US">
                <a:solidFill>
                  <a:srgbClr val="FF0000"/>
                </a:solidFill>
              </a:rPr>
              <a:t>not donor</a:t>
            </a: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5694363" y="1968500"/>
            <a:ext cx="36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57351" name="TextBox 8"/>
          <p:cNvSpPr txBox="1">
            <a:spLocks noChangeArrowheads="1"/>
          </p:cNvSpPr>
          <p:nvPr/>
        </p:nvSpPr>
        <p:spPr bwMode="auto">
          <a:xfrm>
            <a:off x="6913563" y="1971675"/>
            <a:ext cx="36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7352" name="TextBox 1"/>
          <p:cNvSpPr txBox="1">
            <a:spLocks noChangeArrowheads="1"/>
          </p:cNvSpPr>
          <p:nvPr/>
        </p:nvSpPr>
        <p:spPr bwMode="auto">
          <a:xfrm>
            <a:off x="7539038" y="4148138"/>
            <a:ext cx="338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3</a:t>
            </a:r>
          </a:p>
        </p:txBody>
      </p:sp>
      <p:sp>
        <p:nvSpPr>
          <p:cNvPr id="57353" name="TextBox 9"/>
          <p:cNvSpPr txBox="1">
            <a:spLocks noChangeArrowheads="1"/>
          </p:cNvSpPr>
          <p:nvPr/>
        </p:nvSpPr>
        <p:spPr bwMode="auto">
          <a:xfrm>
            <a:off x="6448425" y="4138613"/>
            <a:ext cx="379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57354" name="TextBox 10"/>
          <p:cNvSpPr txBox="1">
            <a:spLocks noChangeArrowheads="1"/>
          </p:cNvSpPr>
          <p:nvPr/>
        </p:nvSpPr>
        <p:spPr bwMode="auto">
          <a:xfrm>
            <a:off x="5492750" y="4127500"/>
            <a:ext cx="379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1</a:t>
            </a:r>
          </a:p>
        </p:txBody>
      </p:sp>
      <p:sp>
        <p:nvSpPr>
          <p:cNvPr id="57355" name="TextBox 5"/>
          <p:cNvSpPr txBox="1">
            <a:spLocks noChangeArrowheads="1"/>
          </p:cNvSpPr>
          <p:nvPr/>
        </p:nvSpPr>
        <p:spPr bwMode="auto">
          <a:xfrm>
            <a:off x="7886700" y="3403600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donor</a:t>
            </a:r>
          </a:p>
        </p:txBody>
      </p:sp>
      <p:sp>
        <p:nvSpPr>
          <p:cNvPr id="57356" name="TextBox 5"/>
          <p:cNvSpPr txBox="1">
            <a:spLocks noChangeArrowheads="1"/>
          </p:cNvSpPr>
          <p:nvPr/>
        </p:nvSpPr>
        <p:spPr bwMode="auto">
          <a:xfrm>
            <a:off x="7891463" y="5529263"/>
            <a:ext cx="1150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not</a:t>
            </a:r>
          </a:p>
          <a:p>
            <a:r>
              <a:rPr lang="en-US">
                <a:solidFill>
                  <a:srgbClr val="FF0000"/>
                </a:solidFill>
              </a:rPr>
              <a:t>donor</a:t>
            </a:r>
          </a:p>
        </p:txBody>
      </p:sp>
      <p:sp>
        <p:nvSpPr>
          <p:cNvPr id="57357" name="TextBox 14"/>
          <p:cNvSpPr txBox="1">
            <a:spLocks noChangeArrowheads="1"/>
          </p:cNvSpPr>
          <p:nvPr/>
        </p:nvSpPr>
        <p:spPr bwMode="auto">
          <a:xfrm>
            <a:off x="7799388" y="4138613"/>
            <a:ext cx="862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cells</a:t>
            </a:r>
          </a:p>
        </p:txBody>
      </p:sp>
    </p:spTree>
    <p:extLst>
      <p:ext uri="{BB962C8B-B14F-4D97-AF65-F5344CB8AC3E}">
        <p14:creationId xmlns:p14="http://schemas.microsoft.com/office/powerpoint/2010/main" val="3388032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00038" y="609600"/>
            <a:ext cx="8545512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Reliably apply method to data</a:t>
            </a:r>
          </a:p>
        </p:txBody>
      </p:sp>
      <p:pic>
        <p:nvPicPr>
          <p:cNvPr id="58370" name="Picture 2" descr="Exhibi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30725" r="63805" b="34914"/>
          <a:stretch>
            <a:fillRect/>
          </a:stretch>
        </p:blipFill>
        <p:spPr bwMode="auto">
          <a:xfrm>
            <a:off x="4610100" y="2540000"/>
            <a:ext cx="429418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550863" y="2281238"/>
            <a:ext cx="3168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u="sng" dirty="0">
                <a:solidFill>
                  <a:srgbClr val="000090"/>
                </a:solidFill>
              </a:rPr>
              <a:t>Mixture</a:t>
            </a:r>
            <a:r>
              <a:rPr lang="en-US" sz="2800" dirty="0">
                <a:solidFill>
                  <a:srgbClr val="000090"/>
                </a:solidFill>
              </a:rPr>
              <a:t> (case)</a:t>
            </a:r>
            <a:endParaRPr lang="en-US" sz="2800" u="sng" dirty="0">
              <a:solidFill>
                <a:srgbClr val="000090"/>
              </a:solidFill>
            </a:endParaRP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ratio is 1:250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less than 1 cell</a:t>
            </a:r>
          </a:p>
        </p:txBody>
      </p:sp>
      <p:sp>
        <p:nvSpPr>
          <p:cNvPr id="2" name="Frame 1"/>
          <p:cNvSpPr/>
          <p:nvPr/>
        </p:nvSpPr>
        <p:spPr bwMode="auto">
          <a:xfrm>
            <a:off x="6405563" y="2843213"/>
            <a:ext cx="561975" cy="2652712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58373" name="Straight Arrow Connector 9"/>
          <p:cNvCxnSpPr>
            <a:cxnSpLocks noChangeShapeType="1"/>
          </p:cNvCxnSpPr>
          <p:nvPr/>
        </p:nvCxnSpPr>
        <p:spPr bwMode="auto">
          <a:xfrm>
            <a:off x="5783263" y="4225925"/>
            <a:ext cx="633412" cy="0"/>
          </a:xfrm>
          <a:prstGeom prst="straightConnector1">
            <a:avLst/>
          </a:prstGeom>
          <a:noFill/>
          <a:ln w="57150">
            <a:solidFill>
              <a:srgbClr val="00009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8374" name="TextBox 11"/>
          <p:cNvSpPr txBox="1">
            <a:spLocks noChangeArrowheads="1"/>
          </p:cNvSpPr>
          <p:nvPr/>
        </p:nvSpPr>
        <p:spPr bwMode="auto">
          <a:xfrm>
            <a:off x="546100" y="4119563"/>
            <a:ext cx="3168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u="sng">
                <a:solidFill>
                  <a:srgbClr val="0000FF"/>
                </a:solidFill>
              </a:rPr>
              <a:t>Peak threshold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• 30 rfu in study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• 50 rfu in case</a:t>
            </a:r>
          </a:p>
        </p:txBody>
      </p:sp>
      <p:sp>
        <p:nvSpPr>
          <p:cNvPr id="58375" name="TextBox 10"/>
          <p:cNvSpPr txBox="1">
            <a:spLocks noChangeArrowheads="1"/>
          </p:cNvSpPr>
          <p:nvPr/>
        </p:nvSpPr>
        <p:spPr bwMode="auto">
          <a:xfrm>
            <a:off x="8586788" y="3925888"/>
            <a:ext cx="379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90"/>
                </a:solidFill>
              </a:rPr>
              <a:t>1</a:t>
            </a:r>
          </a:p>
        </p:txBody>
      </p:sp>
      <p:sp>
        <p:nvSpPr>
          <p:cNvPr id="58376" name="TextBox 15"/>
          <p:cNvSpPr txBox="1">
            <a:spLocks noChangeArrowheads="1"/>
          </p:cNvSpPr>
          <p:nvPr/>
        </p:nvSpPr>
        <p:spPr bwMode="auto">
          <a:xfrm>
            <a:off x="5402263" y="3862388"/>
            <a:ext cx="461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58377" name="TextBox 17"/>
          <p:cNvSpPr txBox="1">
            <a:spLocks noChangeArrowheads="1"/>
          </p:cNvSpPr>
          <p:nvPr/>
        </p:nvSpPr>
        <p:spPr bwMode="auto">
          <a:xfrm>
            <a:off x="8199438" y="4387850"/>
            <a:ext cx="1123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90"/>
                </a:solidFill>
              </a:rPr>
              <a:t>cell</a:t>
            </a:r>
          </a:p>
        </p:txBody>
      </p:sp>
      <p:sp>
        <p:nvSpPr>
          <p:cNvPr id="58378" name="TextBox 4"/>
          <p:cNvSpPr txBox="1">
            <a:spLocks noChangeArrowheads="1"/>
          </p:cNvSpPr>
          <p:nvPr/>
        </p:nvSpPr>
        <p:spPr bwMode="auto">
          <a:xfrm rot="-5400000">
            <a:off x="3596481" y="3774282"/>
            <a:ext cx="2035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90"/>
                </a:solidFill>
              </a:rPr>
              <a:t>log(LR)</a:t>
            </a:r>
          </a:p>
        </p:txBody>
      </p:sp>
      <p:sp>
        <p:nvSpPr>
          <p:cNvPr id="58379" name="TextBox 6"/>
          <p:cNvSpPr txBox="1">
            <a:spLocks noChangeArrowheads="1"/>
          </p:cNvSpPr>
          <p:nvPr/>
        </p:nvSpPr>
        <p:spPr bwMode="auto">
          <a:xfrm>
            <a:off x="5346700" y="1706563"/>
            <a:ext cx="278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donor</a:t>
            </a:r>
            <a:r>
              <a:rPr lang="en-US">
                <a:solidFill>
                  <a:srgbClr val="660066"/>
                </a:solidFill>
              </a:rPr>
              <a:t>    </a:t>
            </a:r>
            <a:r>
              <a:rPr lang="en-US">
                <a:solidFill>
                  <a:srgbClr val="FF0000"/>
                </a:solidFill>
              </a:rPr>
              <a:t>not donor</a:t>
            </a:r>
          </a:p>
        </p:txBody>
      </p:sp>
      <p:sp>
        <p:nvSpPr>
          <p:cNvPr id="58380" name="TextBox 5"/>
          <p:cNvSpPr txBox="1">
            <a:spLocks noChangeArrowheads="1"/>
          </p:cNvSpPr>
          <p:nvPr/>
        </p:nvSpPr>
        <p:spPr bwMode="auto">
          <a:xfrm>
            <a:off x="5694363" y="1968500"/>
            <a:ext cx="36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58381" name="TextBox 8"/>
          <p:cNvSpPr txBox="1">
            <a:spLocks noChangeArrowheads="1"/>
          </p:cNvSpPr>
          <p:nvPr/>
        </p:nvSpPr>
        <p:spPr bwMode="auto">
          <a:xfrm>
            <a:off x="6913563" y="1971675"/>
            <a:ext cx="36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57542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Choose threshold level</a:t>
            </a:r>
          </a:p>
        </p:txBody>
      </p:sp>
      <p:graphicFrame>
        <p:nvGraphicFramePr>
          <p:cNvPr id="59394" name="Object 4"/>
          <p:cNvGraphicFramePr>
            <a:graphicFrameLocks noChangeAspect="1"/>
          </p:cNvGraphicFramePr>
          <p:nvPr/>
        </p:nvGraphicFramePr>
        <p:xfrm>
          <a:off x="912813" y="2182813"/>
          <a:ext cx="6767512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0" name="Worksheet" r:id="rId3" imgW="4292600" imgH="2057400" progId="Excel.Sheet.12">
                  <p:embed/>
                </p:oleObj>
              </mc:Choice>
              <mc:Fallback>
                <p:oleObj name="Worksheet" r:id="rId3" imgW="4292600" imgH="20574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2182813"/>
                        <a:ext cx="6767512" cy="324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Box 1"/>
          <p:cNvSpPr txBox="1">
            <a:spLocks noChangeArrowheads="1"/>
          </p:cNvSpPr>
          <p:nvPr/>
        </p:nvSpPr>
        <p:spPr bwMode="auto">
          <a:xfrm>
            <a:off x="1798638" y="5741988"/>
            <a:ext cx="6045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660066"/>
                </a:solidFill>
              </a:rPr>
              <a:t>Different choices, different answers</a:t>
            </a:r>
          </a:p>
          <a:p>
            <a:r>
              <a:rPr lang="en-US" sz="2800">
                <a:solidFill>
                  <a:srgbClr val="660066"/>
                </a:solidFill>
              </a:rPr>
              <a:t>Software does not agree with itself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7639050" y="3978275"/>
            <a:ext cx="1516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8000"/>
                </a:solidFill>
              </a:rPr>
              <a:t>include</a:t>
            </a:r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7627938" y="4433888"/>
            <a:ext cx="1516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exclude</a:t>
            </a:r>
          </a:p>
        </p:txBody>
      </p:sp>
      <p:sp>
        <p:nvSpPr>
          <p:cNvPr id="59398" name="TextBox 1"/>
          <p:cNvSpPr txBox="1">
            <a:spLocks noChangeArrowheads="1"/>
          </p:cNvSpPr>
          <p:nvPr/>
        </p:nvSpPr>
        <p:spPr bwMode="auto">
          <a:xfrm>
            <a:off x="4144963" y="1703388"/>
            <a:ext cx="1296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00">
                <a:solidFill>
                  <a:srgbClr val="0000FF"/>
                </a:solidFill>
              </a:rPr>
              <a:t>LR</a:t>
            </a:r>
          </a:p>
        </p:txBody>
      </p:sp>
    </p:spTree>
    <p:extLst>
      <p:ext uri="{BB962C8B-B14F-4D97-AF65-F5344CB8AC3E}">
        <p14:creationId xmlns:p14="http://schemas.microsoft.com/office/powerpoint/2010/main" val="878940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Pick and choose data</a:t>
            </a:r>
          </a:p>
        </p:txBody>
      </p:sp>
      <p:pic>
        <p:nvPicPr>
          <p:cNvPr id="60418" name="Picture 1" descr="D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8950"/>
            <a:ext cx="55308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3"/>
          <p:cNvSpPr txBox="1">
            <a:spLocks noChangeArrowheads="1"/>
          </p:cNvSpPr>
          <p:nvPr/>
        </p:nvSpPr>
        <p:spPr bwMode="auto">
          <a:xfrm>
            <a:off x="4127500" y="527685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800000"/>
                </a:solidFill>
              </a:rPr>
              <a:t>V</a:t>
            </a:r>
          </a:p>
        </p:txBody>
      </p:sp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4973638" y="5278438"/>
            <a:ext cx="40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800000"/>
                </a:solidFill>
              </a:rPr>
              <a:t>V</a:t>
            </a:r>
          </a:p>
        </p:txBody>
      </p: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6688138" y="5603875"/>
            <a:ext cx="373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F</a:t>
            </a:r>
            <a:endParaRPr lang="en-US" b="1"/>
          </a:p>
        </p:txBody>
      </p:sp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4983163" y="604043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60423" name="TextBox 8"/>
          <p:cNvSpPr txBox="1">
            <a:spLocks noChangeArrowheads="1"/>
          </p:cNvSpPr>
          <p:nvPr/>
        </p:nvSpPr>
        <p:spPr bwMode="auto">
          <a:xfrm>
            <a:off x="6635750" y="6043613"/>
            <a:ext cx="407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60424" name="TextBox 9"/>
          <p:cNvSpPr txBox="1">
            <a:spLocks noChangeArrowheads="1"/>
          </p:cNvSpPr>
          <p:nvPr/>
        </p:nvSpPr>
        <p:spPr bwMode="auto">
          <a:xfrm>
            <a:off x="2520950" y="638651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0425" name="TextBox 10"/>
          <p:cNvSpPr txBox="1">
            <a:spLocks noChangeArrowheads="1"/>
          </p:cNvSpPr>
          <p:nvPr/>
        </p:nvSpPr>
        <p:spPr bwMode="auto">
          <a:xfrm>
            <a:off x="3775075" y="638968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0426" name="TextBox 11"/>
          <p:cNvSpPr txBox="1">
            <a:spLocks noChangeArrowheads="1"/>
          </p:cNvSpPr>
          <p:nvPr/>
        </p:nvSpPr>
        <p:spPr bwMode="auto">
          <a:xfrm>
            <a:off x="4254500" y="6391275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0427" name="TextBox 12"/>
          <p:cNvSpPr txBox="1">
            <a:spLocks noChangeArrowheads="1"/>
          </p:cNvSpPr>
          <p:nvPr/>
        </p:nvSpPr>
        <p:spPr bwMode="auto">
          <a:xfrm>
            <a:off x="4564063" y="638175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0428" name="TextBox 16"/>
          <p:cNvSpPr txBox="1">
            <a:spLocks noChangeArrowheads="1"/>
          </p:cNvSpPr>
          <p:nvPr/>
        </p:nvSpPr>
        <p:spPr bwMode="auto">
          <a:xfrm>
            <a:off x="5900738" y="6380163"/>
            <a:ext cx="38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0429" name="TextBox 20"/>
          <p:cNvSpPr txBox="1">
            <a:spLocks noChangeArrowheads="1"/>
          </p:cNvSpPr>
          <p:nvPr/>
        </p:nvSpPr>
        <p:spPr bwMode="auto">
          <a:xfrm>
            <a:off x="5416550" y="6386513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0430" name="TextBox 16"/>
          <p:cNvSpPr txBox="1">
            <a:spLocks noChangeArrowheads="1"/>
          </p:cNvSpPr>
          <p:nvPr/>
        </p:nvSpPr>
        <p:spPr bwMode="auto">
          <a:xfrm>
            <a:off x="6651625" y="6386513"/>
            <a:ext cx="3333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0431" name="TextBox 20"/>
          <p:cNvSpPr txBox="1">
            <a:spLocks noChangeArrowheads="1"/>
          </p:cNvSpPr>
          <p:nvPr/>
        </p:nvSpPr>
        <p:spPr bwMode="auto">
          <a:xfrm flipH="1">
            <a:off x="4960938" y="6396038"/>
            <a:ext cx="43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0432" name="Up Arrow 2"/>
          <p:cNvSpPr>
            <a:spLocks noChangeArrowheads="1"/>
          </p:cNvSpPr>
          <p:nvPr/>
        </p:nvSpPr>
        <p:spPr bwMode="auto">
          <a:xfrm>
            <a:off x="4108450" y="1593850"/>
            <a:ext cx="385763" cy="398463"/>
          </a:xfrm>
          <a:prstGeom prst="upArrow">
            <a:avLst>
              <a:gd name="adj1" fmla="val 50000"/>
              <a:gd name="adj2" fmla="val 50030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Up Arrow 18"/>
          <p:cNvSpPr>
            <a:spLocks noChangeArrowheads="1"/>
          </p:cNvSpPr>
          <p:nvPr/>
        </p:nvSpPr>
        <p:spPr bwMode="auto">
          <a:xfrm>
            <a:off x="4970463" y="1597025"/>
            <a:ext cx="387350" cy="398463"/>
          </a:xfrm>
          <a:prstGeom prst="upArrow">
            <a:avLst>
              <a:gd name="adj1" fmla="val 50000"/>
              <a:gd name="adj2" fmla="val 49825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TextBox 3"/>
          <p:cNvSpPr txBox="1">
            <a:spLocks noChangeArrowheads="1"/>
          </p:cNvSpPr>
          <p:nvPr/>
        </p:nvSpPr>
        <p:spPr bwMode="auto">
          <a:xfrm>
            <a:off x="5465763" y="2074863"/>
            <a:ext cx="2279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3 amplifications</a:t>
            </a:r>
          </a:p>
          <a:p>
            <a:r>
              <a:rPr lang="en-US">
                <a:solidFill>
                  <a:srgbClr val="0000FF"/>
                </a:solidFill>
              </a:rPr>
              <a:t>at D8 locus</a:t>
            </a:r>
          </a:p>
        </p:txBody>
      </p:sp>
      <p:sp>
        <p:nvSpPr>
          <p:cNvPr id="60435" name="Right Brace 4"/>
          <p:cNvSpPr>
            <a:spLocks/>
          </p:cNvSpPr>
          <p:nvPr/>
        </p:nvSpPr>
        <p:spPr bwMode="auto">
          <a:xfrm>
            <a:off x="7259638" y="5254625"/>
            <a:ext cx="249237" cy="1146175"/>
          </a:xfrm>
          <a:prstGeom prst="rightBrace">
            <a:avLst>
              <a:gd name="adj1" fmla="val 8325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TextBox 5"/>
          <p:cNvSpPr txBox="1">
            <a:spLocks noChangeArrowheads="1"/>
          </p:cNvSpPr>
          <p:nvPr/>
        </p:nvSpPr>
        <p:spPr bwMode="auto">
          <a:xfrm>
            <a:off x="7620000" y="5416550"/>
            <a:ext cx="1108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expert</a:t>
            </a:r>
          </a:p>
          <a:p>
            <a:r>
              <a:rPr lang="en-US"/>
              <a:t>report</a:t>
            </a:r>
          </a:p>
        </p:txBody>
      </p:sp>
      <p:sp>
        <p:nvSpPr>
          <p:cNvPr id="60437" name="TextBox 6"/>
          <p:cNvSpPr txBox="1">
            <a:spLocks noChangeArrowheads="1"/>
          </p:cNvSpPr>
          <p:nvPr/>
        </p:nvSpPr>
        <p:spPr bwMode="auto">
          <a:xfrm>
            <a:off x="336550" y="5280025"/>
            <a:ext cx="188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00"/>
                </a:solidFill>
              </a:rPr>
              <a:t>Victim</a:t>
            </a:r>
          </a:p>
          <a:p>
            <a:r>
              <a:rPr lang="en-US">
                <a:solidFill>
                  <a:srgbClr val="0000FF"/>
                </a:solidFill>
              </a:rPr>
              <a:t>Foreign</a:t>
            </a:r>
          </a:p>
          <a:p>
            <a:r>
              <a:rPr lang="en-US">
                <a:solidFill>
                  <a:srgbClr val="008000"/>
                </a:solidFill>
              </a:rPr>
              <a:t>Defendant</a:t>
            </a:r>
          </a:p>
          <a:p>
            <a:r>
              <a:rPr lang="en-US">
                <a:solidFill>
                  <a:srgbClr val="FF0000"/>
                </a:solidFill>
              </a:rPr>
              <a:t>Exculpatory</a:t>
            </a:r>
          </a:p>
        </p:txBody>
      </p:sp>
      <p:sp>
        <p:nvSpPr>
          <p:cNvPr id="60438" name="TextBox 1"/>
          <p:cNvSpPr txBox="1">
            <a:spLocks noChangeArrowheads="1"/>
          </p:cNvSpPr>
          <p:nvPr/>
        </p:nvSpPr>
        <p:spPr bwMode="auto">
          <a:xfrm>
            <a:off x="6597650" y="6373813"/>
            <a:ext cx="250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>
                <a:solidFill>
                  <a:srgbClr val="FF0000"/>
                </a:solidFill>
              </a:rPr>
              <a:t>other choices</a:t>
            </a:r>
          </a:p>
        </p:txBody>
      </p:sp>
    </p:spTree>
    <p:extLst>
      <p:ext uri="{BB962C8B-B14F-4D97-AF65-F5344CB8AC3E}">
        <p14:creationId xmlns:p14="http://schemas.microsoft.com/office/powerpoint/2010/main" val="2622025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STRmix</a:t>
            </a:r>
            <a:r>
              <a:rPr lang="en-US" dirty="0">
                <a:latin typeface="Arial" charset="0"/>
              </a:rPr>
              <a:t>™ results precluded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57188" y="1898650"/>
            <a:ext cx="84931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 dirty="0"/>
              <a:t>Dr. </a:t>
            </a:r>
            <a:r>
              <a:rPr lang="en-US" sz="2200" dirty="0" err="1"/>
              <a:t>Buckleton</a:t>
            </a:r>
            <a:r>
              <a:rPr lang="en-US" sz="2200" dirty="0"/>
              <a:t> conceded at the hearing that </a:t>
            </a:r>
            <a:r>
              <a:rPr lang="en-US" sz="2200" dirty="0">
                <a:solidFill>
                  <a:srgbClr val="FF0000"/>
                </a:solidFill>
              </a:rPr>
              <a:t>no internal validation studies were performed </a:t>
            </a:r>
            <a:r>
              <a:rPr lang="en-US" sz="2200" dirty="0"/>
              <a:t>by the New York State Police crime lab for the use of </a:t>
            </a:r>
            <a:r>
              <a:rPr lang="en-US" sz="2200" dirty="0" err="1"/>
              <a:t>STRmix</a:t>
            </a:r>
            <a:r>
              <a:rPr lang="en-US" sz="2200" dirty="0"/>
              <a:t> on casework samples developed at the lab.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As a result Dr. </a:t>
            </a:r>
            <a:r>
              <a:rPr lang="en-US" sz="2200" dirty="0" err="1"/>
              <a:t>Buckleton</a:t>
            </a:r>
            <a:r>
              <a:rPr lang="en-US" sz="2200" dirty="0"/>
              <a:t> was forced to </a:t>
            </a:r>
            <a:r>
              <a:rPr lang="en-US" sz="2200" b="1" dirty="0">
                <a:solidFill>
                  <a:srgbClr val="FF0000"/>
                </a:solidFill>
              </a:rPr>
              <a:t>pick and choose </a:t>
            </a:r>
            <a:r>
              <a:rPr lang="en-US" sz="2200" dirty="0">
                <a:solidFill>
                  <a:srgbClr val="FF0000"/>
                </a:solidFill>
              </a:rPr>
              <a:t>data </a:t>
            </a:r>
            <a:r>
              <a:rPr lang="en-US" sz="2200" dirty="0"/>
              <a:t>from different “reliable sources” and </a:t>
            </a:r>
            <a:r>
              <a:rPr lang="en-US" sz="2200" dirty="0">
                <a:solidFill>
                  <a:srgbClr val="FF0000"/>
                </a:solidFill>
              </a:rPr>
              <a:t>input parameters </a:t>
            </a:r>
            <a:r>
              <a:rPr lang="en-US" sz="2200" dirty="0"/>
              <a:t>into the program in such a way that he believed the system would tolerate.  </a:t>
            </a:r>
          </a:p>
          <a:p>
            <a:pPr algn="l"/>
            <a:endParaRPr lang="en-US" sz="2200" dirty="0"/>
          </a:p>
          <a:p>
            <a:pPr algn="l"/>
            <a:r>
              <a:rPr lang="en-US" sz="2200" b="1" dirty="0">
                <a:solidFill>
                  <a:srgbClr val="000090"/>
                </a:solidFill>
              </a:rPr>
              <a:t>ORDERED </a:t>
            </a:r>
            <a:r>
              <a:rPr lang="en-US" sz="2200" dirty="0">
                <a:solidFill>
                  <a:srgbClr val="000090"/>
                </a:solidFill>
              </a:rPr>
              <a:t>that the </a:t>
            </a:r>
            <a:r>
              <a:rPr lang="en-US" sz="2200" dirty="0">
                <a:solidFill>
                  <a:srgbClr val="FF0000"/>
                </a:solidFill>
              </a:rPr>
              <a:t>defendant’s motion to preclude </a:t>
            </a:r>
            <a:r>
              <a:rPr lang="en-US" sz="2200" dirty="0">
                <a:solidFill>
                  <a:srgbClr val="000090"/>
                </a:solidFill>
              </a:rPr>
              <a:t>the prosecution from calling an expert witness to testify on their direct case regarding any conclusion reached by the use of </a:t>
            </a:r>
            <a:r>
              <a:rPr lang="en-US" sz="2200" dirty="0" err="1">
                <a:solidFill>
                  <a:srgbClr val="000090"/>
                </a:solidFill>
              </a:rPr>
              <a:t>STRmix</a:t>
            </a:r>
            <a:r>
              <a:rPr lang="en-US" sz="2200" dirty="0">
                <a:solidFill>
                  <a:srgbClr val="000090"/>
                </a:solidFill>
              </a:rPr>
              <a:t> is </a:t>
            </a:r>
            <a:r>
              <a:rPr lang="en-US" sz="2200" dirty="0">
                <a:solidFill>
                  <a:srgbClr val="FF0000"/>
                </a:solidFill>
              </a:rPr>
              <a:t>granted</a:t>
            </a:r>
            <a:r>
              <a:rPr lang="en-US" sz="2200" dirty="0">
                <a:solidFill>
                  <a:srgbClr val="000090"/>
                </a:solidFill>
              </a:rPr>
              <a:t> as the prosecution cannot lay a foundation for the introduction of evidence that had not been internally validated. </a:t>
            </a:r>
          </a:p>
        </p:txBody>
      </p:sp>
    </p:spTree>
    <p:extLst>
      <p:ext uri="{BB962C8B-B14F-4D97-AF65-F5344CB8AC3E}">
        <p14:creationId xmlns:p14="http://schemas.microsoft.com/office/powerpoint/2010/main" val="1260793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Hillary acquitted</a:t>
            </a:r>
          </a:p>
        </p:txBody>
      </p:sp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198438" y="2725738"/>
            <a:ext cx="8664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>
                <a:latin typeface="Times New Roman" charset="0"/>
              </a:rPr>
              <a:t>Oral Nicholas Hillary Acquitted in Potsdam Boy’s Killing</a:t>
            </a:r>
            <a:endParaRPr lang="en-US" sz="2800" b="1">
              <a:latin typeface="Times New Roman" charset="0"/>
            </a:endParaRPr>
          </a:p>
        </p:txBody>
      </p:sp>
      <p:pic>
        <p:nvPicPr>
          <p:cNvPr id="52227" name="Picture 3" descr="NY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778000"/>
            <a:ext cx="48545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29POTSDAM1sub-1475081084026-master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3570288"/>
            <a:ext cx="444658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2938463" y="3578225"/>
            <a:ext cx="317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September 28, 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3300" y="54519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“Who Killed Garrett Phillips?”</a:t>
            </a:r>
          </a:p>
          <a:p>
            <a:r>
              <a:rPr lang="en-US" dirty="0">
                <a:solidFill>
                  <a:srgbClr val="FFFF00"/>
                </a:solidFill>
              </a:rPr>
              <a:t>HBO on July 9, 2019</a:t>
            </a:r>
          </a:p>
        </p:txBody>
      </p:sp>
    </p:spTree>
    <p:extLst>
      <p:ext uri="{BB962C8B-B14F-4D97-AF65-F5344CB8AC3E}">
        <p14:creationId xmlns:p14="http://schemas.microsoft.com/office/powerpoint/2010/main" val="18775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Academy of Sciences</a:t>
            </a:r>
          </a:p>
        </p:txBody>
      </p:sp>
      <p:pic>
        <p:nvPicPr>
          <p:cNvPr id="3" name="Picture 1" descr="NASre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091796"/>
            <a:ext cx="2605087" cy="390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1201" y="2785531"/>
            <a:ext cx="33866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Trouble in River City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2009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Where’s the “science” in Forensic Science?</a:t>
            </a:r>
          </a:p>
        </p:txBody>
      </p:sp>
    </p:spTree>
    <p:extLst>
      <p:ext uri="{BB962C8B-B14F-4D97-AF65-F5344CB8AC3E}">
        <p14:creationId xmlns:p14="http://schemas.microsoft.com/office/powerpoint/2010/main" val="312677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hampio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1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2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Unreliable DNA mixture statistics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524000" y="1600200"/>
            <a:ext cx="62865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Helvetica" charset="0"/>
              </a:rPr>
              <a:t>NIST (Commerce Department) study in 2005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  <a:latin typeface="Helvetica" charset="0"/>
              </a:rPr>
              <a:t>Two contributor mixture data, known victim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3038"/>
            <a:ext cx="4572000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124575" y="4689475"/>
            <a:ext cx="232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31 thousand (4)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6254750" y="3675063"/>
            <a:ext cx="220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213 trillion (14)</a:t>
            </a:r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3962400" y="3733800"/>
            <a:ext cx="762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4" name="Oval 8"/>
          <p:cNvSpPr>
            <a:spLocks noChangeArrowheads="1"/>
          </p:cNvSpPr>
          <p:nvPr/>
        </p:nvSpPr>
        <p:spPr bwMode="auto">
          <a:xfrm>
            <a:off x="3962400" y="4757738"/>
            <a:ext cx="762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6" name="TextBox 1"/>
          <p:cNvSpPr txBox="1">
            <a:spLocks noChangeArrowheads="1"/>
          </p:cNvSpPr>
          <p:nvPr/>
        </p:nvSpPr>
        <p:spPr bwMode="auto">
          <a:xfrm>
            <a:off x="1066800" y="62484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60066"/>
                </a:solidFill>
              </a:rPr>
              <a:t>Forensic DNA labs put on notice 15 years ago</a:t>
            </a:r>
          </a:p>
        </p:txBody>
      </p:sp>
      <p:sp>
        <p:nvSpPr>
          <p:cNvPr id="27657" name="TextBox 2"/>
          <p:cNvSpPr txBox="1">
            <a:spLocks noChangeArrowheads="1"/>
          </p:cNvSpPr>
          <p:nvPr/>
        </p:nvSpPr>
        <p:spPr bwMode="auto">
          <a:xfrm>
            <a:off x="6019800" y="2667000"/>
            <a:ext cx="243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When not</a:t>
            </a:r>
          </a:p>
          <a:p>
            <a:r>
              <a:rPr lang="en-US"/>
              <a:t>“inconclusive”:</a:t>
            </a:r>
          </a:p>
        </p:txBody>
      </p:sp>
    </p:spTree>
    <p:extLst>
      <p:ext uri="{BB962C8B-B14F-4D97-AF65-F5344CB8AC3E}">
        <p14:creationId xmlns:p14="http://schemas.microsoft.com/office/powerpoint/2010/main" val="63055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Falsely identify innocent people</a:t>
            </a:r>
          </a:p>
        </p:txBody>
      </p:sp>
      <p:pic>
        <p:nvPicPr>
          <p:cNvPr id="29698" name="Picture 2" descr="MIX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727200"/>
            <a:ext cx="6605587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55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Biased DNA workflow</a:t>
            </a: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117475" y="1846263"/>
            <a:ext cx="2787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(1)</a:t>
            </a:r>
          </a:p>
          <a:p>
            <a:r>
              <a:rPr lang="en-US">
                <a:solidFill>
                  <a:srgbClr val="0000FF"/>
                </a:solidFill>
              </a:rPr>
              <a:t>Choose data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3240088" y="1846263"/>
            <a:ext cx="2732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(3)</a:t>
            </a:r>
          </a:p>
          <a:p>
            <a:r>
              <a:rPr lang="en-US">
                <a:solidFill>
                  <a:srgbClr val="0000FF"/>
                </a:solidFill>
              </a:rPr>
              <a:t>Person decides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302375" y="1846263"/>
            <a:ext cx="2593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(2)</a:t>
            </a:r>
          </a:p>
          <a:p>
            <a:r>
              <a:rPr lang="en-US">
                <a:solidFill>
                  <a:srgbClr val="0000FF"/>
                </a:solidFill>
              </a:rPr>
              <a:t>Calculate statistic</a:t>
            </a:r>
          </a:p>
        </p:txBody>
      </p:sp>
      <p:pic>
        <p:nvPicPr>
          <p:cNvPr id="30725" name="Picture 7" descr="school-girl-using-comp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736850"/>
            <a:ext cx="145256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" descr="NASre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4970463"/>
            <a:ext cx="11064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2"/>
          <p:cNvSpPr txBox="1">
            <a:spLocks noChangeArrowheads="1"/>
          </p:cNvSpPr>
          <p:nvPr/>
        </p:nvSpPr>
        <p:spPr bwMode="auto">
          <a:xfrm>
            <a:off x="2133600" y="5216525"/>
            <a:ext cx="4792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• Put people in the process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• To overcome software limits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• And introduce human bias</a:t>
            </a:r>
          </a:p>
        </p:txBody>
      </p:sp>
      <p:pic>
        <p:nvPicPr>
          <p:cNvPr id="30728" name="Picture 2" descr="sh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4727575"/>
            <a:ext cx="10858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2" descr="compu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724150"/>
            <a:ext cx="109855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FFD5E-E77E-5D40-90EA-ED8B537BE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867" y="2731117"/>
            <a:ext cx="2112958" cy="1561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318526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22105</TotalTime>
  <Words>1425</Words>
  <Application>Microsoft Macintosh PowerPoint</Application>
  <PresentationFormat>On-screen Show (4:3)</PresentationFormat>
  <Paragraphs>383</Paragraphs>
  <Slides>46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Ｐゴシック</vt:lpstr>
      <vt:lpstr>Arial</vt:lpstr>
      <vt:lpstr>Helvetica</vt:lpstr>
      <vt:lpstr>Times</vt:lpstr>
      <vt:lpstr>Times New Roman</vt:lpstr>
      <vt:lpstr>Blank Presentation</vt:lpstr>
      <vt:lpstr>Document</vt:lpstr>
      <vt:lpstr>Worksheet</vt:lpstr>
      <vt:lpstr>Mining the Mixture: A DNA Analyst Explains</vt:lpstr>
      <vt:lpstr>Dr. Mark W. Perlin</vt:lpstr>
      <vt:lpstr>DNA mixture</vt:lpstr>
      <vt:lpstr>Crime lab analysts simplify data to interpret mixtures</vt:lpstr>
      <vt:lpstr>National Academy of Sciences</vt:lpstr>
      <vt:lpstr>PowerPoint Presentation</vt:lpstr>
      <vt:lpstr>Unreliable DNA mixture statistics</vt:lpstr>
      <vt:lpstr>Falsely identify innocent people</vt:lpstr>
      <vt:lpstr>Biased DNA workflow</vt:lpstr>
      <vt:lpstr>Good evidence, wrong answers</vt:lpstr>
      <vt:lpstr>Human mixture interpretation</vt:lpstr>
      <vt:lpstr>  </vt:lpstr>
      <vt:lpstr>TrueAllele® technology</vt:lpstr>
      <vt:lpstr>No human information from mixture</vt:lpstr>
      <vt:lpstr>Probabilistic genotyping</vt:lpstr>
      <vt:lpstr>TrueAllele® computer technology</vt:lpstr>
      <vt:lpstr>Objective workflow</vt:lpstr>
      <vt:lpstr>How is TrueAllele used?</vt:lpstr>
      <vt:lpstr>World Trade Center</vt:lpstr>
      <vt:lpstr>Pennsylvania v. Kevin Foley</vt:lpstr>
      <vt:lpstr>Pennsylvania v. Joshua Huber</vt:lpstr>
      <vt:lpstr>Virginia v. David Black</vt:lpstr>
      <vt:lpstr>Maryland v. Nelson Clifford</vt:lpstr>
      <vt:lpstr>California v. Billy Ray Johnson</vt:lpstr>
      <vt:lpstr>Wolfe sisters homicide</vt:lpstr>
      <vt:lpstr>Pennsylvania v. Allen Wade</vt:lpstr>
      <vt:lpstr>Pennsylvania v. Allen Wade</vt:lpstr>
      <vt:lpstr>Reported DNA match statistics</vt:lpstr>
      <vt:lpstr>Allen Wade Found Guilty On All Counts In East Liberty Sisters’ Slaying</vt:lpstr>
      <vt:lpstr>Pennsylvania v. Allen Wade</vt:lpstr>
      <vt:lpstr>PowerPoint Presentation</vt:lpstr>
      <vt:lpstr>Darryl Pinkins imprisoned</vt:lpstr>
      <vt:lpstr>TrueAllele Pinkins findings</vt:lpstr>
      <vt:lpstr>Pinkins released</vt:lpstr>
      <vt:lpstr>PowerPoint Presentation</vt:lpstr>
      <vt:lpstr> </vt:lpstr>
      <vt:lpstr>New York v. Nick Hillary</vt:lpstr>
      <vt:lpstr>DNA evidence and results</vt:lpstr>
      <vt:lpstr>F.R.E. Rule 702</vt:lpstr>
      <vt:lpstr>Sufficient data</vt:lpstr>
      <vt:lpstr>Reliable method</vt:lpstr>
      <vt:lpstr>Reliably apply method to data</vt:lpstr>
      <vt:lpstr>Choose threshold level</vt:lpstr>
      <vt:lpstr>Pick and choose data</vt:lpstr>
      <vt:lpstr>STRmix™ results precluded</vt:lpstr>
      <vt:lpstr>Hillary acquitted</vt:lpstr>
    </vt:vector>
  </TitlesOfParts>
  <Company>Cybergenetics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Matt Legler</cp:lastModifiedBy>
  <cp:revision>2355</cp:revision>
  <cp:lastPrinted>2019-06-26T15:38:33Z</cp:lastPrinted>
  <dcterms:modified xsi:type="dcterms:W3CDTF">2019-08-22T17:00:19Z</dcterms:modified>
</cp:coreProperties>
</file>