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484" r:id="rId11"/>
    <p:sldId id="402" r:id="rId12"/>
    <p:sldId id="403" r:id="rId13"/>
    <p:sldId id="404" r:id="rId14"/>
    <p:sldId id="407" r:id="rId15"/>
    <p:sldId id="410" r:id="rId16"/>
    <p:sldId id="490" r:id="rId17"/>
    <p:sldId id="492" r:id="rId18"/>
    <p:sldId id="493" r:id="rId19"/>
    <p:sldId id="437" r:id="rId20"/>
    <p:sldId id="429" r:id="rId21"/>
    <p:sldId id="433" r:id="rId22"/>
    <p:sldId id="434" r:id="rId23"/>
    <p:sldId id="435" r:id="rId24"/>
    <p:sldId id="438" r:id="rId25"/>
    <p:sldId id="256" r:id="rId26"/>
    <p:sldId id="430" r:id="rId27"/>
    <p:sldId id="436" r:id="rId28"/>
    <p:sldId id="443" r:id="rId29"/>
    <p:sldId id="444" r:id="rId30"/>
    <p:sldId id="445" r:id="rId31"/>
    <p:sldId id="495" r:id="rId32"/>
    <p:sldId id="527" r:id="rId33"/>
    <p:sldId id="528" r:id="rId34"/>
    <p:sldId id="413" r:id="rId35"/>
    <p:sldId id="414" r:id="rId36"/>
    <p:sldId id="421" r:id="rId37"/>
    <p:sldId id="422" r:id="rId38"/>
    <p:sldId id="529" r:id="rId39"/>
    <p:sldId id="423" r:id="rId40"/>
    <p:sldId id="530" r:id="rId41"/>
    <p:sldId id="620" r:id="rId42"/>
    <p:sldId id="447" r:id="rId43"/>
    <p:sldId id="622" r:id="rId44"/>
    <p:sldId id="621" r:id="rId45"/>
    <p:sldId id="623" r:id="rId46"/>
    <p:sldId id="624" r:id="rId47"/>
    <p:sldId id="627" r:id="rId48"/>
    <p:sldId id="625" r:id="rId49"/>
    <p:sldId id="626" r:id="rId50"/>
    <p:sldId id="489" r:id="rId5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648"/>
    <p:restoredTop sz="94712"/>
  </p:normalViewPr>
  <p:slideViewPr>
    <p:cSldViewPr snapToGrid="0">
      <p:cViewPr varScale="1">
        <p:scale>
          <a:sx n="119" d="100"/>
          <a:sy n="119" d="100"/>
        </p:scale>
        <p:origin x="1864" y="176"/>
      </p:cViewPr>
      <p:guideLst>
        <p:guide orient="horz" pos="528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64F94F44-BC64-02F6-5526-16A6A487F8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A16664A4-3BA3-AA59-C7D9-F6BDE571C6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FA1C15F4-F7FE-2B9B-8DF9-60B1C7C661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/>
              <a:t>Cybergenetics © 2003-2011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4DBA87E7-2D90-D25D-C32C-9640A1808D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098542-6374-824C-BD73-33F9D3037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6BC24D7-65B5-11BA-D86A-6D152E1FA1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627D0A8-4586-EDB1-0C61-1CDAA08D2F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1B40F8B-3B5C-5CC1-FAA7-C467BEAA9B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56A89D2F-C016-A49E-38F2-79E0754BC3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A03BD2BC-D891-3872-2254-7FB6B1B22E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/>
              <a:t>Cybergenetics © 2007-2010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C75E7417-7EE3-C39C-3D16-81F5DA90D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94C337-9B5A-9145-92D9-FD05AF2A0A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34EF8B09-1876-541B-9711-5606C48140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2003-2011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4706DABB-5F60-F125-FD7C-E62C0F150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8B085D-6CFF-354F-8041-7EEBA84D24C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ABD7668-193C-9D1B-8E66-FDA099237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9E7CB8C-A306-CFAB-240E-60952B15E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C8BFA96-FA5E-0A46-A6F8-0CF3F8EC6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F98564B-415D-924D-AC57-1645F9C6B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30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D9FC6B31-DF3D-7343-AFDA-927D31B61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1D212439-5FB5-AD4D-9FF8-6268C88D4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719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9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4C337-9B5A-9145-92D9-FD05AF2A0AE0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6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4C337-9B5A-9145-92D9-FD05AF2A0AE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66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A847EBD-F769-2FA8-6D1F-F88061B71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337B02F-9D14-D832-34EB-C99A5D7B4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DDB883CF-0C9E-758F-8D8B-501B54B61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2007-2020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C4B1F283-AC64-52A4-FE5D-03C168142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CD21E6-B893-7744-8D3F-8F5453158245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A847EBD-F769-2FA8-6D1F-F88061B71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337B02F-9D14-D832-34EB-C99A5D7B4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DDB883CF-0C9E-758F-8D8B-501B54B61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2007-2020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C4B1F283-AC64-52A4-FE5D-03C168142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CD21E6-B893-7744-8D3F-8F5453158245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4393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A847EBD-F769-2FA8-6D1F-F88061B71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337B02F-9D14-D832-34EB-C99A5D7B4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DDB883CF-0C9E-758F-8D8B-501B54B61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2007-2020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C4B1F283-AC64-52A4-FE5D-03C168142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CD21E6-B893-7744-8D3F-8F5453158245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0635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A847EBD-F769-2FA8-6D1F-F88061B71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337B02F-9D14-D832-34EB-C99A5D7B4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DDB883CF-0C9E-758F-8D8B-501B54B61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2007-2020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C4B1F283-AC64-52A4-FE5D-03C168142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CD21E6-B893-7744-8D3F-8F5453158245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0488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A847EBD-F769-2FA8-6D1F-F88061B71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337B02F-9D14-D832-34EB-C99A5D7B4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DDB883CF-0C9E-758F-8D8B-501B54B61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2007-2020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C4B1F283-AC64-52A4-FE5D-03C168142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CD21E6-B893-7744-8D3F-8F5453158245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6298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D99C510C-DD31-45EB-76BA-6A1E848E3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8A1D172-5A0D-9216-D733-9CB2C13B4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36DA9C6B-EBD7-CA8F-FD89-0E9FA7410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EAAF5E96-1679-44B7-23B5-86986FC6E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ABAA2-736F-A282-3766-AFF0B1B31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24AA78-41FC-D6AB-1CAF-F7413819D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0E6FE-2213-6E0A-426D-BBC903C38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CF277-A1D3-EE48-99D2-9C87A7B02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05BB30-F86E-EFE3-7A3E-E305765FD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3D45AE-1B5B-EACB-EE7F-DDDD1FF84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1C5D96-FC14-9733-910D-22480C65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0C222-B5A7-ED47-A4FC-89BAEDAA5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75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AA62BC-BF2E-12DC-8990-46B8685A8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9F269F-A504-58B2-E199-43886E225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ED7914-0B67-F1AE-D18F-96A22784E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2F862-B33E-764A-B71B-CF5309D47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87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4B503C-AEFD-EB03-F1FE-B8A7899BF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09B0D-5AEF-36D3-A88F-16F17BACC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61CCAA-E0F9-C1AC-3D0D-76F8D2E2C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4EF2D-0BE9-C640-A6C3-214C4CCCD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74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B252E-3AD6-A3CF-2604-5AF2A382E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A04470-BEA7-6695-631D-F6ED1C39F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C01B99-AABA-AD1D-8F06-0F56D7B0F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B5B92-4426-3346-91E4-043AA74FD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46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FE440-9715-E2B3-351F-455B46E89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EF752-19F4-8BEF-F28E-68837D55B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A8C10-4C6D-7FE4-C037-0B65E5241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69626-A1F7-8F40-9F1A-36F92E77A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E73858-831F-9AB8-0090-CBA1A9B3D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B581D1-D9BA-39C5-047F-CCBD78DCD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B468E0-535F-4828-8632-6CB0DCA5D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62E9E-385C-0A4B-861D-EE1B5A1C1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81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35990F-6030-BBBE-3C7B-586223E37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D6DEE8-3A63-FF46-5EEA-85D2F6F23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96E06A-5370-35B0-E373-F94F1F02E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EC089-80D4-AB45-9A1B-FF5F80C47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B4313E-CEE6-B7A7-7FE0-1F5C79FEB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211131-F473-70D3-9F92-6E2C266AC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45CC5C-49CA-6C26-110E-AD97497D4F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2B166-18E0-984A-8D13-565810C1D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23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97661-8C1C-2774-D41F-22F82E527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AF50D-0D06-D484-656E-E977C33A3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D96BC-F77F-CF50-9E35-2C1551887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D626-B6DD-474B-8575-A89C017CD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47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19F06-8957-C502-93F3-6FA46F95F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F6AF5-303D-B61F-B4D0-8D076DE97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536A5-7381-2B79-C47E-2A48ECBD4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33435-0EAE-B443-AB68-142093DD3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39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628148-47FE-645F-8590-C2B2CD4F5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5101FD-5AF3-5DAE-F377-CDF4F9963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EF1956-C8A0-6DCC-CB5E-D419B52F84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86B695-2E7C-EEDA-9DD4-38F01B0494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59BB45-4EDE-B742-2974-25E2981726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fld id="{A705F8EB-D2AB-1244-A415-71F1F8C677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3402E12-55E4-966A-1DD9-11FB78818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TrueAllele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Workshop:</a:t>
            </a:r>
            <a:b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Unlocking DNA profile interpretation for Africa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DD95A6DD-743B-055F-21FF-F3DE6AA2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828" y="2521059"/>
            <a:ext cx="472546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6# African Forensic Forum</a:t>
            </a:r>
          </a:p>
          <a:p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Cape Town</a:t>
            </a:r>
          </a:p>
          <a:p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South Africa</a:t>
            </a:r>
          </a:p>
          <a:p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March 2026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8249DD5E-89A3-A71E-0ECA-5E7890430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859" y="4740275"/>
            <a:ext cx="53136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 W Perlin, PhD, MD, PhD</a:t>
            </a:r>
          </a:p>
          <a:p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Pittsburgh, PA USA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623C521D-26F7-1B9B-18B4-3E979AD9E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6477000"/>
            <a:ext cx="21739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</a:t>
            </a:r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© 2003-2026</a:t>
            </a:r>
          </a:p>
        </p:txBody>
      </p:sp>
      <p:pic>
        <p:nvPicPr>
          <p:cNvPr id="2" name="Picture 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573FEC28-BD0D-CF75-2462-38A8F1BCF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82" y="6104050"/>
            <a:ext cx="3313032" cy="625342"/>
          </a:xfrm>
          <a:prstGeom prst="rect">
            <a:avLst/>
          </a:prstGeom>
        </p:spPr>
      </p:pic>
      <p:pic>
        <p:nvPicPr>
          <p:cNvPr id="3" name="Picture 2" descr="logo.tif">
            <a:extLst>
              <a:ext uri="{FF2B5EF4-FFF2-40B4-BE49-F238E27FC236}">
                <a16:creationId xmlns:a16="http://schemas.microsoft.com/office/drawing/2014/main" id="{984A3FE1-2E44-A289-9CC7-F2C172FF2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71" y="5586797"/>
            <a:ext cx="2970747" cy="1142595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0F35447-7C41-8682-CCAD-9A0BE998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/>
              <a:t>B</a:t>
            </a:r>
            <a:fld id="{BC52B989-C841-AE49-AFC6-E229D52434A4}" type="slidenum">
              <a:rPr lang="en-US" sz="2400" smtClean="0"/>
              <a:pPr/>
              <a:t>1</a:t>
            </a:fld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0FAE2C9-8F49-9CCD-A114-2FE54D8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New York daughter rape</a:t>
            </a:r>
          </a:p>
        </p:txBody>
      </p:sp>
      <p:graphicFrame>
        <p:nvGraphicFramePr>
          <p:cNvPr id="22530" name="Object 4">
            <a:extLst>
              <a:ext uri="{FF2B5EF4-FFF2-40B4-BE49-F238E27FC236}">
                <a16:creationId xmlns:a16="http://schemas.microsoft.com/office/drawing/2014/main" id="{A668FA8F-C46F-2C5A-F3E7-A09BA33BA8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6263" y="2501900"/>
          <a:ext cx="70104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10400" imgH="2921000" progId="Word.Document.12">
                  <p:embed/>
                </p:oleObj>
              </mc:Choice>
              <mc:Fallback>
                <p:oleObj name="Document" r:id="rId2" imgW="7010400" imgH="2921000" progId="Word.Document.12">
                  <p:embed/>
                  <p:pic>
                    <p:nvPicPr>
                      <p:cNvPr id="22530" name="Object 4">
                        <a:extLst>
                          <a:ext uri="{FF2B5EF4-FFF2-40B4-BE49-F238E27FC236}">
                            <a16:creationId xmlns:a16="http://schemas.microsoft.com/office/drawing/2014/main" id="{A668FA8F-C46F-2C5A-F3E7-A09BA33BA8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501900"/>
                        <a:ext cx="70104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8B701-B15A-B564-33C3-CF76EF6E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10</a:t>
            </a:fld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3A766A6-AFAC-7745-8E1E-0CFCC87A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Pennsylvania v James </a:t>
            </a:r>
            <a:r>
              <a:rPr lang="en-US" altLang="en-US" dirty="0" err="1">
                <a:ea typeface="ＭＳ Ｐゴシック" panose="020B0600070205080204" pitchFamily="34" charset="-128"/>
              </a:rPr>
              <a:t>Yeckel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9458" name="Picture 2" descr="shells.jpg">
            <a:extLst>
              <a:ext uri="{FF2B5EF4-FFF2-40B4-BE49-F238E27FC236}">
                <a16:creationId xmlns:a16="http://schemas.microsoft.com/office/drawing/2014/main" id="{FCB9EDC0-CE6B-4141-9849-B65D7EF2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306387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59" name="Straight Connector 4">
            <a:extLst>
              <a:ext uri="{FF2B5EF4-FFF2-40B4-BE49-F238E27FC236}">
                <a16:creationId xmlns:a16="http://schemas.microsoft.com/office/drawing/2014/main" id="{7402E1E7-8DB1-904C-AFFA-D7AB0C7EDEA4}"/>
              </a:ext>
            </a:extLst>
          </p:cNvPr>
          <p:cNvCxnSpPr>
            <a:cxnSpLocks noChangeShapeType="1"/>
            <a:endCxn id="19462" idx="2"/>
          </p:cNvCxnSpPr>
          <p:nvPr/>
        </p:nvCxnSpPr>
        <p:spPr bwMode="auto">
          <a:xfrm>
            <a:off x="6248400" y="3124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Straight Connector 9">
            <a:extLst>
              <a:ext uri="{FF2B5EF4-FFF2-40B4-BE49-F238E27FC236}">
                <a16:creationId xmlns:a16="http://schemas.microsoft.com/office/drawing/2014/main" id="{287A40E5-1DEA-D142-A537-14B6AFE5E406}"/>
              </a:ext>
            </a:extLst>
          </p:cNvPr>
          <p:cNvCxnSpPr>
            <a:cxnSpLocks noChangeShapeType="1"/>
            <a:endCxn id="19463" idx="0"/>
          </p:cNvCxnSpPr>
          <p:nvPr/>
        </p:nvCxnSpPr>
        <p:spPr bwMode="auto">
          <a:xfrm>
            <a:off x="6842125" y="3124200"/>
            <a:ext cx="317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1" name="Rectangle 10">
            <a:extLst>
              <a:ext uri="{FF2B5EF4-FFF2-40B4-BE49-F238E27FC236}">
                <a16:creationId xmlns:a16="http://schemas.microsoft.com/office/drawing/2014/main" id="{564E0E9A-E15F-A04E-8840-604FC2DAB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819400"/>
            <a:ext cx="609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2" name="Oval 11">
            <a:extLst>
              <a:ext uri="{FF2B5EF4-FFF2-40B4-BE49-F238E27FC236}">
                <a16:creationId xmlns:a16="http://schemas.microsoft.com/office/drawing/2014/main" id="{97A8F36E-59E8-3340-AE4D-307BE0C2D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8194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3" name="Rectangle 12">
            <a:extLst>
              <a:ext uri="{FF2B5EF4-FFF2-40B4-BE49-F238E27FC236}">
                <a16:creationId xmlns:a16="http://schemas.microsoft.com/office/drawing/2014/main" id="{746D7109-7B33-B541-8648-BB17F3F93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0" y="4038600"/>
            <a:ext cx="6096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9E1EB18-DD91-124F-A7AF-ADE422863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F2BB5B0-0045-6C44-95B1-AB899CE25362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D618A-AE20-DF45-A3E9-224C6F7456E9}"/>
              </a:ext>
            </a:extLst>
          </p:cNvPr>
          <p:cNvSpPr txBox="1"/>
          <p:nvPr/>
        </p:nvSpPr>
        <p:spPr>
          <a:xfrm>
            <a:off x="3246156" y="340668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“No conclusions?”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3BB5681-BA1A-FD46-9C0C-BA7F41AC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 data</a:t>
            </a:r>
          </a:p>
        </p:txBody>
      </p:sp>
      <p:pic>
        <p:nvPicPr>
          <p:cNvPr id="20482" name="Picture 2" descr="D7.tiff">
            <a:extLst>
              <a:ext uri="{FF2B5EF4-FFF2-40B4-BE49-F238E27FC236}">
                <a16:creationId xmlns:a16="http://schemas.microsoft.com/office/drawing/2014/main" id="{801EE5B9-DFD1-474C-8281-64235923D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"/>
          <a:stretch>
            <a:fillRect/>
          </a:stretch>
        </p:blipFill>
        <p:spPr bwMode="auto">
          <a:xfrm>
            <a:off x="1311275" y="2286000"/>
            <a:ext cx="65214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>
            <a:extLst>
              <a:ext uri="{FF2B5EF4-FFF2-40B4-BE49-F238E27FC236}">
                <a16:creationId xmlns:a16="http://schemas.microsoft.com/office/drawing/2014/main" id="{80FB8BA2-4EBE-8D49-BB01-BDD4D6D8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39888"/>
            <a:ext cx="6002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Quantitative peak heights at locus D7S820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5ADD456-2630-6645-9E49-B9EF1177C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F2BB5B0-0045-6C44-95B1-AB899CE25362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A9E4E2A-8431-4A47-BE05-0796D234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Mixture separation</a:t>
            </a:r>
          </a:p>
        </p:txBody>
      </p:sp>
      <p:pic>
        <p:nvPicPr>
          <p:cNvPr id="23554" name="Picture 2" descr="D21 Mixture dist.tiff">
            <a:extLst>
              <a:ext uri="{FF2B5EF4-FFF2-40B4-BE49-F238E27FC236}">
                <a16:creationId xmlns:a16="http://schemas.microsoft.com/office/drawing/2014/main" id="{E11DC142-5FE6-C14D-AA97-FFE7E8D14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828800"/>
            <a:ext cx="849947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27449-5547-8545-A818-C670417DE325}"/>
              </a:ext>
            </a:extLst>
          </p:cNvPr>
          <p:cNvSpPr txBox="1"/>
          <p:nvPr/>
        </p:nvSpPr>
        <p:spPr>
          <a:xfrm>
            <a:off x="5353386" y="3122294"/>
            <a:ext cx="197057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Father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2B92D-664A-F649-80DE-8855BDFD078A}"/>
              </a:ext>
            </a:extLst>
          </p:cNvPr>
          <p:cNvSpPr txBox="1"/>
          <p:nvPr/>
        </p:nvSpPr>
        <p:spPr>
          <a:xfrm>
            <a:off x="2812674" y="3122294"/>
            <a:ext cx="197057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n w="3175">
                  <a:solidFill>
                    <a:srgbClr val="FF0000"/>
                  </a:solidFill>
                </a:ln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Son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D5A9E17B-3833-E24D-A792-DBC5B202B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835150"/>
            <a:ext cx="197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rgbClr val="000090"/>
                </a:solidFill>
                <a:cs typeface="Arial" panose="020B0604020202020204" pitchFamily="34" charset="0"/>
              </a:rPr>
              <a:t>Mother</a:t>
            </a:r>
            <a:endParaRPr lang="en-US" altLang="en-US" sz="3200">
              <a:solidFill>
                <a:srgbClr val="000090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17535EC-838A-4241-97DD-B51CB37D4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F2BB5B0-0045-6C44-95B1-AB899CE25362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89AB0550-8170-6F41-A457-438915BD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Genotype separation</a:t>
            </a:r>
          </a:p>
        </p:txBody>
      </p:sp>
      <p:sp>
        <p:nvSpPr>
          <p:cNvPr id="27650" name="Text Box 4">
            <a:extLst>
              <a:ext uri="{FF2B5EF4-FFF2-40B4-BE49-F238E27FC236}">
                <a16:creationId xmlns:a16="http://schemas.microsoft.com/office/drawing/2014/main" id="{3C801ABF-3DA8-0B4B-AB12-64F5909E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735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Separate the mixture data into contributor genotypes</a:t>
            </a:r>
          </a:p>
        </p:txBody>
      </p:sp>
      <p:pic>
        <p:nvPicPr>
          <p:cNvPr id="27651" name="Picture 11" descr="geno2.tiff">
            <a:extLst>
              <a:ext uri="{FF2B5EF4-FFF2-40B4-BE49-F238E27FC236}">
                <a16:creationId xmlns:a16="http://schemas.microsoft.com/office/drawing/2014/main" id="{E1D8E544-EFA8-CF41-A9B7-843B98E7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/>
          <a:stretch>
            <a:fillRect/>
          </a:stretch>
        </p:blipFill>
        <p:spPr bwMode="auto">
          <a:xfrm>
            <a:off x="0" y="2443163"/>
            <a:ext cx="914400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3">
            <a:extLst>
              <a:ext uri="{FF2B5EF4-FFF2-40B4-BE49-F238E27FC236}">
                <a16:creationId xmlns:a16="http://schemas.microsoft.com/office/drawing/2014/main" id="{A6E32916-EF83-5641-AB86-C5A104F95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78088"/>
            <a:ext cx="266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</a:rPr>
              <a:t>Major</a:t>
            </a:r>
          </a:p>
        </p:txBody>
      </p:sp>
      <p:sp>
        <p:nvSpPr>
          <p:cNvPr id="27653" name="TextBox 15">
            <a:extLst>
              <a:ext uri="{FF2B5EF4-FFF2-40B4-BE49-F238E27FC236}">
                <a16:creationId xmlns:a16="http://schemas.microsoft.com/office/drawing/2014/main" id="{451DAA84-DCBE-B344-8624-97E9F6D3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78088"/>
            <a:ext cx="251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41D1D7"/>
                </a:solidFill>
              </a:rPr>
              <a:t>Minor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C06393E-C05A-B94F-9DC7-576B9132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F2BB5B0-0045-6C44-95B1-AB899CE25362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6EE1123-579E-5C49-8265-DBFA57C1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Reported match statistic</a:t>
            </a:r>
          </a:p>
        </p:txBody>
      </p:sp>
      <p:sp>
        <p:nvSpPr>
          <p:cNvPr id="30722" name="Text Box 3">
            <a:extLst>
              <a:ext uri="{FF2B5EF4-FFF2-40B4-BE49-F238E27FC236}">
                <a16:creationId xmlns:a16="http://schemas.microsoft.com/office/drawing/2014/main" id="{BD9882E0-0EBD-F840-8357-93C7EF2C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2"/>
                </a:solidFill>
              </a:rPr>
              <a:t>A match between the </a:t>
            </a:r>
            <a:r>
              <a:rPr lang="en-US" altLang="en-US" dirty="0"/>
              <a:t>shotgun shell</a:t>
            </a:r>
            <a:endParaRPr lang="en-US" altLang="en-US" dirty="0">
              <a:solidFill>
                <a:schemeClr val="bg2"/>
              </a:solidFill>
            </a:endParaRPr>
          </a:p>
          <a:p>
            <a:pPr algn="ctr"/>
            <a:r>
              <a:rPr lang="en-US" altLang="en-US" dirty="0">
                <a:solidFill>
                  <a:schemeClr val="bg2"/>
                </a:solidFill>
              </a:rPr>
              <a:t>and </a:t>
            </a:r>
            <a:r>
              <a:rPr lang="en-US" altLang="en-US" dirty="0"/>
              <a:t>James </a:t>
            </a:r>
            <a:r>
              <a:rPr lang="en-US" altLang="en-US" dirty="0" err="1"/>
              <a:t>Yeckel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2"/>
                </a:solidFill>
              </a:rPr>
              <a:t>is </a:t>
            </a:r>
            <a:endParaRPr lang="en-US" altLang="en-US" dirty="0">
              <a:solidFill>
                <a:schemeClr val="accent2"/>
              </a:solidFill>
            </a:endParaRPr>
          </a:p>
          <a:p>
            <a:pPr algn="ctr"/>
            <a:r>
              <a:rPr lang="en-US" altLang="en-US" dirty="0">
                <a:solidFill>
                  <a:srgbClr val="800080"/>
                </a:solidFill>
              </a:rPr>
              <a:t>6.13 trillion </a:t>
            </a:r>
            <a:r>
              <a:rPr lang="en-US" altLang="en-US" dirty="0">
                <a:solidFill>
                  <a:schemeClr val="accent2"/>
                </a:solidFill>
              </a:rPr>
              <a:t>times more probable than </a:t>
            </a:r>
          </a:p>
          <a:p>
            <a:pPr algn="ctr"/>
            <a:r>
              <a:rPr lang="en-US" altLang="en-US" dirty="0">
                <a:solidFill>
                  <a:schemeClr val="accent2"/>
                </a:solidFill>
              </a:rPr>
              <a:t>a coincidental match to an unrelated </a:t>
            </a:r>
            <a:r>
              <a:rPr lang="en-US" altLang="en-US" dirty="0">
                <a:solidFill>
                  <a:srgbClr val="800080"/>
                </a:solidFill>
              </a:rPr>
              <a:t>Caucasian</a:t>
            </a:r>
            <a:r>
              <a:rPr lang="en-US" altLang="en-US" dirty="0">
                <a:solidFill>
                  <a:schemeClr val="accent2"/>
                </a:solidFill>
              </a:rPr>
              <a:t> person</a:t>
            </a:r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38FB3DC0-3BC8-FC40-BBB6-32595699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FF"/>
                </a:solidFill>
              </a:rPr>
              <a:t>The computer’s LR information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7780E82-35E0-FC42-A491-BDA99A59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F2BB5B0-0045-6C44-95B1-AB899CE25362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8665DC5-9AB7-E20F-F49E-CD414864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 DNA investigation fails</a:t>
            </a:r>
          </a:p>
        </p:txBody>
      </p:sp>
      <p:sp>
        <p:nvSpPr>
          <p:cNvPr id="27650" name="TextBox 1">
            <a:extLst>
              <a:ext uri="{FF2B5EF4-FFF2-40B4-BE49-F238E27FC236}">
                <a16:creationId xmlns:a16="http://schemas.microsoft.com/office/drawing/2014/main" id="{377DE35F-E5F6-B0A4-5C4E-06FDE30F9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132138"/>
            <a:ext cx="46164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 b="1">
                <a:solidFill>
                  <a:srgbClr val="0000FF"/>
                </a:solidFill>
              </a:rPr>
              <a:t>Data</a:t>
            </a:r>
            <a:r>
              <a:rPr lang="en-US" altLang="en-US" sz="2800">
                <a:solidFill>
                  <a:srgbClr val="0000FF"/>
                </a:solidFill>
              </a:rPr>
              <a:t> isn’t used</a:t>
            </a:r>
          </a:p>
          <a:p>
            <a:pPr algn="l"/>
            <a:r>
              <a:rPr lang="en-US" altLang="en-US" sz="2800" b="1">
                <a:solidFill>
                  <a:srgbClr val="0000FF"/>
                </a:solidFill>
              </a:rPr>
              <a:t>Mixtures</a:t>
            </a:r>
            <a:r>
              <a:rPr lang="en-US" altLang="en-US" sz="2800">
                <a:solidFill>
                  <a:srgbClr val="0000FF"/>
                </a:solidFill>
              </a:rPr>
              <a:t> aren’t separated</a:t>
            </a:r>
          </a:p>
          <a:p>
            <a:pPr algn="l"/>
            <a:r>
              <a:rPr lang="en-US" altLang="en-US" sz="2800" b="1">
                <a:solidFill>
                  <a:srgbClr val="FF0000"/>
                </a:solidFill>
              </a:rPr>
              <a:t>Genotypes</a:t>
            </a:r>
            <a:r>
              <a:rPr lang="en-US" altLang="en-US" sz="2800">
                <a:solidFill>
                  <a:srgbClr val="FF0000"/>
                </a:solidFill>
              </a:rPr>
              <a:t> aren’t </a:t>
            </a:r>
            <a:r>
              <a:rPr lang="en-US" altLang="en-US" sz="2800" u="sng">
                <a:solidFill>
                  <a:srgbClr val="FF0000"/>
                </a:solidFill>
              </a:rPr>
              <a:t>uploaded</a:t>
            </a:r>
          </a:p>
          <a:p>
            <a:pPr algn="l"/>
            <a:r>
              <a:rPr lang="en-US" altLang="en-US" sz="2800" b="1">
                <a:solidFill>
                  <a:srgbClr val="FF0000"/>
                </a:solidFill>
              </a:rPr>
              <a:t>Database</a:t>
            </a:r>
            <a:r>
              <a:rPr lang="en-US" altLang="en-US" sz="2800">
                <a:solidFill>
                  <a:srgbClr val="FF0000"/>
                </a:solidFill>
              </a:rPr>
              <a:t> isn’t </a:t>
            </a:r>
            <a:r>
              <a:rPr lang="en-US" altLang="en-US" sz="2800" u="sng">
                <a:solidFill>
                  <a:srgbClr val="FF0000"/>
                </a:solidFill>
              </a:rPr>
              <a:t>searched</a:t>
            </a: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698D3279-EB8B-FDA3-EE14-2A1067299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12938"/>
            <a:ext cx="519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Rape kits are processed, but: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frowning-face-clip-art-free-sad-face-clip-art-image-8-7-clipartix-history-clipart.jpg">
            <a:extLst>
              <a:ext uri="{FF2B5EF4-FFF2-40B4-BE49-F238E27FC236}">
                <a16:creationId xmlns:a16="http://schemas.microsoft.com/office/drawing/2014/main" id="{48EFFBAB-D2DA-93FF-EF64-ED2F9D145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562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>
            <a:extLst>
              <a:ext uri="{FF2B5EF4-FFF2-40B4-BE49-F238E27FC236}">
                <a16:creationId xmlns:a16="http://schemas.microsoft.com/office/drawing/2014/main" id="{C1B6D8AB-5D5C-34D8-3A5C-1A981F54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DDG CODIS database we have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BFEA4B0-A0CF-E537-6EE4-21F48070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47838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Evidence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3FCAA4A-CDB0-1F04-EB62-0C9471DBC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Allele</a:t>
            </a:r>
            <a:r>
              <a:rPr lang="en-US" dirty="0">
                <a:latin typeface="Arial" charset="0"/>
                <a:ea typeface="ＭＳ Ｐゴシック" charset="0"/>
              </a:rPr>
              <a:t> database</a:t>
            </a:r>
          </a:p>
        </p:txBody>
      </p:sp>
      <p:pic>
        <p:nvPicPr>
          <p:cNvPr id="28677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BB33303E-90F4-3AA4-8EDF-2A37239DF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EA9AD909-7A0F-B6BD-DD0F-A7BEB559E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3AF08515-A4FE-3672-8C47-93071C7E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13A8F9D5-E6AC-EC70-6E91-AFB714E12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AC410D2F-4717-0506-94E0-1005A3EEE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C9F372E8-6D4A-8BBC-9311-1F6BE3F4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11">
            <a:extLst>
              <a:ext uri="{FF2B5EF4-FFF2-40B4-BE49-F238E27FC236}">
                <a16:creationId xmlns:a16="http://schemas.microsoft.com/office/drawing/2014/main" id="{2B11CA2B-9D2E-1EB9-D280-D734751EF03F}"/>
              </a:ext>
            </a:extLst>
          </p:cNvPr>
          <p:cNvSpPr/>
          <p:nvPr/>
        </p:nvSpPr>
        <p:spPr bwMode="auto">
          <a:xfrm>
            <a:off x="2133600" y="4191000"/>
            <a:ext cx="457200" cy="838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F52A399D-467B-BF87-A917-F375488A2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752600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Reference</a:t>
            </a:r>
          </a:p>
        </p:txBody>
      </p:sp>
      <p:pic>
        <p:nvPicPr>
          <p:cNvPr id="28685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26BF62F8-9C8E-922B-C27D-3C6EEB6FF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435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2AFA5D72-A811-E04A-1C71-24D02FC7E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19363"/>
            <a:ext cx="3048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Allele</a:t>
            </a:r>
            <a:r>
              <a:rPr lang="en-US" dirty="0">
                <a:latin typeface="Arial" charset="0"/>
                <a:ea typeface="ＭＳ Ｐゴシック" charset="0"/>
              </a:rPr>
              <a:t> database</a:t>
            </a:r>
          </a:p>
        </p:txBody>
      </p:sp>
      <p:pic>
        <p:nvPicPr>
          <p:cNvPr id="28687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F4EF9569-34EE-66E4-844F-24550654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2152DD03-72A4-1E1A-93F4-54A71DC4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18A56165-9390-5DE5-D326-03A7AA205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DB035ECC-0E5E-6E2B-B1AB-1B8E85C7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08D469CC-34BE-8A13-455B-F1BC8974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602F7062-598E-CDB2-1BD8-87E8DA0A0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Up Arrow 22">
            <a:extLst>
              <a:ext uri="{FF2B5EF4-FFF2-40B4-BE49-F238E27FC236}">
                <a16:creationId xmlns:a16="http://schemas.microsoft.com/office/drawing/2014/main" id="{8FD58685-6FAF-C508-5330-76F71593CE88}"/>
              </a:ext>
            </a:extLst>
          </p:cNvPr>
          <p:cNvSpPr/>
          <p:nvPr/>
        </p:nvSpPr>
        <p:spPr bwMode="auto">
          <a:xfrm>
            <a:off x="6477000" y="4195763"/>
            <a:ext cx="457200" cy="838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7B19F5EF-949C-DE80-4470-85298007942C}"/>
              </a:ext>
            </a:extLst>
          </p:cNvPr>
          <p:cNvSpPr/>
          <p:nvPr/>
        </p:nvSpPr>
        <p:spPr bwMode="auto">
          <a:xfrm>
            <a:off x="3962400" y="3276600"/>
            <a:ext cx="1066800" cy="4572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95" name="Picture 18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7CAA1C30-8BEE-C834-2BA0-00F35946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197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1">
            <a:extLst>
              <a:ext uri="{FF2B5EF4-FFF2-40B4-BE49-F238E27FC236}">
                <a16:creationId xmlns:a16="http://schemas.microsoft.com/office/drawing/2014/main" id="{F9C76FF8-985B-25A0-37C5-2BF28017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584835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+</a:t>
            </a:r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034796BA-D094-47BB-6699-9D848E8B7625}"/>
              </a:ext>
            </a:extLst>
          </p:cNvPr>
          <p:cNvSpPr/>
          <p:nvPr/>
        </p:nvSpPr>
        <p:spPr bwMode="auto">
          <a:xfrm>
            <a:off x="3581400" y="2590800"/>
            <a:ext cx="1828800" cy="1828800"/>
          </a:xfrm>
          <a:prstGeom prst="mathMultiply">
            <a:avLst>
              <a:gd name="adj1" fmla="val 1426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Multiply 30">
            <a:extLst>
              <a:ext uri="{FF2B5EF4-FFF2-40B4-BE49-F238E27FC236}">
                <a16:creationId xmlns:a16="http://schemas.microsoft.com/office/drawing/2014/main" id="{1C83059F-4D68-7879-A7D5-6961554BD8DE}"/>
              </a:ext>
            </a:extLst>
          </p:cNvPr>
          <p:cNvSpPr/>
          <p:nvPr/>
        </p:nvSpPr>
        <p:spPr bwMode="auto">
          <a:xfrm>
            <a:off x="1447800" y="3733800"/>
            <a:ext cx="1828800" cy="1828800"/>
          </a:xfrm>
          <a:prstGeom prst="mathMultiply">
            <a:avLst>
              <a:gd name="adj1" fmla="val 1426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4C72EF89-98CD-AE01-5A06-8B573E35C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05400"/>
            <a:ext cx="2057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Crime scene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C40586AA-EF85-19B2-F8AF-56251580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10163"/>
            <a:ext cx="2590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Possible suspect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781643DD-8E42-DA52-852F-237129B8A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4475163"/>
            <a:ext cx="11604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Upload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CF7B2E5F-C23D-7345-62B9-853F6787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3741738"/>
            <a:ext cx="10239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Match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A158AD30-E112-0A6B-1DC5-AA1FCBE81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91038"/>
            <a:ext cx="11604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Upload</a:t>
            </a:r>
          </a:p>
        </p:txBody>
      </p:sp>
      <p:sp>
        <p:nvSpPr>
          <p:cNvPr id="28704" name="TextBox 1">
            <a:extLst>
              <a:ext uri="{FF2B5EF4-FFF2-40B4-BE49-F238E27FC236}">
                <a16:creationId xmlns:a16="http://schemas.microsoft.com/office/drawing/2014/main" id="{45DCD749-0ABC-773C-E920-47385D892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008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Unseparated mixtures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0E19229-5D8E-CA66-9423-9E77BB48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IPG database we need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533E89F-EF37-B4C8-DC8E-5C8C0A868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47838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Evidence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53F9199-D7E9-E849-D02C-C0D6912F6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Genotype</a:t>
            </a:r>
            <a:r>
              <a:rPr lang="en-US" dirty="0">
                <a:latin typeface="Arial" charset="0"/>
                <a:ea typeface="ＭＳ Ｐゴシック" charset="0"/>
              </a:rPr>
              <a:t> database</a:t>
            </a:r>
          </a:p>
        </p:txBody>
      </p:sp>
      <p:pic>
        <p:nvPicPr>
          <p:cNvPr id="29700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A7086B14-5416-381D-E7C0-FD8C6360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E0FEEC7E-5FF5-651A-F12B-BE074C6B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25423014-CAC8-C902-2529-F4AC0845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AD067F56-1995-1E46-5F36-97D5F9CD0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3DF6F210-6592-5814-FA75-9F4A0DAA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9C0A01E0-E421-DAF7-146C-40118C823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11">
            <a:extLst>
              <a:ext uri="{FF2B5EF4-FFF2-40B4-BE49-F238E27FC236}">
                <a16:creationId xmlns:a16="http://schemas.microsoft.com/office/drawing/2014/main" id="{4C5440A8-0676-CBDA-86C6-6A39A905AFD4}"/>
              </a:ext>
            </a:extLst>
          </p:cNvPr>
          <p:cNvSpPr/>
          <p:nvPr/>
        </p:nvSpPr>
        <p:spPr bwMode="auto">
          <a:xfrm>
            <a:off x="2133600" y="4191000"/>
            <a:ext cx="457200" cy="838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3D9A7BAE-9342-D52E-7C45-370B7D92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752600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Reference</a:t>
            </a:r>
          </a:p>
        </p:txBody>
      </p:sp>
      <p:pic>
        <p:nvPicPr>
          <p:cNvPr id="29708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F4C4B9B0-C8B7-E638-9FE6-4009E666E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435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BDCC2592-468A-12A2-99D1-925E3AFA8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19363"/>
            <a:ext cx="3048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Genotype</a:t>
            </a:r>
            <a:r>
              <a:rPr lang="en-US" dirty="0">
                <a:latin typeface="Arial" charset="0"/>
                <a:ea typeface="ＭＳ Ｐゴシック" charset="0"/>
              </a:rPr>
              <a:t> database</a:t>
            </a:r>
          </a:p>
        </p:txBody>
      </p:sp>
      <p:pic>
        <p:nvPicPr>
          <p:cNvPr id="29710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E1F46F24-2C2F-7E8D-4B8B-FE96FFC7E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C60056D9-AA6E-B012-3730-6FB0D854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B96E6A79-4EF9-15C0-A587-3835D171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B7ABEF8C-ECCD-C629-36E0-1958E3ACD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2530AA81-A069-569E-4F7D-013B8B3A5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7A1E2719-F575-B712-ACC0-1A93DFDEB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52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Up Arrow 22">
            <a:extLst>
              <a:ext uri="{FF2B5EF4-FFF2-40B4-BE49-F238E27FC236}">
                <a16:creationId xmlns:a16="http://schemas.microsoft.com/office/drawing/2014/main" id="{5C0E76B0-D683-A355-9CBE-FE06DC09E769}"/>
              </a:ext>
            </a:extLst>
          </p:cNvPr>
          <p:cNvSpPr/>
          <p:nvPr/>
        </p:nvSpPr>
        <p:spPr bwMode="auto">
          <a:xfrm>
            <a:off x="6477000" y="4195763"/>
            <a:ext cx="457200" cy="838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10D6D8D0-1876-3C22-8DE7-A70D1AAE2934}"/>
              </a:ext>
            </a:extLst>
          </p:cNvPr>
          <p:cNvSpPr/>
          <p:nvPr/>
        </p:nvSpPr>
        <p:spPr bwMode="auto">
          <a:xfrm>
            <a:off x="3962400" y="3276600"/>
            <a:ext cx="1066800" cy="4572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718" name="Picture 18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496DA88D-8B55-78BA-A284-0BE95BFA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197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1">
            <a:extLst>
              <a:ext uri="{FF2B5EF4-FFF2-40B4-BE49-F238E27FC236}">
                <a16:creationId xmlns:a16="http://schemas.microsoft.com/office/drawing/2014/main" id="{5E34CF5F-C264-CB24-E623-2CD7A6E82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584835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+</a:t>
            </a:r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761D1235-9596-235A-7CAC-7BA733846C57}"/>
              </a:ext>
            </a:extLst>
          </p:cNvPr>
          <p:cNvSpPr/>
          <p:nvPr/>
        </p:nvSpPr>
        <p:spPr bwMode="auto">
          <a:xfrm rot="18405687">
            <a:off x="4183857" y="2572544"/>
            <a:ext cx="944562" cy="457200"/>
          </a:xfrm>
          <a:prstGeom prst="corner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6C676112-9983-1CEF-8ADB-2306C754C6ED}"/>
              </a:ext>
            </a:extLst>
          </p:cNvPr>
          <p:cNvSpPr/>
          <p:nvPr/>
        </p:nvSpPr>
        <p:spPr bwMode="auto">
          <a:xfrm rot="18405687">
            <a:off x="2583657" y="4325144"/>
            <a:ext cx="944562" cy="457200"/>
          </a:xfrm>
          <a:prstGeom prst="corner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B7F84D37-A668-D849-3046-9D20FF4C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2209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Crime scene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D3FCDFF6-F1E5-E622-9A48-7EE437F8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10163"/>
            <a:ext cx="2590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Possible suspect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436DBD44-C383-5556-928E-576E6945F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4475163"/>
            <a:ext cx="11604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Upload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8D83D636-2FD7-3864-A45C-52C242ACD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3741738"/>
            <a:ext cx="10239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Match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A0499592-9820-FB1E-322B-762CFCB10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91038"/>
            <a:ext cx="11604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Upload</a:t>
            </a:r>
          </a:p>
        </p:txBody>
      </p:sp>
      <p:sp>
        <p:nvSpPr>
          <p:cNvPr id="29727" name="TextBox 36">
            <a:extLst>
              <a:ext uri="{FF2B5EF4-FFF2-40B4-BE49-F238E27FC236}">
                <a16:creationId xmlns:a16="http://schemas.microsoft.com/office/drawing/2014/main" id="{16562824-BB68-A4DD-C80D-2EBB922F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008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Separated genotypes</a:t>
            </a:r>
          </a:p>
        </p:txBody>
      </p:sp>
      <p:pic>
        <p:nvPicPr>
          <p:cNvPr id="29728" name="Picture 36" descr="frowning-face-clip-art-free-sad-face-clip-art-image-8-7-clipartix-history-clipart.jpg">
            <a:extLst>
              <a:ext uri="{FF2B5EF4-FFF2-40B4-BE49-F238E27FC236}">
                <a16:creationId xmlns:a16="http://schemas.microsoft.com/office/drawing/2014/main" id="{FC0FDD15-506B-F5B6-A94C-D29FCD16A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562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A5CA-7377-D325-631F-A599A3B0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Identifying Victim Remains Using Kinship Genotype Inference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EF9BC-6A70-F1B8-0825-CBA615F85D2E}"/>
              </a:ext>
            </a:extLst>
          </p:cNvPr>
          <p:cNvSpPr txBox="1"/>
          <p:nvPr/>
        </p:nvSpPr>
        <p:spPr>
          <a:xfrm>
            <a:off x="881349" y="2511374"/>
            <a:ext cx="7535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Academy of Forensic Sciences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Criminalistics Section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41770-757C-36A9-7A5D-57ED0E59E2DB}"/>
              </a:ext>
            </a:extLst>
          </p:cNvPr>
          <p:cNvSpPr txBox="1"/>
          <p:nvPr/>
        </p:nvSpPr>
        <p:spPr>
          <a:xfrm>
            <a:off x="2261152" y="3893552"/>
            <a:ext cx="4621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Orlando, FL</a:t>
            </a:r>
          </a:p>
          <a:p>
            <a:pPr algn="ctr"/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Allan, MS</a:t>
            </a:r>
          </a:p>
          <a:p>
            <a:pPr algn="ctr"/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Perlin, PhD, MD, PhD</a:t>
            </a:r>
          </a:p>
        </p:txBody>
      </p:sp>
      <p:pic>
        <p:nvPicPr>
          <p:cNvPr id="11" name="Picture 10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DD7EB12B-72FE-8D41-3A09-3B12D385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22116"/>
            <a:ext cx="3424231" cy="646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09636A-0E5B-946D-A957-FB3BC19D0D29}"/>
              </a:ext>
            </a:extLst>
          </p:cNvPr>
          <p:cNvSpPr txBox="1"/>
          <p:nvPr/>
        </p:nvSpPr>
        <p:spPr>
          <a:xfrm>
            <a:off x="3589400" y="6445281"/>
            <a:ext cx="254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Cybergenetics © 2003-2023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1B5436C-ED55-F057-B7D2-0DA78CEE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566" y="101600"/>
            <a:ext cx="776097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91067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DFF0-254A-6F3E-DD35-25C70731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Kinship IPG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F0172-FCB6-93ED-C434-04B0B5176955}"/>
              </a:ext>
            </a:extLst>
          </p:cNvPr>
          <p:cNvSpPr txBox="1"/>
          <p:nvPr/>
        </p:nvSpPr>
        <p:spPr>
          <a:xfrm>
            <a:off x="2657052" y="2397948"/>
            <a:ext cx="38298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</a:rPr>
              <a:t>Paternity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Maternity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Missing Person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Mixture with Kinship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A4DB5FD-DB4B-40F4-4793-360CCC0C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621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A6F9F3-5334-B1B9-B0D1-146603D31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African Bus Crash</a:t>
            </a:r>
          </a:p>
        </p:txBody>
      </p:sp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36030D18-09CC-52A7-19AF-96BAFBF5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566" y="101600"/>
            <a:ext cx="776097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0C8C6-B888-E863-B886-876DF2F9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6" y="1699260"/>
            <a:ext cx="3042238" cy="454914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E26E239-3D8B-01AF-6998-9DC81FD3B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684" y="1830675"/>
            <a:ext cx="5431316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2008 bus crash in       </a:t>
            </a:r>
            <a:r>
              <a:rPr lang="en-US" altLang="en-US" sz="2800" dirty="0" err="1">
                <a:solidFill>
                  <a:srgbClr val="000090"/>
                </a:solidFill>
              </a:rPr>
              <a:t>Komatipoort</a:t>
            </a:r>
            <a:r>
              <a:rPr lang="en-US" altLang="en-US" sz="2800" dirty="0">
                <a:solidFill>
                  <a:srgbClr val="000090"/>
                </a:solidFill>
              </a:rPr>
              <a:t>, South Africa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Police recover burned victim remains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Relatives submit DNA to help identify remains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• Lab couldn’t identify remains. Sent DNA data to </a:t>
            </a:r>
            <a:r>
              <a:rPr lang="en-US" altLang="en-US" sz="2800" dirty="0" err="1">
                <a:solidFill>
                  <a:srgbClr val="C00000"/>
                </a:solidFill>
              </a:rPr>
              <a:t>Cybergenetics</a:t>
            </a:r>
            <a:r>
              <a:rPr lang="en-US" altLang="en-US" sz="2800" dirty="0">
                <a:solidFill>
                  <a:srgbClr val="C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A6F9F3-5334-B1B9-B0D1-146603D31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Victim Remains</a:t>
            </a:r>
          </a:p>
        </p:txBody>
      </p:sp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36030D18-09CC-52A7-19AF-96BAFBF5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2258" y="101600"/>
            <a:ext cx="721406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7DC51A-E40D-278F-C09B-03B9C2DF87D5}"/>
              </a:ext>
            </a:extLst>
          </p:cNvPr>
          <p:cNvGraphicFramePr>
            <a:graphicFrameLocks noGrp="1"/>
          </p:cNvGraphicFramePr>
          <p:nvPr/>
        </p:nvGraphicFramePr>
        <p:xfrm>
          <a:off x="826208" y="2059714"/>
          <a:ext cx="2045155" cy="414528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2045155">
                  <a:extLst>
                    <a:ext uri="{9D8B030D-6E8A-4147-A177-3AD203B41FA5}">
                      <a16:colId xmlns:a16="http://schemas.microsoft.com/office/drawing/2014/main" val="3004104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 Victim Remains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523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AO0553E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AO0554E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AO0555E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AO0556E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AO0557E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AO0558E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AO0559E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AO0560E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AO0561E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AO0562E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AO0563E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AO0564E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AO0565E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AO0566E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AO0567E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37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599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A6F9F3-5334-B1B9-B0D1-146603D31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Relatives of Missing People</a:t>
            </a:r>
          </a:p>
        </p:txBody>
      </p:sp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36030D18-09CC-52A7-19AF-96BAFBF5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1372" y="101600"/>
            <a:ext cx="732292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7BC7E0-37BA-314F-8D8C-3494F095FD15}"/>
              </a:ext>
            </a:extLst>
          </p:cNvPr>
          <p:cNvGraphicFramePr>
            <a:graphicFrameLocks noGrp="1"/>
          </p:cNvGraphicFramePr>
          <p:nvPr/>
        </p:nvGraphicFramePr>
        <p:xfrm>
          <a:off x="4621325" y="1937794"/>
          <a:ext cx="3997213" cy="438912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669166">
                  <a:extLst>
                    <a:ext uri="{9D8B030D-6E8A-4147-A177-3AD203B41FA5}">
                      <a16:colId xmlns:a16="http://schemas.microsoft.com/office/drawing/2014/main" val="1729099050"/>
                    </a:ext>
                  </a:extLst>
                </a:gridCol>
                <a:gridCol w="2328047">
                  <a:extLst>
                    <a:ext uri="{9D8B030D-6E8A-4147-A177-3AD203B41FA5}">
                      <a16:colId xmlns:a16="http://schemas.microsoft.com/office/drawing/2014/main" val="2247165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Sample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Relation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275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AP2438C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AP2439C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AP2440C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AP2441C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AP2442C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AP2443C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AP2444C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AP2445C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AP2446C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AP2447C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AP2448C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AP2449C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AP2450C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AP2451C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AP2452C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AP2455C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Grandfather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Daughter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Sister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Unknown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Brother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Brother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Sister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37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638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A6F9F3-5334-B1B9-B0D1-146603D31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Task: Find DNA Matches</a:t>
            </a:r>
          </a:p>
        </p:txBody>
      </p:sp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36030D18-09CC-52A7-19AF-96BAFBF5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4286" y="101600"/>
            <a:ext cx="819377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7DC51A-E40D-278F-C09B-03B9C2DF87D5}"/>
              </a:ext>
            </a:extLst>
          </p:cNvPr>
          <p:cNvGraphicFramePr>
            <a:graphicFrameLocks noGrp="1"/>
          </p:cNvGraphicFramePr>
          <p:nvPr/>
        </p:nvGraphicFramePr>
        <p:xfrm>
          <a:off x="826208" y="2059714"/>
          <a:ext cx="2045155" cy="414528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2045155">
                  <a:extLst>
                    <a:ext uri="{9D8B030D-6E8A-4147-A177-3AD203B41FA5}">
                      <a16:colId xmlns:a16="http://schemas.microsoft.com/office/drawing/2014/main" val="3004104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 Victim Remains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523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AO0553E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AO0554E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AO0555E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AO0556E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AO0557E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AO0558E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AO0559E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AO0560E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AO0561E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AO0562E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AO0563E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AO0564E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AO0565E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AO0566E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AO0567E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370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7BC7E0-37BA-314F-8D8C-3494F095FD15}"/>
              </a:ext>
            </a:extLst>
          </p:cNvPr>
          <p:cNvGraphicFramePr>
            <a:graphicFrameLocks noGrp="1"/>
          </p:cNvGraphicFramePr>
          <p:nvPr/>
        </p:nvGraphicFramePr>
        <p:xfrm>
          <a:off x="4621325" y="1937794"/>
          <a:ext cx="3997213" cy="438912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669166">
                  <a:extLst>
                    <a:ext uri="{9D8B030D-6E8A-4147-A177-3AD203B41FA5}">
                      <a16:colId xmlns:a16="http://schemas.microsoft.com/office/drawing/2014/main" val="1729099050"/>
                    </a:ext>
                  </a:extLst>
                </a:gridCol>
                <a:gridCol w="2328047">
                  <a:extLst>
                    <a:ext uri="{9D8B030D-6E8A-4147-A177-3AD203B41FA5}">
                      <a16:colId xmlns:a16="http://schemas.microsoft.com/office/drawing/2014/main" val="2247165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Sample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Relation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275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AP2438C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AP2439C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AP2440C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AP2441C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AP2442C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AP2443C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AP2444C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AP2445C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AP2446C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AP2447C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AP2448C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AP2449C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AP2450C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AP2451C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AP2452C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AP2455C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Grandfather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Daughter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Sister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Unknown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Brother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Brother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Sister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37081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DDF9F-D400-7B41-99DB-E58471C450BD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6511" y="3090440"/>
            <a:ext cx="2615879" cy="17709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BFBBBA-260D-FF44-A005-E6E820B822F2}"/>
              </a:ext>
            </a:extLst>
          </p:cNvPr>
          <p:cNvSpPr txBox="1"/>
          <p:nvPr/>
        </p:nvSpPr>
        <p:spPr>
          <a:xfrm>
            <a:off x="3448341" y="343985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967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A395-3847-54E7-CEAE-01F29B9B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Kinship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CEB729-BB1F-3BAD-B040-415A27C40076}"/>
              </a:ext>
            </a:extLst>
          </p:cNvPr>
          <p:cNvGrpSpPr/>
          <p:nvPr/>
        </p:nvGrpSpPr>
        <p:grpSpPr>
          <a:xfrm>
            <a:off x="2083898" y="1840735"/>
            <a:ext cx="4976204" cy="4846802"/>
            <a:chOff x="1992834" y="1690442"/>
            <a:chExt cx="4976204" cy="48468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51920E-EF2A-2D64-F360-99B2903EC2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6840" y="212175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8F9DF2-D787-9E96-9D3C-8E0402E75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040" y="303615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77C6D9-50A2-AC6D-8EB7-B981645373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3990" y="212842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1A9852-53D5-1C16-4E25-3AD5FF76AF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040" y="440694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F33F19-0598-47BA-0813-9D6AB729E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8440" y="4415808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375231-E7F2-D707-CBD8-FBCC0C033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840" y="3036156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217E04-67CE-C0D1-771E-C77C830FA1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390" y="2126806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C31B65-FA3C-8485-5A70-E681D95C09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1240" y="2121756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05982E-5139-6DE5-263C-0E9F4793DBCB}"/>
                </a:ext>
              </a:extLst>
            </p:cNvPr>
            <p:cNvCxnSpPr>
              <a:stCxn id="13" idx="2"/>
              <a:endCxn id="6" idx="3"/>
            </p:cNvCxnSpPr>
            <p:nvPr/>
          </p:nvCxnSpPr>
          <p:spPr>
            <a:xfrm flipH="1">
              <a:off x="2744040" y="2350356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1341D3-3BAA-91CD-C94C-AF67FE2FA492}"/>
                </a:ext>
              </a:extLst>
            </p:cNvPr>
            <p:cNvCxnSpPr>
              <a:stCxn id="12" idx="2"/>
              <a:endCxn id="8" idx="3"/>
            </p:cNvCxnSpPr>
            <p:nvPr/>
          </p:nvCxnSpPr>
          <p:spPr>
            <a:xfrm flipH="1">
              <a:off x="4571190" y="2355406"/>
              <a:ext cx="457200" cy="161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1FB46D-5784-9EC0-9BFB-232379C0651F}"/>
                </a:ext>
              </a:extLst>
            </p:cNvPr>
            <p:cNvCxnSpPr>
              <a:stCxn id="7" idx="0"/>
            </p:cNvCxnSpPr>
            <p:nvPr/>
          </p:nvCxnSpPr>
          <p:spPr>
            <a:xfrm flipV="1">
              <a:off x="2972640" y="2350356"/>
              <a:ext cx="0" cy="685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93E138A-A18C-AC6F-4202-1C792D2AC616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4801440" y="2350356"/>
              <a:ext cx="0" cy="685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AF71DB-6C3A-0971-F610-C4254E6C128B}"/>
                </a:ext>
              </a:extLst>
            </p:cNvPr>
            <p:cNvCxnSpPr>
              <a:stCxn id="11" idx="2"/>
              <a:endCxn id="7" idx="3"/>
            </p:cNvCxnSpPr>
            <p:nvPr/>
          </p:nvCxnSpPr>
          <p:spPr>
            <a:xfrm flipH="1">
              <a:off x="3201240" y="3264756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880A7A-93BA-5F68-77E2-1E4DA1FC6CD0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3887040" y="3264756"/>
              <a:ext cx="0" cy="1151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1912C1A-61A9-1259-9547-AF9AD0C74D7B}"/>
                </a:ext>
              </a:extLst>
            </p:cNvPr>
            <p:cNvCxnSpPr/>
            <p:nvPr/>
          </p:nvCxnSpPr>
          <p:spPr>
            <a:xfrm flipH="1">
              <a:off x="2972640" y="3951276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3A41F0C-F4D9-4F4F-9B13-6D1E5ACD8588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2972640" y="3951276"/>
              <a:ext cx="0" cy="45566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9FE006A-302C-B141-B1D6-BE0BE25CB183}"/>
                </a:ext>
              </a:extLst>
            </p:cNvPr>
            <p:cNvCxnSpPr/>
            <p:nvPr/>
          </p:nvCxnSpPr>
          <p:spPr>
            <a:xfrm>
              <a:off x="4799790" y="3951276"/>
              <a:ext cx="0" cy="4684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8E2D4E-6BF0-F10C-0D7E-7AE309936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1190" y="44297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035AF8-E17A-6EAA-3C29-DD71BFD253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9990" y="5800489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0D0D0EE-F024-3528-807C-A248BB32AA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9990" y="442970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709447A-46C8-D979-1229-4B7185BAF030}"/>
                </a:ext>
              </a:extLst>
            </p:cNvPr>
            <p:cNvCxnSpPr>
              <a:stCxn id="25" idx="2"/>
              <a:endCxn id="23" idx="3"/>
            </p:cNvCxnSpPr>
            <p:nvPr/>
          </p:nvCxnSpPr>
          <p:spPr>
            <a:xfrm flipH="1">
              <a:off x="5028390" y="4658300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AE216E-3846-0CA5-FF56-B619109058E4}"/>
                </a:ext>
              </a:extLst>
            </p:cNvPr>
            <p:cNvCxnSpPr>
              <a:stCxn id="31" idx="0"/>
            </p:cNvCxnSpPr>
            <p:nvPr/>
          </p:nvCxnSpPr>
          <p:spPr>
            <a:xfrm flipV="1">
              <a:off x="5714190" y="4658300"/>
              <a:ext cx="0" cy="1151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7C0DFA-BAA5-BBB9-FB5E-9F54FDE29F7B}"/>
                </a:ext>
              </a:extLst>
            </p:cNvPr>
            <p:cNvCxnSpPr/>
            <p:nvPr/>
          </p:nvCxnSpPr>
          <p:spPr>
            <a:xfrm flipH="1">
              <a:off x="4799790" y="5344820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D530951-BD00-7D01-591A-048927521809}"/>
                </a:ext>
              </a:extLst>
            </p:cNvPr>
            <p:cNvCxnSpPr/>
            <p:nvPr/>
          </p:nvCxnSpPr>
          <p:spPr>
            <a:xfrm>
              <a:off x="4799790" y="5344820"/>
              <a:ext cx="0" cy="45566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BBA7BB-4E52-5D2A-54B3-38C89D9CEB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1190" y="5800489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C9918C7-2A25-8847-F57F-121FFC072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5590" y="580935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135FD18-08FF-F05C-AA91-BF99FE25788E}"/>
                </a:ext>
              </a:extLst>
            </p:cNvPr>
            <p:cNvCxnSpPr>
              <a:endCxn id="24" idx="0"/>
            </p:cNvCxnSpPr>
            <p:nvPr/>
          </p:nvCxnSpPr>
          <p:spPr>
            <a:xfrm>
              <a:off x="6628590" y="5344820"/>
              <a:ext cx="0" cy="45566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9F4DCE-FDC8-26C6-0BE8-D5C411D94521}"/>
                </a:ext>
              </a:extLst>
            </p:cNvPr>
            <p:cNvSpPr txBox="1"/>
            <p:nvPr/>
          </p:nvSpPr>
          <p:spPr>
            <a:xfrm>
              <a:off x="2619380" y="4883214"/>
              <a:ext cx="706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sibling1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8BCD70-17F3-E84D-FD0B-B75AEA08C470}"/>
                </a:ext>
              </a:extLst>
            </p:cNvPr>
            <p:cNvSpPr txBox="1"/>
            <p:nvPr/>
          </p:nvSpPr>
          <p:spPr>
            <a:xfrm>
              <a:off x="3533780" y="4886900"/>
              <a:ext cx="706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sibling2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C4ACB4-04F6-FCC3-CBA1-6E296D0011B1}"/>
                </a:ext>
              </a:extLst>
            </p:cNvPr>
            <p:cNvSpPr txBox="1"/>
            <p:nvPr/>
          </p:nvSpPr>
          <p:spPr>
            <a:xfrm>
              <a:off x="4446530" y="4886900"/>
              <a:ext cx="7062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missing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515144-5FCD-AC84-0908-8AA97B0A2C71}"/>
                </a:ext>
              </a:extLst>
            </p:cNvPr>
            <p:cNvSpPr txBox="1"/>
            <p:nvPr/>
          </p:nvSpPr>
          <p:spPr>
            <a:xfrm>
              <a:off x="6288142" y="4886900"/>
              <a:ext cx="680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spouse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09A6EB-A98A-6C85-4F36-116F2DC5008F}"/>
                </a:ext>
              </a:extLst>
            </p:cNvPr>
            <p:cNvSpPr txBox="1"/>
            <p:nvPr/>
          </p:nvSpPr>
          <p:spPr>
            <a:xfrm>
              <a:off x="4506418" y="6260245"/>
              <a:ext cx="5867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child1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4C4502E-C1A5-3F7F-6347-3DAA7223184B}"/>
                </a:ext>
              </a:extLst>
            </p:cNvPr>
            <p:cNvSpPr txBox="1"/>
            <p:nvPr/>
          </p:nvSpPr>
          <p:spPr>
            <a:xfrm>
              <a:off x="5420818" y="6260245"/>
              <a:ext cx="5867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child2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03FCEC-DAE8-28E3-3103-58322419EE62}"/>
                </a:ext>
              </a:extLst>
            </p:cNvPr>
            <p:cNvSpPr txBox="1"/>
            <p:nvPr/>
          </p:nvSpPr>
          <p:spPr>
            <a:xfrm>
              <a:off x="6335218" y="6257689"/>
              <a:ext cx="5867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child3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4160BE-9AB9-96DC-6B04-2102F5857292}"/>
                </a:ext>
              </a:extLst>
            </p:cNvPr>
            <p:cNvSpPr txBox="1"/>
            <p:nvPr/>
          </p:nvSpPr>
          <p:spPr>
            <a:xfrm>
              <a:off x="2681534" y="3493356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father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663147-1AD8-0D85-A31F-2B613B61F161}"/>
                </a:ext>
              </a:extLst>
            </p:cNvPr>
            <p:cNvSpPr txBox="1"/>
            <p:nvPr/>
          </p:nvSpPr>
          <p:spPr>
            <a:xfrm>
              <a:off x="4467983" y="3493356"/>
              <a:ext cx="6636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mother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7AC8DB-E12F-7D75-A4F7-C0A918F53509}"/>
                </a:ext>
              </a:extLst>
            </p:cNvPr>
            <p:cNvSpPr txBox="1"/>
            <p:nvPr/>
          </p:nvSpPr>
          <p:spPr>
            <a:xfrm>
              <a:off x="1992834" y="1690442"/>
              <a:ext cx="968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paternal</a:t>
              </a:r>
            </a:p>
            <a:p>
              <a:pPr algn="ctr"/>
              <a:r>
                <a:rPr lang="en-US" sz="1200" dirty="0">
                  <a:latin typeface="Arial"/>
                  <a:cs typeface="Arial"/>
                </a:rPr>
                <a:t>grandfather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60C0D3-A5CB-24C5-D6C4-4AD718B1CE38}"/>
                </a:ext>
              </a:extLst>
            </p:cNvPr>
            <p:cNvSpPr txBox="1"/>
            <p:nvPr/>
          </p:nvSpPr>
          <p:spPr>
            <a:xfrm>
              <a:off x="3755630" y="1690442"/>
              <a:ext cx="1150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maternal grandfather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124A30-62E5-3BE5-B9CF-441BC3882F6A}"/>
                </a:ext>
              </a:extLst>
            </p:cNvPr>
            <p:cNvSpPr txBox="1"/>
            <p:nvPr/>
          </p:nvSpPr>
          <p:spPr>
            <a:xfrm>
              <a:off x="2891822" y="1690442"/>
              <a:ext cx="1053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paternal</a:t>
              </a:r>
            </a:p>
            <a:p>
              <a:pPr algn="ctr"/>
              <a:r>
                <a:rPr lang="en-US" sz="1200" dirty="0">
                  <a:latin typeface="Arial"/>
                  <a:cs typeface="Arial"/>
                </a:rPr>
                <a:t>grandmother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F12742-3E94-7655-5780-E53C52D34E8D}"/>
                </a:ext>
              </a:extLst>
            </p:cNvPr>
            <p:cNvSpPr txBox="1"/>
            <p:nvPr/>
          </p:nvSpPr>
          <p:spPr>
            <a:xfrm>
              <a:off x="4689410" y="1690442"/>
              <a:ext cx="1150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maternal grandmother</a:t>
              </a:r>
            </a:p>
          </p:txBody>
        </p:sp>
      </p:grpSp>
      <p:sp>
        <p:nvSpPr>
          <p:cNvPr id="46" name="Slide Number Placeholder 1">
            <a:extLst>
              <a:ext uri="{FF2B5EF4-FFF2-40B4-BE49-F238E27FC236}">
                <a16:creationId xmlns:a16="http://schemas.microsoft.com/office/drawing/2014/main" id="{E1CAEBB8-1F6C-71CD-B476-9946E6BD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566" y="101600"/>
            <a:ext cx="776097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52874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73155B4C-2AC7-70FB-9C75-311EF05C6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Matching Genotypes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2A468111-2A7F-9D7B-6586-A2F6371B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8584" y="101600"/>
            <a:ext cx="765080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24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0D49B6-9BA2-884C-821D-743C6C222CFF}"/>
              </a:ext>
            </a:extLst>
          </p:cNvPr>
          <p:cNvGrpSpPr/>
          <p:nvPr/>
        </p:nvGrpSpPr>
        <p:grpSpPr>
          <a:xfrm>
            <a:off x="6030267" y="2650234"/>
            <a:ext cx="2738825" cy="2222308"/>
            <a:chOff x="2285923" y="2307223"/>
            <a:chExt cx="2738825" cy="222230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3DF9AD-ED0C-EC4D-8C0E-0022831F1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6669" y="230722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E57F2AB-823A-A54A-AE31-76C6840AB7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5469" y="2307223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8D69914-B854-124C-BA7F-6F80A80E3A7F}"/>
                </a:ext>
              </a:extLst>
            </p:cNvPr>
            <p:cNvCxnSpPr>
              <a:stCxn id="48" idx="2"/>
              <a:endCxn id="47" idx="3"/>
            </p:cNvCxnSpPr>
            <p:nvPr/>
          </p:nvCxnSpPr>
          <p:spPr>
            <a:xfrm flipH="1">
              <a:off x="2933869" y="2535823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CD3FEB-387C-FA44-9D35-BC3D94A52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9669" y="2535823"/>
              <a:ext cx="0" cy="1151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EC7342F-44FB-3248-AADD-78B67495E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1069" y="3700767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3ED54B-6559-4249-A591-F54C2533A62B}"/>
                </a:ext>
              </a:extLst>
            </p:cNvPr>
            <p:cNvSpPr txBox="1"/>
            <p:nvPr/>
          </p:nvSpPr>
          <p:spPr>
            <a:xfrm>
              <a:off x="3092120" y="412942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missing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224538-EE5D-8D43-87E4-C2AAA712B8A2}"/>
                </a:ext>
              </a:extLst>
            </p:cNvPr>
            <p:cNvSpPr txBox="1"/>
            <p:nvPr/>
          </p:nvSpPr>
          <p:spPr>
            <a:xfrm>
              <a:off x="2285923" y="2737250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Arial"/>
                  <a:cs typeface="Arial"/>
                </a:rPr>
                <a:t>father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B987493-5F0A-1745-BA89-267DC86E8B0B}"/>
                </a:ext>
              </a:extLst>
            </p:cNvPr>
            <p:cNvSpPr txBox="1"/>
            <p:nvPr/>
          </p:nvSpPr>
          <p:spPr>
            <a:xfrm>
              <a:off x="4043389" y="2764423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mother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F34E212-64AE-FC43-BD2C-BCD91834DB55}"/>
              </a:ext>
            </a:extLst>
          </p:cNvPr>
          <p:cNvSpPr txBox="1"/>
          <p:nvPr/>
        </p:nvSpPr>
        <p:spPr>
          <a:xfrm>
            <a:off x="766823" y="3944281"/>
            <a:ext cx="2299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Victim Remain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MT"/>
              </a:rPr>
              <a:t>AO0563E</a:t>
            </a:r>
            <a:endParaRPr lang="en-US" dirty="0"/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67C71E69-3B1A-B34B-8CF0-1769C96D3AF1}"/>
              </a:ext>
            </a:extLst>
          </p:cNvPr>
          <p:cNvSpPr/>
          <p:nvPr/>
        </p:nvSpPr>
        <p:spPr bwMode="auto">
          <a:xfrm>
            <a:off x="3579838" y="3847017"/>
            <a:ext cx="2281023" cy="1025525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3.36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B7FCF3-2A58-BA4A-A872-C2CF7C0AA9C5}"/>
              </a:ext>
            </a:extLst>
          </p:cNvPr>
          <p:cNvSpPr txBox="1"/>
          <p:nvPr/>
        </p:nvSpPr>
        <p:spPr>
          <a:xfrm>
            <a:off x="6612043" y="1767298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Family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MT"/>
              </a:rPr>
              <a:t>AP2441C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24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73155B4C-2AC7-70FB-9C75-311EF05C6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061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DNA Match Results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2A468111-2A7F-9D7B-6586-A2F6371B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7736" y="101600"/>
            <a:ext cx="665928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EF0F50-A45F-9E75-771D-30DF45000847}"/>
              </a:ext>
            </a:extLst>
          </p:cNvPr>
          <p:cNvGraphicFramePr>
            <a:graphicFrameLocks noGrp="1"/>
          </p:cNvGraphicFramePr>
          <p:nvPr/>
        </p:nvGraphicFramePr>
        <p:xfrm>
          <a:off x="0" y="1979271"/>
          <a:ext cx="9144001" cy="4247915"/>
        </p:xfrm>
        <a:graphic>
          <a:graphicData uri="http://schemas.openxmlformats.org/drawingml/2006/table">
            <a:tbl>
              <a:tblPr/>
              <a:tblGrid>
                <a:gridCol w="1238977">
                  <a:extLst>
                    <a:ext uri="{9D8B030D-6E8A-4147-A177-3AD203B41FA5}">
                      <a16:colId xmlns:a16="http://schemas.microsoft.com/office/drawing/2014/main" val="674506623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220260878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2744321068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562213260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1583823217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1532916861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4060415010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1892513713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3050625401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1088233762"/>
                    </a:ext>
                  </a:extLst>
                </a:gridCol>
              </a:tblGrid>
              <a:tr h="4196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</a:rPr>
                        <a:t>Relations of missing persons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 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72065"/>
                  </a:ext>
                </a:extLst>
              </a:tr>
              <a:tr h="419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Victim remains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AP2439C</a:t>
                      </a: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AP2440C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AP2441C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AP2442C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AP2444C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AP2445C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AP2446C_3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AP2451C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AP2455C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709452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AO0553E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656245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AO0554E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4.45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124239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AO0555E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1.88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73121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AO0556E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5.03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05376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AO0557E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3.57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280903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AO0558E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644049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AO0559E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2.95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93540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AO0560E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00196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AO0561E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2.34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691388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AO0562E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10431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AO0563E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3.36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041954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AO0564E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464168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AO0565E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43590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AO0566E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4.03</a:t>
                      </a: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01890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AO0567E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2.25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641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569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A6F9F3-5334-B1B9-B0D1-146603D31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Matches </a:t>
            </a:r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Found</a:t>
            </a:r>
          </a:p>
        </p:txBody>
      </p:sp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36030D18-09CC-52A7-19AF-96BAFBF5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5534" y="101600"/>
            <a:ext cx="798130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7DC51A-E40D-278F-C09B-03B9C2DF87D5}"/>
              </a:ext>
            </a:extLst>
          </p:cNvPr>
          <p:cNvGraphicFramePr>
            <a:graphicFrameLocks noGrp="1"/>
          </p:cNvGraphicFramePr>
          <p:nvPr/>
        </p:nvGraphicFramePr>
        <p:xfrm>
          <a:off x="826208" y="2059714"/>
          <a:ext cx="2045155" cy="414528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2045155">
                  <a:extLst>
                    <a:ext uri="{9D8B030D-6E8A-4147-A177-3AD203B41FA5}">
                      <a16:colId xmlns:a16="http://schemas.microsoft.com/office/drawing/2014/main" val="3004104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 Victim Remains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523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AO0553E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AO0554E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AO0555E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AO0556E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AO0557E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AO0558E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AO0559E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AO0560E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AO0561E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AO0562E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AO0563E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AO0564E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AO0565E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AO0566E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AO0567E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370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7BC7E0-37BA-314F-8D8C-3494F095FD15}"/>
              </a:ext>
            </a:extLst>
          </p:cNvPr>
          <p:cNvGraphicFramePr>
            <a:graphicFrameLocks noGrp="1"/>
          </p:cNvGraphicFramePr>
          <p:nvPr/>
        </p:nvGraphicFramePr>
        <p:xfrm>
          <a:off x="4621325" y="1937794"/>
          <a:ext cx="3997213" cy="438912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669166">
                  <a:extLst>
                    <a:ext uri="{9D8B030D-6E8A-4147-A177-3AD203B41FA5}">
                      <a16:colId xmlns:a16="http://schemas.microsoft.com/office/drawing/2014/main" val="1729099050"/>
                    </a:ext>
                  </a:extLst>
                </a:gridCol>
                <a:gridCol w="2328047">
                  <a:extLst>
                    <a:ext uri="{9D8B030D-6E8A-4147-A177-3AD203B41FA5}">
                      <a16:colId xmlns:a16="http://schemas.microsoft.com/office/drawing/2014/main" val="2247165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Sample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Relation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275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AP2438C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AP2439C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AP2440C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AP2441C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AP2442C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AP2443C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AP2444C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AP2445C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AP2446C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AP2447C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AP2448C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AP2449C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AP2450C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AP2451C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AP2452C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AP2455C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Grandfather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Daughter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Sister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Unknown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Brother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Brother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Sister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37081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DDF9F-D400-7B41-99DB-E58471C450BD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6511" y="3090440"/>
            <a:ext cx="2615879" cy="17709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7B31CD-2552-CE2E-CFD1-6E9212F2B661}"/>
              </a:ext>
            </a:extLst>
          </p:cNvPr>
          <p:cNvCxnSpPr>
            <a:cxnSpLocks/>
          </p:cNvCxnSpPr>
          <p:nvPr/>
        </p:nvCxnSpPr>
        <p:spPr bwMode="auto">
          <a:xfrm>
            <a:off x="2326510" y="2643292"/>
            <a:ext cx="2615880" cy="16092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D2BBAD-02A4-7141-FDB7-734EB8AC3E6C}"/>
              </a:ext>
            </a:extLst>
          </p:cNvPr>
          <p:cNvCxnSpPr>
            <a:cxnSpLocks/>
          </p:cNvCxnSpPr>
          <p:nvPr/>
        </p:nvCxnSpPr>
        <p:spPr bwMode="auto">
          <a:xfrm>
            <a:off x="2326509" y="2908883"/>
            <a:ext cx="2615881" cy="2536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D82BF0-01DB-ECDE-03D6-691F850260B2}"/>
              </a:ext>
            </a:extLst>
          </p:cNvPr>
          <p:cNvCxnSpPr>
            <a:cxnSpLocks/>
          </p:cNvCxnSpPr>
          <p:nvPr/>
        </p:nvCxnSpPr>
        <p:spPr bwMode="auto">
          <a:xfrm>
            <a:off x="2326509" y="3142519"/>
            <a:ext cx="2615881" cy="146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745EF1-A156-6126-168B-93F00549DC40}"/>
              </a:ext>
            </a:extLst>
          </p:cNvPr>
          <p:cNvCxnSpPr>
            <a:cxnSpLocks/>
          </p:cNvCxnSpPr>
          <p:nvPr/>
        </p:nvCxnSpPr>
        <p:spPr bwMode="auto">
          <a:xfrm>
            <a:off x="2326509" y="3397270"/>
            <a:ext cx="2615881" cy="604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AD4DCF-6E34-C0BA-B574-D134BAAF1E63}"/>
              </a:ext>
            </a:extLst>
          </p:cNvPr>
          <p:cNvCxnSpPr>
            <a:cxnSpLocks/>
          </p:cNvCxnSpPr>
          <p:nvPr/>
        </p:nvCxnSpPr>
        <p:spPr bwMode="auto">
          <a:xfrm>
            <a:off x="2326508" y="3881475"/>
            <a:ext cx="2615882" cy="20753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398493-1C78-2C4D-8779-487E6066821D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6508" y="3773113"/>
            <a:ext cx="2615882" cy="5877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13E0E-D215-B663-9949-B1BFCE9AA8D0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6507" y="2546314"/>
            <a:ext cx="2615883" cy="30403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B38909-0269-F842-127B-E65F32E70346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6507" y="2786498"/>
            <a:ext cx="2615883" cy="30403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8273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DDA8-D0C1-4883-23A9-2203E050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Exercise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DB178D-31CE-CA80-216B-49BB6CCF69A7}"/>
              </a:ext>
            </a:extLst>
          </p:cNvPr>
          <p:cNvSpPr txBox="1">
            <a:spLocks/>
          </p:cNvSpPr>
          <p:nvPr/>
        </p:nvSpPr>
        <p:spPr>
          <a:xfrm>
            <a:off x="865323" y="2664278"/>
            <a:ext cx="7148945" cy="284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TrueAllele database server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interpretation processors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students (3</a:t>
            </a:r>
            <a:r>
              <a:rPr lang="en-US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day)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Task: have every student use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identify the victim remains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B720B5D-87A3-2A45-5367-77C97D85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5534" y="101600"/>
            <a:ext cx="798130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1208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4682-16B6-DFDA-50CA-52DCA833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Outcome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EFD1A-5CA7-E209-9BBA-5E41DC77F887}"/>
              </a:ext>
            </a:extLst>
          </p:cNvPr>
          <p:cNvSpPr txBox="1"/>
          <p:nvPr/>
        </p:nvSpPr>
        <p:spPr>
          <a:xfrm>
            <a:off x="256478" y="3344371"/>
            <a:ext cx="8631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victim genotypes x 16 kinship genotypes = 240 genotype comparisons</a:t>
            </a:r>
          </a:p>
          <a:p>
            <a:pPr algn="ctr"/>
            <a:r>
              <a:rPr lang="en-US" sz="12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comparisons x 20 students = 4,800 total comparisons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12B6127C-4A1B-9988-0044-1905330ED225}"/>
              </a:ext>
            </a:extLst>
          </p:cNvPr>
          <p:cNvGraphicFramePr>
            <a:graphicFrameLocks noGrp="1"/>
          </p:cNvGraphicFramePr>
          <p:nvPr/>
        </p:nvGraphicFramePr>
        <p:xfrm>
          <a:off x="1766474" y="4807152"/>
          <a:ext cx="6040755" cy="1188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0075">
                  <a:extLst>
                    <a:ext uri="{9D8B030D-6E8A-4147-A177-3AD203B41FA5}">
                      <a16:colId xmlns:a16="http://schemas.microsoft.com/office/drawing/2014/main" val="3686038925"/>
                    </a:ext>
                  </a:extLst>
                </a:gridCol>
                <a:gridCol w="4300680">
                  <a:extLst>
                    <a:ext uri="{9D8B030D-6E8A-4147-A177-3AD203B41FA5}">
                      <a16:colId xmlns:a16="http://schemas.microsoft.com/office/drawing/2014/main" val="2870452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before lunch: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students upload genotypes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76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during lunch: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TrueAllele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infers and matches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after lunch: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students review identification results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4094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B2595F-4DE2-DF63-B836-566B851519AB}"/>
              </a:ext>
            </a:extLst>
          </p:cNvPr>
          <p:cNvSpPr txBox="1"/>
          <p:nvPr/>
        </p:nvSpPr>
        <p:spPr>
          <a:xfrm>
            <a:off x="1105406" y="1797784"/>
            <a:ext cx="7121439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victim items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family items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family references   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algn="ctr"/>
            <a:endParaRPr lang="en-US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victim genotypes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family genotypes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kinship genotypes</a:t>
            </a:r>
          </a:p>
          <a:p>
            <a:r>
              <a:rPr lang="en-US" dirty="0">
                <a:solidFill>
                  <a:srgbClr val="0070C0"/>
                </a:solidFill>
              </a:rPr>
              <a:t>	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E879B1-5036-33C8-DC86-3713AD184AC0}"/>
              </a:ext>
            </a:extLst>
          </p:cNvPr>
          <p:cNvCxnSpPr>
            <a:cxnSpLocks/>
          </p:cNvCxnSpPr>
          <p:nvPr/>
        </p:nvCxnSpPr>
        <p:spPr>
          <a:xfrm>
            <a:off x="4227806" y="2017338"/>
            <a:ext cx="609601" cy="0"/>
          </a:xfrm>
          <a:prstGeom prst="straightConnector1">
            <a:avLst/>
          </a:prstGeom>
          <a:ln w="603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7E9A55-8B4B-ADD0-2B7C-9D9424203A52}"/>
              </a:ext>
            </a:extLst>
          </p:cNvPr>
          <p:cNvCxnSpPr>
            <a:cxnSpLocks/>
          </p:cNvCxnSpPr>
          <p:nvPr/>
        </p:nvCxnSpPr>
        <p:spPr>
          <a:xfrm>
            <a:off x="4227806" y="2319208"/>
            <a:ext cx="609601" cy="0"/>
          </a:xfrm>
          <a:prstGeom prst="straightConnector1">
            <a:avLst/>
          </a:prstGeom>
          <a:ln w="603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F944EC-273B-D734-AC12-45D849B7319B}"/>
              </a:ext>
            </a:extLst>
          </p:cNvPr>
          <p:cNvCxnSpPr>
            <a:cxnSpLocks/>
          </p:cNvCxnSpPr>
          <p:nvPr/>
        </p:nvCxnSpPr>
        <p:spPr>
          <a:xfrm>
            <a:off x="4227806" y="2621077"/>
            <a:ext cx="609601" cy="0"/>
          </a:xfrm>
          <a:prstGeom prst="straightConnector1">
            <a:avLst/>
          </a:prstGeom>
          <a:ln w="603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57531A65-CA0E-1566-2B4D-50FDF5C3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5534" y="101600"/>
            <a:ext cx="798130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605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5C34-5A23-1DD0-3459-93BC7432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Paternity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FB1E-66AC-A575-70F2-50507C04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09663"/>
            <a:ext cx="7772400" cy="5748337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D0EAA70-F6DD-E284-EE04-AAC7E7BC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651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DB16-4488-541E-EC9C-474C9181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308EED6-EB4B-7509-CB26-93BCB994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566" y="101600"/>
            <a:ext cx="776097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24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8BB08C-57A2-C0C2-65F9-97B846220C90}"/>
              </a:ext>
            </a:extLst>
          </p:cNvPr>
          <p:cNvSpPr txBox="1">
            <a:spLocks/>
          </p:cNvSpPr>
          <p:nvPr/>
        </p:nvSpPr>
        <p:spPr>
          <a:xfrm>
            <a:off x="633755" y="2482467"/>
            <a:ext cx="7961859" cy="341065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identifies victim remains </a:t>
            </a:r>
          </a:p>
          <a:p>
            <a:pPr marL="0" indent="0" algn="ctr">
              <a:buFontTx/>
              <a:buNone/>
            </a:pPr>
            <a:r>
              <a:rPr lang="en-US" sz="2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kinship genotype inference</a:t>
            </a:r>
          </a:p>
          <a:p>
            <a:pPr marL="0" indent="0" algn="ctr">
              <a:buFontTx/>
              <a:buNone/>
            </a:pPr>
            <a:endParaRPr lang="en-US" sz="24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en-US" sz="24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 is:</a:t>
            </a:r>
          </a:p>
          <a:p>
            <a:pPr algn="ctr"/>
            <a:r>
              <a:rPr lang="en-US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</a:p>
          <a:p>
            <a:pPr algn="ctr"/>
            <a:r>
              <a:rPr lang="en-US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Informative</a:t>
            </a:r>
          </a:p>
          <a:p>
            <a:pPr algn="ctr"/>
            <a:r>
              <a:rPr lang="en-US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use</a:t>
            </a:r>
          </a:p>
        </p:txBody>
      </p:sp>
    </p:spTree>
    <p:extLst>
      <p:ext uri="{BB962C8B-B14F-4D97-AF65-F5344CB8AC3E}">
        <p14:creationId xmlns:p14="http://schemas.microsoft.com/office/powerpoint/2010/main" val="2265501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D23ED-7E43-FFBC-F93B-7ED45B43F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AB4A-9115-B876-F73C-2A1829BF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1512C-67DE-2A61-A133-2ECFBA35982F}"/>
              </a:ext>
            </a:extLst>
          </p:cNvPr>
          <p:cNvSpPr txBox="1"/>
          <p:nvPr/>
        </p:nvSpPr>
        <p:spPr>
          <a:xfrm>
            <a:off x="1622909" y="2644170"/>
            <a:ext cx="6234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</a:rPr>
              <a:t>World Trade Center disaster</a:t>
            </a:r>
          </a:p>
          <a:p>
            <a:pPr algn="l"/>
            <a:r>
              <a:rPr lang="en-US" sz="3200" i="1" dirty="0">
                <a:solidFill>
                  <a:srgbClr val="002060"/>
                </a:solidFill>
              </a:rPr>
              <a:t>England v. Stuart Burton</a:t>
            </a:r>
            <a:r>
              <a:rPr lang="en-US" sz="3200" dirty="0">
                <a:solidFill>
                  <a:srgbClr val="002060"/>
                </a:solidFill>
              </a:rPr>
              <a:t> rape</a:t>
            </a:r>
          </a:p>
          <a:p>
            <a:pPr algn="l"/>
            <a:r>
              <a:rPr lang="en-US" sz="3200" i="1" dirty="0">
                <a:solidFill>
                  <a:srgbClr val="002060"/>
                </a:solidFill>
              </a:rPr>
              <a:t>Texas v. </a:t>
            </a:r>
            <a:r>
              <a:rPr lang="en-US" sz="3200" i="1" dirty="0" err="1">
                <a:solidFill>
                  <a:srgbClr val="002060"/>
                </a:solidFill>
              </a:rPr>
              <a:t>Lydell</a:t>
            </a:r>
            <a:r>
              <a:rPr lang="en-US" sz="3200" i="1" dirty="0">
                <a:solidFill>
                  <a:srgbClr val="002060"/>
                </a:solidFill>
              </a:rPr>
              <a:t> Grant </a:t>
            </a:r>
            <a:r>
              <a:rPr lang="en-US" sz="3200" dirty="0">
                <a:solidFill>
                  <a:srgbClr val="002060"/>
                </a:solidFill>
              </a:rPr>
              <a:t>exoneration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2A06C1A-90ED-E97B-DCCD-EB9B8D1E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31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7987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World Trade Center attack</a:t>
            </a: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533400" y="3505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7347" name="Picture 1" descr="SouthTowerH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438400"/>
            <a:ext cx="31638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66722" y="1571625"/>
            <a:ext cx="5277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September 11, 2001 in New York City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91968" y="6138334"/>
            <a:ext cx="19806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2,700 victims</a:t>
            </a:r>
          </a:p>
        </p:txBody>
      </p:sp>
      <p:pic>
        <p:nvPicPr>
          <p:cNvPr id="57351" name="Picture 2" descr="911-victim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36245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32</a:t>
            </a:fld>
            <a:endParaRPr lang="en-US" dirty="0"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46678" y="6138333"/>
            <a:ext cx="23061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18,500 remains</a:t>
            </a:r>
          </a:p>
        </p:txBody>
      </p:sp>
    </p:spTree>
    <p:extLst>
      <p:ext uri="{BB962C8B-B14F-4D97-AF65-F5344CB8AC3E}">
        <p14:creationId xmlns:p14="http://schemas.microsoft.com/office/powerpoint/2010/main" val="2362362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Identify victim remains</a:t>
            </a:r>
          </a:p>
        </p:txBody>
      </p:sp>
      <p:sp>
        <p:nvSpPr>
          <p:cNvPr id="348168" name="Line 8"/>
          <p:cNvSpPr>
            <a:spLocks noChangeShapeType="1"/>
          </p:cNvSpPr>
          <p:nvPr/>
        </p:nvSpPr>
        <p:spPr bwMode="auto">
          <a:xfrm flipV="1">
            <a:off x="3214255" y="3090718"/>
            <a:ext cx="2824018" cy="52402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>
            <a:off x="3214254" y="3840163"/>
            <a:ext cx="2971799" cy="10366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499533" y="2057400"/>
            <a:ext cx="284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800080"/>
                </a:solidFill>
              </a:rPr>
              <a:t>Victim Remains</a:t>
            </a:r>
            <a:endParaRPr lang="en-US" dirty="0">
              <a:solidFill>
                <a:srgbClr val="ED181E"/>
              </a:solidFill>
            </a:endParaRPr>
          </a:p>
        </p:txBody>
      </p:sp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5765799" y="2057400"/>
            <a:ext cx="2709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8000"/>
                </a:solidFill>
              </a:rPr>
              <a:t>Missing People</a:t>
            </a:r>
          </a:p>
        </p:txBody>
      </p:sp>
      <p:sp>
        <p:nvSpPr>
          <p:cNvPr id="348172" name="Text Box 12"/>
          <p:cNvSpPr txBox="1">
            <a:spLocks noChangeArrowheads="1"/>
          </p:cNvSpPr>
          <p:nvPr/>
        </p:nvSpPr>
        <p:spPr bwMode="auto">
          <a:xfrm>
            <a:off x="4320308" y="3594390"/>
            <a:ext cx="1242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Match</a:t>
            </a:r>
          </a:p>
        </p:txBody>
      </p:sp>
      <p:pic>
        <p:nvPicPr>
          <p:cNvPr id="60423" name="Picture 13" descr="wtc.jpg                                                        002E770EMacintosh HD                   BD80BF5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090718"/>
            <a:ext cx="1835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4" descr="&#10;pereff.jpg                                                     002E770EMacintosh HD                   BD80BF5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168275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5" descr="kinship.jpg                                                    002E770EMacintosh HD                   BD80BF5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78300"/>
            <a:ext cx="16827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33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49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B214D1D-9B76-5B37-92EB-51D2379AF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Southampton rapist</a:t>
            </a:r>
          </a:p>
        </p:txBody>
      </p:sp>
      <p:pic>
        <p:nvPicPr>
          <p:cNvPr id="15362" name="Picture 2" descr="SN_NYE_RAPE_6.JPG-pwrt2.jpg">
            <a:extLst>
              <a:ext uri="{FF2B5EF4-FFF2-40B4-BE49-F238E27FC236}">
                <a16:creationId xmlns:a16="http://schemas.microsoft.com/office/drawing/2014/main" id="{B9BB3522-708C-4DBC-2B0A-255D34FEE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638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united_kingdom_map2.jpg">
            <a:extLst>
              <a:ext uri="{FF2B5EF4-FFF2-40B4-BE49-F238E27FC236}">
                <a16:creationId xmlns:a16="http://schemas.microsoft.com/office/drawing/2014/main" id="{C1BCF629-A29D-505F-4BEA-30C3CA92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9050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val 4">
            <a:extLst>
              <a:ext uri="{FF2B5EF4-FFF2-40B4-BE49-F238E27FC236}">
                <a16:creationId xmlns:a16="http://schemas.microsoft.com/office/drawing/2014/main" id="{B72613B1-8FA5-1A22-D581-A1776D7F8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813" y="20304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1673F367-CECB-EC00-FAC9-51CF82206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7526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Stranger rape on New Year's Eve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E73B2-377D-F435-39BF-FAC53F5A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34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834F20D-AE38-FD25-D5B8-93DF92863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rape kit report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159E1E47-FF5A-3059-6BAF-6C55D44C6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54363"/>
            <a:ext cx="7391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DNA profile contained limited information.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A speculative search was done of the National DNA Database.  The search found 13 profiles,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1 in the Hampshire area.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FCB9D90B-72B3-A663-BAE1-8BEB7098A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048250"/>
            <a:ext cx="601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Due to the low level and incomplete nature of the DNA profile, it is not suitable for routine statistical evaluation. </a:t>
            </a: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33A9E86E-26DA-1DD5-BDA8-C637E907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12938"/>
            <a:ext cx="6477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A trace amount of semen detected on vaginal swabs was submitted for DNA profiling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F3FAA-F166-7E50-8557-E24F23B1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35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4D0A203F-33D9-3006-2320-1ED371AB3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the suspect in the evidence?</a:t>
            </a:r>
          </a:p>
        </p:txBody>
      </p:sp>
      <p:sp>
        <p:nvSpPr>
          <p:cNvPr id="29698" name="Text Box 3">
            <a:extLst>
              <a:ext uri="{FF2B5EF4-FFF2-40B4-BE49-F238E27FC236}">
                <a16:creationId xmlns:a16="http://schemas.microsoft.com/office/drawing/2014/main" id="{64AF77E4-9A44-D5D0-C7B3-D9E692C0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8288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A match between the </a:t>
            </a:r>
            <a:r>
              <a:rPr lang="en-US" altLang="en-US" sz="2400"/>
              <a:t>vaginal swabs</a:t>
            </a:r>
            <a:endParaRPr lang="en-US" altLang="en-US" sz="2400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and </a:t>
            </a:r>
            <a:r>
              <a:rPr lang="en-US" altLang="en-US" sz="2400"/>
              <a:t>Stuart Ashley Burton </a:t>
            </a:r>
            <a:r>
              <a:rPr lang="en-US" altLang="en-US" sz="2400">
                <a:solidFill>
                  <a:schemeClr val="bg2"/>
                </a:solidFill>
              </a:rPr>
              <a:t>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</a:rPr>
              <a:t>17 thousand</a:t>
            </a:r>
            <a:r>
              <a:rPr lang="en-US" altLang="en-US" sz="2400">
                <a:solidFill>
                  <a:schemeClr val="accent2"/>
                </a:solidFill>
              </a:rPr>
              <a:t> times more probable than coincidence.</a:t>
            </a:r>
          </a:p>
        </p:txBody>
      </p:sp>
      <p:pic>
        <p:nvPicPr>
          <p:cNvPr id="29699" name="Picture 1" descr="burton.jpg">
            <a:extLst>
              <a:ext uri="{FF2B5EF4-FFF2-40B4-BE49-F238E27FC236}">
                <a16:creationId xmlns:a16="http://schemas.microsoft.com/office/drawing/2014/main" id="{4E1A9F6D-F0F8-5F6D-961E-62713BC19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3352800"/>
            <a:ext cx="25908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35F25-EC85-58C2-E1F0-A0178DBF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36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barchart.tiff">
            <a:extLst>
              <a:ext uri="{FF2B5EF4-FFF2-40B4-BE49-F238E27FC236}">
                <a16:creationId xmlns:a16="http://schemas.microsoft.com/office/drawing/2014/main" id="{34C64EB5-0E62-AF7B-CA5A-096C67D0C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4407" y="2270918"/>
            <a:ext cx="46228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>
            <a:extLst>
              <a:ext uri="{FF2B5EF4-FFF2-40B4-BE49-F238E27FC236}">
                <a16:creationId xmlns:a16="http://schemas.microsoft.com/office/drawing/2014/main" id="{B75E1417-AC17-479E-E7E5-29560372E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Separating database hits</a:t>
            </a:r>
          </a:p>
        </p:txBody>
      </p:sp>
      <p:sp>
        <p:nvSpPr>
          <p:cNvPr id="31747" name="Right Brace 1">
            <a:extLst>
              <a:ext uri="{FF2B5EF4-FFF2-40B4-BE49-F238E27FC236}">
                <a16:creationId xmlns:a16="http://schemas.microsoft.com/office/drawing/2014/main" id="{06E5A2B8-AEB3-6F41-F52D-C184FEC50AEF}"/>
              </a:ext>
            </a:extLst>
          </p:cNvPr>
          <p:cNvSpPr>
            <a:spLocks/>
          </p:cNvSpPr>
          <p:nvPr/>
        </p:nvSpPr>
        <p:spPr bwMode="auto">
          <a:xfrm rot="5400000">
            <a:off x="3886200" y="5334000"/>
            <a:ext cx="609600" cy="1981200"/>
          </a:xfrm>
          <a:prstGeom prst="rightBrace">
            <a:avLst>
              <a:gd name="adj1" fmla="val 8336"/>
              <a:gd name="adj2" fmla="val 5135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8" name="Right Brace 4">
            <a:extLst>
              <a:ext uri="{FF2B5EF4-FFF2-40B4-BE49-F238E27FC236}">
                <a16:creationId xmlns:a16="http://schemas.microsoft.com/office/drawing/2014/main" id="{19BC477D-06AD-7D13-A281-C7D6C6B3D074}"/>
              </a:ext>
            </a:extLst>
          </p:cNvPr>
          <p:cNvSpPr>
            <a:spLocks/>
          </p:cNvSpPr>
          <p:nvPr/>
        </p:nvSpPr>
        <p:spPr bwMode="auto">
          <a:xfrm rot="5400000">
            <a:off x="5486400" y="6096000"/>
            <a:ext cx="609600" cy="457200"/>
          </a:xfrm>
          <a:prstGeom prst="rightBrace">
            <a:avLst>
              <a:gd name="adj1" fmla="val 8333"/>
              <a:gd name="adj2" fmla="val 51356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749" name="Rectangle 8">
            <a:extLst>
              <a:ext uri="{FF2B5EF4-FFF2-40B4-BE49-F238E27FC236}">
                <a16:creationId xmlns:a16="http://schemas.microsoft.com/office/drawing/2014/main" id="{4C2F8BDB-333C-7ACC-52C6-ED82A1A01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472238"/>
            <a:ext cx="109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Burton </a:t>
            </a:r>
          </a:p>
        </p:txBody>
      </p:sp>
      <p:sp>
        <p:nvSpPr>
          <p:cNvPr id="31750" name="Rectangle 8">
            <a:extLst>
              <a:ext uri="{FF2B5EF4-FFF2-40B4-BE49-F238E27FC236}">
                <a16:creationId xmlns:a16="http://schemas.microsoft.com/office/drawing/2014/main" id="{2B8DE72C-ACDC-6097-511A-479AD8A90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477000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Other</a:t>
            </a:r>
          </a:p>
        </p:txBody>
      </p:sp>
      <p:sp>
        <p:nvSpPr>
          <p:cNvPr id="31751" name="TextBox 1">
            <a:extLst>
              <a:ext uri="{FF2B5EF4-FFF2-40B4-BE49-F238E27FC236}">
                <a16:creationId xmlns:a16="http://schemas.microsoft.com/office/drawing/2014/main" id="{4E0342BA-6C37-3A6B-C01B-4647ADC40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161766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31752" name="TextBox 11">
            <a:extLst>
              <a:ext uri="{FF2B5EF4-FFF2-40B4-BE49-F238E27FC236}">
                <a16:creationId xmlns:a16="http://schemas.microsoft.com/office/drawing/2014/main" id="{38CBBFA6-0DBC-DBA9-0F9C-D0A03B2E6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1766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753" name="TextBox 1">
            <a:extLst>
              <a:ext uri="{FF2B5EF4-FFF2-40B4-BE49-F238E27FC236}">
                <a16:creationId xmlns:a16="http://schemas.microsoft.com/office/drawing/2014/main" id="{D67D8F48-8733-2EC9-0492-0DF1A12B1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log(LR)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BBD01-EA2B-4B6A-2989-BF62E427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37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CCA8136F-66BF-FFC0-87D8-AD82B56F2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Non-contributor distribution</a:t>
            </a:r>
          </a:p>
        </p:txBody>
      </p:sp>
      <p:pic>
        <p:nvPicPr>
          <p:cNvPr id="32770" name="Picture 2" descr="Graph.pdf">
            <a:extLst>
              <a:ext uri="{FF2B5EF4-FFF2-40B4-BE49-F238E27FC236}">
                <a16:creationId xmlns:a16="http://schemas.microsoft.com/office/drawing/2014/main" id="{9E7F8B71-E78B-39A6-03D7-B9542CE21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7700" y="779463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">
            <a:extLst>
              <a:ext uri="{FF2B5EF4-FFF2-40B4-BE49-F238E27FC236}">
                <a16:creationId xmlns:a16="http://schemas.microsoft.com/office/drawing/2014/main" id="{D57B7E69-2354-8482-51C0-86A296709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5648325"/>
            <a:ext cx="16351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>
            <a:extLst>
              <a:ext uri="{FF2B5EF4-FFF2-40B4-BE49-F238E27FC236}">
                <a16:creationId xmlns:a16="http://schemas.microsoft.com/office/drawing/2014/main" id="{80FCA5C1-FD72-D2BE-E88A-58FC07212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5486400"/>
            <a:ext cx="2143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1">
            <a:extLst>
              <a:ext uri="{FF2B5EF4-FFF2-40B4-BE49-F238E27FC236}">
                <a16:creationId xmlns:a16="http://schemas.microsoft.com/office/drawing/2014/main" id="{899FB6A3-709D-0E72-18A9-C9DD86922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5492750"/>
            <a:ext cx="214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>
            <a:extLst>
              <a:ext uri="{FF2B5EF4-FFF2-40B4-BE49-F238E27FC236}">
                <a16:creationId xmlns:a16="http://schemas.microsoft.com/office/drawing/2014/main" id="{3041D050-BF50-5B7D-A008-0A58C6E3F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5503863"/>
            <a:ext cx="2143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>
            <a:extLst>
              <a:ext uri="{FF2B5EF4-FFF2-40B4-BE49-F238E27FC236}">
                <a16:creationId xmlns:a16="http://schemas.microsoft.com/office/drawing/2014/main" id="{A61D6679-A19F-8808-C9FC-868DDE2F4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5122863"/>
            <a:ext cx="215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4">
            <a:extLst>
              <a:ext uri="{FF2B5EF4-FFF2-40B4-BE49-F238E27FC236}">
                <a16:creationId xmlns:a16="http://schemas.microsoft.com/office/drawing/2014/main" id="{EF99F9C5-DC9B-5A38-8FFD-9AAFE06FB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5751513"/>
            <a:ext cx="215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5">
            <a:extLst>
              <a:ext uri="{FF2B5EF4-FFF2-40B4-BE49-F238E27FC236}">
                <a16:creationId xmlns:a16="http://schemas.microsoft.com/office/drawing/2014/main" id="{F0643287-8E41-2485-4133-F5FFA1DE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098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Mean = -2.7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Stdev =  1.5</a:t>
            </a:r>
          </a:p>
        </p:txBody>
      </p:sp>
      <p:pic>
        <p:nvPicPr>
          <p:cNvPr id="32778" name="Picture 1">
            <a:extLst>
              <a:ext uri="{FF2B5EF4-FFF2-40B4-BE49-F238E27FC236}">
                <a16:creationId xmlns:a16="http://schemas.microsoft.com/office/drawing/2014/main" id="{B72F1DF6-BCA1-4288-D9B2-2A35773B4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299200"/>
            <a:ext cx="990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10">
            <a:extLst>
              <a:ext uri="{FF2B5EF4-FFF2-40B4-BE49-F238E27FC236}">
                <a16:creationId xmlns:a16="http://schemas.microsoft.com/office/drawing/2014/main" id="{2D422700-5056-B44A-3AC7-D0FFBF8E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248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66FF"/>
                </a:solidFill>
              </a:rPr>
              <a:t>log(LR)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224979-25ED-88C8-9A75-2F2D215D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38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AB267AC-B51C-86C3-427C-EB36E5DD9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Separating hits statistically</a:t>
            </a:r>
          </a:p>
        </p:txBody>
      </p:sp>
      <p:pic>
        <p:nvPicPr>
          <p:cNvPr id="33794" name="Picture 2" descr="Graph.pdf">
            <a:extLst>
              <a:ext uri="{FF2B5EF4-FFF2-40B4-BE49-F238E27FC236}">
                <a16:creationId xmlns:a16="http://schemas.microsoft.com/office/drawing/2014/main" id="{4B22537F-56FC-9D80-57A1-B5471871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7700" y="779463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ight Brace 1">
            <a:extLst>
              <a:ext uri="{FF2B5EF4-FFF2-40B4-BE49-F238E27FC236}">
                <a16:creationId xmlns:a16="http://schemas.microsoft.com/office/drawing/2014/main" id="{E84DA6E5-B487-F164-43CF-B1BD82664823}"/>
              </a:ext>
            </a:extLst>
          </p:cNvPr>
          <p:cNvSpPr>
            <a:spLocks/>
          </p:cNvSpPr>
          <p:nvPr/>
        </p:nvSpPr>
        <p:spPr bwMode="auto">
          <a:xfrm rot="5400000">
            <a:off x="4953000" y="5334000"/>
            <a:ext cx="609600" cy="1981200"/>
          </a:xfrm>
          <a:prstGeom prst="rightBrace">
            <a:avLst>
              <a:gd name="adj1" fmla="val 8336"/>
              <a:gd name="adj2" fmla="val 5135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6" name="Right Brace 4">
            <a:extLst>
              <a:ext uri="{FF2B5EF4-FFF2-40B4-BE49-F238E27FC236}">
                <a16:creationId xmlns:a16="http://schemas.microsoft.com/office/drawing/2014/main" id="{8603A543-9E43-8695-5C91-DB9C3F760C71}"/>
              </a:ext>
            </a:extLst>
          </p:cNvPr>
          <p:cNvSpPr>
            <a:spLocks/>
          </p:cNvSpPr>
          <p:nvPr/>
        </p:nvSpPr>
        <p:spPr bwMode="auto">
          <a:xfrm rot="5400000">
            <a:off x="6553200" y="6096000"/>
            <a:ext cx="609600" cy="457200"/>
          </a:xfrm>
          <a:prstGeom prst="rightBrace">
            <a:avLst>
              <a:gd name="adj1" fmla="val 8333"/>
              <a:gd name="adj2" fmla="val 51356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3797" name="TextBox 2">
            <a:extLst>
              <a:ext uri="{FF2B5EF4-FFF2-40B4-BE49-F238E27FC236}">
                <a16:creationId xmlns:a16="http://schemas.microsoft.com/office/drawing/2014/main" id="{D3E37758-C018-9C0F-F6E1-A88CC1827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33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66FF"/>
                </a:solidFill>
              </a:rPr>
              <a:t>non-contributor distribution</a:t>
            </a:r>
          </a:p>
        </p:txBody>
      </p:sp>
      <p:sp>
        <p:nvSpPr>
          <p:cNvPr id="33798" name="TextBox 3">
            <a:extLst>
              <a:ext uri="{FF2B5EF4-FFF2-40B4-BE49-F238E27FC236}">
                <a16:creationId xmlns:a16="http://schemas.microsoft.com/office/drawing/2014/main" id="{5964FCFD-3814-D713-A102-DDDCBEF61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970338"/>
            <a:ext cx="106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1 in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million</a:t>
            </a:r>
          </a:p>
        </p:txBody>
      </p:sp>
      <p:sp>
        <p:nvSpPr>
          <p:cNvPr id="33799" name="TextBox 7">
            <a:extLst>
              <a:ext uri="{FF2B5EF4-FFF2-40B4-BE49-F238E27FC236}">
                <a16:creationId xmlns:a16="http://schemas.microsoft.com/office/drawing/2014/main" id="{8DD6E2BB-0E85-2C65-1CDE-720D985C2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70338"/>
            <a:ext cx="144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 in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thousand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88780F4A-9472-E2CE-7468-5DBFFADA8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472238"/>
            <a:ext cx="109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Burton </a:t>
            </a:r>
          </a:p>
        </p:txBody>
      </p:sp>
      <p:sp>
        <p:nvSpPr>
          <p:cNvPr id="33801" name="Rectangle 8">
            <a:extLst>
              <a:ext uri="{FF2B5EF4-FFF2-40B4-BE49-F238E27FC236}">
                <a16:creationId xmlns:a16="http://schemas.microsoft.com/office/drawing/2014/main" id="{4EC0C061-DB05-6A20-8B6C-50D55361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477000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Other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87E91-E760-4B25-11D3-15F9A9EB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39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C654-5F62-F5B8-5B31-D9A47AB94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4C3-BC29-5142-5EA1-CB38F05F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Maternity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2F4C0-3605-8E8B-6EE3-F81DE1D3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18225"/>
            <a:ext cx="7772400" cy="5539775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99A8A93-1E12-F44F-E7A5-45FAC9A0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0233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0E23A081-41E3-170A-44EB-AECDD7B0B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leads to conviction</a:t>
            </a:r>
          </a:p>
        </p:txBody>
      </p:sp>
      <p:sp>
        <p:nvSpPr>
          <p:cNvPr id="34818" name="TextBox 1">
            <a:extLst>
              <a:ext uri="{FF2B5EF4-FFF2-40B4-BE49-F238E27FC236}">
                <a16:creationId xmlns:a16="http://schemas.microsoft.com/office/drawing/2014/main" id="{95282BA1-3354-3F67-BC7A-3149E61A1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1828800"/>
            <a:ext cx="739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Mr. Burton pleaded guilty to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rape committed on January 1, 2014.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He was sentenced to 12 years in prison.</a:t>
            </a:r>
          </a:p>
        </p:txBody>
      </p:sp>
      <p:pic>
        <p:nvPicPr>
          <p:cNvPr id="34819" name="Picture 2" descr="DNAhandcuffs.jpg">
            <a:extLst>
              <a:ext uri="{FF2B5EF4-FFF2-40B4-BE49-F238E27FC236}">
                <a16:creationId xmlns:a16="http://schemas.microsoft.com/office/drawing/2014/main" id="{BC78583C-E341-828C-BFCE-F7392A5BB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3276600"/>
            <a:ext cx="243363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10336A-4908-F553-F319-A84DA4FA920D}"/>
              </a:ext>
            </a:extLst>
          </p:cNvPr>
          <p:cNvSpPr txBox="1"/>
          <p:nvPr/>
        </p:nvSpPr>
        <p:spPr>
          <a:xfrm>
            <a:off x="2166938" y="4419600"/>
            <a:ext cx="48768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Defendant also convicted of having sex with 13 year old girl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E73A287-B720-CDDE-A2CE-4E0A5733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40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EFCB403-FAD2-B945-84D7-D1CDA312D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Texas v. </a:t>
            </a:r>
            <a:r>
              <a:rPr lang="en-US" altLang="en-US" dirty="0" err="1">
                <a:ea typeface="ＭＳ Ｐゴシック" panose="020B0600070205080204" pitchFamily="34" charset="-128"/>
              </a:rPr>
              <a:t>Lydell</a:t>
            </a:r>
            <a:r>
              <a:rPr lang="en-US" altLang="en-US" dirty="0">
                <a:ea typeface="ＭＳ Ｐゴシック" panose="020B0600070205080204" pitchFamily="34" charset="-128"/>
              </a:rPr>
              <a:t> Grant</a:t>
            </a:r>
          </a:p>
        </p:txBody>
      </p:sp>
      <p:sp>
        <p:nvSpPr>
          <p:cNvPr id="46093" name="Slide Number Placeholder 1">
            <a:extLst>
              <a:ext uri="{FF2B5EF4-FFF2-40B4-BE49-F238E27FC236}">
                <a16:creationId xmlns:a16="http://schemas.microsoft.com/office/drawing/2014/main" id="{F41A5AB9-F985-1B41-8986-2BBEC91E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1549E-A492-9141-ADFE-B9E798920DE7}" type="slidenum">
              <a:rPr lang="en-US" altLang="en-US" sz="2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AA1A8-7E7E-6041-8224-3D7CCAF0AE94}"/>
              </a:ext>
            </a:extLst>
          </p:cNvPr>
          <p:cNvSpPr txBox="1"/>
          <p:nvPr/>
        </p:nvSpPr>
        <p:spPr>
          <a:xfrm>
            <a:off x="413369" y="2008248"/>
            <a:ext cx="77540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2800" dirty="0">
                <a:solidFill>
                  <a:srgbClr val="0070C0"/>
                </a:solidFill>
                <a:ea typeface="ＭＳ Ｐゴシック" charset="-128"/>
              </a:rPr>
              <a:t>2011, Houston lab fails to interpret DNA mixture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ea typeface="ＭＳ Ｐゴシック" charset="-128"/>
              </a:rPr>
              <a:t>from fingernails of 2010 murder victim;</a:t>
            </a:r>
          </a:p>
          <a:p>
            <a:pPr algn="ctr"/>
            <a:r>
              <a:rPr lang="en-US" altLang="x-none" sz="2800" dirty="0">
                <a:solidFill>
                  <a:srgbClr val="0070C0"/>
                </a:solidFill>
                <a:ea typeface="ＭＳ Ｐゴシック" charset="-128"/>
              </a:rPr>
              <a:t>crime lab testifies DNA is inconclusive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DAA54-F9EC-F844-AA12-3E95524BE810}"/>
              </a:ext>
            </a:extLst>
          </p:cNvPr>
          <p:cNvSpPr txBox="1"/>
          <p:nvPr/>
        </p:nvSpPr>
        <p:spPr>
          <a:xfrm>
            <a:off x="1742607" y="3733800"/>
            <a:ext cx="5369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2800" dirty="0" err="1">
                <a:solidFill>
                  <a:srgbClr val="0432FF"/>
                </a:solidFill>
                <a:ea typeface="ＭＳ Ｐゴシック" charset="-128"/>
              </a:rPr>
              <a:t>Lydell</a:t>
            </a:r>
            <a:r>
              <a:rPr lang="en-US" altLang="x-none" sz="2800" dirty="0">
                <a:solidFill>
                  <a:srgbClr val="0432FF"/>
                </a:solidFill>
                <a:ea typeface="ＭＳ Ｐゴシック" charset="-128"/>
              </a:rPr>
              <a:t> Grant convicted of murder</a:t>
            </a:r>
          </a:p>
          <a:p>
            <a:pPr algn="ctr"/>
            <a:r>
              <a:rPr lang="en-US" altLang="x-none" sz="2800" dirty="0">
                <a:solidFill>
                  <a:srgbClr val="0432FF"/>
                </a:solidFill>
                <a:ea typeface="ＭＳ Ｐゴシック" charset="-128"/>
              </a:rPr>
              <a:t>and receives a life sentence</a:t>
            </a:r>
            <a:endParaRPr lang="en-US" sz="2800" dirty="0">
              <a:solidFill>
                <a:srgbClr val="0432FF"/>
              </a:solidFill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6F6A8-553B-4944-B3E6-907B1B8CA0A4}"/>
              </a:ext>
            </a:extLst>
          </p:cNvPr>
          <p:cNvSpPr txBox="1"/>
          <p:nvPr/>
        </p:nvSpPr>
        <p:spPr>
          <a:xfrm>
            <a:off x="1499692" y="5072628"/>
            <a:ext cx="5581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2800" dirty="0">
                <a:solidFill>
                  <a:srgbClr val="002060"/>
                </a:solidFill>
                <a:ea typeface="ＭＳ Ｐゴシック" charset="-128"/>
              </a:rPr>
              <a:t>2019, Innocence Project of Texas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ea typeface="ＭＳ Ｐゴシック" charset="-128"/>
              </a:rPr>
              <a:t>sends DNA data to Cybergenetics</a:t>
            </a:r>
          </a:p>
        </p:txBody>
      </p:sp>
    </p:spTree>
    <p:extLst>
      <p:ext uri="{BB962C8B-B14F-4D97-AF65-F5344CB8AC3E}">
        <p14:creationId xmlns:p14="http://schemas.microsoft.com/office/powerpoint/2010/main" val="1855222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C85839B5-0EC4-6C45-9F11-E7FA8AA7D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 statistics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CC4BB1-FCC1-194C-BF82-8221C1AAA104}"/>
              </a:ext>
            </a:extLst>
          </p:cNvPr>
          <p:cNvGraphicFramePr>
            <a:graphicFrameLocks noGrp="1"/>
          </p:cNvGraphicFramePr>
          <p:nvPr/>
        </p:nvGraphicFramePr>
        <p:xfrm>
          <a:off x="742950" y="2422525"/>
          <a:ext cx="7658100" cy="1890713"/>
        </p:xfrm>
        <a:graphic>
          <a:graphicData uri="http://schemas.openxmlformats.org/drawingml/2006/table">
            <a:tbl>
              <a:tblPr/>
              <a:tblGrid>
                <a:gridCol w="115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93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marT="45743" marB="4574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marT="45743" marB="4574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12.1.1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Aaron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Scheerhoorn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3" marB="4574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13.1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Lydell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Grant</a:t>
                      </a:r>
                    </a:p>
                  </a:txBody>
                  <a:tcPr marT="45743" marB="4574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39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12.2.1.1</a:t>
                      </a:r>
                    </a:p>
                  </a:txBody>
                  <a:tcPr marT="45743" marB="45743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right hand fingernails</a:t>
                      </a:r>
                    </a:p>
                  </a:txBody>
                  <a:tcPr marT="45743" marB="45743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18.61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6" marB="45746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-12.93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6" marB="45746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093" name="Slide Number Placeholder 1">
            <a:extLst>
              <a:ext uri="{FF2B5EF4-FFF2-40B4-BE49-F238E27FC236}">
                <a16:creationId xmlns:a16="http://schemas.microsoft.com/office/drawing/2014/main" id="{89918F48-F713-124B-B198-FD763E6C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1138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0E16-0348-384D-B349-68F21A5E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143000"/>
          </a:xfrm>
        </p:spPr>
        <p:txBody>
          <a:bodyPr/>
          <a:lstStyle/>
          <a:p>
            <a:r>
              <a:rPr lang="en-US" dirty="0"/>
              <a:t>Non-matching evidence genotype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DC504-FF13-8D4A-BF59-7D0868FD49A1}"/>
              </a:ext>
            </a:extLst>
          </p:cNvPr>
          <p:cNvSpPr txBox="1"/>
          <p:nvPr/>
        </p:nvSpPr>
        <p:spPr>
          <a:xfrm>
            <a:off x="76200" y="1766047"/>
            <a:ext cx="906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2060"/>
                </a:solidFill>
              </a:rPr>
              <a:t>TrueAllele</a:t>
            </a:r>
            <a:r>
              <a:rPr lang="en-US" sz="2800" dirty="0">
                <a:solidFill>
                  <a:srgbClr val="002060"/>
                </a:solidFill>
              </a:rPr>
              <a:t> also inferred a </a:t>
            </a:r>
            <a:r>
              <a:rPr lang="en-US" sz="2800" b="1" dirty="0">
                <a:solidFill>
                  <a:srgbClr val="002060"/>
                </a:solidFill>
              </a:rPr>
              <a:t>non-matching evidence genotype</a:t>
            </a:r>
            <a:r>
              <a:rPr lang="en-US" sz="2800" dirty="0">
                <a:solidFill>
                  <a:srgbClr val="002060"/>
                </a:solidFill>
              </a:rPr>
              <a:t> from the right-hand fingernails. The probabilistic genotype of this unknown contributor has an expected LR match statistic of 18.2 trillion. </a:t>
            </a:r>
          </a:p>
          <a:p>
            <a:pPr algn="l"/>
            <a:endParaRPr lang="en-US" sz="2800" dirty="0">
              <a:solidFill>
                <a:srgbClr val="002060"/>
              </a:solidFill>
            </a:endParaRP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A </a:t>
            </a:r>
            <a:r>
              <a:rPr lang="en-US" sz="2800" b="1" dirty="0">
                <a:solidFill>
                  <a:srgbClr val="002060"/>
                </a:solidFill>
              </a:rPr>
              <a:t>CODIS-searchable allele list </a:t>
            </a:r>
            <a:r>
              <a:rPr lang="en-US" sz="2800" dirty="0">
                <a:solidFill>
                  <a:srgbClr val="002060"/>
                </a:solidFill>
              </a:rPr>
              <a:t>was derived from the probabilistic genotype at a 90% credible level. </a:t>
            </a:r>
          </a:p>
          <a:p>
            <a:pPr algn="l"/>
            <a:endParaRPr lang="en-US" sz="2800" dirty="0">
              <a:solidFill>
                <a:srgbClr val="002060"/>
              </a:solidFill>
            </a:endParaRP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Should additional reference genotypes become available, </a:t>
            </a:r>
            <a:r>
              <a:rPr lang="en-US" sz="2800" b="1" dirty="0">
                <a:solidFill>
                  <a:srgbClr val="002060"/>
                </a:solidFill>
              </a:rPr>
              <a:t>Cybergenetics can compare </a:t>
            </a:r>
            <a:r>
              <a:rPr lang="en-US" sz="2800" dirty="0">
                <a:solidFill>
                  <a:srgbClr val="002060"/>
                </a:solidFill>
              </a:rPr>
              <a:t>them with the probabilistic genotype to calculate DNA match statistics.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A866833-BB4A-DC4F-8DC2-43806A36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3679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ED6B-2ACE-E146-B391-C9A68D1F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Unprecedented CODIS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0822D-2F15-1842-A243-FF97E9645D8F}"/>
              </a:ext>
            </a:extLst>
          </p:cNvPr>
          <p:cNvSpPr txBox="1"/>
          <p:nvPr/>
        </p:nvSpPr>
        <p:spPr>
          <a:xfrm>
            <a:off x="685800" y="2514600"/>
            <a:ext cx="8128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5100" algn="l"/>
            <a:r>
              <a:rPr lang="en-US" sz="2800" dirty="0">
                <a:solidFill>
                  <a:srgbClr val="0432FF"/>
                </a:solidFill>
              </a:rPr>
              <a:t>• In 2019, </a:t>
            </a:r>
            <a:r>
              <a:rPr lang="en-US" sz="2800" dirty="0" err="1">
                <a:solidFill>
                  <a:srgbClr val="0432FF"/>
                </a:solidFill>
              </a:rPr>
              <a:t>TrueAllele</a:t>
            </a:r>
            <a:r>
              <a:rPr lang="en-US" sz="2800" dirty="0">
                <a:solidFill>
                  <a:srgbClr val="0432FF"/>
                </a:solidFill>
              </a:rPr>
              <a:t> crime lab searches CODIS</a:t>
            </a:r>
          </a:p>
          <a:p>
            <a:pPr marL="171450" indent="-165100" algn="l"/>
            <a:r>
              <a:rPr lang="en-US" sz="2800" dirty="0">
                <a:solidFill>
                  <a:srgbClr val="0432FF"/>
                </a:solidFill>
              </a:rPr>
              <a:t>• Search finds the unknown fingernail person</a:t>
            </a:r>
          </a:p>
          <a:p>
            <a:pPr marL="171450" indent="-165100" algn="l"/>
            <a:r>
              <a:rPr lang="en-US" sz="2800" dirty="0">
                <a:solidFill>
                  <a:srgbClr val="0432FF"/>
                </a:solidFill>
              </a:rPr>
              <a:t>• Confronted in Georgia, killer confesses to crime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642EA-B040-7F4C-8597-B9D8487944D2}"/>
              </a:ext>
            </a:extLst>
          </p:cNvPr>
          <p:cNvSpPr txBox="1"/>
          <p:nvPr/>
        </p:nvSpPr>
        <p:spPr>
          <a:xfrm>
            <a:off x="503496" y="4953000"/>
            <a:ext cx="812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5100" algn="ctr"/>
            <a:r>
              <a:rPr lang="en-US" sz="2800" dirty="0">
                <a:solidFill>
                  <a:srgbClr val="7030A0"/>
                </a:solidFill>
              </a:rPr>
              <a:t>Government was not pleased by our use of</a:t>
            </a:r>
          </a:p>
          <a:p>
            <a:pPr marL="171450" indent="-165100" algn="ctr"/>
            <a:r>
              <a:rPr lang="en-US" sz="2800" dirty="0">
                <a:solidFill>
                  <a:srgbClr val="7030A0"/>
                </a:solidFill>
              </a:rPr>
              <a:t>better science to reveal the truth in this case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C18AAB-048C-F048-B5CE-8A923504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123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ED6B-2ACE-E146-B391-C9A68D1F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released, exonerated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0822D-2F15-1842-A243-FF97E9645D8F}"/>
              </a:ext>
            </a:extLst>
          </p:cNvPr>
          <p:cNvSpPr txBox="1"/>
          <p:nvPr/>
        </p:nvSpPr>
        <p:spPr>
          <a:xfrm>
            <a:off x="1269732" y="1905000"/>
            <a:ext cx="6604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5100" algn="l"/>
            <a:r>
              <a:rPr lang="en-US" sz="2800" dirty="0">
                <a:solidFill>
                  <a:srgbClr val="0432FF"/>
                </a:solidFill>
              </a:rPr>
              <a:t>• Grant eventually released from prison</a:t>
            </a:r>
          </a:p>
          <a:p>
            <a:pPr marL="171450" indent="-165100" algn="l"/>
            <a:r>
              <a:rPr lang="en-US" sz="2800" dirty="0">
                <a:solidFill>
                  <a:srgbClr val="0432FF"/>
                </a:solidFill>
              </a:rPr>
              <a:t>• In 2021, </a:t>
            </a:r>
            <a:r>
              <a:rPr lang="en-US" sz="2800" dirty="0" err="1">
                <a:solidFill>
                  <a:srgbClr val="0432FF"/>
                </a:solidFill>
              </a:rPr>
              <a:t>Lydell</a:t>
            </a:r>
            <a:r>
              <a:rPr lang="en-US" sz="2800" dirty="0">
                <a:solidFill>
                  <a:srgbClr val="0432FF"/>
                </a:solidFill>
              </a:rPr>
              <a:t> Grant finally exonerated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C18AAB-048C-F048-B5CE-8A923504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45</a:t>
            </a:fld>
            <a:endParaRPr lang="en-US" altLang="en-US" dirty="0"/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348F7C6-DDED-5244-8A98-F74FB6A79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004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4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D8BEE-5A35-EE29-D525-AA75C0809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8C7B-BC14-9921-D74A-414D97B8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TrueAllele</a:t>
            </a:r>
            <a:r>
              <a:rPr lang="en-US" dirty="0"/>
              <a:t> reliability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FDA4F-733A-BA19-5FB1-0CE557662F7A}"/>
              </a:ext>
            </a:extLst>
          </p:cNvPr>
          <p:cNvSpPr txBox="1"/>
          <p:nvPr/>
        </p:nvSpPr>
        <p:spPr>
          <a:xfrm>
            <a:off x="1860360" y="2001912"/>
            <a:ext cx="546976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</a:rPr>
              <a:t>Over 40 validation studies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8 peer-reviewed papers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   ≤10 contributors, low DNA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Over 50 admissibility rulings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accepted in US, UK, etc.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Over 500 client agencies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including FBI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Sensitive, specific, accurate 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informative, easy to use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81DAF5B-6670-D8EA-1274-FFB72D3A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46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357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819D-65CF-E32F-4D5C-27B387D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Peer-reviewed validation studies </a:t>
            </a:r>
            <a:endParaRPr lang="en-US" altLang="en-US" kern="0" dirty="0">
              <a:ea typeface="ＭＳ Ｐゴシック" panose="020B0600070205080204" pitchFamily="34" charset="-128"/>
            </a:endParaRPr>
          </a:p>
        </p:txBody>
      </p:sp>
      <p:sp>
        <p:nvSpPr>
          <p:cNvPr id="30722" name="TextBox 4">
            <a:extLst>
              <a:ext uri="{FF2B5EF4-FFF2-40B4-BE49-F238E27FC236}">
                <a16:creationId xmlns:a16="http://schemas.microsoft.com/office/drawing/2014/main" id="{C4C22D5E-2D08-6A4C-B5CA-1934EEDE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940044"/>
            <a:ext cx="89154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Sinelnikov</a:t>
            </a:r>
            <a:r>
              <a:rPr lang="en-US" altLang="en-US" sz="1600" dirty="0">
                <a:solidFill>
                  <a:srgbClr val="0000FF"/>
                </a:solidFill>
              </a:rPr>
              <a:t> A. An information gap in DNA evidence interpretation. </a:t>
            </a:r>
            <a:r>
              <a:rPr lang="en-US" altLang="en-US" sz="1600" i="1" dirty="0" err="1">
                <a:solidFill>
                  <a:srgbClr val="0000FF"/>
                </a:solidFill>
              </a:rPr>
              <a:t>PLoS</a:t>
            </a:r>
            <a:r>
              <a:rPr lang="en-US" altLang="en-US" sz="1600" i="1" dirty="0">
                <a:solidFill>
                  <a:srgbClr val="0000FF"/>
                </a:solidFill>
              </a:rPr>
              <a:t> ONE</a:t>
            </a:r>
            <a:r>
              <a:rPr lang="en-US" altLang="en-US" sz="1600" dirty="0">
                <a:solidFill>
                  <a:srgbClr val="0000FF"/>
                </a:solidFill>
              </a:rPr>
              <a:t>. 2009;4(12):e8327.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3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altLang="en-US" sz="1600" i="1" dirty="0">
                <a:solidFill>
                  <a:srgbClr val="0000FF"/>
                </a:solidFill>
              </a:rPr>
              <a:t>Science &amp; Justice</a:t>
            </a:r>
            <a:r>
              <a:rPr lang="en-US" altLang="en-US" sz="1600" dirty="0">
                <a:solidFill>
                  <a:srgbClr val="0000FF"/>
                </a:solidFill>
              </a:rPr>
              <a:t>. 2013;53(2):103-114.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3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J, Sugimoto G, Miller K.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2015;60(4):857-868.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3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Greenspoon SA, </a:t>
            </a:r>
            <a:r>
              <a:rPr lang="en-US" altLang="en-US" sz="1600" dirty="0" err="1">
                <a:solidFill>
                  <a:srgbClr val="0000FF"/>
                </a:solidFill>
              </a:rPr>
              <a:t>Schiermeier</a:t>
            </a:r>
            <a:r>
              <a:rPr lang="en-US" altLang="en-US" sz="1600" dirty="0">
                <a:solidFill>
                  <a:srgbClr val="0000FF"/>
                </a:solidFill>
              </a:rPr>
              <a:t>-Wood L, Jenkins BC. Establishing the limits of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Casework: a validation study.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2015;60(5):1263-1276.</a:t>
            </a:r>
            <a:r>
              <a:rPr lang="en-US" altLang="en-US" sz="1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3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Bauer DW, Butt N,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JM, Perlin MW. Validating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interpretation of DNA mixtures containing up to ten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2020; 65(2):380-398.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3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99"/>
                </a:solidFill>
              </a:rPr>
              <a:t>Perlin MW, Legler MM, Spencer CE, Smith JL, Allan WP, Belrose JL, </a:t>
            </a:r>
            <a:r>
              <a:rPr lang="en-US" altLang="en-US" sz="1600" dirty="0" err="1">
                <a:solidFill>
                  <a:srgbClr val="333399"/>
                </a:solidFill>
              </a:rPr>
              <a:t>Duceman</a:t>
            </a:r>
            <a:r>
              <a:rPr lang="en-US" altLang="en-US" sz="1600" dirty="0">
                <a:solidFill>
                  <a:srgbClr val="333399"/>
                </a:solidFill>
              </a:rPr>
              <a:t> BW. Validating </a:t>
            </a:r>
            <a:r>
              <a:rPr lang="en-US" altLang="en-US" sz="1600" dirty="0" err="1">
                <a:solidFill>
                  <a:srgbClr val="333399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333399"/>
                </a:solidFill>
              </a:rPr>
              <a:t>®</a:t>
            </a:r>
            <a:r>
              <a:rPr lang="en-US" altLang="en-US" sz="1600" dirty="0">
                <a:solidFill>
                  <a:srgbClr val="333399"/>
                </a:solidFill>
              </a:rPr>
              <a:t> DNA mixture interpretation. </a:t>
            </a:r>
            <a:r>
              <a:rPr lang="en-US" altLang="en-US" sz="1600" i="1" dirty="0">
                <a:solidFill>
                  <a:srgbClr val="333399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333399"/>
                </a:solidFill>
              </a:rPr>
              <a:t>. 2011;56(6):1430-1447.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300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99"/>
                </a:solidFill>
              </a:rPr>
              <a:t>Perlin MW, Belrose JL, </a:t>
            </a:r>
            <a:r>
              <a:rPr lang="en-US" altLang="en-US" sz="1600" dirty="0" err="1">
                <a:solidFill>
                  <a:srgbClr val="333399"/>
                </a:solidFill>
              </a:rPr>
              <a:t>Duceman</a:t>
            </a:r>
            <a:r>
              <a:rPr lang="en-US" altLang="en-US" sz="1600" dirty="0">
                <a:solidFill>
                  <a:srgbClr val="333399"/>
                </a:solidFill>
              </a:rPr>
              <a:t> BW. New York State </a:t>
            </a:r>
            <a:r>
              <a:rPr lang="en-US" altLang="en-US" sz="1600" dirty="0" err="1">
                <a:solidFill>
                  <a:srgbClr val="333399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333399"/>
                </a:solidFill>
              </a:rPr>
              <a:t>®</a:t>
            </a:r>
            <a:r>
              <a:rPr lang="en-US" altLang="en-US" sz="1600" dirty="0">
                <a:solidFill>
                  <a:srgbClr val="333399"/>
                </a:solidFill>
              </a:rPr>
              <a:t> Casework validation study. </a:t>
            </a:r>
            <a:r>
              <a:rPr lang="en-US" altLang="en-US" sz="1600" i="1" dirty="0">
                <a:solidFill>
                  <a:srgbClr val="333399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333399"/>
                </a:solidFill>
              </a:rPr>
              <a:t>. 2013;58(6):1458-1466.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300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99"/>
                </a:solidFill>
              </a:rPr>
              <a:t>Perlin MW, Dormer K, </a:t>
            </a:r>
            <a:r>
              <a:rPr lang="en-US" altLang="en-US" sz="1600" dirty="0" err="1">
                <a:solidFill>
                  <a:srgbClr val="333399"/>
                </a:solidFill>
              </a:rPr>
              <a:t>Hornyak</a:t>
            </a:r>
            <a:r>
              <a:rPr lang="en-US" altLang="en-US" sz="1600" dirty="0">
                <a:solidFill>
                  <a:srgbClr val="333399"/>
                </a:solidFill>
              </a:rPr>
              <a:t> J, </a:t>
            </a:r>
            <a:r>
              <a:rPr lang="en-US" altLang="en-US" sz="1600" dirty="0" err="1">
                <a:solidFill>
                  <a:srgbClr val="333399"/>
                </a:solidFill>
              </a:rPr>
              <a:t>Schiermeier</a:t>
            </a:r>
            <a:r>
              <a:rPr lang="en-US" altLang="en-US" sz="1600" dirty="0">
                <a:solidFill>
                  <a:srgbClr val="333399"/>
                </a:solidFill>
              </a:rPr>
              <a:t>-Wood L, Greenspoon S. </a:t>
            </a:r>
            <a:r>
              <a:rPr lang="en-US" altLang="en-US" sz="1600" dirty="0" err="1">
                <a:solidFill>
                  <a:srgbClr val="333399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333399"/>
                </a:solidFill>
              </a:rPr>
              <a:t>®</a:t>
            </a:r>
            <a:r>
              <a:rPr lang="en-US" altLang="en-US" sz="1600" dirty="0">
                <a:solidFill>
                  <a:srgbClr val="333399"/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1600" i="1" dirty="0">
                <a:solidFill>
                  <a:srgbClr val="333399"/>
                </a:solidFill>
              </a:rPr>
              <a:t>PLOS ONE</a:t>
            </a:r>
            <a:r>
              <a:rPr lang="en-US" altLang="en-US" sz="1600" dirty="0">
                <a:solidFill>
                  <a:srgbClr val="333399"/>
                </a:solidFill>
              </a:rPr>
              <a:t>. 2014;(9)3:e92837.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7D54B17-53FA-B929-102B-DDF4B8A4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0722" y="0"/>
            <a:ext cx="553278" cy="4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E1104-1D76-DBA1-3DCA-FC943550C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F4AA-F7F1-2936-6A6C-94F1A544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TrueAllele</a:t>
            </a:r>
            <a:r>
              <a:rPr lang="en-US" dirty="0"/>
              <a:t>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7FB8C-0F94-C6A0-65E5-2163AB4A474E}"/>
              </a:ext>
            </a:extLst>
          </p:cNvPr>
          <p:cNvSpPr txBox="1"/>
          <p:nvPr/>
        </p:nvSpPr>
        <p:spPr>
          <a:xfrm>
            <a:off x="2078074" y="1866445"/>
            <a:ext cx="52854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2060"/>
                </a:solidFill>
              </a:rPr>
              <a:t>TrueAllele</a:t>
            </a:r>
            <a:r>
              <a:rPr lang="en-US" sz="3200" dirty="0">
                <a:solidFill>
                  <a:srgbClr val="002060"/>
                </a:solidFill>
              </a:rPr>
              <a:t> training courses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introduction to methods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   advanced problem solving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   self-paced workbooks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Free for Africa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UCT – 2023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   Zambia – 2024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6#AFF attendees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follow-up course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F60F7AB-5821-472B-10A5-372282DF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48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419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E3CF4-C155-6786-C46F-CFF4DA9C5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01CD-F67F-B66C-7E4E-D355051D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TrueAllele</a:t>
            </a:r>
            <a:r>
              <a:rPr lang="en-US" dirty="0"/>
              <a:t> for Africa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D7D10-C49E-66D8-501E-5DEDF6947FF9}"/>
              </a:ext>
            </a:extLst>
          </p:cNvPr>
          <p:cNvSpPr txBox="1"/>
          <p:nvPr/>
        </p:nvSpPr>
        <p:spPr>
          <a:xfrm>
            <a:off x="1566446" y="1931760"/>
            <a:ext cx="64235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</a:rPr>
              <a:t>DNA information solves crime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prevents crime, promotes justice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IPG </a:t>
            </a:r>
            <a:r>
              <a:rPr lang="en-US" sz="3200" dirty="0" err="1">
                <a:solidFill>
                  <a:srgbClr val="002060"/>
                </a:solidFill>
              </a:rPr>
              <a:t>TrueAllele</a:t>
            </a:r>
            <a:r>
              <a:rPr lang="en-US" sz="3200" dirty="0">
                <a:solidFill>
                  <a:srgbClr val="002060"/>
                </a:solidFill>
              </a:rPr>
              <a:t> database  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connects crimes and criminals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   DDG CODIS is less effective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Computer automation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accurate genotyping and match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   scales up for Africa at low cost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Easy to understand and use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0715193-5ACE-F8F7-98AA-DAA81D13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49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887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BE479-89D8-0C49-16B9-411B109CA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C0F86-062F-1013-7138-AA1F497E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Missing Person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DE90E-F544-2EBF-DF76-0AF3E5902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20254"/>
            <a:ext cx="7772400" cy="5539775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0C5E0BB-329E-51CC-3BD7-BB97C1B2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7581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48A7CD9-4589-E3D4-D125-458F95B597F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More information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352149D-3868-9136-7E1C-739AEFF7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36378"/>
            <a:ext cx="563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http://</a:t>
            </a:r>
            <a:r>
              <a:rPr lang="en-US" altLang="en-US" sz="2400" dirty="0" err="1">
                <a:solidFill>
                  <a:srgbClr val="0000FF"/>
                </a:solidFill>
              </a:rPr>
              <a:t>www.cybgen.com</a:t>
            </a:r>
            <a:r>
              <a:rPr lang="en-US" altLang="en-US" sz="2400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AA71683-E4AE-89F1-4589-088FDAF0B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4804472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http://</a:t>
            </a:r>
            <a:r>
              <a:rPr lang="en-US" altLang="en-US" sz="2400" dirty="0" err="1">
                <a:solidFill>
                  <a:srgbClr val="000090"/>
                </a:solidFill>
              </a:rPr>
              <a:t>www.youtube.com</a:t>
            </a:r>
            <a:r>
              <a:rPr lang="en-US" altLang="en-US" sz="2400" dirty="0">
                <a:solidFill>
                  <a:srgbClr val="000090"/>
                </a:solidFill>
              </a:rPr>
              <a:t>/user/</a:t>
            </a:r>
            <a:r>
              <a:rPr lang="en-US" altLang="en-US" sz="2400" dirty="0" err="1">
                <a:solidFill>
                  <a:srgbClr val="000090"/>
                </a:solidFill>
              </a:rPr>
              <a:t>TrueAllele</a:t>
            </a:r>
            <a:endParaRPr lang="en-US" altLang="en-US" sz="2400" dirty="0">
              <a:solidFill>
                <a:srgbClr val="00009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90"/>
                </a:solidFill>
              </a:rPr>
              <a:t>TrueAllele</a:t>
            </a:r>
            <a:r>
              <a:rPr lang="en-US" altLang="en-US" sz="2400" dirty="0">
                <a:solidFill>
                  <a:srgbClr val="000090"/>
                </a:solidFill>
              </a:rPr>
              <a:t> YouTube channel</a:t>
            </a:r>
          </a:p>
        </p:txBody>
      </p:sp>
      <p:pic>
        <p:nvPicPr>
          <p:cNvPr id="8" name="Picture 1" descr="YouTube-logo-full_color.png">
            <a:extLst>
              <a:ext uri="{FF2B5EF4-FFF2-40B4-BE49-F238E27FC236}">
                <a16:creationId xmlns:a16="http://schemas.microsoft.com/office/drawing/2014/main" id="{FB8E346E-8451-D5F3-CF97-784FB3D01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5406135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D48E77F9-617B-4395-4160-C7247645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717" y="2198340"/>
            <a:ext cx="27105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Courses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Newsletters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Newsroom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Presentations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Publications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Webinars</a:t>
            </a:r>
          </a:p>
        </p:txBody>
      </p:sp>
      <p:pic>
        <p:nvPicPr>
          <p:cNvPr id="10" name="Picture 9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64E5877-2034-D360-E912-97EC951B0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97" y="6224195"/>
            <a:ext cx="2664870" cy="50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743681-8B0D-EE23-7A71-89956BF3A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132" y="2316566"/>
            <a:ext cx="2224868" cy="2224868"/>
          </a:xfrm>
          <a:prstGeom prst="rect">
            <a:avLst/>
          </a:prstGeom>
        </p:spPr>
      </p:pic>
      <p:pic>
        <p:nvPicPr>
          <p:cNvPr id="14" name="Picture 13" descr="A logo with a star and a hand&#10;&#10;Description automatically generated">
            <a:extLst>
              <a:ext uri="{FF2B5EF4-FFF2-40B4-BE49-F238E27FC236}">
                <a16:creationId xmlns:a16="http://schemas.microsoft.com/office/drawing/2014/main" id="{4CB4467B-BA6E-201A-71D1-8A9215573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995" y="5750561"/>
            <a:ext cx="960120" cy="9867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3EB7B7-CA97-F430-1D0E-B1EA1776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758CF-0B6B-37AB-B184-D6C59430ED27}"/>
              </a:ext>
            </a:extLst>
          </p:cNvPr>
          <p:cNvSpPr txBox="1"/>
          <p:nvPr/>
        </p:nvSpPr>
        <p:spPr>
          <a:xfrm>
            <a:off x="3892253" y="6270693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</a:rPr>
              <a:t>info@cybgen.com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28358D2-3596-18A8-18D1-29C9E7F62BB8}"/>
              </a:ext>
            </a:extLst>
          </p:cNvPr>
          <p:cNvSpPr txBox="1">
            <a:spLocks/>
          </p:cNvSpPr>
          <p:nvPr/>
        </p:nvSpPr>
        <p:spPr bwMode="auto">
          <a:xfrm>
            <a:off x="8338142" y="101600"/>
            <a:ext cx="64552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BC52B989-C841-AE49-AFC6-E229D52434A4}" type="slidenum">
              <a:rPr lang="en-US" sz="2400" smtClean="0"/>
              <a:pPr/>
              <a:t>50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543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72E51-61FA-2E5C-BADC-7A84510E9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AF95-6E93-EAA8-B5B4-B5CF8ACA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Mixture with Kinship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18A68-946B-BC33-194C-747961288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89" y="1670463"/>
            <a:ext cx="8594622" cy="3517073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0A240CB-FD03-E92D-6550-662D13DD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65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C8D4-B05D-0C81-574F-8BB3A0EF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Kinship Cases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7B139-0FD7-D88B-8224-E34D47646CBC}"/>
              </a:ext>
            </a:extLst>
          </p:cNvPr>
          <p:cNvSpPr txBox="1"/>
          <p:nvPr/>
        </p:nvSpPr>
        <p:spPr>
          <a:xfrm>
            <a:off x="1622909" y="2644170"/>
            <a:ext cx="62872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</a:rPr>
              <a:t>Four half-siblings (UCT)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New York daughter rape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Pennsylvania two-parent murder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C22D17C-EC92-3AB8-ED02-E88E5056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417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5B99-60FD-D79B-16B7-82B3FEE3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half-siblings (UCT)</a:t>
            </a:r>
          </a:p>
        </p:txBody>
      </p:sp>
      <p:pic>
        <p:nvPicPr>
          <p:cNvPr id="4" name="Picture 3" descr="A diagram of a family tree&#10;&#10;Description automatically generated">
            <a:extLst>
              <a:ext uri="{FF2B5EF4-FFF2-40B4-BE49-F238E27FC236}">
                <a16:creationId xmlns:a16="http://schemas.microsoft.com/office/drawing/2014/main" id="{B2F5E862-63C5-3117-A68C-477909ED6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14" y="2245405"/>
            <a:ext cx="6651171" cy="3625811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FDC7D11-AA90-FDAF-89AB-12E589B5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BF14-FCFB-0669-D845-0937EB8A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4 Half-sib remains identification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09B8D02-2BE5-83B0-5D84-6E948F72E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751686"/>
              </p:ext>
            </p:extLst>
          </p:nvPr>
        </p:nvGraphicFramePr>
        <p:xfrm>
          <a:off x="51835" y="2242457"/>
          <a:ext cx="899885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12000" imgH="1866900" progId="Excel.Sheet.12">
                  <p:embed/>
                </p:oleObj>
              </mc:Choice>
              <mc:Fallback>
                <p:oleObj name="Worksheet" r:id="rId2" imgW="7112000" imgH="1866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35" y="2242457"/>
                        <a:ext cx="899885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53D47C2-0BAC-CC9F-0638-6A183313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24803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15170</TotalTime>
  <Words>1593</Words>
  <Application>Microsoft Macintosh PowerPoint</Application>
  <PresentationFormat>On-screen Show (4:3)</PresentationFormat>
  <Paragraphs>549</Paragraphs>
  <Slides>50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ArialMT</vt:lpstr>
      <vt:lpstr>Times</vt:lpstr>
      <vt:lpstr>Times New Roman</vt:lpstr>
      <vt:lpstr>Blank Presentation</vt:lpstr>
      <vt:lpstr>Worksheet</vt:lpstr>
      <vt:lpstr>Document</vt:lpstr>
      <vt:lpstr>TrueAllele Workshop: Unlocking DNA profile interpretation for Africa</vt:lpstr>
      <vt:lpstr>Kinship IPG</vt:lpstr>
      <vt:lpstr>Paternity</vt:lpstr>
      <vt:lpstr>Maternity</vt:lpstr>
      <vt:lpstr>Missing Person</vt:lpstr>
      <vt:lpstr>Mixture with Kinship</vt:lpstr>
      <vt:lpstr>Kinship Cases</vt:lpstr>
      <vt:lpstr>Four half-siblings (UCT)</vt:lpstr>
      <vt:lpstr>4 Half-sib remains identification</vt:lpstr>
      <vt:lpstr>New York daughter rape</vt:lpstr>
      <vt:lpstr>Pennsylvania v James Yeckel</vt:lpstr>
      <vt:lpstr>STR data</vt:lpstr>
      <vt:lpstr>Mixture separation</vt:lpstr>
      <vt:lpstr>Genotype separation</vt:lpstr>
      <vt:lpstr>Reported match statistic</vt:lpstr>
      <vt:lpstr>Why DNA investigation fails</vt:lpstr>
      <vt:lpstr>DDG CODIS database we have</vt:lpstr>
      <vt:lpstr>TrueAllele IPG database we need</vt:lpstr>
      <vt:lpstr>Identifying Victim Remains Using Kinship Genotype Inference</vt:lpstr>
      <vt:lpstr>African Bus Crash</vt:lpstr>
      <vt:lpstr>Victim Remains</vt:lpstr>
      <vt:lpstr>Relatives of Missing People</vt:lpstr>
      <vt:lpstr>Task: Find DNA Matches</vt:lpstr>
      <vt:lpstr>Kinship Relations</vt:lpstr>
      <vt:lpstr>PowerPoint Presentation</vt:lpstr>
      <vt:lpstr>PowerPoint Presentation</vt:lpstr>
      <vt:lpstr>Matches TrueAllele Found</vt:lpstr>
      <vt:lpstr>Student Exercise</vt:lpstr>
      <vt:lpstr>Student Outcome</vt:lpstr>
      <vt:lpstr>Conclusions</vt:lpstr>
      <vt:lpstr>Database Cases</vt:lpstr>
      <vt:lpstr>World Trade Center attack</vt:lpstr>
      <vt:lpstr>Identify victim remains</vt:lpstr>
      <vt:lpstr>Southampton rapist</vt:lpstr>
      <vt:lpstr>DNA rape kit report</vt:lpstr>
      <vt:lpstr>Is the suspect in the evidence?</vt:lpstr>
      <vt:lpstr>Separating database hits</vt:lpstr>
      <vt:lpstr>Non-contributor distribution</vt:lpstr>
      <vt:lpstr>Separating hits statistically</vt:lpstr>
      <vt:lpstr>DNA leads to conviction</vt:lpstr>
      <vt:lpstr>Texas v. Lydell Grant</vt:lpstr>
      <vt:lpstr>Match statistics</vt:lpstr>
      <vt:lpstr>Non-matching evidence genotype</vt:lpstr>
      <vt:lpstr>Unprecedented CODIS search</vt:lpstr>
      <vt:lpstr>Grant released, exonerated</vt:lpstr>
      <vt:lpstr>TrueAllele reliability</vt:lpstr>
      <vt:lpstr>PowerPoint Presentation</vt:lpstr>
      <vt:lpstr>TrueAllele education</vt:lpstr>
      <vt:lpstr>TrueAllele for Africa</vt:lpstr>
      <vt:lpstr>PowerPoint Presentation</vt:lpstr>
    </vt:vector>
  </TitlesOfParts>
  <Company>Cybergenetics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Cybgen Casework</cp:lastModifiedBy>
  <cp:revision>1395</cp:revision>
  <cp:lastPrinted>2013-12-18T03:24:47Z</cp:lastPrinted>
  <dcterms:created xsi:type="dcterms:W3CDTF">2013-12-17T23:14:52Z</dcterms:created>
  <dcterms:modified xsi:type="dcterms:W3CDTF">2026-05-29T17:37:10Z</dcterms:modified>
</cp:coreProperties>
</file>