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329" r:id="rId2"/>
    <p:sldId id="330" r:id="rId3"/>
    <p:sldId id="332" r:id="rId4"/>
    <p:sldId id="333" r:id="rId5"/>
    <p:sldId id="334" r:id="rId6"/>
    <p:sldId id="341" r:id="rId7"/>
    <p:sldId id="331" r:id="rId8"/>
    <p:sldId id="336" r:id="rId9"/>
    <p:sldId id="335" r:id="rId10"/>
    <p:sldId id="337" r:id="rId11"/>
    <p:sldId id="342" r:id="rId12"/>
    <p:sldId id="338" r:id="rId13"/>
    <p:sldId id="339" r:id="rId14"/>
    <p:sldId id="340" r:id="rId15"/>
    <p:sldId id="343" r:id="rId16"/>
    <p:sldId id="430" r:id="rId17"/>
    <p:sldId id="431" r:id="rId18"/>
    <p:sldId id="426" r:id="rId19"/>
    <p:sldId id="416" r:id="rId20"/>
    <p:sldId id="417" r:id="rId21"/>
    <p:sldId id="418" r:id="rId22"/>
    <p:sldId id="419" r:id="rId23"/>
    <p:sldId id="423" r:id="rId24"/>
    <p:sldId id="429" r:id="rId25"/>
    <p:sldId id="427" r:id="rId26"/>
    <p:sldId id="428" r:id="rId27"/>
    <p:sldId id="432" r:id="rId28"/>
    <p:sldId id="433" r:id="rId29"/>
    <p:sldId id="576" r:id="rId30"/>
    <p:sldId id="459" r:id="rId31"/>
    <p:sldId id="578" r:id="rId32"/>
    <p:sldId id="440" r:id="rId33"/>
    <p:sldId id="441" r:id="rId34"/>
    <p:sldId id="445" r:id="rId35"/>
    <p:sldId id="443" r:id="rId36"/>
    <p:sldId id="461" r:id="rId37"/>
    <p:sldId id="452" r:id="rId38"/>
    <p:sldId id="456" r:id="rId39"/>
    <p:sldId id="457" r:id="rId40"/>
    <p:sldId id="480" r:id="rId41"/>
    <p:sldId id="484" r:id="rId42"/>
    <p:sldId id="481" r:id="rId43"/>
    <p:sldId id="574" r:id="rId44"/>
    <p:sldId id="575" r:id="rId45"/>
    <p:sldId id="499" r:id="rId46"/>
    <p:sldId id="577" r:id="rId47"/>
    <p:sldId id="463" r:id="rId48"/>
    <p:sldId id="474" r:id="rId49"/>
    <p:sldId id="569" r:id="rId50"/>
    <p:sldId id="564" r:id="rId51"/>
    <p:sldId id="562" r:id="rId52"/>
    <p:sldId id="513" r:id="rId53"/>
    <p:sldId id="572" r:id="rId54"/>
    <p:sldId id="573" r:id="rId55"/>
    <p:sldId id="384" r:id="rId56"/>
    <p:sldId id="385" r:id="rId57"/>
    <p:sldId id="386" r:id="rId58"/>
    <p:sldId id="387" r:id="rId59"/>
    <p:sldId id="388" r:id="rId60"/>
    <p:sldId id="389" r:id="rId61"/>
    <p:sldId id="390" r:id="rId62"/>
    <p:sldId id="394" r:id="rId63"/>
    <p:sldId id="487" r:id="rId64"/>
    <p:sldId id="488" r:id="rId65"/>
    <p:sldId id="489" r:id="rId66"/>
    <p:sldId id="490" r:id="rId67"/>
    <p:sldId id="491" r:id="rId68"/>
    <p:sldId id="493" r:id="rId69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665"/>
    <p:restoredTop sz="94712"/>
  </p:normalViewPr>
  <p:slideViewPr>
    <p:cSldViewPr snapToGrid="0">
      <p:cViewPr varScale="1">
        <p:scale>
          <a:sx n="119" d="100"/>
          <a:sy n="119" d="100"/>
        </p:scale>
        <p:origin x="1856" y="176"/>
      </p:cViewPr>
      <p:guideLst>
        <p:guide orient="horz" pos="528"/>
        <p:guide pos="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192" d="100"/>
          <a:sy n="192" d="100"/>
        </p:scale>
        <p:origin x="-47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E16239-99B5-9644-93A6-C68C8C2F895A}" type="doc">
      <dgm:prSet loTypeId="urn:microsoft.com/office/officeart/2005/8/layout/pyramid3" loCatId="" qsTypeId="urn:microsoft.com/office/officeart/2005/8/quickstyle/simple1" qsCatId="simple" csTypeId="urn:microsoft.com/office/officeart/2005/8/colors/accent1_2" csCatId="accent1" phldr="1"/>
      <dgm:spPr/>
    </dgm:pt>
    <dgm:pt modelId="{324BCE45-5D9C-494E-87AE-782463B1F6BB}">
      <dgm:prSet phldrT="[Text]"/>
      <dgm:spPr/>
      <dgm:t>
        <a:bodyPr/>
        <a:lstStyle/>
        <a:p>
          <a:r>
            <a:rPr lang="en-US" dirty="0"/>
            <a:t>Use evidence item</a:t>
          </a:r>
        </a:p>
      </dgm:t>
    </dgm:pt>
    <dgm:pt modelId="{2746A98E-C532-864B-9F9D-4FD8B499E408}" type="parTrans" cxnId="{FC43212F-FA9B-3B44-85F6-4B8E1000E6B1}">
      <dgm:prSet/>
      <dgm:spPr/>
      <dgm:t>
        <a:bodyPr/>
        <a:lstStyle/>
        <a:p>
          <a:endParaRPr lang="en-US"/>
        </a:p>
      </dgm:t>
    </dgm:pt>
    <dgm:pt modelId="{12AFD3EA-1514-944B-8262-506F0CDB4ECF}" type="sibTrans" cxnId="{FC43212F-FA9B-3B44-85F6-4B8E1000E6B1}">
      <dgm:prSet/>
      <dgm:spPr/>
      <dgm:t>
        <a:bodyPr/>
        <a:lstStyle/>
        <a:p>
          <a:endParaRPr lang="en-US"/>
        </a:p>
      </dgm:t>
    </dgm:pt>
    <dgm:pt modelId="{37EB3173-0FC1-FF4D-8CD0-D8BC9296F57E}">
      <dgm:prSet phldrT="[Text]"/>
      <dgm:spPr/>
      <dgm:t>
        <a:bodyPr/>
        <a:lstStyle/>
        <a:p>
          <a:r>
            <a:rPr lang="en-US" dirty="0"/>
            <a:t>Generate DNA data</a:t>
          </a:r>
        </a:p>
      </dgm:t>
    </dgm:pt>
    <dgm:pt modelId="{85F2C835-3524-C149-AE83-81AE55C455E4}" type="parTrans" cxnId="{3199B985-318A-BD44-8E05-D2A3597F8434}">
      <dgm:prSet/>
      <dgm:spPr/>
      <dgm:t>
        <a:bodyPr/>
        <a:lstStyle/>
        <a:p>
          <a:endParaRPr lang="en-US"/>
        </a:p>
      </dgm:t>
    </dgm:pt>
    <dgm:pt modelId="{98759B0C-BE21-9240-AF43-E27D4AAD58FE}" type="sibTrans" cxnId="{3199B985-318A-BD44-8E05-D2A3597F8434}">
      <dgm:prSet/>
      <dgm:spPr/>
      <dgm:t>
        <a:bodyPr/>
        <a:lstStyle/>
        <a:p>
          <a:endParaRPr lang="en-US"/>
        </a:p>
      </dgm:t>
    </dgm:pt>
    <dgm:pt modelId="{EAC30E22-5A6E-C042-896D-C473B74F96BE}">
      <dgm:prSet phldrT="[Text]"/>
      <dgm:spPr/>
      <dgm:t>
        <a:bodyPr/>
        <a:lstStyle/>
        <a:p>
          <a:r>
            <a:rPr lang="en-US" dirty="0"/>
            <a:t>Infer genotype</a:t>
          </a:r>
        </a:p>
      </dgm:t>
    </dgm:pt>
    <dgm:pt modelId="{93CF67BB-4307-3647-AEE8-72FDDE3FF3C9}" type="parTrans" cxnId="{31FA77F1-D921-374D-AAFB-B5D67306B36C}">
      <dgm:prSet/>
      <dgm:spPr/>
      <dgm:t>
        <a:bodyPr/>
        <a:lstStyle/>
        <a:p>
          <a:endParaRPr lang="en-US"/>
        </a:p>
      </dgm:t>
    </dgm:pt>
    <dgm:pt modelId="{FA7D0382-9E34-2540-A845-B6C17786A227}" type="sibTrans" cxnId="{31FA77F1-D921-374D-AAFB-B5D67306B36C}">
      <dgm:prSet/>
      <dgm:spPr/>
      <dgm:t>
        <a:bodyPr/>
        <a:lstStyle/>
        <a:p>
          <a:endParaRPr lang="en-US"/>
        </a:p>
      </dgm:t>
    </dgm:pt>
    <dgm:pt modelId="{B602D9D9-C240-6E46-912E-41137D3E6250}">
      <dgm:prSet phldrT="[Text]"/>
      <dgm:spPr/>
      <dgm:t>
        <a:bodyPr/>
        <a:lstStyle/>
        <a:p>
          <a:r>
            <a:rPr lang="en-US" dirty="0"/>
            <a:t>Match</a:t>
          </a:r>
        </a:p>
      </dgm:t>
    </dgm:pt>
    <dgm:pt modelId="{F19C94DF-E5D4-0243-BC3C-0DD4795DF387}" type="parTrans" cxnId="{7E89511B-AAE1-AA4E-9EFE-D8C87FD48D2E}">
      <dgm:prSet/>
      <dgm:spPr/>
      <dgm:t>
        <a:bodyPr/>
        <a:lstStyle/>
        <a:p>
          <a:endParaRPr lang="en-US"/>
        </a:p>
      </dgm:t>
    </dgm:pt>
    <dgm:pt modelId="{F18B10CB-4241-EF46-8B18-FC5FFF957245}" type="sibTrans" cxnId="{7E89511B-AAE1-AA4E-9EFE-D8C87FD48D2E}">
      <dgm:prSet/>
      <dgm:spPr/>
      <dgm:t>
        <a:bodyPr/>
        <a:lstStyle/>
        <a:p>
          <a:endParaRPr lang="en-US"/>
        </a:p>
      </dgm:t>
    </dgm:pt>
    <dgm:pt modelId="{F08C28B3-4BE9-7A44-8383-C12E43E91C6E}">
      <dgm:prSet phldrT="[Text]"/>
      <dgm:spPr/>
      <dgm:t>
        <a:bodyPr/>
        <a:lstStyle/>
        <a:p>
          <a:r>
            <a:rPr lang="en-US" dirty="0"/>
            <a:t>Database</a:t>
          </a:r>
        </a:p>
      </dgm:t>
    </dgm:pt>
    <dgm:pt modelId="{B174BC91-7730-9B4A-9E06-A428771F01CB}" type="parTrans" cxnId="{721EB328-CC01-0344-BE91-C37782860DA0}">
      <dgm:prSet/>
      <dgm:spPr/>
      <dgm:t>
        <a:bodyPr/>
        <a:lstStyle/>
        <a:p>
          <a:endParaRPr lang="en-US"/>
        </a:p>
      </dgm:t>
    </dgm:pt>
    <dgm:pt modelId="{2E14B41B-E674-474A-90FA-EE50857ECF71}" type="sibTrans" cxnId="{721EB328-CC01-0344-BE91-C37782860DA0}">
      <dgm:prSet/>
      <dgm:spPr/>
      <dgm:t>
        <a:bodyPr/>
        <a:lstStyle/>
        <a:p>
          <a:endParaRPr lang="en-US"/>
        </a:p>
      </dgm:t>
    </dgm:pt>
    <dgm:pt modelId="{C0EE0709-0523-3540-A3DD-EEF1AD6C7B43}" type="pres">
      <dgm:prSet presAssocID="{0BE16239-99B5-9644-93A6-C68C8C2F895A}" presName="Name0" presStyleCnt="0">
        <dgm:presLayoutVars>
          <dgm:dir/>
          <dgm:animLvl val="lvl"/>
          <dgm:resizeHandles val="exact"/>
        </dgm:presLayoutVars>
      </dgm:prSet>
      <dgm:spPr/>
    </dgm:pt>
    <dgm:pt modelId="{644B81A0-075A-9547-97F7-17BE05869DF0}" type="pres">
      <dgm:prSet presAssocID="{324BCE45-5D9C-494E-87AE-782463B1F6BB}" presName="Name8" presStyleCnt="0"/>
      <dgm:spPr/>
    </dgm:pt>
    <dgm:pt modelId="{C6B32A39-27F8-5443-91E2-0A407FDEF02A}" type="pres">
      <dgm:prSet presAssocID="{324BCE45-5D9C-494E-87AE-782463B1F6BB}" presName="level" presStyleLbl="node1" presStyleIdx="0" presStyleCnt="5">
        <dgm:presLayoutVars>
          <dgm:chMax val="1"/>
          <dgm:bulletEnabled val="1"/>
        </dgm:presLayoutVars>
      </dgm:prSet>
      <dgm:spPr/>
    </dgm:pt>
    <dgm:pt modelId="{610CBAFE-D638-FE47-BF5E-C6E84237CA7E}" type="pres">
      <dgm:prSet presAssocID="{324BCE45-5D9C-494E-87AE-782463B1F6BB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420B424-1CFD-0F4F-A78C-720AA0D510D5}" type="pres">
      <dgm:prSet presAssocID="{37EB3173-0FC1-FF4D-8CD0-D8BC9296F57E}" presName="Name8" presStyleCnt="0"/>
      <dgm:spPr/>
    </dgm:pt>
    <dgm:pt modelId="{4E570286-B33B-C24C-B259-FE7AA7DD8AE7}" type="pres">
      <dgm:prSet presAssocID="{37EB3173-0FC1-FF4D-8CD0-D8BC9296F57E}" presName="level" presStyleLbl="node1" presStyleIdx="1" presStyleCnt="5">
        <dgm:presLayoutVars>
          <dgm:chMax val="1"/>
          <dgm:bulletEnabled val="1"/>
        </dgm:presLayoutVars>
      </dgm:prSet>
      <dgm:spPr/>
    </dgm:pt>
    <dgm:pt modelId="{637D792D-20A0-2F47-97AC-0B481B1AB416}" type="pres">
      <dgm:prSet presAssocID="{37EB3173-0FC1-FF4D-8CD0-D8BC9296F57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6099CE9-D9E8-4846-830A-7695B62FB1B2}" type="pres">
      <dgm:prSet presAssocID="{EAC30E22-5A6E-C042-896D-C473B74F96BE}" presName="Name8" presStyleCnt="0"/>
      <dgm:spPr/>
    </dgm:pt>
    <dgm:pt modelId="{ABED9C8B-1A65-D247-ADB1-FB6783686C0C}" type="pres">
      <dgm:prSet presAssocID="{EAC30E22-5A6E-C042-896D-C473B74F96BE}" presName="level" presStyleLbl="node1" presStyleIdx="2" presStyleCnt="5">
        <dgm:presLayoutVars>
          <dgm:chMax val="1"/>
          <dgm:bulletEnabled val="1"/>
        </dgm:presLayoutVars>
      </dgm:prSet>
      <dgm:spPr/>
    </dgm:pt>
    <dgm:pt modelId="{9766DCC7-8C3D-D749-9704-91CCF24F73FB}" type="pres">
      <dgm:prSet presAssocID="{EAC30E22-5A6E-C042-896D-C473B74F96B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1197977-36C6-C648-B39D-04CC445041E6}" type="pres">
      <dgm:prSet presAssocID="{F08C28B3-4BE9-7A44-8383-C12E43E91C6E}" presName="Name8" presStyleCnt="0"/>
      <dgm:spPr/>
    </dgm:pt>
    <dgm:pt modelId="{5A124760-5BFD-FD4B-A0EA-CFC653C1C9DC}" type="pres">
      <dgm:prSet presAssocID="{F08C28B3-4BE9-7A44-8383-C12E43E91C6E}" presName="level" presStyleLbl="node1" presStyleIdx="3" presStyleCnt="5">
        <dgm:presLayoutVars>
          <dgm:chMax val="1"/>
          <dgm:bulletEnabled val="1"/>
        </dgm:presLayoutVars>
      </dgm:prSet>
      <dgm:spPr/>
    </dgm:pt>
    <dgm:pt modelId="{61A544DD-6A1F-7B47-AB5A-45DA0D12F151}" type="pres">
      <dgm:prSet presAssocID="{F08C28B3-4BE9-7A44-8383-C12E43E91C6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F5507B0D-2513-E344-9E6A-14FB0B5DA654}" type="pres">
      <dgm:prSet presAssocID="{B602D9D9-C240-6E46-912E-41137D3E6250}" presName="Name8" presStyleCnt="0"/>
      <dgm:spPr/>
    </dgm:pt>
    <dgm:pt modelId="{EBC158D0-8FBB-A14F-86F8-3427D1813D21}" type="pres">
      <dgm:prSet presAssocID="{B602D9D9-C240-6E46-912E-41137D3E6250}" presName="level" presStyleLbl="node1" presStyleIdx="4" presStyleCnt="5">
        <dgm:presLayoutVars>
          <dgm:chMax val="1"/>
          <dgm:bulletEnabled val="1"/>
        </dgm:presLayoutVars>
      </dgm:prSet>
      <dgm:spPr/>
    </dgm:pt>
    <dgm:pt modelId="{C32164F3-A116-CF47-B39F-ED310E3516E1}" type="pres">
      <dgm:prSet presAssocID="{B602D9D9-C240-6E46-912E-41137D3E6250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12B85E05-9600-1342-86BC-50D11C1BA36C}" type="presOf" srcId="{324BCE45-5D9C-494E-87AE-782463B1F6BB}" destId="{610CBAFE-D638-FE47-BF5E-C6E84237CA7E}" srcOrd="1" destOrd="0" presId="urn:microsoft.com/office/officeart/2005/8/layout/pyramid3"/>
    <dgm:cxn modelId="{E4F58210-392D-D24F-B9DE-5D6CDCAFB798}" type="presOf" srcId="{B602D9D9-C240-6E46-912E-41137D3E6250}" destId="{EBC158D0-8FBB-A14F-86F8-3427D1813D21}" srcOrd="0" destOrd="0" presId="urn:microsoft.com/office/officeart/2005/8/layout/pyramid3"/>
    <dgm:cxn modelId="{7E89511B-AAE1-AA4E-9EFE-D8C87FD48D2E}" srcId="{0BE16239-99B5-9644-93A6-C68C8C2F895A}" destId="{B602D9D9-C240-6E46-912E-41137D3E6250}" srcOrd="4" destOrd="0" parTransId="{F19C94DF-E5D4-0243-BC3C-0DD4795DF387}" sibTransId="{F18B10CB-4241-EF46-8B18-FC5FFF957245}"/>
    <dgm:cxn modelId="{721EB328-CC01-0344-BE91-C37782860DA0}" srcId="{0BE16239-99B5-9644-93A6-C68C8C2F895A}" destId="{F08C28B3-4BE9-7A44-8383-C12E43E91C6E}" srcOrd="3" destOrd="0" parTransId="{B174BC91-7730-9B4A-9E06-A428771F01CB}" sibTransId="{2E14B41B-E674-474A-90FA-EE50857ECF71}"/>
    <dgm:cxn modelId="{FC43212F-FA9B-3B44-85F6-4B8E1000E6B1}" srcId="{0BE16239-99B5-9644-93A6-C68C8C2F895A}" destId="{324BCE45-5D9C-494E-87AE-782463B1F6BB}" srcOrd="0" destOrd="0" parTransId="{2746A98E-C532-864B-9F9D-4FD8B499E408}" sibTransId="{12AFD3EA-1514-944B-8262-506F0CDB4ECF}"/>
    <dgm:cxn modelId="{ADD09638-8787-854D-B2A6-7B358F0B81C8}" type="presOf" srcId="{EAC30E22-5A6E-C042-896D-C473B74F96BE}" destId="{ABED9C8B-1A65-D247-ADB1-FB6783686C0C}" srcOrd="0" destOrd="0" presId="urn:microsoft.com/office/officeart/2005/8/layout/pyramid3"/>
    <dgm:cxn modelId="{CE68627C-945C-8F47-B8B4-6EEF1CA41853}" type="presOf" srcId="{324BCE45-5D9C-494E-87AE-782463B1F6BB}" destId="{C6B32A39-27F8-5443-91E2-0A407FDEF02A}" srcOrd="0" destOrd="0" presId="urn:microsoft.com/office/officeart/2005/8/layout/pyramid3"/>
    <dgm:cxn modelId="{3199B985-318A-BD44-8E05-D2A3597F8434}" srcId="{0BE16239-99B5-9644-93A6-C68C8C2F895A}" destId="{37EB3173-0FC1-FF4D-8CD0-D8BC9296F57E}" srcOrd="1" destOrd="0" parTransId="{85F2C835-3524-C149-AE83-81AE55C455E4}" sibTransId="{98759B0C-BE21-9240-AF43-E27D4AAD58FE}"/>
    <dgm:cxn modelId="{9393CC90-A03D-7D49-BB54-A0874C27FC7D}" type="presOf" srcId="{F08C28B3-4BE9-7A44-8383-C12E43E91C6E}" destId="{61A544DD-6A1F-7B47-AB5A-45DA0D12F151}" srcOrd="1" destOrd="0" presId="urn:microsoft.com/office/officeart/2005/8/layout/pyramid3"/>
    <dgm:cxn modelId="{FE95D39A-B52F-954C-8407-BEF623630EEA}" type="presOf" srcId="{37EB3173-0FC1-FF4D-8CD0-D8BC9296F57E}" destId="{637D792D-20A0-2F47-97AC-0B481B1AB416}" srcOrd="1" destOrd="0" presId="urn:microsoft.com/office/officeart/2005/8/layout/pyramid3"/>
    <dgm:cxn modelId="{8187BBA2-DC80-B548-974F-577C800C5D81}" type="presOf" srcId="{B602D9D9-C240-6E46-912E-41137D3E6250}" destId="{C32164F3-A116-CF47-B39F-ED310E3516E1}" srcOrd="1" destOrd="0" presId="urn:microsoft.com/office/officeart/2005/8/layout/pyramid3"/>
    <dgm:cxn modelId="{8ED3F1A5-53F2-8E4C-BC54-A7AD4A96CC40}" type="presOf" srcId="{37EB3173-0FC1-FF4D-8CD0-D8BC9296F57E}" destId="{4E570286-B33B-C24C-B259-FE7AA7DD8AE7}" srcOrd="0" destOrd="0" presId="urn:microsoft.com/office/officeart/2005/8/layout/pyramid3"/>
    <dgm:cxn modelId="{74BF1DC4-760F-9241-9360-A2EE0431CFD9}" type="presOf" srcId="{EAC30E22-5A6E-C042-896D-C473B74F96BE}" destId="{9766DCC7-8C3D-D749-9704-91CCF24F73FB}" srcOrd="1" destOrd="0" presId="urn:microsoft.com/office/officeart/2005/8/layout/pyramid3"/>
    <dgm:cxn modelId="{B6FEB5D4-37AC-4A45-9133-279D778DD2E8}" type="presOf" srcId="{F08C28B3-4BE9-7A44-8383-C12E43E91C6E}" destId="{5A124760-5BFD-FD4B-A0EA-CFC653C1C9DC}" srcOrd="0" destOrd="0" presId="urn:microsoft.com/office/officeart/2005/8/layout/pyramid3"/>
    <dgm:cxn modelId="{31FA77F1-D921-374D-AAFB-B5D67306B36C}" srcId="{0BE16239-99B5-9644-93A6-C68C8C2F895A}" destId="{EAC30E22-5A6E-C042-896D-C473B74F96BE}" srcOrd="2" destOrd="0" parTransId="{93CF67BB-4307-3647-AEE8-72FDDE3FF3C9}" sibTransId="{FA7D0382-9E34-2540-A845-B6C17786A227}"/>
    <dgm:cxn modelId="{F9A477F2-B9A7-EA48-9F46-C695267AB961}" type="presOf" srcId="{0BE16239-99B5-9644-93A6-C68C8C2F895A}" destId="{C0EE0709-0523-3540-A3DD-EEF1AD6C7B43}" srcOrd="0" destOrd="0" presId="urn:microsoft.com/office/officeart/2005/8/layout/pyramid3"/>
    <dgm:cxn modelId="{7BD28C0D-1EFB-AE43-8005-4D8CF9AEA223}" type="presParOf" srcId="{C0EE0709-0523-3540-A3DD-EEF1AD6C7B43}" destId="{644B81A0-075A-9547-97F7-17BE05869DF0}" srcOrd="0" destOrd="0" presId="urn:microsoft.com/office/officeart/2005/8/layout/pyramid3"/>
    <dgm:cxn modelId="{8243C886-34A8-CF48-AC64-525441A50AD2}" type="presParOf" srcId="{644B81A0-075A-9547-97F7-17BE05869DF0}" destId="{C6B32A39-27F8-5443-91E2-0A407FDEF02A}" srcOrd="0" destOrd="0" presId="urn:microsoft.com/office/officeart/2005/8/layout/pyramid3"/>
    <dgm:cxn modelId="{2D4741DE-EDE0-D446-81D6-DD77D57A037D}" type="presParOf" srcId="{644B81A0-075A-9547-97F7-17BE05869DF0}" destId="{610CBAFE-D638-FE47-BF5E-C6E84237CA7E}" srcOrd="1" destOrd="0" presId="urn:microsoft.com/office/officeart/2005/8/layout/pyramid3"/>
    <dgm:cxn modelId="{F9608138-AF3A-EB43-9BEB-D2E95E1E1CCF}" type="presParOf" srcId="{C0EE0709-0523-3540-A3DD-EEF1AD6C7B43}" destId="{C420B424-1CFD-0F4F-A78C-720AA0D510D5}" srcOrd="1" destOrd="0" presId="urn:microsoft.com/office/officeart/2005/8/layout/pyramid3"/>
    <dgm:cxn modelId="{941BAAC7-5B10-4A40-BCF6-8A1F624DFE2A}" type="presParOf" srcId="{C420B424-1CFD-0F4F-A78C-720AA0D510D5}" destId="{4E570286-B33B-C24C-B259-FE7AA7DD8AE7}" srcOrd="0" destOrd="0" presId="urn:microsoft.com/office/officeart/2005/8/layout/pyramid3"/>
    <dgm:cxn modelId="{8EB0DFAC-DB8F-0A42-9CE8-CDD75DA7C8F5}" type="presParOf" srcId="{C420B424-1CFD-0F4F-A78C-720AA0D510D5}" destId="{637D792D-20A0-2F47-97AC-0B481B1AB416}" srcOrd="1" destOrd="0" presId="urn:microsoft.com/office/officeart/2005/8/layout/pyramid3"/>
    <dgm:cxn modelId="{D95A5C1F-3717-2041-80A9-B1E1863F6D49}" type="presParOf" srcId="{C0EE0709-0523-3540-A3DD-EEF1AD6C7B43}" destId="{66099CE9-D9E8-4846-830A-7695B62FB1B2}" srcOrd="2" destOrd="0" presId="urn:microsoft.com/office/officeart/2005/8/layout/pyramid3"/>
    <dgm:cxn modelId="{434ABF3B-E547-904E-8E9B-0EB76A371519}" type="presParOf" srcId="{66099CE9-D9E8-4846-830A-7695B62FB1B2}" destId="{ABED9C8B-1A65-D247-ADB1-FB6783686C0C}" srcOrd="0" destOrd="0" presId="urn:microsoft.com/office/officeart/2005/8/layout/pyramid3"/>
    <dgm:cxn modelId="{61CF23D3-6D78-D249-B4C9-93B22F65E27A}" type="presParOf" srcId="{66099CE9-D9E8-4846-830A-7695B62FB1B2}" destId="{9766DCC7-8C3D-D749-9704-91CCF24F73FB}" srcOrd="1" destOrd="0" presId="urn:microsoft.com/office/officeart/2005/8/layout/pyramid3"/>
    <dgm:cxn modelId="{505F2CB2-BCF9-1941-89EA-8E74A452027B}" type="presParOf" srcId="{C0EE0709-0523-3540-A3DD-EEF1AD6C7B43}" destId="{A1197977-36C6-C648-B39D-04CC445041E6}" srcOrd="3" destOrd="0" presId="urn:microsoft.com/office/officeart/2005/8/layout/pyramid3"/>
    <dgm:cxn modelId="{0BC2DC53-70A9-5946-8EED-496DD566A3FF}" type="presParOf" srcId="{A1197977-36C6-C648-B39D-04CC445041E6}" destId="{5A124760-5BFD-FD4B-A0EA-CFC653C1C9DC}" srcOrd="0" destOrd="0" presId="urn:microsoft.com/office/officeart/2005/8/layout/pyramid3"/>
    <dgm:cxn modelId="{AFE8A39F-9A58-B645-86C4-D5BA5C2FAAF0}" type="presParOf" srcId="{A1197977-36C6-C648-B39D-04CC445041E6}" destId="{61A544DD-6A1F-7B47-AB5A-45DA0D12F151}" srcOrd="1" destOrd="0" presId="urn:microsoft.com/office/officeart/2005/8/layout/pyramid3"/>
    <dgm:cxn modelId="{065AF6AD-B71A-2A45-8709-656D12F15BA1}" type="presParOf" srcId="{C0EE0709-0523-3540-A3DD-EEF1AD6C7B43}" destId="{F5507B0D-2513-E344-9E6A-14FB0B5DA654}" srcOrd="4" destOrd="0" presId="urn:microsoft.com/office/officeart/2005/8/layout/pyramid3"/>
    <dgm:cxn modelId="{DB659690-E4F6-5E49-922F-D33E83B5E07D}" type="presParOf" srcId="{F5507B0D-2513-E344-9E6A-14FB0B5DA654}" destId="{EBC158D0-8FBB-A14F-86F8-3427D1813D21}" srcOrd="0" destOrd="0" presId="urn:microsoft.com/office/officeart/2005/8/layout/pyramid3"/>
    <dgm:cxn modelId="{AFCEC3BB-A4A7-944E-A436-7F01A7365F29}" type="presParOf" srcId="{F5507B0D-2513-E344-9E6A-14FB0B5DA654}" destId="{C32164F3-A116-CF47-B39F-ED310E3516E1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B32A39-27F8-5443-91E2-0A407FDEF02A}">
      <dsp:nvSpPr>
        <dsp:cNvPr id="0" name=""/>
        <dsp:cNvSpPr/>
      </dsp:nvSpPr>
      <dsp:spPr>
        <a:xfrm rot="10800000">
          <a:off x="0" y="0"/>
          <a:ext cx="6096000" cy="81279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Use evidence item</a:t>
          </a:r>
        </a:p>
      </dsp:txBody>
      <dsp:txXfrm rot="-10800000">
        <a:off x="1066799" y="0"/>
        <a:ext cx="3962400" cy="812799"/>
      </dsp:txXfrm>
    </dsp:sp>
    <dsp:sp modelId="{4E570286-B33B-C24C-B259-FE7AA7DD8AE7}">
      <dsp:nvSpPr>
        <dsp:cNvPr id="0" name=""/>
        <dsp:cNvSpPr/>
      </dsp:nvSpPr>
      <dsp:spPr>
        <a:xfrm rot="10800000">
          <a:off x="609600" y="812800"/>
          <a:ext cx="4876800" cy="81279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Generate DNA data</a:t>
          </a:r>
        </a:p>
      </dsp:txBody>
      <dsp:txXfrm rot="-10800000">
        <a:off x="1463039" y="812800"/>
        <a:ext cx="3169920" cy="812799"/>
      </dsp:txXfrm>
    </dsp:sp>
    <dsp:sp modelId="{ABED9C8B-1A65-D247-ADB1-FB6783686C0C}">
      <dsp:nvSpPr>
        <dsp:cNvPr id="0" name=""/>
        <dsp:cNvSpPr/>
      </dsp:nvSpPr>
      <dsp:spPr>
        <a:xfrm rot="10800000">
          <a:off x="1219200" y="1625600"/>
          <a:ext cx="3657600" cy="81279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Infer genotype</a:t>
          </a:r>
        </a:p>
      </dsp:txBody>
      <dsp:txXfrm rot="-10800000">
        <a:off x="1859280" y="1625600"/>
        <a:ext cx="2377440" cy="812799"/>
      </dsp:txXfrm>
    </dsp:sp>
    <dsp:sp modelId="{5A124760-5BFD-FD4B-A0EA-CFC653C1C9DC}">
      <dsp:nvSpPr>
        <dsp:cNvPr id="0" name=""/>
        <dsp:cNvSpPr/>
      </dsp:nvSpPr>
      <dsp:spPr>
        <a:xfrm rot="10800000">
          <a:off x="1828800" y="2438400"/>
          <a:ext cx="2438400" cy="81279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Database</a:t>
          </a:r>
        </a:p>
      </dsp:txBody>
      <dsp:txXfrm rot="-10800000">
        <a:off x="2255520" y="2438400"/>
        <a:ext cx="1584960" cy="812799"/>
      </dsp:txXfrm>
    </dsp:sp>
    <dsp:sp modelId="{EBC158D0-8FBB-A14F-86F8-3427D1813D21}">
      <dsp:nvSpPr>
        <dsp:cNvPr id="0" name=""/>
        <dsp:cNvSpPr/>
      </dsp:nvSpPr>
      <dsp:spPr>
        <a:xfrm rot="10800000">
          <a:off x="2438400" y="3251199"/>
          <a:ext cx="1219200" cy="812799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Match</a:t>
          </a:r>
        </a:p>
      </dsp:txBody>
      <dsp:txXfrm rot="-10800000">
        <a:off x="2438400" y="3251199"/>
        <a:ext cx="1219200" cy="812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>
            <a:extLst>
              <a:ext uri="{FF2B5EF4-FFF2-40B4-BE49-F238E27FC236}">
                <a16:creationId xmlns:a16="http://schemas.microsoft.com/office/drawing/2014/main" id="{64F94F44-BC64-02F6-5526-16A6A487F8D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>
            <a:extLst>
              <a:ext uri="{FF2B5EF4-FFF2-40B4-BE49-F238E27FC236}">
                <a16:creationId xmlns:a16="http://schemas.microsoft.com/office/drawing/2014/main" id="{A16664A4-3BA3-AA59-C7D9-F6BDE571C62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>
            <a:extLst>
              <a:ext uri="{FF2B5EF4-FFF2-40B4-BE49-F238E27FC236}">
                <a16:creationId xmlns:a16="http://schemas.microsoft.com/office/drawing/2014/main" id="{FA1C15F4-F7FE-2B9B-8DF9-60B1C7C66153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en-US" altLang="en-US"/>
              <a:t>Cybergenetics © 2003-2011</a:t>
            </a:r>
          </a:p>
        </p:txBody>
      </p:sp>
      <p:sp>
        <p:nvSpPr>
          <p:cNvPr id="161797" name="Rectangle 1029">
            <a:extLst>
              <a:ext uri="{FF2B5EF4-FFF2-40B4-BE49-F238E27FC236}">
                <a16:creationId xmlns:a16="http://schemas.microsoft.com/office/drawing/2014/main" id="{4DBA87E7-2D90-D25D-C32C-9640A1808D6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0098542-6374-824C-BD73-33F9D3037E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>
            <a:extLst>
              <a:ext uri="{FF2B5EF4-FFF2-40B4-BE49-F238E27FC236}">
                <a16:creationId xmlns:a16="http://schemas.microsoft.com/office/drawing/2014/main" id="{26BC24D7-65B5-11BA-D86A-6D152E1FA1E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8627D0A8-4586-EDB1-0C61-1CDAA08D2F6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41B40F8B-3B5C-5CC1-FAA7-C467BEAA9B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56A89D2F-C016-A49E-38F2-79E0754BC3E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>
            <a:extLst>
              <a:ext uri="{FF2B5EF4-FFF2-40B4-BE49-F238E27FC236}">
                <a16:creationId xmlns:a16="http://schemas.microsoft.com/office/drawing/2014/main" id="{A03BD2BC-D891-3872-2254-7FB6B1B22E0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r>
              <a:rPr lang="en-US" altLang="en-US"/>
              <a:t>Cybergenetics © 2007-2010</a:t>
            </a:r>
          </a:p>
        </p:txBody>
      </p:sp>
      <p:sp>
        <p:nvSpPr>
          <p:cNvPr id="93191" name="Rectangle 7">
            <a:extLst>
              <a:ext uri="{FF2B5EF4-FFF2-40B4-BE49-F238E27FC236}">
                <a16:creationId xmlns:a16="http://schemas.microsoft.com/office/drawing/2014/main" id="{C75E7417-7EE3-C39C-3D16-81F5DA90D6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894C337-9B5A-9145-92D9-FD05AF2A0AE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34EF8B09-1876-541B-9711-5606C48140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2003-2011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4706DABB-5F60-F125-FD7C-E62C0F15034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E8B085D-6CFF-354F-8041-7EEBA84D24CB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2ABD7668-193C-9D1B-8E66-FDA0992374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49E7CB8C-A306-CFAB-240E-60952B15E2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>
            <a:extLst>
              <a:ext uri="{FF2B5EF4-FFF2-40B4-BE49-F238E27FC236}">
                <a16:creationId xmlns:a16="http://schemas.microsoft.com/office/drawing/2014/main" id="{2C274C37-D8B1-252A-5D08-AD9AD74782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>
            <a:extLst>
              <a:ext uri="{FF2B5EF4-FFF2-40B4-BE49-F238E27FC236}">
                <a16:creationId xmlns:a16="http://schemas.microsoft.com/office/drawing/2014/main" id="{AA19C385-BFEA-3A51-2640-56E8E38A49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CB57562-BD9F-4DEE-6343-142599223C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818" name="Rectangle 3">
            <a:extLst>
              <a:ext uri="{FF2B5EF4-FFF2-40B4-BE49-F238E27FC236}">
                <a16:creationId xmlns:a16="http://schemas.microsoft.com/office/drawing/2014/main" id="{56B79B58-1199-93EF-9FFF-5FA41B9535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BAC531A5-F972-E3AF-C909-09F1F8EC27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734DE0E1-C11C-8160-99A2-018287EBCC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59758EA4-19EE-08E7-9191-A89F83B027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725AE9FE-2758-3AB6-4FAE-92F98BE352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456786A3-F062-22F9-63EF-054BC89B8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2" name="Rectangle 3">
            <a:extLst>
              <a:ext uri="{FF2B5EF4-FFF2-40B4-BE49-F238E27FC236}">
                <a16:creationId xmlns:a16="http://schemas.microsoft.com/office/drawing/2014/main" id="{9A8B41CD-0AA6-1458-D1A5-7739037E4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>
            <a:extLst>
              <a:ext uri="{FF2B5EF4-FFF2-40B4-BE49-F238E27FC236}">
                <a16:creationId xmlns:a16="http://schemas.microsoft.com/office/drawing/2014/main" id="{D9DC7F70-2F32-BD2C-DC57-C5AD5B7F8E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>
            <a:extLst>
              <a:ext uri="{FF2B5EF4-FFF2-40B4-BE49-F238E27FC236}">
                <a16:creationId xmlns:a16="http://schemas.microsoft.com/office/drawing/2014/main" id="{16737CEB-C174-CD66-7B92-0E69815AB4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A09721B5-D191-6FBF-5512-6FC8CB382C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>
            <a:extLst>
              <a:ext uri="{FF2B5EF4-FFF2-40B4-BE49-F238E27FC236}">
                <a16:creationId xmlns:a16="http://schemas.microsoft.com/office/drawing/2014/main" id="{C9872A4F-9A76-3727-BCEF-C763A868E3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>
            <a:extLst>
              <a:ext uri="{FF2B5EF4-FFF2-40B4-BE49-F238E27FC236}">
                <a16:creationId xmlns:a16="http://schemas.microsoft.com/office/drawing/2014/main" id="{74C52B1E-8869-9225-E6AA-59E0148DE3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>
            <a:extLst>
              <a:ext uri="{FF2B5EF4-FFF2-40B4-BE49-F238E27FC236}">
                <a16:creationId xmlns:a16="http://schemas.microsoft.com/office/drawing/2014/main" id="{D4F1D78B-3A13-DC05-E7F7-9E0DD0AF82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4234286E-C831-A71B-7F87-30F245D70E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>
            <a:extLst>
              <a:ext uri="{FF2B5EF4-FFF2-40B4-BE49-F238E27FC236}">
                <a16:creationId xmlns:a16="http://schemas.microsoft.com/office/drawing/2014/main" id="{3C5CD081-BCFA-4104-E037-DD28B62E3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27FDD766-96FA-8B5A-7562-083BCDD0BA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>
            <a:extLst>
              <a:ext uri="{FF2B5EF4-FFF2-40B4-BE49-F238E27FC236}">
                <a16:creationId xmlns:a16="http://schemas.microsoft.com/office/drawing/2014/main" id="{B5C983D3-8D13-78C4-265F-903AB2439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 altLang="en-US"/>
              <a:t>Cybergenetics © 2007-2010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94C337-9B5A-9145-92D9-FD05AF2A0AE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0082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>
            <a:extLst>
              <a:ext uri="{FF2B5EF4-FFF2-40B4-BE49-F238E27FC236}">
                <a16:creationId xmlns:a16="http://schemas.microsoft.com/office/drawing/2014/main" id="{D4F8D9DB-37A6-6951-3C80-0F4ECF7DB5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>
            <a:extLst>
              <a:ext uri="{FF2B5EF4-FFF2-40B4-BE49-F238E27FC236}">
                <a16:creationId xmlns:a16="http://schemas.microsoft.com/office/drawing/2014/main" id="{AD61F5AB-204B-F2DB-76D7-C97A0D06C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>
            <a:extLst>
              <a:ext uri="{FF2B5EF4-FFF2-40B4-BE49-F238E27FC236}">
                <a16:creationId xmlns:a16="http://schemas.microsoft.com/office/drawing/2014/main" id="{05FC5805-3B73-D72B-6059-37AC199821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>
            <a:extLst>
              <a:ext uri="{FF2B5EF4-FFF2-40B4-BE49-F238E27FC236}">
                <a16:creationId xmlns:a16="http://schemas.microsoft.com/office/drawing/2014/main" id="{6D62DD19-2ADD-D1E0-A812-5B810F05A5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CDC9BE33-6BA4-27AA-F2A9-3D9FE94775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>
            <a:extLst>
              <a:ext uri="{FF2B5EF4-FFF2-40B4-BE49-F238E27FC236}">
                <a16:creationId xmlns:a16="http://schemas.microsoft.com/office/drawing/2014/main" id="{37847F0D-C7C5-8435-2110-C780FA2A85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A54FF0B5-1AE8-7E4D-9496-6B11990A30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FBAFEE58-334E-6B4F-96B8-35EE0B4C51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Footer Placeholder 3">
            <a:extLst>
              <a:ext uri="{FF2B5EF4-FFF2-40B4-BE49-F238E27FC236}">
                <a16:creationId xmlns:a16="http://schemas.microsoft.com/office/drawing/2014/main" id="{A63D65F5-C09A-6244-8D52-47021923043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2007-2010</a:t>
            </a:r>
          </a:p>
        </p:txBody>
      </p:sp>
      <p:sp>
        <p:nvSpPr>
          <p:cNvPr id="27652" name="Slide Number Placeholder 4">
            <a:extLst>
              <a:ext uri="{FF2B5EF4-FFF2-40B4-BE49-F238E27FC236}">
                <a16:creationId xmlns:a16="http://schemas.microsoft.com/office/drawing/2014/main" id="{0AA36C1E-34F5-A249-B386-E9BAA492B0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8E5F7F-D555-4146-871B-9AB3CF669030}" type="slidenum">
              <a:rPr lang="en-US" altLang="en-US" sz="1200" smtClean="0"/>
              <a:pPr/>
              <a:t>63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5C8AE2D2-4D06-E14D-9296-B7980712FF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6354FBE5-13AE-1D4C-9E69-BFFF3DB6B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30723" name="Footer Placeholder 3">
            <a:extLst>
              <a:ext uri="{FF2B5EF4-FFF2-40B4-BE49-F238E27FC236}">
                <a16:creationId xmlns:a16="http://schemas.microsoft.com/office/drawing/2014/main" id="{232F9628-A299-CB44-A473-31073874175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/>
              <a:t>Cybergenetics © 2007-2010</a:t>
            </a:r>
          </a:p>
        </p:txBody>
      </p:sp>
      <p:sp>
        <p:nvSpPr>
          <p:cNvPr id="30724" name="Slide Number Placeholder 4">
            <a:extLst>
              <a:ext uri="{FF2B5EF4-FFF2-40B4-BE49-F238E27FC236}">
                <a16:creationId xmlns:a16="http://schemas.microsoft.com/office/drawing/2014/main" id="{F453B325-B644-7C4B-84AF-81EAD7DD1E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43FF82A-A6CF-F243-9C85-2A9820A13074}" type="slidenum">
              <a:rPr lang="en-US" altLang="en-US" sz="1200" smtClean="0"/>
              <a:pPr/>
              <a:t>65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>
            <a:extLst>
              <a:ext uri="{FF2B5EF4-FFF2-40B4-BE49-F238E27FC236}">
                <a16:creationId xmlns:a16="http://schemas.microsoft.com/office/drawing/2014/main" id="{457A174A-FC3D-853F-F548-309E10C06D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200"/>
              <a:t>Cybergenetics © 2003-2011</a:t>
            </a:r>
          </a:p>
        </p:txBody>
      </p:sp>
      <p:sp>
        <p:nvSpPr>
          <p:cNvPr id="16386" name="Rectangle 7">
            <a:extLst>
              <a:ext uri="{FF2B5EF4-FFF2-40B4-BE49-F238E27FC236}">
                <a16:creationId xmlns:a16="http://schemas.microsoft.com/office/drawing/2014/main" id="{2D99AC75-F4D1-D2A6-FCEF-C5974511D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D3660AB5-E70A-3948-8855-F862832C4B2E}" type="slidenum">
              <a:rPr lang="en-US" altLang="en-US" sz="1200"/>
              <a:pPr algn="r"/>
              <a:t>15</a:t>
            </a:fld>
            <a:endParaRPr lang="en-US" altLang="en-US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E6FE7FAA-D2B1-5858-34D6-61DB09D66E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10100B03-3572-E82B-914A-46C684F072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ABB2AD0E-70A9-5ED9-21DB-492C42D480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5A7CBF24-7F23-164B-EE32-EA966182D7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77F54396-827C-63F2-E4AC-C4318D9A15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8AE51C8D-04A5-E6AF-FAC6-A3769617E2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23C0CE15-1FBC-282D-C4DE-7493D37C2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F7766114-F2B2-CCEF-4D0E-6D095B59E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9FEC124A-FE51-9D60-AD21-F0C644551D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C56375B4-A7E1-39D4-4E53-F5A19068A2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2B321324-0E2B-DAA9-61CA-6BF61053A9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FD7EC9FF-CB63-97AF-1987-765899D8EA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3A77E5F6-2667-8968-3D76-0A364C25D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B6E6AD07-AE68-FE30-A873-DB938FE109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FBABAA2-736F-A282-3766-AFF0B1B312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24AA78-41FC-D6AB-1CAF-F7413819D6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10E6FE-2213-6E0A-426D-BBC903C381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6CF277-A1D3-EE48-99D2-9C87A7B02B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587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05BB30-F86E-EFE3-7A3E-E305765FDF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C3D45AE-1B5B-EACB-EE7F-DDDD1FF84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1C5D96-FC14-9733-910D-22480C65D6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60C222-B5A7-ED47-A4FC-89BAEDAA5D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1757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2AA62BC-BF2E-12DC-8990-46B8685A8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9F269F-A504-58B2-E199-43886E2259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D7914-0B67-F1AE-D18F-96A22784E6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2F862-B33E-764A-B71B-CF5309D47B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875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64B503C-AEFD-EB03-F1FE-B8A7899BF6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9309B0D-5AEF-36D3-A88F-16F17BACC8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61CCAA-E0F9-C1AC-3D0D-76F8D2E2C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E4EF2D-0BE9-C640-A6C3-214C4CCCD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740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8B252E-3AD6-A3CF-2604-5AF2A382ED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A04470-BEA7-6695-631D-F6ED1C39FF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AC01B99-AABA-AD1D-8F06-0F56D7B0F5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0B5B92-4426-3346-91E4-043AA74FDA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8466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DFE440-9715-E2B3-351F-455B46E899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DEF752-19F4-8BEF-F28E-68837D55BA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3A8C10-4C6D-7FE4-C037-0B65E52410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369626-A1F7-8F40-9F1A-36F92E77A1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9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A0E73858-831F-9AB8-0090-CBA1A9B3DA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CB581D1-D9BA-39C5-047F-CCBD78DCD8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5B468E0-535F-4828-8632-6CB0DCA5D5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062E9E-385C-0A4B-861D-EE1B5A1C10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3813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B35990F-6030-BBBE-3C7B-586223E372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AD6DEE8-3A63-FF46-5EEA-85D2F6F23E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D96E06A-5370-35B0-E373-F94F1F02E7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0EC089-80D4-AB45-9A1B-FF5F80C479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15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3B4313E-CEE6-B7A7-7FE0-1F5C79FEB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5211131-F473-70D3-9F92-6E2C266AC9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1545CC5C-49CA-6C26-110E-AD97497D4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2B166-18E0-984A-8D13-565810C1D0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1231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97661-8C1C-2774-D41F-22F82E5270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BAF50D-0D06-D484-656E-E977C33A39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7D96BC-F77F-CF50-9E35-2C1551887C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87D626-B6DD-474B-8575-A89C017CD2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470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719F06-8957-C502-93F3-6FA46F95FE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0F6AF5-303D-B61F-B4D0-8D076DE97F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536A5-7381-2B79-C47E-2A48ECBD42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F33435-0EAE-B443-AB68-142093DD32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39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C628148-47FE-645F-8590-C2B2CD4F5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35101FD-5AF3-5DAE-F377-CDF4F9963D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CEF1956-C8A0-6DCC-CB5E-D419B52F844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686B695-2E7C-EEDA-9DD4-38F01B04944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059BB45-4EDE-B742-2974-25E2981726B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pitchFamily="2" charset="0"/>
              </a:defRPr>
            </a:lvl1pPr>
          </a:lstStyle>
          <a:p>
            <a:fld id="{A705F8EB-D2AB-1244-A415-71F1F8C6776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t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jpeg"/><Relationship Id="rId4" Type="http://schemas.openxmlformats.org/officeDocument/2006/relationships/image" Target="../media/image64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3402E12-55E4-966A-1DD9-11FB78818B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 dirty="0" err="1">
                <a:solidFill>
                  <a:schemeClr val="tx1"/>
                </a:solidFill>
                <a:ea typeface="ＭＳ Ｐゴシック" panose="020B0600070205080204" pitchFamily="34" charset="-128"/>
              </a:rPr>
              <a:t>TrueAllele</a:t>
            </a: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 Workshop:</a:t>
            </a:r>
            <a:b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tx1"/>
                </a:solidFill>
                <a:ea typeface="ＭＳ Ｐゴシック" panose="020B0600070205080204" pitchFamily="34" charset="-128"/>
              </a:rPr>
              <a:t>Unlocking DNA profile interpretation for Africa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DD95A6DD-743B-055F-21FF-F3DE6AA2A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828" y="2521059"/>
            <a:ext cx="472546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2800" b="1" dirty="0">
                <a:solidFill>
                  <a:srgbClr val="2F8B2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6# African Forensic Forum</a:t>
            </a:r>
          </a:p>
          <a:p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 of Cape Town</a:t>
            </a:r>
          </a:p>
          <a:p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South Africa</a:t>
            </a:r>
          </a:p>
          <a:p>
            <a:r>
              <a:rPr lang="en-US" altLang="en-US" sz="2800" b="1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March 2026</a:t>
            </a: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8249DD5E-89A3-A71E-0ECA-5E7890430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7859" y="4740275"/>
            <a:ext cx="531369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W Perlin, PhD, MD, PhD</a:t>
            </a:r>
          </a:p>
          <a:p>
            <a:r>
              <a:rPr lang="en-US" altLang="en-US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</a:t>
            </a:r>
            <a:r>
              <a:rPr lang="en-US" altLang="en-US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Pittsburgh, PA USA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623C521D-26F7-1B9B-18B4-3E979AD9E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6477000"/>
            <a:ext cx="217399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 sz="12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</a:t>
            </a:r>
            <a:r>
              <a:rPr lang="en-US" alt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© 2003-2026</a:t>
            </a:r>
          </a:p>
        </p:txBody>
      </p:sp>
      <p:pic>
        <p:nvPicPr>
          <p:cNvPr id="2" name="Picture 1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573FEC28-BD0D-CF75-2462-38A8F1BCF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2" y="6104050"/>
            <a:ext cx="3313032" cy="625342"/>
          </a:xfrm>
          <a:prstGeom prst="rect">
            <a:avLst/>
          </a:prstGeom>
        </p:spPr>
      </p:pic>
      <p:pic>
        <p:nvPicPr>
          <p:cNvPr id="3" name="Picture 2" descr="logo.tif">
            <a:extLst>
              <a:ext uri="{FF2B5EF4-FFF2-40B4-BE49-F238E27FC236}">
                <a16:creationId xmlns:a16="http://schemas.microsoft.com/office/drawing/2014/main" id="{984A3FE1-2E44-A289-9CC7-F2C172FF2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71" y="5586797"/>
            <a:ext cx="2970747" cy="1142595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1133688-1FD9-7CE2-949D-2506E255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 dirty="0"/>
              <a:t>A</a:t>
            </a:r>
            <a:fld id="{BC52B989-C841-AE49-AFC6-E229D52434A4}" type="slidenum">
              <a:rPr lang="en-US" sz="2400" smtClean="0"/>
              <a:pPr/>
              <a:t>1</a:t>
            </a:fld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3602F-E2ED-1987-FC40-E4BA736E2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Discarding Genotyping (DDG)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A5C653F-E8BE-A7D2-31E8-D466769ECF1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3545467"/>
              </p:ext>
            </p:extLst>
          </p:nvPr>
        </p:nvGraphicFramePr>
        <p:xfrm>
          <a:off x="685800" y="2676525"/>
          <a:ext cx="8351011" cy="32344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803900" imgH="2247900" progId="Excel.Sheet.12">
                  <p:embed/>
                </p:oleObj>
              </mc:Choice>
              <mc:Fallback>
                <p:oleObj name="Worksheet" r:id="rId2" imgW="5803900" imgH="2247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5800" y="2676525"/>
                        <a:ext cx="8351011" cy="32344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6761B44-ABC1-2BB4-2535-60BCFEE95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10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2040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40CD3-6A0D-B9B0-6B9E-E85D66AC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DDG Threshold Funnel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E9ADD7A-5306-9A27-BD85-2E43F2D294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5083683"/>
              </p:ext>
            </p:extLst>
          </p:nvPr>
        </p:nvGraphicFramePr>
        <p:xfrm>
          <a:off x="1524000" y="2053771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451FEFD-D22B-F03F-C455-022BEA97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11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69993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69D55-6866-594B-889A-A583B77AA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4E99-10AD-4DD5-0636-301CA312A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Preserving Genotyping (IPG)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806DE58-F831-7726-86AF-DC0E0E003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089065"/>
              </p:ext>
            </p:extLst>
          </p:nvPr>
        </p:nvGraphicFramePr>
        <p:xfrm>
          <a:off x="685800" y="2666999"/>
          <a:ext cx="7587528" cy="3243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257800" imgH="2247900" progId="Excel.Sheet.12">
                  <p:embed/>
                </p:oleObj>
              </mc:Choice>
              <mc:Fallback>
                <p:oleObj name="Worksheet" r:id="rId2" imgW="5257800" imgH="2247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5800" y="2666999"/>
                        <a:ext cx="7587528" cy="3243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7118C6C4-BCD6-C0EC-EDF5-B6C254036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12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35125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B9852-D2B1-BBB7-D1E4-3FDD88336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75A7-6530-98E8-958E-A89483885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E3B89-9CEB-9160-4441-B3AA5BD1A2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2" r="8857" b="39331"/>
          <a:stretch/>
        </p:blipFill>
        <p:spPr>
          <a:xfrm>
            <a:off x="0" y="827315"/>
            <a:ext cx="9095750" cy="4996542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1A7B519-83B2-40B6-7EE5-BDC33F4EA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13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0311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E521A-C5A1-EBC4-41A5-5C93DA90B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32E8-DACF-7F6F-D582-F2E208FD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Determin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D461A-A197-3787-0557-0E122BB717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86" r="17976" b="49603"/>
          <a:stretch/>
        </p:blipFill>
        <p:spPr>
          <a:xfrm>
            <a:off x="78176" y="1853082"/>
            <a:ext cx="8987647" cy="32523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D7BE5B-3DAA-4643-F763-A2A138635E09}"/>
              </a:ext>
            </a:extLst>
          </p:cNvPr>
          <p:cNvSpPr txBox="1"/>
          <p:nvPr/>
        </p:nvSpPr>
        <p:spPr>
          <a:xfrm>
            <a:off x="1446197" y="468087"/>
            <a:ext cx="6186309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/>
              <a:t>Finds the Hidden Parameters</a:t>
            </a:r>
          </a:p>
          <a:p>
            <a:endParaRPr lang="en-US" dirty="0"/>
          </a:p>
          <a:p>
            <a:r>
              <a:rPr lang="en-US" dirty="0">
                <a:solidFill>
                  <a:srgbClr val="0070C0"/>
                </a:solidFill>
              </a:rPr>
              <a:t>Represents uncertainty as probability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76D2B-23E3-6AEC-B0B3-ECDF92D412E0}"/>
              </a:ext>
            </a:extLst>
          </p:cNvPr>
          <p:cNvSpPr txBox="1"/>
          <p:nvPr/>
        </p:nvSpPr>
        <p:spPr>
          <a:xfrm>
            <a:off x="6356146" y="5562600"/>
            <a:ext cx="22252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PCR </a:t>
            </a:r>
            <a:r>
              <a:rPr lang="en-US" sz="2200" b="1" dirty="0">
                <a:solidFill>
                  <a:srgbClr val="C00000"/>
                </a:solidFill>
              </a:rPr>
              <a:t>variation</a:t>
            </a:r>
            <a:r>
              <a:rPr lang="en-US" sz="2200" dirty="0">
                <a:solidFill>
                  <a:srgbClr val="C00000"/>
                </a:solidFill>
              </a:rPr>
              <a:t>,</a:t>
            </a:r>
          </a:p>
          <a:p>
            <a:r>
              <a:rPr lang="en-US" sz="2200" b="1" dirty="0">
                <a:solidFill>
                  <a:srgbClr val="C00000"/>
                </a:solidFill>
              </a:rPr>
              <a:t>stutter</a:t>
            </a:r>
            <a:r>
              <a:rPr lang="en-US" sz="2200" dirty="0">
                <a:solidFill>
                  <a:srgbClr val="C00000"/>
                </a:solidFill>
              </a:rPr>
              <a:t>, </a:t>
            </a:r>
            <a:r>
              <a:rPr lang="en-US" sz="2200" b="1" dirty="0" err="1">
                <a:solidFill>
                  <a:srgbClr val="C00000"/>
                </a:solidFill>
              </a:rPr>
              <a:t>rel</a:t>
            </a:r>
            <a:r>
              <a:rPr lang="en-US" sz="2200" b="1" dirty="0">
                <a:solidFill>
                  <a:srgbClr val="C00000"/>
                </a:solidFill>
              </a:rPr>
              <a:t> amp</a:t>
            </a:r>
          </a:p>
          <a:p>
            <a:r>
              <a:rPr lang="en-US" sz="2200" dirty="0">
                <a:solidFill>
                  <a:srgbClr val="C00000"/>
                </a:solidFill>
              </a:rPr>
              <a:t>at every locus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BA5980-E6BE-597A-7957-0D7A3BB96D22}"/>
              </a:ext>
            </a:extLst>
          </p:cNvPr>
          <p:cNvSpPr txBox="1"/>
          <p:nvPr/>
        </p:nvSpPr>
        <p:spPr>
          <a:xfrm>
            <a:off x="3616435" y="5562600"/>
            <a:ext cx="227382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How much of</a:t>
            </a:r>
          </a:p>
          <a:p>
            <a:r>
              <a:rPr lang="en-US" sz="2200" dirty="0">
                <a:solidFill>
                  <a:srgbClr val="C00000"/>
                </a:solidFill>
              </a:rPr>
              <a:t>each contributor,</a:t>
            </a:r>
          </a:p>
          <a:p>
            <a:r>
              <a:rPr lang="en-US" sz="2200" dirty="0">
                <a:solidFill>
                  <a:srgbClr val="C00000"/>
                </a:solidFill>
              </a:rPr>
              <a:t>how </a:t>
            </a:r>
            <a:r>
              <a:rPr lang="en-US" sz="2200" b="1" dirty="0">
                <a:solidFill>
                  <a:srgbClr val="C00000"/>
                </a:solidFill>
              </a:rPr>
              <a:t>degraded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E97B81-693F-0292-C98A-22BE230C2978}"/>
              </a:ext>
            </a:extLst>
          </p:cNvPr>
          <p:cNvSpPr txBox="1"/>
          <p:nvPr/>
        </p:nvSpPr>
        <p:spPr>
          <a:xfrm>
            <a:off x="560101" y="5562600"/>
            <a:ext cx="25250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</a:rPr>
              <a:t>The </a:t>
            </a:r>
            <a:r>
              <a:rPr lang="en-US" sz="2200" b="1" dirty="0">
                <a:solidFill>
                  <a:srgbClr val="C00000"/>
                </a:solidFill>
              </a:rPr>
              <a:t>genotype</a:t>
            </a:r>
          </a:p>
          <a:p>
            <a:r>
              <a:rPr lang="en-US" sz="2200" dirty="0">
                <a:solidFill>
                  <a:srgbClr val="C00000"/>
                </a:solidFill>
              </a:rPr>
              <a:t>of each contributor</a:t>
            </a:r>
          </a:p>
          <a:p>
            <a:r>
              <a:rPr lang="en-US" sz="2200" dirty="0">
                <a:solidFill>
                  <a:srgbClr val="C00000"/>
                </a:solidFill>
              </a:rPr>
              <a:t>at every locus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A062F359-4811-B3AC-C17C-2234FE4C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14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93136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>
            <a:extLst>
              <a:ext uri="{FF2B5EF4-FFF2-40B4-BE49-F238E27FC236}">
                <a16:creationId xmlns:a16="http://schemas.microsoft.com/office/drawing/2014/main" id="{09CCF50C-1DFB-B743-47D4-8E63E2882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>
            <a:extLst>
              <a:ext uri="{FF2B5EF4-FFF2-40B4-BE49-F238E27FC236}">
                <a16:creationId xmlns:a16="http://schemas.microsoft.com/office/drawing/2014/main" id="{C3832573-846B-43CC-6715-E43EA6435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Computer Interpretation of </a:t>
            </a:r>
            <a:b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r>
              <a:rPr lang="en-US" altLang="en-US" b="1">
                <a:solidFill>
                  <a:schemeClr val="tx1"/>
                </a:solidFill>
                <a:ea typeface="ＭＳ Ｐゴシック" panose="020B0600070205080204" pitchFamily="34" charset="-128"/>
              </a:rPr>
              <a:t>Quantitative DNA Evidence </a:t>
            </a:r>
          </a:p>
        </p:txBody>
      </p:sp>
      <p:sp>
        <p:nvSpPr>
          <p:cNvPr id="89091" name="Text Box 3">
            <a:extLst>
              <a:ext uri="{FF2B5EF4-FFF2-40B4-BE49-F238E27FC236}">
                <a16:creationId xmlns:a16="http://schemas.microsoft.com/office/drawing/2014/main" id="{942DE125-F333-51AF-904E-85C84398B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075" y="2817813"/>
            <a:ext cx="4167188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sz="2800" b="1">
                <a:solidFill>
                  <a:srgbClr val="2F8B2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People v Casey Wilson</a:t>
            </a:r>
          </a:p>
          <a:p>
            <a:pPr algn="ctr">
              <a:defRPr/>
            </a:pPr>
            <a:r>
              <a:rPr lang="en-US" alt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September, 2014</a:t>
            </a:r>
          </a:p>
          <a:p>
            <a:pPr algn="ctr">
              <a:defRPr/>
            </a:pPr>
            <a:r>
              <a:rPr lang="en-US" alt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Elmira, New York</a:t>
            </a:r>
          </a:p>
        </p:txBody>
      </p:sp>
      <p:sp>
        <p:nvSpPr>
          <p:cNvPr id="89092" name="Text Box 4">
            <a:extLst>
              <a:ext uri="{FF2B5EF4-FFF2-40B4-BE49-F238E27FC236}">
                <a16:creationId xmlns:a16="http://schemas.microsoft.com/office/drawing/2014/main" id="{51FFB19F-4506-C895-7571-1E7E2D12DF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4740275"/>
            <a:ext cx="4570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r>
              <a:rPr lang="en-US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Mark W Perlin, PhD, MD, PhD</a:t>
            </a:r>
          </a:p>
          <a:p>
            <a:pPr algn="ctr">
              <a:defRPr/>
            </a:pPr>
            <a:r>
              <a:rPr lang="en-US" altLang="en-US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Cybergenetics, Pittsburgh, PA</a:t>
            </a:r>
          </a:p>
        </p:txBody>
      </p:sp>
      <p:sp>
        <p:nvSpPr>
          <p:cNvPr id="89093" name="Text Box 5">
            <a:extLst>
              <a:ext uri="{FF2B5EF4-FFF2-40B4-BE49-F238E27FC236}">
                <a16:creationId xmlns:a16="http://schemas.microsoft.com/office/drawing/2014/main" id="{6597AC67-EF13-775D-7178-24B107FA29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4563" y="6477000"/>
            <a:ext cx="2160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200" b="1">
                <a:effectLst>
                  <a:outerShdw blurRad="38100" dist="38100" dir="2700000" algn="tl">
                    <a:srgbClr val="C0C0C0"/>
                  </a:outerShdw>
                </a:effectLst>
              </a:rPr>
              <a:t>Cybergenetics © 2003-2014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CF16F5-4F0D-ED64-2B8E-E5D0CEED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15</a:t>
            </a:fld>
            <a:endParaRPr lang="en-US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4E67A78D-3952-88F1-1689-18BCEC55A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biology</a:t>
            </a:r>
          </a:p>
        </p:txBody>
      </p:sp>
      <p:pic>
        <p:nvPicPr>
          <p:cNvPr id="17410" name="Picture 3" descr="cell_chrom_dna.jpg">
            <a:extLst>
              <a:ext uri="{FF2B5EF4-FFF2-40B4-BE49-F238E27FC236}">
                <a16:creationId xmlns:a16="http://schemas.microsoft.com/office/drawing/2014/main" id="{95486921-5C65-DBCB-B01C-3EE73F4192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69342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4">
            <a:extLst>
              <a:ext uri="{FF2B5EF4-FFF2-40B4-BE49-F238E27FC236}">
                <a16:creationId xmlns:a16="http://schemas.microsoft.com/office/drawing/2014/main" id="{8AC3146B-0605-ABCC-206B-03E16413A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550" y="4495800"/>
            <a:ext cx="838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/>
              <a:t>Locus</a:t>
            </a:r>
          </a:p>
        </p:txBody>
      </p:sp>
      <p:sp>
        <p:nvSpPr>
          <p:cNvPr id="17412" name="TextBox 5">
            <a:extLst>
              <a:ext uri="{FF2B5EF4-FFF2-40B4-BE49-F238E27FC236}">
                <a16:creationId xmlns:a16="http://schemas.microsoft.com/office/drawing/2014/main" id="{EB86B4A5-4678-C3E5-558A-051C6DB03B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850" y="4140200"/>
            <a:ext cx="16002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Chromosome</a:t>
            </a:r>
          </a:p>
        </p:txBody>
      </p:sp>
      <p:sp>
        <p:nvSpPr>
          <p:cNvPr id="17413" name="TextBox 6">
            <a:extLst>
              <a:ext uri="{FF2B5EF4-FFF2-40B4-BE49-F238E27FC236}">
                <a16:creationId xmlns:a16="http://schemas.microsoft.com/office/drawing/2014/main" id="{41E166A0-C7DB-42DC-3CEC-2079CA54F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48200"/>
            <a:ext cx="1066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Nucleus</a:t>
            </a:r>
          </a:p>
        </p:txBody>
      </p:sp>
      <p:sp>
        <p:nvSpPr>
          <p:cNvPr id="17414" name="TextBox 7">
            <a:extLst>
              <a:ext uri="{FF2B5EF4-FFF2-40B4-BE49-F238E27FC236}">
                <a16:creationId xmlns:a16="http://schemas.microsoft.com/office/drawing/2014/main" id="{E706BB54-38AF-EB20-C6EA-63488FE3A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8194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/>
              <a:t>Cell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AB21E5-1B9F-662D-0DA3-295E43519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16</a:t>
            </a:fld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" descr="world book encyclopedia.jpg">
            <a:extLst>
              <a:ext uri="{FF2B5EF4-FFF2-40B4-BE49-F238E27FC236}">
                <a16:creationId xmlns:a16="http://schemas.microsoft.com/office/drawing/2014/main" id="{ECE04517-40BF-9330-B508-86C8763BF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55938"/>
            <a:ext cx="39830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>
            <a:extLst>
              <a:ext uri="{FF2B5EF4-FFF2-40B4-BE49-F238E27FC236}">
                <a16:creationId xmlns:a16="http://schemas.microsoft.com/office/drawing/2014/main" id="{9F74AF8D-5093-A558-F812-E1FE76C3DC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Short tandem repeat</a:t>
            </a:r>
          </a:p>
        </p:txBody>
      </p:sp>
      <p:sp>
        <p:nvSpPr>
          <p:cNvPr id="18435" name="TextBox 3">
            <a:extLst>
              <a:ext uri="{FF2B5EF4-FFF2-40B4-BE49-F238E27FC236}">
                <a16:creationId xmlns:a16="http://schemas.microsoft.com/office/drawing/2014/main" id="{7D7877E4-C45C-C781-5507-9749F1901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2667000"/>
            <a:ext cx="48006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Take me out to the ball game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take me out with the crowd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buy me some peanuts and Cracker Jack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 don't care if I never get back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let 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FF"/>
                </a:solidFill>
              </a:rPr>
              <a:t>root root root root root root root root root root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for the home team,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if they don't win, it's a shame for it's one, two, three strikes, you're out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</a:rPr>
              <a:t>at the old ball game</a:t>
            </a:r>
          </a:p>
        </p:txBody>
      </p:sp>
      <p:sp>
        <p:nvSpPr>
          <p:cNvPr id="18436" name="TextBox 4">
            <a:extLst>
              <a:ext uri="{FF2B5EF4-FFF2-40B4-BE49-F238E27FC236}">
                <a16:creationId xmlns:a16="http://schemas.microsoft.com/office/drawing/2014/main" id="{84FF0F16-FCCC-5915-C989-D0F075025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646738"/>
            <a:ext cx="42672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"</a:t>
            </a:r>
            <a:r>
              <a:rPr lang="en-US" altLang="en-US" sz="2400">
                <a:solidFill>
                  <a:srgbClr val="0000FF"/>
                </a:solidFill>
              </a:rPr>
              <a:t>root</a:t>
            </a:r>
            <a:r>
              <a:rPr lang="en-US" altLang="en-US" sz="2400"/>
              <a:t>" repeated </a:t>
            </a:r>
            <a:r>
              <a:rPr lang="en-US" altLang="en-US" sz="2400">
                <a:solidFill>
                  <a:srgbClr val="0000FF"/>
                </a:solidFill>
              </a:rPr>
              <a:t>10 </a:t>
            </a:r>
            <a:r>
              <a:rPr lang="en-US" altLang="en-US" sz="2400"/>
              <a:t>times, so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FF"/>
                </a:solidFill>
              </a:rPr>
              <a:t>allele </a:t>
            </a:r>
            <a:r>
              <a:rPr lang="en-US" altLang="en-US" sz="2400"/>
              <a:t>length is </a:t>
            </a:r>
            <a:r>
              <a:rPr lang="en-US" altLang="en-US" sz="2400">
                <a:solidFill>
                  <a:srgbClr val="0000FF"/>
                </a:solidFill>
              </a:rPr>
              <a:t>10 </a:t>
            </a:r>
            <a:r>
              <a:rPr lang="en-US" altLang="en-US" sz="2400"/>
              <a:t>repeats</a:t>
            </a:r>
          </a:p>
        </p:txBody>
      </p:sp>
      <p:sp>
        <p:nvSpPr>
          <p:cNvPr id="18437" name="TextBox 6">
            <a:extLst>
              <a:ext uri="{FF2B5EF4-FFF2-40B4-BE49-F238E27FC236}">
                <a16:creationId xmlns:a16="http://schemas.microsoft.com/office/drawing/2014/main" id="{D81BF01A-1ABC-A604-E8AD-933A51A53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724400"/>
            <a:ext cx="2819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</a:rPr>
              <a:t>23 volumes in cell's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00"/>
                </a:solidFill>
              </a:rPr>
              <a:t>DNA encyclopedia</a:t>
            </a:r>
          </a:p>
        </p:txBody>
      </p:sp>
      <p:sp>
        <p:nvSpPr>
          <p:cNvPr id="18438" name="TextBox 7">
            <a:extLst>
              <a:ext uri="{FF2B5EF4-FFF2-40B4-BE49-F238E27FC236}">
                <a16:creationId xmlns:a16="http://schemas.microsoft.com/office/drawing/2014/main" id="{C582DD8A-616D-57D8-CF9A-C50C2E95A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057400"/>
            <a:ext cx="3200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DNA locus paragraph</a:t>
            </a:r>
            <a:endParaRPr lang="en-US" altLang="en-US" sz="2400">
              <a:solidFill>
                <a:srgbClr val="0000FF"/>
              </a:solidFill>
            </a:endParaRPr>
          </a:p>
        </p:txBody>
      </p:sp>
      <p:sp>
        <p:nvSpPr>
          <p:cNvPr id="18439" name="Curved Down Arrow 5">
            <a:extLst>
              <a:ext uri="{FF2B5EF4-FFF2-40B4-BE49-F238E27FC236}">
                <a16:creationId xmlns:a16="http://schemas.microsoft.com/office/drawing/2014/main" id="{F14BFEBA-7D63-9189-6DD3-D51D6E70D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362200"/>
            <a:ext cx="1981200" cy="609600"/>
          </a:xfrm>
          <a:prstGeom prst="curvedDownArrow">
            <a:avLst>
              <a:gd name="adj1" fmla="val 24992"/>
              <a:gd name="adj2" fmla="val 49999"/>
              <a:gd name="adj3" fmla="val 2604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F9A9D6-701F-546E-D800-076C3552B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17</a:t>
            </a:fld>
            <a:endParaRPr lang="en-US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1591A615-DE16-2145-F395-64175FF609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genotype</a:t>
            </a:r>
          </a:p>
        </p:txBody>
      </p:sp>
      <p:pic>
        <p:nvPicPr>
          <p:cNvPr id="19458" name="Picture 3" descr="geneinchromosome.jpg                                           00EFA551Macintosh HD                   7C262FE3:">
            <a:extLst>
              <a:ext uri="{FF2B5EF4-FFF2-40B4-BE49-F238E27FC236}">
                <a16:creationId xmlns:a16="http://schemas.microsoft.com/office/drawing/2014/main" id="{F7B1A204-69FB-0738-A7BA-E82BC277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828800"/>
            <a:ext cx="4483100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7">
            <a:extLst>
              <a:ext uri="{FF2B5EF4-FFF2-40B4-BE49-F238E27FC236}">
                <a16:creationId xmlns:a16="http://schemas.microsoft.com/office/drawing/2014/main" id="{B9D5A626-9801-451B-69AE-46AA77EB5C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586288"/>
            <a:ext cx="7778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8, 9</a:t>
            </a:r>
          </a:p>
        </p:txBody>
      </p:sp>
      <p:sp>
        <p:nvSpPr>
          <p:cNvPr id="19460" name="Rectangle 12">
            <a:extLst>
              <a:ext uri="{FF2B5EF4-FFF2-40B4-BE49-F238E27FC236}">
                <a16:creationId xmlns:a16="http://schemas.microsoft.com/office/drawing/2014/main" id="{D5147898-0AB5-5E10-E4F2-C1BE55D9E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1" name="Rectangle 13">
            <a:extLst>
              <a:ext uri="{FF2B5EF4-FFF2-40B4-BE49-F238E27FC236}">
                <a16:creationId xmlns:a16="http://schemas.microsoft.com/office/drawing/2014/main" id="{1B8A73B4-2A87-D33A-B40F-C9F97CFDB3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2" name="Rectangle 14">
            <a:extLst>
              <a:ext uri="{FF2B5EF4-FFF2-40B4-BE49-F238E27FC236}">
                <a16:creationId xmlns:a16="http://schemas.microsoft.com/office/drawing/2014/main" id="{5A69CFDA-FC43-5452-8DEA-90FB72D53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3" name="Rectangle 15">
            <a:extLst>
              <a:ext uri="{FF2B5EF4-FFF2-40B4-BE49-F238E27FC236}">
                <a16:creationId xmlns:a16="http://schemas.microsoft.com/office/drawing/2014/main" id="{ED0F490A-775E-6DFB-CBAE-4E22752DD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9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4" name="Rectangle 16">
            <a:extLst>
              <a:ext uri="{FF2B5EF4-FFF2-40B4-BE49-F238E27FC236}">
                <a16:creationId xmlns:a16="http://schemas.microsoft.com/office/drawing/2014/main" id="{F06F557F-20EC-AD81-EC8A-CD2A30566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07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5" name="Rectangle 17">
            <a:extLst>
              <a:ext uri="{FF2B5EF4-FFF2-40B4-BE49-F238E27FC236}">
                <a16:creationId xmlns:a16="http://schemas.microsoft.com/office/drawing/2014/main" id="{C4846FBD-43AF-3F29-2A47-45F5B0B2B2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6" name="Rectangle 18">
            <a:extLst>
              <a:ext uri="{FF2B5EF4-FFF2-40B4-BE49-F238E27FC236}">
                <a16:creationId xmlns:a16="http://schemas.microsoft.com/office/drawing/2014/main" id="{24594644-4918-5066-D933-9ED1ACA26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03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7" name="Rectangle 19">
            <a:extLst>
              <a:ext uri="{FF2B5EF4-FFF2-40B4-BE49-F238E27FC236}">
                <a16:creationId xmlns:a16="http://schemas.microsoft.com/office/drawing/2014/main" id="{252A4C0B-2985-9AFD-4C65-C0906B031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113" y="4532313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68" name="Text Box 26">
            <a:extLst>
              <a:ext uri="{FF2B5EF4-FFF2-40B4-BE49-F238E27FC236}">
                <a16:creationId xmlns:a16="http://schemas.microsoft.com/office/drawing/2014/main" id="{4CA6018E-1D4C-6CC0-47FD-8E18C9511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6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9469" name="Text Box 27">
            <a:extLst>
              <a:ext uri="{FF2B5EF4-FFF2-40B4-BE49-F238E27FC236}">
                <a16:creationId xmlns:a16="http://schemas.microsoft.com/office/drawing/2014/main" id="{9AF551A7-39E1-5E17-10DA-F3964E203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0913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19470" name="Text Box 28">
            <a:extLst>
              <a:ext uri="{FF2B5EF4-FFF2-40B4-BE49-F238E27FC236}">
                <a16:creationId xmlns:a16="http://schemas.microsoft.com/office/drawing/2014/main" id="{F78A4FBE-32B8-F684-2218-4824D817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437991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9471" name="Text Box 29">
            <a:extLst>
              <a:ext uri="{FF2B5EF4-FFF2-40B4-BE49-F238E27FC236}">
                <a16:creationId xmlns:a16="http://schemas.microsoft.com/office/drawing/2014/main" id="{45516820-9502-A81C-7824-68B72F318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73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9472" name="Text Box 30">
            <a:extLst>
              <a:ext uri="{FF2B5EF4-FFF2-40B4-BE49-F238E27FC236}">
                <a16:creationId xmlns:a16="http://schemas.microsoft.com/office/drawing/2014/main" id="{61C4EB43-A42B-EF3B-504B-167CC4C33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379913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9473" name="Text Box 31">
            <a:extLst>
              <a:ext uri="{FF2B5EF4-FFF2-40B4-BE49-F238E27FC236}">
                <a16:creationId xmlns:a16="http://schemas.microsoft.com/office/drawing/2014/main" id="{38F456F6-C810-E439-029F-0BE09046B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3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19474" name="Text Box 32">
            <a:extLst>
              <a:ext uri="{FF2B5EF4-FFF2-40B4-BE49-F238E27FC236}">
                <a16:creationId xmlns:a16="http://schemas.microsoft.com/office/drawing/2014/main" id="{CB7FA41F-E0E2-16C9-8AC5-70D30B7CAE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078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19475" name="Text Box 33">
            <a:extLst>
              <a:ext uri="{FF2B5EF4-FFF2-40B4-BE49-F238E27FC236}">
                <a16:creationId xmlns:a16="http://schemas.microsoft.com/office/drawing/2014/main" id="{6B92B2BA-394B-1B89-00BB-5941AEF5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588" y="4379913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476" name="Text Box 35">
            <a:extLst>
              <a:ext uri="{FF2B5EF4-FFF2-40B4-BE49-F238E27FC236}">
                <a16:creationId xmlns:a16="http://schemas.microsoft.com/office/drawing/2014/main" id="{0761AC52-BE96-AF5A-E685-464933F16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0" y="5105400"/>
            <a:ext cx="103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ACGT</a:t>
            </a:r>
          </a:p>
        </p:txBody>
      </p:sp>
      <p:sp>
        <p:nvSpPr>
          <p:cNvPr id="19477" name="Line 36">
            <a:extLst>
              <a:ext uri="{FF2B5EF4-FFF2-40B4-BE49-F238E27FC236}">
                <a16:creationId xmlns:a16="http://schemas.microsoft.com/office/drawing/2014/main" id="{2AF09186-89CB-F260-FEC3-3D46FBABF4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36788" y="4684713"/>
            <a:ext cx="304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8" name="Line 37">
            <a:extLst>
              <a:ext uri="{FF2B5EF4-FFF2-40B4-BE49-F238E27FC236}">
                <a16:creationId xmlns:a16="http://schemas.microsoft.com/office/drawing/2014/main" id="{76DB50C0-2964-E987-D49F-B3A566BC7B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03388" y="4684713"/>
            <a:ext cx="2286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9" name="Rectangle 38">
            <a:extLst>
              <a:ext uri="{FF2B5EF4-FFF2-40B4-BE49-F238E27FC236}">
                <a16:creationId xmlns:a16="http://schemas.microsoft.com/office/drawing/2014/main" id="{1C87AA62-D928-5BC0-0BE2-02CCF1437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0" name="Rectangle 39">
            <a:extLst>
              <a:ext uri="{FF2B5EF4-FFF2-40B4-BE49-F238E27FC236}">
                <a16:creationId xmlns:a16="http://schemas.microsoft.com/office/drawing/2014/main" id="{BBB97B12-2D2E-FF9B-0798-D5CDBC673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1" name="Rectangle 40">
            <a:extLst>
              <a:ext uri="{FF2B5EF4-FFF2-40B4-BE49-F238E27FC236}">
                <a16:creationId xmlns:a16="http://schemas.microsoft.com/office/drawing/2014/main" id="{606C998C-11BC-2C99-F85F-641EE5971B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2" name="Rectangle 41">
            <a:extLst>
              <a:ext uri="{FF2B5EF4-FFF2-40B4-BE49-F238E27FC236}">
                <a16:creationId xmlns:a16="http://schemas.microsoft.com/office/drawing/2014/main" id="{8E84987E-0706-81DF-C711-097ACE3555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115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3" name="Rectangle 42">
            <a:extLst>
              <a:ext uri="{FF2B5EF4-FFF2-40B4-BE49-F238E27FC236}">
                <a16:creationId xmlns:a16="http://schemas.microsoft.com/office/drawing/2014/main" id="{AE9CFE6B-8DD3-C552-6914-D29228642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4" name="Rectangle 43">
            <a:extLst>
              <a:ext uri="{FF2B5EF4-FFF2-40B4-BE49-F238E27FC236}">
                <a16:creationId xmlns:a16="http://schemas.microsoft.com/office/drawing/2014/main" id="{E482A443-C0B2-149B-5515-0DA8CCA07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5" name="Rectangle 44">
            <a:extLst>
              <a:ext uri="{FF2B5EF4-FFF2-40B4-BE49-F238E27FC236}">
                <a16:creationId xmlns:a16="http://schemas.microsoft.com/office/drawing/2014/main" id="{05A2BA8A-207C-E8E7-02DF-2E70D0853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6" name="Rectangle 45">
            <a:extLst>
              <a:ext uri="{FF2B5EF4-FFF2-40B4-BE49-F238E27FC236}">
                <a16:creationId xmlns:a16="http://schemas.microsoft.com/office/drawing/2014/main" id="{45B4B624-B767-92EA-B99B-32C7C0CC5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035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87" name="Text Box 46">
            <a:extLst>
              <a:ext uri="{FF2B5EF4-FFF2-40B4-BE49-F238E27FC236}">
                <a16:creationId xmlns:a16="http://schemas.microsoft.com/office/drawing/2014/main" id="{EC03A088-76AF-B32C-A85D-58CA9F22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87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1</a:t>
            </a:r>
          </a:p>
        </p:txBody>
      </p:sp>
      <p:sp>
        <p:nvSpPr>
          <p:cNvPr id="19488" name="Text Box 47">
            <a:extLst>
              <a:ext uri="{FF2B5EF4-FFF2-40B4-BE49-F238E27FC236}">
                <a16:creationId xmlns:a16="http://schemas.microsoft.com/office/drawing/2014/main" id="{14525A55-68A0-4E8F-A0E7-FD98FFADE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6150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2</a:t>
            </a:r>
          </a:p>
        </p:txBody>
      </p:sp>
      <p:sp>
        <p:nvSpPr>
          <p:cNvPr id="19489" name="Text Box 48">
            <a:extLst>
              <a:ext uri="{FF2B5EF4-FFF2-40B4-BE49-F238E27FC236}">
                <a16:creationId xmlns:a16="http://schemas.microsoft.com/office/drawing/2014/main" id="{17CD6E7D-77C7-0F2F-A81B-6B29D956F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19490" name="Text Box 49">
            <a:extLst>
              <a:ext uri="{FF2B5EF4-FFF2-40B4-BE49-F238E27FC236}">
                <a16:creationId xmlns:a16="http://schemas.microsoft.com/office/drawing/2014/main" id="{EEF2C890-5EAB-1A0F-CCCC-75F2E6CC11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257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4</a:t>
            </a:r>
          </a:p>
        </p:txBody>
      </p:sp>
      <p:sp>
        <p:nvSpPr>
          <p:cNvPr id="19491" name="Text Box 50">
            <a:extLst>
              <a:ext uri="{FF2B5EF4-FFF2-40B4-BE49-F238E27FC236}">
                <a16:creationId xmlns:a16="http://schemas.microsoft.com/office/drawing/2014/main" id="{9F875AFA-83C9-C6F2-751D-F6A6D1312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9438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5</a:t>
            </a:r>
          </a:p>
        </p:txBody>
      </p:sp>
      <p:sp>
        <p:nvSpPr>
          <p:cNvPr id="19492" name="Text Box 51">
            <a:extLst>
              <a:ext uri="{FF2B5EF4-FFF2-40B4-BE49-F238E27FC236}">
                <a16:creationId xmlns:a16="http://schemas.microsoft.com/office/drawing/2014/main" id="{85E73BD1-6970-868E-A47C-39B993D25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0113" y="5943600"/>
            <a:ext cx="354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6</a:t>
            </a:r>
          </a:p>
        </p:txBody>
      </p:sp>
      <p:sp>
        <p:nvSpPr>
          <p:cNvPr id="19493" name="Text Box 52">
            <a:extLst>
              <a:ext uri="{FF2B5EF4-FFF2-40B4-BE49-F238E27FC236}">
                <a16:creationId xmlns:a16="http://schemas.microsoft.com/office/drawing/2014/main" id="{3EE9528F-290B-F70D-C004-FF5E494DD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602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7</a:t>
            </a:r>
          </a:p>
        </p:txBody>
      </p:sp>
      <p:sp>
        <p:nvSpPr>
          <p:cNvPr id="19494" name="Text Box 53">
            <a:extLst>
              <a:ext uri="{FF2B5EF4-FFF2-40B4-BE49-F238E27FC236}">
                <a16:creationId xmlns:a16="http://schemas.microsoft.com/office/drawing/2014/main" id="{D3DCC5D8-BAEB-F069-4DD1-1610EB02B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082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19495" name="Text Box 54">
            <a:extLst>
              <a:ext uri="{FF2B5EF4-FFF2-40B4-BE49-F238E27FC236}">
                <a16:creationId xmlns:a16="http://schemas.microsoft.com/office/drawing/2014/main" id="{1CF21F06-6516-1184-1049-FDA2B50AE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1676400"/>
            <a:ext cx="316547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genetic locus has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two DNA sentences,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one from each parent.</a:t>
            </a:r>
          </a:p>
        </p:txBody>
      </p:sp>
      <p:sp>
        <p:nvSpPr>
          <p:cNvPr id="19496" name="Rectangle 63">
            <a:extLst>
              <a:ext uri="{FF2B5EF4-FFF2-40B4-BE49-F238E27FC236}">
                <a16:creationId xmlns:a16="http://schemas.microsoft.com/office/drawing/2014/main" id="{BD470D6A-F918-0813-6A83-5819B41B91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6096000"/>
            <a:ext cx="3048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9497" name="Text Box 65">
            <a:extLst>
              <a:ext uri="{FF2B5EF4-FFF2-40B4-BE49-F238E27FC236}">
                <a16:creationId xmlns:a16="http://schemas.microsoft.com/office/drawing/2014/main" id="{451FCB87-01A0-45D8-7384-068FC283CC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975" y="5943600"/>
            <a:ext cx="35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9498" name="Line 67">
            <a:extLst>
              <a:ext uri="{FF2B5EF4-FFF2-40B4-BE49-F238E27FC236}">
                <a16:creationId xmlns:a16="http://schemas.microsoft.com/office/drawing/2014/main" id="{F719AA46-C882-FE68-CA2F-E152301C1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68488" y="36576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99" name="Line 68">
            <a:extLst>
              <a:ext uri="{FF2B5EF4-FFF2-40B4-BE49-F238E27FC236}">
                <a16:creationId xmlns:a16="http://schemas.microsoft.com/office/drawing/2014/main" id="{3D01D38B-4973-3705-1CDD-F97352A6122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83088" y="3657600"/>
            <a:ext cx="76200" cy="8382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00" name="Text Box 69">
            <a:extLst>
              <a:ext uri="{FF2B5EF4-FFF2-40B4-BE49-F238E27FC236}">
                <a16:creationId xmlns:a16="http://schemas.microsoft.com/office/drawing/2014/main" id="{7987134D-F243-5989-1338-48D5B90E0A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429000"/>
            <a:ext cx="895350" cy="457200"/>
          </a:xfrm>
          <a:prstGeom prst="rect">
            <a:avLst/>
          </a:prstGeom>
          <a:solidFill>
            <a:srgbClr val="C6D6E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locus</a:t>
            </a:r>
          </a:p>
        </p:txBody>
      </p:sp>
      <p:sp>
        <p:nvSpPr>
          <p:cNvPr id="19501" name="Text Box 71">
            <a:extLst>
              <a:ext uri="{FF2B5EF4-FFF2-40B4-BE49-F238E27FC236}">
                <a16:creationId xmlns:a16="http://schemas.microsoft.com/office/drawing/2014/main" id="{3E7DA3CF-B94E-6034-7127-D83360FD0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5257800"/>
            <a:ext cx="34702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Many alleles allow for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many many allele pairs.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person's genotype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is relatively unique.</a:t>
            </a:r>
          </a:p>
        </p:txBody>
      </p:sp>
      <p:sp>
        <p:nvSpPr>
          <p:cNvPr id="19502" name="Text Box 72">
            <a:extLst>
              <a:ext uri="{FF2B5EF4-FFF2-40B4-BE49-F238E27FC236}">
                <a16:creationId xmlns:a16="http://schemas.microsoft.com/office/drawing/2014/main" id="{DD894B21-6554-E0DC-62F6-8F54662AA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06875"/>
            <a:ext cx="1133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mother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allele</a:t>
            </a:r>
          </a:p>
        </p:txBody>
      </p:sp>
      <p:sp>
        <p:nvSpPr>
          <p:cNvPr id="19503" name="Text Box 73">
            <a:extLst>
              <a:ext uri="{FF2B5EF4-FFF2-40B4-BE49-F238E27FC236}">
                <a16:creationId xmlns:a16="http://schemas.microsoft.com/office/drawing/2014/main" id="{825EE2B3-AEA4-16BB-412C-2070F3454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5715000"/>
            <a:ext cx="963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father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allele</a:t>
            </a:r>
          </a:p>
        </p:txBody>
      </p:sp>
      <p:sp>
        <p:nvSpPr>
          <p:cNvPr id="19504" name="Text Box 74">
            <a:extLst>
              <a:ext uri="{FF2B5EF4-FFF2-40B4-BE49-F238E27FC236}">
                <a16:creationId xmlns:a16="http://schemas.microsoft.com/office/drawing/2014/main" id="{F234EFAF-BD8C-0EAA-F5FA-6D5414E8A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9213" y="5084763"/>
            <a:ext cx="21320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repeated word</a:t>
            </a:r>
          </a:p>
        </p:txBody>
      </p:sp>
      <p:sp>
        <p:nvSpPr>
          <p:cNvPr id="19505" name="Text Box 75">
            <a:extLst>
              <a:ext uri="{FF2B5EF4-FFF2-40B4-BE49-F238E27FC236}">
                <a16:creationId xmlns:a16="http://schemas.microsoft.com/office/drawing/2014/main" id="{F15E61F3-94BC-62F7-4288-5CC57C56F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2971800"/>
            <a:ext cx="32845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An </a:t>
            </a:r>
            <a:r>
              <a:rPr lang="en-US" altLang="en-US" sz="2400">
                <a:solidFill>
                  <a:srgbClr val="FF0000"/>
                </a:solidFill>
              </a:rPr>
              <a:t>allele</a:t>
            </a:r>
            <a:r>
              <a:rPr lang="en-US" altLang="en-US" sz="2400">
                <a:solidFill>
                  <a:schemeClr val="accent2"/>
                </a:solidFill>
              </a:rPr>
              <a:t> is the number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of repeated words. </a:t>
            </a:r>
          </a:p>
        </p:txBody>
      </p:sp>
      <p:sp>
        <p:nvSpPr>
          <p:cNvPr id="19506" name="Text Box 76">
            <a:extLst>
              <a:ext uri="{FF2B5EF4-FFF2-40B4-BE49-F238E27FC236}">
                <a16:creationId xmlns:a16="http://schemas.microsoft.com/office/drawing/2014/main" id="{1E6AC856-6F41-5E8F-279D-056D5068F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824288"/>
            <a:ext cx="311626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</a:t>
            </a:r>
            <a:r>
              <a:rPr lang="en-US" altLang="en-US" sz="2400">
                <a:solidFill>
                  <a:srgbClr val="FF0000"/>
                </a:solidFill>
              </a:rPr>
              <a:t>genotype</a:t>
            </a:r>
            <a:r>
              <a:rPr lang="en-US" altLang="en-US" sz="2400">
                <a:solidFill>
                  <a:schemeClr val="accent2"/>
                </a:solidFill>
              </a:rPr>
              <a:t> at a locus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is a pair of alleles.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34943D-7721-4B21-B5E6-A1E2E610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18</a:t>
            </a:fld>
            <a:endParaRPr 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608424E1-D124-C4D7-47B5-BC8EFD49D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evidence interpretation</a:t>
            </a:r>
          </a:p>
        </p:txBody>
      </p:sp>
      <p:sp>
        <p:nvSpPr>
          <p:cNvPr id="21506" name="Text Box 5">
            <a:extLst>
              <a:ext uri="{FF2B5EF4-FFF2-40B4-BE49-F238E27FC236}">
                <a16:creationId xmlns:a16="http://schemas.microsoft.com/office/drawing/2014/main" id="{98511B79-A5AF-A025-5FD4-7B1AA3E4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1828800"/>
            <a:ext cx="1600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/>
              <a:t>Evidence item</a:t>
            </a: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CF509768-662E-3F7B-CBAF-D6C4255D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1575" y="1828800"/>
            <a:ext cx="1768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Evidence data</a:t>
            </a:r>
          </a:p>
        </p:txBody>
      </p:sp>
      <p:sp>
        <p:nvSpPr>
          <p:cNvPr id="21508" name="Line 10">
            <a:extLst>
              <a:ext uri="{FF2B5EF4-FFF2-40B4-BE49-F238E27FC236}">
                <a16:creationId xmlns:a16="http://schemas.microsoft.com/office/drawing/2014/main" id="{6701E4BE-61CA-7015-D604-671CB1ABFE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637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09" name="Line 11">
            <a:extLst>
              <a:ext uri="{FF2B5EF4-FFF2-40B4-BE49-F238E27FC236}">
                <a16:creationId xmlns:a16="http://schemas.microsoft.com/office/drawing/2014/main" id="{1C0182A2-B3C7-C75F-93A8-2A8E386A5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4175" y="2209800"/>
            <a:ext cx="1371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0" name="Text Box 19">
            <a:extLst>
              <a:ext uri="{FF2B5EF4-FFF2-40B4-BE49-F238E27FC236}">
                <a16:creationId xmlns:a16="http://schemas.microsoft.com/office/drawing/2014/main" id="{B0951417-3C3E-3F8D-26AE-7A7FCB8AA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0"/>
            <a:ext cx="692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Lab</a:t>
            </a:r>
          </a:p>
        </p:txBody>
      </p:sp>
      <p:sp>
        <p:nvSpPr>
          <p:cNvPr id="21511" name="Text Box 20">
            <a:extLst>
              <a:ext uri="{FF2B5EF4-FFF2-40B4-BE49-F238E27FC236}">
                <a16:creationId xmlns:a16="http://schemas.microsoft.com/office/drawing/2014/main" id="{75794024-65AE-DC23-99BC-6216CAEF69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0" y="1752600"/>
            <a:ext cx="79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Infer</a:t>
            </a:r>
          </a:p>
        </p:txBody>
      </p:sp>
      <p:sp>
        <p:nvSpPr>
          <p:cNvPr id="21512" name="AutoShape 22">
            <a:extLst>
              <a:ext uri="{FF2B5EF4-FFF2-40B4-BE49-F238E27FC236}">
                <a16:creationId xmlns:a16="http://schemas.microsoft.com/office/drawing/2014/main" id="{FBEBAEB9-50E8-9534-8970-0B5EFC3A1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152400" cy="609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3" name="AutoShape 23">
            <a:extLst>
              <a:ext uri="{FF2B5EF4-FFF2-40B4-BE49-F238E27FC236}">
                <a16:creationId xmlns:a16="http://schemas.microsoft.com/office/drawing/2014/main" id="{9202825B-1E44-4DBF-D89D-ABBB2DE4B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581400"/>
            <a:ext cx="152400" cy="609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4" name="Line 24">
            <a:extLst>
              <a:ext uri="{FF2B5EF4-FFF2-40B4-BE49-F238E27FC236}">
                <a16:creationId xmlns:a16="http://schemas.microsoft.com/office/drawing/2014/main" id="{49595CA7-2390-9E9C-93DA-940B506B31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1910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515" name="Text Box 25">
            <a:extLst>
              <a:ext uri="{FF2B5EF4-FFF2-40B4-BE49-F238E27FC236}">
                <a16:creationId xmlns:a16="http://schemas.microsoft.com/office/drawing/2014/main" id="{B368AC83-F772-CED9-4989-3D621F510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4129088"/>
            <a:ext cx="13287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10   11   12</a:t>
            </a:r>
          </a:p>
        </p:txBody>
      </p:sp>
      <p:sp>
        <p:nvSpPr>
          <p:cNvPr id="21516" name="AutoShape 26">
            <a:extLst>
              <a:ext uri="{FF2B5EF4-FFF2-40B4-BE49-F238E27FC236}">
                <a16:creationId xmlns:a16="http://schemas.microsoft.com/office/drawing/2014/main" id="{22B19BDE-D671-3BB2-B9AD-A567C0942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895600"/>
            <a:ext cx="152400" cy="12954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17" name="Text Box 28">
            <a:extLst>
              <a:ext uri="{FF2B5EF4-FFF2-40B4-BE49-F238E27FC236}">
                <a16:creationId xmlns:a16="http://schemas.microsoft.com/office/drawing/2014/main" id="{736279EC-A43A-B588-3846-F041F75A7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1828800"/>
            <a:ext cx="1768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Evidence genotype</a:t>
            </a:r>
          </a:p>
        </p:txBody>
      </p:sp>
      <p:sp>
        <p:nvSpPr>
          <p:cNvPr id="21518" name="Text Box 29">
            <a:extLst>
              <a:ext uri="{FF2B5EF4-FFF2-40B4-BE49-F238E27FC236}">
                <a16:creationId xmlns:a16="http://schemas.microsoft.com/office/drawing/2014/main" id="{900733D7-74B6-197E-C65B-C610967DC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5349875"/>
            <a:ext cx="1768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Known genotype</a:t>
            </a:r>
          </a:p>
        </p:txBody>
      </p:sp>
      <p:sp>
        <p:nvSpPr>
          <p:cNvPr id="21519" name="AutoShape 30">
            <a:extLst>
              <a:ext uri="{FF2B5EF4-FFF2-40B4-BE49-F238E27FC236}">
                <a16:creationId xmlns:a16="http://schemas.microsoft.com/office/drawing/2014/main" id="{3EA2C7DB-48E0-9718-1739-32B2959C91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1900" y="4191000"/>
            <a:ext cx="533400" cy="990600"/>
          </a:xfrm>
          <a:prstGeom prst="upDownArrow">
            <a:avLst>
              <a:gd name="adj1" fmla="val 50000"/>
              <a:gd name="adj2" fmla="val 3714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1520" name="Text Box 31">
            <a:extLst>
              <a:ext uri="{FF2B5EF4-FFF2-40B4-BE49-F238E27FC236}">
                <a16:creationId xmlns:a16="http://schemas.microsoft.com/office/drawing/2014/main" id="{76A33BA8-3054-9860-02DA-B0642734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0700" y="2743200"/>
            <a:ext cx="21209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10, 12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hlink"/>
                </a:solidFill>
              </a:rPr>
              <a:t>@ 50%</a:t>
            </a:r>
            <a:endParaRPr lang="en-US" altLang="en-US" sz="2400">
              <a:solidFill>
                <a:schemeClr val="accent2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11, 12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hlink"/>
                </a:solidFill>
              </a:rPr>
              <a:t>@ 30%</a:t>
            </a:r>
            <a:endParaRPr lang="en-US" altLang="en-US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12, 12</a:t>
            </a:r>
            <a:r>
              <a:rPr lang="en-US" altLang="en-US" sz="2400"/>
              <a:t> </a:t>
            </a:r>
            <a:r>
              <a:rPr lang="en-US" altLang="en-US" sz="2400">
                <a:solidFill>
                  <a:schemeClr val="hlink"/>
                </a:solidFill>
              </a:rPr>
              <a:t>@ 20%</a:t>
            </a:r>
            <a:endParaRPr lang="en-US" altLang="en-US" sz="2400"/>
          </a:p>
        </p:txBody>
      </p:sp>
      <p:sp>
        <p:nvSpPr>
          <p:cNvPr id="21521" name="Text Box 32">
            <a:extLst>
              <a:ext uri="{FF2B5EF4-FFF2-40B4-BE49-F238E27FC236}">
                <a16:creationId xmlns:a16="http://schemas.microsoft.com/office/drawing/2014/main" id="{4B3E623E-F239-B4E4-EE27-8C46276A0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6248400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10, 12</a:t>
            </a:r>
          </a:p>
        </p:txBody>
      </p:sp>
      <p:sp>
        <p:nvSpPr>
          <p:cNvPr id="21522" name="Text Box 33">
            <a:extLst>
              <a:ext uri="{FF2B5EF4-FFF2-40B4-BE49-F238E27FC236}">
                <a16:creationId xmlns:a16="http://schemas.microsoft.com/office/drawing/2014/main" id="{7C58D02E-8895-480B-28BA-EF77F9F47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4419600"/>
            <a:ext cx="1438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Compare</a:t>
            </a:r>
          </a:p>
        </p:txBody>
      </p:sp>
      <p:grpSp>
        <p:nvGrpSpPr>
          <p:cNvPr id="21523" name="Group 34">
            <a:extLst>
              <a:ext uri="{FF2B5EF4-FFF2-40B4-BE49-F238E27FC236}">
                <a16:creationId xmlns:a16="http://schemas.microsoft.com/office/drawing/2014/main" id="{DEE9EDC7-727B-DFE4-71D2-CC5D4ADCB141}"/>
              </a:ext>
            </a:extLst>
          </p:cNvPr>
          <p:cNvGrpSpPr>
            <a:grpSpLocks/>
          </p:cNvGrpSpPr>
          <p:nvPr/>
        </p:nvGrpSpPr>
        <p:grpSpPr bwMode="auto">
          <a:xfrm>
            <a:off x="712788" y="2895600"/>
            <a:ext cx="1344612" cy="1295400"/>
            <a:chOff x="449" y="1824"/>
            <a:chExt cx="847" cy="816"/>
          </a:xfrm>
        </p:grpSpPr>
        <p:pic>
          <p:nvPicPr>
            <p:cNvPr id="21524" name="Picture 38" descr="DNA_logo.jpg                                                   00D94E0CMacintosh HD                   7C262FE3:">
              <a:extLst>
                <a:ext uri="{FF2B5EF4-FFF2-40B4-BE49-F238E27FC236}">
                  <a16:creationId xmlns:a16="http://schemas.microsoft.com/office/drawing/2014/main" id="{7FD4500D-B140-3504-AA71-2ED0CD11B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25" name="Picture 39" descr="&#13;DNA_logo2.jpg                                                  00D94E0CMacintosh HD                   7C262FE3:">
              <a:extLst>
                <a:ext uri="{FF2B5EF4-FFF2-40B4-BE49-F238E27FC236}">
                  <a16:creationId xmlns:a16="http://schemas.microsoft.com/office/drawing/2014/main" id="{9FB82C76-C976-30ED-3499-3FF8FC16A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" y="1824"/>
              <a:ext cx="367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B96BC5-EF52-4900-1C39-AD5373267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19</a:t>
            </a:fld>
            <a:endParaRPr lang="en-US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FFAC9-1DD9-4E81-EEBF-64D456F27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4C00DE5-9C31-0120-62CE-B9DD50B72E48}"/>
              </a:ext>
            </a:extLst>
          </p:cNvPr>
          <p:cNvSpPr txBox="1"/>
          <p:nvPr/>
        </p:nvSpPr>
        <p:spPr>
          <a:xfrm>
            <a:off x="2315613" y="2644170"/>
            <a:ext cx="45127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>
                <a:solidFill>
                  <a:srgbClr val="0070C0"/>
                </a:solidFill>
              </a:rPr>
              <a:t>Who is Dr. Perlin?</a:t>
            </a:r>
          </a:p>
          <a:p>
            <a:pPr algn="l"/>
            <a:r>
              <a:rPr lang="en-US" sz="3200" dirty="0">
                <a:solidFill>
                  <a:srgbClr val="0070C0"/>
                </a:solidFill>
              </a:rPr>
              <a:t>What is </a:t>
            </a:r>
            <a:r>
              <a:rPr lang="en-US" sz="3200" dirty="0" err="1">
                <a:solidFill>
                  <a:srgbClr val="0070C0"/>
                </a:solidFill>
              </a:rPr>
              <a:t>Cybergenetics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</a:p>
          <a:p>
            <a:pPr algn="l"/>
            <a:r>
              <a:rPr lang="en-US" sz="3200" dirty="0">
                <a:solidFill>
                  <a:srgbClr val="0070C0"/>
                </a:solidFill>
              </a:rPr>
              <a:t>Why Africa?</a:t>
            </a:r>
          </a:p>
        </p:txBody>
      </p:sp>
      <p:pic>
        <p:nvPicPr>
          <p:cNvPr id="5" name="Picture 4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DB2571EF-3928-2DA3-6BBF-909FA338B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82" y="6104050"/>
            <a:ext cx="3313032" cy="625342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CE3FEC7-4AEA-29C7-5375-0F12C4D7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7349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7" descr="FGA.tiff">
            <a:extLst>
              <a:ext uri="{FF2B5EF4-FFF2-40B4-BE49-F238E27FC236}">
                <a16:creationId xmlns:a16="http://schemas.microsoft.com/office/drawing/2014/main" id="{9E907B03-F6A2-074E-904D-16131C7EF3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5" y="2266950"/>
            <a:ext cx="7778750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>
            <a:extLst>
              <a:ext uri="{FF2B5EF4-FFF2-40B4-BE49-F238E27FC236}">
                <a16:creationId xmlns:a16="http://schemas.microsoft.com/office/drawing/2014/main" id="{986AA523-9311-DE8C-EBFD-D78420379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Computers can use all the data</a:t>
            </a:r>
          </a:p>
        </p:txBody>
      </p:sp>
      <p:sp>
        <p:nvSpPr>
          <p:cNvPr id="23555" name="Text Box 4">
            <a:extLst>
              <a:ext uri="{FF2B5EF4-FFF2-40B4-BE49-F238E27FC236}">
                <a16:creationId xmlns:a16="http://schemas.microsoft.com/office/drawing/2014/main" id="{5DA9752D-A434-AF04-BAF0-CC50F6481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1589088"/>
            <a:ext cx="5518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Quantitative peak heights at locus FGA</a:t>
            </a:r>
          </a:p>
        </p:txBody>
      </p:sp>
      <p:sp>
        <p:nvSpPr>
          <p:cNvPr id="23556" name="Text Box 24">
            <a:extLst>
              <a:ext uri="{FF2B5EF4-FFF2-40B4-BE49-F238E27FC236}">
                <a16:creationId xmlns:a16="http://schemas.microsoft.com/office/drawing/2014/main" id="{8DC47713-46B0-E519-2E17-D5E291AEF8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354638"/>
            <a:ext cx="806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7BC8"/>
                </a:solidFill>
              </a:rPr>
              <a:t>peak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7BC8"/>
                </a:solidFill>
              </a:rPr>
              <a:t>height</a:t>
            </a:r>
          </a:p>
        </p:txBody>
      </p:sp>
      <p:sp>
        <p:nvSpPr>
          <p:cNvPr id="23557" name="Text Box 23">
            <a:extLst>
              <a:ext uri="{FF2B5EF4-FFF2-40B4-BE49-F238E27FC236}">
                <a16:creationId xmlns:a16="http://schemas.microsoft.com/office/drawing/2014/main" id="{72825E61-204F-EBB4-3F47-B7AEFFA06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25" y="2032000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667BC8"/>
                </a:solidFill>
              </a:rPr>
              <a:t>peak size</a:t>
            </a:r>
          </a:p>
        </p:txBody>
      </p:sp>
      <p:cxnSp>
        <p:nvCxnSpPr>
          <p:cNvPr id="23558" name="Straight Arrow Connector 12">
            <a:extLst>
              <a:ext uri="{FF2B5EF4-FFF2-40B4-BE49-F238E27FC236}">
                <a16:creationId xmlns:a16="http://schemas.microsoft.com/office/drawing/2014/main" id="{13B2005C-FC62-483B-A82B-74289F4D1F9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562893" y="3961607"/>
            <a:ext cx="3186113" cy="12700"/>
          </a:xfrm>
          <a:prstGeom prst="straightConnector1">
            <a:avLst/>
          </a:prstGeom>
          <a:noFill/>
          <a:ln w="28575">
            <a:solidFill>
              <a:srgbClr val="667BC8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59" name="Straight Arrow Connector 10">
            <a:extLst>
              <a:ext uri="{FF2B5EF4-FFF2-40B4-BE49-F238E27FC236}">
                <a16:creationId xmlns:a16="http://schemas.microsoft.com/office/drawing/2014/main" id="{494366E9-9280-71CF-A078-669D9C773F1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033463" y="5651500"/>
            <a:ext cx="2038350" cy="17463"/>
          </a:xfrm>
          <a:prstGeom prst="straightConnector1">
            <a:avLst/>
          </a:prstGeom>
          <a:noFill/>
          <a:ln w="28575">
            <a:solidFill>
              <a:srgbClr val="667BC8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CC536A-E4A4-AD01-7FAA-577A7C4F2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20</a:t>
            </a:fld>
            <a:endParaRPr lang="en-US" sz="24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0" descr="FGA.tiff">
            <a:extLst>
              <a:ext uri="{FF2B5EF4-FFF2-40B4-BE49-F238E27FC236}">
                <a16:creationId xmlns:a16="http://schemas.microsoft.com/office/drawing/2014/main" id="{ADC32750-ED72-6E24-C398-1CF5BC197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66950"/>
            <a:ext cx="777716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324A5558-1400-622E-1275-09EAE1A7A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People may use less of the data</a:t>
            </a:r>
          </a:p>
        </p:txBody>
      </p:sp>
      <p:sp>
        <p:nvSpPr>
          <p:cNvPr id="25603" name="Line 9">
            <a:extLst>
              <a:ext uri="{FF2B5EF4-FFF2-40B4-BE49-F238E27FC236}">
                <a16:creationId xmlns:a16="http://schemas.microsoft.com/office/drawing/2014/main" id="{6DC4FD5D-63B3-FAFB-578B-6429F1ABFDF4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3963" y="5041900"/>
            <a:ext cx="7107237" cy="47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Text Box 17">
            <a:extLst>
              <a:ext uri="{FF2B5EF4-FFF2-40B4-BE49-F238E27FC236}">
                <a16:creationId xmlns:a16="http://schemas.microsoft.com/office/drawing/2014/main" id="{832744B4-F7AD-3407-0892-CEDEA1C1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4524375"/>
            <a:ext cx="162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Threshold </a:t>
            </a:r>
          </a:p>
        </p:txBody>
      </p:sp>
      <p:sp>
        <p:nvSpPr>
          <p:cNvPr id="25605" name="Text Box 4">
            <a:extLst>
              <a:ext uri="{FF2B5EF4-FFF2-40B4-BE49-F238E27FC236}">
                <a16:creationId xmlns:a16="http://schemas.microsoft.com/office/drawing/2014/main" id="{629B83A9-7704-843C-BECE-60FAA628D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3313" y="1689100"/>
            <a:ext cx="69929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Over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  <a:r>
              <a:rPr lang="en-US" altLang="en-US" sz="2400">
                <a:solidFill>
                  <a:srgbClr val="FF0000"/>
                </a:solidFill>
              </a:rPr>
              <a:t>threshold</a:t>
            </a:r>
            <a:r>
              <a:rPr lang="en-US" altLang="en-US" sz="2400">
                <a:solidFill>
                  <a:schemeClr val="accent2"/>
                </a:solidFill>
              </a:rPr>
              <a:t>,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peaks are labeled as allele events</a:t>
            </a:r>
            <a:endParaRPr lang="en-US" altLang="en-US" sz="2400">
              <a:solidFill>
                <a:schemeClr val="hlink"/>
              </a:solidFill>
            </a:endParaRPr>
          </a:p>
        </p:txBody>
      </p:sp>
      <p:sp>
        <p:nvSpPr>
          <p:cNvPr id="25606" name="Text Box 13">
            <a:extLst>
              <a:ext uri="{FF2B5EF4-FFF2-40B4-BE49-F238E27FC236}">
                <a16:creationId xmlns:a16="http://schemas.microsoft.com/office/drawing/2014/main" id="{511BB361-05EF-2D0A-9B14-98FBE11E1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6350" y="3141663"/>
            <a:ext cx="345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7BC8"/>
                </a:solidFill>
              </a:rPr>
              <a:t>All-or-none allele peaks,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667BC8"/>
                </a:solidFill>
              </a:rPr>
              <a:t>each given equal status</a:t>
            </a:r>
          </a:p>
        </p:txBody>
      </p:sp>
      <p:sp>
        <p:nvSpPr>
          <p:cNvPr id="25607" name="Line 45">
            <a:extLst>
              <a:ext uri="{FF2B5EF4-FFF2-40B4-BE49-F238E27FC236}">
                <a16:creationId xmlns:a16="http://schemas.microsoft.com/office/drawing/2014/main" id="{31464A41-BC54-6EE2-4072-C53AA571E36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07263" y="2163763"/>
            <a:ext cx="20637" cy="11906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Line 45">
            <a:extLst>
              <a:ext uri="{FF2B5EF4-FFF2-40B4-BE49-F238E27FC236}">
                <a16:creationId xmlns:a16="http://schemas.microsoft.com/office/drawing/2014/main" id="{23EC852E-C4A6-494F-62C9-3A849644FA8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41600" y="2157413"/>
            <a:ext cx="3903663" cy="63182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9" name="Oval 51">
            <a:extLst>
              <a:ext uri="{FF2B5EF4-FFF2-40B4-BE49-F238E27FC236}">
                <a16:creationId xmlns:a16="http://schemas.microsoft.com/office/drawing/2014/main" id="{29781873-E47D-4558-1851-4FC05A9D9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113" y="4462463"/>
            <a:ext cx="381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5610" name="Oval 51">
            <a:extLst>
              <a:ext uri="{FF2B5EF4-FFF2-40B4-BE49-F238E27FC236}">
                <a16:creationId xmlns:a16="http://schemas.microsoft.com/office/drawing/2014/main" id="{06BEFE38-02BE-E397-2B98-7E1C8435D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37400" y="3448050"/>
            <a:ext cx="381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5611" name="Rectangle 49">
            <a:extLst>
              <a:ext uri="{FF2B5EF4-FFF2-40B4-BE49-F238E27FC236}">
                <a16:creationId xmlns:a16="http://schemas.microsoft.com/office/drawing/2014/main" id="{AEC90A20-36CD-1401-1592-4A333EB9E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08625" y="5060950"/>
            <a:ext cx="304800" cy="1287463"/>
          </a:xfrm>
          <a:prstGeom prst="rect">
            <a:avLst/>
          </a:prstGeom>
          <a:solidFill>
            <a:srgbClr val="667B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8000"/>
              </a:solidFill>
            </a:endParaRPr>
          </a:p>
        </p:txBody>
      </p:sp>
      <p:sp>
        <p:nvSpPr>
          <p:cNvPr id="25612" name="Rectangle 49">
            <a:extLst>
              <a:ext uri="{FF2B5EF4-FFF2-40B4-BE49-F238E27FC236}">
                <a16:creationId xmlns:a16="http://schemas.microsoft.com/office/drawing/2014/main" id="{8F626E81-6BDE-2FFF-45EA-DFD869273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3913" y="5060950"/>
            <a:ext cx="304800" cy="1287463"/>
          </a:xfrm>
          <a:prstGeom prst="rect">
            <a:avLst/>
          </a:prstGeom>
          <a:solidFill>
            <a:srgbClr val="667B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8000"/>
              </a:solidFill>
            </a:endParaRPr>
          </a:p>
        </p:txBody>
      </p:sp>
      <p:sp>
        <p:nvSpPr>
          <p:cNvPr id="25613" name="Rectangle 49">
            <a:extLst>
              <a:ext uri="{FF2B5EF4-FFF2-40B4-BE49-F238E27FC236}">
                <a16:creationId xmlns:a16="http://schemas.microsoft.com/office/drawing/2014/main" id="{F062F2C0-096F-66AE-240A-0C33A3F74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4563" y="5060950"/>
            <a:ext cx="304800" cy="1287463"/>
          </a:xfrm>
          <a:prstGeom prst="rect">
            <a:avLst/>
          </a:prstGeom>
          <a:solidFill>
            <a:srgbClr val="667B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FF8000"/>
              </a:solidFill>
            </a:endParaRPr>
          </a:p>
        </p:txBody>
      </p:sp>
      <p:sp>
        <p:nvSpPr>
          <p:cNvPr id="25614" name="Line 45">
            <a:extLst>
              <a:ext uri="{FF2B5EF4-FFF2-40B4-BE49-F238E27FC236}">
                <a16:creationId xmlns:a16="http://schemas.microsoft.com/office/drawing/2014/main" id="{E2B605A7-469B-4E75-6DEB-CAE67E35EB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2146300"/>
            <a:ext cx="1392238" cy="2255838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5" name="Oval 51">
            <a:extLst>
              <a:ext uri="{FF2B5EF4-FFF2-40B4-BE49-F238E27FC236}">
                <a16:creationId xmlns:a16="http://schemas.microsoft.com/office/drawing/2014/main" id="{4B8E83F5-2823-4EC0-4CAC-14214F2AE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8050" y="2722563"/>
            <a:ext cx="381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25616" name="Group 55">
            <a:extLst>
              <a:ext uri="{FF2B5EF4-FFF2-40B4-BE49-F238E27FC236}">
                <a16:creationId xmlns:a16="http://schemas.microsoft.com/office/drawing/2014/main" id="{EDA4066C-564B-E191-207D-144CD4C017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397625" y="5268913"/>
            <a:ext cx="203200" cy="203200"/>
            <a:chOff x="3276" y="3351"/>
            <a:chExt cx="144" cy="144"/>
          </a:xfrm>
        </p:grpSpPr>
        <p:sp>
          <p:nvSpPr>
            <p:cNvPr id="25627" name="Line 31">
              <a:extLst>
                <a:ext uri="{FF2B5EF4-FFF2-40B4-BE49-F238E27FC236}">
                  <a16:creationId xmlns:a16="http://schemas.microsoft.com/office/drawing/2014/main" id="{5D1438DF-3243-8E4C-C065-E9AC824D60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8" name="Line 32">
              <a:extLst>
                <a:ext uri="{FF2B5EF4-FFF2-40B4-BE49-F238E27FC236}">
                  <a16:creationId xmlns:a16="http://schemas.microsoft.com/office/drawing/2014/main" id="{14D32BA6-E5CC-A971-0118-407BB75FB1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17" name="Line 24">
            <a:extLst>
              <a:ext uri="{FF2B5EF4-FFF2-40B4-BE49-F238E27FC236}">
                <a16:creationId xmlns:a16="http://schemas.microsoft.com/office/drawing/2014/main" id="{BF35E854-D23E-F473-1827-8F9C03C932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52725" y="5835650"/>
            <a:ext cx="346075" cy="639763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Text Box 5">
            <a:extLst>
              <a:ext uri="{FF2B5EF4-FFF2-40B4-BE49-F238E27FC236}">
                <a16:creationId xmlns:a16="http://schemas.microsoft.com/office/drawing/2014/main" id="{003A7BB6-3B25-C038-4C53-23582C843CC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17475" y="6446838"/>
            <a:ext cx="4013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800080"/>
                </a:solidFill>
              </a:rPr>
              <a:t>Under </a:t>
            </a:r>
            <a:r>
              <a:rPr lang="en-US" altLang="en-US" sz="2200">
                <a:solidFill>
                  <a:srgbClr val="FF0000"/>
                </a:solidFill>
              </a:rPr>
              <a:t>threshold</a:t>
            </a:r>
            <a:r>
              <a:rPr lang="en-US" altLang="en-US" sz="2200">
                <a:solidFill>
                  <a:srgbClr val="800080"/>
                </a:solidFill>
              </a:rPr>
              <a:t>, alleles vanish</a:t>
            </a:r>
          </a:p>
        </p:txBody>
      </p:sp>
      <p:grpSp>
        <p:nvGrpSpPr>
          <p:cNvPr id="25619" name="Group 55">
            <a:extLst>
              <a:ext uri="{FF2B5EF4-FFF2-40B4-BE49-F238E27FC236}">
                <a16:creationId xmlns:a16="http://schemas.microsoft.com/office/drawing/2014/main" id="{1A912CEE-93E4-57E3-DC82-870794987C9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57525" y="5551488"/>
            <a:ext cx="203200" cy="203200"/>
            <a:chOff x="3276" y="3351"/>
            <a:chExt cx="144" cy="144"/>
          </a:xfrm>
        </p:grpSpPr>
        <p:sp>
          <p:nvSpPr>
            <p:cNvPr id="25625" name="Line 31">
              <a:extLst>
                <a:ext uri="{FF2B5EF4-FFF2-40B4-BE49-F238E27FC236}">
                  <a16:creationId xmlns:a16="http://schemas.microsoft.com/office/drawing/2014/main" id="{96369F99-0D2F-0C55-061D-4F862844D2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6" name="Line 32">
              <a:extLst>
                <a:ext uri="{FF2B5EF4-FFF2-40B4-BE49-F238E27FC236}">
                  <a16:creationId xmlns:a16="http://schemas.microsoft.com/office/drawing/2014/main" id="{1D3BE12A-6A99-8201-7B08-0B387037C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620" name="Group 55">
            <a:extLst>
              <a:ext uri="{FF2B5EF4-FFF2-40B4-BE49-F238E27FC236}">
                <a16:creationId xmlns:a16="http://schemas.microsoft.com/office/drawing/2014/main" id="{EC2C62C3-913F-2C42-265B-CAA87673684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13188" y="5648325"/>
            <a:ext cx="203200" cy="203200"/>
            <a:chOff x="3276" y="3351"/>
            <a:chExt cx="144" cy="144"/>
          </a:xfrm>
        </p:grpSpPr>
        <p:sp>
          <p:nvSpPr>
            <p:cNvPr id="25623" name="Line 31">
              <a:extLst>
                <a:ext uri="{FF2B5EF4-FFF2-40B4-BE49-F238E27FC236}">
                  <a16:creationId xmlns:a16="http://schemas.microsoft.com/office/drawing/2014/main" id="{020040AE-C9A1-3742-C715-CDCD637316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24" name="Line 32">
              <a:extLst>
                <a:ext uri="{FF2B5EF4-FFF2-40B4-BE49-F238E27FC236}">
                  <a16:creationId xmlns:a16="http://schemas.microsoft.com/office/drawing/2014/main" id="{E1C16413-BCF2-72A6-7913-3B2030F4E8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5621" name="Line 24">
            <a:extLst>
              <a:ext uri="{FF2B5EF4-FFF2-40B4-BE49-F238E27FC236}">
                <a16:creationId xmlns:a16="http://schemas.microsoft.com/office/drawing/2014/main" id="{DC63CA2C-B99B-BCA7-84E8-0E14101EA0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41650" y="5797550"/>
            <a:ext cx="825500" cy="67945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22" name="Line 24">
            <a:extLst>
              <a:ext uri="{FF2B5EF4-FFF2-40B4-BE49-F238E27FC236}">
                <a16:creationId xmlns:a16="http://schemas.microsoft.com/office/drawing/2014/main" id="{8E04F944-66A3-3DF5-D934-AFA1123158B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24275" y="5467350"/>
            <a:ext cx="2619375" cy="1027113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03DAF1-B48C-809F-3C59-01A09119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21</a:t>
            </a:fld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8" descr="FGA.tiff">
            <a:extLst>
              <a:ext uri="{FF2B5EF4-FFF2-40B4-BE49-F238E27FC236}">
                <a16:creationId xmlns:a16="http://schemas.microsoft.com/office/drawing/2014/main" id="{42BEF5D5-E1E4-1072-ED51-D2F501C5B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66950"/>
            <a:ext cx="777716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>
            <a:extLst>
              <a:ext uri="{FF2B5EF4-FFF2-40B4-BE49-F238E27FC236}">
                <a16:creationId xmlns:a16="http://schemas.microsoft.com/office/drawing/2014/main" id="{546113E0-F131-FF1B-CA06-3969E822C5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How the computer thinks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B68158CD-1BF5-B3BF-D541-5A4AC8D0D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639888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Consider </a:t>
            </a:r>
            <a:r>
              <a:rPr lang="en-US" altLang="en-US" sz="2400" u="sng">
                <a:solidFill>
                  <a:schemeClr val="accent2"/>
                </a:solidFill>
              </a:rPr>
              <a:t>every possible</a:t>
            </a:r>
            <a:r>
              <a:rPr lang="en-US" altLang="en-US" sz="2400">
                <a:solidFill>
                  <a:schemeClr val="accent2"/>
                </a:solidFill>
              </a:rPr>
              <a:t> genotype solution</a:t>
            </a:r>
          </a:p>
        </p:txBody>
      </p:sp>
      <p:sp>
        <p:nvSpPr>
          <p:cNvPr id="27652" name="Text Box 11">
            <a:extLst>
              <a:ext uri="{FF2B5EF4-FFF2-40B4-BE49-F238E27FC236}">
                <a16:creationId xmlns:a16="http://schemas.microsoft.com/office/drawing/2014/main" id="{3ED2B381-43CD-ED2D-8CD8-A210A56B3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2462213"/>
            <a:ext cx="1878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Explain the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peak pattern</a:t>
            </a:r>
          </a:p>
        </p:txBody>
      </p:sp>
      <p:sp>
        <p:nvSpPr>
          <p:cNvPr id="27653" name="Text Box 12">
            <a:extLst>
              <a:ext uri="{FF2B5EF4-FFF2-40B4-BE49-F238E27FC236}">
                <a16:creationId xmlns:a16="http://schemas.microsoft.com/office/drawing/2014/main" id="{F37213F9-71B8-05C3-9414-01FFF9F78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63" y="4689475"/>
            <a:ext cx="19462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Better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explanation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has a higher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hlink"/>
                </a:solidFill>
              </a:rPr>
              <a:t>likelihood</a:t>
            </a:r>
          </a:p>
        </p:txBody>
      </p:sp>
      <p:sp>
        <p:nvSpPr>
          <p:cNvPr id="27654" name="Rectangle 40">
            <a:extLst>
              <a:ext uri="{FF2B5EF4-FFF2-40B4-BE49-F238E27FC236}">
                <a16:creationId xmlns:a16="http://schemas.microsoft.com/office/drawing/2014/main" id="{AAF7BF28-6912-A191-D1C4-B56691FC6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3" y="5759450"/>
            <a:ext cx="228600" cy="58261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5" name="Rectangle 40">
            <a:extLst>
              <a:ext uri="{FF2B5EF4-FFF2-40B4-BE49-F238E27FC236}">
                <a16:creationId xmlns:a16="http://schemas.microsoft.com/office/drawing/2014/main" id="{B80AF2EE-A88C-3248-9656-41380CFB7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313" y="3030538"/>
            <a:ext cx="228600" cy="3311525"/>
          </a:xfrm>
          <a:prstGeom prst="rect">
            <a:avLst/>
          </a:prstGeom>
          <a:noFill/>
          <a:ln w="28575">
            <a:solidFill>
              <a:srgbClr val="667B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56" name="Text Box 29">
            <a:extLst>
              <a:ext uri="{FF2B5EF4-FFF2-40B4-BE49-F238E27FC236}">
                <a16:creationId xmlns:a16="http://schemas.microsoft.com/office/drawing/2014/main" id="{62422090-0C9B-CE2A-E841-29A7D8FC0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2368550"/>
            <a:ext cx="192563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667BC8"/>
                </a:solidFill>
              </a:rPr>
              <a:t>One person</a:t>
            </a:r>
            <a:r>
              <a:rPr lang="ja-JP" altLang="en-US" sz="2200">
                <a:solidFill>
                  <a:srgbClr val="667BC8"/>
                </a:solidFill>
              </a:rPr>
              <a:t>’</a:t>
            </a:r>
            <a:r>
              <a:rPr lang="en-US" altLang="ja-JP" sz="2200">
                <a:solidFill>
                  <a:srgbClr val="667BC8"/>
                </a:solidFill>
              </a:rPr>
              <a:t>s allele pair</a:t>
            </a:r>
            <a:endParaRPr lang="en-US" altLang="en-US" sz="2200">
              <a:solidFill>
                <a:srgbClr val="667BC8"/>
              </a:solidFill>
            </a:endParaRPr>
          </a:p>
        </p:txBody>
      </p:sp>
      <p:sp>
        <p:nvSpPr>
          <p:cNvPr id="197640" name="Text Box 8">
            <a:extLst>
              <a:ext uri="{FF2B5EF4-FFF2-40B4-BE49-F238E27FC236}">
                <a16:creationId xmlns:a16="http://schemas.microsoft.com/office/drawing/2014/main" id="{40F1FFE2-7438-1793-FE2C-A4412FC61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3411538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200">
                <a:solidFill>
                  <a:srgbClr val="FF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Another person's allele pair</a:t>
            </a:r>
          </a:p>
        </p:txBody>
      </p:sp>
      <p:sp>
        <p:nvSpPr>
          <p:cNvPr id="27658" name="Line 9">
            <a:extLst>
              <a:ext uri="{FF2B5EF4-FFF2-40B4-BE49-F238E27FC236}">
                <a16:creationId xmlns:a16="http://schemas.microsoft.com/office/drawing/2014/main" id="{2EA4676E-26C1-A5C6-CED8-B870B33DFC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195638" y="4271963"/>
            <a:ext cx="546100" cy="1176337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Line 9">
            <a:extLst>
              <a:ext uri="{FF2B5EF4-FFF2-40B4-BE49-F238E27FC236}">
                <a16:creationId xmlns:a16="http://schemas.microsoft.com/office/drawing/2014/main" id="{E04BA12D-CD70-9F65-0299-51B70C08BE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57650" y="4273550"/>
            <a:ext cx="1377950" cy="1473200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Line 25">
            <a:extLst>
              <a:ext uri="{FF2B5EF4-FFF2-40B4-BE49-F238E27FC236}">
                <a16:creationId xmlns:a16="http://schemas.microsoft.com/office/drawing/2014/main" id="{D6184008-FED2-6EA0-C766-6D627CA327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3650" y="2959100"/>
            <a:ext cx="1619250" cy="234950"/>
          </a:xfrm>
          <a:prstGeom prst="line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1" name="Line 25">
            <a:extLst>
              <a:ext uri="{FF2B5EF4-FFF2-40B4-BE49-F238E27FC236}">
                <a16:creationId xmlns:a16="http://schemas.microsoft.com/office/drawing/2014/main" id="{E45675BA-5B0B-34A1-3D0E-76A715B3F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0" y="2959100"/>
            <a:ext cx="1554163" cy="236538"/>
          </a:xfrm>
          <a:prstGeom prst="line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8">
            <a:extLst>
              <a:ext uri="{FF2B5EF4-FFF2-40B4-BE49-F238E27FC236}">
                <a16:creationId xmlns:a16="http://schemas.microsoft.com/office/drawing/2014/main" id="{E2D980C1-FB31-B1C2-23E9-E649C32C31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6963" y="3690938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2200">
                <a:solidFill>
                  <a:srgbClr val="85D13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third person's allele pair</a:t>
            </a:r>
          </a:p>
        </p:txBody>
      </p:sp>
      <p:sp>
        <p:nvSpPr>
          <p:cNvPr id="27663" name="Line 9">
            <a:extLst>
              <a:ext uri="{FF2B5EF4-FFF2-40B4-BE49-F238E27FC236}">
                <a16:creationId xmlns:a16="http://schemas.microsoft.com/office/drawing/2014/main" id="{E558A381-9E70-5715-A174-2246328DB2E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57950" y="4508500"/>
            <a:ext cx="9525" cy="549275"/>
          </a:xfrm>
          <a:prstGeom prst="line">
            <a:avLst/>
          </a:prstGeom>
          <a:noFill/>
          <a:ln w="28575">
            <a:solidFill>
              <a:srgbClr val="85D1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Rectangle 40">
            <a:extLst>
              <a:ext uri="{FF2B5EF4-FFF2-40B4-BE49-F238E27FC236}">
                <a16:creationId xmlns:a16="http://schemas.microsoft.com/office/drawing/2014/main" id="{666ADE6A-6763-9469-6864-58DF450E3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2013" y="3030538"/>
            <a:ext cx="228600" cy="3311525"/>
          </a:xfrm>
          <a:prstGeom prst="rect">
            <a:avLst/>
          </a:prstGeom>
          <a:noFill/>
          <a:ln w="28575">
            <a:solidFill>
              <a:srgbClr val="667B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65" name="Rectangle 40">
            <a:extLst>
              <a:ext uri="{FF2B5EF4-FFF2-40B4-BE49-F238E27FC236}">
                <a16:creationId xmlns:a16="http://schemas.microsoft.com/office/drawing/2014/main" id="{1BACC187-3D1C-4F69-6B00-F9369DEE9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4538663"/>
            <a:ext cx="228600" cy="1193800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27666" name="Rectangle 40">
            <a:extLst>
              <a:ext uri="{FF2B5EF4-FFF2-40B4-BE49-F238E27FC236}">
                <a16:creationId xmlns:a16="http://schemas.microsoft.com/office/drawing/2014/main" id="{BF53EEE3-813F-09C9-A712-EA32F267E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138" y="5759450"/>
            <a:ext cx="228600" cy="582613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7667" name="Rectangle 40">
            <a:extLst>
              <a:ext uri="{FF2B5EF4-FFF2-40B4-BE49-F238E27FC236}">
                <a16:creationId xmlns:a16="http://schemas.microsoft.com/office/drawing/2014/main" id="{D66E988B-1FA0-4C11-DBBF-55DC564F2A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8575" y="5148263"/>
            <a:ext cx="228600" cy="1193800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85D134"/>
              </a:solidFill>
            </a:endParaRPr>
          </a:p>
        </p:txBody>
      </p:sp>
      <p:sp>
        <p:nvSpPr>
          <p:cNvPr id="27668" name="Line 9">
            <a:extLst>
              <a:ext uri="{FF2B5EF4-FFF2-40B4-BE49-F238E27FC236}">
                <a16:creationId xmlns:a16="http://schemas.microsoft.com/office/drawing/2014/main" id="{3C2E3725-7741-CB98-A970-47A5CB5FFC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6450" y="4508500"/>
            <a:ext cx="228600" cy="406400"/>
          </a:xfrm>
          <a:prstGeom prst="line">
            <a:avLst/>
          </a:prstGeom>
          <a:noFill/>
          <a:ln w="28575">
            <a:solidFill>
              <a:srgbClr val="85D13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336AD7-F537-02B1-48FD-92C7505AB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22</a:t>
            </a:fld>
            <a:endParaRPr lang="en-US" sz="2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 descr="genotype1.tiff">
            <a:extLst>
              <a:ext uri="{FF2B5EF4-FFF2-40B4-BE49-F238E27FC236}">
                <a16:creationId xmlns:a16="http://schemas.microsoft.com/office/drawing/2014/main" id="{764E5B1A-F555-D868-D34E-884EC3929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" y="2266950"/>
            <a:ext cx="7880350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4">
            <a:extLst>
              <a:ext uri="{FF2B5EF4-FFF2-40B4-BE49-F238E27FC236}">
                <a16:creationId xmlns:a16="http://schemas.microsoft.com/office/drawing/2014/main" id="{8A10EAC7-FB30-9574-64EE-BBBDFDC2A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175" y="1479550"/>
            <a:ext cx="8123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chemeClr val="accent2"/>
                </a:solidFill>
              </a:rPr>
              <a:t>Objective</a:t>
            </a:r>
            <a:r>
              <a:rPr lang="en-US" altLang="en-US" sz="2400">
                <a:solidFill>
                  <a:schemeClr val="accent2"/>
                </a:solidFill>
              </a:rPr>
              <a:t> genotype determined solely from the DNA data.</a:t>
            </a:r>
            <a:r>
              <a:rPr lang="en-US" altLang="en-US" sz="2400">
                <a:solidFill>
                  <a:schemeClr val="hlink"/>
                </a:solidFill>
              </a:rPr>
              <a:t> 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Never sees a reference.</a:t>
            </a:r>
            <a:r>
              <a:rPr lang="en-US" altLang="en-US" sz="2400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01BC9A8C-1477-F98F-2BF1-781B802C6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Evidence genotype</a:t>
            </a:r>
          </a:p>
        </p:txBody>
      </p:sp>
      <p:sp>
        <p:nvSpPr>
          <p:cNvPr id="29700" name="Text Box 11">
            <a:extLst>
              <a:ext uri="{FF2B5EF4-FFF2-40B4-BE49-F238E27FC236}">
                <a16:creationId xmlns:a16="http://schemas.microsoft.com/office/drawing/2014/main" id="{4BDF0BB7-F358-1292-4810-5A5E9FAAF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400" y="5895975"/>
            <a:ext cx="51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4%</a:t>
            </a:r>
          </a:p>
        </p:txBody>
      </p:sp>
      <p:sp>
        <p:nvSpPr>
          <p:cNvPr id="29701" name="Text Box 11">
            <a:extLst>
              <a:ext uri="{FF2B5EF4-FFF2-40B4-BE49-F238E27FC236}">
                <a16:creationId xmlns:a16="http://schemas.microsoft.com/office/drawing/2014/main" id="{D8551EBD-1385-1B22-317D-782323640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2063" y="57562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8%</a:t>
            </a:r>
          </a:p>
        </p:txBody>
      </p:sp>
      <p:sp>
        <p:nvSpPr>
          <p:cNvPr id="29702" name="Text Box 11">
            <a:extLst>
              <a:ext uri="{FF2B5EF4-FFF2-40B4-BE49-F238E27FC236}">
                <a16:creationId xmlns:a16="http://schemas.microsoft.com/office/drawing/2014/main" id="{6DDF3039-432B-BC7C-2AEF-D855A133A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913" y="571182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9%</a:t>
            </a:r>
          </a:p>
        </p:txBody>
      </p:sp>
      <p:sp>
        <p:nvSpPr>
          <p:cNvPr id="29703" name="Text Box 11">
            <a:extLst>
              <a:ext uri="{FF2B5EF4-FFF2-40B4-BE49-F238E27FC236}">
                <a16:creationId xmlns:a16="http://schemas.microsoft.com/office/drawing/2014/main" id="{F98D23B6-E453-B66A-6C71-41DEC16F5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8263" y="4949825"/>
            <a:ext cx="64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30%</a:t>
            </a:r>
          </a:p>
        </p:txBody>
      </p:sp>
      <p:sp>
        <p:nvSpPr>
          <p:cNvPr id="29704" name="Text Box 11">
            <a:extLst>
              <a:ext uri="{FF2B5EF4-FFF2-40B4-BE49-F238E27FC236}">
                <a16:creationId xmlns:a16="http://schemas.microsoft.com/office/drawing/2014/main" id="{D1CF7A87-1966-27F8-C827-EB502042C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5741988"/>
            <a:ext cx="519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8%</a:t>
            </a:r>
          </a:p>
        </p:txBody>
      </p:sp>
      <p:sp>
        <p:nvSpPr>
          <p:cNvPr id="29705" name="Text Box 11">
            <a:extLst>
              <a:ext uri="{FF2B5EF4-FFF2-40B4-BE49-F238E27FC236}">
                <a16:creationId xmlns:a16="http://schemas.microsoft.com/office/drawing/2014/main" id="{9F720E78-47BF-E3A7-15D6-92DA0A1B9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5063" y="5627688"/>
            <a:ext cx="6302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11%</a:t>
            </a:r>
          </a:p>
        </p:txBody>
      </p:sp>
      <p:sp>
        <p:nvSpPr>
          <p:cNvPr id="29706" name="Text Box 11">
            <a:extLst>
              <a:ext uri="{FF2B5EF4-FFF2-40B4-BE49-F238E27FC236}">
                <a16:creationId xmlns:a16="http://schemas.microsoft.com/office/drawing/2014/main" id="{B6335D54-773F-4D54-6427-0549CABDB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0" y="5783263"/>
            <a:ext cx="519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7%</a:t>
            </a:r>
          </a:p>
        </p:txBody>
      </p:sp>
      <p:sp>
        <p:nvSpPr>
          <p:cNvPr id="29707" name="Text Box 11">
            <a:extLst>
              <a:ext uri="{FF2B5EF4-FFF2-40B4-BE49-F238E27FC236}">
                <a16:creationId xmlns:a16="http://schemas.microsoft.com/office/drawing/2014/main" id="{CC79550B-52A8-59BC-7CE0-922BFB1F51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2113" y="5815013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6%</a:t>
            </a:r>
          </a:p>
        </p:txBody>
      </p:sp>
      <p:sp>
        <p:nvSpPr>
          <p:cNvPr id="29708" name="Text Box 11">
            <a:extLst>
              <a:ext uri="{FF2B5EF4-FFF2-40B4-BE49-F238E27FC236}">
                <a16:creationId xmlns:a16="http://schemas.microsoft.com/office/drawing/2014/main" id="{B90A8FF6-B1CA-3CFC-9C3F-C62F5E062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063" y="59467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3%</a:t>
            </a:r>
          </a:p>
        </p:txBody>
      </p:sp>
      <p:sp>
        <p:nvSpPr>
          <p:cNvPr id="29709" name="Text Box 11">
            <a:extLst>
              <a:ext uri="{FF2B5EF4-FFF2-40B4-BE49-F238E27FC236}">
                <a16:creationId xmlns:a16="http://schemas.microsoft.com/office/drawing/2014/main" id="{3EBA3581-700D-37BF-D455-89221A95CE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972175"/>
            <a:ext cx="51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2%</a:t>
            </a:r>
          </a:p>
        </p:txBody>
      </p:sp>
      <p:sp>
        <p:nvSpPr>
          <p:cNvPr id="29710" name="Text Box 11">
            <a:extLst>
              <a:ext uri="{FF2B5EF4-FFF2-40B4-BE49-F238E27FC236}">
                <a16:creationId xmlns:a16="http://schemas.microsoft.com/office/drawing/2014/main" id="{957CC5CA-B135-F4E7-DE92-C28D795CF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3313" y="600392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2%</a:t>
            </a:r>
          </a:p>
        </p:txBody>
      </p:sp>
      <p:sp>
        <p:nvSpPr>
          <p:cNvPr id="29711" name="Text Box 11">
            <a:extLst>
              <a:ext uri="{FF2B5EF4-FFF2-40B4-BE49-F238E27FC236}">
                <a16:creationId xmlns:a16="http://schemas.microsoft.com/office/drawing/2014/main" id="{13E16070-1D55-CBDA-A42C-7C9C42409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713" y="6011863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2%</a:t>
            </a:r>
          </a:p>
        </p:txBody>
      </p:sp>
      <p:sp>
        <p:nvSpPr>
          <p:cNvPr id="29712" name="Text Box 11">
            <a:extLst>
              <a:ext uri="{FF2B5EF4-FFF2-40B4-BE49-F238E27FC236}">
                <a16:creationId xmlns:a16="http://schemas.microsoft.com/office/drawing/2014/main" id="{2BF9B467-6A49-62AA-0231-A56B72048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3" y="598487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2%</a:t>
            </a:r>
          </a:p>
        </p:txBody>
      </p:sp>
      <p:sp>
        <p:nvSpPr>
          <p:cNvPr id="29713" name="Text Box 11">
            <a:extLst>
              <a:ext uri="{FF2B5EF4-FFF2-40B4-BE49-F238E27FC236}">
                <a16:creationId xmlns:a16="http://schemas.microsoft.com/office/drawing/2014/main" id="{49354C23-7FF1-DA68-579C-46AF13DEB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4450" y="5991225"/>
            <a:ext cx="51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2%</a:t>
            </a:r>
          </a:p>
        </p:txBody>
      </p:sp>
      <p:sp>
        <p:nvSpPr>
          <p:cNvPr id="29714" name="Text Box 11">
            <a:extLst>
              <a:ext uri="{FF2B5EF4-FFF2-40B4-BE49-F238E27FC236}">
                <a16:creationId xmlns:a16="http://schemas.microsoft.com/office/drawing/2014/main" id="{7CC7646D-E1D4-2DC5-5507-1AF2D648E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7575" y="6003925"/>
            <a:ext cx="51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1%</a:t>
            </a:r>
          </a:p>
        </p:txBody>
      </p:sp>
      <p:sp>
        <p:nvSpPr>
          <p:cNvPr id="29715" name="Text Box 11">
            <a:extLst>
              <a:ext uri="{FF2B5EF4-FFF2-40B4-BE49-F238E27FC236}">
                <a16:creationId xmlns:a16="http://schemas.microsoft.com/office/drawing/2014/main" id="{62E62C86-B875-3D3D-B57F-ED92B386D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2550" y="6003925"/>
            <a:ext cx="519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1%</a:t>
            </a:r>
          </a:p>
        </p:txBody>
      </p:sp>
      <p:sp>
        <p:nvSpPr>
          <p:cNvPr id="29716" name="Text Box 11">
            <a:extLst>
              <a:ext uri="{FF2B5EF4-FFF2-40B4-BE49-F238E27FC236}">
                <a16:creationId xmlns:a16="http://schemas.microsoft.com/office/drawing/2014/main" id="{EC2BD75D-C26B-0276-74C4-EAF59F5A21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9425" y="6018213"/>
            <a:ext cx="517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2%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AF446BB-0540-EA4D-28B5-C00E81DC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23</a:t>
            </a:fld>
            <a:endParaRPr lang="en-US" sz="2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4" descr="genotype2.tiff">
            <a:extLst>
              <a:ext uri="{FF2B5EF4-FFF2-40B4-BE49-F238E27FC236}">
                <a16:creationId xmlns:a16="http://schemas.microsoft.com/office/drawing/2014/main" id="{DDABCF4D-2759-4B22-29A6-82549358D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266950"/>
            <a:ext cx="78835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A2ECABB2-97AD-E303-248C-9A4B0172D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match information</a:t>
            </a:r>
          </a:p>
        </p:txBody>
      </p:sp>
      <p:sp>
        <p:nvSpPr>
          <p:cNvPr id="31747" name="AutoShape 11">
            <a:extLst>
              <a:ext uri="{FF2B5EF4-FFF2-40B4-BE49-F238E27FC236}">
                <a16:creationId xmlns:a16="http://schemas.microsoft.com/office/drawing/2014/main" id="{44167252-AE18-6BD8-F1EB-30A7A80B8D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4953000"/>
            <a:ext cx="508000" cy="16129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grpSp>
        <p:nvGrpSpPr>
          <p:cNvPr id="31748" name="Group 15">
            <a:extLst>
              <a:ext uri="{FF2B5EF4-FFF2-40B4-BE49-F238E27FC236}">
                <a16:creationId xmlns:a16="http://schemas.microsoft.com/office/drawing/2014/main" id="{AD1BD379-F304-BA73-891A-8D2B7169ABDA}"/>
              </a:ext>
            </a:extLst>
          </p:cNvPr>
          <p:cNvGrpSpPr>
            <a:grpSpLocks/>
          </p:cNvGrpSpPr>
          <p:nvPr/>
        </p:nvGrpSpPr>
        <p:grpSpPr bwMode="auto">
          <a:xfrm>
            <a:off x="2300288" y="4629150"/>
            <a:ext cx="3556000" cy="842963"/>
            <a:chOff x="1401762" y="3614738"/>
            <a:chExt cx="3556000" cy="842962"/>
          </a:xfrm>
        </p:grpSpPr>
        <p:sp>
          <p:nvSpPr>
            <p:cNvPr id="31755" name="Line 6">
              <a:extLst>
                <a:ext uri="{FF2B5EF4-FFF2-40B4-BE49-F238E27FC236}">
                  <a16:creationId xmlns:a16="http://schemas.microsoft.com/office/drawing/2014/main" id="{44AADE16-5B77-640C-27C3-C6A4E0011C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7162" y="4025900"/>
              <a:ext cx="3505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6" name="Text Box 5">
              <a:extLst>
                <a:ext uri="{FF2B5EF4-FFF2-40B4-BE49-F238E27FC236}">
                  <a16:creationId xmlns:a16="http://schemas.microsoft.com/office/drawing/2014/main" id="{EBDE7434-F2E3-CBF2-AA54-B401814CB7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1762" y="4000500"/>
              <a:ext cx="35560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Prob(</a:t>
              </a:r>
              <a:r>
                <a:rPr lang="en-US" altLang="en-US" sz="2400">
                  <a:solidFill>
                    <a:srgbClr val="996633"/>
                  </a:solidFill>
                </a:rPr>
                <a:t>coincidental match</a:t>
              </a:r>
              <a:r>
                <a:rPr lang="en-US" altLang="en-US" sz="2400"/>
                <a:t>)</a:t>
              </a:r>
            </a:p>
          </p:txBody>
        </p:sp>
        <p:sp>
          <p:nvSpPr>
            <p:cNvPr id="31757" name="Text Box 4">
              <a:extLst>
                <a:ext uri="{FF2B5EF4-FFF2-40B4-BE49-F238E27FC236}">
                  <a16:creationId xmlns:a16="http://schemas.microsoft.com/office/drawing/2014/main" id="{8718991E-AF57-EF14-6146-B99F088683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7025" y="3614738"/>
              <a:ext cx="31654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Prob(</a:t>
              </a:r>
              <a:r>
                <a:rPr lang="en-US" altLang="en-US" sz="2400">
                  <a:solidFill>
                    <a:schemeClr val="accent2"/>
                  </a:solidFill>
                </a:rPr>
                <a:t>evidence match</a:t>
              </a:r>
              <a:r>
                <a:rPr lang="en-US" altLang="en-US" sz="2400"/>
                <a:t>)</a:t>
              </a:r>
            </a:p>
          </p:txBody>
        </p:sp>
      </p:grpSp>
      <p:sp>
        <p:nvSpPr>
          <p:cNvPr id="31749" name="Text Box 9">
            <a:extLst>
              <a:ext uri="{FF2B5EF4-FFF2-40B4-BE49-F238E27FC236}">
                <a16:creationId xmlns:a16="http://schemas.microsoft.com/office/drawing/2014/main" id="{A7A358AD-A785-8E7B-9529-84EFC2BFA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149225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How much more does the </a:t>
            </a:r>
            <a:r>
              <a:rPr lang="en-US" altLang="en-US" sz="2400">
                <a:solidFill>
                  <a:srgbClr val="FF0000"/>
                </a:solidFill>
              </a:rPr>
              <a:t>suspect</a:t>
            </a:r>
            <a:r>
              <a:rPr lang="en-US" altLang="en-US" sz="2400">
                <a:solidFill>
                  <a:schemeClr val="accent2"/>
                </a:solidFill>
              </a:rPr>
              <a:t> match the evidence</a:t>
            </a:r>
            <a:endParaRPr lang="en-US" altLang="en-US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/>
              <a:t>than </a:t>
            </a:r>
            <a:r>
              <a:rPr lang="en-US" altLang="en-US" sz="2400">
                <a:solidFill>
                  <a:srgbClr val="996633"/>
                </a:solidFill>
              </a:rPr>
              <a:t>a random person</a:t>
            </a:r>
            <a:r>
              <a:rPr lang="en-US" altLang="en-US" sz="2400"/>
              <a:t>?</a:t>
            </a:r>
          </a:p>
        </p:txBody>
      </p:sp>
      <p:sp>
        <p:nvSpPr>
          <p:cNvPr id="31750" name="Text Box 12">
            <a:extLst>
              <a:ext uri="{FF2B5EF4-FFF2-40B4-BE49-F238E27FC236}">
                <a16:creationId xmlns:a16="http://schemas.microsoft.com/office/drawing/2014/main" id="{733799E4-29B1-9D3E-1BDC-6AC0E92A3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0" y="4522788"/>
            <a:ext cx="7175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>
                <a:solidFill>
                  <a:srgbClr val="FF0000"/>
                </a:solidFill>
              </a:rPr>
              <a:t>8.1x</a:t>
            </a:r>
          </a:p>
        </p:txBody>
      </p:sp>
      <p:sp>
        <p:nvSpPr>
          <p:cNvPr id="31751" name="Line 13">
            <a:extLst>
              <a:ext uri="{FF2B5EF4-FFF2-40B4-BE49-F238E27FC236}">
                <a16:creationId xmlns:a16="http://schemas.microsoft.com/office/drawing/2014/main" id="{1F21FDF2-14F7-B6A2-FA4C-055BC3015D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00700" y="4894263"/>
            <a:ext cx="947738" cy="444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Line 14">
            <a:extLst>
              <a:ext uri="{FF2B5EF4-FFF2-40B4-BE49-F238E27FC236}">
                <a16:creationId xmlns:a16="http://schemas.microsoft.com/office/drawing/2014/main" id="{EA60446D-C73E-619C-3D0B-964B563F13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6063" y="5453063"/>
            <a:ext cx="1384300" cy="757237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Text Box 16">
            <a:extLst>
              <a:ext uri="{FF2B5EF4-FFF2-40B4-BE49-F238E27FC236}">
                <a16:creationId xmlns:a16="http://schemas.microsoft.com/office/drawing/2014/main" id="{27DAAF6B-E2E3-0F99-8C11-C19729A9D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4916488"/>
            <a:ext cx="698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30%</a:t>
            </a:r>
          </a:p>
        </p:txBody>
      </p:sp>
      <p:sp>
        <p:nvSpPr>
          <p:cNvPr id="31754" name="Text Box 17">
            <a:extLst>
              <a:ext uri="{FF2B5EF4-FFF2-40B4-BE49-F238E27FC236}">
                <a16:creationId xmlns:a16="http://schemas.microsoft.com/office/drawing/2014/main" id="{C677E916-1503-EFA2-6DBC-E17192106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425" y="5834063"/>
            <a:ext cx="769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996633"/>
                </a:solidFill>
              </a:rPr>
              <a:t>3.7%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2872DC-1F8D-BA9C-F14D-B82DA00AD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24</a:t>
            </a:fld>
            <a:endParaRPr lang="en-US" sz="24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strength.png">
            <a:extLst>
              <a:ext uri="{FF2B5EF4-FFF2-40B4-BE49-F238E27FC236}">
                <a16:creationId xmlns:a16="http://schemas.microsoft.com/office/drawing/2014/main" id="{BD233388-8F40-2CAB-7464-EC685312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04988"/>
            <a:ext cx="82296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B9926A57-CBC0-5EBF-4199-B2AA4415E88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Match information at 15 loci</a:t>
            </a:r>
          </a:p>
        </p:txBody>
      </p:sp>
      <p:sp>
        <p:nvSpPr>
          <p:cNvPr id="33795" name="AutoShape 11">
            <a:extLst>
              <a:ext uri="{FF2B5EF4-FFF2-40B4-BE49-F238E27FC236}">
                <a16:creationId xmlns:a16="http://schemas.microsoft.com/office/drawing/2014/main" id="{ED6C2D4E-7BE9-0E01-6A7F-84D5C385E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968875"/>
            <a:ext cx="5732463" cy="24447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C92B92-A42A-8933-8692-8CEB3CE5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25</a:t>
            </a:fld>
            <a:endParaRPr lang="en-US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05D11D28-7091-25B5-CF4B-4BE3674714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 the suspect in the evidence?</a:t>
            </a:r>
          </a:p>
        </p:txBody>
      </p:sp>
      <p:sp>
        <p:nvSpPr>
          <p:cNvPr id="35842" name="Text Box 3">
            <a:extLst>
              <a:ext uri="{FF2B5EF4-FFF2-40B4-BE49-F238E27FC236}">
                <a16:creationId xmlns:a16="http://schemas.microsoft.com/office/drawing/2014/main" id="{484F4016-65BC-009E-9607-FC7D69708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" y="2246313"/>
            <a:ext cx="8305800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A match between the </a:t>
            </a:r>
            <a:r>
              <a:rPr lang="en-US" altLang="en-US" sz="2400"/>
              <a:t>glove</a:t>
            </a:r>
            <a:endParaRPr lang="en-US" altLang="en-US" sz="24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2"/>
                </a:solidFill>
              </a:rPr>
              <a:t>and </a:t>
            </a:r>
            <a:r>
              <a:rPr lang="en-US" altLang="en-US" sz="2400"/>
              <a:t>Casey Wilson </a:t>
            </a:r>
            <a:r>
              <a:rPr lang="en-US" altLang="en-US" sz="2400">
                <a:solidFill>
                  <a:schemeClr val="bg2"/>
                </a:solidFill>
              </a:rPr>
              <a:t>is: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bg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31.3 million</a:t>
            </a:r>
            <a:r>
              <a:rPr lang="en-US" altLang="en-US" sz="2400">
                <a:solidFill>
                  <a:schemeClr val="bg2"/>
                </a:solidFill>
              </a:rPr>
              <a:t> </a:t>
            </a:r>
            <a:r>
              <a:rPr lang="en-US" altLang="en-US" sz="2400">
                <a:solidFill>
                  <a:schemeClr val="accent2"/>
                </a:solidFill>
              </a:rPr>
              <a:t>times more probable than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>
                <a:solidFill>
                  <a:srgbClr val="800080"/>
                </a:solidFill>
              </a:rPr>
              <a:t>Black</a:t>
            </a:r>
            <a:r>
              <a:rPr lang="en-US" altLang="en-US" sz="2400">
                <a:solidFill>
                  <a:schemeClr val="accent2"/>
                </a:solidFill>
              </a:rPr>
              <a:t> person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66.3 million</a:t>
            </a:r>
            <a:r>
              <a:rPr lang="en-US" altLang="en-US" sz="2400">
                <a:solidFill>
                  <a:schemeClr val="accent2"/>
                </a:solidFill>
              </a:rPr>
              <a:t> times more probable than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>
                <a:solidFill>
                  <a:srgbClr val="800080"/>
                </a:solidFill>
              </a:rPr>
              <a:t>Caucasian</a:t>
            </a:r>
            <a:r>
              <a:rPr lang="en-US" altLang="en-US" sz="2400">
                <a:solidFill>
                  <a:schemeClr val="accent2"/>
                </a:solidFill>
              </a:rPr>
              <a:t> person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solidFill>
                <a:schemeClr val="accent2"/>
              </a:solidFill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800080"/>
                </a:solidFill>
              </a:rPr>
              <a:t>98.1 million</a:t>
            </a:r>
            <a:r>
              <a:rPr lang="en-US" altLang="en-US" sz="2400">
                <a:solidFill>
                  <a:schemeClr val="accent2"/>
                </a:solidFill>
              </a:rPr>
              <a:t> times more probable than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accent2"/>
                </a:solidFill>
              </a:rPr>
              <a:t>a coincidental match to an unrelated </a:t>
            </a:r>
            <a:r>
              <a:rPr lang="en-US" altLang="en-US" sz="2400">
                <a:solidFill>
                  <a:srgbClr val="800080"/>
                </a:solidFill>
              </a:rPr>
              <a:t>Hispanic</a:t>
            </a:r>
            <a:r>
              <a:rPr lang="en-US" altLang="en-US" sz="2400">
                <a:solidFill>
                  <a:schemeClr val="accent2"/>
                </a:solidFill>
              </a:rPr>
              <a:t> person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3A533B-A5BE-73AC-375E-FBDE0E90B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26</a:t>
            </a:fld>
            <a:endParaRPr lang="en-US" sz="24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EDE418A3-1A9A-56D1-BFD1-DFB6FD4E8B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048750" cy="6413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Match statistics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76C8EE-71CE-769D-526E-EB9A05B4A15E}"/>
              </a:ext>
            </a:extLst>
          </p:cNvPr>
          <p:cNvGraphicFramePr>
            <a:graphicFrameLocks noGrp="1"/>
          </p:cNvGraphicFramePr>
          <p:nvPr/>
        </p:nvGraphicFramePr>
        <p:xfrm>
          <a:off x="393700" y="2362200"/>
          <a:ext cx="8356598" cy="213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3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718">
                <a:tc>
                  <a:txBody>
                    <a:bodyPr/>
                    <a:lstStyle/>
                    <a:p>
                      <a:r>
                        <a:rPr lang="en-US" sz="1800" dirty="0"/>
                        <a:t>Item</a:t>
                      </a:r>
                    </a:p>
                  </a:txBody>
                  <a:tcPr marT="45736" marB="457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Description</a:t>
                      </a:r>
                    </a:p>
                  </a:txBody>
                  <a:tcPr marT="45736" marB="45736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15B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Danielle Brown</a:t>
                      </a:r>
                    </a:p>
                  </a:txBody>
                  <a:tcPr marT="45736" marB="4573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24A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Elijah</a:t>
                      </a:r>
                      <a:r>
                        <a:rPr lang="en-US" sz="1800" baseline="0" dirty="0"/>
                        <a:t> Milo</a:t>
                      </a:r>
                      <a:endParaRPr lang="en-US" sz="1800" dirty="0"/>
                    </a:p>
                  </a:txBody>
                  <a:tcPr marT="45736" marB="457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20A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Casey Wilson</a:t>
                      </a:r>
                    </a:p>
                  </a:txBody>
                  <a:tcPr marT="45736" marB="45736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441">
                <a:tc>
                  <a:txBody>
                    <a:bodyPr/>
                    <a:lstStyle/>
                    <a:p>
                      <a:r>
                        <a:rPr lang="en-US" sz="1800" dirty="0"/>
                        <a:t>17D-E</a:t>
                      </a:r>
                    </a:p>
                  </a:txBody>
                  <a:tcPr marT="45736" marB="45736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Purple</a:t>
                      </a:r>
                      <a:r>
                        <a:rPr lang="en-US" sz="1800" baseline="0" dirty="0"/>
                        <a:t> knit glove</a:t>
                      </a:r>
                      <a:endParaRPr lang="en-US" sz="1800" dirty="0"/>
                    </a:p>
                  </a:txBody>
                  <a:tcPr marT="45736" marB="45736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17.97</a:t>
                      </a:r>
                    </a:p>
                  </a:txBody>
                  <a:tcPr marT="45736" marB="4573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-0.43</a:t>
                      </a:r>
                    </a:p>
                  </a:txBody>
                  <a:tcPr marT="45736" marB="45736" anchor="ctr">
                    <a:lnR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5.91</a:t>
                      </a:r>
                    </a:p>
                  </a:txBody>
                  <a:tcPr marT="45736" marB="45736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18D-E</a:t>
                      </a:r>
                    </a:p>
                  </a:txBody>
                  <a:tcPr marT="45736" marB="45736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Purple</a:t>
                      </a:r>
                      <a:r>
                        <a:rPr lang="en-US" sz="1800" baseline="0" dirty="0"/>
                        <a:t> knit glove</a:t>
                      </a:r>
                      <a:endParaRPr lang="en-US" sz="1800" dirty="0"/>
                    </a:p>
                  </a:txBody>
                  <a:tcPr marT="45736" marB="45736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14.72</a:t>
                      </a:r>
                    </a:p>
                  </a:txBody>
                  <a:tcPr marT="45736" marB="4573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4.16</a:t>
                      </a:r>
                    </a:p>
                  </a:txBody>
                  <a:tcPr marT="45736" marB="45736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0000FF"/>
                          </a:solidFill>
                        </a:rPr>
                        <a:t>7.50</a:t>
                      </a:r>
                    </a:p>
                  </a:txBody>
                  <a:tcPr marT="45736" marB="45736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25F4CD-31CA-A24B-5718-46FF77DB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27</a:t>
            </a:fld>
            <a:endParaRPr 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6762E6E-A969-D9E5-6960-F46D19FC68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048750" cy="64135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Match statistics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6274C32-5C88-C628-EB51-191C6EA3ECCB}"/>
              </a:ext>
            </a:extLst>
          </p:cNvPr>
          <p:cNvGraphicFramePr>
            <a:graphicFrameLocks noGrp="1"/>
          </p:cNvGraphicFramePr>
          <p:nvPr/>
        </p:nvGraphicFramePr>
        <p:xfrm>
          <a:off x="393700" y="2362200"/>
          <a:ext cx="8356598" cy="2133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30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3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330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4718">
                <a:tc>
                  <a:txBody>
                    <a:bodyPr/>
                    <a:lstStyle/>
                    <a:p>
                      <a:r>
                        <a:rPr lang="en-US" sz="1800" dirty="0"/>
                        <a:t>Item</a:t>
                      </a:r>
                    </a:p>
                  </a:txBody>
                  <a:tcPr marT="45736" marB="457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Description</a:t>
                      </a:r>
                    </a:p>
                  </a:txBody>
                  <a:tcPr marT="45736" marB="45736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15B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Danielle Brown</a:t>
                      </a:r>
                    </a:p>
                  </a:txBody>
                  <a:tcPr marT="45736" marB="45736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24A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Elijah</a:t>
                      </a:r>
                      <a:r>
                        <a:rPr lang="en-US" sz="1800" baseline="0" dirty="0"/>
                        <a:t> Milo</a:t>
                      </a:r>
                      <a:endParaRPr lang="en-US" sz="1800" dirty="0"/>
                    </a:p>
                  </a:txBody>
                  <a:tcPr marT="45736" marB="457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20A</a:t>
                      </a:r>
                    </a:p>
                    <a:p>
                      <a:pPr algn="ctr"/>
                      <a:endParaRPr lang="en-US" sz="1800" dirty="0"/>
                    </a:p>
                    <a:p>
                      <a:pPr algn="ctr"/>
                      <a:r>
                        <a:rPr lang="en-US" sz="1800" dirty="0"/>
                        <a:t>Casey Wilson</a:t>
                      </a:r>
                    </a:p>
                  </a:txBody>
                  <a:tcPr marT="45736" marB="45736" anchor="b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441">
                <a:tc>
                  <a:txBody>
                    <a:bodyPr/>
                    <a:lstStyle/>
                    <a:p>
                      <a:r>
                        <a:rPr lang="en-US" sz="1800" dirty="0"/>
                        <a:t>17D-E</a:t>
                      </a:r>
                    </a:p>
                  </a:txBody>
                  <a:tcPr marT="45736" marB="45736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Purple</a:t>
                      </a:r>
                      <a:r>
                        <a:rPr lang="en-US" sz="1800" baseline="0" dirty="0"/>
                        <a:t> knit glove</a:t>
                      </a:r>
                      <a:endParaRPr lang="en-US" sz="1800" dirty="0"/>
                    </a:p>
                  </a:txBody>
                  <a:tcPr marT="45736" marB="45736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930 quadrillion</a:t>
                      </a:r>
                    </a:p>
                  </a:txBody>
                  <a:tcPr marT="45736" marB="4573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1/2.72</a:t>
                      </a:r>
                    </a:p>
                  </a:txBody>
                  <a:tcPr marT="45736" marB="45736" anchor="ctr">
                    <a:lnR>
                      <a:noFill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817 thousand</a:t>
                      </a:r>
                    </a:p>
                  </a:txBody>
                  <a:tcPr marT="45736" marB="45736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18D-E</a:t>
                      </a:r>
                    </a:p>
                  </a:txBody>
                  <a:tcPr marT="45736" marB="45736"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Purple</a:t>
                      </a:r>
                      <a:r>
                        <a:rPr lang="en-US" sz="1800" baseline="0" dirty="0"/>
                        <a:t> knit glove</a:t>
                      </a:r>
                      <a:endParaRPr lang="en-US" sz="1800" dirty="0"/>
                    </a:p>
                  </a:txBody>
                  <a:tcPr marT="45736" marB="45736" anchor="ctr"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520 trillion</a:t>
                      </a:r>
                    </a:p>
                  </a:txBody>
                  <a:tcPr marT="45736" marB="45736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14.6 thousand</a:t>
                      </a:r>
                    </a:p>
                  </a:txBody>
                  <a:tcPr marT="45736" marB="45736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0000FF"/>
                          </a:solidFill>
                        </a:rPr>
                        <a:t>31.3</a:t>
                      </a:r>
                      <a:r>
                        <a:rPr lang="en-US" sz="1800" baseline="0" dirty="0">
                          <a:solidFill>
                            <a:srgbClr val="0000FF"/>
                          </a:solidFill>
                        </a:rPr>
                        <a:t> million</a:t>
                      </a:r>
                      <a:endParaRPr lang="en-US" sz="1800" dirty="0">
                        <a:solidFill>
                          <a:srgbClr val="0000FF"/>
                        </a:solidFill>
                      </a:endParaRPr>
                    </a:p>
                  </a:txBody>
                  <a:tcPr marT="45736" marB="45736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984510-844D-AA72-BC40-0CEB8E1B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28</a:t>
            </a:fld>
            <a:endParaRPr lang="en-US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936D-A0FA-CFA4-5C4A-78E90EB5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Sexual Assault Cases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B13C34-B5F1-6EF1-99D2-6EB7DCD8E565}"/>
              </a:ext>
            </a:extLst>
          </p:cNvPr>
          <p:cNvSpPr txBox="1"/>
          <p:nvPr/>
        </p:nvSpPr>
        <p:spPr>
          <a:xfrm>
            <a:off x="519448" y="2494722"/>
            <a:ext cx="810510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002060"/>
                </a:solidFill>
              </a:rPr>
              <a:t>California v. Billy Ray Johnson</a:t>
            </a:r>
          </a:p>
          <a:p>
            <a:endParaRPr lang="en-US" sz="3200" i="1" dirty="0">
              <a:solidFill>
                <a:srgbClr val="002060"/>
              </a:solidFill>
            </a:endParaRPr>
          </a:p>
          <a:p>
            <a:r>
              <a:rPr lang="en-US" sz="3200" i="1" dirty="0">
                <a:solidFill>
                  <a:srgbClr val="002060"/>
                </a:solidFill>
              </a:rPr>
              <a:t>Maryland v. Nelson Clifford</a:t>
            </a:r>
          </a:p>
          <a:p>
            <a:endParaRPr lang="en-US" sz="3200" i="1" dirty="0">
              <a:solidFill>
                <a:srgbClr val="002060"/>
              </a:solidFill>
            </a:endParaRPr>
          </a:p>
          <a:p>
            <a:r>
              <a:rPr lang="en-US" sz="3200" i="1" dirty="0">
                <a:solidFill>
                  <a:srgbClr val="002060"/>
                </a:solidFill>
              </a:rPr>
              <a:t>Indiana v. Darryl </a:t>
            </a:r>
            <a:r>
              <a:rPr lang="en-US" sz="3200" i="1" dirty="0" err="1">
                <a:solidFill>
                  <a:srgbClr val="002060"/>
                </a:solidFill>
              </a:rPr>
              <a:t>Pinkins</a:t>
            </a:r>
            <a:r>
              <a:rPr lang="en-US" sz="3200" i="1" dirty="0">
                <a:solidFill>
                  <a:srgbClr val="002060"/>
                </a:solidFill>
              </a:rPr>
              <a:t> &amp; Roosevelt Glenn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20D18025-20E2-73A5-109F-6B374289E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29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084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F81D1-7FE8-8E09-C194-E9338BDBC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the Problem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990CE-FD94-309D-C6F1-2FD6CDF3BD86}"/>
              </a:ext>
            </a:extLst>
          </p:cNvPr>
          <p:cNvSpPr txBox="1"/>
          <p:nvPr/>
        </p:nvSpPr>
        <p:spPr>
          <a:xfrm>
            <a:off x="685800" y="1632856"/>
            <a:ext cx="793568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0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More than 79 million girls and women—over 1 in 5 (</a:t>
            </a:r>
            <a:r>
              <a:rPr lang="en-US" b="1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20%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Roboto" panose="02000000000000000000" pitchFamily="2" charset="0"/>
              </a:rPr>
              <a:t>)—across sub-Saharan Africa have experienced rape or sexual assault before turning 18 – UNICEF, 2024</a:t>
            </a:r>
          </a:p>
          <a:p>
            <a:pPr algn="l"/>
            <a:endParaRPr lang="en-US" dirty="0">
              <a:solidFill>
                <a:srgbClr val="FF0000"/>
              </a:solidFill>
              <a:latin typeface="Roboto" panose="02000000000000000000" pitchFamily="2" charset="0"/>
            </a:endParaRPr>
          </a:p>
          <a:p>
            <a:pPr algn="l"/>
            <a:r>
              <a:rPr lang="en-US" dirty="0">
                <a:solidFill>
                  <a:srgbClr val="7030A0"/>
                </a:solidFill>
              </a:rPr>
              <a:t>Globally, about 1 in 3 (</a:t>
            </a:r>
            <a:r>
              <a:rPr lang="en-US" b="1" dirty="0">
                <a:solidFill>
                  <a:srgbClr val="7030A0"/>
                </a:solidFill>
              </a:rPr>
              <a:t>30%</a:t>
            </a:r>
            <a:r>
              <a:rPr lang="en-US" dirty="0">
                <a:solidFill>
                  <a:srgbClr val="7030A0"/>
                </a:solidFill>
              </a:rPr>
              <a:t>) of women worldwide have been subjected to either physical and/or sexual intimate partner violence or non-partner sexual violence in their lifetime – WHO, 2018</a:t>
            </a:r>
          </a:p>
          <a:p>
            <a:pPr algn="l"/>
            <a:endParaRPr lang="en-US" dirty="0">
              <a:solidFill>
                <a:srgbClr val="FF0000"/>
              </a:solidFill>
            </a:endParaRPr>
          </a:p>
          <a:p>
            <a:pPr algn="l"/>
            <a:r>
              <a:rPr lang="en-US" dirty="0">
                <a:solidFill>
                  <a:srgbClr val="002060"/>
                </a:solidFill>
              </a:rPr>
              <a:t>In the Republic of South Africa</a:t>
            </a:r>
          </a:p>
          <a:p>
            <a:pPr algn="l"/>
            <a:r>
              <a:rPr lang="en-US" dirty="0">
                <a:solidFill>
                  <a:srgbClr val="002060"/>
                </a:solidFill>
              </a:rPr>
              <a:t>	53,498 sexual offenses: </a:t>
            </a:r>
          </a:p>
          <a:p>
            <a:pPr algn="l"/>
            <a:r>
              <a:rPr lang="en-US" dirty="0">
                <a:solidFill>
                  <a:srgbClr val="002060"/>
                </a:solidFill>
              </a:rPr>
              <a:t>		42,780 rapes + 7,483 sexual assaults</a:t>
            </a:r>
          </a:p>
          <a:p>
            <a:pPr algn="l"/>
            <a:r>
              <a:rPr lang="en-US" dirty="0">
                <a:solidFill>
                  <a:srgbClr val="002060"/>
                </a:solidFill>
              </a:rPr>
              <a:t>were reported – SAPS, 2023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289BA6F-BEB6-E33F-34D6-2E41A3CEF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048074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RapesOnEdge.tiff">
            <a:extLst>
              <a:ext uri="{FF2B5EF4-FFF2-40B4-BE49-F238E27FC236}">
                <a16:creationId xmlns:a16="http://schemas.microsoft.com/office/drawing/2014/main" id="{FA0B25A6-501A-5E7C-15D8-B7D362E9D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440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>
            <a:extLst>
              <a:ext uri="{FF2B5EF4-FFF2-40B4-BE49-F238E27FC236}">
                <a16:creationId xmlns:a16="http://schemas.microsoft.com/office/drawing/2014/main" id="{8D7FE73F-D18D-0FAE-2342-2EF8563AD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17738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July &amp; August 2013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10F373-E2DE-885B-4220-D7757C88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30</a:t>
            </a:fld>
            <a:endParaRPr lang="en-US" sz="24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65EC8DE-743C-81B0-A593-CA90768FA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Crime scene #1</a:t>
            </a:r>
          </a:p>
        </p:txBody>
      </p:sp>
      <p:pic>
        <p:nvPicPr>
          <p:cNvPr id="18434" name="Content Placeholder 4">
            <a:extLst>
              <a:ext uri="{FF2B5EF4-FFF2-40B4-BE49-F238E27FC236}">
                <a16:creationId xmlns:a16="http://schemas.microsoft.com/office/drawing/2014/main" id="{62D2BFB5-1CAA-1183-6BE8-4C21D15BC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384175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Content Placeholder 3">
            <a:extLst>
              <a:ext uri="{FF2B5EF4-FFF2-40B4-BE49-F238E27FC236}">
                <a16:creationId xmlns:a16="http://schemas.microsoft.com/office/drawing/2014/main" id="{43C2E266-0A28-F2D0-87AA-20415C552F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 t="30139" r="43793" b="20087"/>
          <a:stretch>
            <a:fillRect/>
          </a:stretch>
        </p:blipFill>
        <p:spPr bwMode="auto">
          <a:xfrm>
            <a:off x="4122738" y="1735138"/>
            <a:ext cx="2108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Content Placeholder 3">
            <a:extLst>
              <a:ext uri="{FF2B5EF4-FFF2-40B4-BE49-F238E27FC236}">
                <a16:creationId xmlns:a16="http://schemas.microsoft.com/office/drawing/2014/main" id="{FCB5395E-51A1-5A5A-C2CA-A92AB7FCE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82574" r="46114" b="4102"/>
          <a:stretch>
            <a:fillRect/>
          </a:stretch>
        </p:blipFill>
        <p:spPr bwMode="auto">
          <a:xfrm>
            <a:off x="5422900" y="3700463"/>
            <a:ext cx="2255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Content Placeholder 3">
            <a:extLst>
              <a:ext uri="{FF2B5EF4-FFF2-40B4-BE49-F238E27FC236}">
                <a16:creationId xmlns:a16="http://schemas.microsoft.com/office/drawing/2014/main" id="{EEC7D562-9B63-0E3C-0269-ED4E58662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0" t="88184" r="32516" b="2736"/>
          <a:stretch>
            <a:fillRect/>
          </a:stretch>
        </p:blipFill>
        <p:spPr bwMode="auto">
          <a:xfrm>
            <a:off x="6815138" y="5151438"/>
            <a:ext cx="2328862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1">
            <a:extLst>
              <a:ext uri="{FF2B5EF4-FFF2-40B4-BE49-F238E27FC236}">
                <a16:creationId xmlns:a16="http://schemas.microsoft.com/office/drawing/2014/main" id="{F474664E-12C5-1EE7-2CE8-D4FC7ABE7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2263" y="1735138"/>
            <a:ext cx="187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FF00"/>
                </a:solidFill>
              </a:rPr>
              <a:t>Purse strap</a:t>
            </a:r>
          </a:p>
        </p:txBody>
      </p:sp>
      <p:sp>
        <p:nvSpPr>
          <p:cNvPr id="18439" name="TextBox 7">
            <a:extLst>
              <a:ext uri="{FF2B5EF4-FFF2-40B4-BE49-F238E27FC236}">
                <a16:creationId xmlns:a16="http://schemas.microsoft.com/office/drawing/2014/main" id="{21C68534-4C4A-ECBD-8C0D-AA54B3FC7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7663" y="3708400"/>
            <a:ext cx="1811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FF00"/>
                </a:solidFill>
              </a:rPr>
              <a:t>Phone cord</a:t>
            </a:r>
          </a:p>
        </p:txBody>
      </p:sp>
      <p:sp>
        <p:nvSpPr>
          <p:cNvPr id="18440" name="TextBox 8">
            <a:extLst>
              <a:ext uri="{FF2B5EF4-FFF2-40B4-BE49-F238E27FC236}">
                <a16:creationId xmlns:a16="http://schemas.microsoft.com/office/drawing/2014/main" id="{3C7D30F2-47BD-611E-E9DF-1B9B483F9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5" y="6396038"/>
            <a:ext cx="1379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FF00"/>
                </a:solidFill>
              </a:rPr>
              <a:t>Phone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31BD09-69EF-769A-22E3-283FC6C8B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31</a:t>
            </a:fld>
            <a:endParaRPr lang="en-US" sz="24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877CF0B6-A9B2-F3CB-A7A6-FAD1D2F4A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Crime scene #2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58249456-F218-7F3A-D8A6-EF647516D5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Content Placeholder 3">
            <a:extLst>
              <a:ext uri="{FF2B5EF4-FFF2-40B4-BE49-F238E27FC236}">
                <a16:creationId xmlns:a16="http://schemas.microsoft.com/office/drawing/2014/main" id="{482EE89C-7AF9-481A-68D0-553851B4D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768850"/>
            <a:ext cx="27860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Content Placeholder 3">
            <a:extLst>
              <a:ext uri="{FF2B5EF4-FFF2-40B4-BE49-F238E27FC236}">
                <a16:creationId xmlns:a16="http://schemas.microsoft.com/office/drawing/2014/main" id="{7F435EE2-E0A1-07A6-7FC3-AF5BE956A7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5881" y="2267744"/>
            <a:ext cx="27209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5">
            <a:extLst>
              <a:ext uri="{FF2B5EF4-FFF2-40B4-BE49-F238E27FC236}">
                <a16:creationId xmlns:a16="http://schemas.microsoft.com/office/drawing/2014/main" id="{BF953757-84CB-4E1D-A4EC-01992DB99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2400" y="4767263"/>
            <a:ext cx="1049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FF00"/>
                </a:solidFill>
              </a:rPr>
              <a:t>Pants</a:t>
            </a:r>
          </a:p>
        </p:txBody>
      </p:sp>
      <p:sp>
        <p:nvSpPr>
          <p:cNvPr id="19462" name="TextBox 6">
            <a:extLst>
              <a:ext uri="{FF2B5EF4-FFF2-40B4-BE49-F238E27FC236}">
                <a16:creationId xmlns:a16="http://schemas.microsoft.com/office/drawing/2014/main" id="{7A267FC7-4F48-21C3-1D84-746C75A29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5800" y="2344738"/>
            <a:ext cx="896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FF00"/>
                </a:solidFill>
              </a:rPr>
              <a:t>Shirt</a:t>
            </a:r>
          </a:p>
        </p:txBody>
      </p:sp>
      <p:sp>
        <p:nvSpPr>
          <p:cNvPr id="19463" name="TextBox 1">
            <a:extLst>
              <a:ext uri="{FF2B5EF4-FFF2-40B4-BE49-F238E27FC236}">
                <a16:creationId xmlns:a16="http://schemas.microsoft.com/office/drawing/2014/main" id="{6750FBC4-855E-4BB1-58DD-DD18B8E73F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863" y="2997200"/>
            <a:ext cx="947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800000"/>
                </a:solidFill>
              </a:rPr>
              <a:t>stain</a:t>
            </a:r>
          </a:p>
        </p:txBody>
      </p:sp>
      <p:cxnSp>
        <p:nvCxnSpPr>
          <p:cNvPr id="19464" name="Straight Arrow Connector 3">
            <a:extLst>
              <a:ext uri="{FF2B5EF4-FFF2-40B4-BE49-F238E27FC236}">
                <a16:creationId xmlns:a16="http://schemas.microsoft.com/office/drawing/2014/main" id="{62245B75-04D3-E72F-93FA-D329FDDC2B3E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705600" y="3268663"/>
            <a:ext cx="973138" cy="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19465" name="Straight Arrow Connector 5">
            <a:extLst>
              <a:ext uri="{FF2B5EF4-FFF2-40B4-BE49-F238E27FC236}">
                <a16:creationId xmlns:a16="http://schemas.microsoft.com/office/drawing/2014/main" id="{E5873FC0-3FFB-6233-3362-1682379DEBC9}"/>
              </a:ext>
            </a:extLst>
          </p:cNvPr>
          <p:cNvCxnSpPr>
            <a:cxnSpLocks noChangeShapeType="1"/>
            <a:stCxn id="19463" idx="2"/>
          </p:cNvCxnSpPr>
          <p:nvPr/>
        </p:nvCxnSpPr>
        <p:spPr bwMode="auto">
          <a:xfrm flipH="1">
            <a:off x="8026400" y="3459163"/>
            <a:ext cx="109538" cy="22733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</p:spPr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676538-0CE7-0190-E7D0-4F2EBC483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32</a:t>
            </a:fld>
            <a:endParaRPr lang="en-US" sz="24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E1B5560A-B8CD-6F50-1038-C61535EDA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Crime scene #3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2E73F9E5-BEA8-D150-09F4-A01D1BBD3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8463"/>
            <a:ext cx="52260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>
            <a:extLst>
              <a:ext uri="{FF2B5EF4-FFF2-40B4-BE49-F238E27FC236}">
                <a16:creationId xmlns:a16="http://schemas.microsoft.com/office/drawing/2014/main" id="{32AB3560-A654-8DE7-105E-ABAE78D61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2835" r="9752" b="2995"/>
          <a:stretch>
            <a:fillRect/>
          </a:stretch>
        </p:blipFill>
        <p:spPr bwMode="auto">
          <a:xfrm>
            <a:off x="7043738" y="757238"/>
            <a:ext cx="173672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1113290D-C583-61E6-0665-417D7BC48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13086" r="19383" b="28149"/>
          <a:stretch>
            <a:fillRect/>
          </a:stretch>
        </p:blipFill>
        <p:spPr bwMode="auto">
          <a:xfrm>
            <a:off x="6318250" y="3700463"/>
            <a:ext cx="282575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6">
            <a:extLst>
              <a:ext uri="{FF2B5EF4-FFF2-40B4-BE49-F238E27FC236}">
                <a16:creationId xmlns:a16="http://schemas.microsoft.com/office/drawing/2014/main" id="{E3C555B6-D1FD-0D5E-132B-E14E39505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0263" y="2581275"/>
            <a:ext cx="1438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FF00"/>
                </a:solidFill>
              </a:rPr>
              <a:t>Bathtub handle</a:t>
            </a:r>
          </a:p>
        </p:txBody>
      </p:sp>
      <p:sp>
        <p:nvSpPr>
          <p:cNvPr id="20486" name="TextBox 6">
            <a:extLst>
              <a:ext uri="{FF2B5EF4-FFF2-40B4-BE49-F238E27FC236}">
                <a16:creationId xmlns:a16="http://schemas.microsoft.com/office/drawing/2014/main" id="{E988FD74-8382-E61E-6149-BC366EF99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6027738"/>
            <a:ext cx="1135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FF00"/>
                </a:solidFill>
              </a:rPr>
              <a:t>Zip tie in road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1B8E51-2334-F007-2687-1AF7CCFC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33</a:t>
            </a:fld>
            <a:endParaRPr 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3A3F50FD-CB0B-63B9-4AFD-9B6F21337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DNA database hit</a:t>
            </a:r>
          </a:p>
        </p:txBody>
      </p:sp>
      <p:pic>
        <p:nvPicPr>
          <p:cNvPr id="22530" name="Content Placeholder 3">
            <a:extLst>
              <a:ext uri="{FF2B5EF4-FFF2-40B4-BE49-F238E27FC236}">
                <a16:creationId xmlns:a16="http://schemas.microsoft.com/office/drawing/2014/main" id="{ADCCB49E-0196-78A6-1088-8965549CE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39851" r="7976" b="16347"/>
          <a:stretch>
            <a:fillRect/>
          </a:stretch>
        </p:blipFill>
        <p:spPr bwMode="auto">
          <a:xfrm>
            <a:off x="423863" y="2754313"/>
            <a:ext cx="3952875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Content Placeholder 7">
            <a:extLst>
              <a:ext uri="{FF2B5EF4-FFF2-40B4-BE49-F238E27FC236}">
                <a16:creationId xmlns:a16="http://schemas.microsoft.com/office/drawing/2014/main" id="{CC06CED3-EFA0-A892-15DC-ED302796C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274888"/>
            <a:ext cx="2822575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eft-Right Arrow 4">
            <a:extLst>
              <a:ext uri="{FF2B5EF4-FFF2-40B4-BE49-F238E27FC236}">
                <a16:creationId xmlns:a16="http://schemas.microsoft.com/office/drawing/2014/main" id="{A19C0DFB-EA82-5911-EA04-E9AAC2341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3263" y="3852863"/>
            <a:ext cx="1082675" cy="533400"/>
          </a:xfrm>
          <a:prstGeom prst="leftRightArrow">
            <a:avLst>
              <a:gd name="adj1" fmla="val 50000"/>
              <a:gd name="adj2" fmla="val 4995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endParaRPr lang="en-US" altLang="en-US"/>
          </a:p>
        </p:txBody>
      </p:sp>
      <p:sp>
        <p:nvSpPr>
          <p:cNvPr id="22533" name="TextBox 5">
            <a:extLst>
              <a:ext uri="{FF2B5EF4-FFF2-40B4-BE49-F238E27FC236}">
                <a16:creationId xmlns:a16="http://schemas.microsoft.com/office/drawing/2014/main" id="{CC892023-388D-2759-64D9-F4FBD6409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6037263"/>
            <a:ext cx="3040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Billy Ray Johnson</a:t>
            </a:r>
          </a:p>
        </p:txBody>
      </p:sp>
      <p:sp>
        <p:nvSpPr>
          <p:cNvPr id="22534" name="TextBox 6">
            <a:extLst>
              <a:ext uri="{FF2B5EF4-FFF2-40B4-BE49-F238E27FC236}">
                <a16:creationId xmlns:a16="http://schemas.microsoft.com/office/drawing/2014/main" id="{626F4799-13E6-2D91-A86C-271B35468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338" y="5848350"/>
            <a:ext cx="3946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Major contributor to DNA</a:t>
            </a:r>
          </a:p>
          <a:p>
            <a:r>
              <a:rPr lang="en-US" altLang="en-US"/>
              <a:t>of zip tie in road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5AFB06C-933A-7F80-0B5C-211C4DAD0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34</a:t>
            </a:fld>
            <a:endParaRPr lang="en-US" sz="2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220C4832-0258-1529-901E-D3140403D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Biological evidence</a:t>
            </a:r>
          </a:p>
        </p:txBody>
      </p:sp>
      <p:sp>
        <p:nvSpPr>
          <p:cNvPr id="23554" name="TextBox 2">
            <a:extLst>
              <a:ext uri="{FF2B5EF4-FFF2-40B4-BE49-F238E27FC236}">
                <a16:creationId xmlns:a16="http://schemas.microsoft.com/office/drawing/2014/main" id="{A444C7D4-27B9-F43D-1D13-94DB31187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063" y="1846263"/>
            <a:ext cx="6934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Kern Regional Crime Laboratory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0F9A6E-ED43-D6D9-1086-F730196D876F}"/>
              </a:ext>
            </a:extLst>
          </p:cNvPr>
          <p:cNvSpPr txBox="1"/>
          <p:nvPr/>
        </p:nvSpPr>
        <p:spPr>
          <a:xfrm>
            <a:off x="1412875" y="3192463"/>
            <a:ext cx="32099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thirty seven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swabs and cuttings </a:t>
            </a:r>
          </a:p>
        </p:txBody>
      </p:sp>
      <p:sp>
        <p:nvSpPr>
          <p:cNvPr id="23556" name="TextBox 4">
            <a:extLst>
              <a:ext uri="{FF2B5EF4-FFF2-40B4-BE49-F238E27FC236}">
                <a16:creationId xmlns:a16="http://schemas.microsoft.com/office/drawing/2014/main" id="{7231FA94-5D36-1BBC-43E6-5EF997C0A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9063" y="2633663"/>
            <a:ext cx="31496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000090"/>
                </a:solidFill>
              </a:rPr>
              <a:t>garments</a:t>
            </a:r>
          </a:p>
          <a:p>
            <a:pPr algn="l"/>
            <a:r>
              <a:rPr lang="en-US" altLang="en-US">
                <a:solidFill>
                  <a:srgbClr val="000090"/>
                </a:solidFill>
              </a:rPr>
              <a:t>blankets</a:t>
            </a:r>
          </a:p>
          <a:p>
            <a:pPr algn="l"/>
            <a:r>
              <a:rPr lang="en-US" altLang="en-US">
                <a:solidFill>
                  <a:srgbClr val="000090"/>
                </a:solidFill>
              </a:rPr>
              <a:t>apartment surfaces</a:t>
            </a:r>
          </a:p>
          <a:p>
            <a:pPr algn="l"/>
            <a:r>
              <a:rPr lang="en-US" altLang="en-US">
                <a:solidFill>
                  <a:srgbClr val="000090"/>
                </a:solidFill>
              </a:rPr>
              <a:t>skin</a:t>
            </a:r>
          </a:p>
          <a:p>
            <a:pPr algn="l"/>
            <a:r>
              <a:rPr lang="en-US" altLang="en-US">
                <a:solidFill>
                  <a:srgbClr val="000090"/>
                </a:solidFill>
              </a:rPr>
              <a:t>body cavities telephones</a:t>
            </a:r>
          </a:p>
          <a:p>
            <a:pPr algn="l"/>
            <a:r>
              <a:rPr lang="en-US" altLang="en-US">
                <a:solidFill>
                  <a:srgbClr val="000090"/>
                </a:solidFill>
              </a:rPr>
              <a:t>zip ties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4B22F1-1CF9-7DDF-84CF-77A88172E95A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2370931" y="3336131"/>
            <a:ext cx="58928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Early October 2013</a:t>
            </a:r>
          </a:p>
        </p:txBody>
      </p:sp>
      <p:sp>
        <p:nvSpPr>
          <p:cNvPr id="23558" name="TextBox 6">
            <a:extLst>
              <a:ext uri="{FF2B5EF4-FFF2-40B4-BE49-F238E27FC236}">
                <a16:creationId xmlns:a16="http://schemas.microsoft.com/office/drawing/2014/main" id="{8E8548F1-2F2B-E322-DB65-1BD2296D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5849938"/>
            <a:ext cx="7069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/>
            <a:r>
              <a:rPr lang="en-US" altLang="en-US">
                <a:solidFill>
                  <a:srgbClr val="FF0000"/>
                </a:solidFill>
              </a:rPr>
              <a:t>low-level DNA mixtures containing 3 or 4 people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B67413-C0EC-58EC-7631-8E724C20B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35</a:t>
            </a:fld>
            <a:endParaRPr lang="en-US" sz="24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>
            <a:extLst>
              <a:ext uri="{FF2B5EF4-FFF2-40B4-BE49-F238E27FC236}">
                <a16:creationId xmlns:a16="http://schemas.microsoft.com/office/drawing/2014/main" id="{BA573A14-1BD8-8636-AAB9-B74EDE3C7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18" b="6667"/>
          <a:stretch>
            <a:fillRect/>
          </a:stretch>
        </p:blipFill>
        <p:spPr bwMode="auto">
          <a:xfrm>
            <a:off x="931863" y="2598738"/>
            <a:ext cx="738346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>
            <a:extLst>
              <a:ext uri="{FF2B5EF4-FFF2-40B4-BE49-F238E27FC236}">
                <a16:creationId xmlns:a16="http://schemas.microsoft.com/office/drawing/2014/main" id="{CA6747A1-8011-DCBD-ADB4-93C75A481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Informative DNA mixtures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0A1728C1-3247-DD3F-2CA7-57000574F378}"/>
              </a:ext>
            </a:extLst>
          </p:cNvPr>
          <p:cNvSpPr/>
          <p:nvPr/>
        </p:nvSpPr>
        <p:spPr bwMode="auto">
          <a:xfrm>
            <a:off x="7408863" y="2565400"/>
            <a:ext cx="939800" cy="28448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TextBox 4">
            <a:extLst>
              <a:ext uri="{FF2B5EF4-FFF2-40B4-BE49-F238E27FC236}">
                <a16:creationId xmlns:a16="http://schemas.microsoft.com/office/drawing/2014/main" id="{FDB6B5C6-AB8D-EFF4-46D2-5E7367768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1938" y="1727200"/>
            <a:ext cx="607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90"/>
                </a:solidFill>
              </a:rPr>
              <a:t>8 mixture items </a:t>
            </a:r>
            <a:r>
              <a:rPr lang="en-US" altLang="en-US"/>
              <a:t>vs.</a:t>
            </a:r>
            <a:r>
              <a:rPr lang="en-US" altLang="en-US">
                <a:solidFill>
                  <a:srgbClr val="0000FF"/>
                </a:solidFill>
              </a:rPr>
              <a:t> 5 victims </a:t>
            </a:r>
            <a:r>
              <a:rPr lang="en-US" altLang="en-US">
                <a:solidFill>
                  <a:srgbClr val="000000"/>
                </a:solidFill>
              </a:rPr>
              <a:t>+</a:t>
            </a:r>
            <a:r>
              <a:rPr lang="en-US" altLang="en-US">
                <a:solidFill>
                  <a:srgbClr val="0000FF"/>
                </a:solidFill>
              </a:rPr>
              <a:t> </a:t>
            </a:r>
            <a:r>
              <a:rPr lang="en-US" altLang="en-US">
                <a:solidFill>
                  <a:srgbClr val="FF0000"/>
                </a:solidFill>
              </a:rPr>
              <a:t>1 suspect</a:t>
            </a:r>
          </a:p>
        </p:txBody>
      </p:sp>
      <p:sp>
        <p:nvSpPr>
          <p:cNvPr id="43013" name="TextBox 5">
            <a:extLst>
              <a:ext uri="{FF2B5EF4-FFF2-40B4-BE49-F238E27FC236}">
                <a16:creationId xmlns:a16="http://schemas.microsoft.com/office/drawing/2014/main" id="{1B4620EF-17EF-36E4-724F-5E4534950B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863" y="5646738"/>
            <a:ext cx="4994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90"/>
                </a:solidFill>
              </a:rPr>
              <a:t>DNA match statistics</a:t>
            </a:r>
          </a:p>
          <a:p>
            <a:r>
              <a:rPr lang="en-US" altLang="en-US">
                <a:solidFill>
                  <a:srgbClr val="000090"/>
                </a:solidFill>
              </a:rPr>
              <a:t>corroborate victim statements</a:t>
            </a:r>
          </a:p>
        </p:txBody>
      </p:sp>
      <p:sp>
        <p:nvSpPr>
          <p:cNvPr id="43014" name="TextBox 2">
            <a:extLst>
              <a:ext uri="{FF2B5EF4-FFF2-40B4-BE49-F238E27FC236}">
                <a16:creationId xmlns:a16="http://schemas.microsoft.com/office/drawing/2014/main" id="{88B29850-25E4-7ED3-E143-3B752E9A4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1863" y="5402263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>
                <a:solidFill>
                  <a:srgbClr val="FF0000"/>
                </a:solidFill>
              </a:rPr>
              <a:t>BRJ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29AE7D-85D3-5B7E-FF3F-798EE68F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36</a:t>
            </a:fld>
            <a:endParaRPr lang="en-US" sz="24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66683D43-4801-938D-F1F1-83A8D031D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December 2013: Grand Jury</a:t>
            </a:r>
          </a:p>
        </p:txBody>
      </p:sp>
      <p:pic>
        <p:nvPicPr>
          <p:cNvPr id="44034" name="Picture 4" descr="DA Logo3">
            <a:extLst>
              <a:ext uri="{FF2B5EF4-FFF2-40B4-BE49-F238E27FC236}">
                <a16:creationId xmlns:a16="http://schemas.microsoft.com/office/drawing/2014/main" id="{09B5B08F-D837-F79F-C210-D6E0AD1C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1BFE"/>
              </a:clrFrom>
              <a:clrTo>
                <a:srgbClr val="031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2514600"/>
            <a:ext cx="307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report.tiff">
            <a:extLst>
              <a:ext uri="{FF2B5EF4-FFF2-40B4-BE49-F238E27FC236}">
                <a16:creationId xmlns:a16="http://schemas.microsoft.com/office/drawing/2014/main" id="{FAE1D9D5-33FB-9538-1A34-263A805969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55276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4">
            <a:extLst>
              <a:ext uri="{FF2B5EF4-FFF2-40B4-BE49-F238E27FC236}">
                <a16:creationId xmlns:a16="http://schemas.microsoft.com/office/drawing/2014/main" id="{11074197-660F-AF11-1BEF-B8B9F28CE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200" y="5935663"/>
            <a:ext cx="4935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Cybergenetics TrueAllele Report</a:t>
            </a:r>
          </a:p>
        </p:txBody>
      </p:sp>
      <p:sp>
        <p:nvSpPr>
          <p:cNvPr id="44037" name="TextBox 5">
            <a:extLst>
              <a:ext uri="{FF2B5EF4-FFF2-40B4-BE49-F238E27FC236}">
                <a16:creationId xmlns:a16="http://schemas.microsoft.com/office/drawing/2014/main" id="{492F8678-F7F6-43D8-421A-5CA50D4C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2338" y="5951538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Arrest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F8AF8E-484C-C9AF-EDEE-2D4286799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37</a:t>
            </a:fld>
            <a:endParaRPr lang="en-US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1438B4BC-37C2-FE37-6996-2FD98965E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53531" y="2853531"/>
            <a:ext cx="6858000" cy="115093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April 2015</a:t>
            </a:r>
          </a:p>
        </p:txBody>
      </p:sp>
      <p:pic>
        <p:nvPicPr>
          <p:cNvPr id="50178" name="Picture 2" descr="IMG_0467.JPG">
            <a:extLst>
              <a:ext uri="{FF2B5EF4-FFF2-40B4-BE49-F238E27FC236}">
                <a16:creationId xmlns:a16="http://schemas.microsoft.com/office/drawing/2014/main" id="{DD08DB66-E0C7-2CF8-2DEE-D1B5CAEDE0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15A1D1-07A7-C984-4690-935B9CA23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38</a:t>
            </a:fld>
            <a:endParaRPr lang="en-US" sz="24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entence.tiff">
            <a:extLst>
              <a:ext uri="{FF2B5EF4-FFF2-40B4-BE49-F238E27FC236}">
                <a16:creationId xmlns:a16="http://schemas.microsoft.com/office/drawing/2014/main" id="{DAAE2973-9F43-414D-88AE-F6869B38AE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0"/>
            <a:ext cx="684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itle 1">
            <a:extLst>
              <a:ext uri="{FF2B5EF4-FFF2-40B4-BE49-F238E27FC236}">
                <a16:creationId xmlns:a16="http://schemas.microsoft.com/office/drawing/2014/main" id="{62A8F404-39C3-C0D3-9D3E-8C9E206BD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886868" y="2886868"/>
            <a:ext cx="6858000" cy="10842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May 2015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C91ECE-5C92-8F97-B04A-E480255E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39</a:t>
            </a:fld>
            <a:endParaRPr lang="en-US" sz="2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CC11C-5A1A-A38D-AADB-8D1042BCFF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 descr="A blue and black background with text&#10;&#10;Description automatically generated">
            <a:extLst>
              <a:ext uri="{FF2B5EF4-FFF2-40B4-BE49-F238E27FC236}">
                <a16:creationId xmlns:a16="http://schemas.microsoft.com/office/drawing/2014/main" id="{0112ACEC-29C4-E9A1-E17C-D0D17E746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98197"/>
            <a:ext cx="7772400" cy="6261605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18B4339-247D-7128-E612-EA9CB91C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4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0791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Maryland serial rapist</a:t>
            </a:r>
          </a:p>
        </p:txBody>
      </p:sp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1238250" y="1671638"/>
            <a:ext cx="67278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chemeClr val="accent2"/>
                </a:solidFill>
              </a:rPr>
              <a:t>Did suspect Nelson Clifford contribute his DNA</a:t>
            </a:r>
          </a:p>
          <a:p>
            <a:pPr algn="ctr"/>
            <a:r>
              <a:rPr lang="en-US">
                <a:solidFill>
                  <a:schemeClr val="accent2"/>
                </a:solidFill>
              </a:rPr>
              <a:t>to the victim's clothing in a fifth case?</a:t>
            </a:r>
          </a:p>
        </p:txBody>
      </p:sp>
      <p:pic>
        <p:nvPicPr>
          <p:cNvPr id="19459" name="Picture 3" descr="Clifford4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2819400"/>
            <a:ext cx="68961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14734" y="101600"/>
            <a:ext cx="1168930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03DCA8-10B6-9A44-8293-92A966CEFE3B}" type="slidenum">
              <a:rPr lang="en-US">
                <a:cs typeface="Arial" charset="0"/>
              </a:rPr>
              <a:pPr/>
              <a:t>40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0746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Separated DNA mixture</a:t>
            </a:r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/>
        </p:nvGraphicFramePr>
        <p:xfrm>
          <a:off x="2062163" y="5334000"/>
          <a:ext cx="70104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7010400" imgH="1104900" progId="Word.Document.12">
                  <p:embed/>
                </p:oleObj>
              </mc:Choice>
              <mc:Fallback>
                <p:oleObj name="Document" r:id="rId2" imgW="7010400" imgH="1104900" progId="Word.Document.12">
                  <p:embed/>
                  <p:pic>
                    <p:nvPicPr>
                      <p:cNvPr id="3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62163" y="5334000"/>
                        <a:ext cx="7010400" cy="1104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TextBox 4"/>
          <p:cNvSpPr txBox="1">
            <a:spLocks noChangeArrowheads="1"/>
          </p:cNvSpPr>
          <p:nvPr/>
        </p:nvSpPr>
        <p:spPr bwMode="auto">
          <a:xfrm>
            <a:off x="990600" y="5913438"/>
            <a:ext cx="1447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 dirty="0"/>
              <a:t>log(LR)</a:t>
            </a: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990600" y="5661025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/>
              <a:t>LR</a:t>
            </a:r>
          </a:p>
        </p:txBody>
      </p:sp>
      <p:cxnSp>
        <p:nvCxnSpPr>
          <p:cNvPr id="30725" name="Straight Arrow Connector 7"/>
          <p:cNvCxnSpPr>
            <a:cxnSpLocks noChangeShapeType="1"/>
          </p:cNvCxnSpPr>
          <p:nvPr/>
        </p:nvCxnSpPr>
        <p:spPr bwMode="auto">
          <a:xfrm>
            <a:off x="4572000" y="3124200"/>
            <a:ext cx="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0726" name="Straight Arrow Connector 8"/>
          <p:cNvCxnSpPr>
            <a:cxnSpLocks noChangeShapeType="1"/>
          </p:cNvCxnSpPr>
          <p:nvPr/>
        </p:nvCxnSpPr>
        <p:spPr bwMode="auto">
          <a:xfrm>
            <a:off x="4724400" y="3124200"/>
            <a:ext cx="99060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0727" name="Straight Arrow Connector 9"/>
          <p:cNvCxnSpPr>
            <a:cxnSpLocks noChangeShapeType="1"/>
          </p:cNvCxnSpPr>
          <p:nvPr/>
        </p:nvCxnSpPr>
        <p:spPr bwMode="auto">
          <a:xfrm flipH="1">
            <a:off x="3352800" y="3124200"/>
            <a:ext cx="106680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30728" name="Picture 12" descr="white-t-shirt-clip-art-65256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828800"/>
            <a:ext cx="1182688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Box 13"/>
          <p:cNvSpPr txBox="1">
            <a:spLocks noChangeArrowheads="1"/>
          </p:cNvSpPr>
          <p:nvPr/>
        </p:nvSpPr>
        <p:spPr bwMode="auto">
          <a:xfrm>
            <a:off x="5562600" y="3881438"/>
            <a:ext cx="76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7%</a:t>
            </a:r>
          </a:p>
        </p:txBody>
      </p:sp>
      <p:sp>
        <p:nvSpPr>
          <p:cNvPr id="30730" name="TextBox 14"/>
          <p:cNvSpPr txBox="1">
            <a:spLocks noChangeArrowheads="1"/>
          </p:cNvSpPr>
          <p:nvPr/>
        </p:nvSpPr>
        <p:spPr bwMode="auto">
          <a:xfrm>
            <a:off x="4038600" y="3886200"/>
            <a:ext cx="106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82%</a:t>
            </a:r>
          </a:p>
        </p:txBody>
      </p:sp>
      <p:sp>
        <p:nvSpPr>
          <p:cNvPr id="30731" name="TextBox 15"/>
          <p:cNvSpPr txBox="1">
            <a:spLocks noChangeArrowheads="1"/>
          </p:cNvSpPr>
          <p:nvPr/>
        </p:nvSpPr>
        <p:spPr bwMode="auto">
          <a:xfrm>
            <a:off x="2743200" y="3886200"/>
            <a:ext cx="99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>
                <a:solidFill>
                  <a:srgbClr val="0000FF"/>
                </a:solidFill>
              </a:rPr>
              <a:t>11%</a:t>
            </a:r>
          </a:p>
        </p:txBody>
      </p:sp>
      <p:sp>
        <p:nvSpPr>
          <p:cNvPr id="30732" name="TextBox 20"/>
          <p:cNvSpPr txBox="1">
            <a:spLocks noChangeArrowheads="1"/>
          </p:cNvSpPr>
          <p:nvPr/>
        </p:nvSpPr>
        <p:spPr bwMode="auto">
          <a:xfrm>
            <a:off x="24384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1</a:t>
            </a:r>
          </a:p>
        </p:txBody>
      </p:sp>
      <p:sp>
        <p:nvSpPr>
          <p:cNvPr id="30733" name="TextBox 21"/>
          <p:cNvSpPr txBox="1">
            <a:spLocks noChangeArrowheads="1"/>
          </p:cNvSpPr>
          <p:nvPr/>
        </p:nvSpPr>
        <p:spPr bwMode="auto">
          <a:xfrm>
            <a:off x="38100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2</a:t>
            </a:r>
          </a:p>
        </p:txBody>
      </p:sp>
      <p:sp>
        <p:nvSpPr>
          <p:cNvPr id="30734" name="TextBox 22"/>
          <p:cNvSpPr txBox="1">
            <a:spLocks noChangeArrowheads="1"/>
          </p:cNvSpPr>
          <p:nvPr/>
        </p:nvSpPr>
        <p:spPr bwMode="auto">
          <a:xfrm>
            <a:off x="5181600" y="41910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sz="1800">
                <a:solidFill>
                  <a:srgbClr val="000090"/>
                </a:solidFill>
              </a:rPr>
              <a:t>contributor</a:t>
            </a:r>
          </a:p>
          <a:p>
            <a:pPr algn="ctr"/>
            <a:r>
              <a:rPr lang="en-US" sz="1800">
                <a:solidFill>
                  <a:srgbClr val="000090"/>
                </a:solidFill>
              </a:rPr>
              <a:t>3</a:t>
            </a:r>
          </a:p>
        </p:txBody>
      </p:sp>
      <p:sp>
        <p:nvSpPr>
          <p:cNvPr id="30735" name="Up-Down Arrow 24"/>
          <p:cNvSpPr>
            <a:spLocks noChangeArrowheads="1"/>
          </p:cNvSpPr>
          <p:nvPr/>
        </p:nvSpPr>
        <p:spPr bwMode="auto">
          <a:xfrm>
            <a:off x="310197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6" name="Up-Down Arrow 25"/>
          <p:cNvSpPr>
            <a:spLocks noChangeArrowheads="1"/>
          </p:cNvSpPr>
          <p:nvPr/>
        </p:nvSpPr>
        <p:spPr bwMode="auto">
          <a:xfrm>
            <a:off x="447357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37" name="Up-Down Arrow 26"/>
          <p:cNvSpPr>
            <a:spLocks noChangeArrowheads="1"/>
          </p:cNvSpPr>
          <p:nvPr/>
        </p:nvSpPr>
        <p:spPr bwMode="auto">
          <a:xfrm>
            <a:off x="5838825" y="4876800"/>
            <a:ext cx="228600" cy="457200"/>
          </a:xfrm>
          <a:prstGeom prst="up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14734" y="101600"/>
            <a:ext cx="1168930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03DCA8-10B6-9A44-8293-92A966CEFE3B}" type="slidenum">
              <a:rPr lang="en-US">
                <a:cs typeface="Arial" charset="0"/>
              </a:rPr>
              <a:pPr/>
              <a:t>41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6664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Clifford outcome</a:t>
            </a:r>
          </a:p>
        </p:txBody>
      </p:sp>
      <p:pic>
        <p:nvPicPr>
          <p:cNvPr id="31746" name="Picture 2" descr="CliffordConvict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84338"/>
            <a:ext cx="68548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14734" y="101600"/>
            <a:ext cx="1168930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403DCA8-10B6-9A44-8293-92A966CEFE3B}" type="slidenum">
              <a:rPr lang="en-US">
                <a:cs typeface="Arial" charset="0"/>
              </a:rPr>
              <a:pPr/>
              <a:t>42</a:t>
            </a:fld>
            <a:endParaRPr lang="en-US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226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220133" y="609600"/>
            <a:ext cx="8644467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Darryl </a:t>
            </a:r>
            <a:r>
              <a:rPr lang="en-US" dirty="0" err="1">
                <a:latin typeface="Arial" charset="0"/>
              </a:rPr>
              <a:t>Pinkins</a:t>
            </a:r>
            <a:r>
              <a:rPr lang="en-US" dirty="0">
                <a:latin typeface="Arial" charset="0"/>
              </a:rPr>
              <a:t> imprisoned</a:t>
            </a:r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896938" y="2266950"/>
            <a:ext cx="72929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1989 – 5 men raped an Indiana woman</a:t>
            </a:r>
          </a:p>
          <a:p>
            <a:r>
              <a:rPr lang="en-US">
                <a:solidFill>
                  <a:srgbClr val="0000FF"/>
                </a:solidFill>
              </a:rPr>
              <a:t>Darryl Pinkins and 2 others misidentified</a:t>
            </a:r>
          </a:p>
          <a:p>
            <a:r>
              <a:rPr lang="en-US">
                <a:solidFill>
                  <a:srgbClr val="0000FF"/>
                </a:solidFill>
              </a:rPr>
              <a:t>1991 – wrongfully convicted, 65 year sentence</a:t>
            </a: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855663" y="4130675"/>
            <a:ext cx="7402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2001 – DNA mixture evidence </a:t>
            </a:r>
          </a:p>
          <a:p>
            <a:r>
              <a:rPr lang="en-US">
                <a:solidFill>
                  <a:srgbClr val="FF0000"/>
                </a:solidFill>
              </a:rPr>
              <a:t>2 contributors found, not the accused</a:t>
            </a:r>
          </a:p>
          <a:p>
            <a:r>
              <a:rPr lang="en-US">
                <a:solidFill>
                  <a:srgbClr val="FF0000"/>
                </a:solidFill>
              </a:rPr>
              <a:t>but 5 were needed, post-conviction relief denied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43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74753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TrueAllele Pinkins findings</a:t>
            </a: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193800" y="1993900"/>
            <a:ext cx="7500938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800">
                <a:solidFill>
                  <a:srgbClr val="0000FF"/>
                </a:solidFill>
              </a:rPr>
              <a:t>1. compared </a:t>
            </a:r>
            <a:r>
              <a:rPr lang="en-US" sz="2800" i="1">
                <a:solidFill>
                  <a:srgbClr val="0000FF"/>
                </a:solidFill>
              </a:rPr>
              <a:t>evidence with evidence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2. calculated </a:t>
            </a:r>
            <a:r>
              <a:rPr lang="en-US" sz="2800" i="1">
                <a:solidFill>
                  <a:srgbClr val="0000FF"/>
                </a:solidFill>
              </a:rPr>
              <a:t>exclusionary match statistics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3. revealed 5% </a:t>
            </a:r>
            <a:r>
              <a:rPr lang="en-US" sz="2800" i="1">
                <a:solidFill>
                  <a:srgbClr val="0000FF"/>
                </a:solidFill>
              </a:rPr>
              <a:t>minor mixture contributor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4</a:t>
            </a:r>
            <a:r>
              <a:rPr lang="en-US" sz="2800" i="1">
                <a:solidFill>
                  <a:srgbClr val="0000FF"/>
                </a:solidFill>
              </a:rPr>
              <a:t>. jointly analyzed </a:t>
            </a:r>
            <a:r>
              <a:rPr lang="en-US" sz="2800">
                <a:solidFill>
                  <a:srgbClr val="0000FF"/>
                </a:solidFill>
              </a:rPr>
              <a:t>DNA mixture data</a:t>
            </a:r>
          </a:p>
          <a:p>
            <a:pPr algn="l"/>
            <a:r>
              <a:rPr lang="en-US" sz="2800">
                <a:solidFill>
                  <a:srgbClr val="0000FF"/>
                </a:solidFill>
              </a:rPr>
              <a:t>5. showed three perpetrators were </a:t>
            </a:r>
            <a:r>
              <a:rPr lang="en-US" sz="2800" i="1">
                <a:solidFill>
                  <a:srgbClr val="0000FF"/>
                </a:solidFill>
              </a:rPr>
              <a:t>brothers</a:t>
            </a:r>
          </a:p>
        </p:txBody>
      </p:sp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877888" y="4806950"/>
            <a:ext cx="762158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found 5 unidentified genotypes,</a:t>
            </a:r>
          </a:p>
          <a:p>
            <a:r>
              <a:rPr lang="en-US" sz="2800">
                <a:solidFill>
                  <a:srgbClr val="FF0000"/>
                </a:solidFill>
              </a:rPr>
              <a:t>defendants not linked to the crime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44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818830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 err="1">
                <a:latin typeface="Arial" charset="0"/>
              </a:rPr>
              <a:t>Pinkins</a:t>
            </a:r>
            <a:r>
              <a:rPr lang="en-US" dirty="0">
                <a:latin typeface="Arial" charset="0"/>
              </a:rPr>
              <a:t> exonerated</a:t>
            </a:r>
          </a:p>
        </p:txBody>
      </p:sp>
      <p:pic>
        <p:nvPicPr>
          <p:cNvPr id="57346" name="Picture 2" descr="Pinkins_550p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0"/>
          <a:stretch>
            <a:fillRect/>
          </a:stretch>
        </p:blipFill>
        <p:spPr bwMode="auto">
          <a:xfrm>
            <a:off x="2398713" y="1765300"/>
            <a:ext cx="4370387" cy="469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1905000" y="3700574"/>
            <a:ext cx="52911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FFFF00"/>
                </a:solidFill>
              </a:rPr>
              <a:t>Indiana</a:t>
            </a:r>
          </a:p>
          <a:p>
            <a:r>
              <a:rPr lang="en-US" b="1" dirty="0">
                <a:solidFill>
                  <a:srgbClr val="FFFF00"/>
                </a:solidFill>
              </a:rPr>
              <a:t>April 25, 2016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45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96586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9A2AE-B6EA-AC23-843B-CC5863B08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Homicide Cases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1DCBE-8535-75EA-FDC7-28B5F9B7838D}"/>
              </a:ext>
            </a:extLst>
          </p:cNvPr>
          <p:cNvSpPr txBox="1"/>
          <p:nvPr/>
        </p:nvSpPr>
        <p:spPr>
          <a:xfrm>
            <a:off x="1522931" y="2494722"/>
            <a:ext cx="6098144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rgbClr val="FF0000"/>
                </a:solidFill>
              </a:rPr>
              <a:t>Pennsylvania v. Allen Wade</a:t>
            </a:r>
          </a:p>
          <a:p>
            <a:endParaRPr lang="en-US" sz="3200" i="1" dirty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Northern Ireland v. Brian Shivers</a:t>
            </a:r>
          </a:p>
          <a:p>
            <a:endParaRPr lang="en-US" sz="3200" i="1" dirty="0">
              <a:solidFill>
                <a:srgbClr val="FF0000"/>
              </a:solidFill>
            </a:endParaRPr>
          </a:p>
          <a:p>
            <a:r>
              <a:rPr lang="en-US" sz="3200" i="1" dirty="0">
                <a:solidFill>
                  <a:srgbClr val="FF0000"/>
                </a:solidFill>
              </a:rPr>
              <a:t>Australia v. Robert Xie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6844072-7D83-908E-FA1A-714BF3D7C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46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88516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Wolfe sisters homicide</a:t>
            </a:r>
          </a:p>
        </p:txBody>
      </p:sp>
      <p:pic>
        <p:nvPicPr>
          <p:cNvPr id="3" name="Picture 2" descr="WolfeSis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67930"/>
            <a:ext cx="3420533" cy="3783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7681" y="5588000"/>
            <a:ext cx="710863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660066"/>
                </a:solidFill>
              </a:rPr>
              <a:t>On February 6, 2014, Susan Wolfe (44)</a:t>
            </a:r>
          </a:p>
          <a:p>
            <a:r>
              <a:rPr lang="en-US" dirty="0">
                <a:solidFill>
                  <a:srgbClr val="660066"/>
                </a:solidFill>
              </a:rPr>
              <a:t>and her younger sister Sarah (38, left) </a:t>
            </a:r>
          </a:p>
          <a:p>
            <a:r>
              <a:rPr lang="en-US" dirty="0">
                <a:solidFill>
                  <a:srgbClr val="660066"/>
                </a:solidFill>
              </a:rPr>
              <a:t>were killed in their East Liberty home in Pittsburgh. 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17F1D68-4E58-BFD0-F817-2D482BA08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095768B-54E2-8441-9215-EEF10EDEFA9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47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29325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2405" y="3014138"/>
            <a:ext cx="6680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Hat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No conclusions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Cup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Fingernails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Contamination, 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Gear shift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Seat lever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Cannot be excluded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Knit hat</a:t>
            </a: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Insufficient data</a:t>
            </a:r>
          </a:p>
          <a:p>
            <a:pPr algn="l"/>
            <a:r>
              <a:rPr lang="en-US" dirty="0">
                <a:solidFill>
                  <a:srgbClr val="0000FF"/>
                </a:solidFill>
              </a:rPr>
              <a:t>Sock</a:t>
            </a:r>
            <a:r>
              <a:rPr lang="en-US" dirty="0"/>
              <a:t>		</a:t>
            </a:r>
            <a:r>
              <a:rPr lang="en-US" dirty="0">
                <a:solidFill>
                  <a:srgbClr val="FF0000"/>
                </a:solidFill>
              </a:rPr>
              <a:t>Too complex, no conclusions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1667934"/>
            <a:ext cx="802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Thresholds failed to interpret most DNA mixtures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E81FE5B-5EDB-1D8F-41F8-9F7653677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095768B-54E2-8441-9215-EEF10EDEFA9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48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0985458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2405" y="3014138"/>
            <a:ext cx="66801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Hat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65.3 thousand </a:t>
            </a:r>
            <a:r>
              <a:rPr lang="en-US" dirty="0"/>
              <a:t>	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Cup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20.5 thousand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Susan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Fingernails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6.06 trillion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Gear shift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9.37 million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Seat lever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385 billion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Knit hat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25.7 thousand </a:t>
            </a:r>
            <a:r>
              <a:rPr lang="en-US" dirty="0"/>
              <a:t>	</a:t>
            </a:r>
            <a:r>
              <a:rPr lang="en-US" dirty="0">
                <a:solidFill>
                  <a:srgbClr val="606060"/>
                </a:solidFill>
              </a:rPr>
              <a:t>Allen Wade</a:t>
            </a:r>
          </a:p>
          <a:p>
            <a:pPr algn="l">
              <a:tabLst>
                <a:tab pos="1828800" algn="l"/>
                <a:tab pos="4114800" algn="l"/>
              </a:tabLst>
            </a:pPr>
            <a:r>
              <a:rPr lang="en-US" dirty="0">
                <a:solidFill>
                  <a:srgbClr val="0000FF"/>
                </a:solidFill>
              </a:rPr>
              <a:t>Sock</a:t>
            </a:r>
            <a:r>
              <a:rPr lang="en-US" dirty="0"/>
              <a:t>	</a:t>
            </a:r>
            <a:r>
              <a:rPr lang="en-US" dirty="0">
                <a:solidFill>
                  <a:srgbClr val="008000"/>
                </a:solidFill>
              </a:rPr>
              <a:t>300</a:t>
            </a:r>
            <a:r>
              <a:rPr lang="en-US" dirty="0"/>
              <a:t> 	</a:t>
            </a:r>
            <a:r>
              <a:rPr lang="en-US" dirty="0">
                <a:solidFill>
                  <a:srgbClr val="606060"/>
                </a:solidFill>
              </a:rPr>
              <a:t>Sarah Wolfe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4467" y="1667934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crime lab reported 5 DNA mixture matches</a:t>
            </a:r>
          </a:p>
          <a:p>
            <a:r>
              <a:rPr lang="en-US" dirty="0" err="1">
                <a:solidFill>
                  <a:srgbClr val="008000"/>
                </a:solidFill>
              </a:rPr>
              <a:t>TrueAllele</a:t>
            </a:r>
            <a:r>
              <a:rPr lang="en-US" dirty="0">
                <a:solidFill>
                  <a:srgbClr val="008000"/>
                </a:solidFill>
              </a:rPr>
              <a:t> found 17 matches on the same data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8603F8F-1C21-F47F-E266-B464CF8D6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095768B-54E2-8441-9215-EEF10EDEFA9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74313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D10B-C3C4-5B72-9B36-967BCB2C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But most DNA evidence isn’t used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5E47D9-347A-E46D-5AAD-147D5A3100C6}"/>
              </a:ext>
            </a:extLst>
          </p:cNvPr>
          <p:cNvSpPr txBox="1"/>
          <p:nvPr/>
        </p:nvSpPr>
        <p:spPr>
          <a:xfrm>
            <a:off x="2031080" y="1752600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As we explain in this workshop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6874EB-BBEA-5F40-4D7E-A789EB842842}"/>
              </a:ext>
            </a:extLst>
          </p:cNvPr>
          <p:cNvSpPr txBox="1"/>
          <p:nvPr/>
        </p:nvSpPr>
        <p:spPr>
          <a:xfrm>
            <a:off x="1003235" y="2895600"/>
            <a:ext cx="713753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Complex DNA is considered “</a:t>
            </a:r>
            <a:r>
              <a:rPr lang="en-US" i="1" dirty="0">
                <a:solidFill>
                  <a:srgbClr val="002060"/>
                </a:solidFill>
              </a:rPr>
              <a:t>uninterpretable</a:t>
            </a:r>
            <a:r>
              <a:rPr lang="en-US" dirty="0">
                <a:solidFill>
                  <a:srgbClr val="002060"/>
                </a:solidFill>
              </a:rPr>
              <a:t>”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So crime labs avoid generating complex DNA data.</a:t>
            </a:r>
          </a:p>
          <a:p>
            <a:r>
              <a:rPr lang="en-US" dirty="0">
                <a:solidFill>
                  <a:srgbClr val="002060"/>
                </a:solidFill>
              </a:rPr>
              <a:t>Their data analysis </a:t>
            </a:r>
            <a:r>
              <a:rPr lang="en-US" i="1" dirty="0">
                <a:solidFill>
                  <a:srgbClr val="002060"/>
                </a:solidFill>
              </a:rPr>
              <a:t>cannot interpret </a:t>
            </a:r>
            <a:r>
              <a:rPr lang="en-US" dirty="0">
                <a:solidFill>
                  <a:srgbClr val="002060"/>
                </a:solidFill>
              </a:rPr>
              <a:t>it.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But faster, better, cheaper computer methods</a:t>
            </a:r>
          </a:p>
          <a:p>
            <a:r>
              <a:rPr lang="en-US" i="1" dirty="0">
                <a:solidFill>
                  <a:srgbClr val="002060"/>
                </a:solidFill>
              </a:rPr>
              <a:t>can interpret </a:t>
            </a:r>
            <a:r>
              <a:rPr lang="en-US" dirty="0">
                <a:solidFill>
                  <a:srgbClr val="002060"/>
                </a:solidFill>
              </a:rPr>
              <a:t>complex DNA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3B0C2CB3-F15C-F477-ECD8-9128700F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5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17771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4000" b="1" dirty="0">
                <a:latin typeface="Times New Roman"/>
                <a:cs typeface="Times New Roman"/>
              </a:rPr>
              <a:t>Allen Wade Found Guilty On All Counts In East Liberty Sisters’ Slaying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600" y="3141143"/>
            <a:ext cx="872913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rgbClr val="0000FF"/>
                </a:solidFill>
              </a:rPr>
              <a:t>PITTSBURGH (KDKA/AP)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 A man accused of killing two sisters who lived next door to him in East Liberty has been found guilty on all counts.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 Allen Wade was accused of shooting Sarah and Susan Wolfe after they returned from work on Feb. 6, 2014, apparently to steal a bank card.</a:t>
            </a:r>
          </a:p>
          <a:p>
            <a:pPr marL="228600" indent="-228600" algn="l"/>
            <a:r>
              <a:rPr lang="en-US" dirty="0">
                <a:solidFill>
                  <a:srgbClr val="0000FF"/>
                </a:solidFill>
              </a:rPr>
              <a:t>• On Monday morning, a jury found Wade guilty of first-degree murder, robbery, burglary and theft by unlawful taking.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53733" y="2175934"/>
            <a:ext cx="4461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CBS News, May 23, 2016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E0E115E8-3A28-C694-06E1-34B33A07B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095768B-54E2-8441-9215-EEF10EDEFA9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50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00335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edora_ha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6" b="19994"/>
          <a:stretch/>
        </p:blipFill>
        <p:spPr>
          <a:xfrm>
            <a:off x="1604458" y="4563533"/>
            <a:ext cx="2160436" cy="19727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v. Allen Wade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4537" y="3022596"/>
            <a:ext cx="7255933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>
                <a:solidFill>
                  <a:srgbClr val="000090"/>
                </a:solidFill>
              </a:rPr>
              <a:t>hat left from a burglary </a:t>
            </a:r>
            <a:r>
              <a:rPr lang="en-US" dirty="0"/>
              <a:t>of the </a:t>
            </a:r>
            <a:r>
              <a:rPr lang="en-US" dirty="0">
                <a:solidFill>
                  <a:srgbClr val="000090"/>
                </a:solidFill>
              </a:rPr>
              <a:t>Wolfe sister’s home</a:t>
            </a:r>
          </a:p>
          <a:p>
            <a:r>
              <a:rPr lang="en-US" dirty="0">
                <a:solidFill>
                  <a:srgbClr val="FF0000"/>
                </a:solidFill>
              </a:rPr>
              <a:t>six weeks before the murder </a:t>
            </a:r>
            <a:r>
              <a:rPr lang="en-US" dirty="0"/>
              <a:t>matched</a:t>
            </a:r>
          </a:p>
          <a:p>
            <a:r>
              <a:rPr lang="en-US" dirty="0"/>
              <a:t>Allen Wade with a </a:t>
            </a:r>
            <a:r>
              <a:rPr lang="en-US" dirty="0">
                <a:solidFill>
                  <a:srgbClr val="008000"/>
                </a:solidFill>
              </a:rPr>
              <a:t>65.3 thousand </a:t>
            </a:r>
            <a:r>
              <a:rPr lang="en-US" dirty="0"/>
              <a:t>statistic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4467" y="1667934"/>
            <a:ext cx="713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Thresholds failed to interpret DNA mixture</a:t>
            </a:r>
          </a:p>
          <a:p>
            <a:r>
              <a:rPr lang="en-US" dirty="0" err="1">
                <a:solidFill>
                  <a:srgbClr val="008000"/>
                </a:solidFill>
              </a:rPr>
              <a:t>TrueAllele</a:t>
            </a:r>
            <a:r>
              <a:rPr lang="en-US" dirty="0">
                <a:solidFill>
                  <a:srgbClr val="008000"/>
                </a:solidFill>
              </a:rPr>
              <a:t> succeeded on the same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0162" y="5232400"/>
            <a:ext cx="3547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660066"/>
                </a:solidFill>
                <a:latin typeface="+mn-lt"/>
                <a:cs typeface="Times New Roman"/>
              </a:rPr>
              <a:t>Preventable Crime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F342BCB5-24BD-1FFE-11F0-5F9AA37A2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095768B-54E2-8441-9215-EEF10EDEFA9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51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9003717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</a:rPr>
              <a:t>Statistics lack scientific basis</a:t>
            </a:r>
          </a:p>
        </p:txBody>
      </p:sp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803474" y="1636713"/>
            <a:ext cx="75767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FF"/>
                </a:solidFill>
              </a:rPr>
              <a:t>CPI (RMNE) misled courts on countless DNA mixtures</a:t>
            </a:r>
          </a:p>
        </p:txBody>
      </p:sp>
      <p:pic>
        <p:nvPicPr>
          <p:cNvPr id="21507" name="Picture 3" descr="JPI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5" y="2682875"/>
            <a:ext cx="7521575" cy="319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FA0937-279A-918E-C66E-318D2066E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095768B-54E2-8441-9215-EEF10EDEFA9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52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722170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Uncorrelated with information</a:t>
            </a:r>
          </a:p>
        </p:txBody>
      </p:sp>
      <p:pic>
        <p:nvPicPr>
          <p:cNvPr id="5" name="Picture 4" descr="Fig 9 correlation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65" y="1836897"/>
            <a:ext cx="8230670" cy="5021103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211D234-FADE-BC23-955E-C762AE487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095768B-54E2-8441-9215-EEF10EDEFA9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53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200837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Inclusion just counts tests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98642" y="2225953"/>
            <a:ext cx="67358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One-sided Match Statistic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Truncated Normal Distribution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Positive Tail Centered at Zero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Uncorrelated with Identification Information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Inclusion Distribution Has a Positive Mean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Law of Large Numbers</a:t>
            </a:r>
          </a:p>
          <a:p>
            <a:pPr marL="514350" indent="-514350" algn="l">
              <a:buFont typeface="Wingdings" charset="2"/>
              <a:buAutoNum type="arabicPlain"/>
            </a:pPr>
            <a:r>
              <a:rPr lang="en-US" dirty="0">
                <a:solidFill>
                  <a:srgbClr val="0000FF"/>
                </a:solidFill>
              </a:rPr>
              <a:t>Why CPI is Always a Million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26659" y="5471277"/>
            <a:ext cx="54799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 subjective one-sided match statistic unrelated to identification information 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CD4A4996-8725-94B9-757A-FBD9873A2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0"/>
            <a:ext cx="762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D095768B-54E2-8441-9215-EEF10EDEFA93}" type="slidenum">
              <a:rPr lang="en-US" altLang="en-US" sz="2400"/>
              <a:pPr algn="ctr">
                <a:spcBef>
                  <a:spcPct val="0"/>
                </a:spcBef>
                <a:buFontTx/>
                <a:buNone/>
              </a:pPr>
              <a:t>54</a:t>
            </a:fld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688997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>
            <a:extLst>
              <a:ext uri="{FF2B5EF4-FFF2-40B4-BE49-F238E27FC236}">
                <a16:creationId xmlns:a16="http://schemas.microsoft.com/office/drawing/2014/main" id="{81F43E35-3B03-FB37-9198-BEDE8C09CA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Massereene Barracks Attack</a:t>
            </a:r>
          </a:p>
        </p:txBody>
      </p:sp>
      <p:pic>
        <p:nvPicPr>
          <p:cNvPr id="257028" name="Picture 4">
            <a:extLst>
              <a:ext uri="{FF2B5EF4-FFF2-40B4-BE49-F238E27FC236}">
                <a16:creationId xmlns:a16="http://schemas.microsoft.com/office/drawing/2014/main" id="{5020E35B-72DB-B395-4DF6-54B94E47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370138"/>
            <a:ext cx="5648325" cy="3497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029" name="Picture 5">
            <a:extLst>
              <a:ext uri="{FF2B5EF4-FFF2-40B4-BE49-F238E27FC236}">
                <a16:creationId xmlns:a16="http://schemas.microsoft.com/office/drawing/2014/main" id="{5537BFC5-3248-71A5-0DD2-EBDDC4DFB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90800"/>
            <a:ext cx="2635250" cy="263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30" name="Text Box 6">
            <a:extLst>
              <a:ext uri="{FF2B5EF4-FFF2-40B4-BE49-F238E27FC236}">
                <a16:creationId xmlns:a16="http://schemas.microsoft.com/office/drawing/2014/main" id="{B8D41148-68D6-700C-E2A0-E7E88182D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9513" y="5305425"/>
            <a:ext cx="1284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Patrick</a:t>
            </a:r>
            <a:br>
              <a:rPr lang="en-US" altLang="en-US"/>
            </a:br>
            <a:r>
              <a:rPr lang="en-US" altLang="en-US"/>
              <a:t>Azimkar</a:t>
            </a:r>
          </a:p>
        </p:txBody>
      </p:sp>
      <p:sp>
        <p:nvSpPr>
          <p:cNvPr id="257031" name="Text Box 7">
            <a:extLst>
              <a:ext uri="{FF2B5EF4-FFF2-40B4-BE49-F238E27FC236}">
                <a16:creationId xmlns:a16="http://schemas.microsoft.com/office/drawing/2014/main" id="{98103E06-78D9-F52F-31B0-CDC0190B5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3650" y="5300663"/>
            <a:ext cx="13017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/>
              <a:t>Mark</a:t>
            </a:r>
          </a:p>
          <a:p>
            <a:pPr algn="ctr"/>
            <a:r>
              <a:rPr lang="en-US" altLang="en-US"/>
              <a:t>Quinsey</a:t>
            </a:r>
          </a:p>
        </p:txBody>
      </p:sp>
      <p:sp>
        <p:nvSpPr>
          <p:cNvPr id="257032" name="Text Box 8">
            <a:extLst>
              <a:ext uri="{FF2B5EF4-FFF2-40B4-BE49-F238E27FC236}">
                <a16:creationId xmlns:a16="http://schemas.microsoft.com/office/drawing/2014/main" id="{EB80CEB1-93CC-156B-621F-C38526B09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172200"/>
            <a:ext cx="685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Real Irish Republican Army claimed responsibility</a:t>
            </a:r>
          </a:p>
        </p:txBody>
      </p:sp>
      <p:sp>
        <p:nvSpPr>
          <p:cNvPr id="257033" name="Text Box 9">
            <a:extLst>
              <a:ext uri="{FF2B5EF4-FFF2-40B4-BE49-F238E27FC236}">
                <a16:creationId xmlns:a16="http://schemas.microsoft.com/office/drawing/2014/main" id="{F32D18CF-424F-6022-8EAD-19D2D04B0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133600"/>
            <a:ext cx="2470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Homicide victims</a:t>
            </a:r>
          </a:p>
        </p:txBody>
      </p:sp>
      <p:sp>
        <p:nvSpPr>
          <p:cNvPr id="257034" name="Text Box 10">
            <a:extLst>
              <a:ext uri="{FF2B5EF4-FFF2-40B4-BE49-F238E27FC236}">
                <a16:creationId xmlns:a16="http://schemas.microsoft.com/office/drawing/2014/main" id="{F27BA869-C353-86A4-B10D-E1CBEF3128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1571625"/>
            <a:ext cx="579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March 7, 2009 in Antrim, Northern Ireland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B0258-00C9-1303-BB2C-4C9EEFC47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55</a:t>
            </a:fld>
            <a:endParaRPr lang="en-US" sz="24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9ED55E33-A98D-4A3B-1026-DDF20F33E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Abandoned Burned Car</a:t>
            </a:r>
          </a:p>
        </p:txBody>
      </p:sp>
      <p:pic>
        <p:nvPicPr>
          <p:cNvPr id="258051" name="Picture 3">
            <a:extLst>
              <a:ext uri="{FF2B5EF4-FFF2-40B4-BE49-F238E27FC236}">
                <a16:creationId xmlns:a16="http://schemas.microsoft.com/office/drawing/2014/main" id="{C1BB490E-F0E3-14FE-ACDE-6E1110B8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85950"/>
            <a:ext cx="7010400" cy="45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EE6831-D27F-C2DE-B404-ECC24D27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56</a:t>
            </a:fld>
            <a:endParaRPr lang="en-US" sz="24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0F240937-3FCE-6E4D-7C61-2B5A5E21EF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Touch DNA Evidence</a:t>
            </a:r>
          </a:p>
        </p:txBody>
      </p:sp>
      <p:pic>
        <p:nvPicPr>
          <p:cNvPr id="259075" name="Picture 3">
            <a:extLst>
              <a:ext uri="{FF2B5EF4-FFF2-40B4-BE49-F238E27FC236}">
                <a16:creationId xmlns:a16="http://schemas.microsoft.com/office/drawing/2014/main" id="{A137F894-E638-D01A-4433-05B03809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2743200" cy="190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076" name="Picture 4">
            <a:extLst>
              <a:ext uri="{FF2B5EF4-FFF2-40B4-BE49-F238E27FC236}">
                <a16:creationId xmlns:a16="http://schemas.microsoft.com/office/drawing/2014/main" id="{3FD59223-6C79-9E83-6E18-6810B55FB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971800"/>
            <a:ext cx="2286000" cy="194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9077" name="Picture 5">
            <a:extLst>
              <a:ext uri="{FF2B5EF4-FFF2-40B4-BE49-F238E27FC236}">
                <a16:creationId xmlns:a16="http://schemas.microsoft.com/office/drawing/2014/main" id="{ADBA24FB-4A01-C987-6DF9-40C8C3049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648200"/>
            <a:ext cx="2355850" cy="172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078" name="Text Box 6">
            <a:extLst>
              <a:ext uri="{FF2B5EF4-FFF2-40B4-BE49-F238E27FC236}">
                <a16:creationId xmlns:a16="http://schemas.microsoft.com/office/drawing/2014/main" id="{30C305D2-A11A-AC4B-F65B-5F15B7016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054475"/>
            <a:ext cx="2540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passenger side</a:t>
            </a:r>
          </a:p>
          <a:p>
            <a:pPr algn="ctr"/>
            <a:r>
              <a:rPr lang="en-US" altLang="en-US">
                <a:solidFill>
                  <a:schemeClr val="accent2"/>
                </a:solidFill>
              </a:rPr>
              <a:t>safety belt buckle</a:t>
            </a:r>
          </a:p>
        </p:txBody>
      </p:sp>
      <p:sp>
        <p:nvSpPr>
          <p:cNvPr id="259079" name="Text Box 7">
            <a:extLst>
              <a:ext uri="{FF2B5EF4-FFF2-40B4-BE49-F238E27FC236}">
                <a16:creationId xmlns:a16="http://schemas.microsoft.com/office/drawing/2014/main" id="{2F586745-4524-1915-DBB0-6F83AE9A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0300" y="5029200"/>
            <a:ext cx="21669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cell phone in</a:t>
            </a:r>
          </a:p>
          <a:p>
            <a:pPr algn="ctr"/>
            <a:r>
              <a:rPr lang="en-US" altLang="en-US">
                <a:solidFill>
                  <a:schemeClr val="accent2"/>
                </a:solidFill>
              </a:rPr>
              <a:t>center console</a:t>
            </a:r>
          </a:p>
        </p:txBody>
      </p:sp>
      <p:sp>
        <p:nvSpPr>
          <p:cNvPr id="259080" name="Text Box 8">
            <a:extLst>
              <a:ext uri="{FF2B5EF4-FFF2-40B4-BE49-F238E27FC236}">
                <a16:creationId xmlns:a16="http://schemas.microsoft.com/office/drawing/2014/main" id="{748DF6CC-A9E2-592B-F2BC-DEE9F983F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63" y="3749675"/>
            <a:ext cx="211613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match stick</a:t>
            </a:r>
          </a:p>
          <a:p>
            <a:pPr algn="ctr"/>
            <a:r>
              <a:rPr lang="en-US" altLang="en-US">
                <a:solidFill>
                  <a:schemeClr val="accent2"/>
                </a:solidFill>
              </a:rPr>
              <a:t>at side of road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F2B8F2-BC9D-9092-A251-6E9733DA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57</a:t>
            </a:fld>
            <a:endParaRPr lang="en-US" sz="240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>
            <a:extLst>
              <a:ext uri="{FF2B5EF4-FFF2-40B4-BE49-F238E27FC236}">
                <a16:creationId xmlns:a16="http://schemas.microsoft.com/office/drawing/2014/main" id="{7A41DAE3-3627-193A-47D4-99B73E11EE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/>
              <a:t>Data Ambiguity</a:t>
            </a:r>
          </a:p>
        </p:txBody>
      </p:sp>
      <p:pic>
        <p:nvPicPr>
          <p:cNvPr id="260099" name="Picture 3">
            <a:extLst>
              <a:ext uri="{FF2B5EF4-FFF2-40B4-BE49-F238E27FC236}">
                <a16:creationId xmlns:a16="http://schemas.microsoft.com/office/drawing/2014/main" id="{8A44D494-CAE3-1459-7965-A3DB630C5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963" y="1447800"/>
            <a:ext cx="41608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0" name="AutoShape 4">
            <a:extLst>
              <a:ext uri="{FF2B5EF4-FFF2-40B4-BE49-F238E27FC236}">
                <a16:creationId xmlns:a16="http://schemas.microsoft.com/office/drawing/2014/main" id="{D08C1DE8-DA7A-4451-9C76-EC76BB451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7363" y="1752600"/>
            <a:ext cx="533400" cy="1295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1" name="Text Box 5">
            <a:extLst>
              <a:ext uri="{FF2B5EF4-FFF2-40B4-BE49-F238E27FC236}">
                <a16:creationId xmlns:a16="http://schemas.microsoft.com/office/drawing/2014/main" id="{6094354B-151B-3924-2981-A97772542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5075" y="2073275"/>
            <a:ext cx="1182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DNA</a:t>
            </a:r>
          </a:p>
          <a:p>
            <a:pPr algn="ctr"/>
            <a:r>
              <a:rPr lang="en-US" altLang="en-US">
                <a:solidFill>
                  <a:schemeClr val="accent2"/>
                </a:solidFill>
              </a:rPr>
              <a:t>mixture</a:t>
            </a:r>
          </a:p>
        </p:txBody>
      </p:sp>
      <p:sp>
        <p:nvSpPr>
          <p:cNvPr id="260102" name="AutoShape 6">
            <a:extLst>
              <a:ext uri="{FF2B5EF4-FFF2-40B4-BE49-F238E27FC236}">
                <a16:creationId xmlns:a16="http://schemas.microsoft.com/office/drawing/2014/main" id="{93F64408-9D69-B0ED-35D8-96EED73F3F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5981700"/>
            <a:ext cx="533400" cy="685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3" name="Text Box 7">
            <a:extLst>
              <a:ext uri="{FF2B5EF4-FFF2-40B4-BE49-F238E27FC236}">
                <a16:creationId xmlns:a16="http://schemas.microsoft.com/office/drawing/2014/main" id="{6EDBF04C-FA59-CABA-54A2-89243D2F0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4588" y="5730875"/>
            <a:ext cx="13700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low DNA</a:t>
            </a:r>
          </a:p>
          <a:p>
            <a:pPr algn="ctr"/>
            <a:r>
              <a:rPr lang="en-US" altLang="en-US">
                <a:solidFill>
                  <a:schemeClr val="accent2"/>
                </a:solidFill>
              </a:rPr>
              <a:t>quantity</a:t>
            </a:r>
          </a:p>
        </p:txBody>
      </p:sp>
      <p:sp>
        <p:nvSpPr>
          <p:cNvPr id="260104" name="AutoShape 8">
            <a:extLst>
              <a:ext uri="{FF2B5EF4-FFF2-40B4-BE49-F238E27FC236}">
                <a16:creationId xmlns:a16="http://schemas.microsoft.com/office/drawing/2014/main" id="{C56211A8-DC3F-F4FF-0265-4B8F8FC46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4191000"/>
            <a:ext cx="533400" cy="685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5" name="Text Box 9">
            <a:extLst>
              <a:ext uri="{FF2B5EF4-FFF2-40B4-BE49-F238E27FC236}">
                <a16:creationId xmlns:a16="http://schemas.microsoft.com/office/drawing/2014/main" id="{B7699853-9537-DC86-6682-B53A452A3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4054475"/>
            <a:ext cx="13033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allele</a:t>
            </a:r>
          </a:p>
          <a:p>
            <a:pPr algn="ctr"/>
            <a:r>
              <a:rPr lang="en-US" altLang="en-US">
                <a:solidFill>
                  <a:schemeClr val="accent2"/>
                </a:solidFill>
              </a:rPr>
              <a:t>drop out</a:t>
            </a:r>
          </a:p>
        </p:txBody>
      </p:sp>
      <p:pic>
        <p:nvPicPr>
          <p:cNvPr id="260106" name="Picture 10">
            <a:extLst>
              <a:ext uri="{FF2B5EF4-FFF2-40B4-BE49-F238E27FC236}">
                <a16:creationId xmlns:a16="http://schemas.microsoft.com/office/drawing/2014/main" id="{3B5E9869-5C8C-9FA0-9079-7B1B7AF85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7625"/>
            <a:ext cx="1905000" cy="13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0107" name="Line 11">
            <a:extLst>
              <a:ext uri="{FF2B5EF4-FFF2-40B4-BE49-F238E27FC236}">
                <a16:creationId xmlns:a16="http://schemas.microsoft.com/office/drawing/2014/main" id="{9630C269-BEDB-936A-19E4-B33DBBC7527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2438400"/>
            <a:ext cx="609600" cy="0"/>
          </a:xfrm>
          <a:prstGeom prst="line">
            <a:avLst/>
          </a:prstGeom>
          <a:noFill/>
          <a:ln w="19050">
            <a:solidFill>
              <a:srgbClr val="667BC8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8" name="Line 12">
            <a:extLst>
              <a:ext uri="{FF2B5EF4-FFF2-40B4-BE49-F238E27FC236}">
                <a16:creationId xmlns:a16="http://schemas.microsoft.com/office/drawing/2014/main" id="{4B1B79BD-6DCA-6551-59AD-98866E039985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2667000"/>
            <a:ext cx="838200" cy="1295400"/>
          </a:xfrm>
          <a:prstGeom prst="line">
            <a:avLst/>
          </a:prstGeom>
          <a:noFill/>
          <a:ln w="19050">
            <a:solidFill>
              <a:srgbClr val="667BC8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09" name="Line 13">
            <a:extLst>
              <a:ext uri="{FF2B5EF4-FFF2-40B4-BE49-F238E27FC236}">
                <a16:creationId xmlns:a16="http://schemas.microsoft.com/office/drawing/2014/main" id="{B9C46EDA-0556-5A64-3E34-72FA5A279F83}"/>
              </a:ext>
            </a:extLst>
          </p:cNvPr>
          <p:cNvSpPr>
            <a:spLocks noChangeShapeType="1"/>
          </p:cNvSpPr>
          <p:nvPr/>
        </p:nvSpPr>
        <p:spPr bwMode="auto">
          <a:xfrm>
            <a:off x="2417763" y="6200775"/>
            <a:ext cx="1371600" cy="0"/>
          </a:xfrm>
          <a:prstGeom prst="line">
            <a:avLst/>
          </a:prstGeom>
          <a:noFill/>
          <a:ln w="19050">
            <a:solidFill>
              <a:srgbClr val="667BC8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10" name="Text Box 14">
            <a:extLst>
              <a:ext uri="{FF2B5EF4-FFF2-40B4-BE49-F238E27FC236}">
                <a16:creationId xmlns:a16="http://schemas.microsoft.com/office/drawing/2014/main" id="{E9ABFB72-6C92-B748-78E7-AC5D8D5CC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1950" y="37338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D21</a:t>
            </a:r>
          </a:p>
        </p:txBody>
      </p:sp>
      <p:sp>
        <p:nvSpPr>
          <p:cNvPr id="260111" name="Text Box 15">
            <a:extLst>
              <a:ext uri="{FF2B5EF4-FFF2-40B4-BE49-F238E27FC236}">
                <a16:creationId xmlns:a16="http://schemas.microsoft.com/office/drawing/2014/main" id="{48002DF1-1E54-8317-6B75-43EC74398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813" y="37338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D18</a:t>
            </a:r>
          </a:p>
        </p:txBody>
      </p:sp>
      <p:sp>
        <p:nvSpPr>
          <p:cNvPr id="260112" name="Text Box 16">
            <a:extLst>
              <a:ext uri="{FF2B5EF4-FFF2-40B4-BE49-F238E27FC236}">
                <a16:creationId xmlns:a16="http://schemas.microsoft.com/office/drawing/2014/main" id="{C05AB64E-CEDF-8C7B-DDCF-03B9D4A6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9163" y="3733800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D8</a:t>
            </a:r>
          </a:p>
        </p:txBody>
      </p:sp>
      <p:sp>
        <p:nvSpPr>
          <p:cNvPr id="260113" name="Text Box 17">
            <a:extLst>
              <a:ext uri="{FF2B5EF4-FFF2-40B4-BE49-F238E27FC236}">
                <a16:creationId xmlns:a16="http://schemas.microsoft.com/office/drawing/2014/main" id="{40ADBBA1-6F76-46A3-7EF2-CD61C2F09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6963" y="1828800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vWA</a:t>
            </a:r>
          </a:p>
        </p:txBody>
      </p:sp>
      <p:sp>
        <p:nvSpPr>
          <p:cNvPr id="260114" name="Text Box 18">
            <a:extLst>
              <a:ext uri="{FF2B5EF4-FFF2-40B4-BE49-F238E27FC236}">
                <a16:creationId xmlns:a16="http://schemas.microsoft.com/office/drawing/2014/main" id="{B4DF279D-FED9-06C3-E073-0A65EE204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1828800"/>
            <a:ext cx="57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D3</a:t>
            </a:r>
          </a:p>
        </p:txBody>
      </p:sp>
      <p:sp>
        <p:nvSpPr>
          <p:cNvPr id="260115" name="Text Box 19">
            <a:extLst>
              <a:ext uri="{FF2B5EF4-FFF2-40B4-BE49-F238E27FC236}">
                <a16:creationId xmlns:a16="http://schemas.microsoft.com/office/drawing/2014/main" id="{BE056F97-D2E7-EF7E-C50D-324DD0F383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5813" y="18288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D18</a:t>
            </a:r>
          </a:p>
        </p:txBody>
      </p:sp>
      <p:sp>
        <p:nvSpPr>
          <p:cNvPr id="260116" name="Text Box 20">
            <a:extLst>
              <a:ext uri="{FF2B5EF4-FFF2-40B4-BE49-F238E27FC236}">
                <a16:creationId xmlns:a16="http://schemas.microsoft.com/office/drawing/2014/main" id="{CFC60875-7BE1-5D40-6509-633F72117D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350" y="1828800"/>
            <a:ext cx="5730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D2</a:t>
            </a:r>
          </a:p>
        </p:txBody>
      </p:sp>
      <p:sp>
        <p:nvSpPr>
          <p:cNvPr id="260117" name="Text Box 21">
            <a:extLst>
              <a:ext uri="{FF2B5EF4-FFF2-40B4-BE49-F238E27FC236}">
                <a16:creationId xmlns:a16="http://schemas.microsoft.com/office/drawing/2014/main" id="{3591A1EA-4960-CB79-317C-14E5E1602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563" y="5486400"/>
            <a:ext cx="811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FGA</a:t>
            </a:r>
          </a:p>
        </p:txBody>
      </p:sp>
      <p:sp>
        <p:nvSpPr>
          <p:cNvPr id="260118" name="Text Box 22">
            <a:extLst>
              <a:ext uri="{FF2B5EF4-FFF2-40B4-BE49-F238E27FC236}">
                <a16:creationId xmlns:a16="http://schemas.microsoft.com/office/drawing/2014/main" id="{614A9F39-35D4-D6E5-F37A-4D567EDB4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5213" y="5486400"/>
            <a:ext cx="930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TH01</a:t>
            </a:r>
          </a:p>
        </p:txBody>
      </p:sp>
      <p:sp>
        <p:nvSpPr>
          <p:cNvPr id="260119" name="Text Box 23">
            <a:extLst>
              <a:ext uri="{FF2B5EF4-FFF2-40B4-BE49-F238E27FC236}">
                <a16:creationId xmlns:a16="http://schemas.microsoft.com/office/drawing/2014/main" id="{10CA63F8-C647-A8E4-6796-BE278CD2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350" y="5486400"/>
            <a:ext cx="742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D18</a:t>
            </a:r>
          </a:p>
        </p:txBody>
      </p:sp>
      <p:sp>
        <p:nvSpPr>
          <p:cNvPr id="260120" name="Line 24">
            <a:extLst>
              <a:ext uri="{FF2B5EF4-FFF2-40B4-BE49-F238E27FC236}">
                <a16:creationId xmlns:a16="http://schemas.microsoft.com/office/drawing/2014/main" id="{C3597479-A435-7A9E-5493-04A5F1E0C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522788" y="1776413"/>
            <a:ext cx="0" cy="1295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21" name="Line 25">
            <a:extLst>
              <a:ext uri="{FF2B5EF4-FFF2-40B4-BE49-F238E27FC236}">
                <a16:creationId xmlns:a16="http://schemas.microsoft.com/office/drawing/2014/main" id="{BC987340-10B5-CE0B-0BE6-8ED7FB2713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2900" y="1776413"/>
            <a:ext cx="0" cy="1295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22" name="Line 26">
            <a:extLst>
              <a:ext uri="{FF2B5EF4-FFF2-40B4-BE49-F238E27FC236}">
                <a16:creationId xmlns:a16="http://schemas.microsoft.com/office/drawing/2014/main" id="{07274FFD-CECB-85C2-C12D-22CC5BF8462F}"/>
              </a:ext>
            </a:extLst>
          </p:cNvPr>
          <p:cNvSpPr>
            <a:spLocks noChangeShapeType="1"/>
          </p:cNvSpPr>
          <p:nvPr/>
        </p:nvSpPr>
        <p:spPr bwMode="auto">
          <a:xfrm>
            <a:off x="3179763" y="3581400"/>
            <a:ext cx="0" cy="1295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23" name="Line 27">
            <a:extLst>
              <a:ext uri="{FF2B5EF4-FFF2-40B4-BE49-F238E27FC236}">
                <a16:creationId xmlns:a16="http://schemas.microsoft.com/office/drawing/2014/main" id="{2A69B3D2-A036-4002-91F1-432440C9E1DE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6663" y="3581400"/>
            <a:ext cx="0" cy="1295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24" name="Line 28">
            <a:extLst>
              <a:ext uri="{FF2B5EF4-FFF2-40B4-BE49-F238E27FC236}">
                <a16:creationId xmlns:a16="http://schemas.microsoft.com/office/drawing/2014/main" id="{7D0E8AD2-49B7-BEEC-6F1B-E14D4072386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17963" y="3581400"/>
            <a:ext cx="0" cy="1295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25" name="Line 29">
            <a:extLst>
              <a:ext uri="{FF2B5EF4-FFF2-40B4-BE49-F238E27FC236}">
                <a16:creationId xmlns:a16="http://schemas.microsoft.com/office/drawing/2014/main" id="{CECB825A-2EBF-DB0C-C41B-6783017ADD6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338" y="5334000"/>
            <a:ext cx="0" cy="1295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26" name="Line 30">
            <a:extLst>
              <a:ext uri="{FF2B5EF4-FFF2-40B4-BE49-F238E27FC236}">
                <a16:creationId xmlns:a16="http://schemas.microsoft.com/office/drawing/2014/main" id="{30007D8A-2510-7A38-6038-08E8C3E20F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398963" y="5334000"/>
            <a:ext cx="0" cy="1295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27" name="Line 31">
            <a:extLst>
              <a:ext uri="{FF2B5EF4-FFF2-40B4-BE49-F238E27FC236}">
                <a16:creationId xmlns:a16="http://schemas.microsoft.com/office/drawing/2014/main" id="{F70EDEEC-8978-5C3D-1FA4-F93E8A61BBB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6963" y="1771650"/>
            <a:ext cx="0" cy="1295400"/>
          </a:xfrm>
          <a:prstGeom prst="line">
            <a:avLst/>
          </a:prstGeom>
          <a:noFill/>
          <a:ln w="25400" cap="rnd">
            <a:solidFill>
              <a:schemeClr val="bg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28" name="Text Box 32">
            <a:extLst>
              <a:ext uri="{FF2B5EF4-FFF2-40B4-BE49-F238E27FC236}">
                <a16:creationId xmlns:a16="http://schemas.microsoft.com/office/drawing/2014/main" id="{9066262C-9ECC-20FC-1ACB-43298CE3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488" y="5730875"/>
            <a:ext cx="12509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no DNA</a:t>
            </a:r>
          </a:p>
          <a:p>
            <a:pPr algn="ctr"/>
            <a:r>
              <a:rPr lang="en-US" altLang="en-US">
                <a:solidFill>
                  <a:schemeClr val="accent2"/>
                </a:solidFill>
              </a:rPr>
              <a:t>visible</a:t>
            </a:r>
          </a:p>
        </p:txBody>
      </p:sp>
      <p:sp>
        <p:nvSpPr>
          <p:cNvPr id="260129" name="Line 33">
            <a:extLst>
              <a:ext uri="{FF2B5EF4-FFF2-40B4-BE49-F238E27FC236}">
                <a16:creationId xmlns:a16="http://schemas.microsoft.com/office/drawing/2014/main" id="{1723F78C-3530-F955-CC50-41EB7AF9C2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65763" y="6200775"/>
            <a:ext cx="1371600" cy="0"/>
          </a:xfrm>
          <a:prstGeom prst="line">
            <a:avLst/>
          </a:prstGeom>
          <a:noFill/>
          <a:ln w="19050">
            <a:solidFill>
              <a:srgbClr val="667BC8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30" name="Line 34">
            <a:extLst>
              <a:ext uri="{FF2B5EF4-FFF2-40B4-BE49-F238E27FC236}">
                <a16:creationId xmlns:a16="http://schemas.microsoft.com/office/drawing/2014/main" id="{B52510EB-D55C-7974-97D2-ABB168EB2A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495800"/>
            <a:ext cx="1981200" cy="0"/>
          </a:xfrm>
          <a:prstGeom prst="line">
            <a:avLst/>
          </a:prstGeom>
          <a:noFill/>
          <a:ln w="19050">
            <a:solidFill>
              <a:srgbClr val="667BC8"/>
            </a:solidFill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0131" name="AutoShape 35">
            <a:extLst>
              <a:ext uri="{FF2B5EF4-FFF2-40B4-BE49-F238E27FC236}">
                <a16:creationId xmlns:a16="http://schemas.microsoft.com/office/drawing/2014/main" id="{3235E791-936F-818B-81AA-7DA2E2124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529013"/>
            <a:ext cx="685800" cy="13716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57ECE3-355A-D0EF-5347-E3742627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58</a:t>
            </a:fld>
            <a:endParaRPr lang="en-US" sz="240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537DA437-6F0B-AF96-232B-3D6FD3909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3375" y="685800"/>
            <a:ext cx="7772400" cy="1143000"/>
          </a:xfrm>
        </p:spPr>
        <p:txBody>
          <a:bodyPr/>
          <a:lstStyle/>
          <a:p>
            <a:r>
              <a:rPr lang="en-US" altLang="en-US"/>
              <a:t>Much Data,</a:t>
            </a:r>
            <a:br>
              <a:rPr lang="en-US" altLang="en-US"/>
            </a:br>
            <a:r>
              <a:rPr lang="en-US" altLang="en-US"/>
              <a:t>Little Consensus</a:t>
            </a:r>
            <a:br>
              <a:rPr lang="en-US" altLang="en-US"/>
            </a:br>
            <a:r>
              <a:rPr lang="en-US" altLang="en-US">
                <a:solidFill>
                  <a:srgbClr val="FF0000"/>
                </a:solidFill>
              </a:rPr>
              <a:t>No Match Statistic</a:t>
            </a:r>
            <a:endParaRPr lang="en-US" altLang="en-US"/>
          </a:p>
        </p:txBody>
      </p:sp>
      <p:pic>
        <p:nvPicPr>
          <p:cNvPr id="261123" name="Picture 3">
            <a:extLst>
              <a:ext uri="{FF2B5EF4-FFF2-40B4-BE49-F238E27FC236}">
                <a16:creationId xmlns:a16="http://schemas.microsoft.com/office/drawing/2014/main" id="{7A48A11F-89D6-8CE9-309C-2E1364DF4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667000"/>
            <a:ext cx="257968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4" name="Picture 4">
            <a:extLst>
              <a:ext uri="{FF2B5EF4-FFF2-40B4-BE49-F238E27FC236}">
                <a16:creationId xmlns:a16="http://schemas.microsoft.com/office/drawing/2014/main" id="{C4EB689B-EE5F-558C-E41C-BAD804AA5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667000"/>
            <a:ext cx="2663825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1125" name="Picture 5">
            <a:extLst>
              <a:ext uri="{FF2B5EF4-FFF2-40B4-BE49-F238E27FC236}">
                <a16:creationId xmlns:a16="http://schemas.microsoft.com/office/drawing/2014/main" id="{5A7DBB74-B087-F760-1892-BE8B8DC99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0"/>
            <a:ext cx="289401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26" name="Text Box 6">
            <a:extLst>
              <a:ext uri="{FF2B5EF4-FFF2-40B4-BE49-F238E27FC236}">
                <a16:creationId xmlns:a16="http://schemas.microsoft.com/office/drawing/2014/main" id="{F9768183-1B71-8D41-9919-A4AAE6293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609600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a</a:t>
            </a:r>
          </a:p>
        </p:txBody>
      </p:sp>
      <p:sp>
        <p:nvSpPr>
          <p:cNvPr id="261127" name="Text Box 7">
            <a:extLst>
              <a:ext uri="{FF2B5EF4-FFF2-40B4-BE49-F238E27FC236}">
                <a16:creationId xmlns:a16="http://schemas.microsoft.com/office/drawing/2014/main" id="{A9B131AF-A172-2EBE-22EE-643DE63F9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60960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b</a:t>
            </a:r>
          </a:p>
        </p:txBody>
      </p:sp>
      <p:sp>
        <p:nvSpPr>
          <p:cNvPr id="261128" name="Text Box 8">
            <a:extLst>
              <a:ext uri="{FF2B5EF4-FFF2-40B4-BE49-F238E27FC236}">
                <a16:creationId xmlns:a16="http://schemas.microsoft.com/office/drawing/2014/main" id="{38EEBA89-8B61-C68E-BAB5-14ADD7996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050" y="60960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c</a:t>
            </a:r>
          </a:p>
        </p:txBody>
      </p:sp>
      <p:sp>
        <p:nvSpPr>
          <p:cNvPr id="261129" name="AutoShape 9">
            <a:extLst>
              <a:ext uri="{FF2B5EF4-FFF2-40B4-BE49-F238E27FC236}">
                <a16:creationId xmlns:a16="http://schemas.microsoft.com/office/drawing/2014/main" id="{C2B73FAF-7E2F-5B88-0145-2DD294472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191000"/>
            <a:ext cx="533400" cy="685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1130" name="AutoShape 10">
            <a:extLst>
              <a:ext uri="{FF2B5EF4-FFF2-40B4-BE49-F238E27FC236}">
                <a16:creationId xmlns:a16="http://schemas.microsoft.com/office/drawing/2014/main" id="{389A321F-E13D-D1F3-CB1D-EB099D1AE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267200"/>
            <a:ext cx="533400" cy="5334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1131" name="AutoShape 11">
            <a:extLst>
              <a:ext uri="{FF2B5EF4-FFF2-40B4-BE49-F238E27FC236}">
                <a16:creationId xmlns:a16="http://schemas.microsoft.com/office/drawing/2014/main" id="{251328D0-E4A9-0AC0-4CCF-8D903ED1E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14800"/>
            <a:ext cx="533400" cy="685800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8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1132" name="Text Box 12">
            <a:extLst>
              <a:ext uri="{FF2B5EF4-FFF2-40B4-BE49-F238E27FC236}">
                <a16:creationId xmlns:a16="http://schemas.microsoft.com/office/drawing/2014/main" id="{1BA982F8-A0E8-6E65-F964-97A05ABE3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038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0</a:t>
            </a:r>
          </a:p>
        </p:txBody>
      </p:sp>
      <p:sp>
        <p:nvSpPr>
          <p:cNvPr id="261133" name="Text Box 13">
            <a:extLst>
              <a:ext uri="{FF2B5EF4-FFF2-40B4-BE49-F238E27FC236}">
                <a16:creationId xmlns:a16="http://schemas.microsoft.com/office/drawing/2014/main" id="{F3AEAE14-B7ED-0559-8B54-569C41A1E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8988" y="403860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2</a:t>
            </a:r>
          </a:p>
        </p:txBody>
      </p:sp>
      <p:sp>
        <p:nvSpPr>
          <p:cNvPr id="261134" name="Text Box 14">
            <a:extLst>
              <a:ext uri="{FF2B5EF4-FFF2-40B4-BE49-F238E27FC236}">
                <a16:creationId xmlns:a16="http://schemas.microsoft.com/office/drawing/2014/main" id="{77AD46B5-DBE4-CB6B-A07B-3B7262087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4038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rgbClr val="800080"/>
                </a:solidFill>
              </a:rPr>
              <a:t>1</a:t>
            </a:r>
          </a:p>
        </p:txBody>
      </p:sp>
      <p:pic>
        <p:nvPicPr>
          <p:cNvPr id="261135" name="Picture 15">
            <a:extLst>
              <a:ext uri="{FF2B5EF4-FFF2-40B4-BE49-F238E27FC236}">
                <a16:creationId xmlns:a16="http://schemas.microsoft.com/office/drawing/2014/main" id="{97447C52-4E0D-26C9-5A90-ED643A00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625"/>
            <a:ext cx="12938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1136" name="Text Box 16">
            <a:extLst>
              <a:ext uri="{FF2B5EF4-FFF2-40B4-BE49-F238E27FC236}">
                <a16:creationId xmlns:a16="http://schemas.microsoft.com/office/drawing/2014/main" id="{B7F47E9B-8A01-9AE7-1EB3-C957975C2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063" y="368300"/>
            <a:ext cx="1200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Brian</a:t>
            </a:r>
          </a:p>
          <a:p>
            <a:r>
              <a:rPr lang="en-US" altLang="en-US">
                <a:solidFill>
                  <a:schemeClr val="bg2"/>
                </a:solidFill>
              </a:rPr>
              <a:t>Shivers</a:t>
            </a:r>
          </a:p>
        </p:txBody>
      </p:sp>
      <p:sp>
        <p:nvSpPr>
          <p:cNvPr id="261137" name="AutoShape 17">
            <a:extLst>
              <a:ext uri="{FF2B5EF4-FFF2-40B4-BE49-F238E27FC236}">
                <a16:creationId xmlns:a16="http://schemas.microsoft.com/office/drawing/2014/main" id="{820F6A80-70B7-90C0-BDAA-B5E49B3BC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1266825"/>
            <a:ext cx="228600" cy="228600"/>
          </a:xfrm>
          <a:prstGeom prst="sun">
            <a:avLst>
              <a:gd name="adj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1138" name="Picture 18">
            <a:extLst>
              <a:ext uri="{FF2B5EF4-FFF2-40B4-BE49-F238E27FC236}">
                <a16:creationId xmlns:a16="http://schemas.microsoft.com/office/drawing/2014/main" id="{9C0E2782-1CA2-3C79-7A11-0497D2980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7625"/>
            <a:ext cx="1905000" cy="13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B0E786-FFD3-07A0-46B1-A180F9BD6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59</a:t>
            </a:fld>
            <a:endParaRPr lang="en-US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4E7C6-2828-580F-A151-F96C851FE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823DB-DA80-99F8-325D-E462A9D7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But most DNA evidence isn’t used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596F03-CDE5-78A8-591E-895C7341FAF5}"/>
              </a:ext>
            </a:extLst>
          </p:cNvPr>
          <p:cNvSpPr txBox="1"/>
          <p:nvPr/>
        </p:nvSpPr>
        <p:spPr>
          <a:xfrm>
            <a:off x="2031080" y="1752600"/>
            <a:ext cx="5081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solidFill>
                  <a:srgbClr val="0070C0"/>
                </a:solidFill>
              </a:rPr>
              <a:t>As we explain in this workshop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4413B7-5706-DD5C-49C9-CC111DE41DE9}"/>
              </a:ext>
            </a:extLst>
          </p:cNvPr>
          <p:cNvSpPr txBox="1"/>
          <p:nvPr/>
        </p:nvSpPr>
        <p:spPr>
          <a:xfrm>
            <a:off x="1200404" y="2895600"/>
            <a:ext cx="67431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Complex DNA is considered “</a:t>
            </a:r>
            <a:r>
              <a:rPr lang="en-US" i="1" dirty="0">
                <a:solidFill>
                  <a:srgbClr val="002060"/>
                </a:solidFill>
              </a:rPr>
              <a:t>uninformative</a:t>
            </a:r>
            <a:r>
              <a:rPr lang="en-US" dirty="0">
                <a:solidFill>
                  <a:srgbClr val="002060"/>
                </a:solidFill>
              </a:rPr>
              <a:t>”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Crime labs avoid generating complex DNA data.</a:t>
            </a:r>
          </a:p>
          <a:p>
            <a:r>
              <a:rPr lang="en-US" dirty="0">
                <a:solidFill>
                  <a:srgbClr val="002060"/>
                </a:solidFill>
              </a:rPr>
              <a:t>Simple analysis </a:t>
            </a:r>
            <a:r>
              <a:rPr lang="en-US" i="1" dirty="0">
                <a:solidFill>
                  <a:srgbClr val="002060"/>
                </a:solidFill>
              </a:rPr>
              <a:t>cannot get information </a:t>
            </a:r>
            <a:r>
              <a:rPr lang="en-US" dirty="0">
                <a:solidFill>
                  <a:srgbClr val="002060"/>
                </a:solidFill>
              </a:rPr>
              <a:t>from it.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02060"/>
                </a:solidFill>
              </a:rPr>
              <a:t>But faster, better, cheaper computer methods</a:t>
            </a:r>
          </a:p>
          <a:p>
            <a:r>
              <a:rPr lang="en-US" i="1" dirty="0">
                <a:solidFill>
                  <a:srgbClr val="002060"/>
                </a:solidFill>
              </a:rPr>
              <a:t>can get information </a:t>
            </a:r>
            <a:r>
              <a:rPr lang="en-US" dirty="0">
                <a:solidFill>
                  <a:srgbClr val="002060"/>
                </a:solidFill>
              </a:rPr>
              <a:t>from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</a:rPr>
              <a:t>complex DNA</a:t>
            </a:r>
            <a:endParaRPr lang="en-US" i="1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6149599-1E82-11DD-D89B-F145784B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063762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148B6518-10DB-9D1F-BA0C-37CC45088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609600"/>
            <a:ext cx="7772400" cy="1143000"/>
          </a:xfrm>
        </p:spPr>
        <p:txBody>
          <a:bodyPr/>
          <a:lstStyle/>
          <a:p>
            <a:r>
              <a:rPr lang="en-US" altLang="en-US"/>
              <a:t>Joint Likelihood Function</a:t>
            </a:r>
          </a:p>
        </p:txBody>
      </p:sp>
      <p:pic>
        <p:nvPicPr>
          <p:cNvPr id="262147" name="Picture 3">
            <a:extLst>
              <a:ext uri="{FF2B5EF4-FFF2-40B4-BE49-F238E27FC236}">
                <a16:creationId xmlns:a16="http://schemas.microsoft.com/office/drawing/2014/main" id="{ED0D474C-EA76-7E75-C35C-DC7843CDD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5775"/>
            <a:ext cx="4800600" cy="475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48" name="Rectangle 4">
            <a:extLst>
              <a:ext uri="{FF2B5EF4-FFF2-40B4-BE49-F238E27FC236}">
                <a16:creationId xmlns:a16="http://schemas.microsoft.com/office/drawing/2014/main" id="{30CA357F-64CB-23B4-56A2-3C1C07176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2565400"/>
            <a:ext cx="889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49" name="Rectangle 5">
            <a:extLst>
              <a:ext uri="{FF2B5EF4-FFF2-40B4-BE49-F238E27FC236}">
                <a16:creationId xmlns:a16="http://schemas.microsoft.com/office/drawing/2014/main" id="{0BD3C31E-5BD4-331C-3FE6-A2C3096C6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0" y="2336800"/>
            <a:ext cx="88900" cy="2286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0" name="Rectangle 6">
            <a:extLst>
              <a:ext uri="{FF2B5EF4-FFF2-40B4-BE49-F238E27FC236}">
                <a16:creationId xmlns:a16="http://schemas.microsoft.com/office/drawing/2014/main" id="{D49AA82D-95B5-1164-699A-B17433832D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590800"/>
            <a:ext cx="889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1" name="Rectangle 7">
            <a:extLst>
              <a:ext uri="{FF2B5EF4-FFF2-40B4-BE49-F238E27FC236}">
                <a16:creationId xmlns:a16="http://schemas.microsoft.com/office/drawing/2014/main" id="{EE105D27-7421-9FB1-FEA2-F6EE74AB8D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2362200"/>
            <a:ext cx="88900" cy="2286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2" name="Rectangle 8">
            <a:extLst>
              <a:ext uri="{FF2B5EF4-FFF2-40B4-BE49-F238E27FC236}">
                <a16:creationId xmlns:a16="http://schemas.microsoft.com/office/drawing/2014/main" id="{BB6592E1-3AAB-4CF9-BC58-28F43A98B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4127500"/>
            <a:ext cx="889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3" name="Rectangle 9">
            <a:extLst>
              <a:ext uri="{FF2B5EF4-FFF2-40B4-BE49-F238E27FC236}">
                <a16:creationId xmlns:a16="http://schemas.microsoft.com/office/drawing/2014/main" id="{A6A6767E-3E4C-9B3A-532A-6E4BFDF12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5759450"/>
            <a:ext cx="889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4" name="Rectangle 10">
            <a:extLst>
              <a:ext uri="{FF2B5EF4-FFF2-40B4-BE49-F238E27FC236}">
                <a16:creationId xmlns:a16="http://schemas.microsoft.com/office/drawing/2014/main" id="{4F196126-6617-C468-369C-308884CF3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5410200"/>
            <a:ext cx="74613" cy="34925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5" name="Rectangle 11">
            <a:extLst>
              <a:ext uri="{FF2B5EF4-FFF2-40B4-BE49-F238E27FC236}">
                <a16:creationId xmlns:a16="http://schemas.microsoft.com/office/drawing/2014/main" id="{7B31A410-516B-E5ED-B277-2972815B1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0" y="4127500"/>
            <a:ext cx="889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6" name="Rectangle 12">
            <a:extLst>
              <a:ext uri="{FF2B5EF4-FFF2-40B4-BE49-F238E27FC236}">
                <a16:creationId xmlns:a16="http://schemas.microsoft.com/office/drawing/2014/main" id="{386A4DD6-CB02-9925-7786-3209E5F47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0" y="3810000"/>
            <a:ext cx="88900" cy="3175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7" name="Rectangle 13">
            <a:extLst>
              <a:ext uri="{FF2B5EF4-FFF2-40B4-BE49-F238E27FC236}">
                <a16:creationId xmlns:a16="http://schemas.microsoft.com/office/drawing/2014/main" id="{ACEF95BF-BDAB-F10D-2C2B-6D4144B939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0" y="5759450"/>
            <a:ext cx="88900" cy="4572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8" name="Rectangle 14">
            <a:extLst>
              <a:ext uri="{FF2B5EF4-FFF2-40B4-BE49-F238E27FC236}">
                <a16:creationId xmlns:a16="http://schemas.microsoft.com/office/drawing/2014/main" id="{9259A88D-822E-0EAE-08CE-348190A0E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6100" y="5410200"/>
            <a:ext cx="88900" cy="34925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2159" name="Rectangle 15">
            <a:extLst>
              <a:ext uri="{FF2B5EF4-FFF2-40B4-BE49-F238E27FC236}">
                <a16:creationId xmlns:a16="http://schemas.microsoft.com/office/drawing/2014/main" id="{7FF4C0E1-2099-2DEA-26C8-AE9290C04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6950" y="3810000"/>
            <a:ext cx="88900" cy="3175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2160" name="Picture 16">
            <a:extLst>
              <a:ext uri="{FF2B5EF4-FFF2-40B4-BE49-F238E27FC236}">
                <a16:creationId xmlns:a16="http://schemas.microsoft.com/office/drawing/2014/main" id="{93231851-79D4-AC9F-5061-C95FAB8A1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7625"/>
            <a:ext cx="1905000" cy="13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2161" name="Text Box 17">
            <a:extLst>
              <a:ext uri="{FF2B5EF4-FFF2-40B4-BE49-F238E27FC236}">
                <a16:creationId xmlns:a16="http://schemas.microsoft.com/office/drawing/2014/main" id="{273DFC6A-F5B9-FC92-AC48-9A6A44B25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3048000"/>
            <a:ext cx="228441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TH01 locus</a:t>
            </a:r>
          </a:p>
          <a:p>
            <a:pPr algn="ctr"/>
            <a:r>
              <a:rPr lang="en-US" altLang="en-US">
                <a:solidFill>
                  <a:srgbClr val="667BC8"/>
                </a:solidFill>
              </a:rPr>
              <a:t>3 amplifications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262162" name="Text Box 18">
            <a:extLst>
              <a:ext uri="{FF2B5EF4-FFF2-40B4-BE49-F238E27FC236}">
                <a16:creationId xmlns:a16="http://schemas.microsoft.com/office/drawing/2014/main" id="{29CF5BE4-BFE3-666F-2C02-8D70BE37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3000" y="22098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62163" name="Text Box 19">
            <a:extLst>
              <a:ext uri="{FF2B5EF4-FFF2-40B4-BE49-F238E27FC236}">
                <a16:creationId xmlns:a16="http://schemas.microsoft.com/office/drawing/2014/main" id="{D35DA9BA-0A3A-5E11-6AF5-F3112BB9D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4588" y="390525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262164" name="Text Box 20">
            <a:extLst>
              <a:ext uri="{FF2B5EF4-FFF2-40B4-BE49-F238E27FC236}">
                <a16:creationId xmlns:a16="http://schemas.microsoft.com/office/drawing/2014/main" id="{475070EF-0344-2179-2706-CEC7F4EFC1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175" y="5486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5E9242-EF85-F747-1631-25092F66D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60</a:t>
            </a:fld>
            <a:endParaRPr lang="en-US" sz="2400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>
            <a:extLst>
              <a:ext uri="{FF2B5EF4-FFF2-40B4-BE49-F238E27FC236}">
                <a16:creationId xmlns:a16="http://schemas.microsoft.com/office/drawing/2014/main" id="{A03FB338-7C80-456E-1F9A-EA66D63203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609600"/>
            <a:ext cx="7772400" cy="1143000"/>
          </a:xfrm>
        </p:spPr>
        <p:txBody>
          <a:bodyPr/>
          <a:lstStyle/>
          <a:p>
            <a:r>
              <a:rPr lang="en-US" altLang="en-US"/>
              <a:t>Combining DNA Evidence</a:t>
            </a:r>
          </a:p>
        </p:txBody>
      </p:sp>
      <p:sp>
        <p:nvSpPr>
          <p:cNvPr id="263171" name="Rectangle 3">
            <a:extLst>
              <a:ext uri="{FF2B5EF4-FFF2-40B4-BE49-F238E27FC236}">
                <a16:creationId xmlns:a16="http://schemas.microsoft.com/office/drawing/2014/main" id="{D91F2F9F-D22D-AFA5-37A3-1DF72DAC0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5146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72" name="Rectangle 4">
            <a:extLst>
              <a:ext uri="{FF2B5EF4-FFF2-40B4-BE49-F238E27FC236}">
                <a16:creationId xmlns:a16="http://schemas.microsoft.com/office/drawing/2014/main" id="{125531C2-1665-7F28-66B5-AC7E9CEAB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9624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73" name="Rectangle 5">
            <a:extLst>
              <a:ext uri="{FF2B5EF4-FFF2-40B4-BE49-F238E27FC236}">
                <a16:creationId xmlns:a16="http://schemas.microsoft.com/office/drawing/2014/main" id="{8B6AFBDB-433F-A567-B858-C0530ADAD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410200"/>
            <a:ext cx="1143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74" name="Text Box 6">
            <a:extLst>
              <a:ext uri="{FF2B5EF4-FFF2-40B4-BE49-F238E27FC236}">
                <a16:creationId xmlns:a16="http://schemas.microsoft.com/office/drawing/2014/main" id="{C8184827-E9ED-731A-A905-5B02A1050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5479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63175" name="Text Box 7">
            <a:extLst>
              <a:ext uri="{FF2B5EF4-FFF2-40B4-BE49-F238E27FC236}">
                <a16:creationId xmlns:a16="http://schemas.microsoft.com/office/drawing/2014/main" id="{F130F72C-F8B0-7151-E5B6-EACE7D3F1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000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263176" name="Text Box 8">
            <a:extLst>
              <a:ext uri="{FF2B5EF4-FFF2-40B4-BE49-F238E27FC236}">
                <a16:creationId xmlns:a16="http://schemas.microsoft.com/office/drawing/2014/main" id="{1926EC9A-A217-A4E0-DB48-6AD64C53D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44353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c</a:t>
            </a:r>
          </a:p>
        </p:txBody>
      </p:sp>
      <p:pic>
        <p:nvPicPr>
          <p:cNvPr id="263177" name="Picture 9">
            <a:extLst>
              <a:ext uri="{FF2B5EF4-FFF2-40B4-BE49-F238E27FC236}">
                <a16:creationId xmlns:a16="http://schemas.microsoft.com/office/drawing/2014/main" id="{10C68C74-FB0C-16F5-F7BD-0A481234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7625"/>
            <a:ext cx="1905000" cy="13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3178" name="Rectangle 10">
            <a:extLst>
              <a:ext uri="{FF2B5EF4-FFF2-40B4-BE49-F238E27FC236}">
                <a16:creationId xmlns:a16="http://schemas.microsoft.com/office/drawing/2014/main" id="{D171BD6C-00C3-E14D-FB62-B011AD2E2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5334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79" name="Rectangle 11">
            <a:extLst>
              <a:ext uri="{FF2B5EF4-FFF2-40B4-BE49-F238E27FC236}">
                <a16:creationId xmlns:a16="http://schemas.microsoft.com/office/drawing/2014/main" id="{896F2931-B35E-C98E-35A7-FA0E0611D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962400"/>
            <a:ext cx="533400" cy="53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80" name="Rectangle 12">
            <a:extLst>
              <a:ext uri="{FF2B5EF4-FFF2-40B4-BE49-F238E27FC236}">
                <a16:creationId xmlns:a16="http://schemas.microsoft.com/office/drawing/2014/main" id="{F51FBA60-FF19-9382-D8C2-450A4D39C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5410200"/>
            <a:ext cx="533400" cy="5334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81" name="Text Box 13">
            <a:extLst>
              <a:ext uri="{FF2B5EF4-FFF2-40B4-BE49-F238E27FC236}">
                <a16:creationId xmlns:a16="http://schemas.microsoft.com/office/drawing/2014/main" id="{ADECFE1E-7DEC-39A6-6F52-AE5AFA66E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4793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63182" name="Text Box 14">
            <a:extLst>
              <a:ext uri="{FF2B5EF4-FFF2-40B4-BE49-F238E27FC236}">
                <a16:creationId xmlns:a16="http://schemas.microsoft.com/office/drawing/2014/main" id="{A61E2B6A-9022-D8A9-EF3A-6B8F505AB5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0005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263183" name="Text Box 15">
            <a:extLst>
              <a:ext uri="{FF2B5EF4-FFF2-40B4-BE49-F238E27FC236}">
                <a16:creationId xmlns:a16="http://schemas.microsoft.com/office/drawing/2014/main" id="{BB37DBE6-DE21-8F4D-91C2-E2A16C683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5443538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63184" name="Rectangle 16">
            <a:extLst>
              <a:ext uri="{FF2B5EF4-FFF2-40B4-BE49-F238E27FC236}">
                <a16:creationId xmlns:a16="http://schemas.microsoft.com/office/drawing/2014/main" id="{039909EC-6185-CA29-6B78-2E0865497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514600"/>
            <a:ext cx="5334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85" name="Text Box 17">
            <a:extLst>
              <a:ext uri="{FF2B5EF4-FFF2-40B4-BE49-F238E27FC236}">
                <a16:creationId xmlns:a16="http://schemas.microsoft.com/office/drawing/2014/main" id="{658FA691-8F95-F2AD-FEF7-C8D643121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4788" y="2547938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63186" name="Rectangle 18">
            <a:extLst>
              <a:ext uri="{FF2B5EF4-FFF2-40B4-BE49-F238E27FC236}">
                <a16:creationId xmlns:a16="http://schemas.microsoft.com/office/drawing/2014/main" id="{602C742C-9E9E-F665-AA13-6876634F9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2514600"/>
            <a:ext cx="533400" cy="53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87" name="Text Box 19">
            <a:extLst>
              <a:ext uri="{FF2B5EF4-FFF2-40B4-BE49-F238E27FC236}">
                <a16:creationId xmlns:a16="http://schemas.microsoft.com/office/drawing/2014/main" id="{7802E690-24F9-BED4-FB0A-E161D2C8C0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188" y="255905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263194" name="Rectangle 26">
            <a:extLst>
              <a:ext uri="{FF2B5EF4-FFF2-40B4-BE49-F238E27FC236}">
                <a16:creationId xmlns:a16="http://schemas.microsoft.com/office/drawing/2014/main" id="{FFCA3078-9A5C-9A53-D4B7-1C9D20960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962400"/>
            <a:ext cx="5334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95" name="Text Box 27">
            <a:extLst>
              <a:ext uri="{FF2B5EF4-FFF2-40B4-BE49-F238E27FC236}">
                <a16:creationId xmlns:a16="http://schemas.microsoft.com/office/drawing/2014/main" id="{5E0DC45E-D054-4E8E-64EB-934226C62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50" y="4002088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63196" name="Rectangle 28">
            <a:extLst>
              <a:ext uri="{FF2B5EF4-FFF2-40B4-BE49-F238E27FC236}">
                <a16:creationId xmlns:a16="http://schemas.microsoft.com/office/drawing/2014/main" id="{2C706DF5-0815-E745-2FF1-8871FE7D4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410200"/>
            <a:ext cx="533400" cy="5334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197" name="Text Box 29">
            <a:extLst>
              <a:ext uri="{FF2B5EF4-FFF2-40B4-BE49-F238E27FC236}">
                <a16:creationId xmlns:a16="http://schemas.microsoft.com/office/drawing/2014/main" id="{19C374B8-EA2A-8C9C-4F74-33C4BCF040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544671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63202" name="Text Box 34">
            <a:extLst>
              <a:ext uri="{FF2B5EF4-FFF2-40B4-BE49-F238E27FC236}">
                <a16:creationId xmlns:a16="http://schemas.microsoft.com/office/drawing/2014/main" id="{BEAB47A7-069F-AC1D-A225-75D4C7773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00200"/>
            <a:ext cx="1133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singles</a:t>
            </a:r>
          </a:p>
        </p:txBody>
      </p:sp>
      <p:sp>
        <p:nvSpPr>
          <p:cNvPr id="263203" name="Text Box 35">
            <a:extLst>
              <a:ext uri="{FF2B5EF4-FFF2-40B4-BE49-F238E27FC236}">
                <a16:creationId xmlns:a16="http://schemas.microsoft.com/office/drawing/2014/main" id="{500144CD-340D-A228-176D-4ADB05181C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600200"/>
            <a:ext cx="844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pairs</a:t>
            </a:r>
          </a:p>
        </p:txBody>
      </p:sp>
      <p:sp>
        <p:nvSpPr>
          <p:cNvPr id="263204" name="Text Box 36">
            <a:extLst>
              <a:ext uri="{FF2B5EF4-FFF2-40B4-BE49-F238E27FC236}">
                <a16:creationId xmlns:a16="http://schemas.microsoft.com/office/drawing/2014/main" id="{D099D432-6D80-CA6E-499A-1010498CE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1600200"/>
            <a:ext cx="12684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all three</a:t>
            </a:r>
          </a:p>
        </p:txBody>
      </p:sp>
      <p:sp>
        <p:nvSpPr>
          <p:cNvPr id="263205" name="Text Box 37">
            <a:extLst>
              <a:ext uri="{FF2B5EF4-FFF2-40B4-BE49-F238E27FC236}">
                <a16:creationId xmlns:a16="http://schemas.microsoft.com/office/drawing/2014/main" id="{33CA99EC-3283-394F-8053-61F041525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60020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data</a:t>
            </a:r>
          </a:p>
        </p:txBody>
      </p:sp>
      <p:sp>
        <p:nvSpPr>
          <p:cNvPr id="263206" name="Text Box 38">
            <a:extLst>
              <a:ext uri="{FF2B5EF4-FFF2-40B4-BE49-F238E27FC236}">
                <a16:creationId xmlns:a16="http://schemas.microsoft.com/office/drawing/2014/main" id="{DD982C26-20BF-8172-E310-65D5FDE689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408738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263207" name="Text Box 39">
            <a:extLst>
              <a:ext uri="{FF2B5EF4-FFF2-40B4-BE49-F238E27FC236}">
                <a16:creationId xmlns:a16="http://schemas.microsoft.com/office/drawing/2014/main" id="{950323F5-B1A2-E383-8A90-339DDDCAE2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6408738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20</a:t>
            </a:r>
          </a:p>
        </p:txBody>
      </p:sp>
      <p:sp>
        <p:nvSpPr>
          <p:cNvPr id="263208" name="Text Box 40">
            <a:extLst>
              <a:ext uri="{FF2B5EF4-FFF2-40B4-BE49-F238E27FC236}">
                <a16:creationId xmlns:a16="http://schemas.microsoft.com/office/drawing/2014/main" id="{B2D249C1-5C70-3B9E-F2BA-550966BDC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7125" y="6408738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30</a:t>
            </a:r>
          </a:p>
        </p:txBody>
      </p:sp>
      <p:sp>
        <p:nvSpPr>
          <p:cNvPr id="263209" name="Rectangle 41">
            <a:extLst>
              <a:ext uri="{FF2B5EF4-FFF2-40B4-BE49-F238E27FC236}">
                <a16:creationId xmlns:a16="http://schemas.microsoft.com/office/drawing/2014/main" id="{F008692B-8684-0403-D8BE-70F03227F3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5410200"/>
            <a:ext cx="533400" cy="53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210" name="Text Box 42">
            <a:extLst>
              <a:ext uri="{FF2B5EF4-FFF2-40B4-BE49-F238E27FC236}">
                <a16:creationId xmlns:a16="http://schemas.microsoft.com/office/drawing/2014/main" id="{E11ED6AD-BA94-0CB5-745A-C754C38EA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545465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263211" name="Rectangle 43">
            <a:extLst>
              <a:ext uri="{FF2B5EF4-FFF2-40B4-BE49-F238E27FC236}">
                <a16:creationId xmlns:a16="http://schemas.microsoft.com/office/drawing/2014/main" id="{55BD5D82-0952-E07E-F243-E342738CC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3962400"/>
            <a:ext cx="533400" cy="5334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212" name="Text Box 44">
            <a:extLst>
              <a:ext uri="{FF2B5EF4-FFF2-40B4-BE49-F238E27FC236}">
                <a16:creationId xmlns:a16="http://schemas.microsoft.com/office/drawing/2014/main" id="{50522E2C-23CD-ECAB-6BBD-DFC47C500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399891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63213" name="Rectangle 45">
            <a:extLst>
              <a:ext uri="{FF2B5EF4-FFF2-40B4-BE49-F238E27FC236}">
                <a16:creationId xmlns:a16="http://schemas.microsoft.com/office/drawing/2014/main" id="{A6FA4C57-2EC5-6450-0790-D647AECEE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962400"/>
            <a:ext cx="533400" cy="5334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214" name="Text Box 46">
            <a:extLst>
              <a:ext uri="{FF2B5EF4-FFF2-40B4-BE49-F238E27FC236}">
                <a16:creationId xmlns:a16="http://schemas.microsoft.com/office/drawing/2014/main" id="{779FC239-3E01-392E-9CB4-514DB03DE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7388" y="3995738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a</a:t>
            </a:r>
          </a:p>
        </p:txBody>
      </p:sp>
      <p:sp>
        <p:nvSpPr>
          <p:cNvPr id="263215" name="Rectangle 47">
            <a:extLst>
              <a:ext uri="{FF2B5EF4-FFF2-40B4-BE49-F238E27FC236}">
                <a16:creationId xmlns:a16="http://schemas.microsoft.com/office/drawing/2014/main" id="{5B5410D3-9EA8-19F0-49CB-63CE0F7588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3962400"/>
            <a:ext cx="533400" cy="53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216" name="Text Box 48">
            <a:extLst>
              <a:ext uri="{FF2B5EF4-FFF2-40B4-BE49-F238E27FC236}">
                <a16:creationId xmlns:a16="http://schemas.microsoft.com/office/drawing/2014/main" id="{36C48089-D02A-27D5-8D97-B03476617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0788" y="4006850"/>
            <a:ext cx="354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b</a:t>
            </a:r>
          </a:p>
        </p:txBody>
      </p:sp>
      <p:sp>
        <p:nvSpPr>
          <p:cNvPr id="263217" name="Rectangle 49">
            <a:extLst>
              <a:ext uri="{FF2B5EF4-FFF2-40B4-BE49-F238E27FC236}">
                <a16:creationId xmlns:a16="http://schemas.microsoft.com/office/drawing/2014/main" id="{2A225411-FF03-DC66-B9E6-C6A363875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3962400"/>
            <a:ext cx="533400" cy="533400"/>
          </a:xfrm>
          <a:prstGeom prst="rect">
            <a:avLst/>
          </a:prstGeom>
          <a:solidFill>
            <a:srgbClr val="FF8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3218" name="Text Box 50">
            <a:extLst>
              <a:ext uri="{FF2B5EF4-FFF2-40B4-BE49-F238E27FC236}">
                <a16:creationId xmlns:a16="http://schemas.microsoft.com/office/drawing/2014/main" id="{00F14C9A-502F-6BFA-CCE3-CDDE64848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1650" y="3998913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c</a:t>
            </a:r>
          </a:p>
        </p:txBody>
      </p:sp>
      <p:sp>
        <p:nvSpPr>
          <p:cNvPr id="263219" name="Text Box 51">
            <a:extLst>
              <a:ext uri="{FF2B5EF4-FFF2-40B4-BE49-F238E27FC236}">
                <a16:creationId xmlns:a16="http://schemas.microsoft.com/office/drawing/2014/main" id="{39D64378-FD90-CFC5-6A54-B35D47908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8013" y="4491038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1.1 million</a:t>
            </a:r>
          </a:p>
        </p:txBody>
      </p:sp>
      <p:sp>
        <p:nvSpPr>
          <p:cNvPr id="263220" name="Text Box 52">
            <a:extLst>
              <a:ext uri="{FF2B5EF4-FFF2-40B4-BE49-F238E27FC236}">
                <a16:creationId xmlns:a16="http://schemas.microsoft.com/office/drawing/2014/main" id="{C9C4F0FB-7D12-0AA6-3741-A61E5F4020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588" y="353695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6.04</a:t>
            </a:r>
          </a:p>
        </p:txBody>
      </p:sp>
      <p:sp>
        <p:nvSpPr>
          <p:cNvPr id="263221" name="Text Box 53">
            <a:extLst>
              <a:ext uri="{FF2B5EF4-FFF2-40B4-BE49-F238E27FC236}">
                <a16:creationId xmlns:a16="http://schemas.microsoft.com/office/drawing/2014/main" id="{B1E59DE1-2356-441F-1983-656BF537C1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6408738"/>
            <a:ext cx="1522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</a:rPr>
              <a:t>STR tests</a:t>
            </a:r>
          </a:p>
        </p:txBody>
      </p:sp>
      <p:sp>
        <p:nvSpPr>
          <p:cNvPr id="263222" name="Text Box 54">
            <a:extLst>
              <a:ext uri="{FF2B5EF4-FFF2-40B4-BE49-F238E27FC236}">
                <a16:creationId xmlns:a16="http://schemas.microsoft.com/office/drawing/2014/main" id="{35391E2B-B9C7-3569-2299-C24E05A72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4495800"/>
            <a:ext cx="1116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40,000</a:t>
            </a:r>
          </a:p>
        </p:txBody>
      </p:sp>
      <p:sp>
        <p:nvSpPr>
          <p:cNvPr id="263223" name="Text Box 55">
            <a:extLst>
              <a:ext uri="{FF2B5EF4-FFF2-40B4-BE49-F238E27FC236}">
                <a16:creationId xmlns:a16="http://schemas.microsoft.com/office/drawing/2014/main" id="{F547FCCB-C645-B328-B22B-F0B037691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354171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4.60</a:t>
            </a:r>
          </a:p>
        </p:txBody>
      </p:sp>
      <p:sp>
        <p:nvSpPr>
          <p:cNvPr id="263224" name="Text Box 56">
            <a:extLst>
              <a:ext uri="{FF2B5EF4-FFF2-40B4-BE49-F238E27FC236}">
                <a16:creationId xmlns:a16="http://schemas.microsoft.com/office/drawing/2014/main" id="{1FB7B0F9-9012-CE4F-B99B-C68C40F7D3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9850" y="5938838"/>
            <a:ext cx="111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26,000</a:t>
            </a:r>
          </a:p>
        </p:txBody>
      </p:sp>
      <p:sp>
        <p:nvSpPr>
          <p:cNvPr id="263225" name="Text Box 57">
            <a:extLst>
              <a:ext uri="{FF2B5EF4-FFF2-40B4-BE49-F238E27FC236}">
                <a16:creationId xmlns:a16="http://schemas.microsoft.com/office/drawing/2014/main" id="{BEAF262D-E36D-573A-CF28-5A4B60C49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4984750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4.42</a:t>
            </a:r>
          </a:p>
        </p:txBody>
      </p:sp>
      <p:sp>
        <p:nvSpPr>
          <p:cNvPr id="263226" name="Text Box 58">
            <a:extLst>
              <a:ext uri="{FF2B5EF4-FFF2-40B4-BE49-F238E27FC236}">
                <a16:creationId xmlns:a16="http://schemas.microsoft.com/office/drawing/2014/main" id="{F75A3901-A404-822C-2804-BDC197C9E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0" y="3048000"/>
            <a:ext cx="692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560</a:t>
            </a:r>
          </a:p>
        </p:txBody>
      </p:sp>
      <p:sp>
        <p:nvSpPr>
          <p:cNvPr id="263227" name="Text Box 59">
            <a:extLst>
              <a:ext uri="{FF2B5EF4-FFF2-40B4-BE49-F238E27FC236}">
                <a16:creationId xmlns:a16="http://schemas.microsoft.com/office/drawing/2014/main" id="{CFE1207D-BAF1-C64F-5278-2582D1F08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9238" y="209391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2.75</a:t>
            </a:r>
          </a:p>
        </p:txBody>
      </p:sp>
      <p:sp>
        <p:nvSpPr>
          <p:cNvPr id="263228" name="Text Box 60">
            <a:extLst>
              <a:ext uri="{FF2B5EF4-FFF2-40B4-BE49-F238E27FC236}">
                <a16:creationId xmlns:a16="http://schemas.microsoft.com/office/drawing/2014/main" id="{BE33EC49-B844-7A65-EC03-BEC0B9BAD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30480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25</a:t>
            </a:r>
          </a:p>
        </p:txBody>
      </p:sp>
      <p:sp>
        <p:nvSpPr>
          <p:cNvPr id="263229" name="Text Box 61">
            <a:extLst>
              <a:ext uri="{FF2B5EF4-FFF2-40B4-BE49-F238E27FC236}">
                <a16:creationId xmlns:a16="http://schemas.microsoft.com/office/drawing/2014/main" id="{9DD9479A-07FC-E030-9469-6EE94528A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375" y="209391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1.40</a:t>
            </a:r>
          </a:p>
        </p:txBody>
      </p:sp>
      <p:sp>
        <p:nvSpPr>
          <p:cNvPr id="263230" name="Text Box 62">
            <a:extLst>
              <a:ext uri="{FF2B5EF4-FFF2-40B4-BE49-F238E27FC236}">
                <a16:creationId xmlns:a16="http://schemas.microsoft.com/office/drawing/2014/main" id="{00E0197A-E4C4-150E-EFF8-29A6FC843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9963" y="4495800"/>
            <a:ext cx="523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27</a:t>
            </a:r>
          </a:p>
        </p:txBody>
      </p:sp>
      <p:sp>
        <p:nvSpPr>
          <p:cNvPr id="263231" name="Text Box 63">
            <a:extLst>
              <a:ext uri="{FF2B5EF4-FFF2-40B4-BE49-F238E27FC236}">
                <a16:creationId xmlns:a16="http://schemas.microsoft.com/office/drawing/2014/main" id="{959A7AFE-F5E5-CD0D-5E74-3A679399CA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6613" y="354171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1.43</a:t>
            </a:r>
          </a:p>
        </p:txBody>
      </p:sp>
      <p:sp>
        <p:nvSpPr>
          <p:cNvPr id="263232" name="Text Box 64">
            <a:extLst>
              <a:ext uri="{FF2B5EF4-FFF2-40B4-BE49-F238E27FC236}">
                <a16:creationId xmlns:a16="http://schemas.microsoft.com/office/drawing/2014/main" id="{05266075-3B91-8C13-1905-65AB33597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575" y="5943600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6</a:t>
            </a:r>
          </a:p>
        </p:txBody>
      </p:sp>
      <p:sp>
        <p:nvSpPr>
          <p:cNvPr id="263233" name="Text Box 65">
            <a:extLst>
              <a:ext uri="{FF2B5EF4-FFF2-40B4-BE49-F238E27FC236}">
                <a16:creationId xmlns:a16="http://schemas.microsoft.com/office/drawing/2014/main" id="{67C389AF-B012-0EB7-A90A-48430A5AB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5663" y="4989513"/>
            <a:ext cx="777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0.75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A2B783-E601-F76C-FF1E-031D6C667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61</a:t>
            </a:fld>
            <a:endParaRPr lang="en-US" sz="24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111C2839-E49D-C8AD-B493-B2BD68BDCA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Computer's Match Statistics</a:t>
            </a:r>
          </a:p>
        </p:txBody>
      </p:sp>
      <p:pic>
        <p:nvPicPr>
          <p:cNvPr id="267267" name="Picture 3">
            <a:extLst>
              <a:ext uri="{FF2B5EF4-FFF2-40B4-BE49-F238E27FC236}">
                <a16:creationId xmlns:a16="http://schemas.microsoft.com/office/drawing/2014/main" id="{75A44B6A-9CBF-6CD1-4B0A-7A5D5B9B0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28813"/>
            <a:ext cx="1905000" cy="132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8" name="Picture 4">
            <a:extLst>
              <a:ext uri="{FF2B5EF4-FFF2-40B4-BE49-F238E27FC236}">
                <a16:creationId xmlns:a16="http://schemas.microsoft.com/office/drawing/2014/main" id="{F41D5E25-68A8-790B-3AF1-1FDBE2364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451225"/>
            <a:ext cx="1676400" cy="142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69" name="Picture 5">
            <a:extLst>
              <a:ext uri="{FF2B5EF4-FFF2-40B4-BE49-F238E27FC236}">
                <a16:creationId xmlns:a16="http://schemas.microsoft.com/office/drawing/2014/main" id="{167BE274-3542-BAC4-7E38-F3A1EE722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105400"/>
            <a:ext cx="1905000" cy="139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0" name="Picture 6">
            <a:extLst>
              <a:ext uri="{FF2B5EF4-FFF2-40B4-BE49-F238E27FC236}">
                <a16:creationId xmlns:a16="http://schemas.microsoft.com/office/drawing/2014/main" id="{9C466C5C-FC3C-925D-0227-24B0D001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388" y="4191000"/>
            <a:ext cx="1293812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7271" name="Picture 7">
            <a:extLst>
              <a:ext uri="{FF2B5EF4-FFF2-40B4-BE49-F238E27FC236}">
                <a16:creationId xmlns:a16="http://schemas.microsoft.com/office/drawing/2014/main" id="{FA55D915-3DBB-52F4-0BA4-41487626F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075" y="2286000"/>
            <a:ext cx="1208088" cy="174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7272" name="Line 8">
            <a:extLst>
              <a:ext uri="{FF2B5EF4-FFF2-40B4-BE49-F238E27FC236}">
                <a16:creationId xmlns:a16="http://schemas.microsoft.com/office/drawing/2014/main" id="{080B17D0-A988-4826-AA74-CF870D60AB9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895600"/>
            <a:ext cx="3276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7273" name="Line 9">
            <a:extLst>
              <a:ext uri="{FF2B5EF4-FFF2-40B4-BE49-F238E27FC236}">
                <a16:creationId xmlns:a16="http://schemas.microsoft.com/office/drawing/2014/main" id="{254CD6D9-4357-E3FF-B13D-A72B903F12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572000"/>
            <a:ext cx="3276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7274" name="Line 10">
            <a:extLst>
              <a:ext uri="{FF2B5EF4-FFF2-40B4-BE49-F238E27FC236}">
                <a16:creationId xmlns:a16="http://schemas.microsoft.com/office/drawing/2014/main" id="{E93F039E-8586-6E56-A84B-B494C954B9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5638800"/>
            <a:ext cx="32766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7275" name="Text Box 11">
            <a:extLst>
              <a:ext uri="{FF2B5EF4-FFF2-40B4-BE49-F238E27FC236}">
                <a16:creationId xmlns:a16="http://schemas.microsoft.com/office/drawing/2014/main" id="{371A7EF0-DE58-D502-F9DA-3C30AF993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2438400"/>
            <a:ext cx="1658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5.91 trillion</a:t>
            </a:r>
          </a:p>
        </p:txBody>
      </p:sp>
      <p:sp>
        <p:nvSpPr>
          <p:cNvPr id="267276" name="Text Box 12">
            <a:extLst>
              <a:ext uri="{FF2B5EF4-FFF2-40B4-BE49-F238E27FC236}">
                <a16:creationId xmlns:a16="http://schemas.microsoft.com/office/drawing/2014/main" id="{5D1A0A9A-E233-C5B8-4F9B-73A7D3EB3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8538" y="4114800"/>
            <a:ext cx="1641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6.01 billion</a:t>
            </a:r>
          </a:p>
        </p:txBody>
      </p:sp>
      <p:sp>
        <p:nvSpPr>
          <p:cNvPr id="267277" name="Text Box 13">
            <a:extLst>
              <a:ext uri="{FF2B5EF4-FFF2-40B4-BE49-F238E27FC236}">
                <a16:creationId xmlns:a16="http://schemas.microsoft.com/office/drawing/2014/main" id="{0CCFD1B2-7555-3F75-ED94-02F6CD30E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2988" y="5181600"/>
            <a:ext cx="155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solidFill>
                  <a:schemeClr val="accent2"/>
                </a:solidFill>
              </a:rPr>
              <a:t>1.1 million</a:t>
            </a:r>
          </a:p>
        </p:txBody>
      </p:sp>
      <p:sp>
        <p:nvSpPr>
          <p:cNvPr id="267278" name="Text Box 14">
            <a:extLst>
              <a:ext uri="{FF2B5EF4-FFF2-40B4-BE49-F238E27FC236}">
                <a16:creationId xmlns:a16="http://schemas.microsoft.com/office/drawing/2014/main" id="{43233532-4B7C-9E9D-15E2-8D4B785E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2590800"/>
            <a:ext cx="895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Colin</a:t>
            </a:r>
          </a:p>
          <a:p>
            <a:r>
              <a:rPr lang="en-US" altLang="en-US">
                <a:solidFill>
                  <a:schemeClr val="bg2"/>
                </a:solidFill>
              </a:rPr>
              <a:t>Duffy</a:t>
            </a:r>
          </a:p>
        </p:txBody>
      </p:sp>
      <p:sp>
        <p:nvSpPr>
          <p:cNvPr id="267279" name="Text Box 15">
            <a:extLst>
              <a:ext uri="{FF2B5EF4-FFF2-40B4-BE49-F238E27FC236}">
                <a16:creationId xmlns:a16="http://schemas.microsoft.com/office/drawing/2014/main" id="{68B24773-40E7-A554-9C32-9CF1637AC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0" y="4511675"/>
            <a:ext cx="12001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bg2"/>
                </a:solidFill>
              </a:rPr>
              <a:t>Brian</a:t>
            </a:r>
          </a:p>
          <a:p>
            <a:r>
              <a:rPr lang="en-US" altLang="en-US">
                <a:solidFill>
                  <a:schemeClr val="bg2"/>
                </a:solidFill>
              </a:rPr>
              <a:t>Shivers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D95B91-7D89-0535-9507-1A04F86A9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62</a:t>
            </a:fld>
            <a:endParaRPr lang="en-US" sz="2400" dirty="0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9AE87698-CC2B-DB4D-B526-0874F6187C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609600"/>
            <a:ext cx="778033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Queen v. Robert Xie</a:t>
            </a:r>
          </a:p>
        </p:txBody>
      </p:sp>
      <p:sp>
        <p:nvSpPr>
          <p:cNvPr id="26627" name="TextBox 1">
            <a:extLst>
              <a:ext uri="{FF2B5EF4-FFF2-40B4-BE49-F238E27FC236}">
                <a16:creationId xmlns:a16="http://schemas.microsoft.com/office/drawing/2014/main" id="{9C091D1B-E248-B040-8660-C3AA69DA0C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1752600"/>
            <a:ext cx="82248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On the night of 18 July 2009, in a Sydney suburb,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five Lin family members were bludgeoned to death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</a:rPr>
              <a:t>in their North Epping home (Australia). </a:t>
            </a:r>
          </a:p>
        </p:txBody>
      </p:sp>
      <p:pic>
        <p:nvPicPr>
          <p:cNvPr id="26628" name="Picture 3" descr="A house with a red roof&#10;&#10;Description automatically generated with low confidence">
            <a:extLst>
              <a:ext uri="{FF2B5EF4-FFF2-40B4-BE49-F238E27FC236}">
                <a16:creationId xmlns:a16="http://schemas.microsoft.com/office/drawing/2014/main" id="{3FBA6913-F63C-E448-A388-B65BE154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581400"/>
            <a:ext cx="4494212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2440D6D5-AF1D-D246-83A8-1B69F553A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3581400"/>
            <a:ext cx="3565525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D47ACE-723B-9BB9-F84C-5D1D4F316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63</a:t>
            </a:fld>
            <a:endParaRPr lang="en-US" sz="24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DA037A97-2729-2E44-8269-973C58CEF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609600"/>
            <a:ext cx="778033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Blood stain 91</a:t>
            </a:r>
          </a:p>
        </p:txBody>
      </p:sp>
      <p:sp>
        <p:nvSpPr>
          <p:cNvPr id="28675" name="TextBox 4">
            <a:extLst>
              <a:ext uri="{FF2B5EF4-FFF2-40B4-BE49-F238E27FC236}">
                <a16:creationId xmlns:a16="http://schemas.microsoft.com/office/drawing/2014/main" id="{53402DEF-5BEF-0B48-904D-2509723E8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763" y="1752600"/>
            <a:ext cx="867568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030A0"/>
                </a:solidFill>
              </a:rPr>
              <a:t>Suspicion fell on the wife’s brother-in-law, Robert Xie.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030A0"/>
                </a:solidFill>
              </a:rPr>
              <a:t>Xie had cleaned his garage floor that morning.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030A0"/>
                </a:solidFill>
              </a:rPr>
              <a:t>Police examined the garage floor stains.   </a:t>
            </a:r>
          </a:p>
        </p:txBody>
      </p:sp>
      <p:pic>
        <p:nvPicPr>
          <p:cNvPr id="28676" name="Picture 2" descr="A picture containing text, building, ground&#10;&#10;Description automatically generated">
            <a:extLst>
              <a:ext uri="{FF2B5EF4-FFF2-40B4-BE49-F238E27FC236}">
                <a16:creationId xmlns:a16="http://schemas.microsoft.com/office/drawing/2014/main" id="{26684706-FA17-8D4C-B498-1C6655C15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7" t="9851" r="19296" b="6686"/>
          <a:stretch>
            <a:fillRect/>
          </a:stretch>
        </p:blipFill>
        <p:spPr bwMode="auto">
          <a:xfrm>
            <a:off x="677863" y="3721100"/>
            <a:ext cx="3140075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ight Arrow 3">
            <a:extLst>
              <a:ext uri="{FF2B5EF4-FFF2-40B4-BE49-F238E27FC236}">
                <a16:creationId xmlns:a16="http://schemas.microsoft.com/office/drawing/2014/main" id="{445FE3A7-2557-2843-B793-41879641A184}"/>
              </a:ext>
            </a:extLst>
          </p:cNvPr>
          <p:cNvSpPr>
            <a:spLocks noChangeArrowheads="1"/>
          </p:cNvSpPr>
          <p:nvPr/>
        </p:nvSpPr>
        <p:spPr bwMode="auto">
          <a:xfrm rot="2557283">
            <a:off x="231775" y="3575050"/>
            <a:ext cx="947738" cy="290513"/>
          </a:xfrm>
          <a:prstGeom prst="rightArrow">
            <a:avLst>
              <a:gd name="adj1" fmla="val 50000"/>
              <a:gd name="adj2" fmla="val 49871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8678" name="Picture 2">
            <a:extLst>
              <a:ext uri="{FF2B5EF4-FFF2-40B4-BE49-F238E27FC236}">
                <a16:creationId xmlns:a16="http://schemas.microsoft.com/office/drawing/2014/main" id="{883F6A4D-52ED-0443-8A0D-501F9C12E1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3551238"/>
            <a:ext cx="384810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Box 7">
            <a:extLst>
              <a:ext uri="{FF2B5EF4-FFF2-40B4-BE49-F238E27FC236}">
                <a16:creationId xmlns:a16="http://schemas.microsoft.com/office/drawing/2014/main" id="{038A55C5-4EDF-6E4E-A421-75439D93C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3706813"/>
            <a:ext cx="16033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FGA locus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620852-178D-D4FB-7387-525C28AD3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64</a:t>
            </a:fld>
            <a:endParaRPr lang="en-US" sz="240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928E42F6-5FD0-9A4F-9BC6-97DF92375A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609600"/>
            <a:ext cx="778033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family question</a:t>
            </a:r>
          </a:p>
        </p:txBody>
      </p:sp>
      <p:sp>
        <p:nvSpPr>
          <p:cNvPr id="29699" name="TextBox 4">
            <a:extLst>
              <a:ext uri="{FF2B5EF4-FFF2-40B4-BE49-F238E27FC236}">
                <a16:creationId xmlns:a16="http://schemas.microsoft.com/office/drawing/2014/main" id="{DA44F3BA-E7AB-0640-BEAF-778777B6E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5700" y="1600200"/>
            <a:ext cx="6883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0070C0"/>
                </a:solidFill>
              </a:rPr>
              <a:t>Forensic question #1</a:t>
            </a:r>
            <a:r>
              <a:rPr lang="en-US" altLang="en-US" sz="2800">
                <a:solidFill>
                  <a:srgbClr val="0070C0"/>
                </a:solidFill>
              </a:rPr>
              <a:t>: Is there DNA from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</a:rPr>
              <a:t> the Lin family in the garage floor mixture?</a:t>
            </a:r>
          </a:p>
        </p:txBody>
      </p:sp>
      <p:pic>
        <p:nvPicPr>
          <p:cNvPr id="29700" name="Picture 32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F8F2A625-C6AD-2E45-ABB5-19E26A6F2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1" t="5142" r="44455" b="37392"/>
          <a:stretch>
            <a:fillRect/>
          </a:stretch>
        </p:blipFill>
        <p:spPr bwMode="auto">
          <a:xfrm>
            <a:off x="2335213" y="2811463"/>
            <a:ext cx="11049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34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304C7D50-4626-9849-824E-49D31330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3" t="31342" r="23708" b="19525"/>
          <a:stretch>
            <a:fillRect/>
          </a:stretch>
        </p:blipFill>
        <p:spPr bwMode="auto">
          <a:xfrm>
            <a:off x="4019550" y="2811463"/>
            <a:ext cx="11811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36" descr="A couple of boys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4FA3992-1A41-8841-A0ED-F8D1196A6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t="11932" r="52887" b="60355"/>
          <a:stretch>
            <a:fillRect/>
          </a:stretch>
        </p:blipFill>
        <p:spPr bwMode="auto">
          <a:xfrm>
            <a:off x="4019550" y="4975225"/>
            <a:ext cx="11985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37">
            <a:extLst>
              <a:ext uri="{FF2B5EF4-FFF2-40B4-BE49-F238E27FC236}">
                <a16:creationId xmlns:a16="http://schemas.microsoft.com/office/drawing/2014/main" id="{289E0188-1926-574D-A3C0-111C1B41E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938" y="6396038"/>
            <a:ext cx="133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Terry (9)</a:t>
            </a:r>
          </a:p>
        </p:txBody>
      </p:sp>
      <p:sp>
        <p:nvSpPr>
          <p:cNvPr id="29704" name="TextBox 41">
            <a:extLst>
              <a:ext uri="{FF2B5EF4-FFF2-40B4-BE49-F238E27FC236}">
                <a16:creationId xmlns:a16="http://schemas.microsoft.com/office/drawing/2014/main" id="{17F8F267-8F37-0A4C-89EC-7E3FF99F7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4249738"/>
            <a:ext cx="1314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Min (45)</a:t>
            </a:r>
          </a:p>
        </p:txBody>
      </p:sp>
      <p:sp>
        <p:nvSpPr>
          <p:cNvPr id="29705" name="TextBox 42">
            <a:extLst>
              <a:ext uri="{FF2B5EF4-FFF2-40B4-BE49-F238E27FC236}">
                <a16:creationId xmlns:a16="http://schemas.microsoft.com/office/drawing/2014/main" id="{9CF740D9-FC02-5A4E-9F9A-8A1B78650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4249738"/>
            <a:ext cx="167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Yun Li (43)</a:t>
            </a:r>
          </a:p>
        </p:txBody>
      </p:sp>
      <p:pic>
        <p:nvPicPr>
          <p:cNvPr id="29706" name="Picture 39" descr="A couple of boys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A896867-FD2C-3C4D-9066-C9D0D384D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7" t="8490" r="35716" b="65511"/>
          <a:stretch>
            <a:fillRect/>
          </a:stretch>
        </p:blipFill>
        <p:spPr bwMode="auto">
          <a:xfrm>
            <a:off x="2425700" y="5081588"/>
            <a:ext cx="101441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Box 45">
            <a:extLst>
              <a:ext uri="{FF2B5EF4-FFF2-40B4-BE49-F238E27FC236}">
                <a16:creationId xmlns:a16="http://schemas.microsoft.com/office/drawing/2014/main" id="{403CD5FD-D01B-FE4D-99F4-AA92F1B96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3" y="6408738"/>
            <a:ext cx="1639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Henry (12)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EB8C317-85F5-B740-BACA-ACCB4C14489E}"/>
              </a:ext>
            </a:extLst>
          </p:cNvPr>
          <p:cNvCxnSpPr>
            <a:cxnSpLocks/>
            <a:stCxn id="29700" idx="3"/>
            <a:endCxn id="29701" idx="1"/>
          </p:cNvCxnSpPr>
          <p:nvPr/>
        </p:nvCxnSpPr>
        <p:spPr bwMode="auto">
          <a:xfrm flipV="1">
            <a:off x="3440113" y="3538538"/>
            <a:ext cx="57943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709" name="Straight Connector 47">
            <a:extLst>
              <a:ext uri="{FF2B5EF4-FFF2-40B4-BE49-F238E27FC236}">
                <a16:creationId xmlns:a16="http://schemas.microsoft.com/office/drawing/2014/main" id="{9021C30E-5922-134D-8A94-55EB12170EA6}"/>
              </a:ext>
            </a:extLst>
          </p:cNvPr>
          <p:cNvCxnSpPr>
            <a:cxnSpLocks/>
          </p:cNvCxnSpPr>
          <p:nvPr/>
        </p:nvCxnSpPr>
        <p:spPr bwMode="auto">
          <a:xfrm>
            <a:off x="2805113" y="4811713"/>
            <a:ext cx="186848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0" name="Straight Connector 52">
            <a:extLst>
              <a:ext uri="{FF2B5EF4-FFF2-40B4-BE49-F238E27FC236}">
                <a16:creationId xmlns:a16="http://schemas.microsoft.com/office/drawing/2014/main" id="{7A4A7C51-0820-584E-93C0-2EFBD6C4B46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6700" y="4811713"/>
            <a:ext cx="0" cy="1635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1" name="Straight Connector 59">
            <a:extLst>
              <a:ext uri="{FF2B5EF4-FFF2-40B4-BE49-F238E27FC236}">
                <a16:creationId xmlns:a16="http://schemas.microsoft.com/office/drawing/2014/main" id="{079CA9F6-525A-7A45-B391-F6934B50A1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3600" y="4811713"/>
            <a:ext cx="0" cy="1635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2" name="Straight Connector 57">
            <a:extLst>
              <a:ext uri="{FF2B5EF4-FFF2-40B4-BE49-F238E27FC236}">
                <a16:creationId xmlns:a16="http://schemas.microsoft.com/office/drawing/2014/main" id="{441E1B82-B60C-9040-AC95-4E9BC6A7CA0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0625" y="3538538"/>
            <a:ext cx="0" cy="127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3" name="Straight Connector 62">
            <a:extLst>
              <a:ext uri="{FF2B5EF4-FFF2-40B4-BE49-F238E27FC236}">
                <a16:creationId xmlns:a16="http://schemas.microsoft.com/office/drawing/2014/main" id="{356A58F2-6781-3649-A63D-6A9A3494ACED}"/>
              </a:ext>
            </a:extLst>
          </p:cNvPr>
          <p:cNvCxnSpPr>
            <a:cxnSpLocks/>
          </p:cNvCxnSpPr>
          <p:nvPr/>
        </p:nvCxnSpPr>
        <p:spPr bwMode="auto">
          <a:xfrm>
            <a:off x="4610100" y="2706688"/>
            <a:ext cx="18669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4" name="Straight Connector 63">
            <a:extLst>
              <a:ext uri="{FF2B5EF4-FFF2-40B4-BE49-F238E27FC236}">
                <a16:creationId xmlns:a16="http://schemas.microsoft.com/office/drawing/2014/main" id="{F4B3CF7C-C867-664C-8E9F-35C2B5F514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11688" y="2706688"/>
            <a:ext cx="0" cy="161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15" name="Straight Connector 64">
            <a:extLst>
              <a:ext uri="{FF2B5EF4-FFF2-40B4-BE49-F238E27FC236}">
                <a16:creationId xmlns:a16="http://schemas.microsoft.com/office/drawing/2014/main" id="{64A54DB1-C305-0148-8153-D9FB6D2B9F6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7000" y="2706688"/>
            <a:ext cx="0" cy="161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16" name="Picture 60" descr="A person sitting on a rock&#10;&#10;Description automatically generated with low confidence">
            <a:extLst>
              <a:ext uri="{FF2B5EF4-FFF2-40B4-BE49-F238E27FC236}">
                <a16:creationId xmlns:a16="http://schemas.microsoft.com/office/drawing/2014/main" id="{49009373-A815-BE44-B9BE-DEAF51C1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3860" r="45848" b="60532"/>
          <a:stretch>
            <a:fillRect/>
          </a:stretch>
        </p:blipFill>
        <p:spPr bwMode="auto">
          <a:xfrm>
            <a:off x="5740400" y="2787650"/>
            <a:ext cx="12811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TextBox 67">
            <a:extLst>
              <a:ext uri="{FF2B5EF4-FFF2-40B4-BE49-F238E27FC236}">
                <a16:creationId xmlns:a16="http://schemas.microsoft.com/office/drawing/2014/main" id="{CCD13E0D-FBCE-C44A-B6D5-FDEFCF994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763" y="4249738"/>
            <a:ext cx="187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Yun Bin (39)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421F06-AADD-973F-AEDB-D10229427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65</a:t>
            </a:fld>
            <a:endParaRPr lang="en-US" sz="2400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79EE9F40-A824-1D47-97BE-AB94B8FA68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609600"/>
            <a:ext cx="778033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peeling answer</a:t>
            </a:r>
          </a:p>
        </p:txBody>
      </p:sp>
      <p:sp>
        <p:nvSpPr>
          <p:cNvPr id="31746" name="Slide Number Placeholder 1">
            <a:extLst>
              <a:ext uri="{FF2B5EF4-FFF2-40B4-BE49-F238E27FC236}">
                <a16:creationId xmlns:a16="http://schemas.microsoft.com/office/drawing/2014/main" id="{8371CB18-E6F6-0F4D-B92C-54B05AA781EB}"/>
              </a:ext>
            </a:extLst>
          </p:cNvPr>
          <p:cNvSpPr txBox="1">
            <a:spLocks/>
          </p:cNvSpPr>
          <p:nvPr/>
        </p:nvSpPr>
        <p:spPr bwMode="auto">
          <a:xfrm>
            <a:off x="7796213" y="101600"/>
            <a:ext cx="1187450" cy="42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31747" name="TextBox 4">
            <a:extLst>
              <a:ext uri="{FF2B5EF4-FFF2-40B4-BE49-F238E27FC236}">
                <a16:creationId xmlns:a16="http://schemas.microsoft.com/office/drawing/2014/main" id="{E450B3B8-C2C3-3643-A13B-390C79ACF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600200"/>
            <a:ext cx="8220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</a:rPr>
              <a:t>Without peeling, all five relatives look associated.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</a:rPr>
              <a:t>Kinship allele sharing? Or is their DNA truly there?</a:t>
            </a:r>
          </a:p>
        </p:txBody>
      </p:sp>
      <p:pic>
        <p:nvPicPr>
          <p:cNvPr id="31748" name="Picture 2" descr="Table&#10;&#10;Description automatically generated">
            <a:extLst>
              <a:ext uri="{FF2B5EF4-FFF2-40B4-BE49-F238E27FC236}">
                <a16:creationId xmlns:a16="http://schemas.microsoft.com/office/drawing/2014/main" id="{16B2065A-F710-6543-B832-368DB61BC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2" b="18633"/>
          <a:stretch>
            <a:fillRect/>
          </a:stretch>
        </p:blipFill>
        <p:spPr bwMode="auto">
          <a:xfrm>
            <a:off x="896938" y="2946400"/>
            <a:ext cx="73406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7">
            <a:extLst>
              <a:ext uri="{FF2B5EF4-FFF2-40B4-BE49-F238E27FC236}">
                <a16:creationId xmlns:a16="http://schemas.microsoft.com/office/drawing/2014/main" id="{2EFF0558-46E4-A840-9A56-96671BC034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6108700"/>
            <a:ext cx="70627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030A0"/>
                </a:solidFill>
              </a:rPr>
              <a:t>With peeling, four of them are clearly there.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D4F3B1-F99D-AF74-6748-E4F8796DB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66</a:t>
            </a:fld>
            <a:endParaRPr lang="en-US" sz="2400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B93D23E5-9A70-C24D-A614-F5B3E9208E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609600"/>
            <a:ext cx="778033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missing sister</a:t>
            </a:r>
          </a:p>
        </p:txBody>
      </p:sp>
      <p:sp>
        <p:nvSpPr>
          <p:cNvPr id="32771" name="TextBox 4">
            <a:extLst>
              <a:ext uri="{FF2B5EF4-FFF2-40B4-BE49-F238E27FC236}">
                <a16:creationId xmlns:a16="http://schemas.microsoft.com/office/drawing/2014/main" id="{35ECD69B-E942-9347-BD31-1F3C09787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600200"/>
            <a:ext cx="79740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u="sng">
                <a:solidFill>
                  <a:srgbClr val="0070C0"/>
                </a:solidFill>
              </a:rPr>
              <a:t>Forensic question #2</a:t>
            </a:r>
            <a:r>
              <a:rPr lang="en-US" altLang="en-US" sz="2800">
                <a:solidFill>
                  <a:srgbClr val="0070C0"/>
                </a:solidFill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</a:rPr>
              <a:t> Is Brenda Lin’s DNA in the garage floor mixture?</a:t>
            </a:r>
          </a:p>
        </p:txBody>
      </p:sp>
      <p:pic>
        <p:nvPicPr>
          <p:cNvPr id="32772" name="Picture 5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B0C06705-962A-A442-991C-B1FC3A40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81" t="5142" r="44455" b="37392"/>
          <a:stretch>
            <a:fillRect/>
          </a:stretch>
        </p:blipFill>
        <p:spPr bwMode="auto">
          <a:xfrm>
            <a:off x="2335213" y="2811463"/>
            <a:ext cx="11049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B387F1CF-A303-B04E-A3B7-42C55CD7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3" t="31342" r="23708" b="19525"/>
          <a:stretch>
            <a:fillRect/>
          </a:stretch>
        </p:blipFill>
        <p:spPr bwMode="auto">
          <a:xfrm>
            <a:off x="4019550" y="2811463"/>
            <a:ext cx="1181100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7" descr="A couple of boys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70B2BC35-5FDF-604B-9FD5-73B1001E8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0" t="11932" r="52887" b="60355"/>
          <a:stretch>
            <a:fillRect/>
          </a:stretch>
        </p:blipFill>
        <p:spPr bwMode="auto">
          <a:xfrm>
            <a:off x="4019550" y="4975225"/>
            <a:ext cx="119856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8">
            <a:extLst>
              <a:ext uri="{FF2B5EF4-FFF2-40B4-BE49-F238E27FC236}">
                <a16:creationId xmlns:a16="http://schemas.microsoft.com/office/drawing/2014/main" id="{8C9F7B0A-DD3E-734F-9466-74FF85FEF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4938" y="6396038"/>
            <a:ext cx="13303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Terry (9)</a:t>
            </a:r>
          </a:p>
        </p:txBody>
      </p:sp>
      <p:sp>
        <p:nvSpPr>
          <p:cNvPr id="32776" name="TextBox 9">
            <a:extLst>
              <a:ext uri="{FF2B5EF4-FFF2-40B4-BE49-F238E27FC236}">
                <a16:creationId xmlns:a16="http://schemas.microsoft.com/office/drawing/2014/main" id="{C01851B3-F46D-E744-9B88-42BF10105A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38" y="4249738"/>
            <a:ext cx="13144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Min (45)</a:t>
            </a:r>
          </a:p>
        </p:txBody>
      </p:sp>
      <p:pic>
        <p:nvPicPr>
          <p:cNvPr id="32777" name="Picture 11" descr="A couple of boys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2247C7F0-6AF8-2C41-B379-E5A99AFF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7" t="8490" r="35716" b="65511"/>
          <a:stretch>
            <a:fillRect/>
          </a:stretch>
        </p:blipFill>
        <p:spPr bwMode="auto">
          <a:xfrm>
            <a:off x="2425700" y="5081588"/>
            <a:ext cx="1014413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TextBox 12">
            <a:extLst>
              <a:ext uri="{FF2B5EF4-FFF2-40B4-BE49-F238E27FC236}">
                <a16:creationId xmlns:a16="http://schemas.microsoft.com/office/drawing/2014/main" id="{1E6ED977-C0DC-334D-8FA2-3E2EF3D4D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3" y="6408738"/>
            <a:ext cx="1639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Henry (12)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7FCECE-6CF0-9542-A13D-E1AAD72131A4}"/>
              </a:ext>
            </a:extLst>
          </p:cNvPr>
          <p:cNvCxnSpPr>
            <a:cxnSpLocks/>
            <a:stCxn id="32772" idx="3"/>
            <a:endCxn id="32773" idx="1"/>
          </p:cNvCxnSpPr>
          <p:nvPr/>
        </p:nvCxnSpPr>
        <p:spPr bwMode="auto">
          <a:xfrm flipV="1">
            <a:off x="3440113" y="3538538"/>
            <a:ext cx="579437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780" name="Straight Connector 14">
            <a:extLst>
              <a:ext uri="{FF2B5EF4-FFF2-40B4-BE49-F238E27FC236}">
                <a16:creationId xmlns:a16="http://schemas.microsoft.com/office/drawing/2014/main" id="{4598F0FE-2CC7-464B-A83F-A80124A2E6C4}"/>
              </a:ext>
            </a:extLst>
          </p:cNvPr>
          <p:cNvCxnSpPr>
            <a:cxnSpLocks/>
          </p:cNvCxnSpPr>
          <p:nvPr/>
        </p:nvCxnSpPr>
        <p:spPr bwMode="auto">
          <a:xfrm>
            <a:off x="2805113" y="4811713"/>
            <a:ext cx="35877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1" name="Straight Connector 15">
            <a:extLst>
              <a:ext uri="{FF2B5EF4-FFF2-40B4-BE49-F238E27FC236}">
                <a16:creationId xmlns:a16="http://schemas.microsoft.com/office/drawing/2014/main" id="{332BD3F9-B551-6046-A136-12D543EB5E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06700" y="4811713"/>
            <a:ext cx="0" cy="1635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2" name="Straight Connector 16">
            <a:extLst>
              <a:ext uri="{FF2B5EF4-FFF2-40B4-BE49-F238E27FC236}">
                <a16:creationId xmlns:a16="http://schemas.microsoft.com/office/drawing/2014/main" id="{6F325B6E-D362-8F4E-A4C9-0BC7DE45F53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73600" y="4811713"/>
            <a:ext cx="0" cy="1635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3" name="Straight Connector 17">
            <a:extLst>
              <a:ext uri="{FF2B5EF4-FFF2-40B4-BE49-F238E27FC236}">
                <a16:creationId xmlns:a16="http://schemas.microsoft.com/office/drawing/2014/main" id="{C109F2C1-6BC6-5C46-BF06-6995C2240B0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0625" y="3538538"/>
            <a:ext cx="0" cy="127317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4" name="Straight Connector 18">
            <a:extLst>
              <a:ext uri="{FF2B5EF4-FFF2-40B4-BE49-F238E27FC236}">
                <a16:creationId xmlns:a16="http://schemas.microsoft.com/office/drawing/2014/main" id="{17E2E2AE-3756-4040-823C-45BB40B666DD}"/>
              </a:ext>
            </a:extLst>
          </p:cNvPr>
          <p:cNvCxnSpPr>
            <a:cxnSpLocks/>
          </p:cNvCxnSpPr>
          <p:nvPr/>
        </p:nvCxnSpPr>
        <p:spPr bwMode="auto">
          <a:xfrm>
            <a:off x="4610100" y="2706688"/>
            <a:ext cx="18669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5" name="Straight Connector 19">
            <a:extLst>
              <a:ext uri="{FF2B5EF4-FFF2-40B4-BE49-F238E27FC236}">
                <a16:creationId xmlns:a16="http://schemas.microsoft.com/office/drawing/2014/main" id="{5AA00FE2-E28E-6F41-A158-764088B4B5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11688" y="2706688"/>
            <a:ext cx="0" cy="161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786" name="Straight Connector 20">
            <a:extLst>
              <a:ext uri="{FF2B5EF4-FFF2-40B4-BE49-F238E27FC236}">
                <a16:creationId xmlns:a16="http://schemas.microsoft.com/office/drawing/2014/main" id="{60BAAA3E-2E9A-2243-B653-C8F993BB67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77000" y="2706688"/>
            <a:ext cx="0" cy="161925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2787" name="Picture 21" descr="A person sitting on a rock&#10;&#10;Description automatically generated with low confidence">
            <a:extLst>
              <a:ext uri="{FF2B5EF4-FFF2-40B4-BE49-F238E27FC236}">
                <a16:creationId xmlns:a16="http://schemas.microsoft.com/office/drawing/2014/main" id="{A86749A7-5686-3945-A994-02DA3B4BDA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3860" r="45848" b="60532"/>
          <a:stretch>
            <a:fillRect/>
          </a:stretch>
        </p:blipFill>
        <p:spPr bwMode="auto">
          <a:xfrm>
            <a:off x="5740400" y="2787650"/>
            <a:ext cx="1281113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8" name="Picture 2" descr="A picture containing person, indoor, hair, staring&#10;&#10;Description automatically generated">
            <a:extLst>
              <a:ext uri="{FF2B5EF4-FFF2-40B4-BE49-F238E27FC236}">
                <a16:creationId xmlns:a16="http://schemas.microsoft.com/office/drawing/2014/main" id="{1685CE4D-3DBA-144B-8402-8A48F8AE11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0" t="5927" r="26031"/>
          <a:stretch>
            <a:fillRect/>
          </a:stretch>
        </p:blipFill>
        <p:spPr bwMode="auto">
          <a:xfrm>
            <a:off x="5740400" y="4975225"/>
            <a:ext cx="1277938" cy="1420813"/>
          </a:xfrm>
          <a:prstGeom prst="rect">
            <a:avLst/>
          </a:prstGeom>
          <a:noFill/>
          <a:ln w="762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789" name="Straight Connector 26">
            <a:extLst>
              <a:ext uri="{FF2B5EF4-FFF2-40B4-BE49-F238E27FC236}">
                <a16:creationId xmlns:a16="http://schemas.microsoft.com/office/drawing/2014/main" id="{6C0B5523-9F25-734B-9A72-80FAFFCEDA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92863" y="4811713"/>
            <a:ext cx="0" cy="1635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790" name="TextBox 28">
            <a:extLst>
              <a:ext uri="{FF2B5EF4-FFF2-40B4-BE49-F238E27FC236}">
                <a16:creationId xmlns:a16="http://schemas.microsoft.com/office/drawing/2014/main" id="{D3B81F6C-30D8-A146-B4ED-59F39281B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6396038"/>
            <a:ext cx="18113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Brenda (15)</a:t>
            </a:r>
          </a:p>
        </p:txBody>
      </p:sp>
      <p:sp>
        <p:nvSpPr>
          <p:cNvPr id="32791" name="TextBox 24">
            <a:extLst>
              <a:ext uri="{FF2B5EF4-FFF2-40B4-BE49-F238E27FC236}">
                <a16:creationId xmlns:a16="http://schemas.microsoft.com/office/drawing/2014/main" id="{84B79246-9A10-664E-BDA2-304E0872A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3100" y="4911725"/>
            <a:ext cx="8683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96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2792" name="TextBox 30">
            <a:extLst>
              <a:ext uri="{FF2B5EF4-FFF2-40B4-BE49-F238E27FC236}">
                <a16:creationId xmlns:a16="http://schemas.microsoft.com/office/drawing/2014/main" id="{8B0DFB6E-DE8C-5D4B-B478-2846F493B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950" y="4249738"/>
            <a:ext cx="16748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Yun Li (43)</a:t>
            </a:r>
          </a:p>
        </p:txBody>
      </p:sp>
      <p:sp>
        <p:nvSpPr>
          <p:cNvPr id="32793" name="TextBox 31">
            <a:extLst>
              <a:ext uri="{FF2B5EF4-FFF2-40B4-BE49-F238E27FC236}">
                <a16:creationId xmlns:a16="http://schemas.microsoft.com/office/drawing/2014/main" id="{3E5F97D3-35AB-FF49-98D6-D5AD867FE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5763" y="4249738"/>
            <a:ext cx="187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Yun Bin (39)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E939DF-48BF-0E42-0C4A-F0031765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67</a:t>
            </a:fld>
            <a:endParaRPr lang="en-US" sz="2400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A802A9CC-8532-5141-95AD-9E3FB0F2E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7863" y="609600"/>
            <a:ext cx="7780337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Peeling reveals the truth</a:t>
            </a:r>
          </a:p>
        </p:txBody>
      </p:sp>
      <p:sp>
        <p:nvSpPr>
          <p:cNvPr id="33795" name="TextBox 4">
            <a:extLst>
              <a:ext uri="{FF2B5EF4-FFF2-40B4-BE49-F238E27FC236}">
                <a16:creationId xmlns:a16="http://schemas.microsoft.com/office/drawing/2014/main" id="{C2104DD4-2277-3B4E-B6E0-5DA346C08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1600200"/>
            <a:ext cx="79025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</a:rPr>
              <a:t>Without peeling, Brenda Lin might be present.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70C0"/>
                </a:solidFill>
              </a:rPr>
              <a:t>Sibling allele sharing? Or is her DNA truly there?</a:t>
            </a:r>
          </a:p>
        </p:txBody>
      </p:sp>
      <p:pic>
        <p:nvPicPr>
          <p:cNvPr id="33796" name="Picture 2" descr="Table&#10;&#10;Description automatically generated">
            <a:extLst>
              <a:ext uri="{FF2B5EF4-FFF2-40B4-BE49-F238E27FC236}">
                <a16:creationId xmlns:a16="http://schemas.microsoft.com/office/drawing/2014/main" id="{02F554F2-DC13-2847-968E-BF7145DE6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>
            <a:fillRect/>
          </a:stretch>
        </p:blipFill>
        <p:spPr bwMode="auto">
          <a:xfrm>
            <a:off x="330200" y="2806700"/>
            <a:ext cx="81280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Box 7">
            <a:extLst>
              <a:ext uri="{FF2B5EF4-FFF2-40B4-BE49-F238E27FC236}">
                <a16:creationId xmlns:a16="http://schemas.microsoft.com/office/drawing/2014/main" id="{91CBAC3F-4B02-B545-8662-EE019DA48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3" y="6108700"/>
            <a:ext cx="7513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7030A0"/>
                </a:solidFill>
              </a:rPr>
              <a:t>With peeling, Brenda’s DNA clearly isn’t there.</a:t>
            </a:r>
          </a:p>
        </p:txBody>
      </p:sp>
      <p:sp>
        <p:nvSpPr>
          <p:cNvPr id="33798" name="Right Arrow 8">
            <a:extLst>
              <a:ext uri="{FF2B5EF4-FFF2-40B4-BE49-F238E27FC236}">
                <a16:creationId xmlns:a16="http://schemas.microsoft.com/office/drawing/2014/main" id="{7AFE3C50-239D-6147-862E-381286C18E6C}"/>
              </a:ext>
            </a:extLst>
          </p:cNvPr>
          <p:cNvSpPr>
            <a:spLocks noChangeArrowheads="1"/>
          </p:cNvSpPr>
          <p:nvPr/>
        </p:nvSpPr>
        <p:spPr bwMode="auto">
          <a:xfrm rot="-8286723">
            <a:off x="8115300" y="6062663"/>
            <a:ext cx="946150" cy="290512"/>
          </a:xfrm>
          <a:prstGeom prst="rightArrow">
            <a:avLst>
              <a:gd name="adj1" fmla="val 50000"/>
              <a:gd name="adj2" fmla="val 49787"/>
            </a:avLst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D3746A-5C21-6632-E690-C35F413CF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68</a:t>
            </a:fld>
            <a:endParaRPr lang="en-US" sz="2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EF4F4-69E3-12DF-DAAD-735BE898B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dirty="0"/>
              <a:t>UCT Scientific Research Areas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425F70-4146-00AF-B843-E88293545D5B}"/>
              </a:ext>
            </a:extLst>
          </p:cNvPr>
          <p:cNvSpPr txBox="1"/>
          <p:nvPr/>
        </p:nvSpPr>
        <p:spPr>
          <a:xfrm>
            <a:off x="1676400" y="2208350"/>
            <a:ext cx="6019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6725" marR="0" indent="-466725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Show sexual violence does exist as a problem in Africa</a:t>
            </a:r>
          </a:p>
          <a:p>
            <a:pPr marL="466725" marR="0" indent="-466725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2. Demonstrate that “uninformative” DNA data can be informative</a:t>
            </a:r>
          </a:p>
          <a:p>
            <a:pPr marL="466725" marR="0" indent="-466725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3. Reveal the presence of multiple perpetrators in DNA rape evidence</a:t>
            </a:r>
          </a:p>
          <a:p>
            <a:pPr marL="466725" marR="0" indent="-466725" algn="l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70C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4. Find serial offenders by comparing DNA evidence between crimes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9CAA4AF-9FFF-3257-20F7-9A2655ED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7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1121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EAD5E-3380-180B-7994-C7ECAC098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Simple Profile Genotyping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1BE40F2-039A-9D13-6B12-E0700AB72A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163266"/>
              </p:ext>
            </p:extLst>
          </p:nvPr>
        </p:nvGraphicFramePr>
        <p:xfrm>
          <a:off x="685800" y="2667000"/>
          <a:ext cx="3440225" cy="2438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311400" imgH="1638300" progId="Excel.Sheet.12">
                  <p:embed/>
                </p:oleObj>
              </mc:Choice>
              <mc:Fallback>
                <p:oleObj name="Worksheet" r:id="rId2" imgW="2311400" imgH="16383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5800" y="2667000"/>
                        <a:ext cx="3440225" cy="2438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FAA4DCB5-7297-0119-55CE-946AAB40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8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44513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D0D4A-DDBB-C63A-2EBA-E140C767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2D0277-3D9F-8026-5502-2DB9DA3C9D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7976" b="40732"/>
          <a:stretch/>
        </p:blipFill>
        <p:spPr>
          <a:xfrm>
            <a:off x="78176" y="838200"/>
            <a:ext cx="8987647" cy="5018314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652A42F5-F77E-1CDE-1BE1-B20D77BE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8142" y="101600"/>
            <a:ext cx="645522" cy="423863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C52B989-C841-AE49-AFC6-E229D52434A4}" type="slidenum">
              <a:rPr lang="en-US" sz="2400"/>
              <a:pPr/>
              <a:t>9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310239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15093</TotalTime>
  <Words>2023</Words>
  <Application>Microsoft Macintosh PowerPoint</Application>
  <PresentationFormat>On-screen Show (4:3)</PresentationFormat>
  <Paragraphs>593</Paragraphs>
  <Slides>68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ＭＳ Ｐゴシック</vt:lpstr>
      <vt:lpstr>Aptos</vt:lpstr>
      <vt:lpstr>Arial</vt:lpstr>
      <vt:lpstr>Roboto</vt:lpstr>
      <vt:lpstr>Times</vt:lpstr>
      <vt:lpstr>Times New Roman</vt:lpstr>
      <vt:lpstr>Wingdings</vt:lpstr>
      <vt:lpstr>Blank Presentation</vt:lpstr>
      <vt:lpstr>Worksheet</vt:lpstr>
      <vt:lpstr>Document</vt:lpstr>
      <vt:lpstr>TrueAllele Workshop: Unlocking DNA profile interpretation for Africa</vt:lpstr>
      <vt:lpstr>Introduction</vt:lpstr>
      <vt:lpstr>Scope of the Problem</vt:lpstr>
      <vt:lpstr> </vt:lpstr>
      <vt:lpstr>But most DNA evidence isn’t used</vt:lpstr>
      <vt:lpstr>But most DNA evidence isn’t used</vt:lpstr>
      <vt:lpstr>UCT Scientific Research Areas</vt:lpstr>
      <vt:lpstr>Simple Profile Genotyping</vt:lpstr>
      <vt:lpstr> </vt:lpstr>
      <vt:lpstr>DNA Discarding Genotyping (DDG)</vt:lpstr>
      <vt:lpstr>DDG Threshold Funnel</vt:lpstr>
      <vt:lpstr>Information Preserving Genotyping (IPG)</vt:lpstr>
      <vt:lpstr> </vt:lpstr>
      <vt:lpstr>Determin</vt:lpstr>
      <vt:lpstr>Computer Interpretation of  Quantitative DNA Evidence </vt:lpstr>
      <vt:lpstr>DNA biology</vt:lpstr>
      <vt:lpstr>Short tandem repeat</vt:lpstr>
      <vt:lpstr>DNA genotype</vt:lpstr>
      <vt:lpstr>DNA evidence interpretation</vt:lpstr>
      <vt:lpstr>Computers can use all the data</vt:lpstr>
      <vt:lpstr>People may use less of the data</vt:lpstr>
      <vt:lpstr>How the computer thinks</vt:lpstr>
      <vt:lpstr>Evidence genotype</vt:lpstr>
      <vt:lpstr>DNA match information</vt:lpstr>
      <vt:lpstr>Match information at 15 loci</vt:lpstr>
      <vt:lpstr>Is the suspect in the evidence?</vt:lpstr>
      <vt:lpstr>Match statistics</vt:lpstr>
      <vt:lpstr>Match statistics</vt:lpstr>
      <vt:lpstr>Sexual Assault Cases</vt:lpstr>
      <vt:lpstr>July &amp; August 2013</vt:lpstr>
      <vt:lpstr>Crime scene #1</vt:lpstr>
      <vt:lpstr>Crime scene #2</vt:lpstr>
      <vt:lpstr>Crime scene #3</vt:lpstr>
      <vt:lpstr>DNA database hit</vt:lpstr>
      <vt:lpstr>Biological evidence</vt:lpstr>
      <vt:lpstr>Informative DNA mixtures</vt:lpstr>
      <vt:lpstr>December 2013: Grand Jury</vt:lpstr>
      <vt:lpstr>April 2015</vt:lpstr>
      <vt:lpstr>May 2015</vt:lpstr>
      <vt:lpstr>Maryland serial rapist</vt:lpstr>
      <vt:lpstr>Separated DNA mixture</vt:lpstr>
      <vt:lpstr>Clifford outcome</vt:lpstr>
      <vt:lpstr>Darryl Pinkins imprisoned</vt:lpstr>
      <vt:lpstr>TrueAllele Pinkins findings</vt:lpstr>
      <vt:lpstr>Pinkins exonerated</vt:lpstr>
      <vt:lpstr>Homicide Cases</vt:lpstr>
      <vt:lpstr>Wolfe sisters homicide</vt:lpstr>
      <vt:lpstr>Pennsylvania v. Allen Wade</vt:lpstr>
      <vt:lpstr>Pennsylvania v. Allen Wade</vt:lpstr>
      <vt:lpstr>Allen Wade Found Guilty On All Counts In East Liberty Sisters’ Slaying</vt:lpstr>
      <vt:lpstr>Pennsylvania v. Allen Wade</vt:lpstr>
      <vt:lpstr>Statistics lack scientific basis</vt:lpstr>
      <vt:lpstr>Uncorrelated with information</vt:lpstr>
      <vt:lpstr>Inclusion just counts tests</vt:lpstr>
      <vt:lpstr>Massereene Barracks Attack</vt:lpstr>
      <vt:lpstr>Abandoned Burned Car</vt:lpstr>
      <vt:lpstr>Touch DNA Evidence</vt:lpstr>
      <vt:lpstr>Data Ambiguity</vt:lpstr>
      <vt:lpstr>Much Data, Little Consensus No Match Statistic</vt:lpstr>
      <vt:lpstr>Joint Likelihood Function</vt:lpstr>
      <vt:lpstr>Combining DNA Evidence</vt:lpstr>
      <vt:lpstr>Computer's Match Statistics</vt:lpstr>
      <vt:lpstr>The Queen v. Robert Xie</vt:lpstr>
      <vt:lpstr>Blood stain 91</vt:lpstr>
      <vt:lpstr>A family question</vt:lpstr>
      <vt:lpstr>A peeling answer</vt:lpstr>
      <vt:lpstr>The missing sister</vt:lpstr>
      <vt:lpstr>Peeling reveals the truth</vt:lpstr>
    </vt:vector>
  </TitlesOfParts>
  <Company>Cybergenetics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Cybgen Casework</cp:lastModifiedBy>
  <cp:revision>1305</cp:revision>
  <cp:lastPrinted>2013-12-18T03:24:47Z</cp:lastPrinted>
  <dcterms:created xsi:type="dcterms:W3CDTF">2013-12-17T23:14:52Z</dcterms:created>
  <dcterms:modified xsi:type="dcterms:W3CDTF">2026-05-29T17:36:47Z</dcterms:modified>
</cp:coreProperties>
</file>