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29" r:id="rId2"/>
    <p:sldId id="492" r:id="rId3"/>
    <p:sldId id="459" r:id="rId4"/>
    <p:sldId id="479" r:id="rId5"/>
    <p:sldId id="494" r:id="rId6"/>
    <p:sldId id="495" r:id="rId7"/>
    <p:sldId id="496" r:id="rId8"/>
    <p:sldId id="497" r:id="rId9"/>
    <p:sldId id="498" r:id="rId10"/>
    <p:sldId id="499" r:id="rId11"/>
    <p:sldId id="487" r:id="rId12"/>
    <p:sldId id="488" r:id="rId13"/>
    <p:sldId id="489" r:id="rId14"/>
    <p:sldId id="490" r:id="rId15"/>
    <p:sldId id="491" r:id="rId16"/>
    <p:sldId id="493" r:id="rId17"/>
    <p:sldId id="478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09"/>
    <p:restoredTop sz="95631"/>
  </p:normalViewPr>
  <p:slideViewPr>
    <p:cSldViewPr snapToGrid="0">
      <p:cViewPr varScale="1">
        <p:scale>
          <a:sx n="117" d="100"/>
          <a:sy n="117" d="100"/>
        </p:scale>
        <p:origin x="1216" y="176"/>
      </p:cViewPr>
      <p:guideLst>
        <p:guide orient="horz" pos="2415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92" d="100"/>
          <a:sy n="192" d="100"/>
        </p:scale>
        <p:origin x="-474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489583-9AFA-46A5-A32F-6A248991A51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6AD080-320D-4A70-8DD1-56799D4107E4}">
      <dgm:prSet phldrT="[Text]" phldr="1" custT="1"/>
      <dgm:spPr/>
      <dgm:t>
        <a:bodyPr/>
        <a:lstStyle/>
        <a:p>
          <a:endParaRPr lang="en-US" sz="2000" dirty="0"/>
        </a:p>
      </dgm:t>
    </dgm:pt>
    <dgm:pt modelId="{D8ADDAA6-CD88-482A-9C0E-9B2221E81A36}" type="parTrans" cxnId="{2292BE1D-BF47-472B-ADEB-91A10974DD72}">
      <dgm:prSet/>
      <dgm:spPr/>
      <dgm:t>
        <a:bodyPr/>
        <a:lstStyle/>
        <a:p>
          <a:endParaRPr lang="en-US" sz="2000"/>
        </a:p>
      </dgm:t>
    </dgm:pt>
    <dgm:pt modelId="{4A0A581C-00A1-43CC-AB04-206A493ED961}" type="sibTrans" cxnId="{2292BE1D-BF47-472B-ADEB-91A10974DD72}">
      <dgm:prSet/>
      <dgm:spPr>
        <a:solidFill>
          <a:schemeClr val="bg1"/>
        </a:solidFill>
      </dgm:spPr>
      <dgm:t>
        <a:bodyPr/>
        <a:lstStyle/>
        <a:p>
          <a:endParaRPr lang="en-US" sz="2000"/>
        </a:p>
      </dgm:t>
    </dgm:pt>
    <dgm:pt modelId="{51631812-9ABF-4077-BF66-0EC25911F10A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/>
            <a:t>Condition with reference</a:t>
          </a:r>
        </a:p>
      </dgm:t>
    </dgm:pt>
    <dgm:pt modelId="{37A39EB0-D849-4DBF-B2FE-58DCA49C2B3F}" type="parTrans" cxnId="{E65898B0-C8E4-4D74-B859-F497CF526C28}">
      <dgm:prSet/>
      <dgm:spPr/>
      <dgm:t>
        <a:bodyPr/>
        <a:lstStyle/>
        <a:p>
          <a:endParaRPr lang="en-US" sz="2000"/>
        </a:p>
      </dgm:t>
    </dgm:pt>
    <dgm:pt modelId="{785B82FF-AD97-47F7-BF60-5F164F299E0D}" type="sibTrans" cxnId="{E65898B0-C8E4-4D74-B859-F497CF526C28}">
      <dgm:prSet/>
      <dgm:spPr/>
      <dgm:t>
        <a:bodyPr/>
        <a:lstStyle/>
        <a:p>
          <a:endParaRPr lang="en-US" sz="2000"/>
        </a:p>
      </dgm:t>
    </dgm:pt>
    <dgm:pt modelId="{37AE62DA-B683-4AA5-BF14-2F22EB09D74D}">
      <dgm:prSet phldrT="[Text]" phldr="1" custT="1"/>
      <dgm:spPr/>
      <dgm:t>
        <a:bodyPr/>
        <a:lstStyle/>
        <a:p>
          <a:endParaRPr lang="en-US" sz="2000" dirty="0"/>
        </a:p>
      </dgm:t>
    </dgm:pt>
    <dgm:pt modelId="{4931F6FE-4C73-4783-81E5-C351507326B4}" type="parTrans" cxnId="{1632E5D3-BDCB-4E48-B7C4-0A45575D06CA}">
      <dgm:prSet/>
      <dgm:spPr/>
      <dgm:t>
        <a:bodyPr/>
        <a:lstStyle/>
        <a:p>
          <a:endParaRPr lang="en-US" sz="2000"/>
        </a:p>
      </dgm:t>
    </dgm:pt>
    <dgm:pt modelId="{2BD5355C-0D83-41A5-9B63-826050E3B270}" type="sibTrans" cxnId="{1632E5D3-BDCB-4E48-B7C4-0A45575D06CA}">
      <dgm:prSet/>
      <dgm:spPr/>
      <dgm:t>
        <a:bodyPr/>
        <a:lstStyle/>
        <a:p>
          <a:endParaRPr lang="en-US" sz="2000"/>
        </a:p>
      </dgm:t>
    </dgm:pt>
    <dgm:pt modelId="{14002458-B863-4EC1-B2D3-A21CFE8C3D81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Most informative contributor</a:t>
          </a:r>
        </a:p>
      </dgm:t>
    </dgm:pt>
    <dgm:pt modelId="{278ECF0B-09B2-4DD9-B2CD-99E79EC1E884}" type="sibTrans" cxnId="{96B86AA7-1992-4D85-A127-52B1F8A5F926}">
      <dgm:prSet/>
      <dgm:spPr/>
      <dgm:t>
        <a:bodyPr/>
        <a:lstStyle/>
        <a:p>
          <a:endParaRPr lang="en-US" sz="2000"/>
        </a:p>
      </dgm:t>
    </dgm:pt>
    <dgm:pt modelId="{0DEEB46A-29CB-4960-A997-9A36BE68AF02}" type="parTrans" cxnId="{96B86AA7-1992-4D85-A127-52B1F8A5F926}">
      <dgm:prSet/>
      <dgm:spPr/>
      <dgm:t>
        <a:bodyPr/>
        <a:lstStyle/>
        <a:p>
          <a:endParaRPr lang="en-US" sz="2000"/>
        </a:p>
      </dgm:t>
    </dgm:pt>
    <dgm:pt modelId="{05777458-A5A3-40F4-96E2-7C15DF86AAAA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91440" tIns="91440" rIns="91440" bIns="91440" numCol="1" spcCol="1270" anchor="ctr" anchorCtr="0"/>
        <a:lstStyle/>
        <a:p>
          <a:pPr>
            <a:buNone/>
          </a:pPr>
          <a:r>
            <a:rPr lang="en-US" dirty="0">
              <a:solidFill>
                <a:srgbClr val="FFFFFF"/>
              </a:solidFill>
              <a:latin typeface="Arial"/>
              <a:ea typeface="+mn-ea"/>
              <a:cs typeface="+mn-cs"/>
            </a:rPr>
            <a:t>Mixture separation</a:t>
          </a:r>
        </a:p>
      </dgm:t>
    </dgm:pt>
    <dgm:pt modelId="{E7AF2734-81FF-480E-8128-2DE6EC45E422}" type="parTrans" cxnId="{E50EFADB-0AB9-49E7-B4A3-0EBE4D77F52B}">
      <dgm:prSet/>
      <dgm:spPr/>
      <dgm:t>
        <a:bodyPr/>
        <a:lstStyle/>
        <a:p>
          <a:endParaRPr lang="en-US"/>
        </a:p>
      </dgm:t>
    </dgm:pt>
    <dgm:pt modelId="{B0312AF2-D217-4666-A930-944E05C019DF}" type="sibTrans" cxnId="{E50EFADB-0AB9-49E7-B4A3-0EBE4D77F52B}">
      <dgm:prSet/>
      <dgm:spPr/>
      <dgm:t>
        <a:bodyPr/>
        <a:lstStyle/>
        <a:p>
          <a:endParaRPr lang="en-US"/>
        </a:p>
      </dgm:t>
    </dgm:pt>
    <dgm:pt modelId="{74652751-8F8C-4B4C-BDEF-B0B019FF1FFE}" type="pres">
      <dgm:prSet presAssocID="{C9489583-9AFA-46A5-A32F-6A248991A51B}" presName="Name0" presStyleCnt="0">
        <dgm:presLayoutVars>
          <dgm:dir/>
          <dgm:resizeHandles val="exact"/>
        </dgm:presLayoutVars>
      </dgm:prSet>
      <dgm:spPr/>
    </dgm:pt>
    <dgm:pt modelId="{51A2D940-D472-4508-940F-7D766D5667C1}" type="pres">
      <dgm:prSet presAssocID="{C9489583-9AFA-46A5-A32F-6A248991A51B}" presName="cycle" presStyleCnt="0"/>
      <dgm:spPr/>
    </dgm:pt>
    <dgm:pt modelId="{8A460764-42C6-4AE1-AF43-ABB9D3FEE7E7}" type="pres">
      <dgm:prSet presAssocID="{236AD080-320D-4A70-8DD1-56799D4107E4}" presName="nodeFirstNode" presStyleLbl="node1" presStyleIdx="0" presStyleCnt="5" custRadScaleRad="101282" custRadScaleInc="0">
        <dgm:presLayoutVars>
          <dgm:bulletEnabled val="1"/>
        </dgm:presLayoutVars>
      </dgm:prSet>
      <dgm:spPr/>
    </dgm:pt>
    <dgm:pt modelId="{0397C2B2-2978-41FB-AB70-6C43784DA3DC}" type="pres">
      <dgm:prSet presAssocID="{4A0A581C-00A1-43CC-AB04-206A493ED961}" presName="sibTransFirstNode" presStyleLbl="bgShp" presStyleIdx="0" presStyleCnt="1" custAng="5078732" custFlipVert="0" custFlipHor="1" custScaleX="7233" custScaleY="9731" custLinFactNeighborX="-46387" custLinFactNeighborY="67711"/>
      <dgm:spPr/>
    </dgm:pt>
    <dgm:pt modelId="{8B0CD65B-582D-4CD6-ADA0-D03E186B133C}" type="pres">
      <dgm:prSet presAssocID="{51631812-9ABF-4077-BF66-0EC25911F10A}" presName="nodeFollowingNodes" presStyleLbl="node1" presStyleIdx="1" presStyleCnt="5" custScaleX="106697" custScaleY="126153" custRadScaleRad="92715" custRadScaleInc="40135">
        <dgm:presLayoutVars>
          <dgm:bulletEnabled val="1"/>
        </dgm:presLayoutVars>
      </dgm:prSet>
      <dgm:spPr/>
    </dgm:pt>
    <dgm:pt modelId="{6ED41890-F9B4-4344-B622-93669316A416}" type="pres">
      <dgm:prSet presAssocID="{37AE62DA-B683-4AA5-BF14-2F22EB09D74D}" presName="nodeFollowingNodes" presStyleLbl="node1" presStyleIdx="2" presStyleCnt="5" custRadScaleRad="212480" custRadScaleInc="-240000">
        <dgm:presLayoutVars>
          <dgm:bulletEnabled val="1"/>
        </dgm:presLayoutVars>
      </dgm:prSet>
      <dgm:spPr/>
    </dgm:pt>
    <dgm:pt modelId="{0CE989C4-D8E2-4A4B-91CA-926130A9CFAE}" type="pres">
      <dgm:prSet presAssocID="{14002458-B863-4EC1-B2D3-A21CFE8C3D81}" presName="nodeFollowingNodes" presStyleLbl="node1" presStyleIdx="3" presStyleCnt="5" custScaleX="106920" custScaleY="115389" custRadScaleRad="100072" custRadScaleInc="239381">
        <dgm:presLayoutVars>
          <dgm:bulletEnabled val="1"/>
        </dgm:presLayoutVars>
      </dgm:prSet>
      <dgm:spPr>
        <a:xfrm>
          <a:off x="1892825" y="0"/>
          <a:ext cx="1847080" cy="996692"/>
        </a:xfrm>
        <a:prstGeom prst="roundRect">
          <a:avLst/>
        </a:prstGeom>
      </dgm:spPr>
    </dgm:pt>
    <dgm:pt modelId="{D18B2985-62E0-48DA-9B15-4BE87AFEFC08}" type="pres">
      <dgm:prSet presAssocID="{05777458-A5A3-40F4-96E2-7C15DF86AAAA}" presName="nodeFollowingNodes" presStyleLbl="node1" presStyleIdx="4" presStyleCnt="5" custScaleX="106920" custScaleY="115389" custRadScaleRad="103758" custRadScaleInc="-38203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0D984512-CF80-40FA-B300-A4BFBEC476A7}" type="presOf" srcId="{37AE62DA-B683-4AA5-BF14-2F22EB09D74D}" destId="{6ED41890-F9B4-4344-B622-93669316A416}" srcOrd="0" destOrd="0" presId="urn:microsoft.com/office/officeart/2005/8/layout/cycle3"/>
    <dgm:cxn modelId="{2292BE1D-BF47-472B-ADEB-91A10974DD72}" srcId="{C9489583-9AFA-46A5-A32F-6A248991A51B}" destId="{236AD080-320D-4A70-8DD1-56799D4107E4}" srcOrd="0" destOrd="0" parTransId="{D8ADDAA6-CD88-482A-9C0E-9B2221E81A36}" sibTransId="{4A0A581C-00A1-43CC-AB04-206A493ED961}"/>
    <dgm:cxn modelId="{149C4582-E127-4A18-B754-EDC5D0089650}" type="presOf" srcId="{236AD080-320D-4A70-8DD1-56799D4107E4}" destId="{8A460764-42C6-4AE1-AF43-ABB9D3FEE7E7}" srcOrd="0" destOrd="0" presId="urn:microsoft.com/office/officeart/2005/8/layout/cycle3"/>
    <dgm:cxn modelId="{206CC192-C014-45AA-9ED4-C0D2618974F2}" type="presOf" srcId="{C9489583-9AFA-46A5-A32F-6A248991A51B}" destId="{74652751-8F8C-4B4C-BDEF-B0B019FF1FFE}" srcOrd="0" destOrd="0" presId="urn:microsoft.com/office/officeart/2005/8/layout/cycle3"/>
    <dgm:cxn modelId="{6C03E99D-DEE8-489E-A2CC-D1AFEE1E858A}" type="presOf" srcId="{05777458-A5A3-40F4-96E2-7C15DF86AAAA}" destId="{D18B2985-62E0-48DA-9B15-4BE87AFEFC08}" srcOrd="0" destOrd="0" presId="urn:microsoft.com/office/officeart/2005/8/layout/cycle3"/>
    <dgm:cxn modelId="{96B86AA7-1992-4D85-A127-52B1F8A5F926}" srcId="{C9489583-9AFA-46A5-A32F-6A248991A51B}" destId="{14002458-B863-4EC1-B2D3-A21CFE8C3D81}" srcOrd="3" destOrd="0" parTransId="{0DEEB46A-29CB-4960-A997-9A36BE68AF02}" sibTransId="{278ECF0B-09B2-4DD9-B2CD-99E79EC1E884}"/>
    <dgm:cxn modelId="{E65898B0-C8E4-4D74-B859-F497CF526C28}" srcId="{C9489583-9AFA-46A5-A32F-6A248991A51B}" destId="{51631812-9ABF-4077-BF66-0EC25911F10A}" srcOrd="1" destOrd="0" parTransId="{37A39EB0-D849-4DBF-B2FE-58DCA49C2B3F}" sibTransId="{785B82FF-AD97-47F7-BF60-5F164F299E0D}"/>
    <dgm:cxn modelId="{1632E5D3-BDCB-4E48-B7C4-0A45575D06CA}" srcId="{C9489583-9AFA-46A5-A32F-6A248991A51B}" destId="{37AE62DA-B683-4AA5-BF14-2F22EB09D74D}" srcOrd="2" destOrd="0" parTransId="{4931F6FE-4C73-4783-81E5-C351507326B4}" sibTransId="{2BD5355C-0D83-41A5-9B63-826050E3B270}"/>
    <dgm:cxn modelId="{E50EFADB-0AB9-49E7-B4A3-0EBE4D77F52B}" srcId="{C9489583-9AFA-46A5-A32F-6A248991A51B}" destId="{05777458-A5A3-40F4-96E2-7C15DF86AAAA}" srcOrd="4" destOrd="0" parTransId="{E7AF2734-81FF-480E-8128-2DE6EC45E422}" sibTransId="{B0312AF2-D217-4666-A930-944E05C019DF}"/>
    <dgm:cxn modelId="{04DB94E7-3663-4DB6-9F39-BE3E2CB139FE}" type="presOf" srcId="{51631812-9ABF-4077-BF66-0EC25911F10A}" destId="{8B0CD65B-582D-4CD6-ADA0-D03E186B133C}" srcOrd="0" destOrd="0" presId="urn:microsoft.com/office/officeart/2005/8/layout/cycle3"/>
    <dgm:cxn modelId="{FD6D4FFE-CDB3-4EA5-A12A-A0EF2DEC5684}" type="presOf" srcId="{4A0A581C-00A1-43CC-AB04-206A493ED961}" destId="{0397C2B2-2978-41FB-AB70-6C43784DA3DC}" srcOrd="0" destOrd="0" presId="urn:microsoft.com/office/officeart/2005/8/layout/cycle3"/>
    <dgm:cxn modelId="{616AB4FF-F661-4B51-B55B-AA0C8D4F1F7A}" type="presOf" srcId="{14002458-B863-4EC1-B2D3-A21CFE8C3D81}" destId="{0CE989C4-D8E2-4A4B-91CA-926130A9CFAE}" srcOrd="0" destOrd="0" presId="urn:microsoft.com/office/officeart/2005/8/layout/cycle3"/>
    <dgm:cxn modelId="{9A836726-451D-4226-B8A7-2D6CA2129A1E}" type="presParOf" srcId="{74652751-8F8C-4B4C-BDEF-B0B019FF1FFE}" destId="{51A2D940-D472-4508-940F-7D766D5667C1}" srcOrd="0" destOrd="0" presId="urn:microsoft.com/office/officeart/2005/8/layout/cycle3"/>
    <dgm:cxn modelId="{15288B79-441D-434D-A5CC-3D2A431059E1}" type="presParOf" srcId="{51A2D940-D472-4508-940F-7D766D5667C1}" destId="{8A460764-42C6-4AE1-AF43-ABB9D3FEE7E7}" srcOrd="0" destOrd="0" presId="urn:microsoft.com/office/officeart/2005/8/layout/cycle3"/>
    <dgm:cxn modelId="{0ED3D0B7-0F03-439D-8588-FD4FDAD44E01}" type="presParOf" srcId="{51A2D940-D472-4508-940F-7D766D5667C1}" destId="{0397C2B2-2978-41FB-AB70-6C43784DA3DC}" srcOrd="1" destOrd="0" presId="urn:microsoft.com/office/officeart/2005/8/layout/cycle3"/>
    <dgm:cxn modelId="{F8A0B5AD-76D3-43FB-AD69-7B9F9C2F9840}" type="presParOf" srcId="{51A2D940-D472-4508-940F-7D766D5667C1}" destId="{8B0CD65B-582D-4CD6-ADA0-D03E186B133C}" srcOrd="2" destOrd="0" presId="urn:microsoft.com/office/officeart/2005/8/layout/cycle3"/>
    <dgm:cxn modelId="{F6E34F41-98A7-46DC-AC2E-1D1BA73C9451}" type="presParOf" srcId="{51A2D940-D472-4508-940F-7D766D5667C1}" destId="{6ED41890-F9B4-4344-B622-93669316A416}" srcOrd="3" destOrd="0" presId="urn:microsoft.com/office/officeart/2005/8/layout/cycle3"/>
    <dgm:cxn modelId="{33438B11-1B85-4D0D-A19A-11CBDC42C951}" type="presParOf" srcId="{51A2D940-D472-4508-940F-7D766D5667C1}" destId="{0CE989C4-D8E2-4A4B-91CA-926130A9CFAE}" srcOrd="4" destOrd="0" presId="urn:microsoft.com/office/officeart/2005/8/layout/cycle3"/>
    <dgm:cxn modelId="{59B625FD-30D3-4DC1-BE28-A9C9408C7381}" type="presParOf" srcId="{51A2D940-D472-4508-940F-7D766D5667C1}" destId="{D18B2985-62E0-48DA-9B15-4BE87AFEFC08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7C2B2-2978-41FB-AB70-6C43784DA3DC}">
      <dsp:nvSpPr>
        <dsp:cNvPr id="0" name=""/>
        <dsp:cNvSpPr/>
      </dsp:nvSpPr>
      <dsp:spPr>
        <a:xfrm rot="16521268" flipH="1">
          <a:off x="934403" y="3601464"/>
          <a:ext cx="273739" cy="368279"/>
        </a:xfrm>
        <a:prstGeom prst="leftCircularArrow">
          <a:avLst>
            <a:gd name="adj1" fmla="val 5544"/>
            <a:gd name="adj2" fmla="val 330680"/>
            <a:gd name="adj3" fmla="val 13834083"/>
            <a:gd name="adj4" fmla="val 17350670"/>
            <a:gd name="adj5" fmla="val 5757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460764-42C6-4AE1-AF43-ABB9D3FEE7E7}">
      <dsp:nvSpPr>
        <dsp:cNvPr id="0" name=""/>
        <dsp:cNvSpPr/>
      </dsp:nvSpPr>
      <dsp:spPr>
        <a:xfrm>
          <a:off x="1963067" y="-32099"/>
          <a:ext cx="1727534" cy="8637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2005233" y="10067"/>
        <a:ext cx="1643202" cy="779435"/>
      </dsp:txXfrm>
    </dsp:sp>
    <dsp:sp modelId="{8B0CD65B-582D-4CD6-ADA0-D03E186B133C}">
      <dsp:nvSpPr>
        <dsp:cNvPr id="0" name=""/>
        <dsp:cNvSpPr/>
      </dsp:nvSpPr>
      <dsp:spPr>
        <a:xfrm>
          <a:off x="3393129" y="1627362"/>
          <a:ext cx="1843227" cy="1089668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Condition with reference</a:t>
          </a:r>
        </a:p>
      </dsp:txBody>
      <dsp:txXfrm>
        <a:off x="3446322" y="1680555"/>
        <a:ext cx="1736841" cy="983282"/>
      </dsp:txXfrm>
    </dsp:sp>
    <dsp:sp modelId="{6ED41890-F9B4-4344-B622-93669316A416}">
      <dsp:nvSpPr>
        <dsp:cNvPr id="0" name=""/>
        <dsp:cNvSpPr/>
      </dsp:nvSpPr>
      <dsp:spPr>
        <a:xfrm>
          <a:off x="1963067" y="0"/>
          <a:ext cx="1727534" cy="8637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2005233" y="42166"/>
        <a:ext cx="1643202" cy="779435"/>
      </dsp:txXfrm>
    </dsp:sp>
    <dsp:sp modelId="{0CE989C4-D8E2-4A4B-91CA-926130A9CFAE}">
      <dsp:nvSpPr>
        <dsp:cNvPr id="0" name=""/>
        <dsp:cNvSpPr/>
      </dsp:nvSpPr>
      <dsp:spPr>
        <a:xfrm>
          <a:off x="1892825" y="0"/>
          <a:ext cx="1847080" cy="996692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Most informative contributor</a:t>
          </a:r>
        </a:p>
      </dsp:txBody>
      <dsp:txXfrm>
        <a:off x="1941479" y="48654"/>
        <a:ext cx="1749772" cy="899384"/>
      </dsp:txXfrm>
    </dsp:sp>
    <dsp:sp modelId="{D18B2985-62E0-48DA-9B15-4BE87AFEFC08}">
      <dsp:nvSpPr>
        <dsp:cNvPr id="0" name=""/>
        <dsp:cNvSpPr/>
      </dsp:nvSpPr>
      <dsp:spPr>
        <a:xfrm>
          <a:off x="234917" y="1659008"/>
          <a:ext cx="1847080" cy="996692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Mixture separation</a:t>
          </a:r>
        </a:p>
      </dsp:txBody>
      <dsp:txXfrm>
        <a:off x="283571" y="1707662"/>
        <a:ext cx="1749772" cy="899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>
            <a:extLst>
              <a:ext uri="{FF2B5EF4-FFF2-40B4-BE49-F238E27FC236}">
                <a16:creationId xmlns:a16="http://schemas.microsoft.com/office/drawing/2014/main" id="{61E7DCD2-AFD1-3347-98C7-CC9368EF69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5" name="Rectangle 1027">
            <a:extLst>
              <a:ext uri="{FF2B5EF4-FFF2-40B4-BE49-F238E27FC236}">
                <a16:creationId xmlns:a16="http://schemas.microsoft.com/office/drawing/2014/main" id="{1EA2635D-A6C6-EB4D-A0AD-06E2D537797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6" name="Rectangle 1028">
            <a:extLst>
              <a:ext uri="{FF2B5EF4-FFF2-40B4-BE49-F238E27FC236}">
                <a16:creationId xmlns:a16="http://schemas.microsoft.com/office/drawing/2014/main" id="{C70159E4-2D6F-7E44-BF31-DE65716A12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r>
              <a:rPr lang="en-US" altLang="en-US"/>
              <a:t>Cybergenetics © 2003-2016</a:t>
            </a:r>
          </a:p>
        </p:txBody>
      </p:sp>
      <p:sp>
        <p:nvSpPr>
          <p:cNvPr id="161797" name="Rectangle 1029">
            <a:extLst>
              <a:ext uri="{FF2B5EF4-FFF2-40B4-BE49-F238E27FC236}">
                <a16:creationId xmlns:a16="http://schemas.microsoft.com/office/drawing/2014/main" id="{2D8B4378-4617-4141-8060-50AA2F51608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8A57B6-F224-C345-9A21-7C74F8F38B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973FDBB3-3D8A-C946-9CA2-2F8BF5031CD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5745B9C0-B2DB-9246-822D-2E4CAE5A969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75BBA142-8DA7-1042-A294-4AA2EBDD8ED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9C1C2688-686D-C54A-84F8-81806D92506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3190" name="Rectangle 6">
            <a:extLst>
              <a:ext uri="{FF2B5EF4-FFF2-40B4-BE49-F238E27FC236}">
                <a16:creationId xmlns:a16="http://schemas.microsoft.com/office/drawing/2014/main" id="{F64418CF-9BD9-4E48-883E-78FA30785A6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93191" name="Rectangle 7">
            <a:extLst>
              <a:ext uri="{FF2B5EF4-FFF2-40B4-BE49-F238E27FC236}">
                <a16:creationId xmlns:a16="http://schemas.microsoft.com/office/drawing/2014/main" id="{00E3DBAE-4BF3-A846-896E-9FF83E0D6E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D786C8-D178-6248-A581-152AD7C679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>
            <a:extLst>
              <a:ext uri="{FF2B5EF4-FFF2-40B4-BE49-F238E27FC236}">
                <a16:creationId xmlns:a16="http://schemas.microsoft.com/office/drawing/2014/main" id="{45E1DAB0-38A0-5745-8C18-EA6FDF2462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2003-2011</a:t>
            </a:r>
          </a:p>
        </p:txBody>
      </p:sp>
      <p:sp>
        <p:nvSpPr>
          <p:cNvPr id="16386" name="Rectangle 7">
            <a:extLst>
              <a:ext uri="{FF2B5EF4-FFF2-40B4-BE49-F238E27FC236}">
                <a16:creationId xmlns:a16="http://schemas.microsoft.com/office/drawing/2014/main" id="{E959AD92-9CDA-A04F-A4FC-0EAF4EF01B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5B16127-043C-8146-BDD7-F6219DD6DCAB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2DFFC8A9-5274-264B-8A2F-E7C9394E78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52B81BA-4C91-B045-B1B0-9913F24BF2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5623BA-AF19-410E-833F-E23FB98AE6F7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766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5623BA-AF19-410E-833F-E23FB98AE6F7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614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5623BA-AF19-410E-833F-E23FB98AE6F7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2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5623BA-AF19-410E-833F-E23FB98AE6F7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225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5623BA-AF19-410E-833F-E23FB98AE6F7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262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5623BA-AF19-410E-833F-E23FB98AE6F7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588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A54FF0B5-1AE8-7E4D-9496-6B11990A30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FBAFEE58-334E-6B4F-96B8-35EE0B4C5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7651" name="Footer Placeholder 3">
            <a:extLst>
              <a:ext uri="{FF2B5EF4-FFF2-40B4-BE49-F238E27FC236}">
                <a16:creationId xmlns:a16="http://schemas.microsoft.com/office/drawing/2014/main" id="{A63D65F5-C09A-6244-8D52-47021923043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2007-2010</a:t>
            </a:r>
          </a:p>
        </p:txBody>
      </p:sp>
      <p:sp>
        <p:nvSpPr>
          <p:cNvPr id="27652" name="Slide Number Placeholder 4">
            <a:extLst>
              <a:ext uri="{FF2B5EF4-FFF2-40B4-BE49-F238E27FC236}">
                <a16:creationId xmlns:a16="http://schemas.microsoft.com/office/drawing/2014/main" id="{0AA36C1E-34F5-A249-B386-E9BAA492B0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F8E5F7F-D555-4146-871B-9AB3CF669030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5C8AE2D2-4D06-E14D-9296-B7980712FF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6354FBE5-13AE-1D4C-9E69-BFFF3DB6B7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0723" name="Footer Placeholder 3">
            <a:extLst>
              <a:ext uri="{FF2B5EF4-FFF2-40B4-BE49-F238E27FC236}">
                <a16:creationId xmlns:a16="http://schemas.microsoft.com/office/drawing/2014/main" id="{232F9628-A299-CB44-A473-31073874175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2007-2010</a:t>
            </a:r>
          </a:p>
        </p:txBody>
      </p:sp>
      <p:sp>
        <p:nvSpPr>
          <p:cNvPr id="30724" name="Slide Number Placeholder 4">
            <a:extLst>
              <a:ext uri="{FF2B5EF4-FFF2-40B4-BE49-F238E27FC236}">
                <a16:creationId xmlns:a16="http://schemas.microsoft.com/office/drawing/2014/main" id="{F453B325-B644-7C4B-84AF-81EAD7DD1E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43FF82A-A6CF-F243-9C85-2A9820A13074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016C30-94DC-8C49-8910-56A5E80853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5EBE13-A542-F34B-91C0-B707BC64FB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D7E65F-91BE-864C-9315-59E0F0354F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DB234-0CB4-9446-979D-293D5C8E69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13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F61F2D-0799-DE4A-9A46-1D482D095D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0C67C7-83F2-FA4E-8456-DC0028621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FF9BED-E065-D74B-8657-D0464DECD4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EC571-8980-7947-851C-6C75E3433E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4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8F7BDA-F17C-9C49-8C85-7D1D27138D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2885C1-4EA9-9C4C-8B8D-EBBEE57049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B1AADA-7793-6942-81AB-EEE9E46CC2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C879D-D521-264C-87FB-5893EB26D6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50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6D7CA6-56C6-2B48-B04D-2BB186977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9B7A74-2CAB-2347-9E2D-8D5D9BEDE7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28CFB2-10EA-BB47-B65F-6577BF9CCC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BBEAD-E1EC-AE48-905F-5C568AA9C6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66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7F19D7-2F63-4042-AE47-6D4DC9DF8C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BD599E-418F-824B-A88D-CE7D5FC8F9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CFC5B2-C304-4C4B-A129-4D58A3962F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8FD32-3948-A247-9EF6-F44CE513A6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46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5CE6F5-7E08-2142-8751-F9354026FA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44B82A-917F-7F45-81DF-F9D028AC94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493C26-CFE4-9D40-8D96-D99DB77B1B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A9D75-0F82-164F-9438-AA70BEE997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04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7927BDB-9E3E-CE47-9E6A-3FCC79DCC8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0434862-AB92-3B40-92DD-939A31517D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3A14A7F-A06B-144A-882C-35F685EE61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032E6-3078-5749-BD2B-DC83019C2D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11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D7127C-5FE3-094A-89B4-E65247D7E1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73B21F9-0838-F44D-9F7A-960C3FDA7B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DE0C726-F20F-4945-9725-A96897F05E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CB83A-2425-7A47-BC74-685BDC6CE0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28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7402DCF-49B5-C246-A61A-10DE289588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24BFEF5-A44A-CA4D-91FB-3D5A39ED36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F307C46-EB73-B840-B8F4-93F3B95E1A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78577-6843-3840-934A-300DACB982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33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68ED6C-00A2-0041-B9A4-E8C08A4E40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D576AE-9B25-F849-806C-496E73EAD2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B84D20-9237-ED40-8265-CF2ADCE30C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90B15-B773-7448-AB36-E424A6ED77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73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9D39B7-D908-7349-A88F-FEA0BB84D8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128C50-3B9E-944C-8742-8EDC134698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21895B-5C73-C748-86F4-86405111EF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11605-2519-ED46-BAF6-790FC740E8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58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FFF2F21-59FB-9145-BD39-EEE5FF5739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65B8487-42F5-C849-AB5F-10D950685B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6726113-5A0A-0543-BD89-B5CA1A26EC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B11DA0B-D2C3-EC45-B400-8B53257C16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2A665E0-7FE5-ED4C-987D-BE67987CC1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2" charset="0"/>
              </a:defRPr>
            </a:lvl1pPr>
          </a:lstStyle>
          <a:p>
            <a:pPr>
              <a:defRPr/>
            </a:pPr>
            <a:fld id="{EAFAE69D-1C59-3941-9B15-6A6B0AD4C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93FBB38-8FDD-F948-B056-1DDBA66E4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5272088"/>
            <a:ext cx="13843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6">
            <a:extLst>
              <a:ext uri="{FF2B5EF4-FFF2-40B4-BE49-F238E27FC236}">
                <a16:creationId xmlns:a16="http://schemas.microsoft.com/office/drawing/2014/main" id="{CC4A9625-BAEF-4040-93A5-E3E2B2FBF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C4AAB3FD-B55D-4244-99D2-38961FBAFB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600" b="1">
                <a:ea typeface="ＭＳ Ｐゴシック" panose="020B0600070205080204" pitchFamily="34" charset="-128"/>
              </a:rPr>
              <a:t>Peeling Away Uncertainty: </a:t>
            </a:r>
            <a:br>
              <a:rPr lang="en-US" altLang="en-US" sz="3600" b="1">
                <a:ea typeface="ＭＳ Ｐゴシック" panose="020B0600070205080204" pitchFamily="34" charset="-128"/>
              </a:rPr>
            </a:br>
            <a:r>
              <a:rPr lang="en-US" altLang="en-US" sz="3600" b="1">
                <a:ea typeface="ＭＳ Ｐゴシック" panose="020B0600070205080204" pitchFamily="34" charset="-128"/>
              </a:rPr>
              <a:t>A Probabilistic Approach to </a:t>
            </a:r>
            <a:br>
              <a:rPr lang="en-US" altLang="en-US" sz="3600" b="1">
                <a:ea typeface="ＭＳ Ｐゴシック" panose="020B0600070205080204" pitchFamily="34" charset="-128"/>
              </a:rPr>
            </a:br>
            <a:r>
              <a:rPr lang="en-US" altLang="en-US" sz="3600" b="1">
                <a:ea typeface="ＭＳ Ｐゴシック" panose="020B0600070205080204" pitchFamily="34" charset="-128"/>
              </a:rPr>
              <a:t>DNA Mixture Deconvolution</a:t>
            </a:r>
            <a:endParaRPr lang="en-US" altLang="en-US" sz="3600" b="1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268B0B54-692D-7D4A-A37C-81C4C7DFF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3965575"/>
            <a:ext cx="7993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0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William Allan</a:t>
            </a:r>
            <a:r>
              <a:rPr lang="en-US" altLang="en-US" sz="2000" b="1" baseline="30000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0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MS; </a:t>
            </a:r>
            <a:r>
              <a:rPr lang="en-US" altLang="en-US" sz="20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Hajara</a:t>
            </a:r>
            <a:r>
              <a:rPr lang="en-US" altLang="en-US" sz="20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Chaudhry</a:t>
            </a:r>
            <a:r>
              <a:rPr lang="en-US" altLang="en-US" sz="2000" b="1" baseline="30000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MS; John Donahue</a:t>
            </a:r>
            <a:r>
              <a:rPr lang="en-US" altLang="en-US" sz="2000" b="1" baseline="30000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altLang="en-US" sz="20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MA; </a:t>
            </a:r>
          </a:p>
          <a:p>
            <a:pPr algn="ctr">
              <a:defRPr/>
            </a:pPr>
            <a:r>
              <a:rPr lang="en-US" altLang="en-US" sz="20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Mark Perlin</a:t>
            </a:r>
            <a:r>
              <a:rPr lang="en-US" altLang="en-US" sz="2000" b="1" baseline="30000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0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PhD, MD, PhD; Mark Wilson</a:t>
            </a:r>
            <a:r>
              <a:rPr lang="en-US" altLang="en-US" sz="2000" b="1" baseline="30000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PhD</a:t>
            </a:r>
          </a:p>
        </p:txBody>
      </p:sp>
      <p:sp>
        <p:nvSpPr>
          <p:cNvPr id="89093" name="Text Box 5">
            <a:extLst>
              <a:ext uri="{FF2B5EF4-FFF2-40B4-BE49-F238E27FC236}">
                <a16:creationId xmlns:a16="http://schemas.microsoft.com/office/drawing/2014/main" id="{F4CCDD8B-850E-E641-AF3C-6A5141309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4563" y="6477000"/>
            <a:ext cx="2173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Cybergenetics © 2003-2022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71E1447-5F78-BB4D-8E5D-A34447E64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725" y="2308225"/>
            <a:ext cx="61944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American Academy of Forensic Sciences</a:t>
            </a:r>
          </a:p>
          <a:p>
            <a:pPr algn="ctr">
              <a:defRPr/>
            </a:pPr>
            <a:r>
              <a:rPr lang="en-US" altLang="en-US" b="1" dirty="0">
                <a:solidFill>
                  <a:srgbClr val="2F8B2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Criminalistics Section</a:t>
            </a:r>
          </a:p>
          <a:p>
            <a:pPr algn="ctr">
              <a:defRPr/>
            </a:pPr>
            <a:r>
              <a:rPr lang="en-US" alt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February, 2022</a:t>
            </a:r>
          </a:p>
          <a:p>
            <a:pPr algn="ctr">
              <a:defRPr/>
            </a:pPr>
            <a:r>
              <a:rPr lang="en-US" alt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Seattle, WA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7D19880A-2FE4-A744-954E-622B3DB6B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4764088"/>
            <a:ext cx="61880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000" b="1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Cybergenetics Corp, Pennsylvania</a:t>
            </a:r>
          </a:p>
          <a:p>
            <a:pPr algn="ctr">
              <a:defRPr/>
            </a:pPr>
            <a:r>
              <a:rPr lang="en-US" altLang="en-US" sz="2000" b="1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George Mason University, Virginia</a:t>
            </a:r>
          </a:p>
          <a:p>
            <a:pPr algn="ctr">
              <a:defRPr/>
            </a:pPr>
            <a:r>
              <a:rPr lang="en-US" altLang="en-US" sz="2000" b="1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alt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Beaufort County Sheriff’s Office, South Carolina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E4033573-9384-4B6C-9CCC-A335A3839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863" y="609600"/>
            <a:ext cx="7780337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Increasing information yield</a:t>
            </a:r>
          </a:p>
        </p:txBody>
      </p:sp>
      <p:sp>
        <p:nvSpPr>
          <p:cNvPr id="26626" name="Slide Number Placeholder 1">
            <a:extLst>
              <a:ext uri="{FF2B5EF4-FFF2-40B4-BE49-F238E27FC236}">
                <a16:creationId xmlns:a16="http://schemas.microsoft.com/office/drawing/2014/main" id="{8DF7071D-A248-4CEC-A174-5FE72E4A478D}"/>
              </a:ext>
            </a:extLst>
          </p:cNvPr>
          <p:cNvSpPr txBox="1">
            <a:spLocks/>
          </p:cNvSpPr>
          <p:nvPr/>
        </p:nvSpPr>
        <p:spPr bwMode="auto">
          <a:xfrm>
            <a:off x="7796213" y="101600"/>
            <a:ext cx="11874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B5575D3-D0A8-4423-B3C3-12B4588E92E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85825" y="1862138"/>
          <a:ext cx="8083550" cy="291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Worksheet" r:id="rId4" imgW="7662760" imgH="2676338" progId="Excel.Sheet.12">
                  <p:embed/>
                </p:oleObj>
              </mc:Choice>
              <mc:Fallback>
                <p:oleObj name="Worksheet" r:id="rId4" imgW="7662760" imgH="2676338" progId="Excel.Shee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7B5575D3-D0A8-4423-B3C3-12B4588E92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5825" y="1862138"/>
                        <a:ext cx="8083550" cy="291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3">
            <a:extLst>
              <a:ext uri="{FF2B5EF4-FFF2-40B4-BE49-F238E27FC236}">
                <a16:creationId xmlns:a16="http://schemas.microsoft.com/office/drawing/2014/main" id="{98C49BB0-B2C5-4CEE-A734-BD37C9860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475" y="5028822"/>
            <a:ext cx="64077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Conditioning improves genotype separation for overlapping contributors,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match information doubled overall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489DFB-ECC6-4262-B9B9-3F7626900A01}"/>
              </a:ext>
            </a:extLst>
          </p:cNvPr>
          <p:cNvSpPr/>
          <p:nvPr/>
        </p:nvSpPr>
        <p:spPr bwMode="auto">
          <a:xfrm>
            <a:off x="2766374" y="3978322"/>
            <a:ext cx="590975" cy="559559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EA3F88-A35F-4E87-87F4-4D14E185CBF2}"/>
              </a:ext>
            </a:extLst>
          </p:cNvPr>
          <p:cNvSpPr/>
          <p:nvPr/>
        </p:nvSpPr>
        <p:spPr bwMode="auto">
          <a:xfrm>
            <a:off x="6776113" y="2504364"/>
            <a:ext cx="1426191" cy="2033517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0CDA74-0D08-4434-8BE4-69FF3A1EF388}"/>
              </a:ext>
            </a:extLst>
          </p:cNvPr>
          <p:cNvSpPr txBox="1"/>
          <p:nvPr/>
        </p:nvSpPr>
        <p:spPr>
          <a:xfrm>
            <a:off x="885683" y="1836681"/>
            <a:ext cx="2915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5-contributor mixture</a:t>
            </a:r>
          </a:p>
        </p:txBody>
      </p:sp>
    </p:spTree>
    <p:extLst>
      <p:ext uri="{BB962C8B-B14F-4D97-AF65-F5344CB8AC3E}">
        <p14:creationId xmlns:p14="http://schemas.microsoft.com/office/powerpoint/2010/main" val="495499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9AE87698-CC2B-DB4D-B526-0874F6187C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863" y="609600"/>
            <a:ext cx="7780337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Queen v. Robert Xie</a:t>
            </a:r>
          </a:p>
        </p:txBody>
      </p:sp>
      <p:sp>
        <p:nvSpPr>
          <p:cNvPr id="26627" name="TextBox 1">
            <a:extLst>
              <a:ext uri="{FF2B5EF4-FFF2-40B4-BE49-F238E27FC236}">
                <a16:creationId xmlns:a16="http://schemas.microsoft.com/office/drawing/2014/main" id="{9C091D1B-E248-B040-8660-C3AA69DA0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1752600"/>
            <a:ext cx="82248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On the night of 18 July 2009, in a Sydney suburb,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five Lin family members were bludgeoned to death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in their North Epping home (Australia). </a:t>
            </a:r>
          </a:p>
        </p:txBody>
      </p:sp>
      <p:pic>
        <p:nvPicPr>
          <p:cNvPr id="26628" name="Picture 3" descr="A house with a red roof&#10;&#10;Description automatically generated with low confidence">
            <a:extLst>
              <a:ext uri="{FF2B5EF4-FFF2-40B4-BE49-F238E27FC236}">
                <a16:creationId xmlns:a16="http://schemas.microsoft.com/office/drawing/2014/main" id="{3FBA6913-F63C-E448-A388-B65BE154C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3581400"/>
            <a:ext cx="4494212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>
            <a:extLst>
              <a:ext uri="{FF2B5EF4-FFF2-40B4-BE49-F238E27FC236}">
                <a16:creationId xmlns:a16="http://schemas.microsoft.com/office/drawing/2014/main" id="{2440D6D5-AF1D-D246-83A8-1B69F553A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3581400"/>
            <a:ext cx="3565525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DA037A97-2729-2E44-8269-973C58CEF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863" y="609600"/>
            <a:ext cx="7780337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Blood stain 91</a:t>
            </a: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53402DEF-5BEF-0B48-904D-2509723E8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1752600"/>
            <a:ext cx="86756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7030A0"/>
                </a:solidFill>
              </a:rPr>
              <a:t>Suspicion fell on the wife’s brother-in-law, Robert Xie.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7030A0"/>
                </a:solidFill>
              </a:rPr>
              <a:t>Xie had cleaned his garage floor that morning.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7030A0"/>
                </a:solidFill>
              </a:rPr>
              <a:t>Police examined the garage floor stains.   </a:t>
            </a:r>
          </a:p>
        </p:txBody>
      </p:sp>
      <p:pic>
        <p:nvPicPr>
          <p:cNvPr id="28676" name="Picture 2" descr="A picture containing text, building, ground&#10;&#10;Description automatically generated">
            <a:extLst>
              <a:ext uri="{FF2B5EF4-FFF2-40B4-BE49-F238E27FC236}">
                <a16:creationId xmlns:a16="http://schemas.microsoft.com/office/drawing/2014/main" id="{26684706-FA17-8D4C-B498-1C6655C15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9851" r="19296" b="6686"/>
          <a:stretch>
            <a:fillRect/>
          </a:stretch>
        </p:blipFill>
        <p:spPr bwMode="auto">
          <a:xfrm>
            <a:off x="677863" y="3721100"/>
            <a:ext cx="3140075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ight Arrow 3">
            <a:extLst>
              <a:ext uri="{FF2B5EF4-FFF2-40B4-BE49-F238E27FC236}">
                <a16:creationId xmlns:a16="http://schemas.microsoft.com/office/drawing/2014/main" id="{445FE3A7-2557-2843-B793-41879641A184}"/>
              </a:ext>
            </a:extLst>
          </p:cNvPr>
          <p:cNvSpPr>
            <a:spLocks noChangeArrowheads="1"/>
          </p:cNvSpPr>
          <p:nvPr/>
        </p:nvSpPr>
        <p:spPr bwMode="auto">
          <a:xfrm rot="2557283">
            <a:off x="231775" y="3575050"/>
            <a:ext cx="947738" cy="290513"/>
          </a:xfrm>
          <a:prstGeom prst="rightArrow">
            <a:avLst>
              <a:gd name="adj1" fmla="val 50000"/>
              <a:gd name="adj2" fmla="val 4987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8678" name="Picture 2">
            <a:extLst>
              <a:ext uri="{FF2B5EF4-FFF2-40B4-BE49-F238E27FC236}">
                <a16:creationId xmlns:a16="http://schemas.microsoft.com/office/drawing/2014/main" id="{883F6A4D-52ED-0443-8A0D-501F9C12E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3551238"/>
            <a:ext cx="384810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Box 7">
            <a:extLst>
              <a:ext uri="{FF2B5EF4-FFF2-40B4-BE49-F238E27FC236}">
                <a16:creationId xmlns:a16="http://schemas.microsoft.com/office/drawing/2014/main" id="{038A55C5-4EDF-6E4E-A421-75439D93C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5" y="3706813"/>
            <a:ext cx="1603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FGA locus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928E42F6-5FD0-9A4F-9BC6-97DF92375A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863" y="609600"/>
            <a:ext cx="7780337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family question</a:t>
            </a:r>
          </a:p>
        </p:txBody>
      </p:sp>
      <p:sp>
        <p:nvSpPr>
          <p:cNvPr id="29699" name="TextBox 4">
            <a:extLst>
              <a:ext uri="{FF2B5EF4-FFF2-40B4-BE49-F238E27FC236}">
                <a16:creationId xmlns:a16="http://schemas.microsoft.com/office/drawing/2014/main" id="{DA44F3BA-E7AB-0640-BEAF-778777B6E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1600200"/>
            <a:ext cx="6883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0070C0"/>
                </a:solidFill>
              </a:rPr>
              <a:t>Forensic question #1</a:t>
            </a:r>
            <a:r>
              <a:rPr lang="en-US" altLang="en-US" sz="2800">
                <a:solidFill>
                  <a:srgbClr val="0070C0"/>
                </a:solidFill>
              </a:rPr>
              <a:t>: Is there DNA from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</a:rPr>
              <a:t> the Lin family in the garage floor mixture?</a:t>
            </a:r>
          </a:p>
        </p:txBody>
      </p:sp>
      <p:pic>
        <p:nvPicPr>
          <p:cNvPr id="29700" name="Picture 32" descr="Two people&#10;&#10;Description automatically generated with low confidence">
            <a:extLst>
              <a:ext uri="{FF2B5EF4-FFF2-40B4-BE49-F238E27FC236}">
                <a16:creationId xmlns:a16="http://schemas.microsoft.com/office/drawing/2014/main" id="{F8F2A625-C6AD-2E45-ABB5-19E26A6F2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1" t="5142" r="44455" b="37392"/>
          <a:stretch>
            <a:fillRect/>
          </a:stretch>
        </p:blipFill>
        <p:spPr bwMode="auto">
          <a:xfrm>
            <a:off x="2335213" y="2811463"/>
            <a:ext cx="11049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4" descr="Two people&#10;&#10;Description automatically generated with low confidence">
            <a:extLst>
              <a:ext uri="{FF2B5EF4-FFF2-40B4-BE49-F238E27FC236}">
                <a16:creationId xmlns:a16="http://schemas.microsoft.com/office/drawing/2014/main" id="{304C7D50-4626-9849-824E-49D313302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3" t="31342" r="23708" b="19525"/>
          <a:stretch>
            <a:fillRect/>
          </a:stretch>
        </p:blipFill>
        <p:spPr bwMode="auto">
          <a:xfrm>
            <a:off x="4019550" y="2811463"/>
            <a:ext cx="11811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36" descr="A couple of boys posing for the camera&#10;&#10;Description automatically generated with low confidence">
            <a:extLst>
              <a:ext uri="{FF2B5EF4-FFF2-40B4-BE49-F238E27FC236}">
                <a16:creationId xmlns:a16="http://schemas.microsoft.com/office/drawing/2014/main" id="{E4FA3992-1A41-8841-A0ED-F8D1196A6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0" t="11932" r="52887" b="60355"/>
          <a:stretch>
            <a:fillRect/>
          </a:stretch>
        </p:blipFill>
        <p:spPr bwMode="auto">
          <a:xfrm>
            <a:off x="4019550" y="4975225"/>
            <a:ext cx="119856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Box 37">
            <a:extLst>
              <a:ext uri="{FF2B5EF4-FFF2-40B4-BE49-F238E27FC236}">
                <a16:creationId xmlns:a16="http://schemas.microsoft.com/office/drawing/2014/main" id="{289E0188-1926-574D-A3C0-111C1B41E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938" y="6396038"/>
            <a:ext cx="1330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Terry (9)</a:t>
            </a:r>
          </a:p>
        </p:txBody>
      </p:sp>
      <p:sp>
        <p:nvSpPr>
          <p:cNvPr id="29704" name="TextBox 41">
            <a:extLst>
              <a:ext uri="{FF2B5EF4-FFF2-40B4-BE49-F238E27FC236}">
                <a16:creationId xmlns:a16="http://schemas.microsoft.com/office/drawing/2014/main" id="{17F8F267-8F37-0A4C-89EC-7E3FF99F7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438" y="4249738"/>
            <a:ext cx="1314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Min (45)</a:t>
            </a:r>
          </a:p>
        </p:txBody>
      </p:sp>
      <p:sp>
        <p:nvSpPr>
          <p:cNvPr id="29705" name="TextBox 42">
            <a:extLst>
              <a:ext uri="{FF2B5EF4-FFF2-40B4-BE49-F238E27FC236}">
                <a16:creationId xmlns:a16="http://schemas.microsoft.com/office/drawing/2014/main" id="{9CF740D9-FC02-5A4E-9F9A-8A1B78650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950" y="4249738"/>
            <a:ext cx="1674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Yun Li (43)</a:t>
            </a:r>
          </a:p>
        </p:txBody>
      </p:sp>
      <p:pic>
        <p:nvPicPr>
          <p:cNvPr id="29706" name="Picture 39" descr="A couple of boys posing for the camera&#10;&#10;Description automatically generated with low confidence">
            <a:extLst>
              <a:ext uri="{FF2B5EF4-FFF2-40B4-BE49-F238E27FC236}">
                <a16:creationId xmlns:a16="http://schemas.microsoft.com/office/drawing/2014/main" id="{EA896867-FD2C-3C4D-9066-C9D0D384D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7" t="8490" r="35716" b="65511"/>
          <a:stretch>
            <a:fillRect/>
          </a:stretch>
        </p:blipFill>
        <p:spPr bwMode="auto">
          <a:xfrm>
            <a:off x="2425700" y="5081588"/>
            <a:ext cx="1014413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TextBox 45">
            <a:extLst>
              <a:ext uri="{FF2B5EF4-FFF2-40B4-BE49-F238E27FC236}">
                <a16:creationId xmlns:a16="http://schemas.microsoft.com/office/drawing/2014/main" id="{403CD5FD-D01B-FE4D-99F4-AA92F1B96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3" y="6408738"/>
            <a:ext cx="1639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Henry (12)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EB8C317-85F5-B740-BACA-ACCB4C14489E}"/>
              </a:ext>
            </a:extLst>
          </p:cNvPr>
          <p:cNvCxnSpPr>
            <a:cxnSpLocks/>
            <a:stCxn id="29700" idx="3"/>
            <a:endCxn id="29701" idx="1"/>
          </p:cNvCxnSpPr>
          <p:nvPr/>
        </p:nvCxnSpPr>
        <p:spPr bwMode="auto">
          <a:xfrm flipV="1">
            <a:off x="3440113" y="3538538"/>
            <a:ext cx="579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709" name="Straight Connector 47">
            <a:extLst>
              <a:ext uri="{FF2B5EF4-FFF2-40B4-BE49-F238E27FC236}">
                <a16:creationId xmlns:a16="http://schemas.microsoft.com/office/drawing/2014/main" id="{9021C30E-5922-134D-8A94-55EB12170EA6}"/>
              </a:ext>
            </a:extLst>
          </p:cNvPr>
          <p:cNvCxnSpPr>
            <a:cxnSpLocks/>
          </p:cNvCxnSpPr>
          <p:nvPr/>
        </p:nvCxnSpPr>
        <p:spPr bwMode="auto">
          <a:xfrm>
            <a:off x="2805113" y="4811713"/>
            <a:ext cx="18684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0" name="Straight Connector 52">
            <a:extLst>
              <a:ext uri="{FF2B5EF4-FFF2-40B4-BE49-F238E27FC236}">
                <a16:creationId xmlns:a16="http://schemas.microsoft.com/office/drawing/2014/main" id="{7A4A7C51-0820-584E-93C0-2EFBD6C4B4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06700" y="4811713"/>
            <a:ext cx="0" cy="1635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1" name="Straight Connector 59">
            <a:extLst>
              <a:ext uri="{FF2B5EF4-FFF2-40B4-BE49-F238E27FC236}">
                <a16:creationId xmlns:a16="http://schemas.microsoft.com/office/drawing/2014/main" id="{079CA9F6-525A-7A45-B391-F6934B50A12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73600" y="4811713"/>
            <a:ext cx="0" cy="1635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2" name="Straight Connector 57">
            <a:extLst>
              <a:ext uri="{FF2B5EF4-FFF2-40B4-BE49-F238E27FC236}">
                <a16:creationId xmlns:a16="http://schemas.microsoft.com/office/drawing/2014/main" id="{441E1B82-B60C-9040-AC95-4E9BC6A7CA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0625" y="3538538"/>
            <a:ext cx="0" cy="127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3" name="Straight Connector 62">
            <a:extLst>
              <a:ext uri="{FF2B5EF4-FFF2-40B4-BE49-F238E27FC236}">
                <a16:creationId xmlns:a16="http://schemas.microsoft.com/office/drawing/2014/main" id="{356A58F2-6781-3649-A63D-6A9A3494ACED}"/>
              </a:ext>
            </a:extLst>
          </p:cNvPr>
          <p:cNvCxnSpPr>
            <a:cxnSpLocks/>
          </p:cNvCxnSpPr>
          <p:nvPr/>
        </p:nvCxnSpPr>
        <p:spPr bwMode="auto">
          <a:xfrm>
            <a:off x="4610100" y="2706688"/>
            <a:ext cx="1866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4" name="Straight Connector 63">
            <a:extLst>
              <a:ext uri="{FF2B5EF4-FFF2-40B4-BE49-F238E27FC236}">
                <a16:creationId xmlns:a16="http://schemas.microsoft.com/office/drawing/2014/main" id="{F4B3CF7C-C867-664C-8E9F-35C2B5F5145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11688" y="2706688"/>
            <a:ext cx="0" cy="161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5" name="Straight Connector 64">
            <a:extLst>
              <a:ext uri="{FF2B5EF4-FFF2-40B4-BE49-F238E27FC236}">
                <a16:creationId xmlns:a16="http://schemas.microsoft.com/office/drawing/2014/main" id="{64A54DB1-C305-0148-8153-D9FB6D2B9F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77000" y="2706688"/>
            <a:ext cx="0" cy="161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716" name="Picture 60" descr="A person sitting on a rock&#10;&#10;Description automatically generated with low confidence">
            <a:extLst>
              <a:ext uri="{FF2B5EF4-FFF2-40B4-BE49-F238E27FC236}">
                <a16:creationId xmlns:a16="http://schemas.microsoft.com/office/drawing/2014/main" id="{49009373-A815-BE44-B9BE-DEAF51C16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2" t="13860" r="45848" b="60532"/>
          <a:stretch>
            <a:fillRect/>
          </a:stretch>
        </p:blipFill>
        <p:spPr bwMode="auto">
          <a:xfrm>
            <a:off x="5740400" y="2787650"/>
            <a:ext cx="1281113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7" name="TextBox 67">
            <a:extLst>
              <a:ext uri="{FF2B5EF4-FFF2-40B4-BE49-F238E27FC236}">
                <a16:creationId xmlns:a16="http://schemas.microsoft.com/office/drawing/2014/main" id="{CCD13E0D-FBCE-C44A-B6D5-FDEFCF994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5763" y="4249738"/>
            <a:ext cx="187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Yun Bin (39)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79EE9F40-A824-1D47-97BE-AB94B8FA6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863" y="609600"/>
            <a:ext cx="7780337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peeling answer</a:t>
            </a:r>
          </a:p>
        </p:txBody>
      </p:sp>
      <p:sp>
        <p:nvSpPr>
          <p:cNvPr id="31746" name="Slide Number Placeholder 1">
            <a:extLst>
              <a:ext uri="{FF2B5EF4-FFF2-40B4-BE49-F238E27FC236}">
                <a16:creationId xmlns:a16="http://schemas.microsoft.com/office/drawing/2014/main" id="{8371CB18-E6F6-0F4D-B92C-54B05AA781EB}"/>
              </a:ext>
            </a:extLst>
          </p:cNvPr>
          <p:cNvSpPr txBox="1">
            <a:spLocks/>
          </p:cNvSpPr>
          <p:nvPr/>
        </p:nvSpPr>
        <p:spPr bwMode="auto">
          <a:xfrm>
            <a:off x="7796213" y="101600"/>
            <a:ext cx="11874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31747" name="TextBox 4">
            <a:extLst>
              <a:ext uri="{FF2B5EF4-FFF2-40B4-BE49-F238E27FC236}">
                <a16:creationId xmlns:a16="http://schemas.microsoft.com/office/drawing/2014/main" id="{E450B3B8-C2C3-3643-A13B-390C79ACF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1600200"/>
            <a:ext cx="8220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</a:rPr>
              <a:t>Without peeling, all five relatives look associated.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</a:rPr>
              <a:t>Kinship allele sharing? Or is their DNA truly there?</a:t>
            </a:r>
          </a:p>
        </p:txBody>
      </p:sp>
      <p:pic>
        <p:nvPicPr>
          <p:cNvPr id="31748" name="Picture 2" descr="Table&#10;&#10;Description automatically generated">
            <a:extLst>
              <a:ext uri="{FF2B5EF4-FFF2-40B4-BE49-F238E27FC236}">
                <a16:creationId xmlns:a16="http://schemas.microsoft.com/office/drawing/2014/main" id="{16B2065A-F710-6543-B832-368DB61BC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2" b="18633"/>
          <a:stretch>
            <a:fillRect/>
          </a:stretch>
        </p:blipFill>
        <p:spPr bwMode="auto">
          <a:xfrm>
            <a:off x="896938" y="2946400"/>
            <a:ext cx="7340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7">
            <a:extLst>
              <a:ext uri="{FF2B5EF4-FFF2-40B4-BE49-F238E27FC236}">
                <a16:creationId xmlns:a16="http://schemas.microsoft.com/office/drawing/2014/main" id="{2EFF0558-46E4-A840-9A56-96671BC03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638" y="6108700"/>
            <a:ext cx="7062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7030A0"/>
                </a:solidFill>
              </a:rPr>
              <a:t>With peeling, four of them are clearly there.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B93D23E5-9A70-C24D-A614-F5B3E9208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863" y="609600"/>
            <a:ext cx="7780337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missing sister</a:t>
            </a:r>
          </a:p>
        </p:txBody>
      </p:sp>
      <p:sp>
        <p:nvSpPr>
          <p:cNvPr id="32771" name="TextBox 4">
            <a:extLst>
              <a:ext uri="{FF2B5EF4-FFF2-40B4-BE49-F238E27FC236}">
                <a16:creationId xmlns:a16="http://schemas.microsoft.com/office/drawing/2014/main" id="{35ECD69B-E942-9347-BD31-1F3C09787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79740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0070C0"/>
                </a:solidFill>
              </a:rPr>
              <a:t>Forensic question #2</a:t>
            </a:r>
            <a:r>
              <a:rPr lang="en-US" altLang="en-US" sz="2800">
                <a:solidFill>
                  <a:srgbClr val="0070C0"/>
                </a:solidFill>
              </a:rPr>
              <a:t>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</a:rPr>
              <a:t> Is Brenda Lin’s DNA in the garage floor mixture?</a:t>
            </a:r>
          </a:p>
        </p:txBody>
      </p:sp>
      <p:pic>
        <p:nvPicPr>
          <p:cNvPr id="32772" name="Picture 5" descr="Two people&#10;&#10;Description automatically generated with low confidence">
            <a:extLst>
              <a:ext uri="{FF2B5EF4-FFF2-40B4-BE49-F238E27FC236}">
                <a16:creationId xmlns:a16="http://schemas.microsoft.com/office/drawing/2014/main" id="{B0C06705-962A-A442-991C-B1FC3A40A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1" t="5142" r="44455" b="37392"/>
          <a:stretch>
            <a:fillRect/>
          </a:stretch>
        </p:blipFill>
        <p:spPr bwMode="auto">
          <a:xfrm>
            <a:off x="2335213" y="2811463"/>
            <a:ext cx="11049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 descr="Two people&#10;&#10;Description automatically generated with low confidence">
            <a:extLst>
              <a:ext uri="{FF2B5EF4-FFF2-40B4-BE49-F238E27FC236}">
                <a16:creationId xmlns:a16="http://schemas.microsoft.com/office/drawing/2014/main" id="{B387F1CF-A303-B04E-A3B7-42C55CD74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3" t="31342" r="23708" b="19525"/>
          <a:stretch>
            <a:fillRect/>
          </a:stretch>
        </p:blipFill>
        <p:spPr bwMode="auto">
          <a:xfrm>
            <a:off x="4019550" y="2811463"/>
            <a:ext cx="11811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 descr="A couple of boys posing for the camera&#10;&#10;Description automatically generated with low confidence">
            <a:extLst>
              <a:ext uri="{FF2B5EF4-FFF2-40B4-BE49-F238E27FC236}">
                <a16:creationId xmlns:a16="http://schemas.microsoft.com/office/drawing/2014/main" id="{70B2BC35-5FDF-604B-9FD5-73B1001E8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0" t="11932" r="52887" b="60355"/>
          <a:stretch>
            <a:fillRect/>
          </a:stretch>
        </p:blipFill>
        <p:spPr bwMode="auto">
          <a:xfrm>
            <a:off x="4019550" y="4975225"/>
            <a:ext cx="119856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8">
            <a:extLst>
              <a:ext uri="{FF2B5EF4-FFF2-40B4-BE49-F238E27FC236}">
                <a16:creationId xmlns:a16="http://schemas.microsoft.com/office/drawing/2014/main" id="{8C9F7B0A-DD3E-734F-9466-74FF85FEF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938" y="6396038"/>
            <a:ext cx="1330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Terry (9)</a:t>
            </a:r>
          </a:p>
        </p:txBody>
      </p:sp>
      <p:sp>
        <p:nvSpPr>
          <p:cNvPr id="32776" name="TextBox 9">
            <a:extLst>
              <a:ext uri="{FF2B5EF4-FFF2-40B4-BE49-F238E27FC236}">
                <a16:creationId xmlns:a16="http://schemas.microsoft.com/office/drawing/2014/main" id="{C01851B3-F46D-E744-9B88-42BF10105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438" y="4249738"/>
            <a:ext cx="1314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Min (45)</a:t>
            </a:r>
          </a:p>
        </p:txBody>
      </p:sp>
      <p:pic>
        <p:nvPicPr>
          <p:cNvPr id="32777" name="Picture 11" descr="A couple of boys posing for the camera&#10;&#10;Description automatically generated with low confidence">
            <a:extLst>
              <a:ext uri="{FF2B5EF4-FFF2-40B4-BE49-F238E27FC236}">
                <a16:creationId xmlns:a16="http://schemas.microsoft.com/office/drawing/2014/main" id="{2247C7F0-6AF8-2C41-B379-E5A99AFFE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7" t="8490" r="35716" b="65511"/>
          <a:stretch>
            <a:fillRect/>
          </a:stretch>
        </p:blipFill>
        <p:spPr bwMode="auto">
          <a:xfrm>
            <a:off x="2425700" y="5081588"/>
            <a:ext cx="1014413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TextBox 12">
            <a:extLst>
              <a:ext uri="{FF2B5EF4-FFF2-40B4-BE49-F238E27FC236}">
                <a16:creationId xmlns:a16="http://schemas.microsoft.com/office/drawing/2014/main" id="{1E6ED977-C0DC-334D-8FA2-3E2EF3D4D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3" y="6408738"/>
            <a:ext cx="1639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Henry (12)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7FCECE-6CF0-9542-A13D-E1AAD72131A4}"/>
              </a:ext>
            </a:extLst>
          </p:cNvPr>
          <p:cNvCxnSpPr>
            <a:cxnSpLocks/>
            <a:stCxn id="32772" idx="3"/>
            <a:endCxn id="32773" idx="1"/>
          </p:cNvCxnSpPr>
          <p:nvPr/>
        </p:nvCxnSpPr>
        <p:spPr bwMode="auto">
          <a:xfrm flipV="1">
            <a:off x="3440113" y="3538538"/>
            <a:ext cx="579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780" name="Straight Connector 14">
            <a:extLst>
              <a:ext uri="{FF2B5EF4-FFF2-40B4-BE49-F238E27FC236}">
                <a16:creationId xmlns:a16="http://schemas.microsoft.com/office/drawing/2014/main" id="{4598F0FE-2CC7-464B-A83F-A80124A2E6C4}"/>
              </a:ext>
            </a:extLst>
          </p:cNvPr>
          <p:cNvCxnSpPr>
            <a:cxnSpLocks/>
          </p:cNvCxnSpPr>
          <p:nvPr/>
        </p:nvCxnSpPr>
        <p:spPr bwMode="auto">
          <a:xfrm>
            <a:off x="2805113" y="4811713"/>
            <a:ext cx="35877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1" name="Straight Connector 15">
            <a:extLst>
              <a:ext uri="{FF2B5EF4-FFF2-40B4-BE49-F238E27FC236}">
                <a16:creationId xmlns:a16="http://schemas.microsoft.com/office/drawing/2014/main" id="{332BD3F9-B551-6046-A136-12D543EB5E7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06700" y="4811713"/>
            <a:ext cx="0" cy="1635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2" name="Straight Connector 16">
            <a:extLst>
              <a:ext uri="{FF2B5EF4-FFF2-40B4-BE49-F238E27FC236}">
                <a16:creationId xmlns:a16="http://schemas.microsoft.com/office/drawing/2014/main" id="{6F325B6E-D362-8F4E-A4C9-0BC7DE45F53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73600" y="4811713"/>
            <a:ext cx="0" cy="1635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3" name="Straight Connector 17">
            <a:extLst>
              <a:ext uri="{FF2B5EF4-FFF2-40B4-BE49-F238E27FC236}">
                <a16:creationId xmlns:a16="http://schemas.microsoft.com/office/drawing/2014/main" id="{C109F2C1-6BC6-5C46-BF06-6995C2240B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0625" y="3538538"/>
            <a:ext cx="0" cy="127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4" name="Straight Connector 18">
            <a:extLst>
              <a:ext uri="{FF2B5EF4-FFF2-40B4-BE49-F238E27FC236}">
                <a16:creationId xmlns:a16="http://schemas.microsoft.com/office/drawing/2014/main" id="{17E2E2AE-3756-4040-823C-45BB40B666DD}"/>
              </a:ext>
            </a:extLst>
          </p:cNvPr>
          <p:cNvCxnSpPr>
            <a:cxnSpLocks/>
          </p:cNvCxnSpPr>
          <p:nvPr/>
        </p:nvCxnSpPr>
        <p:spPr bwMode="auto">
          <a:xfrm>
            <a:off x="4610100" y="2706688"/>
            <a:ext cx="1866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5" name="Straight Connector 19">
            <a:extLst>
              <a:ext uri="{FF2B5EF4-FFF2-40B4-BE49-F238E27FC236}">
                <a16:creationId xmlns:a16="http://schemas.microsoft.com/office/drawing/2014/main" id="{5AA00FE2-E28E-6F41-A158-764088B4B5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11688" y="2706688"/>
            <a:ext cx="0" cy="161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6" name="Straight Connector 20">
            <a:extLst>
              <a:ext uri="{FF2B5EF4-FFF2-40B4-BE49-F238E27FC236}">
                <a16:creationId xmlns:a16="http://schemas.microsoft.com/office/drawing/2014/main" id="{60BAAA3E-2E9A-2243-B653-C8F993BB67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77000" y="2706688"/>
            <a:ext cx="0" cy="161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2787" name="Picture 21" descr="A person sitting on a rock&#10;&#10;Description automatically generated with low confidence">
            <a:extLst>
              <a:ext uri="{FF2B5EF4-FFF2-40B4-BE49-F238E27FC236}">
                <a16:creationId xmlns:a16="http://schemas.microsoft.com/office/drawing/2014/main" id="{A86749A7-5686-3945-A994-02DA3B4BD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2" t="13860" r="45848" b="60532"/>
          <a:stretch>
            <a:fillRect/>
          </a:stretch>
        </p:blipFill>
        <p:spPr bwMode="auto">
          <a:xfrm>
            <a:off x="5740400" y="2787650"/>
            <a:ext cx="1281113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8" name="Picture 2" descr="A picture containing person, indoor, hair, staring&#10;&#10;Description automatically generated">
            <a:extLst>
              <a:ext uri="{FF2B5EF4-FFF2-40B4-BE49-F238E27FC236}">
                <a16:creationId xmlns:a16="http://schemas.microsoft.com/office/drawing/2014/main" id="{1685CE4D-3DBA-144B-8402-8A48F8AE11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0" t="5927" r="26031"/>
          <a:stretch>
            <a:fillRect/>
          </a:stretch>
        </p:blipFill>
        <p:spPr bwMode="auto">
          <a:xfrm>
            <a:off x="5740400" y="4975225"/>
            <a:ext cx="1277938" cy="1420813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789" name="Straight Connector 26">
            <a:extLst>
              <a:ext uri="{FF2B5EF4-FFF2-40B4-BE49-F238E27FC236}">
                <a16:creationId xmlns:a16="http://schemas.microsoft.com/office/drawing/2014/main" id="{6C0B5523-9F25-734B-9A72-80FAFFCEDA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92863" y="4811713"/>
            <a:ext cx="0" cy="1635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90" name="TextBox 28">
            <a:extLst>
              <a:ext uri="{FF2B5EF4-FFF2-40B4-BE49-F238E27FC236}">
                <a16:creationId xmlns:a16="http://schemas.microsoft.com/office/drawing/2014/main" id="{D3B81F6C-30D8-A146-B4ED-59F39281B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396038"/>
            <a:ext cx="1811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Brenda (15)</a:t>
            </a:r>
          </a:p>
        </p:txBody>
      </p:sp>
      <p:sp>
        <p:nvSpPr>
          <p:cNvPr id="32791" name="TextBox 24">
            <a:extLst>
              <a:ext uri="{FF2B5EF4-FFF2-40B4-BE49-F238E27FC236}">
                <a16:creationId xmlns:a16="http://schemas.microsoft.com/office/drawing/2014/main" id="{84B79246-9A10-664E-BDA2-304E0872A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4911725"/>
            <a:ext cx="8683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2792" name="TextBox 30">
            <a:extLst>
              <a:ext uri="{FF2B5EF4-FFF2-40B4-BE49-F238E27FC236}">
                <a16:creationId xmlns:a16="http://schemas.microsoft.com/office/drawing/2014/main" id="{8B0DFB6E-DE8C-5D4B-B478-2846F493B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950" y="4249738"/>
            <a:ext cx="1674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Yun Li (43)</a:t>
            </a:r>
          </a:p>
        </p:txBody>
      </p:sp>
      <p:sp>
        <p:nvSpPr>
          <p:cNvPr id="32793" name="TextBox 31">
            <a:extLst>
              <a:ext uri="{FF2B5EF4-FFF2-40B4-BE49-F238E27FC236}">
                <a16:creationId xmlns:a16="http://schemas.microsoft.com/office/drawing/2014/main" id="{3E5F97D3-35AB-FF49-98D6-D5AD867FE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5763" y="4249738"/>
            <a:ext cx="187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Yun Bin (39)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A802A9CC-8532-5141-95AD-9E3FB0F2E4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863" y="609600"/>
            <a:ext cx="7780337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Peeling reveals the truth</a:t>
            </a:r>
          </a:p>
        </p:txBody>
      </p:sp>
      <p:sp>
        <p:nvSpPr>
          <p:cNvPr id="33795" name="TextBox 4">
            <a:extLst>
              <a:ext uri="{FF2B5EF4-FFF2-40B4-BE49-F238E27FC236}">
                <a16:creationId xmlns:a16="http://schemas.microsoft.com/office/drawing/2014/main" id="{C2104DD4-2277-3B4E-B6E0-5DA346C08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1600200"/>
            <a:ext cx="7902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</a:rPr>
              <a:t>Without peeling, Brenda Lin might be present.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</a:rPr>
              <a:t>Sibling allele sharing? Or is her DNA truly there?</a:t>
            </a:r>
          </a:p>
        </p:txBody>
      </p:sp>
      <p:pic>
        <p:nvPicPr>
          <p:cNvPr id="33796" name="Picture 2" descr="Table&#10;&#10;Description automatically generated">
            <a:extLst>
              <a:ext uri="{FF2B5EF4-FFF2-40B4-BE49-F238E27FC236}">
                <a16:creationId xmlns:a16="http://schemas.microsoft.com/office/drawing/2014/main" id="{02F554F2-DC13-2847-968E-BF7145DE6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>
            <a:fillRect/>
          </a:stretch>
        </p:blipFill>
        <p:spPr bwMode="auto">
          <a:xfrm>
            <a:off x="330200" y="2806700"/>
            <a:ext cx="81280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7">
            <a:extLst>
              <a:ext uri="{FF2B5EF4-FFF2-40B4-BE49-F238E27FC236}">
                <a16:creationId xmlns:a16="http://schemas.microsoft.com/office/drawing/2014/main" id="{91CBAC3F-4B02-B545-8662-EE019DA48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6108700"/>
            <a:ext cx="7513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7030A0"/>
                </a:solidFill>
              </a:rPr>
              <a:t>With peeling, Brenda’s DNA clearly isn’t there.</a:t>
            </a:r>
          </a:p>
        </p:txBody>
      </p:sp>
      <p:sp>
        <p:nvSpPr>
          <p:cNvPr id="33798" name="Right Arrow 8">
            <a:extLst>
              <a:ext uri="{FF2B5EF4-FFF2-40B4-BE49-F238E27FC236}">
                <a16:creationId xmlns:a16="http://schemas.microsoft.com/office/drawing/2014/main" id="{7AFE3C50-239D-6147-862E-381286C18E6C}"/>
              </a:ext>
            </a:extLst>
          </p:cNvPr>
          <p:cNvSpPr>
            <a:spLocks noChangeArrowheads="1"/>
          </p:cNvSpPr>
          <p:nvPr/>
        </p:nvSpPr>
        <p:spPr bwMode="auto">
          <a:xfrm rot="-8286723">
            <a:off x="8115300" y="6062663"/>
            <a:ext cx="946150" cy="290512"/>
          </a:xfrm>
          <a:prstGeom prst="rightArrow">
            <a:avLst>
              <a:gd name="adj1" fmla="val 50000"/>
              <a:gd name="adj2" fmla="val 4978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177F1FB4-195C-6742-974E-2687245E1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34818" name="TextBox 2">
            <a:extLst>
              <a:ext uri="{FF2B5EF4-FFF2-40B4-BE49-F238E27FC236}">
                <a16:creationId xmlns:a16="http://schemas.microsoft.com/office/drawing/2014/main" id="{A20E8C6E-DEF1-BD47-987F-317742975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1971675"/>
            <a:ext cx="86137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0"/>
                </a:solidFill>
              </a:rPr>
              <a:t>• Mixture data contain DNA identification information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0"/>
                </a:solidFill>
              </a:rPr>
              <a:t>• DNA comparisons are made through genotypes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0"/>
                </a:solidFill>
              </a:rPr>
              <a:t>• The likelihood ratio measures match information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0"/>
                </a:solidFill>
              </a:rPr>
              <a:t>• Genotype conditioning can increase information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0"/>
                </a:solidFill>
              </a:rPr>
              <a:t>• Successive “peeling” rounds reveal DNA matches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0"/>
                </a:solidFill>
              </a:rPr>
              <a:t>• Laboratory study demonstrates efficacy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0"/>
                </a:solidFill>
              </a:rPr>
              <a:t>• Criminal case application shows utility</a:t>
            </a:r>
          </a:p>
        </p:txBody>
      </p:sp>
      <p:sp>
        <p:nvSpPr>
          <p:cNvPr id="34819" name="TextBox 3">
            <a:extLst>
              <a:ext uri="{FF2B5EF4-FFF2-40B4-BE49-F238E27FC236}">
                <a16:creationId xmlns:a16="http://schemas.microsoft.com/office/drawing/2014/main" id="{461D9885-00EA-A146-B17E-793EADB91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5326063"/>
            <a:ext cx="7645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Better use of DNA data can give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more identification information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30FB4C68-0778-1243-8550-C42DCD3D1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" y="609600"/>
            <a:ext cx="86868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Genotype mixing</a:t>
            </a:r>
          </a:p>
        </p:txBody>
      </p:sp>
      <p:pic>
        <p:nvPicPr>
          <p:cNvPr id="17411" name="Picture 2" descr="D16.tiff">
            <a:extLst>
              <a:ext uri="{FF2B5EF4-FFF2-40B4-BE49-F238E27FC236}">
                <a16:creationId xmlns:a16="http://schemas.microsoft.com/office/drawing/2014/main" id="{D010999D-FA1A-CB4F-B8D6-7FC82511F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9" b="648"/>
          <a:stretch>
            <a:fillRect/>
          </a:stretch>
        </p:blipFill>
        <p:spPr bwMode="auto">
          <a:xfrm>
            <a:off x="1943100" y="3889375"/>
            <a:ext cx="4921250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">
            <a:extLst>
              <a:ext uri="{FF2B5EF4-FFF2-40B4-BE49-F238E27FC236}">
                <a16:creationId xmlns:a16="http://schemas.microsoft.com/office/drawing/2014/main" id="{D1B701AC-6373-714A-9D91-0E70BC61D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1858963"/>
            <a:ext cx="1109662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>
            <a:extLst>
              <a:ext uri="{FF2B5EF4-FFF2-40B4-BE49-F238E27FC236}">
                <a16:creationId xmlns:a16="http://schemas.microsoft.com/office/drawing/2014/main" id="{AFEDA4D0-E8D0-7540-B097-EB7F1B64D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1870075"/>
            <a:ext cx="1000125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>
            <a:extLst>
              <a:ext uri="{FF2B5EF4-FFF2-40B4-BE49-F238E27FC236}">
                <a16:creationId xmlns:a16="http://schemas.microsoft.com/office/drawing/2014/main" id="{6E18F745-DDD1-B748-A727-DDCE84EDB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1870075"/>
            <a:ext cx="100965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5">
            <a:extLst>
              <a:ext uri="{FF2B5EF4-FFF2-40B4-BE49-F238E27FC236}">
                <a16:creationId xmlns:a16="http://schemas.microsoft.com/office/drawing/2014/main" id="{EE5455B1-F2EF-CF4F-BACB-B7C2AC91B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1858963"/>
            <a:ext cx="10668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6">
            <a:extLst>
              <a:ext uri="{FF2B5EF4-FFF2-40B4-BE49-F238E27FC236}">
                <a16:creationId xmlns:a16="http://schemas.microsoft.com/office/drawing/2014/main" id="{EA3F24CD-1685-7C4C-97B0-1F036950A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1858963"/>
            <a:ext cx="1220787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7" name="Straight Arrow Connector 9">
            <a:extLst>
              <a:ext uri="{FF2B5EF4-FFF2-40B4-BE49-F238E27FC236}">
                <a16:creationId xmlns:a16="http://schemas.microsoft.com/office/drawing/2014/main" id="{9E27B90E-14FA-6445-AA03-A48163574E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0" y="3324225"/>
            <a:ext cx="0" cy="754063"/>
          </a:xfrm>
          <a:prstGeom prst="straightConnector1">
            <a:avLst/>
          </a:prstGeom>
          <a:noFill/>
          <a:ln w="50800" algn="ctr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8" name="Straight Arrow Connector 13">
            <a:extLst>
              <a:ext uri="{FF2B5EF4-FFF2-40B4-BE49-F238E27FC236}">
                <a16:creationId xmlns:a16="http://schemas.microsoft.com/office/drawing/2014/main" id="{353B2305-EBB0-2348-B06F-F0560DFDA257}"/>
              </a:ext>
            </a:extLst>
          </p:cNvPr>
          <p:cNvCxnSpPr>
            <a:cxnSpLocks/>
          </p:cNvCxnSpPr>
          <p:nvPr/>
        </p:nvCxnSpPr>
        <p:spPr bwMode="auto">
          <a:xfrm flipH="1">
            <a:off x="5416550" y="3324225"/>
            <a:ext cx="512763" cy="754063"/>
          </a:xfrm>
          <a:prstGeom prst="straightConnector1">
            <a:avLst/>
          </a:prstGeom>
          <a:noFill/>
          <a:ln w="50800" algn="ctr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9" name="Straight Arrow Connector 14">
            <a:extLst>
              <a:ext uri="{FF2B5EF4-FFF2-40B4-BE49-F238E27FC236}">
                <a16:creationId xmlns:a16="http://schemas.microsoft.com/office/drawing/2014/main" id="{1C05B816-498B-F841-B336-CD3A3116FE45}"/>
              </a:ext>
            </a:extLst>
          </p:cNvPr>
          <p:cNvCxnSpPr>
            <a:cxnSpLocks/>
          </p:cNvCxnSpPr>
          <p:nvPr/>
        </p:nvCxnSpPr>
        <p:spPr bwMode="auto">
          <a:xfrm>
            <a:off x="3251200" y="3324225"/>
            <a:ext cx="373063" cy="754063"/>
          </a:xfrm>
          <a:prstGeom prst="straightConnector1">
            <a:avLst/>
          </a:prstGeom>
          <a:noFill/>
          <a:ln w="50800" algn="ctr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0" name="Straight Arrow Connector 15">
            <a:extLst>
              <a:ext uri="{FF2B5EF4-FFF2-40B4-BE49-F238E27FC236}">
                <a16:creationId xmlns:a16="http://schemas.microsoft.com/office/drawing/2014/main" id="{A83F226F-C257-CC46-B6FB-67CC87E830A5}"/>
              </a:ext>
            </a:extLst>
          </p:cNvPr>
          <p:cNvCxnSpPr>
            <a:cxnSpLocks/>
          </p:cNvCxnSpPr>
          <p:nvPr/>
        </p:nvCxnSpPr>
        <p:spPr bwMode="auto">
          <a:xfrm>
            <a:off x="2257425" y="3324225"/>
            <a:ext cx="488950" cy="754063"/>
          </a:xfrm>
          <a:prstGeom prst="straightConnector1">
            <a:avLst/>
          </a:prstGeom>
          <a:noFill/>
          <a:ln w="50800" algn="ctr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1" name="Straight Arrow Connector 17">
            <a:extLst>
              <a:ext uri="{FF2B5EF4-FFF2-40B4-BE49-F238E27FC236}">
                <a16:creationId xmlns:a16="http://schemas.microsoft.com/office/drawing/2014/main" id="{CF78F6E3-72AE-6A45-8EBE-23D6352D7039}"/>
              </a:ext>
            </a:extLst>
          </p:cNvPr>
          <p:cNvCxnSpPr>
            <a:cxnSpLocks/>
          </p:cNvCxnSpPr>
          <p:nvPr/>
        </p:nvCxnSpPr>
        <p:spPr bwMode="auto">
          <a:xfrm flipH="1">
            <a:off x="6313488" y="3324225"/>
            <a:ext cx="668337" cy="754063"/>
          </a:xfrm>
          <a:prstGeom prst="straightConnector1">
            <a:avLst/>
          </a:prstGeom>
          <a:noFill/>
          <a:ln w="50800" algn="ctr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9E992DDA-3594-8840-85DA-507148E4B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" y="609600"/>
            <a:ext cx="86868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Genotype unmixing</a:t>
            </a:r>
          </a:p>
        </p:txBody>
      </p:sp>
      <p:pic>
        <p:nvPicPr>
          <p:cNvPr id="18435" name="Picture 2" descr="D16.tiff">
            <a:extLst>
              <a:ext uri="{FF2B5EF4-FFF2-40B4-BE49-F238E27FC236}">
                <a16:creationId xmlns:a16="http://schemas.microsoft.com/office/drawing/2014/main" id="{6D4471BE-F754-1448-9EF3-A7788674D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9" b="648"/>
          <a:stretch>
            <a:fillRect/>
          </a:stretch>
        </p:blipFill>
        <p:spPr bwMode="auto">
          <a:xfrm>
            <a:off x="1943100" y="3889375"/>
            <a:ext cx="4921250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>
            <a:extLst>
              <a:ext uri="{FF2B5EF4-FFF2-40B4-BE49-F238E27FC236}">
                <a16:creationId xmlns:a16="http://schemas.microsoft.com/office/drawing/2014/main" id="{C3B5DBBB-D984-8740-8AD1-531D19B42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1858963"/>
            <a:ext cx="1109662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>
            <a:extLst>
              <a:ext uri="{FF2B5EF4-FFF2-40B4-BE49-F238E27FC236}">
                <a16:creationId xmlns:a16="http://schemas.microsoft.com/office/drawing/2014/main" id="{E0A50B47-BE03-534E-97EE-B3EC022A2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1870075"/>
            <a:ext cx="1000125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>
            <a:extLst>
              <a:ext uri="{FF2B5EF4-FFF2-40B4-BE49-F238E27FC236}">
                <a16:creationId xmlns:a16="http://schemas.microsoft.com/office/drawing/2014/main" id="{02157031-0E69-E249-8611-1110DA8E1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1870075"/>
            <a:ext cx="100965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9">
            <a:extLst>
              <a:ext uri="{FF2B5EF4-FFF2-40B4-BE49-F238E27FC236}">
                <a16:creationId xmlns:a16="http://schemas.microsoft.com/office/drawing/2014/main" id="{2F20AED1-21B4-A34D-9C9D-704C7F1EC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1858963"/>
            <a:ext cx="10668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0">
            <a:extLst>
              <a:ext uri="{FF2B5EF4-FFF2-40B4-BE49-F238E27FC236}">
                <a16:creationId xmlns:a16="http://schemas.microsoft.com/office/drawing/2014/main" id="{51F3443F-79E3-294C-B7A0-51A2711DA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1858963"/>
            <a:ext cx="1220787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41" name="Straight Arrow Connector 11">
            <a:extLst>
              <a:ext uri="{FF2B5EF4-FFF2-40B4-BE49-F238E27FC236}">
                <a16:creationId xmlns:a16="http://schemas.microsoft.com/office/drawing/2014/main" id="{9A629F4E-A02B-F448-8A68-B036CD2048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0" y="3324225"/>
            <a:ext cx="0" cy="754063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2" name="Straight Arrow Connector 12">
            <a:extLst>
              <a:ext uri="{FF2B5EF4-FFF2-40B4-BE49-F238E27FC236}">
                <a16:creationId xmlns:a16="http://schemas.microsoft.com/office/drawing/2014/main" id="{05FE4786-89CF-8A48-884B-7EC65E8A9651}"/>
              </a:ext>
            </a:extLst>
          </p:cNvPr>
          <p:cNvCxnSpPr>
            <a:cxnSpLocks/>
          </p:cNvCxnSpPr>
          <p:nvPr/>
        </p:nvCxnSpPr>
        <p:spPr bwMode="auto">
          <a:xfrm flipH="1">
            <a:off x="5416550" y="3324225"/>
            <a:ext cx="512763" cy="754063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3" name="Straight Arrow Connector 13">
            <a:extLst>
              <a:ext uri="{FF2B5EF4-FFF2-40B4-BE49-F238E27FC236}">
                <a16:creationId xmlns:a16="http://schemas.microsoft.com/office/drawing/2014/main" id="{06AA7A88-2329-E94E-9582-C2EBB98220F5}"/>
              </a:ext>
            </a:extLst>
          </p:cNvPr>
          <p:cNvCxnSpPr>
            <a:cxnSpLocks/>
          </p:cNvCxnSpPr>
          <p:nvPr/>
        </p:nvCxnSpPr>
        <p:spPr bwMode="auto">
          <a:xfrm>
            <a:off x="3251200" y="3324225"/>
            <a:ext cx="373063" cy="754063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4" name="Straight Arrow Connector 14">
            <a:extLst>
              <a:ext uri="{FF2B5EF4-FFF2-40B4-BE49-F238E27FC236}">
                <a16:creationId xmlns:a16="http://schemas.microsoft.com/office/drawing/2014/main" id="{1BFB2E8B-5446-B14E-A6C4-C291DF3EB24F}"/>
              </a:ext>
            </a:extLst>
          </p:cNvPr>
          <p:cNvCxnSpPr>
            <a:cxnSpLocks/>
          </p:cNvCxnSpPr>
          <p:nvPr/>
        </p:nvCxnSpPr>
        <p:spPr bwMode="auto">
          <a:xfrm>
            <a:off x="2257425" y="3324225"/>
            <a:ext cx="488950" cy="754063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5" name="Straight Arrow Connector 15">
            <a:extLst>
              <a:ext uri="{FF2B5EF4-FFF2-40B4-BE49-F238E27FC236}">
                <a16:creationId xmlns:a16="http://schemas.microsoft.com/office/drawing/2014/main" id="{1E4649A6-21A1-2341-B8A9-5A3FA12B7115}"/>
              </a:ext>
            </a:extLst>
          </p:cNvPr>
          <p:cNvCxnSpPr>
            <a:cxnSpLocks/>
          </p:cNvCxnSpPr>
          <p:nvPr/>
        </p:nvCxnSpPr>
        <p:spPr bwMode="auto">
          <a:xfrm flipH="1">
            <a:off x="6313488" y="3324225"/>
            <a:ext cx="668337" cy="754063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D2891895-0B10-3D40-9C96-9A35757F07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863" y="609600"/>
            <a:ext cx="7780337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Information measurement</a:t>
            </a:r>
          </a:p>
        </p:txBody>
      </p:sp>
      <p:pic>
        <p:nvPicPr>
          <p:cNvPr id="19459" name="Picture 6">
            <a:extLst>
              <a:ext uri="{FF2B5EF4-FFF2-40B4-BE49-F238E27FC236}">
                <a16:creationId xmlns:a16="http://schemas.microsoft.com/office/drawing/2014/main" id="{A67DD10F-2574-CE46-B0D0-7475C2D82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2047875"/>
            <a:ext cx="1751012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>
            <a:extLst>
              <a:ext uri="{FF2B5EF4-FFF2-40B4-BE49-F238E27FC236}">
                <a16:creationId xmlns:a16="http://schemas.microsoft.com/office/drawing/2014/main" id="{CF91309B-C47D-C948-9E8A-0CA52ECBA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027238"/>
            <a:ext cx="174942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1">
            <a:extLst>
              <a:ext uri="{FF2B5EF4-FFF2-40B4-BE49-F238E27FC236}">
                <a16:creationId xmlns:a16="http://schemas.microsoft.com/office/drawing/2014/main" id="{0B597BB0-4918-BA44-B98A-76E90B027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138" y="4445000"/>
            <a:ext cx="2805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Evidence genotype</a:t>
            </a:r>
          </a:p>
        </p:txBody>
      </p:sp>
      <p:sp>
        <p:nvSpPr>
          <p:cNvPr id="19462" name="TextBox 9">
            <a:extLst>
              <a:ext uri="{FF2B5EF4-FFF2-40B4-BE49-F238E27FC236}">
                <a16:creationId xmlns:a16="http://schemas.microsoft.com/office/drawing/2014/main" id="{8E4AAA88-8304-BA40-B84B-6032B7601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513" y="4452938"/>
            <a:ext cx="2959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Reference genotype</a:t>
            </a:r>
          </a:p>
        </p:txBody>
      </p:sp>
      <p:sp>
        <p:nvSpPr>
          <p:cNvPr id="19463" name="Left-Right Arrow 2">
            <a:extLst>
              <a:ext uri="{FF2B5EF4-FFF2-40B4-BE49-F238E27FC236}">
                <a16:creationId xmlns:a16="http://schemas.microsoft.com/office/drawing/2014/main" id="{8553C3DC-234E-724F-A4B3-CBEA86D3A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6663" y="2901950"/>
            <a:ext cx="1350962" cy="536575"/>
          </a:xfrm>
          <a:prstGeom prst="leftRightArrow">
            <a:avLst>
              <a:gd name="adj1" fmla="val 50000"/>
              <a:gd name="adj2" fmla="val 5008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64" name="TextBox 3">
            <a:extLst>
              <a:ext uri="{FF2B5EF4-FFF2-40B4-BE49-F238E27FC236}">
                <a16:creationId xmlns:a16="http://schemas.microsoft.com/office/drawing/2014/main" id="{CD5C6C54-3722-0247-9C05-F7E8AFBA2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425" y="2593975"/>
            <a:ext cx="579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LR</a:t>
            </a:r>
          </a:p>
        </p:txBody>
      </p:sp>
      <p:sp>
        <p:nvSpPr>
          <p:cNvPr id="19465" name="TextBox 8">
            <a:extLst>
              <a:ext uri="{FF2B5EF4-FFF2-40B4-BE49-F238E27FC236}">
                <a16:creationId xmlns:a16="http://schemas.microsoft.com/office/drawing/2014/main" id="{1966FDB4-3383-EC42-ADD0-C34BDEC7A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5200650"/>
            <a:ext cx="73167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likelihood ratio (LR) = change in genotype probability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                                        made by DNA evidence </a:t>
            </a:r>
          </a:p>
        </p:txBody>
      </p:sp>
      <p:sp>
        <p:nvSpPr>
          <p:cNvPr id="19466" name="TextBox 10">
            <a:extLst>
              <a:ext uri="{FF2B5EF4-FFF2-40B4-BE49-F238E27FC236}">
                <a16:creationId xmlns:a16="http://schemas.microsoft.com/office/drawing/2014/main" id="{AE75CBEB-F2C5-BC4C-9CE8-09AD283BD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725" y="6081713"/>
            <a:ext cx="5938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030A0"/>
                </a:solidFill>
              </a:rPr>
              <a:t>log(LR) is a standard information measure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EAB0F469-909B-4539-B98C-982F00C85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863" y="609600"/>
            <a:ext cx="7780337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Genotype uncertainty</a:t>
            </a:r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725364CC-7323-4F5E-B04E-47BED3CAF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596" y="1752600"/>
            <a:ext cx="6612978" cy="46817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B61F2E-D766-45BF-A6E4-3C51379EC2AB}"/>
              </a:ext>
            </a:extLst>
          </p:cNvPr>
          <p:cNvSpPr txBox="1"/>
          <p:nvPr/>
        </p:nvSpPr>
        <p:spPr>
          <a:xfrm>
            <a:off x="2257622" y="2317924"/>
            <a:ext cx="4628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90"/>
                </a:solidFill>
              </a:rPr>
              <a:t>Diffuse probability distribution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98EE5F-F94D-4E18-BA5E-72D0F1B2CC0F}"/>
              </a:ext>
            </a:extLst>
          </p:cNvPr>
          <p:cNvSpPr txBox="1"/>
          <p:nvPr/>
        </p:nvSpPr>
        <p:spPr>
          <a:xfrm>
            <a:off x="2417614" y="3585969"/>
            <a:ext cx="446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Reduces match information</a:t>
            </a:r>
          </a:p>
        </p:txBody>
      </p:sp>
    </p:spTree>
    <p:extLst>
      <p:ext uri="{BB962C8B-B14F-4D97-AF65-F5344CB8AC3E}">
        <p14:creationId xmlns:p14="http://schemas.microsoft.com/office/powerpoint/2010/main" val="539869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EFF93972-A76B-4E88-A92F-E848E9AF0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863" y="609600"/>
            <a:ext cx="7780337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Genotype conditioning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BD2698A2-D13C-4384-96CC-BD9F08632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1997076"/>
            <a:ext cx="861377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90"/>
                </a:solidFill>
              </a:rPr>
              <a:t>• Assumes a contributor genotype in genotype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90"/>
                </a:solidFill>
              </a:rPr>
              <a:t>  inference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90"/>
                </a:solidFill>
              </a:rPr>
              <a:t>• Performed iteratively, in subsequent analyses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90"/>
                </a:solidFill>
              </a:rPr>
              <a:t>• Focuses the inference on the other unknown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90"/>
                </a:solidFill>
              </a:rPr>
              <a:t>  contributor genotypes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000090"/>
              </a:solidFill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0EE5A9F1-36C0-4B0E-BA54-AE5B9114C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722" y="5246525"/>
            <a:ext cx="54985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Improves genotype separation by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reducing uncertainty</a:t>
            </a:r>
          </a:p>
        </p:txBody>
      </p:sp>
    </p:spTree>
    <p:extLst>
      <p:ext uri="{BB962C8B-B14F-4D97-AF65-F5344CB8AC3E}">
        <p14:creationId xmlns:p14="http://schemas.microsoft.com/office/powerpoint/2010/main" val="3459310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rrow: Circular 27">
            <a:extLst>
              <a:ext uri="{FF2B5EF4-FFF2-40B4-BE49-F238E27FC236}">
                <a16:creationId xmlns:a16="http://schemas.microsoft.com/office/drawing/2014/main" id="{337D947D-3C0A-47CE-AF34-11B6409058C4}"/>
              </a:ext>
            </a:extLst>
          </p:cNvPr>
          <p:cNvSpPr/>
          <p:nvPr/>
        </p:nvSpPr>
        <p:spPr>
          <a:xfrm rot="16521268">
            <a:off x="4108383" y="1809774"/>
            <a:ext cx="3669809" cy="3669809"/>
          </a:xfrm>
          <a:prstGeom prst="circularArrow">
            <a:avLst>
              <a:gd name="adj1" fmla="val 5544"/>
              <a:gd name="adj2" fmla="val 330680"/>
              <a:gd name="adj3" fmla="val 13836150"/>
              <a:gd name="adj4" fmla="val 16570895"/>
              <a:gd name="adj5" fmla="val 575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C4F49D3D-0A0D-4EF9-B8BD-5A122DC84B66}"/>
              </a:ext>
            </a:extLst>
          </p:cNvPr>
          <p:cNvGraphicFramePr/>
          <p:nvPr>
            <p:extLst/>
          </p:nvPr>
        </p:nvGraphicFramePr>
        <p:xfrm>
          <a:off x="3205654" y="1646553"/>
          <a:ext cx="5651743" cy="3785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3" name="Title 1">
            <a:extLst>
              <a:ext uri="{FF2B5EF4-FFF2-40B4-BE49-F238E27FC236}">
                <a16:creationId xmlns:a16="http://schemas.microsoft.com/office/drawing/2014/main" id="{D1F4CA33-B8EB-4E2C-9A09-A170B12788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1831" y="603665"/>
            <a:ext cx="7780337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“peeling” process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2BE0D8-089D-4DC6-9A6A-8104E0507E50}"/>
              </a:ext>
            </a:extLst>
          </p:cNvPr>
          <p:cNvSpPr txBox="1"/>
          <p:nvPr/>
        </p:nvSpPr>
        <p:spPr>
          <a:xfrm>
            <a:off x="394674" y="5306966"/>
            <a:ext cx="2129050" cy="113877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endParaRPr lang="en-US" sz="2000" dirty="0"/>
          </a:p>
          <a:p>
            <a:pPr algn="ctr"/>
            <a:r>
              <a:rPr lang="en-US" dirty="0">
                <a:solidFill>
                  <a:schemeClr val="accent6"/>
                </a:solidFill>
              </a:rPr>
              <a:t>solve</a:t>
            </a:r>
            <a:r>
              <a:rPr lang="en-US" dirty="0">
                <a:ln>
                  <a:solidFill>
                    <a:srgbClr val="0099CC"/>
                  </a:solidFill>
                </a:ln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for MW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CF2BEED-2FD7-4A32-9BBD-990D66D293DC}"/>
              </a:ext>
            </a:extLst>
          </p:cNvPr>
          <p:cNvSpPr/>
          <p:nvPr/>
        </p:nvSpPr>
        <p:spPr bwMode="auto">
          <a:xfrm>
            <a:off x="2572704" y="3637930"/>
            <a:ext cx="751581" cy="36166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14BF96-FDB3-4757-A469-91F5A1293E5A}"/>
              </a:ext>
            </a:extLst>
          </p:cNvPr>
          <p:cNvSpPr txBox="1"/>
          <p:nvPr/>
        </p:nvSpPr>
        <p:spPr>
          <a:xfrm>
            <a:off x="4517095" y="5576184"/>
            <a:ext cx="2852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Continue until one 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contributor remains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CED3696-777A-44AC-BFB8-B08B90F16E09}"/>
              </a:ext>
            </a:extLst>
          </p:cNvPr>
          <p:cNvGrpSpPr/>
          <p:nvPr/>
        </p:nvGrpSpPr>
        <p:grpSpPr>
          <a:xfrm>
            <a:off x="637413" y="4945622"/>
            <a:ext cx="1673592" cy="836796"/>
            <a:chOff x="393908" y="1705596"/>
            <a:chExt cx="1673592" cy="836796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1D48B02B-C769-40B2-BE92-1276ED6EFDE3}"/>
                </a:ext>
              </a:extLst>
            </p:cNvPr>
            <p:cNvSpPr/>
            <p:nvPr/>
          </p:nvSpPr>
          <p:spPr>
            <a:xfrm>
              <a:off x="393908" y="1705596"/>
              <a:ext cx="1673592" cy="83679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40" name="Rectangle: Rounded Corners 4">
              <a:extLst>
                <a:ext uri="{FF2B5EF4-FFF2-40B4-BE49-F238E27FC236}">
                  <a16:creationId xmlns:a16="http://schemas.microsoft.com/office/drawing/2014/main" id="{87EBC59A-9940-49F5-8890-F338D77E09DF}"/>
                </a:ext>
              </a:extLst>
            </p:cNvPr>
            <p:cNvSpPr txBox="1"/>
            <p:nvPr/>
          </p:nvSpPr>
          <p:spPr>
            <a:xfrm>
              <a:off x="434757" y="1746445"/>
              <a:ext cx="1591894" cy="755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Zero Unknowns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26116A5-E09B-4E71-9EBD-5196FDF495BE}"/>
              </a:ext>
            </a:extLst>
          </p:cNvPr>
          <p:cNvGrpSpPr/>
          <p:nvPr/>
        </p:nvGrpSpPr>
        <p:grpSpPr>
          <a:xfrm>
            <a:off x="550669" y="4865674"/>
            <a:ext cx="1847080" cy="996692"/>
            <a:chOff x="349230" y="1659006"/>
            <a:chExt cx="1847080" cy="996692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510B4FF6-CBB3-49CB-9CFF-7CFAF61B1F9C}"/>
                </a:ext>
              </a:extLst>
            </p:cNvPr>
            <p:cNvSpPr/>
            <p:nvPr/>
          </p:nvSpPr>
          <p:spPr>
            <a:xfrm>
              <a:off x="349230" y="1659006"/>
              <a:ext cx="1847080" cy="996692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43" name="Rectangle: Rounded Corners 4">
              <a:extLst>
                <a:ext uri="{FF2B5EF4-FFF2-40B4-BE49-F238E27FC236}">
                  <a16:creationId xmlns:a16="http://schemas.microsoft.com/office/drawing/2014/main" id="{1E8A2204-A500-4D67-8A50-31332B7B9E1C}"/>
                </a:ext>
              </a:extLst>
            </p:cNvPr>
            <p:cNvSpPr txBox="1"/>
            <p:nvPr/>
          </p:nvSpPr>
          <p:spPr>
            <a:xfrm>
              <a:off x="397884" y="1707660"/>
              <a:ext cx="1749772" cy="899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dirty="0">
                  <a:solidFill>
                    <a:srgbClr val="FFFFFF"/>
                  </a:solidFill>
                  <a:latin typeface="Arial"/>
                </a:rPr>
                <a:t>Z</a:t>
              </a:r>
              <a:r>
                <a:rPr lang="en-US" sz="2400" kern="120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ero unknowns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F54BFE7-56EC-4650-95D6-0A6CCAB00BBF}"/>
              </a:ext>
            </a:extLst>
          </p:cNvPr>
          <p:cNvGrpSpPr/>
          <p:nvPr/>
        </p:nvGrpSpPr>
        <p:grpSpPr>
          <a:xfrm>
            <a:off x="571340" y="3320417"/>
            <a:ext cx="1847080" cy="996692"/>
            <a:chOff x="349230" y="1659006"/>
            <a:chExt cx="1847080" cy="996692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A611A8E-8E11-4A31-929F-2EA59B257BD0}"/>
                </a:ext>
              </a:extLst>
            </p:cNvPr>
            <p:cNvSpPr/>
            <p:nvPr/>
          </p:nvSpPr>
          <p:spPr>
            <a:xfrm>
              <a:off x="349230" y="1659006"/>
              <a:ext cx="1847080" cy="996692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46" name="Rectangle: Rounded Corners 4">
              <a:extLst>
                <a:ext uri="{FF2B5EF4-FFF2-40B4-BE49-F238E27FC236}">
                  <a16:creationId xmlns:a16="http://schemas.microsoft.com/office/drawing/2014/main" id="{97EB6380-2B6B-405E-9CAA-8AE1E41D186C}"/>
                </a:ext>
              </a:extLst>
            </p:cNvPr>
            <p:cNvSpPr txBox="1"/>
            <p:nvPr/>
          </p:nvSpPr>
          <p:spPr>
            <a:xfrm>
              <a:off x="397884" y="1707660"/>
              <a:ext cx="1749772" cy="899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All </a:t>
              </a:r>
              <a:r>
                <a:rPr lang="en-US" dirty="0">
                  <a:solidFill>
                    <a:srgbClr val="FFFFFF"/>
                  </a:solidFill>
                  <a:latin typeface="Arial"/>
                </a:rPr>
                <a:t>unknowns</a:t>
              </a:r>
              <a:endParaRPr lang="en-US" sz="2400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5757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5148C9A7-0950-4F8D-AD1C-4C2FA8C7BF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863" y="609600"/>
            <a:ext cx="7780337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Beaufort data for GMU study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7EACA872-6CAA-4289-8D3A-F897744A7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1997076"/>
            <a:ext cx="861377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90"/>
                </a:solidFill>
              </a:rPr>
              <a:t>• Dataset </a:t>
            </a:r>
          </a:p>
          <a:p>
            <a:pPr marL="914400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rgbClr val="000090"/>
                </a:solidFill>
              </a:rPr>
              <a:t>2, 3, 4, and 5 contributor mixtures</a:t>
            </a:r>
          </a:p>
          <a:p>
            <a:pPr marL="914400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 err="1">
                <a:solidFill>
                  <a:srgbClr val="000090"/>
                </a:solidFill>
              </a:rPr>
              <a:t>GlobalFiler</a:t>
            </a:r>
            <a:r>
              <a:rPr lang="en-US" altLang="en-US" sz="2800" dirty="0">
                <a:solidFill>
                  <a:srgbClr val="000090"/>
                </a:solidFill>
              </a:rPr>
              <a:t> PCR Kit</a:t>
            </a:r>
          </a:p>
          <a:p>
            <a:pPr marL="914400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rgbClr val="000090"/>
                </a:solidFill>
              </a:rPr>
              <a:t>AB 3500xl Genetic Analyzer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90"/>
                </a:solidFill>
              </a:rPr>
              <a:t>• </a:t>
            </a:r>
            <a:r>
              <a:rPr lang="en-US" altLang="en-US" sz="2800" dirty="0" err="1">
                <a:solidFill>
                  <a:srgbClr val="000090"/>
                </a:solidFill>
              </a:rPr>
              <a:t>TrueAllele</a:t>
            </a:r>
            <a:r>
              <a:rPr lang="en-US" altLang="en-US" sz="2800" baseline="30000" dirty="0">
                <a:solidFill>
                  <a:srgbClr val="000090"/>
                </a:solidFill>
              </a:rPr>
              <a:t>®</a:t>
            </a:r>
          </a:p>
          <a:p>
            <a:pPr marL="914400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rgbClr val="000090"/>
                </a:solidFill>
              </a:rPr>
              <a:t>25k MCMC cycles, in duplicate</a:t>
            </a:r>
          </a:p>
          <a:p>
            <a:pPr marL="914400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rgbClr val="000090"/>
                </a:solidFill>
              </a:rPr>
              <a:t>Conditioned based on highest LR</a:t>
            </a:r>
          </a:p>
          <a:p>
            <a:pPr marL="914400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rgbClr val="000090"/>
                </a:solidFill>
              </a:rPr>
              <a:t>70 references for comparison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84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4D30EA59-8A5D-499D-886B-E20454EF63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21713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Reducing genotype uncertainty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C51011-6ADE-445A-A256-12F1A4EED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74" y="1752600"/>
            <a:ext cx="7015163" cy="44862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DA2CCB-8A82-4955-A07D-76A10C75C2B6}"/>
              </a:ext>
            </a:extLst>
          </p:cNvPr>
          <p:cNvSpPr txBox="1"/>
          <p:nvPr/>
        </p:nvSpPr>
        <p:spPr>
          <a:xfrm>
            <a:off x="2369598" y="6307393"/>
            <a:ext cx="433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Subject 34 in 5-con mixture at D1S1656</a:t>
            </a:r>
          </a:p>
        </p:txBody>
      </p:sp>
    </p:spTree>
    <p:extLst>
      <p:ext uri="{BB962C8B-B14F-4D97-AF65-F5344CB8AC3E}">
        <p14:creationId xmlns:p14="http://schemas.microsoft.com/office/powerpoint/2010/main" val="196513874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29689</TotalTime>
  <Words>563</Words>
  <Application>Microsoft Macintosh PowerPoint</Application>
  <PresentationFormat>On-screen Show (4:3)</PresentationFormat>
  <Paragraphs>124</Paragraphs>
  <Slides>17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Times</vt:lpstr>
      <vt:lpstr>Wingdings</vt:lpstr>
      <vt:lpstr>Blank Presentation</vt:lpstr>
      <vt:lpstr>Worksheet</vt:lpstr>
      <vt:lpstr>Peeling Away Uncertainty:  A Probabilistic Approach to  DNA Mixture Deconvolution</vt:lpstr>
      <vt:lpstr>Genotype mixing</vt:lpstr>
      <vt:lpstr>Genotype unmixing</vt:lpstr>
      <vt:lpstr>Information measurement</vt:lpstr>
      <vt:lpstr>Genotype uncertainty</vt:lpstr>
      <vt:lpstr>Genotype conditioning</vt:lpstr>
      <vt:lpstr>The “peeling” process</vt:lpstr>
      <vt:lpstr>Beaufort data for GMU study</vt:lpstr>
      <vt:lpstr>Reducing genotype uncertainty</vt:lpstr>
      <vt:lpstr>Increasing information yield</vt:lpstr>
      <vt:lpstr>The Queen v. Robert Xie</vt:lpstr>
      <vt:lpstr>Blood stain 91</vt:lpstr>
      <vt:lpstr>A family question</vt:lpstr>
      <vt:lpstr>A peeling answer</vt:lpstr>
      <vt:lpstr>The missing sister</vt:lpstr>
      <vt:lpstr>Peeling reveals the truth</vt:lpstr>
      <vt:lpstr>Conclusions</vt:lpstr>
    </vt:vector>
  </TitlesOfParts>
  <Company>Cybergenetics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TrueAllele® Casework</dc:title>
  <cp:lastModifiedBy>Matt Legler</cp:lastModifiedBy>
  <cp:revision>2570</cp:revision>
  <cp:lastPrinted>2016-02-18T21:31:26Z</cp:lastPrinted>
  <dcterms:modified xsi:type="dcterms:W3CDTF">2022-02-21T18:22:17Z</dcterms:modified>
</cp:coreProperties>
</file>