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2" r:id="rId3"/>
    <p:sldId id="281" r:id="rId4"/>
    <p:sldId id="285" r:id="rId5"/>
    <p:sldId id="290" r:id="rId6"/>
    <p:sldId id="289" r:id="rId7"/>
    <p:sldId id="291" r:id="rId8"/>
    <p:sldId id="292" r:id="rId9"/>
    <p:sldId id="293" r:id="rId10"/>
    <p:sldId id="294" r:id="rId11"/>
    <p:sldId id="295" r:id="rId12"/>
    <p:sldId id="300" r:id="rId13"/>
    <p:sldId id="298" r:id="rId14"/>
    <p:sldId id="299" r:id="rId15"/>
    <p:sldId id="297" r:id="rId16"/>
    <p:sldId id="296" r:id="rId1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4"/>
    <p:restoredTop sz="95781"/>
  </p:normalViewPr>
  <p:slideViewPr>
    <p:cSldViewPr snapToGrid="0" snapToObjects="1">
      <p:cViewPr varScale="1">
        <p:scale>
          <a:sx n="157" d="100"/>
          <a:sy n="15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BC730-4391-4F44-901B-76CDAE30B46A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7C388-6337-3245-BDAD-8B14AE4AC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5734-0372-0EF7-F3D3-DC587E8E5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8FFFA-A635-0AD3-43E6-2ADE0D2D6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081C-25DC-58B1-66C9-2C9BF3BD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56E4-4EAF-21F8-8A67-4521D80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041B0-2A12-29D3-89C1-2E5DA91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7AD7-471D-915B-8F7F-AAEE443F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419F3-C72E-C1DC-1B1A-AA5924ADF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553C-CCBA-2643-CA1E-687D2375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87EE2-A9B9-4F9C-292F-E339A442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2757-86B4-2F52-BEE3-9A6A350C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AA16A-1491-2C51-49BF-4AD5BA86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4017C-9BC9-0414-6881-551F96B12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57F89-A20F-2530-2028-035015DD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E6A17-A89A-48A3-AC62-F940B40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4FC1-28F9-297F-C1A6-48F13E38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AFB6-D30C-0E79-40EC-2102F026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65CB-DED4-1350-DA29-86D76CA0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2BEED-2E23-B7E7-45C0-27956305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D65A8-8C91-C06F-5ECD-ACE0F182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43436-D199-F2A4-C357-B0D27586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5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BFA3-1E61-558D-2E48-5FE2A03F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328F-C2FB-06BC-F35D-C903A3382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8908-7C1C-4F6F-72BE-DEE4DDB9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755F4-A749-C2C1-8953-83C52473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AD68-0274-4FE2-9CC0-745A002D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2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99C8-EF76-23ED-B578-1CE07742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87D1-3EA3-0DB8-4949-310790D35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0D5DF-FCE5-FDC7-6D43-98DE8322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278EA-0F2B-1509-865B-B19A04B8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AEEC-BCBB-684B-3CAD-97778138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E1ABC-2720-85D8-B6FA-4088BC14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CA78-E875-7110-1095-AFD8D58C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779E-7C47-F039-810D-D8C09291E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D4D63-75E8-B72A-9FC9-E658A4283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E153D-E6B3-CC6C-1FE5-E02C5493B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AD985-4D89-83C5-C0CD-C4EF201B1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9C479-039B-1C05-40DC-36073EED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D6C9B-EF17-469E-7B8A-3A611BBB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4EE4E-6DDA-3CED-A6D4-0BD03AC7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546E-C377-0BB9-664F-1636A9C9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4B609-D31D-C330-6C06-3B4460A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3778D-B91A-D10E-C343-6AD91EAE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10A9C-3C5F-4535-B635-4422B03E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B99F9-0BE4-EFB1-BAE3-124ADEB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F4211-786A-D800-11D8-B80BFFFA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BD8B4-0253-D443-D46B-CB6078E7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40D0-1E0C-AB13-3E82-E8DE9D6C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61F8-3098-426A-0B5E-AA4FD4659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D836-1F3C-4BBA-056B-5E5500E10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13E19-FC89-F2EE-2374-934EBCCB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E0702-8A45-43C2-2484-FCB8CC6B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7E036-4AC0-A117-7A0C-7344BC4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3971-824B-C022-A2AC-C1569C37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F5F29-6DCD-AC23-06A4-8C434DA69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371F4-EA8B-829A-680D-A3B6C40A9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5C69-E6B7-42D9-7007-FC1C59C4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5D7F7-B2D8-F4F8-6C82-5A1AF2F6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48776-0F52-CDD9-318E-940C734D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3F8A4-1F2B-58B2-1461-8CB03816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3AA5-9330-E028-BF05-0B0F5F64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AA7D1-56F8-9C40-21AE-C18BEAF2E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D02BC-3DE7-90D6-D8EE-0E10453E7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AA70-8160-6BFC-6055-546761C10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7020"/>
            <a:ext cx="9143999" cy="328059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31540" y="-2948881"/>
            <a:ext cx="3280918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102522" y="-2777901"/>
            <a:ext cx="3280596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17018"/>
            <a:ext cx="6406864" cy="328059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4" y="-774039"/>
            <a:ext cx="3742610" cy="3329348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AE743-DAB5-60EC-D88C-02BBDDA55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816" y="186067"/>
            <a:ext cx="8324363" cy="2196353"/>
          </a:xfrm>
        </p:spPr>
        <p:txBody>
          <a:bodyPr anchor="b">
            <a:normAutofit/>
          </a:bodyPr>
          <a:lstStyle/>
          <a:p>
            <a:r>
              <a:rPr lang="en-US" sz="4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Automated Genotype Database for Associating</a:t>
            </a:r>
            <a:br>
              <a:rPr lang="en-US" sz="4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Counterfeit Drug Evidence</a:t>
            </a:r>
          </a:p>
        </p:txBody>
      </p:sp>
      <p:pic>
        <p:nvPicPr>
          <p:cNvPr id="9" name="Picture 8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C71F0C48-3B53-A81F-A370-2E37F001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7" y="4576694"/>
            <a:ext cx="2664870" cy="50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39E95F-4703-FE79-AB6A-7DB747344DEF}"/>
              </a:ext>
            </a:extLst>
          </p:cNvPr>
          <p:cNvSpPr txBox="1"/>
          <p:nvPr/>
        </p:nvSpPr>
        <p:spPr>
          <a:xfrm>
            <a:off x="2255691" y="2511374"/>
            <a:ext cx="463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Academy of Forensic Sciences Criminalistics Section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E9818-FE4E-0B63-BF09-CE587B179D23}"/>
              </a:ext>
            </a:extLst>
          </p:cNvPr>
          <p:cNvSpPr txBox="1"/>
          <p:nvPr/>
        </p:nvSpPr>
        <p:spPr>
          <a:xfrm>
            <a:off x="2266609" y="3269946"/>
            <a:ext cx="4621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Orlando, FL</a:t>
            </a:r>
          </a:p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Matthew Legler</a:t>
            </a: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William Allan, MS</a:t>
            </a: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Mark Perlin, PhD, MD, PhD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FA255-97BE-6741-8033-73049DE6E400}"/>
              </a:ext>
            </a:extLst>
          </p:cNvPr>
          <p:cNvSpPr txBox="1"/>
          <p:nvPr/>
        </p:nvSpPr>
        <p:spPr>
          <a:xfrm>
            <a:off x="3600420" y="4925172"/>
            <a:ext cx="1943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Cybergenetics © 2003-2023</a:t>
            </a:r>
          </a:p>
        </p:txBody>
      </p:sp>
    </p:spTree>
    <p:extLst>
      <p:ext uri="{BB962C8B-B14F-4D97-AF65-F5344CB8AC3E}">
        <p14:creationId xmlns:p14="http://schemas.microsoft.com/office/powerpoint/2010/main" val="22709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20904"/>
            <a:ext cx="7421963" cy="7752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– The Numbers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123AE0-6C6C-AE45-A68C-D0DDF29C3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34711"/>
              </p:ext>
            </p:extLst>
          </p:nvPr>
        </p:nvGraphicFramePr>
        <p:xfrm>
          <a:off x="582382" y="2672861"/>
          <a:ext cx="7979229" cy="16924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53440">
                  <a:extLst>
                    <a:ext uri="{9D8B030D-6E8A-4147-A177-3AD203B41FA5}">
                      <a16:colId xmlns:a16="http://schemas.microsoft.com/office/drawing/2014/main" val="1669995679"/>
                    </a:ext>
                  </a:extLst>
                </a:gridCol>
                <a:gridCol w="2823613">
                  <a:extLst>
                    <a:ext uri="{9D8B030D-6E8A-4147-A177-3AD203B41FA5}">
                      <a16:colId xmlns:a16="http://schemas.microsoft.com/office/drawing/2014/main" val="2464804750"/>
                    </a:ext>
                  </a:extLst>
                </a:gridCol>
                <a:gridCol w="2502176">
                  <a:extLst>
                    <a:ext uri="{9D8B030D-6E8A-4147-A177-3AD203B41FA5}">
                      <a16:colId xmlns:a16="http://schemas.microsoft.com/office/drawing/2014/main" val="1475352804"/>
                    </a:ext>
                  </a:extLst>
                </a:gridCol>
              </a:tblGrid>
              <a:tr h="380219"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rgbClr val="1012C6"/>
                          </a:solidFill>
                        </a:rPr>
                        <a:t>TrueAllele</a:t>
                      </a:r>
                      <a:r>
                        <a:rPr lang="en-US" sz="2000" dirty="0">
                          <a:solidFill>
                            <a:srgbClr val="1012C6"/>
                          </a:solidFill>
                        </a:rPr>
                        <a:t> Genotypes</a:t>
                      </a:r>
                      <a:endParaRPr lang="en-US" sz="2000" dirty="0">
                        <a:solidFill>
                          <a:srgbClr val="1012C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Failed Allele Lists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768632"/>
                  </a:ext>
                </a:extLst>
              </a:tr>
              <a:tr h="432060">
                <a:tc>
                  <a:txBody>
                    <a:bodyPr/>
                    <a:lstStyle/>
                    <a:p>
                      <a:r>
                        <a:rPr lang="en-US" sz="2000" b="1" dirty="0"/>
                        <a:t>Information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012C6"/>
                          </a:solidFill>
                        </a:rPr>
                        <a:t>723 DNA connections</a:t>
                      </a:r>
                      <a:endParaRPr lang="en-US" sz="2000" dirty="0">
                        <a:solidFill>
                          <a:srgbClr val="1012C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15150"/>
                  </a:ext>
                </a:extLst>
              </a:tr>
              <a:tr h="432060">
                <a:tc>
                  <a:txBody>
                    <a:bodyPr/>
                    <a:lstStyle/>
                    <a:p>
                      <a:r>
                        <a:rPr lang="en-US" sz="2000" b="1" dirty="0"/>
                        <a:t>CODIS profiles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012C6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rgbClr val="1012C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4152875"/>
                  </a:ext>
                </a:extLst>
              </a:tr>
              <a:tr h="432060">
                <a:tc>
                  <a:txBody>
                    <a:bodyPr/>
                    <a:lstStyle/>
                    <a:p>
                      <a:r>
                        <a:rPr lang="en-US" sz="2000" b="1" dirty="0"/>
                        <a:t>Interpretation time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012C6"/>
                          </a:solidFill>
                        </a:rPr>
                        <a:t>1 week</a:t>
                      </a:r>
                      <a:endParaRPr lang="en-US" sz="2000" dirty="0">
                        <a:solidFill>
                          <a:srgbClr val="1012C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 year + 6 months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10455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9CA127-F291-BA9E-0EE3-BAA0E25E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3" y="1771719"/>
            <a:ext cx="5915025" cy="6800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data from 103 counterfeit packages</a:t>
            </a:r>
          </a:p>
          <a:p>
            <a:pPr marL="0" indent="0">
              <a:buNone/>
            </a:pPr>
            <a:endParaRPr lang="en-US" sz="2400" dirty="0">
              <a:solidFill>
                <a:srgbClr val="1012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6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databases overcome allele database obstacles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60C119-B476-F0BA-E8D3-495CD978A3BD}"/>
              </a:ext>
            </a:extLst>
          </p:cNvPr>
          <p:cNvSpPr txBox="1">
            <a:spLocks/>
          </p:cNvSpPr>
          <p:nvPr/>
        </p:nvSpPr>
        <p:spPr>
          <a:xfrm>
            <a:off x="983904" y="1351189"/>
            <a:ext cx="7148945" cy="2441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Allele Databases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Limited uploads, limited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databases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Everything can be uploaded, preserve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B4FB6-9C97-E839-3893-D72AA954E257}"/>
              </a:ext>
            </a:extLst>
          </p:cNvPr>
          <p:cNvSpPr txBox="1"/>
          <p:nvPr/>
        </p:nvSpPr>
        <p:spPr>
          <a:xfrm>
            <a:off x="5210250" y="3583859"/>
            <a:ext cx="2949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</a:p>
          <a:p>
            <a:r>
              <a:rPr lang="en-US" sz="2400" dirty="0">
                <a:solidFill>
                  <a:srgbClr val="1012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  11]   0.90</a:t>
            </a:r>
          </a:p>
          <a:p>
            <a:r>
              <a:rPr lang="en-US" sz="2400" dirty="0">
                <a:solidFill>
                  <a:srgbClr val="1012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  12]   0.10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34D49F-21A9-CB7D-A2DE-50C5926A3A24}"/>
              </a:ext>
            </a:extLst>
          </p:cNvPr>
          <p:cNvSpPr txBox="1"/>
          <p:nvPr/>
        </p:nvSpPr>
        <p:spPr>
          <a:xfrm>
            <a:off x="983904" y="3768526"/>
            <a:ext cx="2028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Alleles</a:t>
            </a:r>
          </a:p>
          <a:p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10, 11, 12</a:t>
            </a:r>
          </a:p>
        </p:txBody>
      </p:sp>
    </p:spTree>
    <p:extLst>
      <p:ext uri="{BB962C8B-B14F-4D97-AF65-F5344CB8AC3E}">
        <p14:creationId xmlns:p14="http://schemas.microsoft.com/office/powerpoint/2010/main" val="320762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databases overcome allele database obstacles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3453-BD04-E2EA-5F23-7FF64828C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693" y="1354682"/>
            <a:ext cx="6156614" cy="3713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Match Estimate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exceed a pre-set threshold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reduce CODIS hits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(</a:t>
            </a:r>
            <a:r>
              <a:rPr lang="en-US" sz="2400" dirty="0" err="1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Kullback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dirty="0" err="1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Leibler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provides expected log(LR) information 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a limit on evidence upload</a:t>
            </a:r>
          </a:p>
          <a:p>
            <a:pPr marL="34290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58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C8586-72AE-6158-158A-9E92D111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8" y="152272"/>
            <a:ext cx="7266222" cy="586652"/>
          </a:xfrm>
        </p:spPr>
        <p:txBody>
          <a:bodyPr anchor="b">
            <a:normAutofit fontScale="90000"/>
          </a:bodyPr>
          <a:lstStyle/>
          <a:p>
            <a:r>
              <a:rPr lang="en-US" sz="3600" b="1" dirty="0">
                <a:latin typeface="ArialMT"/>
              </a:rPr>
              <a:t>Information prediction: MME vs KL</a:t>
            </a:r>
            <a:endParaRPr lang="en-US" sz="3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EAAE144-AC2F-03DB-A931-49D587DD8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8" y="738924"/>
            <a:ext cx="5949696" cy="400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FDCA60-5374-D2BD-A89C-EA89211754F7}"/>
              </a:ext>
            </a:extLst>
          </p:cNvPr>
          <p:cNvSpPr txBox="1"/>
          <p:nvPr/>
        </p:nvSpPr>
        <p:spPr>
          <a:xfrm>
            <a:off x="6539467" y="1293156"/>
            <a:ext cx="2151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33 hits (Not to NDIS) from a lab comparing log(MME), KL and log(LR)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EA427-E8DD-5B3E-96E1-BF4F896EF508}"/>
              </a:ext>
            </a:extLst>
          </p:cNvPr>
          <p:cNvSpPr txBox="1"/>
          <p:nvPr/>
        </p:nvSpPr>
        <p:spPr>
          <a:xfrm>
            <a:off x="6154863" y="4001825"/>
            <a:ext cx="2920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J. Donahue and M. Perlin, "Genotype information criteria for forensic DNA databases",  </a:t>
            </a:r>
            <a:r>
              <a:rPr lang="en-US" sz="1050" i="1" dirty="0">
                <a:solidFill>
                  <a:schemeClr val="bg2">
                    <a:lumMod val="50000"/>
                  </a:schemeClr>
                </a:solidFill>
              </a:rPr>
              <a:t>American Academy of Forensic Sciences 71th Annual Meeting,</a:t>
            </a:r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 Baltimore, MD, 23-Feb-2019.</a:t>
            </a:r>
          </a:p>
        </p:txBody>
      </p:sp>
    </p:spTree>
    <p:extLst>
      <p:ext uri="{BB962C8B-B14F-4D97-AF65-F5344CB8AC3E}">
        <p14:creationId xmlns:p14="http://schemas.microsoft.com/office/powerpoint/2010/main" val="291543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as investigative tool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distribution sites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8" y="1401901"/>
            <a:ext cx="7961859" cy="3532753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Fentanyl, Meth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you find the original producers and suppliers?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– drug baggies, vials, scales, etc. collected at distribution sites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Task – find shared contributors across multiple locations, produce profiles for database search</a:t>
            </a:r>
          </a:p>
        </p:txBody>
      </p:sp>
    </p:spTree>
    <p:extLst>
      <p:ext uri="{BB962C8B-B14F-4D97-AF65-F5344CB8AC3E}">
        <p14:creationId xmlns:p14="http://schemas.microsoft.com/office/powerpoint/2010/main" val="162196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 as investigative tool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retail crime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8" y="1401901"/>
            <a:ext cx="7961859" cy="3532753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organized retail crime and retail theft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a shared contributor on recovered items?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Database to identify and link criminals and evidence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Maps the crime scene connecting suspects and evidence items</a:t>
            </a:r>
          </a:p>
        </p:txBody>
      </p:sp>
    </p:spTree>
    <p:extLst>
      <p:ext uri="{BB962C8B-B14F-4D97-AF65-F5344CB8AC3E}">
        <p14:creationId xmlns:p14="http://schemas.microsoft.com/office/powerpoint/2010/main" val="330179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8" y="1401901"/>
            <a:ext cx="7961859" cy="3532753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Able to interpret in 1 week, 1½ years worth of data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Found 723 DNA matches and 6 CODIS-searchable profiles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Did not require extensive manual data review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Database automatically compared the DNA data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automated, informative DNA database can catch counterfeiters and save lives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extended to other big DNA data problems, such as illicit drug production and organized retail theft</a:t>
            </a:r>
          </a:p>
        </p:txBody>
      </p:sp>
    </p:spTree>
    <p:extLst>
      <p:ext uri="{BB962C8B-B14F-4D97-AF65-F5344CB8AC3E}">
        <p14:creationId xmlns:p14="http://schemas.microsoft.com/office/powerpoint/2010/main" val="365083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Counterfeit pharmaceuticals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37" y="1784509"/>
            <a:ext cx="7681921" cy="2762519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Counterfeit pharmaceuticals kill over 100,000 people each year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two decades, the number of incidents has grown from 200 to 4,400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Pfizer Global Security tested 250 Xanax purchases online; 96% were counterfeit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annual $100 billion counterfeit drug market rivals the $250 billion illicit drug trade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223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65165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3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3" y="727288"/>
            <a:ext cx="2925268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9" y="1049958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612728-6EDE-455A-85E1-5C00B334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745210"/>
            <a:ext cx="2742850" cy="1637869"/>
          </a:xfrm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Counterfeit drug project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FE0BF-3F6B-F736-42C7-6FFD6BAF5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220" y="271764"/>
            <a:ext cx="5528900" cy="4615179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Private company has a collection of samples from known counterfeit drug packages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DNA lab generated STR data over an 18-month period, November 2018 through May 2020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Analyzed 133 samples, representing 103 package evidence items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lab analysis produced no information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a TrueAllele Database find more?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87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Cybergenetics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processing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37" y="1784509"/>
            <a:ext cx="7681921" cy="2762519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all of the data in TrueAllele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Casework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103 items (swabs from vials, packaging, seals, etc.)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typically contained 2 to 5 contributors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Task - Find connections between different collections of counterfeit drugs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received: May 27, 2020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results returned: June 3, 2020</a:t>
            </a:r>
          </a:p>
        </p:txBody>
      </p:sp>
    </p:spTree>
    <p:extLst>
      <p:ext uri="{BB962C8B-B14F-4D97-AF65-F5344CB8AC3E}">
        <p14:creationId xmlns:p14="http://schemas.microsoft.com/office/powerpoint/2010/main" val="24191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CBB68-6129-C28D-B3CB-DAF80C4A7A8F}"/>
              </a:ext>
            </a:extLst>
          </p:cNvPr>
          <p:cNvSpPr txBox="1"/>
          <p:nvPr/>
        </p:nvSpPr>
        <p:spPr>
          <a:xfrm>
            <a:off x="124786" y="3667267"/>
            <a:ext cx="7955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Laboratory: Item is “Not Searchable Mixture”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TrueAllele: Expected match statistic of a </a:t>
            </a:r>
            <a:r>
              <a:rPr lang="en-US" sz="2400" b="1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nonillion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en-US" sz="2400" baseline="30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1A465D-9395-6A10-B48C-BA1F51DD21A4}"/>
              </a:ext>
            </a:extLst>
          </p:cNvPr>
          <p:cNvSpPr/>
          <p:nvPr/>
        </p:nvSpPr>
        <p:spPr>
          <a:xfrm>
            <a:off x="5352818" y="205908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A6C68-1B6E-0501-FA64-3B747D1EFA18}"/>
              </a:ext>
            </a:extLst>
          </p:cNvPr>
          <p:cNvSpPr txBox="1"/>
          <p:nvPr/>
        </p:nvSpPr>
        <p:spPr>
          <a:xfrm>
            <a:off x="5464562" y="318814"/>
            <a:ext cx="3619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vial and label edges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collected by Lab Tech AS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040968-079E-CDCC-1167-2DCEB1FA0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66008"/>
              </p:ext>
            </p:extLst>
          </p:nvPr>
        </p:nvGraphicFramePr>
        <p:xfrm>
          <a:off x="51030" y="1748981"/>
          <a:ext cx="1579228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28">
                  <a:extLst>
                    <a:ext uri="{9D8B030D-6E8A-4147-A177-3AD203B41FA5}">
                      <a16:colId xmlns:a16="http://schemas.microsoft.com/office/drawing/2014/main" val="145360618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  <a:r>
                        <a:rPr lang="en-US" sz="1400" i="1" dirty="0"/>
                        <a:t> Case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76910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754947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425EC7A-8AD2-064C-263D-1C5DA95EC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" y="0"/>
            <a:ext cx="1694697" cy="16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8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CBB68-6129-C28D-B3CB-DAF80C4A7A8F}"/>
              </a:ext>
            </a:extLst>
          </p:cNvPr>
          <p:cNvSpPr txBox="1"/>
          <p:nvPr/>
        </p:nvSpPr>
        <p:spPr>
          <a:xfrm>
            <a:off x="124786" y="3667267"/>
            <a:ext cx="905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Laboratory: Both items are “Not Searchable Mixtures”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TrueAllele: Finds match statistic association of a </a:t>
            </a:r>
            <a:r>
              <a:rPr lang="en-US" sz="2400" b="1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nonillion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en-US" sz="2400" baseline="30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1A465D-9395-6A10-B48C-BA1F51DD21A4}"/>
              </a:ext>
            </a:extLst>
          </p:cNvPr>
          <p:cNvSpPr/>
          <p:nvPr/>
        </p:nvSpPr>
        <p:spPr>
          <a:xfrm>
            <a:off x="5352818" y="205908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AE11695-6AD0-D845-365E-00F4FC4E6814}"/>
              </a:ext>
            </a:extLst>
          </p:cNvPr>
          <p:cNvCxnSpPr/>
          <p:nvPr/>
        </p:nvCxnSpPr>
        <p:spPr>
          <a:xfrm>
            <a:off x="5464562" y="318814"/>
            <a:ext cx="1790797" cy="103809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FB66C52-6C05-6459-8739-1EFBA4074F5D}"/>
              </a:ext>
            </a:extLst>
          </p:cNvPr>
          <p:cNvSpPr/>
          <p:nvPr/>
        </p:nvSpPr>
        <p:spPr>
          <a:xfrm>
            <a:off x="7186770" y="1282264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0942D-0F5F-0C50-42DA-119039742FD9}"/>
              </a:ext>
            </a:extLst>
          </p:cNvPr>
          <p:cNvSpPr txBox="1"/>
          <p:nvPr/>
        </p:nvSpPr>
        <p:spPr>
          <a:xfrm>
            <a:off x="6359960" y="441850"/>
            <a:ext cx="157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nonillion</a:t>
            </a:r>
            <a:endParaRPr lang="en-US" sz="2400" dirty="0">
              <a:solidFill>
                <a:srgbClr val="1012C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00A6A0-D2F8-A10D-01DF-CA6793DC0907}"/>
              </a:ext>
            </a:extLst>
          </p:cNvPr>
          <p:cNvSpPr txBox="1"/>
          <p:nvPr/>
        </p:nvSpPr>
        <p:spPr>
          <a:xfrm>
            <a:off x="2230809" y="1632692"/>
            <a:ext cx="6244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 seal, vial label, flip cap and bottom rim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collected by Lab Tech JD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2019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AE2A9A4-886A-3D9A-AC4C-2093BA162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27811"/>
              </p:ext>
            </p:extLst>
          </p:nvPr>
        </p:nvGraphicFramePr>
        <p:xfrm>
          <a:off x="51030" y="1748981"/>
          <a:ext cx="1579228" cy="845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28">
                  <a:extLst>
                    <a:ext uri="{9D8B030D-6E8A-4147-A177-3AD203B41FA5}">
                      <a16:colId xmlns:a16="http://schemas.microsoft.com/office/drawing/2014/main" val="145360618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  <a:r>
                        <a:rPr lang="en-US" sz="1400" i="1" dirty="0"/>
                        <a:t> Case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76910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754947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99042463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6AC0F982-D1FC-DC0C-2648-30DF426C6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" y="0"/>
            <a:ext cx="1694697" cy="16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3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432DAB-9412-9772-0DAA-D0939A1D1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98701"/>
              </p:ext>
            </p:extLst>
          </p:nvPr>
        </p:nvGraphicFramePr>
        <p:xfrm>
          <a:off x="51030" y="1748981"/>
          <a:ext cx="1579228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28">
                  <a:extLst>
                    <a:ext uri="{9D8B030D-6E8A-4147-A177-3AD203B41FA5}">
                      <a16:colId xmlns:a16="http://schemas.microsoft.com/office/drawing/2014/main" val="145360618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  <a:r>
                        <a:rPr lang="en-US" sz="1400" i="1" dirty="0"/>
                        <a:t> Case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76910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754947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514452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2016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1CBB68-6129-C28D-B3CB-DAF80C4A7A8F}"/>
              </a:ext>
            </a:extLst>
          </p:cNvPr>
          <p:cNvSpPr txBox="1"/>
          <p:nvPr/>
        </p:nvSpPr>
        <p:spPr>
          <a:xfrm>
            <a:off x="124786" y="3184875"/>
            <a:ext cx="4995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Laboratory: All items are “Not Searchable Mixtures”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TrueAllele: Finds a cluster of matches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1A465D-9395-6A10-B48C-BA1F51DD21A4}"/>
              </a:ext>
            </a:extLst>
          </p:cNvPr>
          <p:cNvSpPr/>
          <p:nvPr/>
        </p:nvSpPr>
        <p:spPr>
          <a:xfrm>
            <a:off x="5352818" y="205908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AE11695-6AD0-D845-365E-00F4FC4E6814}"/>
              </a:ext>
            </a:extLst>
          </p:cNvPr>
          <p:cNvCxnSpPr/>
          <p:nvPr/>
        </p:nvCxnSpPr>
        <p:spPr>
          <a:xfrm>
            <a:off x="5464562" y="318814"/>
            <a:ext cx="1790797" cy="103809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FB66C52-6C05-6459-8739-1EFBA4074F5D}"/>
              </a:ext>
            </a:extLst>
          </p:cNvPr>
          <p:cNvSpPr/>
          <p:nvPr/>
        </p:nvSpPr>
        <p:spPr>
          <a:xfrm>
            <a:off x="7186770" y="1282264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0942D-0F5F-0C50-42DA-119039742FD9}"/>
              </a:ext>
            </a:extLst>
          </p:cNvPr>
          <p:cNvSpPr txBox="1"/>
          <p:nvPr/>
        </p:nvSpPr>
        <p:spPr>
          <a:xfrm>
            <a:off x="6359960" y="441850"/>
            <a:ext cx="157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nonillion</a:t>
            </a:r>
            <a:endParaRPr lang="en-US" sz="2400" dirty="0">
              <a:solidFill>
                <a:srgbClr val="1012C6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4A530D-12F1-35E6-4209-5775FD0BAD57}"/>
              </a:ext>
            </a:extLst>
          </p:cNvPr>
          <p:cNvCxnSpPr>
            <a:cxnSpLocks/>
          </p:cNvCxnSpPr>
          <p:nvPr/>
        </p:nvCxnSpPr>
        <p:spPr>
          <a:xfrm>
            <a:off x="5464562" y="318814"/>
            <a:ext cx="1782114" cy="31134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9B72556-51A6-5CE2-B2DB-3B54FF1FE5BA}"/>
              </a:ext>
            </a:extLst>
          </p:cNvPr>
          <p:cNvSpPr/>
          <p:nvPr/>
        </p:nvSpPr>
        <p:spPr>
          <a:xfrm>
            <a:off x="7147195" y="3301149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ABCB7B-1E40-7B4E-3F10-7A6FAF8AFDD4}"/>
              </a:ext>
            </a:extLst>
          </p:cNvPr>
          <p:cNvCxnSpPr>
            <a:cxnSpLocks/>
          </p:cNvCxnSpPr>
          <p:nvPr/>
        </p:nvCxnSpPr>
        <p:spPr>
          <a:xfrm flipH="1">
            <a:off x="7268674" y="1342356"/>
            <a:ext cx="8684" cy="21882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93AACD3-CDDB-074A-3566-9E080E3EA5A5}"/>
              </a:ext>
            </a:extLst>
          </p:cNvPr>
          <p:cNvSpPr txBox="1"/>
          <p:nvPr/>
        </p:nvSpPr>
        <p:spPr>
          <a:xfrm>
            <a:off x="7246675" y="2023482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sextillion</a:t>
            </a:r>
            <a:endParaRPr lang="en-US" sz="2400" dirty="0">
              <a:solidFill>
                <a:srgbClr val="1012C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2FAA08-AE74-865E-F4B0-F9ECB83BF9A8}"/>
              </a:ext>
            </a:extLst>
          </p:cNvPr>
          <p:cNvSpPr txBox="1"/>
          <p:nvPr/>
        </p:nvSpPr>
        <p:spPr>
          <a:xfrm>
            <a:off x="4606493" y="1797627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octillion</a:t>
            </a:r>
            <a:endParaRPr lang="en-US" sz="2400" dirty="0">
              <a:solidFill>
                <a:srgbClr val="1012C6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4DB28-D731-F6B6-53AA-D2B308BF4A7C}"/>
              </a:ext>
            </a:extLst>
          </p:cNvPr>
          <p:cNvSpPr txBox="1"/>
          <p:nvPr/>
        </p:nvSpPr>
        <p:spPr>
          <a:xfrm>
            <a:off x="5464562" y="3621612"/>
            <a:ext cx="36539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carton, vial, patient insert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collected by Lab Tech PN</a:t>
            </a:r>
          </a:p>
          <a:p>
            <a:r>
              <a:rPr lang="en-US" sz="24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542F8EF-C6D8-7703-FC16-04EF8DF24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" y="0"/>
            <a:ext cx="1694697" cy="16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9AD9ED-5AA8-AA39-C55E-6B5D5656F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" y="0"/>
            <a:ext cx="1694697" cy="1685586"/>
          </a:xfrm>
          <a:prstGeom prst="rect">
            <a:avLst/>
          </a:prstGeom>
        </p:spPr>
      </p:pic>
      <p:sp>
        <p:nvSpPr>
          <p:cNvPr id="13" name="Freeform 12">
            <a:extLst>
              <a:ext uri="{FF2B5EF4-FFF2-40B4-BE49-F238E27FC236}">
                <a16:creationId xmlns:a16="http://schemas.microsoft.com/office/drawing/2014/main" id="{15B967C4-24D9-1746-66E4-924FBC30C1C6}"/>
              </a:ext>
            </a:extLst>
          </p:cNvPr>
          <p:cNvSpPr/>
          <p:nvPr/>
        </p:nvSpPr>
        <p:spPr>
          <a:xfrm>
            <a:off x="4233420" y="358622"/>
            <a:ext cx="4127384" cy="4114800"/>
          </a:xfrm>
          <a:custGeom>
            <a:avLst/>
            <a:gdLst>
              <a:gd name="connsiteX0" fmla="*/ 2021746 w 5503178"/>
              <a:gd name="connsiteY0" fmla="*/ 33555 h 5486400"/>
              <a:gd name="connsiteX1" fmla="*/ 4681057 w 5503178"/>
              <a:gd name="connsiteY1" fmla="*/ 4681056 h 5486400"/>
              <a:gd name="connsiteX2" fmla="*/ 5117284 w 5503178"/>
              <a:gd name="connsiteY2" fmla="*/ 4102216 h 5486400"/>
              <a:gd name="connsiteX3" fmla="*/ 5402510 w 5503178"/>
              <a:gd name="connsiteY3" fmla="*/ 3439486 h 5486400"/>
              <a:gd name="connsiteX4" fmla="*/ 5503178 w 5503178"/>
              <a:gd name="connsiteY4" fmla="*/ 2692866 h 5486400"/>
              <a:gd name="connsiteX5" fmla="*/ 100668 w 5503178"/>
              <a:gd name="connsiteY5" fmla="*/ 2743200 h 5486400"/>
              <a:gd name="connsiteX6" fmla="*/ 3431097 w 5503178"/>
              <a:gd name="connsiteY6" fmla="*/ 5410899 h 5486400"/>
              <a:gd name="connsiteX7" fmla="*/ 5134062 w 5503178"/>
              <a:gd name="connsiteY7" fmla="*/ 1375794 h 5486400"/>
              <a:gd name="connsiteX8" fmla="*/ 377504 w 5503178"/>
              <a:gd name="connsiteY8" fmla="*/ 1350627 h 5486400"/>
              <a:gd name="connsiteX9" fmla="*/ 721453 w 5503178"/>
              <a:gd name="connsiteY9" fmla="*/ 4681056 h 5486400"/>
              <a:gd name="connsiteX10" fmla="*/ 5343787 w 5503178"/>
              <a:gd name="connsiteY10" fmla="*/ 3414319 h 5486400"/>
              <a:gd name="connsiteX11" fmla="*/ 4706224 w 5503178"/>
              <a:gd name="connsiteY11" fmla="*/ 729842 h 5486400"/>
              <a:gd name="connsiteX12" fmla="*/ 788565 w 5503178"/>
              <a:gd name="connsiteY12" fmla="*/ 738231 h 5486400"/>
              <a:gd name="connsiteX13" fmla="*/ 1996580 w 5503178"/>
              <a:gd name="connsiteY13" fmla="*/ 5452844 h 5486400"/>
              <a:gd name="connsiteX14" fmla="*/ 4077049 w 5503178"/>
              <a:gd name="connsiteY14" fmla="*/ 369115 h 5486400"/>
              <a:gd name="connsiteX15" fmla="*/ 3422708 w 5503178"/>
              <a:gd name="connsiteY15" fmla="*/ 75500 h 5486400"/>
              <a:gd name="connsiteX16" fmla="*/ 2692866 w 5503178"/>
              <a:gd name="connsiteY16" fmla="*/ 0 h 5486400"/>
              <a:gd name="connsiteX17" fmla="*/ 4093827 w 5503178"/>
              <a:gd name="connsiteY17" fmla="*/ 5083728 h 5486400"/>
              <a:gd name="connsiteX18" fmla="*/ 3439486 w 5503178"/>
              <a:gd name="connsiteY18" fmla="*/ 5452844 h 5486400"/>
              <a:gd name="connsiteX19" fmla="*/ 2734811 w 5503178"/>
              <a:gd name="connsiteY19" fmla="*/ 5486400 h 5486400"/>
              <a:gd name="connsiteX20" fmla="*/ 2097247 w 5503178"/>
              <a:gd name="connsiteY20" fmla="*/ 5410899 h 5486400"/>
              <a:gd name="connsiteX21" fmla="*/ 1342238 w 5503178"/>
              <a:gd name="connsiteY21" fmla="*/ 5134062 h 5486400"/>
              <a:gd name="connsiteX22" fmla="*/ 75501 w 5503178"/>
              <a:gd name="connsiteY22" fmla="*/ 1988190 h 5486400"/>
              <a:gd name="connsiteX23" fmla="*/ 5343787 w 5503178"/>
              <a:gd name="connsiteY23" fmla="*/ 1988190 h 5486400"/>
              <a:gd name="connsiteX24" fmla="*/ 1375794 w 5503178"/>
              <a:gd name="connsiteY24" fmla="*/ 385893 h 5486400"/>
              <a:gd name="connsiteX25" fmla="*/ 109057 w 5503178"/>
              <a:gd name="connsiteY25" fmla="*/ 3456264 h 5486400"/>
              <a:gd name="connsiteX26" fmla="*/ 377504 w 5503178"/>
              <a:gd name="connsiteY26" fmla="*/ 4135772 h 5486400"/>
              <a:gd name="connsiteX27" fmla="*/ 5394121 w 5503178"/>
              <a:gd name="connsiteY27" fmla="*/ 2004968 h 5486400"/>
              <a:gd name="connsiteX28" fmla="*/ 780176 w 5503178"/>
              <a:gd name="connsiteY28" fmla="*/ 771787 h 5486400"/>
              <a:gd name="connsiteX29" fmla="*/ 1392572 w 5503178"/>
              <a:gd name="connsiteY29" fmla="*/ 5100506 h 5486400"/>
              <a:gd name="connsiteX30" fmla="*/ 4731391 w 5503178"/>
              <a:gd name="connsiteY30" fmla="*/ 738231 h 5486400"/>
              <a:gd name="connsiteX31" fmla="*/ 302003 w 5503178"/>
              <a:gd name="connsiteY31" fmla="*/ 1367405 h 5486400"/>
              <a:gd name="connsiteX32" fmla="*/ 2743200 w 5503178"/>
              <a:gd name="connsiteY32" fmla="*/ 5469622 h 5486400"/>
              <a:gd name="connsiteX33" fmla="*/ 4127383 w 5503178"/>
              <a:gd name="connsiteY33" fmla="*/ 369115 h 5486400"/>
              <a:gd name="connsiteX34" fmla="*/ 4127383 w 5503178"/>
              <a:gd name="connsiteY34" fmla="*/ 5108895 h 5486400"/>
              <a:gd name="connsiteX35" fmla="*/ 1308682 w 5503178"/>
              <a:gd name="connsiteY35" fmla="*/ 327170 h 5486400"/>
              <a:gd name="connsiteX36" fmla="*/ 830510 w 5503178"/>
              <a:gd name="connsiteY36" fmla="*/ 704675 h 5486400"/>
              <a:gd name="connsiteX37" fmla="*/ 302003 w 5503178"/>
              <a:gd name="connsiteY37" fmla="*/ 1317071 h 5486400"/>
              <a:gd name="connsiteX38" fmla="*/ 0 w 5503178"/>
              <a:gd name="connsiteY38" fmla="*/ 1979801 h 5486400"/>
              <a:gd name="connsiteX39" fmla="*/ 4135772 w 5503178"/>
              <a:gd name="connsiteY39" fmla="*/ 5184396 h 5486400"/>
              <a:gd name="connsiteX40" fmla="*/ 3489820 w 5503178"/>
              <a:gd name="connsiteY40" fmla="*/ 33555 h 5486400"/>
              <a:gd name="connsiteX41" fmla="*/ 2718033 w 5503178"/>
              <a:gd name="connsiteY41" fmla="*/ 5478011 h 5486400"/>
              <a:gd name="connsiteX42" fmla="*/ 2021746 w 5503178"/>
              <a:gd name="connsiteY42" fmla="*/ 33555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503178" h="5486400">
                <a:moveTo>
                  <a:pt x="2021746" y="33555"/>
                </a:moveTo>
                <a:lnTo>
                  <a:pt x="4681057" y="4681056"/>
                </a:lnTo>
                <a:lnTo>
                  <a:pt x="5117284" y="4102216"/>
                </a:lnTo>
                <a:lnTo>
                  <a:pt x="5402510" y="3439486"/>
                </a:lnTo>
                <a:lnTo>
                  <a:pt x="5503178" y="2692866"/>
                </a:lnTo>
                <a:lnTo>
                  <a:pt x="100668" y="2743200"/>
                </a:lnTo>
                <a:lnTo>
                  <a:pt x="3431097" y="5410899"/>
                </a:lnTo>
                <a:lnTo>
                  <a:pt x="5134062" y="1375794"/>
                </a:lnTo>
                <a:lnTo>
                  <a:pt x="377504" y="1350627"/>
                </a:lnTo>
                <a:lnTo>
                  <a:pt x="721453" y="4681056"/>
                </a:lnTo>
                <a:lnTo>
                  <a:pt x="5343787" y="3414319"/>
                </a:lnTo>
                <a:lnTo>
                  <a:pt x="4706224" y="729842"/>
                </a:lnTo>
                <a:lnTo>
                  <a:pt x="788565" y="738231"/>
                </a:lnTo>
                <a:lnTo>
                  <a:pt x="1996580" y="5452844"/>
                </a:lnTo>
                <a:lnTo>
                  <a:pt x="4077049" y="369115"/>
                </a:lnTo>
                <a:lnTo>
                  <a:pt x="3422708" y="75500"/>
                </a:lnTo>
                <a:lnTo>
                  <a:pt x="2692866" y="0"/>
                </a:lnTo>
                <a:lnTo>
                  <a:pt x="4093827" y="5083728"/>
                </a:lnTo>
                <a:lnTo>
                  <a:pt x="3439486" y="5452844"/>
                </a:lnTo>
                <a:lnTo>
                  <a:pt x="2734811" y="5486400"/>
                </a:lnTo>
                <a:lnTo>
                  <a:pt x="2097247" y="5410899"/>
                </a:lnTo>
                <a:lnTo>
                  <a:pt x="1342238" y="5134062"/>
                </a:lnTo>
                <a:lnTo>
                  <a:pt x="75501" y="1988190"/>
                </a:lnTo>
                <a:lnTo>
                  <a:pt x="5343787" y="1988190"/>
                </a:lnTo>
                <a:lnTo>
                  <a:pt x="1375794" y="385893"/>
                </a:lnTo>
                <a:lnTo>
                  <a:pt x="109057" y="3456264"/>
                </a:lnTo>
                <a:lnTo>
                  <a:pt x="377504" y="4135772"/>
                </a:lnTo>
                <a:lnTo>
                  <a:pt x="5394121" y="2004968"/>
                </a:lnTo>
                <a:lnTo>
                  <a:pt x="780176" y="771787"/>
                </a:lnTo>
                <a:lnTo>
                  <a:pt x="1392572" y="5100506"/>
                </a:lnTo>
                <a:lnTo>
                  <a:pt x="4731391" y="738231"/>
                </a:lnTo>
                <a:lnTo>
                  <a:pt x="302003" y="1367405"/>
                </a:lnTo>
                <a:lnTo>
                  <a:pt x="2743200" y="5469622"/>
                </a:lnTo>
                <a:lnTo>
                  <a:pt x="4127383" y="369115"/>
                </a:lnTo>
                <a:lnTo>
                  <a:pt x="4127383" y="5108895"/>
                </a:lnTo>
                <a:lnTo>
                  <a:pt x="1308682" y="327170"/>
                </a:lnTo>
                <a:lnTo>
                  <a:pt x="830510" y="704675"/>
                </a:lnTo>
                <a:lnTo>
                  <a:pt x="302003" y="1317071"/>
                </a:lnTo>
                <a:lnTo>
                  <a:pt x="0" y="1979801"/>
                </a:lnTo>
                <a:lnTo>
                  <a:pt x="4135772" y="5184396"/>
                </a:lnTo>
                <a:lnTo>
                  <a:pt x="3489820" y="33555"/>
                </a:lnTo>
                <a:lnTo>
                  <a:pt x="2718033" y="5478011"/>
                </a:lnTo>
                <a:lnTo>
                  <a:pt x="2021746" y="33555"/>
                </a:lnTo>
                <a:close/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8E6AF4E-1D95-316C-4124-5E3716E2375D}"/>
              </a:ext>
            </a:extLst>
          </p:cNvPr>
          <p:cNvSpPr/>
          <p:nvPr/>
        </p:nvSpPr>
        <p:spPr>
          <a:xfrm>
            <a:off x="6184502" y="224775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E6B0290-BB56-B22F-0EEF-25E95B1A1988}"/>
              </a:ext>
            </a:extLst>
          </p:cNvPr>
          <p:cNvSpPr/>
          <p:nvPr/>
        </p:nvSpPr>
        <p:spPr>
          <a:xfrm>
            <a:off x="7975300" y="1262869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A39DB86-0E37-7ED4-9C14-D64627FB8BA4}"/>
              </a:ext>
            </a:extLst>
          </p:cNvPr>
          <p:cNvSpPr/>
          <p:nvPr/>
        </p:nvSpPr>
        <p:spPr>
          <a:xfrm>
            <a:off x="7966617" y="3338261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B64B689-496F-6EBB-76E1-1A2E31900516}"/>
              </a:ext>
            </a:extLst>
          </p:cNvPr>
          <p:cNvSpPr/>
          <p:nvPr/>
        </p:nvSpPr>
        <p:spPr>
          <a:xfrm>
            <a:off x="7202687" y="493357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6005B7-EB36-8BF7-4D4B-5C350A9E1E08}"/>
              </a:ext>
            </a:extLst>
          </p:cNvPr>
          <p:cNvSpPr/>
          <p:nvPr/>
        </p:nvSpPr>
        <p:spPr>
          <a:xfrm>
            <a:off x="8250022" y="2282566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800CAF-4E71-ACDD-98BF-484DB92868BE}"/>
              </a:ext>
            </a:extLst>
          </p:cNvPr>
          <p:cNvSpPr/>
          <p:nvPr/>
        </p:nvSpPr>
        <p:spPr>
          <a:xfrm>
            <a:off x="7211369" y="4066833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39BDECB-CC42-CEAE-7820-7BA06068D5B5}"/>
              </a:ext>
            </a:extLst>
          </p:cNvPr>
          <p:cNvSpPr/>
          <p:nvPr/>
        </p:nvSpPr>
        <p:spPr>
          <a:xfrm>
            <a:off x="6184503" y="4350012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382183-1E90-4133-A677-10F192304A1B}"/>
              </a:ext>
            </a:extLst>
          </p:cNvPr>
          <p:cNvSpPr/>
          <p:nvPr/>
        </p:nvSpPr>
        <p:spPr>
          <a:xfrm>
            <a:off x="4138818" y="2282566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41425C1-E1A5-D9C2-57D5-9CB7350471D7}"/>
              </a:ext>
            </a:extLst>
          </p:cNvPr>
          <p:cNvSpPr/>
          <p:nvPr/>
        </p:nvSpPr>
        <p:spPr>
          <a:xfrm>
            <a:off x="5155808" y="502040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30483C7-1082-4A97-3892-B2E8CF288D10}"/>
              </a:ext>
            </a:extLst>
          </p:cNvPr>
          <p:cNvSpPr/>
          <p:nvPr/>
        </p:nvSpPr>
        <p:spPr>
          <a:xfrm>
            <a:off x="4405713" y="1270597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7788434-E8C6-D491-391A-B3A181711865}"/>
              </a:ext>
            </a:extLst>
          </p:cNvPr>
          <p:cNvSpPr/>
          <p:nvPr/>
        </p:nvSpPr>
        <p:spPr>
          <a:xfrm>
            <a:off x="4406409" y="3320900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200F2CF-5F95-942C-8695-31C8C96DD237}"/>
              </a:ext>
            </a:extLst>
          </p:cNvPr>
          <p:cNvSpPr/>
          <p:nvPr/>
        </p:nvSpPr>
        <p:spPr>
          <a:xfrm>
            <a:off x="5164490" y="4066832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F5D39FA-3492-DD8F-9AAE-F00CA8A14DBF}"/>
              </a:ext>
            </a:extLst>
          </p:cNvPr>
          <p:cNvSpPr/>
          <p:nvPr/>
        </p:nvSpPr>
        <p:spPr>
          <a:xfrm>
            <a:off x="4743844" y="823027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8A8DAC3-DC74-59D6-F899-555EA64114D0}"/>
              </a:ext>
            </a:extLst>
          </p:cNvPr>
          <p:cNvSpPr/>
          <p:nvPr/>
        </p:nvSpPr>
        <p:spPr>
          <a:xfrm>
            <a:off x="5656098" y="293590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AB631B8-DEFC-DF4F-A4F4-59CC952EADFB}"/>
              </a:ext>
            </a:extLst>
          </p:cNvPr>
          <p:cNvSpPr/>
          <p:nvPr/>
        </p:nvSpPr>
        <p:spPr>
          <a:xfrm>
            <a:off x="6709275" y="293590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5897684-817E-3878-A2C1-B2C5FEFBDEC7}"/>
              </a:ext>
            </a:extLst>
          </p:cNvPr>
          <p:cNvSpPr/>
          <p:nvPr/>
        </p:nvSpPr>
        <p:spPr>
          <a:xfrm>
            <a:off x="7647538" y="831073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D8A02F4-F5E2-2BFE-E2C8-3D9B48A1B3E9}"/>
              </a:ext>
            </a:extLst>
          </p:cNvPr>
          <p:cNvSpPr/>
          <p:nvPr/>
        </p:nvSpPr>
        <p:spPr>
          <a:xfrm>
            <a:off x="8171890" y="1729465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5DCE818-9745-9EC8-DD91-2A650A7C5BD4}"/>
              </a:ext>
            </a:extLst>
          </p:cNvPr>
          <p:cNvSpPr/>
          <p:nvPr/>
        </p:nvSpPr>
        <p:spPr>
          <a:xfrm>
            <a:off x="8180571" y="2818623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8001D03-6DD9-338A-9A77-B202B1D2791B}"/>
              </a:ext>
            </a:extLst>
          </p:cNvPr>
          <p:cNvSpPr/>
          <p:nvPr/>
        </p:nvSpPr>
        <p:spPr>
          <a:xfrm>
            <a:off x="7658298" y="3736847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B02DAB9-E05A-24A5-9A75-721B6E82196D}"/>
              </a:ext>
            </a:extLst>
          </p:cNvPr>
          <p:cNvSpPr/>
          <p:nvPr/>
        </p:nvSpPr>
        <p:spPr>
          <a:xfrm>
            <a:off x="6714329" y="4282470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8C80AAD-09E6-56CA-0B7C-03F69360E118}"/>
              </a:ext>
            </a:extLst>
          </p:cNvPr>
          <p:cNvSpPr/>
          <p:nvPr/>
        </p:nvSpPr>
        <p:spPr>
          <a:xfrm>
            <a:off x="5652117" y="4281835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98D570-292C-FE26-8F79-0FE5FEE674FD}"/>
              </a:ext>
            </a:extLst>
          </p:cNvPr>
          <p:cNvSpPr/>
          <p:nvPr/>
        </p:nvSpPr>
        <p:spPr>
          <a:xfrm>
            <a:off x="4717562" y="3736846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1637CA0-27AE-9F34-930E-0929FC4DDCD0}"/>
              </a:ext>
            </a:extLst>
          </p:cNvPr>
          <p:cNvSpPr/>
          <p:nvPr/>
        </p:nvSpPr>
        <p:spPr>
          <a:xfrm>
            <a:off x="4199586" y="2817589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E2FA42F-3EB0-87F2-6FA5-03905728A33D}"/>
              </a:ext>
            </a:extLst>
          </p:cNvPr>
          <p:cNvSpPr/>
          <p:nvPr/>
        </p:nvSpPr>
        <p:spPr>
          <a:xfrm>
            <a:off x="4199586" y="1754555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1B49543-289C-BCE6-2B08-E11F19CC7BBC}"/>
              </a:ext>
            </a:extLst>
          </p:cNvPr>
          <p:cNvSpPr/>
          <p:nvPr/>
        </p:nvSpPr>
        <p:spPr>
          <a:xfrm>
            <a:off x="4505805" y="1762000"/>
            <a:ext cx="354921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 Database found</a:t>
            </a:r>
          </a:p>
          <a:p>
            <a:pPr algn="ctr"/>
            <a:r>
              <a:rPr lang="en-US" sz="2000" b="1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DNA matches 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this</a:t>
            </a:r>
          </a:p>
          <a:p>
            <a:pPr algn="ctr"/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counterfeit drug cluster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laboratory found none)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F508FD9-0AD7-41BE-615B-CA221C107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88404"/>
              </p:ext>
            </p:extLst>
          </p:nvPr>
        </p:nvGraphicFramePr>
        <p:xfrm>
          <a:off x="0" y="1704355"/>
          <a:ext cx="2179886" cy="3095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7941">
                  <a:extLst>
                    <a:ext uri="{9D8B030D-6E8A-4147-A177-3AD203B41FA5}">
                      <a16:colId xmlns:a16="http://schemas.microsoft.com/office/drawing/2014/main" val="1453606187"/>
                    </a:ext>
                  </a:extLst>
                </a:gridCol>
                <a:gridCol w="1111945">
                  <a:extLst>
                    <a:ext uri="{9D8B030D-6E8A-4147-A177-3AD203B41FA5}">
                      <a16:colId xmlns:a16="http://schemas.microsoft.com/office/drawing/2014/main" val="502459104"/>
                    </a:ext>
                  </a:extLst>
                </a:gridCol>
              </a:tblGrid>
              <a:tr h="2863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  <a:r>
                        <a:rPr lang="en-US" sz="1400" i="1" dirty="0"/>
                        <a:t> Case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91033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7549477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97007439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4490963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7624427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6041063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460984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7219620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3315431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1304917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25022425"/>
                  </a:ext>
                </a:extLst>
              </a:tr>
              <a:tr h="2554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7421354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B81F86B3-47BB-E71E-FC7B-FDE05F44D61B}"/>
              </a:ext>
            </a:extLst>
          </p:cNvPr>
          <p:cNvSpPr txBox="1"/>
          <p:nvPr/>
        </p:nvSpPr>
        <p:spPr>
          <a:xfrm>
            <a:off x="1792507" y="477130"/>
            <a:ext cx="1175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Nov 2018</a:t>
            </a:r>
          </a:p>
          <a:p>
            <a:r>
              <a:rPr lang="en-US" sz="2000" dirty="0"/>
              <a:t>Feb 2020</a:t>
            </a:r>
          </a:p>
        </p:txBody>
      </p:sp>
    </p:spTree>
    <p:extLst>
      <p:ext uri="{BB962C8B-B14F-4D97-AF65-F5344CB8AC3E}">
        <p14:creationId xmlns:p14="http://schemas.microsoft.com/office/powerpoint/2010/main" val="218130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432DAB-9412-9772-0DAA-D0939A1D1E7A}"/>
              </a:ext>
            </a:extLst>
          </p:cNvPr>
          <p:cNvGraphicFramePr>
            <a:graphicFrameLocks noGrp="1"/>
          </p:cNvGraphicFramePr>
          <p:nvPr/>
        </p:nvGraphicFramePr>
        <p:xfrm>
          <a:off x="51030" y="1748981"/>
          <a:ext cx="1579228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28">
                  <a:extLst>
                    <a:ext uri="{9D8B030D-6E8A-4147-A177-3AD203B41FA5}">
                      <a16:colId xmlns:a16="http://schemas.microsoft.com/office/drawing/2014/main" val="145360618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  <a:r>
                        <a:rPr lang="en-US" sz="1400" i="1" dirty="0"/>
                        <a:t> Case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76910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75494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5542F8EF-C6D8-7703-FC16-04EF8DF24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4" y="0"/>
            <a:ext cx="1694697" cy="168558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350FDD-87B2-F01D-377A-94E735A32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11475"/>
              </p:ext>
            </p:extLst>
          </p:nvPr>
        </p:nvGraphicFramePr>
        <p:xfrm>
          <a:off x="6330396" y="215023"/>
          <a:ext cx="2640145" cy="43705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85111">
                  <a:extLst>
                    <a:ext uri="{9D8B030D-6E8A-4147-A177-3AD203B41FA5}">
                      <a16:colId xmlns:a16="http://schemas.microsoft.com/office/drawing/2014/main" val="1155538459"/>
                    </a:ext>
                  </a:extLst>
                </a:gridCol>
                <a:gridCol w="603258">
                  <a:extLst>
                    <a:ext uri="{9D8B030D-6E8A-4147-A177-3AD203B41FA5}">
                      <a16:colId xmlns:a16="http://schemas.microsoft.com/office/drawing/2014/main" val="793337519"/>
                    </a:ext>
                  </a:extLst>
                </a:gridCol>
                <a:gridCol w="602093">
                  <a:extLst>
                    <a:ext uri="{9D8B030D-6E8A-4147-A177-3AD203B41FA5}">
                      <a16:colId xmlns:a16="http://schemas.microsoft.com/office/drawing/2014/main" val="4096465810"/>
                    </a:ext>
                  </a:extLst>
                </a:gridCol>
                <a:gridCol w="549683">
                  <a:extLst>
                    <a:ext uri="{9D8B030D-6E8A-4147-A177-3AD203B41FA5}">
                      <a16:colId xmlns:a16="http://schemas.microsoft.com/office/drawing/2014/main" val="1152978386"/>
                    </a:ext>
                  </a:extLst>
                </a:gridCol>
              </a:tblGrid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Marker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Allele 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Allele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Allele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426667273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AMELO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981981874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CSF1PO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69913577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D10S1248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580152201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D12S391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913194399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D13S317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51842409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D16S539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17304387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D18S51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894868512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D19S433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04536016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D1S1656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483349496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D21S11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60886776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D22S1045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710939537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D2S1338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20+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494969771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D2S441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921666284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D3S1358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0979702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D5S818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13+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12705212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D7S820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415184382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D8S1179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129707023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FGA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28503185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90929108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414239663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TPOX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958802059"/>
                  </a:ext>
                </a:extLst>
              </a:tr>
              <a:tr h="171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vWA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38330100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69C0F8BA-4528-010D-5EAA-A492EEAC93B5}"/>
              </a:ext>
            </a:extLst>
          </p:cNvPr>
          <p:cNvSpPr/>
          <p:nvPr/>
        </p:nvSpPr>
        <p:spPr>
          <a:xfrm>
            <a:off x="5352818" y="205908"/>
            <a:ext cx="223489" cy="22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625537-5901-F587-5104-C9BE26651ECC}"/>
              </a:ext>
            </a:extLst>
          </p:cNvPr>
          <p:cNvSpPr txBox="1"/>
          <p:nvPr/>
        </p:nvSpPr>
        <p:spPr>
          <a:xfrm>
            <a:off x="2268522" y="97536"/>
            <a:ext cx="3045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vial and label edges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collected by Lab Tech AS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AA314B-7BBC-767C-E693-6BC01E7F3966}"/>
              </a:ext>
            </a:extLst>
          </p:cNvPr>
          <p:cNvSpPr txBox="1"/>
          <p:nvPr/>
        </p:nvSpPr>
        <p:spPr>
          <a:xfrm>
            <a:off x="1876880" y="1454957"/>
            <a:ext cx="42646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CODIS database searchable profile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Generated by TrueAllele Database</a:t>
            </a:r>
          </a:p>
          <a:p>
            <a:endParaRPr lang="en-US" sz="2000" dirty="0">
              <a:solidFill>
                <a:srgbClr val="1012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database match statistic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b="1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billion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en-US" sz="2000" baseline="30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srgbClr val="1012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</a:t>
            </a:r>
            <a:r>
              <a:rPr lang="en-US" sz="2000" dirty="0" err="1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sz="2000" baseline="30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statistic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US" sz="2000" b="1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nonillion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en-US" sz="2000" baseline="30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 dirty="0">
                <a:solidFill>
                  <a:srgbClr val="1012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true perpetrator</a:t>
            </a:r>
          </a:p>
        </p:txBody>
      </p:sp>
    </p:spTree>
    <p:extLst>
      <p:ext uri="{BB962C8B-B14F-4D97-AF65-F5344CB8AC3E}">
        <p14:creationId xmlns:p14="http://schemas.microsoft.com/office/powerpoint/2010/main" val="168829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7F4C278-FB78-FA44-A044-D733845341F0}" vid="{23EBC24D-9D95-474D-9687-5503B89CD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845</Words>
  <Application>Microsoft Macintosh PowerPoint</Application>
  <PresentationFormat>On-screen Show (16:9)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Courier New</vt:lpstr>
      <vt:lpstr>Office Theme</vt:lpstr>
      <vt:lpstr>An Automated Genotype Database for Associating Counterfeit Drug Evidence</vt:lpstr>
      <vt:lpstr>Background Counterfeit pharmaceuticals</vt:lpstr>
      <vt:lpstr>Counterfeit drug project</vt:lpstr>
      <vt:lpstr>Cybergenetics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– The Numbers</vt:lpstr>
      <vt:lpstr>Probabilistic databases overcome allele database obstacles</vt:lpstr>
      <vt:lpstr>Probabilistic databases overcome allele database obstacles</vt:lpstr>
      <vt:lpstr>Information prediction: MME vs KL</vt:lpstr>
      <vt:lpstr>Database as investigative tool Drug distribution sites</vt:lpstr>
      <vt:lpstr>Database as investigative tool Organized retail crime</vt:lpstr>
      <vt:lpstr>Conclusions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Cybergenetics Presentation Template</dc:title>
  <dc:creator>Erin Estus</dc:creator>
  <cp:lastModifiedBy>Matt Legler</cp:lastModifiedBy>
  <cp:revision>10</cp:revision>
  <dcterms:created xsi:type="dcterms:W3CDTF">2023-01-17T16:09:29Z</dcterms:created>
  <dcterms:modified xsi:type="dcterms:W3CDTF">2023-02-10T15:34:22Z</dcterms:modified>
</cp:coreProperties>
</file>