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9" r:id="rId2"/>
    <p:sldId id="496" r:id="rId3"/>
    <p:sldId id="486" r:id="rId4"/>
    <p:sldId id="487" r:id="rId5"/>
    <p:sldId id="391" r:id="rId6"/>
    <p:sldId id="488" r:id="rId7"/>
    <p:sldId id="489" r:id="rId8"/>
    <p:sldId id="490" r:id="rId9"/>
    <p:sldId id="491" r:id="rId10"/>
    <p:sldId id="484" r:id="rId11"/>
    <p:sldId id="497" r:id="rId12"/>
    <p:sldId id="505" r:id="rId13"/>
    <p:sldId id="431" r:id="rId14"/>
    <p:sldId id="435" r:id="rId15"/>
    <p:sldId id="436" r:id="rId16"/>
    <p:sldId id="498" r:id="rId17"/>
    <p:sldId id="417" r:id="rId18"/>
    <p:sldId id="419" r:id="rId19"/>
    <p:sldId id="442" r:id="rId20"/>
    <p:sldId id="443" r:id="rId21"/>
    <p:sldId id="444" r:id="rId22"/>
    <p:sldId id="445" r:id="rId23"/>
    <p:sldId id="446" r:id="rId24"/>
    <p:sldId id="447" r:id="rId25"/>
    <p:sldId id="423" r:id="rId26"/>
    <p:sldId id="421" r:id="rId27"/>
    <p:sldId id="427" r:id="rId28"/>
    <p:sldId id="428" r:id="rId29"/>
    <p:sldId id="437" r:id="rId30"/>
    <p:sldId id="441" r:id="rId31"/>
    <p:sldId id="440" r:id="rId32"/>
    <p:sldId id="499" r:id="rId33"/>
    <p:sldId id="506" r:id="rId34"/>
    <p:sldId id="386" r:id="rId35"/>
    <p:sldId id="508" r:id="rId36"/>
    <p:sldId id="509" r:id="rId37"/>
    <p:sldId id="510" r:id="rId38"/>
    <p:sldId id="606" r:id="rId39"/>
    <p:sldId id="485" r:id="rId40"/>
    <p:sldId id="507" r:id="rId41"/>
    <p:sldId id="512" r:id="rId42"/>
    <p:sldId id="513" r:id="rId43"/>
    <p:sldId id="514" r:id="rId44"/>
    <p:sldId id="605" r:id="rId45"/>
    <p:sldId id="388" r:id="rId46"/>
    <p:sldId id="608" r:id="rId47"/>
    <p:sldId id="401" r:id="rId48"/>
    <p:sldId id="609" r:id="rId49"/>
    <p:sldId id="500" r:id="rId50"/>
    <p:sldId id="611" r:id="rId51"/>
    <p:sldId id="501" r:id="rId52"/>
    <p:sldId id="600" r:id="rId53"/>
    <p:sldId id="602" r:id="rId54"/>
    <p:sldId id="395" r:id="rId55"/>
    <p:sldId id="610" r:id="rId56"/>
    <p:sldId id="377" r:id="rId57"/>
    <p:sldId id="618" r:id="rId58"/>
    <p:sldId id="502" r:id="rId59"/>
    <p:sldId id="612" r:id="rId60"/>
    <p:sldId id="503" r:id="rId61"/>
    <p:sldId id="613" r:id="rId62"/>
    <p:sldId id="504" r:id="rId63"/>
    <p:sldId id="614" r:id="rId64"/>
    <p:sldId id="429" r:id="rId65"/>
    <p:sldId id="615" r:id="rId66"/>
    <p:sldId id="616" r:id="rId67"/>
    <p:sldId id="404" r:id="rId68"/>
    <p:sldId id="617" r:id="rId69"/>
    <p:sldId id="458" r:id="rId7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11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432FF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0"/>
    <p:restoredTop sz="97613"/>
  </p:normalViewPr>
  <p:slideViewPr>
    <p:cSldViewPr snapToGrid="0">
      <p:cViewPr varScale="1">
        <p:scale>
          <a:sx n="117" d="100"/>
          <a:sy n="117" d="100"/>
        </p:scale>
        <p:origin x="1808" y="184"/>
      </p:cViewPr>
      <p:guideLst>
        <p:guide orient="horz" pos="720"/>
        <p:guide pos="11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FA039B8F-1AD8-5E41-8345-C7EF446E66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281635A4-B9B1-204F-84EB-D5AE7369B8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54331BAB-1410-5B45-8854-818B5B6B2A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 dirty="0"/>
              <a:t>Cybergenetics © 2003-2021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E419221B-25FE-0048-94D8-CD90796C0D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3D5A07-79D8-E44C-B114-80B8570BE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FD1093E-4BD2-0246-BE2F-91F1F6D6D1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CA8025D-8F95-E147-B11D-6C98993C0B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EA2AFC3-BCF6-CF46-BFF7-3E1C222266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B26F2955-DC27-0847-AC1D-BC0998EDF9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5F75332C-EF65-F84B-9A13-9194343AD7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53F45316-88F7-E54A-A211-72E10EC44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A12122-9D2C-1E44-BB96-547D072E5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F597E844-1966-0841-BA27-E5A729113A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5F957B85-FA5C-D249-BCC7-B1B8A2074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0ED395-9986-3946-A78A-D8EE35BCCE6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251964A-8300-5E4D-900D-8E536A385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C477455-0195-8B4D-9B86-3FFB95308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CDD7E26-9124-8C4B-BD68-304881D1A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9207387-72AC-C041-8C76-096CB7539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09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C4663AA-7F51-FA4E-A76D-B9CE982FF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B00DB364-1B5A-3446-BB03-B5E3CEACA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40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9007ACDB-81CD-BE41-91B3-99BAA122A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A315F74-CF85-294B-80E6-E5EADF039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61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09C7D7D-5BC7-3D45-B32D-C5E728EE7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8DB50EA-E5E3-AA4D-B5FA-08830D9A5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73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9D6896C-1708-A44E-8DB3-A88F5272A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DD1E0204-76A9-9E4E-ACF2-2F233D95E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020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EBD63A67-D882-9944-9522-5BCB02776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AD90151C-5F82-3C43-ABE0-D1A524D29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02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E5DE96A2-4BD5-0644-89DB-51C9C0E71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EAB4848-E6C7-F14F-AB26-0019538DE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402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72321BC-B94A-4E4A-8D75-A140F67B1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2ADA21CB-5946-454C-9754-10E45DD0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287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842572F-880F-9949-A8D8-F9C550FAA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936A1FE1-1134-AD45-ABD1-9E07B590B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10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5304894-6B6E-544B-AA33-D3BE57B85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4FD53099-AAB0-5142-A37D-654A49310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58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76AECD7A-F449-E146-A006-2D76FEB3833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926B51B8-1653-F14A-B6BF-7D8A57884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41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75B436D5-ECCC-6C4F-B2D2-ED84B28D8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41721936-1F25-9142-94E4-81F4282B7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096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12122-9D2C-1E44-BB96-547D072E58B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841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59DEEF73-DDD1-3340-8844-D861910E3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C66C55F9-4C44-1946-BB38-E8A996D89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83F28922-B573-AD43-812B-3831DE2972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56018409-EE26-7D42-B3A5-3ED816DE0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621FEE-C731-884F-A0B7-63A9705819EC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75679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1FE23D9-3952-1947-B4DE-1BEB5CC18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B3F07DA9-2281-D542-BD19-DA3FE5D4D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45E108C-8D68-734F-9096-B447F0B58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B406CC2-EAA5-F646-AC2B-7FEDFF04D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31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838FAE0-2E84-CF4E-9E56-8B089FD22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E727131-20A9-044E-A6FA-AE42B53BF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96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5C62626-D3C1-7949-92F4-7AC13F2EC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6240ECD-1089-EE49-9B63-B90F007A3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57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67FE943-2395-C240-A295-486815FF9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280461D-41AE-9140-A62B-F439BB80C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41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B4C6311-1B13-7244-910F-D145F044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E788E24-5426-5240-8A0A-9F1F0D263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93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75808CF7-7D57-8241-95CF-3ADF24051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24F354CE-B258-284F-BB36-EDE00E35A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8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2A1A0E4-5A09-4B46-8E82-5E19143B4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7DEC721-35D7-404D-B54D-CA0AA4CB6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11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BC94E-D562-E84A-8B84-D84F24BCF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C209EC-76A5-D54B-8FA6-8A8722FE8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0CCFBC-1E1A-734E-AB77-74F8DF826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5EA99-657E-874B-9D77-4F8D27B79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4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270CD-77F9-AB4E-865F-6877E96FF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56C9B-BC21-774D-AB20-D84F494CA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1C5142-F6A2-354E-835A-375B29C2C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12D4A-9CD0-6B43-95C6-E87FEB6DD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68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8D3F46-E217-524F-89D1-2EBC3602F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28F7B-91D7-2B46-BA60-31BCAFEE8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36A9D1-A8FD-E545-8631-CAC1B50CB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6D684-A3F8-9F42-9DB0-1F9E9D369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0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0C6F6-F4D6-0F47-856F-54513E16C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AE1EA-C714-DE4B-8C39-7E3B2794B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4265B-1909-6443-8A4D-665E32C64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B381F-4829-1F4F-96BD-B4908EC5A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20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65C8E-883A-1846-95BB-B854F0BDF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188FA5-03F8-F247-A9D2-F4F1521E3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B63A6B-5822-FF49-B1AF-3E9595026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4900F-3296-F74D-8A3E-D4C545183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6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768F0-DFC1-F642-BD69-53AA9B2DA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AEBB6-D81A-754C-AB8E-34500FCB0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F6DB2-38EE-724F-9A75-BBBCE45E2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1C3BF-DEC8-004D-AB6A-68A303D3A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2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2D0272-6CCD-AE4B-8E96-8415F1D0E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461DE4-5F66-0D4F-9E3D-F03755E42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8DDB3E-2A3B-584B-90ED-3BCDB518B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DEC2A-D8F7-6747-A995-E166A49B8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2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89E835-841D-9B48-8093-5B4AABA35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145334-41A6-984D-9592-00E507DA2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D58E9C-0191-864A-B785-005DBE8C4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44BCA-C39B-3844-8476-5E0CDA54F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55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F06A27-39A1-D840-A18C-23B63E144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C594C5-FF0E-E94C-B83F-BB2BFA6C5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0C4513-E91A-184E-83DA-EB472D576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3E930-FA67-1145-A829-3BB5CA3CB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304FA-1DF0-1D44-AD3F-C6971AA85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B2342-A226-7B43-ACA6-05029A943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8724B-2BFB-2443-9612-3AEA7B5D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6354F-3E80-9742-B6A1-1B88ECF6D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58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7D387-128D-A24B-8672-21439958C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B0562-D49B-3741-97E2-28D5B34E4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83123-B799-2645-9339-71A0C2104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F930F-9F69-8746-B1B4-C77B18800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479DB4-E305-8341-B775-A52C668F3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BCB268-594E-244B-A3BF-536DF97E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77EE07-B83C-F54B-B671-28260659B1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8291FF-0F32-1F40-BA1E-A78772CCC5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7B941B-3E81-A34C-AC2E-7984061296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fld id="{B24D3AE0-A0D8-3A42-AE7E-CC6D02C485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>
            <a:extLst>
              <a:ext uri="{FF2B5EF4-FFF2-40B4-BE49-F238E27FC236}">
                <a16:creationId xmlns:a16="http://schemas.microsoft.com/office/drawing/2014/main" id="{09BFA5F4-CCAC-E34C-9DE2-2A66E68B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21BE5061-9599-8B4A-9DF1-1E24DB465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NZ" sz="3600" b="1" dirty="0"/>
              <a:t>Human factors in</a:t>
            </a:r>
            <a:br>
              <a:rPr lang="en-NZ" sz="3600" b="1" dirty="0"/>
            </a:br>
            <a:r>
              <a:rPr lang="en-NZ" sz="3600" b="1" dirty="0"/>
              <a:t>automated forensic DNA examination</a:t>
            </a:r>
            <a:endParaRPr lang="en-US" altLang="en-US" sz="36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ECCB78AB-8A4D-2F49-A064-56ADAFC1A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6" y="5026818"/>
            <a:ext cx="3733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</a:p>
          <a:p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Pittsburgh, PA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613E0A03-F1EE-8F4C-BDED-1C71BFD1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6477000"/>
            <a:ext cx="2173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2003-2021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C0A1AD7-1BEF-7E40-B05B-326C325C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75" y="2188369"/>
            <a:ext cx="70627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Expert Working Group on Human Factors</a:t>
            </a:r>
          </a:p>
          <a:p>
            <a:r>
              <a:rPr lang="en-US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Forensic DNA Interpretation:</a:t>
            </a:r>
          </a:p>
          <a:p>
            <a:r>
              <a:rPr lang="en-US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Probabilistic Genotype Software</a:t>
            </a:r>
          </a:p>
          <a:p>
            <a:endParaRPr lang="en-US" altLang="en-US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Institute of Standards and Technology</a:t>
            </a:r>
          </a:p>
          <a:p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Institute of Justice</a:t>
            </a:r>
          </a:p>
          <a:p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January 2021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50BD61-4B76-FA42-B333-47D6A5EA7FF0}"/>
              </a:ext>
            </a:extLst>
          </p:cNvPr>
          <p:cNvGrpSpPr/>
          <p:nvPr/>
        </p:nvGrpSpPr>
        <p:grpSpPr>
          <a:xfrm>
            <a:off x="7741827" y="4866025"/>
            <a:ext cx="1332325" cy="1924048"/>
            <a:chOff x="7529442" y="4599658"/>
            <a:chExt cx="1464607" cy="21150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F44EA2-BDA6-9745-8B74-D48CC3512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376" r="65833"/>
            <a:stretch/>
          </p:blipFill>
          <p:spPr>
            <a:xfrm>
              <a:off x="7529442" y="4599658"/>
              <a:ext cx="1464607" cy="1143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1AEA4E-28E8-D541-8200-D7DC71182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962" r="8247"/>
            <a:stretch/>
          </p:blipFill>
          <p:spPr>
            <a:xfrm>
              <a:off x="7529442" y="5571738"/>
              <a:ext cx="1464607" cy="1143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32E7E3C-E7EE-A84E-97B4-96C57879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5842" name="Picture 2" descr="Heliyon.tiff">
            <a:extLst>
              <a:ext uri="{FF2B5EF4-FFF2-40B4-BE49-F238E27FC236}">
                <a16:creationId xmlns:a16="http://schemas.microsoft.com/office/drawing/2014/main" id="{90B2163A-6C21-234E-867A-4CAF00858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8000"/>
            <a:ext cx="87376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98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163286" y="3722915"/>
            <a:ext cx="898071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0432FF"/>
                </a:solidFill>
              </a:rPr>
              <a:t>The more complex the analysis gets, the harder it is to communicate.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0432FF"/>
                </a:solidFill>
              </a:rPr>
              <a:t>Are we reaching a point where we cannot understand how it works?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0432FF"/>
                </a:solidFill>
              </a:rPr>
              <a:t>Do we just need to know how often we get it right?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150821" y="1904999"/>
            <a:ext cx="884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How DNA complexity affects understanding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0550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BD4F-4495-5047-90B0-E7D93F4C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Easy with separated genotypes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76E1F-F949-1147-8C74-7E07B628E945}"/>
              </a:ext>
            </a:extLst>
          </p:cNvPr>
          <p:cNvSpPr txBox="1"/>
          <p:nvPr/>
        </p:nvSpPr>
        <p:spPr>
          <a:xfrm>
            <a:off x="1387762" y="1839685"/>
            <a:ext cx="6368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Complexity doesn’t affect explanation.</a:t>
            </a:r>
          </a:p>
          <a:p>
            <a:r>
              <a:rPr lang="en-US" dirty="0">
                <a:solidFill>
                  <a:srgbClr val="0432FF"/>
                </a:solidFill>
              </a:rPr>
              <a:t>Show results for one contributor’s genotype.  </a:t>
            </a:r>
          </a:p>
          <a:p>
            <a:r>
              <a:rPr lang="en-US" dirty="0">
                <a:solidFill>
                  <a:srgbClr val="0432FF"/>
                </a:solidFill>
              </a:rPr>
              <a:t>Then explain just like RMP.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D2203-7F3E-CF4F-97A5-9F4DDCF881F7}"/>
              </a:ext>
            </a:extLst>
          </p:cNvPr>
          <p:cNvSpPr/>
          <p:nvPr/>
        </p:nvSpPr>
        <p:spPr bwMode="auto">
          <a:xfrm>
            <a:off x="968838" y="3624943"/>
            <a:ext cx="337457" cy="241662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951E9-0980-6846-8B0D-C4FF9FA28B87}"/>
              </a:ext>
            </a:extLst>
          </p:cNvPr>
          <p:cNvSpPr/>
          <p:nvPr/>
        </p:nvSpPr>
        <p:spPr bwMode="auto">
          <a:xfrm>
            <a:off x="1447809" y="5366657"/>
            <a:ext cx="337457" cy="674915"/>
          </a:xfrm>
          <a:prstGeom prst="rect">
            <a:avLst/>
          </a:prstGeom>
          <a:solidFill>
            <a:srgbClr val="945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4E356-157C-6F45-B0A3-3A117670C6C5}"/>
              </a:ext>
            </a:extLst>
          </p:cNvPr>
          <p:cNvSpPr txBox="1"/>
          <p:nvPr/>
        </p:nvSpPr>
        <p:spPr>
          <a:xfrm>
            <a:off x="701971" y="3237579"/>
            <a:ext cx="97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471CB-5C79-334A-95C9-6F31057CA4C4}"/>
              </a:ext>
            </a:extLst>
          </p:cNvPr>
          <p:cNvSpPr txBox="1"/>
          <p:nvPr/>
        </p:nvSpPr>
        <p:spPr>
          <a:xfrm>
            <a:off x="1274403" y="496388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35A38-5F97-4B49-A3F7-4411A9FE63EF}"/>
              </a:ext>
            </a:extLst>
          </p:cNvPr>
          <p:cNvSpPr txBox="1"/>
          <p:nvPr/>
        </p:nvSpPr>
        <p:spPr>
          <a:xfrm>
            <a:off x="1323686" y="3561446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</a:rPr>
              <a:t>Evidence match</a:t>
            </a:r>
          </a:p>
          <a:p>
            <a:pPr algn="l"/>
            <a:r>
              <a:rPr lang="en-US" dirty="0">
                <a:solidFill>
                  <a:srgbClr val="0432FF"/>
                </a:solidFill>
              </a:rPr>
              <a:t>probability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E1C7E-A4F3-D241-8B7A-38D365F9D4FD}"/>
              </a:ext>
            </a:extLst>
          </p:cNvPr>
          <p:cNvSpPr txBox="1"/>
          <p:nvPr/>
        </p:nvSpPr>
        <p:spPr>
          <a:xfrm>
            <a:off x="832506" y="611875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LR =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5BEAA-05B5-4445-A7CF-CF68856AC837}"/>
              </a:ext>
            </a:extLst>
          </p:cNvPr>
          <p:cNvSpPr/>
          <p:nvPr/>
        </p:nvSpPr>
        <p:spPr bwMode="auto">
          <a:xfrm>
            <a:off x="5012610" y="4706878"/>
            <a:ext cx="337457" cy="133469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9E383-81DC-0F47-B9FB-A3B210B8D224}"/>
              </a:ext>
            </a:extLst>
          </p:cNvPr>
          <p:cNvSpPr/>
          <p:nvPr/>
        </p:nvSpPr>
        <p:spPr bwMode="auto">
          <a:xfrm>
            <a:off x="5491581" y="5366657"/>
            <a:ext cx="337457" cy="674915"/>
          </a:xfrm>
          <a:prstGeom prst="rect">
            <a:avLst/>
          </a:prstGeom>
          <a:solidFill>
            <a:srgbClr val="945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1E65E-3E16-4A4C-BB25-58AB7DFE85B5}"/>
              </a:ext>
            </a:extLst>
          </p:cNvPr>
          <p:cNvSpPr txBox="1"/>
          <p:nvPr/>
        </p:nvSpPr>
        <p:spPr>
          <a:xfrm>
            <a:off x="5829038" y="5288614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Probability of</a:t>
            </a:r>
          </a:p>
          <a:p>
            <a:r>
              <a:rPr lang="en-US" dirty="0">
                <a:solidFill>
                  <a:srgbClr val="945200"/>
                </a:solidFill>
              </a:rPr>
              <a:t>coincidental match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AE043-582D-0D42-8174-CA5C92D74297}"/>
              </a:ext>
            </a:extLst>
          </p:cNvPr>
          <p:cNvSpPr txBox="1"/>
          <p:nvPr/>
        </p:nvSpPr>
        <p:spPr>
          <a:xfrm>
            <a:off x="4847338" y="43008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BA622-C89D-F945-9A22-BA47F0C627A7}"/>
              </a:ext>
            </a:extLst>
          </p:cNvPr>
          <p:cNvSpPr txBox="1"/>
          <p:nvPr/>
        </p:nvSpPr>
        <p:spPr>
          <a:xfrm>
            <a:off x="5318175" y="496388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25%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C7D37-DD95-AF48-8419-FDDCDD7CCD20}"/>
              </a:ext>
            </a:extLst>
          </p:cNvPr>
          <p:cNvSpPr txBox="1"/>
          <p:nvPr/>
        </p:nvSpPr>
        <p:spPr>
          <a:xfrm>
            <a:off x="5574575" y="3564149"/>
            <a:ext cx="2993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Probability of match</a:t>
            </a:r>
          </a:p>
          <a:p>
            <a:r>
              <a:rPr lang="en-US" dirty="0">
                <a:solidFill>
                  <a:srgbClr val="0432FF"/>
                </a:solidFill>
              </a:rPr>
              <a:t>to separated</a:t>
            </a:r>
          </a:p>
          <a:p>
            <a:r>
              <a:rPr lang="en-US" dirty="0">
                <a:solidFill>
                  <a:srgbClr val="0432FF"/>
                </a:solidFill>
              </a:rPr>
              <a:t>contributor genotype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E344A-544D-A746-877B-D7BFABDD52CA}"/>
              </a:ext>
            </a:extLst>
          </p:cNvPr>
          <p:cNvSpPr txBox="1"/>
          <p:nvPr/>
        </p:nvSpPr>
        <p:spPr>
          <a:xfrm>
            <a:off x="4876278" y="611875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LR 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373DE-E5D0-7A4E-B227-2D5B8CA1CE33}"/>
              </a:ext>
            </a:extLst>
          </p:cNvPr>
          <p:cNvSpPr txBox="1"/>
          <p:nvPr/>
        </p:nvSpPr>
        <p:spPr>
          <a:xfrm>
            <a:off x="1774439" y="5288614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945200"/>
                </a:solidFill>
              </a:rPr>
              <a:t>Random match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921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A0A2CEE-D823-134A-9B4C-3771CD0FDE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69744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>
            <a:extLst>
              <a:ext uri="{FF2B5EF4-FFF2-40B4-BE49-F238E27FC236}">
                <a16:creationId xmlns:a16="http://schemas.microsoft.com/office/drawing/2014/main" id="{677A84E8-C9B9-934C-A52A-8D6DD364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>
            <a:extLst>
              <a:ext uri="{FF2B5EF4-FFF2-40B4-BE49-F238E27FC236}">
                <a16:creationId xmlns:a16="http://schemas.microsoft.com/office/drawing/2014/main" id="{98E2DEB0-4161-F746-826C-57030B64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005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>
            <a:extLst>
              <a:ext uri="{FF2B5EF4-FFF2-40B4-BE49-F238E27FC236}">
                <a16:creationId xmlns:a16="http://schemas.microsoft.com/office/drawing/2014/main" id="{9B3A96EA-8C6E-5D49-A227-0ED7F7A4F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1" name="Rectangle 13">
            <a:extLst>
              <a:ext uri="{FF2B5EF4-FFF2-40B4-BE49-F238E27FC236}">
                <a16:creationId xmlns:a16="http://schemas.microsoft.com/office/drawing/2014/main" id="{A393B38A-B277-6747-86A3-F3B25CC6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id="{659063B9-575A-BF4F-BA61-1FD7CA82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3" name="Rectangle 15">
            <a:extLst>
              <a:ext uri="{FF2B5EF4-FFF2-40B4-BE49-F238E27FC236}">
                <a16:creationId xmlns:a16="http://schemas.microsoft.com/office/drawing/2014/main" id="{0E02485E-B0E4-694C-B5D0-9343839AB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4" name="Rectangle 16">
            <a:extLst>
              <a:ext uri="{FF2B5EF4-FFF2-40B4-BE49-F238E27FC236}">
                <a16:creationId xmlns:a16="http://schemas.microsoft.com/office/drawing/2014/main" id="{753C2DD3-0B09-1143-B007-32CD89DA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5" name="Rectangle 17">
            <a:extLst>
              <a:ext uri="{FF2B5EF4-FFF2-40B4-BE49-F238E27FC236}">
                <a16:creationId xmlns:a16="http://schemas.microsoft.com/office/drawing/2014/main" id="{734E90B9-D1A7-514D-8235-E904A6F0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6" name="Rectangle 18">
            <a:extLst>
              <a:ext uri="{FF2B5EF4-FFF2-40B4-BE49-F238E27FC236}">
                <a16:creationId xmlns:a16="http://schemas.microsoft.com/office/drawing/2014/main" id="{AB381475-E4CF-5E4B-8627-E86DEF1E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7" name="Rectangle 19">
            <a:extLst>
              <a:ext uri="{FF2B5EF4-FFF2-40B4-BE49-F238E27FC236}">
                <a16:creationId xmlns:a16="http://schemas.microsoft.com/office/drawing/2014/main" id="{94FC58F7-26ED-3B40-94DA-8E0CA142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8" name="Text Box 26">
            <a:extLst>
              <a:ext uri="{FF2B5EF4-FFF2-40B4-BE49-F238E27FC236}">
                <a16:creationId xmlns:a16="http://schemas.microsoft.com/office/drawing/2014/main" id="{AA591585-C9A2-D644-9300-AFC8491C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>
            <a:extLst>
              <a:ext uri="{FF2B5EF4-FFF2-40B4-BE49-F238E27FC236}">
                <a16:creationId xmlns:a16="http://schemas.microsoft.com/office/drawing/2014/main" id="{69499D33-098D-3E4D-B5D2-03E349309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>
            <a:extLst>
              <a:ext uri="{FF2B5EF4-FFF2-40B4-BE49-F238E27FC236}">
                <a16:creationId xmlns:a16="http://schemas.microsoft.com/office/drawing/2014/main" id="{6C70BE56-FD82-DD48-BA93-8C3554D3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>
            <a:extLst>
              <a:ext uri="{FF2B5EF4-FFF2-40B4-BE49-F238E27FC236}">
                <a16:creationId xmlns:a16="http://schemas.microsoft.com/office/drawing/2014/main" id="{51964ACB-A4E2-0E4D-9671-E8C459D2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>
            <a:extLst>
              <a:ext uri="{FF2B5EF4-FFF2-40B4-BE49-F238E27FC236}">
                <a16:creationId xmlns:a16="http://schemas.microsoft.com/office/drawing/2014/main" id="{755374C1-7FD2-ED46-AE03-046E34A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>
            <a:extLst>
              <a:ext uri="{FF2B5EF4-FFF2-40B4-BE49-F238E27FC236}">
                <a16:creationId xmlns:a16="http://schemas.microsoft.com/office/drawing/2014/main" id="{09FF0470-2FE5-8642-9613-58BCB933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>
            <a:extLst>
              <a:ext uri="{FF2B5EF4-FFF2-40B4-BE49-F238E27FC236}">
                <a16:creationId xmlns:a16="http://schemas.microsoft.com/office/drawing/2014/main" id="{E42C43D4-4FA5-064E-8FB4-FCDAF357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>
            <a:extLst>
              <a:ext uri="{FF2B5EF4-FFF2-40B4-BE49-F238E27FC236}">
                <a16:creationId xmlns:a16="http://schemas.microsoft.com/office/drawing/2014/main" id="{4268DE56-01E0-2741-9949-F4478903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>
            <a:extLst>
              <a:ext uri="{FF2B5EF4-FFF2-40B4-BE49-F238E27FC236}">
                <a16:creationId xmlns:a16="http://schemas.microsoft.com/office/drawing/2014/main" id="{0D2F118C-BDA1-2D42-8B81-8BEE2C0B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ACGT</a:t>
            </a:r>
          </a:p>
        </p:txBody>
      </p:sp>
      <p:sp>
        <p:nvSpPr>
          <p:cNvPr id="19477" name="Line 36">
            <a:extLst>
              <a:ext uri="{FF2B5EF4-FFF2-40B4-BE49-F238E27FC236}">
                <a16:creationId xmlns:a16="http://schemas.microsoft.com/office/drawing/2014/main" id="{ED9CD0A3-D407-7D4B-9953-F84A73F65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>
            <a:extLst>
              <a:ext uri="{FF2B5EF4-FFF2-40B4-BE49-F238E27FC236}">
                <a16:creationId xmlns:a16="http://schemas.microsoft.com/office/drawing/2014/main" id="{F0BD76D8-7C61-1546-BCAB-F6275633E5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>
            <a:extLst>
              <a:ext uri="{FF2B5EF4-FFF2-40B4-BE49-F238E27FC236}">
                <a16:creationId xmlns:a16="http://schemas.microsoft.com/office/drawing/2014/main" id="{14899AC1-98F0-234C-80C8-8FF89BD14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0" name="Rectangle 39">
            <a:extLst>
              <a:ext uri="{FF2B5EF4-FFF2-40B4-BE49-F238E27FC236}">
                <a16:creationId xmlns:a16="http://schemas.microsoft.com/office/drawing/2014/main" id="{00600F7B-464D-D94F-8FBB-F4633B56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1" name="Rectangle 40">
            <a:extLst>
              <a:ext uri="{FF2B5EF4-FFF2-40B4-BE49-F238E27FC236}">
                <a16:creationId xmlns:a16="http://schemas.microsoft.com/office/drawing/2014/main" id="{BA4C9A6A-EF3D-5141-A33D-A3C0FCBAA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2" name="Rectangle 41">
            <a:extLst>
              <a:ext uri="{FF2B5EF4-FFF2-40B4-BE49-F238E27FC236}">
                <a16:creationId xmlns:a16="http://schemas.microsoft.com/office/drawing/2014/main" id="{67BFF995-6533-7441-AD92-AE53CFA6C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3" name="Rectangle 42">
            <a:extLst>
              <a:ext uri="{FF2B5EF4-FFF2-40B4-BE49-F238E27FC236}">
                <a16:creationId xmlns:a16="http://schemas.microsoft.com/office/drawing/2014/main" id="{DF508E1C-16CB-B447-A44B-2FF5E22A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4" name="Rectangle 43">
            <a:extLst>
              <a:ext uri="{FF2B5EF4-FFF2-40B4-BE49-F238E27FC236}">
                <a16:creationId xmlns:a16="http://schemas.microsoft.com/office/drawing/2014/main" id="{8CED4ACA-CEF6-C545-85DC-C83FA83A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5" name="Rectangle 44">
            <a:extLst>
              <a:ext uri="{FF2B5EF4-FFF2-40B4-BE49-F238E27FC236}">
                <a16:creationId xmlns:a16="http://schemas.microsoft.com/office/drawing/2014/main" id="{17DEAC9C-46C6-E14E-B120-ECCAB9605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6" name="Rectangle 45">
            <a:extLst>
              <a:ext uri="{FF2B5EF4-FFF2-40B4-BE49-F238E27FC236}">
                <a16:creationId xmlns:a16="http://schemas.microsoft.com/office/drawing/2014/main" id="{55BC18C9-85C6-F84C-8FE6-5D1022F9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87" name="Text Box 46">
            <a:extLst>
              <a:ext uri="{FF2B5EF4-FFF2-40B4-BE49-F238E27FC236}">
                <a16:creationId xmlns:a16="http://schemas.microsoft.com/office/drawing/2014/main" id="{0962623E-B823-4A45-B616-CED193D3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>
            <a:extLst>
              <a:ext uri="{FF2B5EF4-FFF2-40B4-BE49-F238E27FC236}">
                <a16:creationId xmlns:a16="http://schemas.microsoft.com/office/drawing/2014/main" id="{FAB00820-3C5D-A448-A5DA-BF11768A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>
            <a:extLst>
              <a:ext uri="{FF2B5EF4-FFF2-40B4-BE49-F238E27FC236}">
                <a16:creationId xmlns:a16="http://schemas.microsoft.com/office/drawing/2014/main" id="{2459CE1E-7680-F94D-8A5F-C64C975A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>
            <a:extLst>
              <a:ext uri="{FF2B5EF4-FFF2-40B4-BE49-F238E27FC236}">
                <a16:creationId xmlns:a16="http://schemas.microsoft.com/office/drawing/2014/main" id="{F994B07A-B6C6-134B-A092-D1366B33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>
            <a:extLst>
              <a:ext uri="{FF2B5EF4-FFF2-40B4-BE49-F238E27FC236}">
                <a16:creationId xmlns:a16="http://schemas.microsoft.com/office/drawing/2014/main" id="{BE89F198-6C15-844C-BB18-E9D144ABB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>
            <a:extLst>
              <a:ext uri="{FF2B5EF4-FFF2-40B4-BE49-F238E27FC236}">
                <a16:creationId xmlns:a16="http://schemas.microsoft.com/office/drawing/2014/main" id="{FF6A2AC9-FB62-7843-BD43-13F788D6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A genetic locus has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two DNA sentences,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>
            <a:extLst>
              <a:ext uri="{FF2B5EF4-FFF2-40B4-BE49-F238E27FC236}">
                <a16:creationId xmlns:a16="http://schemas.microsoft.com/office/drawing/2014/main" id="{A3F60CEA-876C-D345-99B7-163EFD0B8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938" y="3700463"/>
            <a:ext cx="31750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>
            <a:extLst>
              <a:ext uri="{FF2B5EF4-FFF2-40B4-BE49-F238E27FC236}">
                <a16:creationId xmlns:a16="http://schemas.microsoft.com/office/drawing/2014/main" id="{B6624BCD-0E57-F245-B25B-5CC2D83A4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8" y="3657600"/>
            <a:ext cx="442912" cy="795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>
            <a:extLst>
              <a:ext uri="{FF2B5EF4-FFF2-40B4-BE49-F238E27FC236}">
                <a16:creationId xmlns:a16="http://schemas.microsoft.com/office/drawing/2014/main" id="{0165421A-BE46-6847-B429-2CD1C2F3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locus</a:t>
            </a:r>
          </a:p>
        </p:txBody>
      </p:sp>
      <p:sp>
        <p:nvSpPr>
          <p:cNvPr id="19496" name="Text Box 71">
            <a:extLst>
              <a:ext uri="{FF2B5EF4-FFF2-40B4-BE49-F238E27FC236}">
                <a16:creationId xmlns:a16="http://schemas.microsoft.com/office/drawing/2014/main" id="{701F11FB-C798-9249-A217-2B57F2D9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Many alleles allow for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many many allele pairs.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A person's genotype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>
            <a:extLst>
              <a:ext uri="{FF2B5EF4-FFF2-40B4-BE49-F238E27FC236}">
                <a16:creationId xmlns:a16="http://schemas.microsoft.com/office/drawing/2014/main" id="{251FBDBB-BCC9-4B4F-BB34-9C6EEBB1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mother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>
            <a:extLst>
              <a:ext uri="{FF2B5EF4-FFF2-40B4-BE49-F238E27FC236}">
                <a16:creationId xmlns:a16="http://schemas.microsoft.com/office/drawing/2014/main" id="{8CECD424-6238-8341-A3BF-FADDDA4F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father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>
            <a:extLst>
              <a:ext uri="{FF2B5EF4-FFF2-40B4-BE49-F238E27FC236}">
                <a16:creationId xmlns:a16="http://schemas.microsoft.com/office/drawing/2014/main" id="{1F957A06-ECE2-5249-9286-BE0FFF60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>
            <a:extLst>
              <a:ext uri="{FF2B5EF4-FFF2-40B4-BE49-F238E27FC236}">
                <a16:creationId xmlns:a16="http://schemas.microsoft.com/office/drawing/2014/main" id="{DCC4B496-B256-9248-8CB8-CE14CF7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An </a:t>
            </a:r>
            <a:r>
              <a:rPr lang="en-US" altLang="en-US">
                <a:solidFill>
                  <a:srgbClr val="FF0000"/>
                </a:solidFill>
              </a:rPr>
              <a:t>allele</a:t>
            </a:r>
            <a:r>
              <a:rPr lang="en-US" altLang="en-US">
                <a:solidFill>
                  <a:schemeClr val="accent2"/>
                </a:solidFill>
              </a:rPr>
              <a:t> is the number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>
            <a:extLst>
              <a:ext uri="{FF2B5EF4-FFF2-40B4-BE49-F238E27FC236}">
                <a16:creationId xmlns:a16="http://schemas.microsoft.com/office/drawing/2014/main" id="{B44DB19C-A727-7441-AA3E-FEBFBBC9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824288"/>
            <a:ext cx="311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A </a:t>
            </a:r>
            <a:r>
              <a:rPr lang="en-US" altLang="en-US">
                <a:solidFill>
                  <a:srgbClr val="FF0000"/>
                </a:solidFill>
              </a:rPr>
              <a:t>genotype</a:t>
            </a:r>
            <a:r>
              <a:rPr lang="en-US" altLang="en-US">
                <a:solidFill>
                  <a:schemeClr val="accent2"/>
                </a:solidFill>
              </a:rPr>
              <a:t> at a locus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>
            <a:extLst>
              <a:ext uri="{FF2B5EF4-FFF2-40B4-BE49-F238E27FC236}">
                <a16:creationId xmlns:a16="http://schemas.microsoft.com/office/drawing/2014/main" id="{6DD507FE-7F0B-B341-B986-F82125744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503" name="Rectangle 44">
            <a:extLst>
              <a:ext uri="{FF2B5EF4-FFF2-40B4-BE49-F238E27FC236}">
                <a16:creationId xmlns:a16="http://schemas.microsoft.com/office/drawing/2014/main" id="{6B016726-A2A5-0D48-AFAD-E41D4F4A7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504" name="Rectangle 45">
            <a:extLst>
              <a:ext uri="{FF2B5EF4-FFF2-40B4-BE49-F238E27FC236}">
                <a16:creationId xmlns:a16="http://schemas.microsoft.com/office/drawing/2014/main" id="{DD5438A8-A0AB-4A41-9A6A-E78D64BE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505" name="Rectangle 43">
            <a:extLst>
              <a:ext uri="{FF2B5EF4-FFF2-40B4-BE49-F238E27FC236}">
                <a16:creationId xmlns:a16="http://schemas.microsoft.com/office/drawing/2014/main" id="{17F25239-724A-FC48-B16E-18420C6E0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506" name="Rectangle 44">
            <a:extLst>
              <a:ext uri="{FF2B5EF4-FFF2-40B4-BE49-F238E27FC236}">
                <a16:creationId xmlns:a16="http://schemas.microsoft.com/office/drawing/2014/main" id="{0F3DB556-9107-4447-994D-56C5430C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507" name="Rectangle 45">
            <a:extLst>
              <a:ext uri="{FF2B5EF4-FFF2-40B4-BE49-F238E27FC236}">
                <a16:creationId xmlns:a16="http://schemas.microsoft.com/office/drawing/2014/main" id="{3AEB29B3-7416-584B-93CD-EF44E9AF2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508" name="Text Box 31">
            <a:extLst>
              <a:ext uri="{FF2B5EF4-FFF2-40B4-BE49-F238E27FC236}">
                <a16:creationId xmlns:a16="http://schemas.microsoft.com/office/drawing/2014/main" id="{3F5109C6-9AED-4045-ADD2-E132B2E5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>
            <a:extLst>
              <a:ext uri="{FF2B5EF4-FFF2-40B4-BE49-F238E27FC236}">
                <a16:creationId xmlns:a16="http://schemas.microsoft.com/office/drawing/2014/main" id="{64C4558A-B8CD-6F4E-B717-9FCA7492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>
            <a:extLst>
              <a:ext uri="{FF2B5EF4-FFF2-40B4-BE49-F238E27FC236}">
                <a16:creationId xmlns:a16="http://schemas.microsoft.com/office/drawing/2014/main" id="{A2A90F05-B451-154A-BB06-EEB92691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>
            <a:extLst>
              <a:ext uri="{FF2B5EF4-FFF2-40B4-BE49-F238E27FC236}">
                <a16:creationId xmlns:a16="http://schemas.microsoft.com/office/drawing/2014/main" id="{9881FC3D-33F8-2444-9A41-49F968EF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>
            <a:extLst>
              <a:ext uri="{FF2B5EF4-FFF2-40B4-BE49-F238E27FC236}">
                <a16:creationId xmlns:a16="http://schemas.microsoft.com/office/drawing/2014/main" id="{D11F277D-BD12-1E41-B2C6-E68E3A72F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>
            <a:extLst>
              <a:ext uri="{FF2B5EF4-FFF2-40B4-BE49-F238E27FC236}">
                <a16:creationId xmlns:a16="http://schemas.microsoft.com/office/drawing/2014/main" id="{5C95EC58-F4A2-5B40-B721-D87BF793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>
            <a:extLst>
              <a:ext uri="{FF2B5EF4-FFF2-40B4-BE49-F238E27FC236}">
                <a16:creationId xmlns:a16="http://schemas.microsoft.com/office/drawing/2014/main" id="{7E7819B1-30E7-E34A-8E0A-F1E01496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>
            <a:extLst>
              <a:ext uri="{FF2B5EF4-FFF2-40B4-BE49-F238E27FC236}">
                <a16:creationId xmlns:a16="http://schemas.microsoft.com/office/drawing/2014/main" id="{79449E82-B8EF-E74F-90B8-21CC554F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>
            <a:extLst>
              <a:ext uri="{FF2B5EF4-FFF2-40B4-BE49-F238E27FC236}">
                <a16:creationId xmlns:a16="http://schemas.microsoft.com/office/drawing/2014/main" id="{E4CAA4A1-F40E-E54D-BDFF-31452FC0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3" name="Picture 2" descr="A group of people sitting in a courtroom&#10;&#10;Description automatically generated with low confidence">
            <a:extLst>
              <a:ext uri="{FF2B5EF4-FFF2-40B4-BE49-F238E27FC236}">
                <a16:creationId xmlns:a16="http://schemas.microsoft.com/office/drawing/2014/main" id="{E6DC3977-206F-8D49-A05D-C4245F85A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49"/>
          <a:stretch/>
        </p:blipFill>
        <p:spPr>
          <a:xfrm>
            <a:off x="0" y="0"/>
            <a:ext cx="1638300" cy="8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A18F03E-9555-C140-99CF-B359DF1B4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evidence interpretation</a:t>
            </a:r>
          </a:p>
        </p:txBody>
      </p:sp>
      <p:sp>
        <p:nvSpPr>
          <p:cNvPr id="21506" name="Text Box 5">
            <a:extLst>
              <a:ext uri="{FF2B5EF4-FFF2-40B4-BE49-F238E27FC236}">
                <a16:creationId xmlns:a16="http://schemas.microsoft.com/office/drawing/2014/main" id="{172EB344-5B22-6D42-8B40-C163EDFCB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Evidence item</a:t>
            </a:r>
          </a:p>
        </p:txBody>
      </p:sp>
      <p:sp>
        <p:nvSpPr>
          <p:cNvPr id="21507" name="Text Box 6">
            <a:extLst>
              <a:ext uri="{FF2B5EF4-FFF2-40B4-BE49-F238E27FC236}">
                <a16:creationId xmlns:a16="http://schemas.microsoft.com/office/drawing/2014/main" id="{235DD385-5456-8846-9089-8829DA8A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Evidence data</a:t>
            </a:r>
          </a:p>
        </p:txBody>
      </p:sp>
      <p:sp>
        <p:nvSpPr>
          <p:cNvPr id="21508" name="Line 10">
            <a:extLst>
              <a:ext uri="{FF2B5EF4-FFF2-40B4-BE49-F238E27FC236}">
                <a16:creationId xmlns:a16="http://schemas.microsoft.com/office/drawing/2014/main" id="{7E148E9D-8BCF-0C4C-8321-4B278A4C8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11">
            <a:extLst>
              <a:ext uri="{FF2B5EF4-FFF2-40B4-BE49-F238E27FC236}">
                <a16:creationId xmlns:a16="http://schemas.microsoft.com/office/drawing/2014/main" id="{30324C9B-E962-F74D-884A-34E11A4A7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19">
            <a:extLst>
              <a:ext uri="{FF2B5EF4-FFF2-40B4-BE49-F238E27FC236}">
                <a16:creationId xmlns:a16="http://schemas.microsoft.com/office/drawing/2014/main" id="{94E43240-B846-B148-A3E8-06B4BCD8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1511" name="Text Box 20">
            <a:extLst>
              <a:ext uri="{FF2B5EF4-FFF2-40B4-BE49-F238E27FC236}">
                <a16:creationId xmlns:a16="http://schemas.microsoft.com/office/drawing/2014/main" id="{E06608A9-F734-5A4F-8A7F-7A85A5DB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Infer</a:t>
            </a:r>
          </a:p>
        </p:txBody>
      </p:sp>
      <p:grpSp>
        <p:nvGrpSpPr>
          <p:cNvPr id="21512" name="Group 1">
            <a:extLst>
              <a:ext uri="{FF2B5EF4-FFF2-40B4-BE49-F238E27FC236}">
                <a16:creationId xmlns:a16="http://schemas.microsoft.com/office/drawing/2014/main" id="{4F4CCAD9-DE23-3640-B6C0-780E2817453D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3513138"/>
            <a:ext cx="1463675" cy="982662"/>
            <a:chOff x="3759200" y="3513138"/>
            <a:chExt cx="1463675" cy="982662"/>
          </a:xfrm>
        </p:grpSpPr>
        <p:sp>
          <p:nvSpPr>
            <p:cNvPr id="21522" name="AutoShape 22">
              <a:extLst>
                <a:ext uri="{FF2B5EF4-FFF2-40B4-BE49-F238E27FC236}">
                  <a16:creationId xmlns:a16="http://schemas.microsoft.com/office/drawing/2014/main" id="{F91840FC-BE7E-8E4D-B02D-A6F33AD75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513138"/>
              <a:ext cx="158750" cy="6778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23" name="Line 24">
              <a:extLst>
                <a:ext uri="{FF2B5EF4-FFF2-40B4-BE49-F238E27FC236}">
                  <a16:creationId xmlns:a16="http://schemas.microsoft.com/office/drawing/2014/main" id="{DDC10BF7-A20D-1544-BE88-28658E69A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200" y="4191000"/>
              <a:ext cx="1463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Text Box 25">
              <a:extLst>
                <a:ext uri="{FF2B5EF4-FFF2-40B4-BE49-F238E27FC236}">
                  <a16:creationId xmlns:a16="http://schemas.microsoft.com/office/drawing/2014/main" id="{0246BEBC-D6B7-FD43-9000-62B99290B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4129088"/>
              <a:ext cx="13287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10   11   12</a:t>
              </a:r>
            </a:p>
          </p:txBody>
        </p:sp>
        <p:sp>
          <p:nvSpPr>
            <p:cNvPr id="21525" name="AutoShape 26">
              <a:extLst>
                <a:ext uri="{FF2B5EF4-FFF2-40B4-BE49-F238E27FC236}">
                  <a16:creationId xmlns:a16="http://schemas.microsoft.com/office/drawing/2014/main" id="{BBAF0215-7A9B-4941-A0E8-9EC9A91C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938" y="3513138"/>
              <a:ext cx="169862" cy="6778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1513" name="Text Box 28">
            <a:extLst>
              <a:ext uri="{FF2B5EF4-FFF2-40B4-BE49-F238E27FC236}">
                <a16:creationId xmlns:a16="http://schemas.microsoft.com/office/drawing/2014/main" id="{A9BC715D-F6F5-8748-9836-C6044F6C8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Evidence genotype</a:t>
            </a:r>
          </a:p>
        </p:txBody>
      </p:sp>
      <p:sp>
        <p:nvSpPr>
          <p:cNvPr id="21514" name="Text Box 29">
            <a:extLst>
              <a:ext uri="{FF2B5EF4-FFF2-40B4-BE49-F238E27FC236}">
                <a16:creationId xmlns:a16="http://schemas.microsoft.com/office/drawing/2014/main" id="{6988BB2D-24E2-B545-B740-0C2D5DC1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606060"/>
                </a:solidFill>
              </a:rPr>
              <a:t>Known genotype</a:t>
            </a:r>
          </a:p>
        </p:txBody>
      </p:sp>
      <p:sp>
        <p:nvSpPr>
          <p:cNvPr id="21515" name="AutoShape 30">
            <a:extLst>
              <a:ext uri="{FF2B5EF4-FFF2-40B4-BE49-F238E27FC236}">
                <a16:creationId xmlns:a16="http://schemas.microsoft.com/office/drawing/2014/main" id="{41FD14FD-AC90-2441-8C2D-260229DB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6" name="Text Box 31">
            <a:extLst>
              <a:ext uri="{FF2B5EF4-FFF2-40B4-BE49-F238E27FC236}">
                <a16:creationId xmlns:a16="http://schemas.microsoft.com/office/drawing/2014/main" id="{49A8DDD8-BDD1-5F4D-A70A-C9E15124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2743200"/>
            <a:ext cx="231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10, 12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@ 100%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1517" name="Text Box 32">
            <a:extLst>
              <a:ext uri="{FF2B5EF4-FFF2-40B4-BE49-F238E27FC236}">
                <a16:creationId xmlns:a16="http://schemas.microsoft.com/office/drawing/2014/main" id="{D16EE874-8CCE-7948-9CE3-E7194B8B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103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606060"/>
                </a:solidFill>
              </a:rPr>
              <a:t>10, 12</a:t>
            </a:r>
          </a:p>
        </p:txBody>
      </p:sp>
      <p:sp>
        <p:nvSpPr>
          <p:cNvPr id="21518" name="Text Box 33">
            <a:extLst>
              <a:ext uri="{FF2B5EF4-FFF2-40B4-BE49-F238E27FC236}">
                <a16:creationId xmlns:a16="http://schemas.microsoft.com/office/drawing/2014/main" id="{6995338E-625C-3549-BF3A-D9C1FDC7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Compare</a:t>
            </a:r>
          </a:p>
        </p:txBody>
      </p:sp>
      <p:pic>
        <p:nvPicPr>
          <p:cNvPr id="21519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E7917F3C-043B-6549-BD5F-63D8B2F3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895600"/>
            <a:ext cx="582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Box 1">
            <a:extLst>
              <a:ext uri="{FF2B5EF4-FFF2-40B4-BE49-F238E27FC236}">
                <a16:creationId xmlns:a16="http://schemas.microsoft.com/office/drawing/2014/main" id="{E04BAD76-EE7E-994B-9415-5741D19C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90"/>
                </a:solidFill>
              </a:rPr>
              <a:t>DNA from</a:t>
            </a:r>
          </a:p>
          <a:p>
            <a:pPr algn="ctr"/>
            <a:r>
              <a:rPr lang="en-US" altLang="en-US" sz="2000">
                <a:solidFill>
                  <a:srgbClr val="000090"/>
                </a:solidFill>
              </a:rPr>
              <a:t>one person</a:t>
            </a:r>
          </a:p>
        </p:txBody>
      </p:sp>
    </p:spTree>
    <p:extLst>
      <p:ext uri="{BB962C8B-B14F-4D97-AF65-F5344CB8AC3E}">
        <p14:creationId xmlns:p14="http://schemas.microsoft.com/office/powerpoint/2010/main" val="89725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585D824-9006-7344-BBEB-11E15C5BE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mixture interpretation</a:t>
            </a:r>
          </a:p>
        </p:txBody>
      </p:sp>
      <p:sp>
        <p:nvSpPr>
          <p:cNvPr id="23554" name="Text Box 5">
            <a:extLst>
              <a:ext uri="{FF2B5EF4-FFF2-40B4-BE49-F238E27FC236}">
                <a16:creationId xmlns:a16="http://schemas.microsoft.com/office/drawing/2014/main" id="{F90EDA34-3A22-4643-A3AF-14234A18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Evidence item</a:t>
            </a: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8F2A978C-BA6D-2B43-BE7A-15F186CD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Evidence data</a:t>
            </a:r>
          </a:p>
        </p:txBody>
      </p:sp>
      <p:sp>
        <p:nvSpPr>
          <p:cNvPr id="23556" name="Line 10">
            <a:extLst>
              <a:ext uri="{FF2B5EF4-FFF2-40B4-BE49-F238E27FC236}">
                <a16:creationId xmlns:a16="http://schemas.microsoft.com/office/drawing/2014/main" id="{D29B6BA5-EFDD-844E-B325-51DB9251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1">
            <a:extLst>
              <a:ext uri="{FF2B5EF4-FFF2-40B4-BE49-F238E27FC236}">
                <a16:creationId xmlns:a16="http://schemas.microsoft.com/office/drawing/2014/main" id="{F7E0ABD6-57B5-3341-8718-B6575E720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9">
            <a:extLst>
              <a:ext uri="{FF2B5EF4-FFF2-40B4-BE49-F238E27FC236}">
                <a16:creationId xmlns:a16="http://schemas.microsoft.com/office/drawing/2014/main" id="{969A3CFC-9EF6-514F-814A-907AFAAB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3559" name="Text Box 20">
            <a:extLst>
              <a:ext uri="{FF2B5EF4-FFF2-40B4-BE49-F238E27FC236}">
                <a16:creationId xmlns:a16="http://schemas.microsoft.com/office/drawing/2014/main" id="{1B3471D9-B695-2343-B37D-21A07A69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3560" name="Text Box 28">
            <a:extLst>
              <a:ext uri="{FF2B5EF4-FFF2-40B4-BE49-F238E27FC236}">
                <a16:creationId xmlns:a16="http://schemas.microsoft.com/office/drawing/2014/main" id="{ED028FB2-AF60-F14C-8096-18E7E5819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Evidence genotype</a:t>
            </a:r>
          </a:p>
        </p:txBody>
      </p:sp>
      <p:sp>
        <p:nvSpPr>
          <p:cNvPr id="21518" name="Text Box 29">
            <a:extLst>
              <a:ext uri="{FF2B5EF4-FFF2-40B4-BE49-F238E27FC236}">
                <a16:creationId xmlns:a16="http://schemas.microsoft.com/office/drawing/2014/main" id="{34FB217C-BC2E-D341-8B0C-51B62135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23562" name="AutoShape 30">
            <a:extLst>
              <a:ext uri="{FF2B5EF4-FFF2-40B4-BE49-F238E27FC236}">
                <a16:creationId xmlns:a16="http://schemas.microsoft.com/office/drawing/2014/main" id="{8692E2D7-A8F5-B94D-B740-E672628B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63" name="Text Box 31">
            <a:extLst>
              <a:ext uri="{FF2B5EF4-FFF2-40B4-BE49-F238E27FC236}">
                <a16:creationId xmlns:a16="http://schemas.microsoft.com/office/drawing/2014/main" id="{76D4CE35-20FA-1C4D-B003-49A46D2D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2743200"/>
            <a:ext cx="213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10, 11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@ 20%</a:t>
            </a:r>
            <a:endParaRPr lang="en-US" altLang="en-US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chemeClr val="accent2"/>
                </a:solidFill>
              </a:rPr>
              <a:t>11, 11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@ 30%</a:t>
            </a:r>
            <a:endParaRPr lang="en-US" altLang="en-US"/>
          </a:p>
          <a:p>
            <a:r>
              <a:rPr lang="en-US" altLang="en-US">
                <a:solidFill>
                  <a:schemeClr val="accent2"/>
                </a:solidFill>
              </a:rPr>
              <a:t>11, 12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@ 50%</a:t>
            </a:r>
            <a:endParaRPr lang="en-US" altLang="en-US"/>
          </a:p>
        </p:txBody>
      </p:sp>
      <p:sp>
        <p:nvSpPr>
          <p:cNvPr id="21521" name="Text Box 32">
            <a:extLst>
              <a:ext uri="{FF2B5EF4-FFF2-40B4-BE49-F238E27FC236}">
                <a16:creationId xmlns:a16="http://schemas.microsoft.com/office/drawing/2014/main" id="{382FCADE-E9CC-B142-A6E2-81EA5CAE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10300"/>
            <a:ext cx="101758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11, 12</a:t>
            </a:r>
          </a:p>
        </p:txBody>
      </p:sp>
      <p:sp>
        <p:nvSpPr>
          <p:cNvPr id="23565" name="Text Box 33">
            <a:extLst>
              <a:ext uri="{FF2B5EF4-FFF2-40B4-BE49-F238E27FC236}">
                <a16:creationId xmlns:a16="http://schemas.microsoft.com/office/drawing/2014/main" id="{F43EEB26-F959-F849-A679-82C38A79D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Compare</a:t>
            </a:r>
          </a:p>
        </p:txBody>
      </p:sp>
      <p:grpSp>
        <p:nvGrpSpPr>
          <p:cNvPr id="23566" name="Group 34">
            <a:extLst>
              <a:ext uri="{FF2B5EF4-FFF2-40B4-BE49-F238E27FC236}">
                <a16:creationId xmlns:a16="http://schemas.microsoft.com/office/drawing/2014/main" id="{2F6522F7-E181-9249-BC2C-3F528272BC17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2895600"/>
            <a:ext cx="1344613" cy="1295400"/>
            <a:chOff x="449" y="1824"/>
            <a:chExt cx="847" cy="816"/>
          </a:xfrm>
        </p:grpSpPr>
        <p:pic>
          <p:nvPicPr>
            <p:cNvPr id="23575" name="Picture 38" descr="DNA_logo.jpg 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353084D3-14D8-634D-80F9-83F4D6A0A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39" descr="&#13;DNA_logo2.jpg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6CC42918-78C3-2C48-90C8-F78071C0F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1">
            <a:extLst>
              <a:ext uri="{FF2B5EF4-FFF2-40B4-BE49-F238E27FC236}">
                <a16:creationId xmlns:a16="http://schemas.microsoft.com/office/drawing/2014/main" id="{96C5B759-F0D2-674C-AFF7-859043AEBEDB}"/>
              </a:ext>
            </a:extLst>
          </p:cNvPr>
          <p:cNvGrpSpPr>
            <a:grpSpLocks/>
          </p:cNvGrpSpPr>
          <p:nvPr/>
        </p:nvGrpSpPr>
        <p:grpSpPr bwMode="auto">
          <a:xfrm>
            <a:off x="3833813" y="2878138"/>
            <a:ext cx="1463675" cy="1617662"/>
            <a:chOff x="3757613" y="2878138"/>
            <a:chExt cx="1463675" cy="1617662"/>
          </a:xfrm>
        </p:grpSpPr>
        <p:sp>
          <p:nvSpPr>
            <p:cNvPr id="23570" name="AutoShape 22">
              <a:extLst>
                <a:ext uri="{FF2B5EF4-FFF2-40B4-BE49-F238E27FC236}">
                  <a16:creationId xmlns:a16="http://schemas.microsoft.com/office/drawing/2014/main" id="{D03ED981-53B6-6F48-AD17-175937B6C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0" y="2878138"/>
              <a:ext cx="177800" cy="13128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3571" name="Line 24">
              <a:extLst>
                <a:ext uri="{FF2B5EF4-FFF2-40B4-BE49-F238E27FC236}">
                  <a16:creationId xmlns:a16="http://schemas.microsoft.com/office/drawing/2014/main" id="{9FBFAC5B-0732-914A-90F4-4204681DD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613" y="4191000"/>
              <a:ext cx="1463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5">
              <a:extLst>
                <a:ext uri="{FF2B5EF4-FFF2-40B4-BE49-F238E27FC236}">
                  <a16:creationId xmlns:a16="http://schemas.microsoft.com/office/drawing/2014/main" id="{DE1F5170-FC4B-0F48-A920-BF6668C27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4129088"/>
              <a:ext cx="13287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10   11   12</a:t>
              </a:r>
            </a:p>
          </p:txBody>
        </p:sp>
        <p:sp>
          <p:nvSpPr>
            <p:cNvPr id="23573" name="AutoShape 22">
              <a:extLst>
                <a:ext uri="{FF2B5EF4-FFF2-40B4-BE49-F238E27FC236}">
                  <a16:creationId xmlns:a16="http://schemas.microsoft.com/office/drawing/2014/main" id="{84934A59-8D4F-E94C-B438-6FF3F2E1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513138"/>
              <a:ext cx="158750" cy="6778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3574" name="AutoShape 26">
              <a:extLst>
                <a:ext uri="{FF2B5EF4-FFF2-40B4-BE49-F238E27FC236}">
                  <a16:creationId xmlns:a16="http://schemas.microsoft.com/office/drawing/2014/main" id="{B7C46A7B-3960-E144-B930-3B3390C78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263" y="3513138"/>
              <a:ext cx="168275" cy="6778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3568" name="TextBox 27">
            <a:extLst>
              <a:ext uri="{FF2B5EF4-FFF2-40B4-BE49-F238E27FC236}">
                <a16:creationId xmlns:a16="http://schemas.microsoft.com/office/drawing/2014/main" id="{5FA04474-E829-BC4A-B2D0-59E7D2BB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90"/>
                </a:solidFill>
              </a:rPr>
              <a:t>DNA from</a:t>
            </a:r>
          </a:p>
          <a:p>
            <a:pPr algn="ctr"/>
            <a:r>
              <a:rPr lang="en-US" altLang="en-US" sz="2000">
                <a:solidFill>
                  <a:srgbClr val="000090"/>
                </a:solidFill>
              </a:rPr>
              <a:t>two people</a:t>
            </a:r>
          </a:p>
        </p:txBody>
      </p:sp>
    </p:spTree>
    <p:extLst>
      <p:ext uri="{BB962C8B-B14F-4D97-AF65-F5344CB8AC3E}">
        <p14:creationId xmlns:p14="http://schemas.microsoft.com/office/powerpoint/2010/main" val="27645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163286" y="3722915"/>
            <a:ext cx="898071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What is the most effective way to explain PGS outputs to a jury?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1028401" y="1904999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Explaining probabilistic genotyping results to a jury</a:t>
            </a:r>
          </a:p>
        </p:txBody>
      </p:sp>
    </p:spTree>
    <p:extLst>
      <p:ext uri="{BB962C8B-B14F-4D97-AF65-F5344CB8AC3E}">
        <p14:creationId xmlns:p14="http://schemas.microsoft.com/office/powerpoint/2010/main" val="260877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d12.tiff">
            <a:extLst>
              <a:ext uri="{FF2B5EF4-FFF2-40B4-BE49-F238E27FC236}">
                <a16:creationId xmlns:a16="http://schemas.microsoft.com/office/drawing/2014/main" id="{979A317F-49E0-7443-8C62-EFF3EFF92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B4614D1-861C-B34C-B9D8-441169003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Computers can use all the data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AC31DE6B-ACEF-494E-A670-F6A2461D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63988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Quantitative peak heights at locus D12S391</a:t>
            </a:r>
          </a:p>
        </p:txBody>
      </p:sp>
      <p:sp>
        <p:nvSpPr>
          <p:cNvPr id="25604" name="Text Box 24">
            <a:extLst>
              <a:ext uri="{FF2B5EF4-FFF2-40B4-BE49-F238E27FC236}">
                <a16:creationId xmlns:a16="http://schemas.microsoft.com/office/drawing/2014/main" id="{409CB7FA-9888-5347-BF28-C506D63A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546475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FF"/>
                </a:solidFill>
              </a:rPr>
              <a:t>peak</a:t>
            </a:r>
          </a:p>
          <a:p>
            <a:pPr algn="ctr"/>
            <a:r>
              <a:rPr lang="en-US" altLang="en-US" sz="1800">
                <a:solidFill>
                  <a:srgbClr val="0000FF"/>
                </a:solidFill>
              </a:rPr>
              <a:t>height</a:t>
            </a:r>
          </a:p>
        </p:txBody>
      </p:sp>
      <p:sp>
        <p:nvSpPr>
          <p:cNvPr id="25605" name="Text Box 23">
            <a:extLst>
              <a:ext uri="{FF2B5EF4-FFF2-40B4-BE49-F238E27FC236}">
                <a16:creationId xmlns:a16="http://schemas.microsoft.com/office/drawing/2014/main" id="{EC824670-33E7-CD43-9B97-D5FFCD13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2906713"/>
            <a:ext cx="114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</a:rPr>
              <a:t>peak size</a:t>
            </a:r>
          </a:p>
        </p:txBody>
      </p:sp>
      <p:cxnSp>
        <p:nvCxnSpPr>
          <p:cNvPr id="25606" name="Straight Arrow Connector 12">
            <a:extLst>
              <a:ext uri="{FF2B5EF4-FFF2-40B4-BE49-F238E27FC236}">
                <a16:creationId xmlns:a16="http://schemas.microsoft.com/office/drawing/2014/main" id="{F583F4FA-CD17-2342-B2DC-BB5F5294A3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7638" y="3275013"/>
            <a:ext cx="1587" cy="442912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Arrow Connector 10">
            <a:extLst>
              <a:ext uri="{FF2B5EF4-FFF2-40B4-BE49-F238E27FC236}">
                <a16:creationId xmlns:a16="http://schemas.microsoft.com/office/drawing/2014/main" id="{438F9675-35C5-2D47-BD4D-193B72F82B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8050" y="3867150"/>
            <a:ext cx="350838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 descr="A group of people sitting in a courtroom&#10;&#10;Description automatically generated with low confidence">
            <a:extLst>
              <a:ext uri="{FF2B5EF4-FFF2-40B4-BE49-F238E27FC236}">
                <a16:creationId xmlns:a16="http://schemas.microsoft.com/office/drawing/2014/main" id="{CEC2141D-63D4-7E43-A42B-AA53204C1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49"/>
          <a:stretch/>
        </p:blipFill>
        <p:spPr>
          <a:xfrm>
            <a:off x="0" y="0"/>
            <a:ext cx="1638300" cy="8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12.tiff">
            <a:extLst>
              <a:ext uri="{FF2B5EF4-FFF2-40B4-BE49-F238E27FC236}">
                <a16:creationId xmlns:a16="http://schemas.microsoft.com/office/drawing/2014/main" id="{07B994B4-8690-7149-B0DA-6677D18C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7D2DA0DE-6C77-244B-AC2C-A0F69BD99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36D7CCD3-DBC2-604C-9ED8-74FC04BEF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</a:t>
            </a:r>
            <a:r>
              <a:rPr lang="en-US" altLang="en-US" u="sng">
                <a:solidFill>
                  <a:schemeClr val="accent2"/>
                </a:solidFill>
              </a:rPr>
              <a:t>every possible</a:t>
            </a:r>
            <a:r>
              <a:rPr lang="en-US" alt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27652" name="Text Box 12">
            <a:extLst>
              <a:ext uri="{FF2B5EF4-FFF2-40B4-BE49-F238E27FC236}">
                <a16:creationId xmlns:a16="http://schemas.microsoft.com/office/drawing/2014/main" id="{902D93A7-C6C2-304C-B430-35B65907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Better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higher likelihood</a:t>
            </a:r>
          </a:p>
        </p:txBody>
      </p:sp>
      <p:sp>
        <p:nvSpPr>
          <p:cNvPr id="27653" name="Rectangle 40">
            <a:extLst>
              <a:ext uri="{FF2B5EF4-FFF2-40B4-BE49-F238E27FC236}">
                <a16:creationId xmlns:a16="http://schemas.microsoft.com/office/drawing/2014/main" id="{6D260973-2CEF-C046-8667-418F049D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5" name="Rectangle 40">
            <a:extLst>
              <a:ext uri="{FF2B5EF4-FFF2-40B4-BE49-F238E27FC236}">
                <a16:creationId xmlns:a16="http://schemas.microsoft.com/office/drawing/2014/main" id="{A9867648-3887-904A-8E23-E6010A1D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6" name="Text Box 11">
            <a:extLst>
              <a:ext uri="{FF2B5EF4-FFF2-40B4-BE49-F238E27FC236}">
                <a16:creationId xmlns:a16="http://schemas.microsoft.com/office/drawing/2014/main" id="{F87D3ABA-12ED-394D-9729-5F341F54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68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Explain the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peak pattern</a:t>
            </a:r>
          </a:p>
        </p:txBody>
      </p:sp>
    </p:spTree>
    <p:extLst>
      <p:ext uri="{BB962C8B-B14F-4D97-AF65-F5344CB8AC3E}">
        <p14:creationId xmlns:p14="http://schemas.microsoft.com/office/powerpoint/2010/main" val="167718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12.tiff">
            <a:extLst>
              <a:ext uri="{FF2B5EF4-FFF2-40B4-BE49-F238E27FC236}">
                <a16:creationId xmlns:a16="http://schemas.microsoft.com/office/drawing/2014/main" id="{B43A396B-3EE9-C547-8EB6-B375D04D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73DEEB4B-CBEF-BE47-8D4A-40449AA5C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B70315DF-BD6C-4B49-BFF9-3C880478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</a:t>
            </a:r>
            <a:r>
              <a:rPr lang="en-US" altLang="en-US" u="sng">
                <a:solidFill>
                  <a:schemeClr val="accent2"/>
                </a:solidFill>
              </a:rPr>
              <a:t>every possible</a:t>
            </a:r>
            <a:r>
              <a:rPr lang="en-US" alt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29700" name="Rectangle 40">
            <a:extLst>
              <a:ext uri="{FF2B5EF4-FFF2-40B4-BE49-F238E27FC236}">
                <a16:creationId xmlns:a16="http://schemas.microsoft.com/office/drawing/2014/main" id="{268CBA28-1001-4548-A3A5-DD3760C5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717925"/>
            <a:ext cx="346075" cy="13811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1" name="Rectangle 40">
            <a:extLst>
              <a:ext uri="{FF2B5EF4-FFF2-40B4-BE49-F238E27FC236}">
                <a16:creationId xmlns:a16="http://schemas.microsoft.com/office/drawing/2014/main" id="{F291F332-6C0B-8D45-A962-D1976B57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3" name="Rectangle 40">
            <a:extLst>
              <a:ext uri="{FF2B5EF4-FFF2-40B4-BE49-F238E27FC236}">
                <a16:creationId xmlns:a16="http://schemas.microsoft.com/office/drawing/2014/main" id="{D087B161-D8B2-2241-AE05-626E64A7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4" name="Rectangle 40">
            <a:extLst>
              <a:ext uri="{FF2B5EF4-FFF2-40B4-BE49-F238E27FC236}">
                <a16:creationId xmlns:a16="http://schemas.microsoft.com/office/drawing/2014/main" id="{5E4D8F92-9F94-8346-B9F5-73F473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74079BCE-8074-274E-9012-67388D06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Better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higher likelihood</a:t>
            </a:r>
          </a:p>
        </p:txBody>
      </p:sp>
      <p:sp>
        <p:nvSpPr>
          <p:cNvPr id="29706" name="Text Box 11">
            <a:extLst>
              <a:ext uri="{FF2B5EF4-FFF2-40B4-BE49-F238E27FC236}">
                <a16:creationId xmlns:a16="http://schemas.microsoft.com/office/drawing/2014/main" id="{EBD9BE4A-C19B-C740-9DDE-7CA9F0AC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68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Explain the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peak pattern</a:t>
            </a:r>
          </a:p>
        </p:txBody>
      </p:sp>
    </p:spTree>
    <p:extLst>
      <p:ext uri="{BB962C8B-B14F-4D97-AF65-F5344CB8AC3E}">
        <p14:creationId xmlns:p14="http://schemas.microsoft.com/office/powerpoint/2010/main" val="139751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DD03-2F50-AD4E-B61B-69181A8B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1CFBD-1EC6-EA46-8A8B-909BA309E7E0}"/>
              </a:ext>
            </a:extLst>
          </p:cNvPr>
          <p:cNvSpPr txBox="1"/>
          <p:nvPr/>
        </p:nvSpPr>
        <p:spPr>
          <a:xfrm>
            <a:off x="0" y="1883228"/>
            <a:ext cx="94488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How DNA complexity affects understanding and communication   </a:t>
            </a:r>
            <a:r>
              <a:rPr lang="en-US" dirty="0">
                <a:solidFill>
                  <a:srgbClr val="0432FF"/>
                </a:solidFill>
              </a:rPr>
              <a:t> 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Explaining probabilistic genotyping results to a jury</a:t>
            </a:r>
            <a:endParaRPr lang="en-US" dirty="0">
              <a:solidFill>
                <a:srgbClr val="0432FF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Validating a probabilistic genotyping system</a:t>
            </a:r>
            <a:endParaRPr lang="en-US" dirty="0">
              <a:solidFill>
                <a:srgbClr val="0432FF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Selecting DNA samples in a validation study</a:t>
            </a:r>
            <a:endParaRPr lang="en-US" dirty="0">
              <a:solidFill>
                <a:srgbClr val="0432FF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When do computers outperform a human analyst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How the LR depends on reference database assumptions</a:t>
            </a:r>
            <a:endParaRPr lang="en-US" dirty="0">
              <a:solidFill>
                <a:srgbClr val="0432FF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Any ‘manufacturer’s warnings’ for </a:t>
            </a:r>
            <a:r>
              <a:rPr lang="en-NZ" dirty="0" err="1">
                <a:solidFill>
                  <a:srgbClr val="0432FF"/>
                </a:solidFill>
              </a:rPr>
              <a:t>TrueAllele</a:t>
            </a:r>
            <a:r>
              <a:rPr lang="en-NZ" dirty="0">
                <a:solidFill>
                  <a:srgbClr val="0432FF"/>
                </a:solidFill>
              </a:rPr>
              <a:t> crime labs</a:t>
            </a:r>
            <a:endParaRPr lang="en-US" dirty="0">
              <a:solidFill>
                <a:srgbClr val="0432FF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432FF"/>
                </a:solidFill>
              </a:rPr>
              <a:t>Automatic genotype comparison with contamination databases 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12.tiff">
            <a:extLst>
              <a:ext uri="{FF2B5EF4-FFF2-40B4-BE49-F238E27FC236}">
                <a16:creationId xmlns:a16="http://schemas.microsoft.com/office/drawing/2014/main" id="{E2287E4F-8341-5C47-9EE5-67D448C08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C808A53A-2F74-7440-8C21-DC0EAEEB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B2A9E356-CA66-1D48-80E2-F9011EE2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</a:t>
            </a:r>
            <a:r>
              <a:rPr lang="en-US" altLang="en-US" u="sng">
                <a:solidFill>
                  <a:schemeClr val="accent2"/>
                </a:solidFill>
              </a:rPr>
              <a:t>every possible</a:t>
            </a:r>
            <a:r>
              <a:rPr lang="en-US" alt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31748" name="Rectangle 40">
            <a:extLst>
              <a:ext uri="{FF2B5EF4-FFF2-40B4-BE49-F238E27FC236}">
                <a16:creationId xmlns:a16="http://schemas.microsoft.com/office/drawing/2014/main" id="{6119EEC7-F16E-3542-8228-3A5779450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7147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9" name="Rectangle 40">
            <a:extLst>
              <a:ext uri="{FF2B5EF4-FFF2-40B4-BE49-F238E27FC236}">
                <a16:creationId xmlns:a16="http://schemas.microsoft.com/office/drawing/2014/main" id="{370FAEB3-0ABD-824B-9E79-BC07F82B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40">
            <a:extLst>
              <a:ext uri="{FF2B5EF4-FFF2-40B4-BE49-F238E27FC236}">
                <a16:creationId xmlns:a16="http://schemas.microsoft.com/office/drawing/2014/main" id="{9BFE1374-DCF2-8244-AFF1-2D44C09A6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073525"/>
            <a:ext cx="347662" cy="1098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1752" name="Rectangle 40">
            <a:extLst>
              <a:ext uri="{FF2B5EF4-FFF2-40B4-BE49-F238E27FC236}">
                <a16:creationId xmlns:a16="http://schemas.microsoft.com/office/drawing/2014/main" id="{3D7D6C8F-6748-DD47-942B-ED055FC17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3" name="Rectangle 40">
            <a:extLst>
              <a:ext uri="{FF2B5EF4-FFF2-40B4-BE49-F238E27FC236}">
                <a16:creationId xmlns:a16="http://schemas.microsoft.com/office/drawing/2014/main" id="{006B5FC9-CF35-484A-A0F5-80910FFA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4" name="Rectangle 40">
            <a:extLst>
              <a:ext uri="{FF2B5EF4-FFF2-40B4-BE49-F238E27FC236}">
                <a16:creationId xmlns:a16="http://schemas.microsoft.com/office/drawing/2014/main" id="{2A67F079-FFA0-734B-A8F2-E96CF7CC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5183188"/>
            <a:ext cx="347662" cy="1096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C963FEFB-4C9F-8644-8E2F-354B2B26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Better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higher likelihood</a:t>
            </a:r>
          </a:p>
        </p:txBody>
      </p:sp>
      <p:sp>
        <p:nvSpPr>
          <p:cNvPr id="31756" name="Text Box 11">
            <a:extLst>
              <a:ext uri="{FF2B5EF4-FFF2-40B4-BE49-F238E27FC236}">
                <a16:creationId xmlns:a16="http://schemas.microsoft.com/office/drawing/2014/main" id="{3482A241-E37B-1B4F-BC79-71710FA1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68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Explain the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peak pattern</a:t>
            </a:r>
          </a:p>
        </p:txBody>
      </p:sp>
    </p:spTree>
    <p:extLst>
      <p:ext uri="{BB962C8B-B14F-4D97-AF65-F5344CB8AC3E}">
        <p14:creationId xmlns:p14="http://schemas.microsoft.com/office/powerpoint/2010/main" val="129819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12.tiff">
            <a:extLst>
              <a:ext uri="{FF2B5EF4-FFF2-40B4-BE49-F238E27FC236}">
                <a16:creationId xmlns:a16="http://schemas.microsoft.com/office/drawing/2014/main" id="{F8FFD353-5FE0-3644-BE3B-4E51B7E8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B3CBEF0D-1F10-B242-BE64-2A518856A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7D1DBF58-A436-EC45-8B00-646945F2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</a:t>
            </a:r>
            <a:r>
              <a:rPr lang="en-US" altLang="en-US" u="sng">
                <a:solidFill>
                  <a:schemeClr val="accent2"/>
                </a:solidFill>
              </a:rPr>
              <a:t>every possible</a:t>
            </a:r>
            <a:r>
              <a:rPr lang="en-US" alt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33796" name="Rectangle 40">
            <a:extLst>
              <a:ext uri="{FF2B5EF4-FFF2-40B4-BE49-F238E27FC236}">
                <a16:creationId xmlns:a16="http://schemas.microsoft.com/office/drawing/2014/main" id="{DE614B94-522D-B949-BA84-650E9C3B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7147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7" name="Rectangle 40">
            <a:extLst>
              <a:ext uri="{FF2B5EF4-FFF2-40B4-BE49-F238E27FC236}">
                <a16:creationId xmlns:a16="http://schemas.microsoft.com/office/drawing/2014/main" id="{2FA9C3CB-0798-7049-8EEB-28E647B09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9" name="Rectangle 40">
            <a:extLst>
              <a:ext uri="{FF2B5EF4-FFF2-40B4-BE49-F238E27FC236}">
                <a16:creationId xmlns:a16="http://schemas.microsoft.com/office/drawing/2014/main" id="{5A69DC9D-A496-FD42-BC55-929DDE5AA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5546725"/>
            <a:ext cx="342900" cy="7334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3800" name="Rectangle 40">
            <a:extLst>
              <a:ext uri="{FF2B5EF4-FFF2-40B4-BE49-F238E27FC236}">
                <a16:creationId xmlns:a16="http://schemas.microsoft.com/office/drawing/2014/main" id="{B7FE8EA7-6A7E-FF43-AAED-7D64F3D9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1" name="Rectangle 40">
            <a:extLst>
              <a:ext uri="{FF2B5EF4-FFF2-40B4-BE49-F238E27FC236}">
                <a16:creationId xmlns:a16="http://schemas.microsoft.com/office/drawing/2014/main" id="{C22E8888-0482-A94E-AF8C-8B95E3A0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2" name="Rectangle 40">
            <a:extLst>
              <a:ext uri="{FF2B5EF4-FFF2-40B4-BE49-F238E27FC236}">
                <a16:creationId xmlns:a16="http://schemas.microsoft.com/office/drawing/2014/main" id="{7FE13214-6859-BC45-9485-ADC078D7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140200"/>
            <a:ext cx="346075" cy="7334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3803" name="Rectangle 40">
            <a:extLst>
              <a:ext uri="{FF2B5EF4-FFF2-40B4-BE49-F238E27FC236}">
                <a16:creationId xmlns:a16="http://schemas.microsoft.com/office/drawing/2014/main" id="{7E37CF22-B26E-FF4A-9F5C-9FC050E31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073525"/>
            <a:ext cx="347662" cy="1098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3804" name="Rectangle 40">
            <a:extLst>
              <a:ext uri="{FF2B5EF4-FFF2-40B4-BE49-F238E27FC236}">
                <a16:creationId xmlns:a16="http://schemas.microsoft.com/office/drawing/2014/main" id="{D660C98D-A7E0-7B4E-B55A-DB66E43B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5183188"/>
            <a:ext cx="347662" cy="1096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3805" name="Text Box 12">
            <a:extLst>
              <a:ext uri="{FF2B5EF4-FFF2-40B4-BE49-F238E27FC236}">
                <a16:creationId xmlns:a16="http://schemas.microsoft.com/office/drawing/2014/main" id="{FA61B879-A3E5-E748-8858-E5E7A1A00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Better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higher likelihood</a:t>
            </a:r>
          </a:p>
        </p:txBody>
      </p:sp>
      <p:sp>
        <p:nvSpPr>
          <p:cNvPr id="33806" name="Text Box 11">
            <a:extLst>
              <a:ext uri="{FF2B5EF4-FFF2-40B4-BE49-F238E27FC236}">
                <a16:creationId xmlns:a16="http://schemas.microsoft.com/office/drawing/2014/main" id="{CB38015B-3A2F-DF4A-A68F-2CACB0C6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68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Explain the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peak pattern</a:t>
            </a:r>
          </a:p>
        </p:txBody>
      </p:sp>
    </p:spTree>
    <p:extLst>
      <p:ext uri="{BB962C8B-B14F-4D97-AF65-F5344CB8AC3E}">
        <p14:creationId xmlns:p14="http://schemas.microsoft.com/office/powerpoint/2010/main" val="427890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d12.tiff">
            <a:extLst>
              <a:ext uri="{FF2B5EF4-FFF2-40B4-BE49-F238E27FC236}">
                <a16:creationId xmlns:a16="http://schemas.microsoft.com/office/drawing/2014/main" id="{394DC987-C6C9-9248-94D0-7DD543F58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49BF7C29-0B40-A24A-A2F8-C9F2AEAD7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45A6879C-2E73-0B44-8DA3-E7B232DAA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</a:t>
            </a:r>
            <a:r>
              <a:rPr lang="en-US" altLang="en-US" u="sng">
                <a:solidFill>
                  <a:schemeClr val="accent2"/>
                </a:solidFill>
              </a:rPr>
              <a:t>every possible</a:t>
            </a:r>
            <a:r>
              <a:rPr lang="en-US" alt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35844" name="Rectangle 40">
            <a:extLst>
              <a:ext uri="{FF2B5EF4-FFF2-40B4-BE49-F238E27FC236}">
                <a16:creationId xmlns:a16="http://schemas.microsoft.com/office/drawing/2014/main" id="{02D9E311-A166-D148-8CA8-95AF4BD9E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7147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5" name="Rectangle 40">
            <a:extLst>
              <a:ext uri="{FF2B5EF4-FFF2-40B4-BE49-F238E27FC236}">
                <a16:creationId xmlns:a16="http://schemas.microsoft.com/office/drawing/2014/main" id="{54EE9F14-1924-5B4C-9770-02E0AEAE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7" name="Rectangle 40">
            <a:extLst>
              <a:ext uri="{FF2B5EF4-FFF2-40B4-BE49-F238E27FC236}">
                <a16:creationId xmlns:a16="http://schemas.microsoft.com/office/drawing/2014/main" id="{3A729A5D-92F6-9B44-A348-822AB795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5546725"/>
            <a:ext cx="342900" cy="7334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5848" name="Rectangle 40">
            <a:extLst>
              <a:ext uri="{FF2B5EF4-FFF2-40B4-BE49-F238E27FC236}">
                <a16:creationId xmlns:a16="http://schemas.microsoft.com/office/drawing/2014/main" id="{EA2A1DDF-5ECC-1A44-AAA7-1875E250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9" name="Rectangle 40">
            <a:extLst>
              <a:ext uri="{FF2B5EF4-FFF2-40B4-BE49-F238E27FC236}">
                <a16:creationId xmlns:a16="http://schemas.microsoft.com/office/drawing/2014/main" id="{2D6C8058-F847-F443-A15F-A1E09B69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0" name="Rectangle 40">
            <a:extLst>
              <a:ext uri="{FF2B5EF4-FFF2-40B4-BE49-F238E27FC236}">
                <a16:creationId xmlns:a16="http://schemas.microsoft.com/office/drawing/2014/main" id="{FE923E7B-02A1-144A-B742-022D6594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3403600"/>
            <a:ext cx="346075" cy="708025"/>
          </a:xfrm>
          <a:prstGeom prst="rect">
            <a:avLst/>
          </a:prstGeom>
          <a:noFill/>
          <a:ln w="28575">
            <a:solidFill>
              <a:srgbClr val="875A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5851" name="Rectangle 40">
            <a:extLst>
              <a:ext uri="{FF2B5EF4-FFF2-40B4-BE49-F238E27FC236}">
                <a16:creationId xmlns:a16="http://schemas.microsoft.com/office/drawing/2014/main" id="{188277F2-6667-F645-9BCD-5D431DE6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572125"/>
            <a:ext cx="342900" cy="708025"/>
          </a:xfrm>
          <a:prstGeom prst="rect">
            <a:avLst/>
          </a:prstGeom>
          <a:noFill/>
          <a:ln w="28575">
            <a:solidFill>
              <a:srgbClr val="875A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5852" name="Rectangle 40">
            <a:extLst>
              <a:ext uri="{FF2B5EF4-FFF2-40B4-BE49-F238E27FC236}">
                <a16:creationId xmlns:a16="http://schemas.microsoft.com/office/drawing/2014/main" id="{C1BB0852-6D7A-674F-ACBA-51E48D04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073525"/>
            <a:ext cx="347662" cy="1098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5853" name="Rectangle 40">
            <a:extLst>
              <a:ext uri="{FF2B5EF4-FFF2-40B4-BE49-F238E27FC236}">
                <a16:creationId xmlns:a16="http://schemas.microsoft.com/office/drawing/2014/main" id="{441B93F6-EF5F-6645-B688-CA979992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5183188"/>
            <a:ext cx="347662" cy="1096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5854" name="Rectangle 40">
            <a:extLst>
              <a:ext uri="{FF2B5EF4-FFF2-40B4-BE49-F238E27FC236}">
                <a16:creationId xmlns:a16="http://schemas.microsoft.com/office/drawing/2014/main" id="{C6EA153F-0613-214C-86E1-4E6294CC5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140200"/>
            <a:ext cx="346075" cy="7334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5855" name="Text Box 12">
            <a:extLst>
              <a:ext uri="{FF2B5EF4-FFF2-40B4-BE49-F238E27FC236}">
                <a16:creationId xmlns:a16="http://schemas.microsoft.com/office/drawing/2014/main" id="{1B237EC8-D652-0444-BED1-F5940056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Better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higher likelihood</a:t>
            </a:r>
          </a:p>
        </p:txBody>
      </p:sp>
      <p:sp>
        <p:nvSpPr>
          <p:cNvPr id="35856" name="Text Box 11">
            <a:extLst>
              <a:ext uri="{FF2B5EF4-FFF2-40B4-BE49-F238E27FC236}">
                <a16:creationId xmlns:a16="http://schemas.microsoft.com/office/drawing/2014/main" id="{05962900-81D1-BE49-B474-1008B96D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68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Explain the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peak pattern</a:t>
            </a:r>
          </a:p>
        </p:txBody>
      </p:sp>
    </p:spTree>
    <p:extLst>
      <p:ext uri="{BB962C8B-B14F-4D97-AF65-F5344CB8AC3E}">
        <p14:creationId xmlns:p14="http://schemas.microsoft.com/office/powerpoint/2010/main" val="195695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12.tiff">
            <a:extLst>
              <a:ext uri="{FF2B5EF4-FFF2-40B4-BE49-F238E27FC236}">
                <a16:creationId xmlns:a16="http://schemas.microsoft.com/office/drawing/2014/main" id="{EED35F46-5778-9244-9474-4E500EE1C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E97F0863-4C1E-D642-94B1-1D8D89DBF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5078F489-953E-9B4E-84BC-60D2C7A1D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</a:t>
            </a:r>
            <a:r>
              <a:rPr lang="en-US" altLang="en-US" u="sng">
                <a:solidFill>
                  <a:schemeClr val="accent2"/>
                </a:solidFill>
              </a:rPr>
              <a:t>every possible</a:t>
            </a:r>
            <a:r>
              <a:rPr lang="en-US" alt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37892" name="Rectangle 40">
            <a:extLst>
              <a:ext uri="{FF2B5EF4-FFF2-40B4-BE49-F238E27FC236}">
                <a16:creationId xmlns:a16="http://schemas.microsoft.com/office/drawing/2014/main" id="{20BBA09D-7DEE-C04A-A4D6-3FB358EB3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7147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40">
            <a:extLst>
              <a:ext uri="{FF2B5EF4-FFF2-40B4-BE49-F238E27FC236}">
                <a16:creationId xmlns:a16="http://schemas.microsoft.com/office/drawing/2014/main" id="{11FA5BE4-017A-B846-B627-1D21F09B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40">
            <a:extLst>
              <a:ext uri="{FF2B5EF4-FFF2-40B4-BE49-F238E27FC236}">
                <a16:creationId xmlns:a16="http://schemas.microsoft.com/office/drawing/2014/main" id="{DE4C59B6-D6E7-DD4F-9CF4-078A1067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5546725"/>
            <a:ext cx="342900" cy="7334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896" name="Rectangle 40">
            <a:extLst>
              <a:ext uri="{FF2B5EF4-FFF2-40B4-BE49-F238E27FC236}">
                <a16:creationId xmlns:a16="http://schemas.microsoft.com/office/drawing/2014/main" id="{6ED974F0-3518-6F43-8398-5CA353081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5883275"/>
            <a:ext cx="344487" cy="396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897" name="Rectangle 40">
            <a:extLst>
              <a:ext uri="{FF2B5EF4-FFF2-40B4-BE49-F238E27FC236}">
                <a16:creationId xmlns:a16="http://schemas.microsoft.com/office/drawing/2014/main" id="{2AC26612-9EAA-EB4E-9F96-1A1362C4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5124450"/>
            <a:ext cx="342900" cy="1155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7898" name="Rectangle 40">
            <a:extLst>
              <a:ext uri="{FF2B5EF4-FFF2-40B4-BE49-F238E27FC236}">
                <a16:creationId xmlns:a16="http://schemas.microsoft.com/office/drawing/2014/main" id="{D96EBEBC-C42A-D04E-8CEB-03F5C260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7899" name="Rectangle 40">
            <a:extLst>
              <a:ext uri="{FF2B5EF4-FFF2-40B4-BE49-F238E27FC236}">
                <a16:creationId xmlns:a16="http://schemas.microsoft.com/office/drawing/2014/main" id="{1025481C-164F-4543-BC29-0AB9C79F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2976563"/>
            <a:ext cx="346075" cy="398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900" name="Rectangle 40">
            <a:extLst>
              <a:ext uri="{FF2B5EF4-FFF2-40B4-BE49-F238E27FC236}">
                <a16:creationId xmlns:a16="http://schemas.microsoft.com/office/drawing/2014/main" id="{D157B211-E152-4F47-A824-DAF77AA46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572125"/>
            <a:ext cx="342900" cy="708025"/>
          </a:xfrm>
          <a:prstGeom prst="rect">
            <a:avLst/>
          </a:prstGeom>
          <a:noFill/>
          <a:ln w="28575">
            <a:solidFill>
              <a:srgbClr val="875A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901" name="Rectangle 40">
            <a:extLst>
              <a:ext uri="{FF2B5EF4-FFF2-40B4-BE49-F238E27FC236}">
                <a16:creationId xmlns:a16="http://schemas.microsoft.com/office/drawing/2014/main" id="{CEB57964-7125-804D-A31A-93F08648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073525"/>
            <a:ext cx="347662" cy="1098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902" name="Rectangle 40">
            <a:extLst>
              <a:ext uri="{FF2B5EF4-FFF2-40B4-BE49-F238E27FC236}">
                <a16:creationId xmlns:a16="http://schemas.microsoft.com/office/drawing/2014/main" id="{955BF07A-F9D2-A940-B624-89EE1FD5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5183188"/>
            <a:ext cx="347662" cy="1096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903" name="Rectangle 40">
            <a:extLst>
              <a:ext uri="{FF2B5EF4-FFF2-40B4-BE49-F238E27FC236}">
                <a16:creationId xmlns:a16="http://schemas.microsoft.com/office/drawing/2014/main" id="{57DDC787-F685-D148-BE5C-45C19539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140200"/>
            <a:ext cx="346075" cy="7334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904" name="Rectangle 40">
            <a:extLst>
              <a:ext uri="{FF2B5EF4-FFF2-40B4-BE49-F238E27FC236}">
                <a16:creationId xmlns:a16="http://schemas.microsoft.com/office/drawing/2014/main" id="{731542A8-207E-FA44-BFC0-1B736510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3403600"/>
            <a:ext cx="346075" cy="708025"/>
          </a:xfrm>
          <a:prstGeom prst="rect">
            <a:avLst/>
          </a:prstGeom>
          <a:noFill/>
          <a:ln w="28575">
            <a:solidFill>
              <a:srgbClr val="875A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7905" name="Text Box 12">
            <a:extLst>
              <a:ext uri="{FF2B5EF4-FFF2-40B4-BE49-F238E27FC236}">
                <a16:creationId xmlns:a16="http://schemas.microsoft.com/office/drawing/2014/main" id="{23FDDBC4-9143-BF49-9224-701604F4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Better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higher likelihood</a:t>
            </a:r>
          </a:p>
        </p:txBody>
      </p:sp>
      <p:sp>
        <p:nvSpPr>
          <p:cNvPr id="37906" name="Text Box 11">
            <a:extLst>
              <a:ext uri="{FF2B5EF4-FFF2-40B4-BE49-F238E27FC236}">
                <a16:creationId xmlns:a16="http://schemas.microsoft.com/office/drawing/2014/main" id="{A4141D4A-CA63-A64B-AF7C-2AE676196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68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Explain the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peak pattern</a:t>
            </a:r>
          </a:p>
        </p:txBody>
      </p:sp>
    </p:spTree>
    <p:extLst>
      <p:ext uri="{BB962C8B-B14F-4D97-AF65-F5344CB8AC3E}">
        <p14:creationId xmlns:p14="http://schemas.microsoft.com/office/powerpoint/2010/main" val="320026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d12.tiff">
            <a:extLst>
              <a:ext uri="{FF2B5EF4-FFF2-40B4-BE49-F238E27FC236}">
                <a16:creationId xmlns:a16="http://schemas.microsoft.com/office/drawing/2014/main" id="{0EDE72A3-FC80-7043-B980-F7F38DE4F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86000"/>
            <a:ext cx="888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32072962-2BD6-FD4E-ACB8-CE21BD0EC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2CB9BE32-4D26-B44B-BD90-AFD54FCB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</a:rPr>
              <a:t>Consider every possible genotype solution</a:t>
            </a:r>
          </a:p>
        </p:txBody>
      </p:sp>
      <p:sp>
        <p:nvSpPr>
          <p:cNvPr id="39940" name="Rectangle 40">
            <a:extLst>
              <a:ext uri="{FF2B5EF4-FFF2-40B4-BE49-F238E27FC236}">
                <a16:creationId xmlns:a16="http://schemas.microsoft.com/office/drawing/2014/main" id="{13C70C27-482F-B842-931E-5D2EF4D4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2" name="Rectangle 40">
            <a:extLst>
              <a:ext uri="{FF2B5EF4-FFF2-40B4-BE49-F238E27FC236}">
                <a16:creationId xmlns:a16="http://schemas.microsoft.com/office/drawing/2014/main" id="{59519E7D-4BA7-9B41-BB5D-7E37BF42F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3613150"/>
            <a:ext cx="342900" cy="15589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43" name="Rectangle 40">
            <a:extLst>
              <a:ext uri="{FF2B5EF4-FFF2-40B4-BE49-F238E27FC236}">
                <a16:creationId xmlns:a16="http://schemas.microsoft.com/office/drawing/2014/main" id="{BB602A6C-00AA-9B48-A230-EDEE0540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5834063"/>
            <a:ext cx="342900" cy="4460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4" name="Rectangle 40">
            <a:extLst>
              <a:ext uri="{FF2B5EF4-FFF2-40B4-BE49-F238E27FC236}">
                <a16:creationId xmlns:a16="http://schemas.microsoft.com/office/drawing/2014/main" id="{CFFEB3E8-E115-6D46-92E3-28CB8CCB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895850"/>
            <a:ext cx="346075" cy="1384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5" name="Rectangle 40">
            <a:extLst>
              <a:ext uri="{FF2B5EF4-FFF2-40B4-BE49-F238E27FC236}">
                <a16:creationId xmlns:a16="http://schemas.microsoft.com/office/drawing/2014/main" id="{846FB022-1CCD-F147-9B83-02BD14860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3346450"/>
            <a:ext cx="342900" cy="1347788"/>
          </a:xfrm>
          <a:prstGeom prst="rect">
            <a:avLst/>
          </a:prstGeom>
          <a:noFill/>
          <a:ln w="28575">
            <a:solidFill>
              <a:srgbClr val="875A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46" name="Rectangle 40">
            <a:extLst>
              <a:ext uri="{FF2B5EF4-FFF2-40B4-BE49-F238E27FC236}">
                <a16:creationId xmlns:a16="http://schemas.microsoft.com/office/drawing/2014/main" id="{2C24DC46-6C5A-7447-A1BB-A857B4DF9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4673600"/>
            <a:ext cx="342900" cy="1131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47" name="Rectangle 40">
            <a:extLst>
              <a:ext uri="{FF2B5EF4-FFF2-40B4-BE49-F238E27FC236}">
                <a16:creationId xmlns:a16="http://schemas.microsoft.com/office/drawing/2014/main" id="{22AFE4E3-86AE-9B4A-BF21-53FA4042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5199063"/>
            <a:ext cx="342900" cy="606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48" name="Rectangle 40">
            <a:extLst>
              <a:ext uri="{FF2B5EF4-FFF2-40B4-BE49-F238E27FC236}">
                <a16:creationId xmlns:a16="http://schemas.microsoft.com/office/drawing/2014/main" id="{D1CF4FB5-3125-3E46-A5E6-55DBAA34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5834063"/>
            <a:ext cx="342900" cy="4460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9" name="Rectangle 40">
            <a:extLst>
              <a:ext uri="{FF2B5EF4-FFF2-40B4-BE49-F238E27FC236}">
                <a16:creationId xmlns:a16="http://schemas.microsoft.com/office/drawing/2014/main" id="{D0DCD40A-BD4D-4240-A3D8-CB74AAD6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3736975"/>
            <a:ext cx="346075" cy="1131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50" name="Rectangle 40">
            <a:extLst>
              <a:ext uri="{FF2B5EF4-FFF2-40B4-BE49-F238E27FC236}">
                <a16:creationId xmlns:a16="http://schemas.microsoft.com/office/drawing/2014/main" id="{4FCA276D-0739-6542-8DF3-31E5C86E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4722813"/>
            <a:ext cx="342900" cy="1557337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51" name="Rectangle 40">
            <a:extLst>
              <a:ext uri="{FF2B5EF4-FFF2-40B4-BE49-F238E27FC236}">
                <a16:creationId xmlns:a16="http://schemas.microsoft.com/office/drawing/2014/main" id="{F81B9ABE-7F20-F549-B542-10D96595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4264025"/>
            <a:ext cx="346075" cy="6048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52" name="Rectangle 40">
            <a:extLst>
              <a:ext uri="{FF2B5EF4-FFF2-40B4-BE49-F238E27FC236}">
                <a16:creationId xmlns:a16="http://schemas.microsoft.com/office/drawing/2014/main" id="{112B2CCD-5AC0-514C-90DC-720E5B6A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4933950"/>
            <a:ext cx="342900" cy="1346200"/>
          </a:xfrm>
          <a:prstGeom prst="rect">
            <a:avLst/>
          </a:prstGeom>
          <a:noFill/>
          <a:ln w="28575">
            <a:solidFill>
              <a:srgbClr val="875A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39953" name="Text Box 12">
            <a:extLst>
              <a:ext uri="{FF2B5EF4-FFF2-40B4-BE49-F238E27FC236}">
                <a16:creationId xmlns:a16="http://schemas.microsoft.com/office/drawing/2014/main" id="{CE95F26E-EDA9-6E43-ABC2-D0A29299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6828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Worse explanation has 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 lower likelihood</a:t>
            </a:r>
          </a:p>
        </p:txBody>
      </p:sp>
    </p:spTree>
    <p:extLst>
      <p:ext uri="{BB962C8B-B14F-4D97-AF65-F5344CB8AC3E}">
        <p14:creationId xmlns:p14="http://schemas.microsoft.com/office/powerpoint/2010/main" val="90394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D12-geno.tiff">
            <a:extLst>
              <a:ext uri="{FF2B5EF4-FFF2-40B4-BE49-F238E27FC236}">
                <a16:creationId xmlns:a16="http://schemas.microsoft.com/office/drawing/2014/main" id="{091E2CD3-A347-8643-9DFC-289946657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425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4">
            <a:extLst>
              <a:ext uri="{FF2B5EF4-FFF2-40B4-BE49-F238E27FC236}">
                <a16:creationId xmlns:a16="http://schemas.microsoft.com/office/drawing/2014/main" id="{EA8817AD-B9AC-3E4E-A2AC-19D6F8B0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1479550"/>
            <a:ext cx="812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Objective</a:t>
            </a:r>
            <a:r>
              <a:rPr lang="en-US" altLang="en-US">
                <a:solidFill>
                  <a:schemeClr val="accent2"/>
                </a:solidFill>
              </a:rPr>
              <a:t> genotype determined solely from the DNA data.</a:t>
            </a:r>
            <a:endParaRPr lang="en-US" altLang="en-US">
              <a:solidFill>
                <a:schemeClr val="hlink"/>
              </a:solidFill>
            </a:endParaRPr>
          </a:p>
          <a:p>
            <a:pPr algn="ctr"/>
            <a:r>
              <a:rPr lang="en-US" altLang="en-US">
                <a:solidFill>
                  <a:srgbClr val="800080"/>
                </a:solidFill>
              </a:rPr>
              <a:t>Never sees a comparison reference.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3763F95-3E2E-9F4D-B8CE-AFC42E947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Evidence genotype</a:t>
            </a:r>
          </a:p>
        </p:txBody>
      </p:sp>
      <p:sp>
        <p:nvSpPr>
          <p:cNvPr id="41988" name="Text Box 9">
            <a:extLst>
              <a:ext uri="{FF2B5EF4-FFF2-40B4-BE49-F238E27FC236}">
                <a16:creationId xmlns:a16="http://schemas.microsoft.com/office/drawing/2014/main" id="{0DCB7C1D-9B76-CB4E-A3FF-FE3FF599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5449888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41989" name="Text Box 11">
            <a:extLst>
              <a:ext uri="{FF2B5EF4-FFF2-40B4-BE49-F238E27FC236}">
                <a16:creationId xmlns:a16="http://schemas.microsoft.com/office/drawing/2014/main" id="{2DFE11E5-5121-1942-83CE-0C0965B8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5699125"/>
            <a:ext cx="592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7%</a:t>
            </a:r>
          </a:p>
        </p:txBody>
      </p:sp>
      <p:sp>
        <p:nvSpPr>
          <p:cNvPr id="41990" name="Text Box 12">
            <a:extLst>
              <a:ext uri="{FF2B5EF4-FFF2-40B4-BE49-F238E27FC236}">
                <a16:creationId xmlns:a16="http://schemas.microsoft.com/office/drawing/2014/main" id="{EE026263-B804-2442-889E-7BCEFE020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5734050"/>
            <a:ext cx="592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6%</a:t>
            </a:r>
          </a:p>
        </p:txBody>
      </p:sp>
      <p:sp>
        <p:nvSpPr>
          <p:cNvPr id="41992" name="Text Box 12">
            <a:extLst>
              <a:ext uri="{FF2B5EF4-FFF2-40B4-BE49-F238E27FC236}">
                <a16:creationId xmlns:a16="http://schemas.microsoft.com/office/drawing/2014/main" id="{2747FB15-CBDA-0D44-8775-BA8F73A7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5608638"/>
            <a:ext cx="728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41993" name="Text Box 11">
            <a:extLst>
              <a:ext uri="{FF2B5EF4-FFF2-40B4-BE49-F238E27FC236}">
                <a16:creationId xmlns:a16="http://schemas.microsoft.com/office/drawing/2014/main" id="{AB6E8ECA-2CDA-9D49-8546-C3B89951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5605463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10%</a:t>
            </a:r>
          </a:p>
        </p:txBody>
      </p:sp>
      <p:sp>
        <p:nvSpPr>
          <p:cNvPr id="41994" name="Text Box 12">
            <a:extLst>
              <a:ext uri="{FF2B5EF4-FFF2-40B4-BE49-F238E27FC236}">
                <a16:creationId xmlns:a16="http://schemas.microsoft.com/office/drawing/2014/main" id="{9D97A84B-CEC6-B841-BE63-8426373AD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388" y="5773738"/>
            <a:ext cx="592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41995" name="Text Box 12">
            <a:extLst>
              <a:ext uri="{FF2B5EF4-FFF2-40B4-BE49-F238E27FC236}">
                <a16:creationId xmlns:a16="http://schemas.microsoft.com/office/drawing/2014/main" id="{C37B9A85-7082-C54D-85B4-269EFE0D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783263"/>
            <a:ext cx="592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08F78BAB-1468-844F-9963-3B2609DE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5824538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41997" name="Text Box 12">
            <a:extLst>
              <a:ext uri="{FF2B5EF4-FFF2-40B4-BE49-F238E27FC236}">
                <a16:creationId xmlns:a16="http://schemas.microsoft.com/office/drawing/2014/main" id="{D6E97157-C9F6-DC43-B1FD-6D4C3BA3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5845175"/>
            <a:ext cx="592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41998" name="Text Box 12">
            <a:extLst>
              <a:ext uri="{FF2B5EF4-FFF2-40B4-BE49-F238E27FC236}">
                <a16:creationId xmlns:a16="http://schemas.microsoft.com/office/drawing/2014/main" id="{6B8C7DAA-4932-7F41-ABB5-12047E777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851525"/>
            <a:ext cx="593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41999" name="Text Box 12">
            <a:extLst>
              <a:ext uri="{FF2B5EF4-FFF2-40B4-BE49-F238E27FC236}">
                <a16:creationId xmlns:a16="http://schemas.microsoft.com/office/drawing/2014/main" id="{2BAA0F7C-238E-334C-BC57-745249BF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5845175"/>
            <a:ext cx="592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FF4A0-9DB9-4E43-A65F-F132F40E847B}"/>
              </a:ext>
            </a:extLst>
          </p:cNvPr>
          <p:cNvSpPr txBox="1"/>
          <p:nvPr/>
        </p:nvSpPr>
        <p:spPr>
          <a:xfrm>
            <a:off x="1834712" y="2864661"/>
            <a:ext cx="547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One of 132 separated locus genotypes</a:t>
            </a:r>
          </a:p>
        </p:txBody>
      </p:sp>
    </p:spTree>
    <p:extLst>
      <p:ext uri="{BB962C8B-B14F-4D97-AF65-F5344CB8AC3E}">
        <p14:creationId xmlns:p14="http://schemas.microsoft.com/office/powerpoint/2010/main" val="390366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D12_genopop.tiff">
            <a:extLst>
              <a:ext uri="{FF2B5EF4-FFF2-40B4-BE49-F238E27FC236}">
                <a16:creationId xmlns:a16="http://schemas.microsoft.com/office/drawing/2014/main" id="{C6CABF0D-2C4D-9542-9CFD-7E1E707E7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425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05868D9E-77F4-E647-A1C8-1482D5B05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match information</a:t>
            </a:r>
          </a:p>
        </p:txBody>
      </p:sp>
      <p:grpSp>
        <p:nvGrpSpPr>
          <p:cNvPr id="44035" name="Group 19">
            <a:extLst>
              <a:ext uri="{FF2B5EF4-FFF2-40B4-BE49-F238E27FC236}">
                <a16:creationId xmlns:a16="http://schemas.microsoft.com/office/drawing/2014/main" id="{87CFFD88-B63C-7748-9D9F-A5359A0208ED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3998913"/>
            <a:ext cx="3556000" cy="950912"/>
            <a:chOff x="1214" y="2425"/>
            <a:chExt cx="2240" cy="599"/>
          </a:xfrm>
        </p:grpSpPr>
        <p:sp>
          <p:nvSpPr>
            <p:cNvPr id="44044" name="Text Box 4">
              <a:extLst>
                <a:ext uri="{FF2B5EF4-FFF2-40B4-BE49-F238E27FC236}">
                  <a16:creationId xmlns:a16="http://schemas.microsoft.com/office/drawing/2014/main" id="{5B65CA1E-1C95-684D-8BCD-D387096A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Prob(</a:t>
              </a:r>
              <a:r>
                <a:rPr lang="en-US" altLang="en-US">
                  <a:solidFill>
                    <a:schemeClr val="accent2"/>
                  </a:solidFill>
                </a:rPr>
                <a:t>evidence match</a:t>
              </a:r>
              <a:r>
                <a:rPr lang="en-US" altLang="en-US"/>
                <a:t>)</a:t>
              </a:r>
            </a:p>
          </p:txBody>
        </p:sp>
        <p:sp>
          <p:nvSpPr>
            <p:cNvPr id="44045" name="Text Box 5">
              <a:extLst>
                <a:ext uri="{FF2B5EF4-FFF2-40B4-BE49-F238E27FC236}">
                  <a16:creationId xmlns:a16="http://schemas.microsoft.com/office/drawing/2014/main" id="{3EB3B551-ACB5-5948-B59B-A38793824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Prob(</a:t>
              </a:r>
              <a:r>
                <a:rPr lang="en-US" altLang="en-US">
                  <a:solidFill>
                    <a:srgbClr val="996633"/>
                  </a:solidFill>
                </a:rPr>
                <a:t>coincidental match</a:t>
              </a:r>
              <a:r>
                <a:rPr lang="en-US" altLang="en-US"/>
                <a:t>)</a:t>
              </a:r>
            </a:p>
          </p:txBody>
        </p:sp>
        <p:sp>
          <p:nvSpPr>
            <p:cNvPr id="44046" name="Line 6">
              <a:extLst>
                <a:ext uri="{FF2B5EF4-FFF2-40B4-BE49-F238E27FC236}">
                  <a16:creationId xmlns:a16="http://schemas.microsoft.com/office/drawing/2014/main" id="{964D7366-41BB-E34D-B586-BC405D53A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Text Box 9">
            <a:extLst>
              <a:ext uri="{FF2B5EF4-FFF2-40B4-BE49-F238E27FC236}">
                <a16:creationId xmlns:a16="http://schemas.microsoft.com/office/drawing/2014/main" id="{67CD6FF5-C4A3-044A-A343-260D194F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How much more does the </a:t>
            </a:r>
            <a:r>
              <a:rPr lang="en-US" altLang="en-US">
                <a:solidFill>
                  <a:srgbClr val="FF0000"/>
                </a:solidFill>
              </a:rPr>
              <a:t>suspect</a:t>
            </a:r>
            <a:r>
              <a:rPr lang="en-US" altLang="en-US">
                <a:solidFill>
                  <a:schemeClr val="accent2"/>
                </a:solidFill>
              </a:rPr>
              <a:t> match the evidence</a:t>
            </a:r>
            <a:endParaRPr lang="en-US" altLang="en-US"/>
          </a:p>
          <a:p>
            <a:pPr algn="ctr"/>
            <a:r>
              <a:rPr lang="en-US" altLang="en-US"/>
              <a:t>than </a:t>
            </a:r>
            <a:r>
              <a:rPr lang="en-US" altLang="en-US">
                <a:solidFill>
                  <a:srgbClr val="996633"/>
                </a:solidFill>
              </a:rPr>
              <a:t>a random person</a:t>
            </a:r>
            <a:r>
              <a:rPr lang="en-US" altLang="en-US"/>
              <a:t>?</a:t>
            </a:r>
          </a:p>
        </p:txBody>
      </p:sp>
      <p:sp>
        <p:nvSpPr>
          <p:cNvPr id="44037" name="AutoShape 11">
            <a:extLst>
              <a:ext uri="{FF2B5EF4-FFF2-40B4-BE49-F238E27FC236}">
                <a16:creationId xmlns:a16="http://schemas.microsoft.com/office/drawing/2014/main" id="{D46A6A6C-D9C9-274E-AA75-CE5A2C1F9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5343525"/>
            <a:ext cx="762000" cy="13112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4038" name="Text Box 12">
            <a:extLst>
              <a:ext uri="{FF2B5EF4-FFF2-40B4-BE49-F238E27FC236}">
                <a16:creationId xmlns:a16="http://schemas.microsoft.com/office/drawing/2014/main" id="{D870881A-9A97-F243-AE7C-E055ECD52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4932363"/>
            <a:ext cx="48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5x</a:t>
            </a:r>
          </a:p>
        </p:txBody>
      </p:sp>
      <p:sp>
        <p:nvSpPr>
          <p:cNvPr id="44039" name="Line 13">
            <a:extLst>
              <a:ext uri="{FF2B5EF4-FFF2-40B4-BE49-F238E27FC236}">
                <a16:creationId xmlns:a16="http://schemas.microsoft.com/office/drawing/2014/main" id="{75011A6C-2E98-6546-B52F-699C7D390A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0388" y="4291013"/>
            <a:ext cx="1182687" cy="12525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14">
            <a:extLst>
              <a:ext uri="{FF2B5EF4-FFF2-40B4-BE49-F238E27FC236}">
                <a16:creationId xmlns:a16="http://schemas.microsoft.com/office/drawing/2014/main" id="{90F8599B-6E81-994F-8A00-A2FBD2031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930775"/>
            <a:ext cx="858838" cy="9906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6">
            <a:extLst>
              <a:ext uri="{FF2B5EF4-FFF2-40B4-BE49-F238E27FC236}">
                <a16:creationId xmlns:a16="http://schemas.microsoft.com/office/drawing/2014/main" id="{6514DEE9-FC61-B44B-AA68-1013EA92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5459413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44042" name="Text Box 17">
            <a:extLst>
              <a:ext uri="{FF2B5EF4-FFF2-40B4-BE49-F238E27FC236}">
                <a16:creationId xmlns:a16="http://schemas.microsoft.com/office/drawing/2014/main" id="{FF9E7E82-6AE7-6E44-A1E2-FF3F0587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5862638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996633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193455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trength.png">
            <a:extLst>
              <a:ext uri="{FF2B5EF4-FFF2-40B4-BE49-F238E27FC236}">
                <a16:creationId xmlns:a16="http://schemas.microsoft.com/office/drawing/2014/main" id="{8441F825-0EAE-0049-8696-294853BA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46238"/>
            <a:ext cx="8689975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4A3CD6A9-65BB-CA46-A19F-14AD44AF58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information at 22 loci</a:t>
            </a:r>
          </a:p>
        </p:txBody>
      </p:sp>
      <p:sp>
        <p:nvSpPr>
          <p:cNvPr id="46083" name="AutoShape 11">
            <a:extLst>
              <a:ext uri="{FF2B5EF4-FFF2-40B4-BE49-F238E27FC236}">
                <a16:creationId xmlns:a16="http://schemas.microsoft.com/office/drawing/2014/main" id="{C98D8C4B-DF02-CB4B-B1B1-21B7B06C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103438"/>
            <a:ext cx="3598863" cy="2174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97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7FE392EC-97AF-F44D-BC86-4FA08E784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suspect in the evidence?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8A91CBA4-61B2-4946-89AA-C67D7773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2246313"/>
            <a:ext cx="87280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2"/>
                </a:solidFill>
              </a:rPr>
              <a:t>A match between the </a:t>
            </a:r>
            <a:r>
              <a:rPr lang="en-US" altLang="en-US" dirty="0"/>
              <a:t>khaki pants</a:t>
            </a:r>
            <a:endParaRPr lang="en-US" altLang="en-US" dirty="0">
              <a:solidFill>
                <a:schemeClr val="bg2"/>
              </a:solidFill>
            </a:endParaRPr>
          </a:p>
          <a:p>
            <a:pPr algn="ctr"/>
            <a:r>
              <a:rPr lang="en-US" altLang="en-US" dirty="0">
                <a:solidFill>
                  <a:schemeClr val="bg2"/>
                </a:solidFill>
              </a:rPr>
              <a:t>and </a:t>
            </a:r>
            <a:r>
              <a:rPr lang="en-US" altLang="en-US" dirty="0"/>
              <a:t>the defendant </a:t>
            </a:r>
            <a:r>
              <a:rPr lang="en-US" altLang="en-US" dirty="0">
                <a:solidFill>
                  <a:schemeClr val="bg2"/>
                </a:solidFill>
              </a:rPr>
              <a:t>is: </a:t>
            </a:r>
          </a:p>
          <a:p>
            <a:pPr algn="ctr"/>
            <a:endParaRPr lang="en-US" altLang="en-US" dirty="0">
              <a:solidFill>
                <a:schemeClr val="bg2"/>
              </a:solidFill>
            </a:endParaRPr>
          </a:p>
          <a:p>
            <a:pPr algn="ctr"/>
            <a:r>
              <a:rPr lang="en-US" altLang="en-US" dirty="0">
                <a:solidFill>
                  <a:srgbClr val="800080"/>
                </a:solidFill>
              </a:rPr>
              <a:t>470 thousand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times more probable than </a:t>
            </a:r>
          </a:p>
          <a:p>
            <a:pPr algn="ctr"/>
            <a:r>
              <a:rPr lang="en-US" alt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altLang="en-US" dirty="0">
                <a:solidFill>
                  <a:srgbClr val="800080"/>
                </a:solidFill>
              </a:rPr>
              <a:t>African-American</a:t>
            </a:r>
            <a:r>
              <a:rPr lang="en-US" altLang="en-US" dirty="0">
                <a:solidFill>
                  <a:schemeClr val="accent2"/>
                </a:solidFill>
              </a:rPr>
              <a:t> person</a:t>
            </a:r>
          </a:p>
          <a:p>
            <a:pPr algn="ctr"/>
            <a:endParaRPr lang="en-US" altLang="en-US" dirty="0">
              <a:solidFill>
                <a:schemeClr val="accent2"/>
              </a:solidFill>
            </a:endParaRPr>
          </a:p>
          <a:p>
            <a:pPr algn="ctr"/>
            <a:r>
              <a:rPr lang="en-US" altLang="en-US" dirty="0">
                <a:solidFill>
                  <a:srgbClr val="800080"/>
                </a:solidFill>
              </a:rPr>
              <a:t>7.64 million</a:t>
            </a:r>
            <a:r>
              <a:rPr lang="en-US" altLang="en-US" dirty="0">
                <a:solidFill>
                  <a:schemeClr val="accent2"/>
                </a:solidFill>
              </a:rPr>
              <a:t> times more probable than </a:t>
            </a:r>
          </a:p>
          <a:p>
            <a:pPr algn="ctr"/>
            <a:r>
              <a:rPr lang="en-US" alt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altLang="en-US" dirty="0">
                <a:solidFill>
                  <a:srgbClr val="800080"/>
                </a:solidFill>
              </a:rPr>
              <a:t>Caucasian</a:t>
            </a:r>
            <a:r>
              <a:rPr lang="en-US" altLang="en-US" dirty="0">
                <a:solidFill>
                  <a:schemeClr val="accent2"/>
                </a:solidFill>
              </a:rPr>
              <a:t> person</a:t>
            </a:r>
          </a:p>
          <a:p>
            <a:pPr algn="ctr"/>
            <a:endParaRPr lang="en-US" altLang="en-US" dirty="0">
              <a:solidFill>
                <a:schemeClr val="accent2"/>
              </a:solidFill>
            </a:endParaRPr>
          </a:p>
          <a:p>
            <a:pPr algn="ctr"/>
            <a:r>
              <a:rPr lang="en-US" altLang="en-US" dirty="0">
                <a:solidFill>
                  <a:srgbClr val="800080"/>
                </a:solidFill>
              </a:rPr>
              <a:t>5.12 million</a:t>
            </a:r>
            <a:r>
              <a:rPr lang="en-US" altLang="en-US" dirty="0">
                <a:solidFill>
                  <a:schemeClr val="accent2"/>
                </a:solidFill>
              </a:rPr>
              <a:t> times more probable than</a:t>
            </a:r>
          </a:p>
          <a:p>
            <a:pPr algn="ctr"/>
            <a:r>
              <a:rPr lang="en-US" alt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altLang="en-US" dirty="0">
                <a:solidFill>
                  <a:srgbClr val="800080"/>
                </a:solidFill>
              </a:rPr>
              <a:t>Hispanic</a:t>
            </a:r>
            <a:r>
              <a:rPr lang="en-US" altLang="en-US" dirty="0">
                <a:solidFill>
                  <a:schemeClr val="accent2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375092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ABD4470E-4F88-C74F-B346-5429884BD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4D55D7-5838-424C-AFAB-BE4C3B00A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55928"/>
              </p:ext>
            </p:extLst>
          </p:nvPr>
        </p:nvGraphicFramePr>
        <p:xfrm>
          <a:off x="1320800" y="2757488"/>
          <a:ext cx="6502400" cy="1694825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77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Victim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Defendant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008</a:t>
                      </a:r>
                    </a:p>
                  </a:txBody>
                  <a:tcPr marT="38758" marB="387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khaki pants</a:t>
                      </a:r>
                    </a:p>
                  </a:txBody>
                  <a:tcPr marT="38758" marB="38758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204 trillion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8758" marB="38758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470 thousand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8758" marB="387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2C0CE98-EB4C-3B43-848D-D944DE6FD8BF}"/>
              </a:ext>
            </a:extLst>
          </p:cNvPr>
          <p:cNvSpPr txBox="1"/>
          <p:nvPr/>
        </p:nvSpPr>
        <p:spPr>
          <a:xfrm>
            <a:off x="4249636" y="519559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LR</a:t>
            </a:r>
          </a:p>
        </p:txBody>
      </p:sp>
    </p:spTree>
    <p:extLst>
      <p:ext uri="{BB962C8B-B14F-4D97-AF65-F5344CB8AC3E}">
        <p14:creationId xmlns:p14="http://schemas.microsoft.com/office/powerpoint/2010/main" val="17960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1E5A-E3F3-E94D-AB36-9013FF1F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 introduces randomness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1DD290-454E-7746-8F52-C17A21CB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24000"/>
            <a:ext cx="67691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08F4EA1-72C8-2B4F-983C-782745AD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2907" y="2731293"/>
            <a:ext cx="20574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9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0A48969E-2507-BB48-B7FD-5EB616A5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936BC9-9B7E-674C-A7E1-04A297877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37909"/>
              </p:ext>
            </p:extLst>
          </p:nvPr>
        </p:nvGraphicFramePr>
        <p:xfrm>
          <a:off x="1320800" y="2757488"/>
          <a:ext cx="6502400" cy="1694825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77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Victim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Defendant</a:t>
                      </a:r>
                    </a:p>
                  </a:txBody>
                  <a:tcPr marT="38758" marB="387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008</a:t>
                      </a:r>
                    </a:p>
                  </a:txBody>
                  <a:tcPr marT="38758" marB="387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khaki pants</a:t>
                      </a:r>
                    </a:p>
                  </a:txBody>
                  <a:tcPr marT="38758" marB="38758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14.31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8758" marB="38758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5.67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8758" marB="387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1FB5E5-DC67-2E4D-A03C-499F426C27E4}"/>
              </a:ext>
            </a:extLst>
          </p:cNvPr>
          <p:cNvSpPr txBox="1"/>
          <p:nvPr/>
        </p:nvSpPr>
        <p:spPr>
          <a:xfrm>
            <a:off x="3888961" y="5195591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log(LR)</a:t>
            </a:r>
          </a:p>
        </p:txBody>
      </p:sp>
    </p:spTree>
    <p:extLst>
      <p:ext uri="{BB962C8B-B14F-4D97-AF65-F5344CB8AC3E}">
        <p14:creationId xmlns:p14="http://schemas.microsoft.com/office/powerpoint/2010/main" val="251973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92321DEB-BB8D-374B-913B-22D3E18D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286000"/>
            <a:ext cx="591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0BD0AECE-1624-3747-8727-CA0BA6773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Non-contributor analysis</a:t>
            </a:r>
          </a:p>
        </p:txBody>
      </p:sp>
      <p:sp>
        <p:nvSpPr>
          <p:cNvPr id="54276" name="Text Box 9">
            <a:extLst>
              <a:ext uri="{FF2B5EF4-FFF2-40B4-BE49-F238E27FC236}">
                <a16:creationId xmlns:a16="http://schemas.microsoft.com/office/drawing/2014/main" id="{4771C1DF-9A21-5748-B474-F468C801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94066"/>
            <a:ext cx="17478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FF0000"/>
                </a:solidFill>
              </a:rPr>
              <a:t>Error rate </a:t>
            </a:r>
          </a:p>
          <a:p>
            <a:pPr algn="ctr"/>
            <a:r>
              <a:rPr lang="en-US" altLang="en-US" sz="2200" dirty="0">
                <a:solidFill>
                  <a:srgbClr val="FF0000"/>
                </a:solidFill>
              </a:rPr>
              <a:t>1 in </a:t>
            </a:r>
          </a:p>
          <a:p>
            <a:pPr algn="ctr"/>
            <a:r>
              <a:rPr lang="en-US" altLang="en-US" sz="2200" dirty="0">
                <a:solidFill>
                  <a:srgbClr val="FF0000"/>
                </a:solidFill>
              </a:rPr>
              <a:t>6.1 million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BE739-FFB4-994F-9956-049E770EFF4D}"/>
              </a:ext>
            </a:extLst>
          </p:cNvPr>
          <p:cNvSpPr txBox="1"/>
          <p:nvPr/>
        </p:nvSpPr>
        <p:spPr>
          <a:xfrm>
            <a:off x="6106679" y="497477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5.67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25F4A6-F827-B840-9A1E-27807643FB71}"/>
              </a:ext>
            </a:extLst>
          </p:cNvPr>
          <p:cNvCxnSpPr/>
          <p:nvPr/>
        </p:nvCxnSpPr>
        <p:spPr bwMode="auto">
          <a:xfrm>
            <a:off x="6520545" y="6302827"/>
            <a:ext cx="34834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7965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163286" y="3722915"/>
            <a:ext cx="898071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What is involved in a validation of a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Probabilistic Genotyping System?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1502280" y="1904999"/>
            <a:ext cx="613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Validating a probabilistic genotyping system</a:t>
            </a:r>
          </a:p>
        </p:txBody>
      </p:sp>
    </p:spTree>
    <p:extLst>
      <p:ext uri="{BB962C8B-B14F-4D97-AF65-F5344CB8AC3E}">
        <p14:creationId xmlns:p14="http://schemas.microsoft.com/office/powerpoint/2010/main" val="426865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C4AC-68FB-BD4F-B52E-FBA2E446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8536E-5E2A-FF42-8BE1-9FB6D1D7E584}"/>
              </a:ext>
            </a:extLst>
          </p:cNvPr>
          <p:cNvSpPr txBox="1"/>
          <p:nvPr/>
        </p:nvSpPr>
        <p:spPr>
          <a:xfrm>
            <a:off x="3146655" y="2305615"/>
            <a:ext cx="30652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en-US" sz="2800" dirty="0">
                <a:solidFill>
                  <a:srgbClr val="0432FF"/>
                </a:solidFill>
              </a:rPr>
              <a:t>Specificity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>
                <a:solidFill>
                  <a:srgbClr val="0432FF"/>
                </a:solidFill>
              </a:rPr>
              <a:t>Sensitivity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>
                <a:solidFill>
                  <a:srgbClr val="0432FF"/>
                </a:solidFill>
              </a:rPr>
              <a:t>Reproducibility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>
                <a:solidFill>
                  <a:srgbClr val="0432FF"/>
                </a:solidFill>
              </a:rPr>
              <a:t>Accuracy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>
                <a:solidFill>
                  <a:srgbClr val="0432FF"/>
                </a:solidFill>
              </a:rPr>
              <a:t>Predictability</a:t>
            </a:r>
          </a:p>
        </p:txBody>
      </p:sp>
    </p:spTree>
    <p:extLst>
      <p:ext uri="{BB962C8B-B14F-4D97-AF65-F5344CB8AC3E}">
        <p14:creationId xmlns:p14="http://schemas.microsoft.com/office/powerpoint/2010/main" val="1352110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D781387-8BB7-384F-AE5D-93CBCE0DA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A. Specificity</a:t>
            </a:r>
          </a:p>
        </p:txBody>
      </p:sp>
      <p:sp>
        <p:nvSpPr>
          <p:cNvPr id="38914" name="TextBox 1">
            <a:extLst>
              <a:ext uri="{FF2B5EF4-FFF2-40B4-BE49-F238E27FC236}">
                <a16:creationId xmlns:a16="http://schemas.microsoft.com/office/drawing/2014/main" id="{61148E3E-82F0-1349-844D-400463C1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does not misidentify the wrong person  </a:t>
            </a: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7BF6E62D-5E8B-5A49-8780-9CC96095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09" y="4271963"/>
            <a:ext cx="4906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Average of the individual genotype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specificity distributions</a:t>
            </a:r>
            <a:endParaRPr lang="en-US" altLang="en-US" sz="2400" dirty="0">
              <a:solidFill>
                <a:srgbClr val="000090"/>
              </a:solidFill>
            </a:endParaRP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EC506ECC-457A-2D4A-AF01-3DDDC4CF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True exclusions, without false inclusions</a:t>
            </a:r>
          </a:p>
        </p:txBody>
      </p:sp>
    </p:spTree>
    <p:extLst>
      <p:ext uri="{BB962C8B-B14F-4D97-AF65-F5344CB8AC3E}">
        <p14:creationId xmlns:p14="http://schemas.microsoft.com/office/powerpoint/2010/main" val="755398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DCB1-8BE3-AA4E-9470-48D9929D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3FE59-66B9-244E-8009-C80F708A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17092"/>
            <a:ext cx="88750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D84AB-266D-984E-A440-1E34491A55A7}"/>
              </a:ext>
            </a:extLst>
          </p:cNvPr>
          <p:cNvSpPr txBox="1"/>
          <p:nvPr/>
        </p:nvSpPr>
        <p:spPr>
          <a:xfrm>
            <a:off x="2562474" y="-6531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match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2F555-DD47-6642-9350-1ABF6DEAC3A5}"/>
              </a:ext>
            </a:extLst>
          </p:cNvPr>
          <p:cNvSpPr txBox="1"/>
          <p:nvPr/>
        </p:nvSpPr>
        <p:spPr>
          <a:xfrm>
            <a:off x="1459447" y="775117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Noncontributor</a:t>
            </a:r>
          </a:p>
        </p:txBody>
      </p:sp>
    </p:spTree>
    <p:extLst>
      <p:ext uri="{BB962C8B-B14F-4D97-AF65-F5344CB8AC3E}">
        <p14:creationId xmlns:p14="http://schemas.microsoft.com/office/powerpoint/2010/main" val="3654735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C756-F066-444F-AFDA-AE01ABE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DD389-2627-2347-95C0-C04D0653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EF1C1-F096-3E4A-B4D1-0F9C52B1C827}"/>
              </a:ext>
            </a:extLst>
          </p:cNvPr>
          <p:cNvSpPr txBox="1"/>
          <p:nvPr/>
        </p:nvSpPr>
        <p:spPr>
          <a:xfrm>
            <a:off x="1994306" y="-65315"/>
            <a:ext cx="5155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genotypes’ match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297956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6BB8-867F-C241-BCB3-E84A661D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C822F-322A-3C4A-9ECB-EC527852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2D47E-BAAA-DA4A-B908-EA180088E965}"/>
              </a:ext>
            </a:extLst>
          </p:cNvPr>
          <p:cNvSpPr txBox="1"/>
          <p:nvPr/>
        </p:nvSpPr>
        <p:spPr>
          <a:xfrm>
            <a:off x="1708460" y="-65315"/>
            <a:ext cx="572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 genotype match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6D8F8-C7DE-C44E-8899-0727B4AEB42C}"/>
              </a:ext>
            </a:extLst>
          </p:cNvPr>
          <p:cNvSpPr txBox="1"/>
          <p:nvPr/>
        </p:nvSpPr>
        <p:spPr>
          <a:xfrm>
            <a:off x="8102807" y="15217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432FF"/>
                </a:solidFill>
              </a:rPr>
              <a:t>Exact</a:t>
            </a:r>
          </a:p>
        </p:txBody>
      </p:sp>
    </p:spTree>
    <p:extLst>
      <p:ext uri="{BB962C8B-B14F-4D97-AF65-F5344CB8AC3E}">
        <p14:creationId xmlns:p14="http://schemas.microsoft.com/office/powerpoint/2010/main" val="223635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AA109C4A-B7FA-8443-A123-4855F2263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specificity</a:t>
            </a: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5C947ABB-22CA-FF42-9A63-12A897F0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00200"/>
            <a:ext cx="5365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5A9F3-78C7-E14B-A56C-BBC4FEF45C45}"/>
              </a:ext>
            </a:extLst>
          </p:cNvPr>
          <p:cNvSpPr txBox="1"/>
          <p:nvPr/>
        </p:nvSpPr>
        <p:spPr>
          <a:xfrm>
            <a:off x="0" y="-2118"/>
            <a:ext cx="905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Perlin MW,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Hornyak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J, Sugimoto G, Miller K.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TrueAllele</a:t>
            </a:r>
            <a:r>
              <a:rPr lang="en-US" altLang="en-US" sz="2000" baseline="30000" dirty="0">
                <a:solidFill>
                  <a:schemeClr val="bg2">
                    <a:lumMod val="50000"/>
                  </a:schemeClr>
                </a:solidFill>
              </a:rPr>
              <a:t>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genotype identification on DNA mixtures containing up to five unknown contributors. </a:t>
            </a:r>
            <a:r>
              <a:rPr lang="en-US" altLang="en-US" sz="2000" i="1" dirty="0">
                <a:solidFill>
                  <a:schemeClr val="bg2">
                    <a:lumMod val="50000"/>
                  </a:schemeClr>
                </a:solidFill>
              </a:rPr>
              <a:t>Journal of Forensic Sciences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. 2015;60(4):857-868.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19648-42BB-4F4D-B64D-D79D06223ADC}"/>
              </a:ext>
            </a:extLst>
          </p:cNvPr>
          <p:cNvSpPr txBox="1"/>
          <p:nvPr/>
        </p:nvSpPr>
        <p:spPr>
          <a:xfrm>
            <a:off x="7655568" y="1521767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Sampled</a:t>
            </a:r>
          </a:p>
        </p:txBody>
      </p:sp>
    </p:spTree>
    <p:extLst>
      <p:ext uri="{BB962C8B-B14F-4D97-AF65-F5344CB8AC3E}">
        <p14:creationId xmlns:p14="http://schemas.microsoft.com/office/powerpoint/2010/main" val="1412327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2998FE7D-F53C-E342-8F8F-500B426E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Exact vs. sampled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50697E76-EE0C-B04E-B2B6-38A662D0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1847850"/>
            <a:ext cx="5384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b="1">
                <a:solidFill>
                  <a:srgbClr val="0000FF"/>
                </a:solidFill>
              </a:rPr>
              <a:t>Exact</a:t>
            </a:r>
          </a:p>
          <a:p>
            <a:pPr algn="l"/>
            <a:r>
              <a:rPr lang="en-US" altLang="en-US" sz="2800">
                <a:solidFill>
                  <a:srgbClr val="0000FF"/>
                </a:solidFill>
              </a:rPr>
              <a:t>	all – 10</a:t>
            </a:r>
            <a:r>
              <a:rPr lang="en-US" altLang="en-US" sz="2800" baseline="30000">
                <a:solidFill>
                  <a:srgbClr val="0000FF"/>
                </a:solidFill>
              </a:rPr>
              <a:t>24</a:t>
            </a:r>
            <a:r>
              <a:rPr lang="en-US" altLang="en-US" sz="2800">
                <a:solidFill>
                  <a:srgbClr val="0000FF"/>
                </a:solidFill>
              </a:rPr>
              <a:t> genotypes</a:t>
            </a:r>
          </a:p>
          <a:p>
            <a:pPr algn="l"/>
            <a:r>
              <a:rPr lang="en-US" altLang="en-US" sz="2800">
                <a:solidFill>
                  <a:srgbClr val="0000FF"/>
                </a:solidFill>
              </a:rPr>
              <a:t>	accurate</a:t>
            </a:r>
          </a:p>
          <a:p>
            <a:pPr algn="l"/>
            <a:r>
              <a:rPr lang="en-US" altLang="en-US" sz="2800">
                <a:solidFill>
                  <a:srgbClr val="0000FF"/>
                </a:solidFill>
              </a:rPr>
              <a:t>	exact probability function</a:t>
            </a:r>
          </a:p>
          <a:p>
            <a:pPr algn="l"/>
            <a:r>
              <a:rPr lang="en-US" altLang="en-US" sz="2800">
                <a:solidFill>
                  <a:srgbClr val="0000FF"/>
                </a:solidFill>
              </a:rPr>
              <a:t>	convolution – fast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EE66D5B9-C5D9-2741-82FB-CAC3CBE8C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4251325"/>
            <a:ext cx="60340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b="1">
                <a:solidFill>
                  <a:srgbClr val="660066"/>
                </a:solidFill>
              </a:rPr>
              <a:t>Sampled</a:t>
            </a:r>
          </a:p>
          <a:p>
            <a:pPr algn="l"/>
            <a:r>
              <a:rPr lang="en-US" altLang="en-US" sz="2800">
                <a:solidFill>
                  <a:srgbClr val="660066"/>
                </a:solidFill>
              </a:rPr>
              <a:t>	some – 10</a:t>
            </a:r>
            <a:r>
              <a:rPr lang="en-US" altLang="en-US" sz="2800" baseline="30000">
                <a:solidFill>
                  <a:srgbClr val="660066"/>
                </a:solidFill>
              </a:rPr>
              <a:t>4</a:t>
            </a:r>
            <a:r>
              <a:rPr lang="en-US" altLang="en-US" sz="2800">
                <a:solidFill>
                  <a:srgbClr val="660066"/>
                </a:solidFill>
              </a:rPr>
              <a:t> genotypes</a:t>
            </a:r>
          </a:p>
          <a:p>
            <a:pPr algn="l"/>
            <a:r>
              <a:rPr lang="en-US" altLang="en-US" sz="2800">
                <a:solidFill>
                  <a:srgbClr val="660066"/>
                </a:solidFill>
              </a:rPr>
              <a:t>	approximate</a:t>
            </a:r>
          </a:p>
          <a:p>
            <a:pPr algn="l"/>
            <a:r>
              <a:rPr lang="en-US" altLang="en-US" sz="2800">
                <a:solidFill>
                  <a:srgbClr val="660066"/>
                </a:solidFill>
              </a:rPr>
              <a:t>	sample using random profiles</a:t>
            </a:r>
          </a:p>
          <a:p>
            <a:pPr algn="l"/>
            <a:r>
              <a:rPr lang="en-US" altLang="en-US" sz="2800">
                <a:solidFill>
                  <a:srgbClr val="660066"/>
                </a:solidFill>
              </a:rPr>
              <a:t>	Monte Carlo – slow</a:t>
            </a:r>
          </a:p>
        </p:txBody>
      </p:sp>
    </p:spTree>
    <p:extLst>
      <p:ext uri="{BB962C8B-B14F-4D97-AF65-F5344CB8AC3E}">
        <p14:creationId xmlns:p14="http://schemas.microsoft.com/office/powerpoint/2010/main" val="14974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76AC-758A-734F-8C8B-BE18BF80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DNA mixtures – many 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0FA10-1710-F341-925B-621631A8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76" y="1632858"/>
            <a:ext cx="8161247" cy="50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14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48BC-F2CF-9C42-909E-2F1ED8C4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Sensitivity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FE60568-9E7A-E449-8917-3866F1251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09" y="4271963"/>
            <a:ext cx="4906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Average of the individual genotype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specificity distributions</a:t>
            </a:r>
            <a:endParaRPr lang="en-US" altLang="en-US" sz="2400" dirty="0">
              <a:solidFill>
                <a:srgbClr val="000090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D938F81-F9E2-1846-8E5F-7AFDC6023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The extent to which interpretation identifies the correct person 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9CD717D-595D-A54E-8E65-264C252A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24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True DNA mixture inclusions</a:t>
            </a:r>
          </a:p>
        </p:txBody>
      </p:sp>
    </p:spTree>
    <p:extLst>
      <p:ext uri="{BB962C8B-B14F-4D97-AF65-F5344CB8AC3E}">
        <p14:creationId xmlns:p14="http://schemas.microsoft.com/office/powerpoint/2010/main" val="895739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6D70-79D5-BC4F-914B-8825D0B5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215AF-BAD8-EE40-A9BA-FFEDC2A1B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B8382-17FF-344A-B819-4C75B67D7DAB}"/>
              </a:ext>
            </a:extLst>
          </p:cNvPr>
          <p:cNvSpPr txBox="1"/>
          <p:nvPr/>
        </p:nvSpPr>
        <p:spPr>
          <a:xfrm>
            <a:off x="2562474" y="-6531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match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FB66E-E031-AC46-B310-C9E358103B9F}"/>
              </a:ext>
            </a:extLst>
          </p:cNvPr>
          <p:cNvSpPr txBox="1"/>
          <p:nvPr/>
        </p:nvSpPr>
        <p:spPr>
          <a:xfrm>
            <a:off x="6272733" y="76216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3374806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F04C-1047-7E41-AC25-101D4A5C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BE9BD-A1E2-5E44-B12E-BFE30A30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4DB7B-F002-2F47-A821-A885FE87711D}"/>
              </a:ext>
            </a:extLst>
          </p:cNvPr>
          <p:cNvSpPr txBox="1"/>
          <p:nvPr/>
        </p:nvSpPr>
        <p:spPr>
          <a:xfrm>
            <a:off x="1994306" y="-65315"/>
            <a:ext cx="5155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genotypes’ match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659580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8E30-0A04-DE4D-B03A-5FB144C0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67106-39C2-5447-9467-90DC0A9E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B4C13-A74E-E14F-8930-6D879EAC58AE}"/>
              </a:ext>
            </a:extLst>
          </p:cNvPr>
          <p:cNvSpPr txBox="1"/>
          <p:nvPr/>
        </p:nvSpPr>
        <p:spPr>
          <a:xfrm>
            <a:off x="1708460" y="-65315"/>
            <a:ext cx="572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 genotype match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60863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5F3E81C-3319-DE49-9919-D0245F53F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sensitivity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004A3910-929D-8A4F-8890-D9EDF134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83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1A65E-4D95-BC40-9965-FB5941EDB1D6}"/>
              </a:ext>
            </a:extLst>
          </p:cNvPr>
          <p:cNvSpPr txBox="1"/>
          <p:nvPr/>
        </p:nvSpPr>
        <p:spPr>
          <a:xfrm>
            <a:off x="0" y="-2118"/>
            <a:ext cx="905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Perlin MW,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Hornyak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J, Sugimoto G, Miller K.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TrueAllele</a:t>
            </a:r>
            <a:r>
              <a:rPr lang="en-US" altLang="en-US" sz="2000" baseline="30000" dirty="0">
                <a:solidFill>
                  <a:schemeClr val="bg2">
                    <a:lumMod val="50000"/>
                  </a:schemeClr>
                </a:solidFill>
              </a:rPr>
              <a:t>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genotype identification on DNA mixtures containing up to five unknown contributors. </a:t>
            </a:r>
            <a:r>
              <a:rPr lang="en-US" altLang="en-US" sz="2000" i="1" dirty="0">
                <a:solidFill>
                  <a:schemeClr val="bg2">
                    <a:lumMod val="50000"/>
                  </a:schemeClr>
                </a:solidFill>
              </a:rPr>
              <a:t>Journal of Forensic Sciences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. 2015;60(4):857-868.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02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5424EDBE-2705-8443-9C4D-FD7516E37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C. Reproducibility</a:t>
            </a:r>
          </a:p>
        </p:txBody>
      </p:sp>
      <p:sp>
        <p:nvSpPr>
          <p:cNvPr id="41986" name="TextBox 1">
            <a:extLst>
              <a:ext uri="{FF2B5EF4-FFF2-40B4-BE49-F238E27FC236}">
                <a16:creationId xmlns:a16="http://schemas.microsoft.com/office/drawing/2014/main" id="{B0ABC86E-EFB5-8544-9E08-E43A7BE3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813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MCMC computing has sampling variation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EE191890-C310-964D-9E1E-4D794471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48188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duplicate computer runs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on the matching genotypes</a:t>
            </a: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BD66545D-035C-F945-BA09-73D731397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054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measure log(LR) variation</a:t>
            </a:r>
          </a:p>
        </p:txBody>
      </p:sp>
      <p:sp>
        <p:nvSpPr>
          <p:cNvPr id="41989" name="TextBox 5">
            <a:extLst>
              <a:ext uri="{FF2B5EF4-FFF2-40B4-BE49-F238E27FC236}">
                <a16:creationId xmlns:a16="http://schemas.microsoft.com/office/drawing/2014/main" id="{0F793267-9D1F-AC45-8D38-9D0B90F0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2405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gives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same answer to the same question</a:t>
            </a:r>
          </a:p>
        </p:txBody>
      </p:sp>
    </p:spTree>
    <p:extLst>
      <p:ext uri="{BB962C8B-B14F-4D97-AF65-F5344CB8AC3E}">
        <p14:creationId xmlns:p14="http://schemas.microsoft.com/office/powerpoint/2010/main" val="2671328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AB6E95E2-B25E-7A42-872D-210079B04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reproducibility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EEE4052-DD19-3048-96CA-40B57699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600200"/>
            <a:ext cx="5346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40CA17-93DD-2C46-935F-0A0D761E0B38}"/>
              </a:ext>
            </a:extLst>
          </p:cNvPr>
          <p:cNvSpPr txBox="1"/>
          <p:nvPr/>
        </p:nvSpPr>
        <p:spPr>
          <a:xfrm>
            <a:off x="0" y="-2118"/>
            <a:ext cx="905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Perlin MW,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Hornyak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J, Sugimoto G, Miller K.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TrueAllele</a:t>
            </a:r>
            <a:r>
              <a:rPr lang="en-US" altLang="en-US" sz="2000" baseline="30000" dirty="0">
                <a:solidFill>
                  <a:schemeClr val="bg2">
                    <a:lumMod val="50000"/>
                  </a:schemeClr>
                </a:solidFill>
              </a:rPr>
              <a:t>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genotype identification on DNA mixtures containing up to five unknown contributors. </a:t>
            </a:r>
            <a:r>
              <a:rPr lang="en-US" altLang="en-US" sz="2000" i="1" dirty="0">
                <a:solidFill>
                  <a:schemeClr val="bg2">
                    <a:lumMod val="50000"/>
                  </a:schemeClr>
                </a:solidFill>
              </a:rPr>
              <a:t>Journal of Forensic Sciences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. 2015;60(4):857-868.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18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DC3ABFCB-6928-104B-B44E-DC7F75B77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 </a:t>
            </a:r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accuracy</a:t>
            </a:r>
          </a:p>
        </p:txBody>
      </p:sp>
      <p:pic>
        <p:nvPicPr>
          <p:cNvPr id="36866" name="Picture 1" descr="Figure8.tiff">
            <a:extLst>
              <a:ext uri="{FF2B5EF4-FFF2-40B4-BE49-F238E27FC236}">
                <a16:creationId xmlns:a16="http://schemas.microsoft.com/office/drawing/2014/main" id="{30FE82DD-4186-D047-B8B4-407580A30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30875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17506-6646-9E46-BD8D-338E92196006}"/>
              </a:ext>
            </a:extLst>
          </p:cNvPr>
          <p:cNvSpPr txBox="1"/>
          <p:nvPr/>
        </p:nvSpPr>
        <p:spPr>
          <a:xfrm>
            <a:off x="0" y="-31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Perlin MW, Dormer K,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Hornyak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J,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Schiermeier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-Wood L, Greenspoon S.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TrueAllele</a:t>
            </a:r>
            <a:r>
              <a:rPr lang="en-US" altLang="en-US" sz="2000" baseline="30000" dirty="0">
                <a:solidFill>
                  <a:schemeClr val="bg2">
                    <a:lumMod val="50000"/>
                  </a:schemeClr>
                </a:solidFill>
              </a:rPr>
              <a:t>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2000" i="1" dirty="0">
                <a:solidFill>
                  <a:schemeClr val="bg2">
                    <a:lumMod val="50000"/>
                  </a:schemeClr>
                </a:solidFill>
              </a:rPr>
              <a:t>PLOS ONE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. 2014;(9)3:e92837.  </a:t>
            </a:r>
          </a:p>
        </p:txBody>
      </p:sp>
    </p:spTree>
    <p:extLst>
      <p:ext uri="{BB962C8B-B14F-4D97-AF65-F5344CB8AC3E}">
        <p14:creationId xmlns:p14="http://schemas.microsoft.com/office/powerpoint/2010/main" val="2238617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EC38458-C44F-0948-8136-84C2D47C2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D3CCB7A2-890E-C640-B020-B7B231A8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6" y="2335600"/>
            <a:ext cx="51149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35137A-ABC9-9747-AD16-DAFBB7E569EF}"/>
              </a:ext>
            </a:extLst>
          </p:cNvPr>
          <p:cNvSpPr txBox="1">
            <a:spLocks/>
          </p:cNvSpPr>
          <p:nvPr/>
        </p:nvSpPr>
        <p:spPr bwMode="auto">
          <a:xfrm>
            <a:off x="685800" y="6032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E. </a:t>
            </a: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predictability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4BD54-1231-D243-B4F9-79DDBB9BDB95}"/>
              </a:ext>
            </a:extLst>
          </p:cNvPr>
          <p:cNvSpPr/>
          <p:nvPr/>
        </p:nvSpPr>
        <p:spPr>
          <a:xfrm>
            <a:off x="383640" y="13900"/>
            <a:ext cx="837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Perlin MW, </a:t>
            </a:r>
            <a:r>
              <a:rPr lang="en-US" dirty="0" err="1"/>
              <a:t>Sinelnikov</a:t>
            </a:r>
            <a:r>
              <a:rPr lang="en-US" dirty="0"/>
              <a:t> A. An information gap in DNA evidence interpretation. </a:t>
            </a:r>
            <a:r>
              <a:rPr lang="en-US" dirty="0" err="1"/>
              <a:t>PLoS</a:t>
            </a:r>
            <a:r>
              <a:rPr lang="en-US" dirty="0"/>
              <a:t> ONE. 2009;4(12):e8327.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2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163286" y="3722915"/>
            <a:ext cx="898071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How do you select samples for validation?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Are the samples pristine or degraded?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Will different sample types produce different results?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1474516" y="1904999"/>
            <a:ext cx="619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Selecting DNA samples in a validation study</a:t>
            </a:r>
          </a:p>
        </p:txBody>
      </p:sp>
    </p:spTree>
    <p:extLst>
      <p:ext uri="{BB962C8B-B14F-4D97-AF65-F5344CB8AC3E}">
        <p14:creationId xmlns:p14="http://schemas.microsoft.com/office/powerpoint/2010/main" val="402866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35B8602-77A5-EC47-B1F2-10D0C1515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Thresholds introduce error</a:t>
            </a:r>
          </a:p>
        </p:txBody>
      </p:sp>
      <p:pic>
        <p:nvPicPr>
          <p:cNvPr id="133123" name="Picture 3">
            <a:extLst>
              <a:ext uri="{FF2B5EF4-FFF2-40B4-BE49-F238E27FC236}">
                <a16:creationId xmlns:a16="http://schemas.microsoft.com/office/drawing/2014/main" id="{1EE2F9B6-6403-7348-ABC4-3EA3D82B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24000"/>
            <a:ext cx="67691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Line 4">
            <a:extLst>
              <a:ext uri="{FF2B5EF4-FFF2-40B4-BE49-F238E27FC236}">
                <a16:creationId xmlns:a16="http://schemas.microsoft.com/office/drawing/2014/main" id="{74C951B0-DA18-774E-8358-31C2E58C6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5434013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Line 5">
            <a:extLst>
              <a:ext uri="{FF2B5EF4-FFF2-40B4-BE49-F238E27FC236}">
                <a16:creationId xmlns:a16="http://schemas.microsoft.com/office/drawing/2014/main" id="{77A3D920-3195-9A46-904C-442A0E09D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716463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Line 6">
            <a:extLst>
              <a:ext uri="{FF2B5EF4-FFF2-40B4-BE49-F238E27FC236}">
                <a16:creationId xmlns:a16="http://schemas.microsoft.com/office/drawing/2014/main" id="{7C57AA9D-88BA-8842-80D8-CE8A4D759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990975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7">
            <a:extLst>
              <a:ext uri="{FF2B5EF4-FFF2-40B4-BE49-F238E27FC236}">
                <a16:creationId xmlns:a16="http://schemas.microsoft.com/office/drawing/2014/main" id="{EBA1195C-DD6B-D747-BEF9-C32AD55FB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268663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Line 8">
            <a:extLst>
              <a:ext uri="{FF2B5EF4-FFF2-40B4-BE49-F238E27FC236}">
                <a16:creationId xmlns:a16="http://schemas.microsoft.com/office/drawing/2014/main" id="{EA672BF9-CB65-284B-9516-9066822B0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1525" y="2546350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1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41EEF6-8ED6-E649-B13B-27202F6B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0" y="3857063"/>
            <a:ext cx="3733013" cy="300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4E28D-2332-1845-8C31-DEF0AED4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of casework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129A9-50CC-1C41-B2D1-68BB7ADC1B5F}"/>
              </a:ext>
            </a:extLst>
          </p:cNvPr>
          <p:cNvSpPr txBox="1"/>
          <p:nvPr/>
        </p:nvSpPr>
        <p:spPr>
          <a:xfrm>
            <a:off x="567602" y="2026315"/>
            <a:ext cx="782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Typically, uniform aliquots – unrealistic, unrepresentative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2E348-27E0-F143-ACFF-77E5DCBA19EA}"/>
              </a:ext>
            </a:extLst>
          </p:cNvPr>
          <p:cNvSpPr txBox="1"/>
          <p:nvPr/>
        </p:nvSpPr>
        <p:spPr>
          <a:xfrm>
            <a:off x="567602" y="2988385"/>
            <a:ext cx="7569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</a:rPr>
              <a:t>Realistic mixtures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laboratory synthesized </a:t>
            </a:r>
            <a:r>
              <a:rPr lang="en-US" dirty="0">
                <a:solidFill>
                  <a:srgbClr val="0432FF"/>
                </a:solidFill>
              </a:rPr>
              <a:t>– randomized design, pristine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casework items </a:t>
            </a:r>
            <a:r>
              <a:rPr lang="en-US" dirty="0">
                <a:solidFill>
                  <a:srgbClr val="0432FF"/>
                </a:solidFill>
              </a:rPr>
              <a:t>– most realistic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B40A-C487-0442-8765-B83ACD9E9E1C}"/>
              </a:ext>
            </a:extLst>
          </p:cNvPr>
          <p:cNvSpPr txBox="1"/>
          <p:nvPr/>
        </p:nvSpPr>
        <p:spPr>
          <a:xfrm>
            <a:off x="567602" y="4689119"/>
            <a:ext cx="3915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Both kinds of DNA samples</a:t>
            </a:r>
          </a:p>
          <a:p>
            <a:r>
              <a:rPr lang="en-US" dirty="0">
                <a:solidFill>
                  <a:srgbClr val="0432FF"/>
                </a:solidFill>
              </a:rPr>
              <a:t>are scientifically workable</a:t>
            </a:r>
          </a:p>
          <a:p>
            <a:r>
              <a:rPr lang="en-US" dirty="0">
                <a:solidFill>
                  <a:srgbClr val="0432FF"/>
                </a:solidFill>
              </a:rPr>
              <a:t>and informative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832C9-3DD8-4948-8FCE-A33A7F776541}"/>
              </a:ext>
            </a:extLst>
          </p:cNvPr>
          <p:cNvSpPr txBox="1"/>
          <p:nvPr/>
        </p:nvSpPr>
        <p:spPr>
          <a:xfrm>
            <a:off x="5602591" y="3918055"/>
            <a:ext cx="2531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Match distributions</a:t>
            </a:r>
          </a:p>
          <a:p>
            <a:r>
              <a:rPr lang="en-US" sz="1800" dirty="0">
                <a:solidFill>
                  <a:srgbClr val="7030A0"/>
                </a:solidFill>
              </a:rPr>
              <a:t>are inherent in</a:t>
            </a:r>
          </a:p>
          <a:p>
            <a:r>
              <a:rPr lang="en-US" sz="1800" dirty="0">
                <a:solidFill>
                  <a:srgbClr val="7030A0"/>
                </a:solidFill>
              </a:rPr>
              <a:t>probabilistic genotypes</a:t>
            </a:r>
          </a:p>
          <a:p>
            <a:r>
              <a:rPr lang="en-US" sz="1800" dirty="0">
                <a:solidFill>
                  <a:srgbClr val="7030A0"/>
                </a:solidFill>
              </a:rPr>
              <a:t>&amp; their composites</a:t>
            </a:r>
          </a:p>
          <a:p>
            <a:r>
              <a:rPr lang="en-US" sz="1600" dirty="0">
                <a:solidFill>
                  <a:srgbClr val="002060"/>
                </a:solidFill>
              </a:rPr>
              <a:t>Don’t need “right” answer</a:t>
            </a:r>
          </a:p>
        </p:txBody>
      </p:sp>
    </p:spTree>
    <p:extLst>
      <p:ext uri="{BB962C8B-B14F-4D97-AF65-F5344CB8AC3E}">
        <p14:creationId xmlns:p14="http://schemas.microsoft.com/office/powerpoint/2010/main" val="2691804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0" y="3755573"/>
            <a:ext cx="91440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432FF"/>
                </a:solidFill>
              </a:rPr>
              <a:t>What are the circumstances in which PGS outperforms an analyst?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432FF"/>
                </a:solidFill>
              </a:rPr>
              <a:t>Is there a way to make these criteria more subjective?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1142214" y="1904999"/>
            <a:ext cx="685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When do computers outperform a human analyst</a:t>
            </a:r>
          </a:p>
        </p:txBody>
      </p:sp>
    </p:spTree>
    <p:extLst>
      <p:ext uri="{BB962C8B-B14F-4D97-AF65-F5344CB8AC3E}">
        <p14:creationId xmlns:p14="http://schemas.microsoft.com/office/powerpoint/2010/main" val="257818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E6B64AB-F985-7445-89BB-CE6F74F5D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4034" name="Picture 2" descr="JFS2011.jpeg">
            <a:extLst>
              <a:ext uri="{FF2B5EF4-FFF2-40B4-BE49-F238E27FC236}">
                <a16:creationId xmlns:a16="http://schemas.microsoft.com/office/drawing/2014/main" id="{9A078EAB-B7EE-D444-8FAC-D1B5E30F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6021F79E-C0C9-D047-B670-A2E75C1A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00413"/>
            <a:ext cx="5943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6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2674FC3-99A1-7147-B359-D687D2046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5058" name="Picture 2" descr="JFS2011.jpeg">
            <a:extLst>
              <a:ext uri="{FF2B5EF4-FFF2-40B4-BE49-F238E27FC236}">
                <a16:creationId xmlns:a16="http://schemas.microsoft.com/office/drawing/2014/main" id="{A77228F6-5F9F-1748-BD7A-3F202B26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FS2013.jpeg">
            <a:extLst>
              <a:ext uri="{FF2B5EF4-FFF2-40B4-BE49-F238E27FC236}">
                <a16:creationId xmlns:a16="http://schemas.microsoft.com/office/drawing/2014/main" id="{9168D3FA-C663-0C42-87A9-68006F88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 bwMode="auto">
          <a:xfrm>
            <a:off x="0" y="6096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95C8FB13-BB73-8E47-97B2-A9B44B17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94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78A854-D9EA-4647-8E60-9A05A1EE3108}"/>
              </a:ext>
            </a:extLst>
          </p:cNvPr>
          <p:cNvSpPr txBox="1"/>
          <p:nvPr/>
        </p:nvSpPr>
        <p:spPr>
          <a:xfrm>
            <a:off x="0" y="-31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Perlin MW, Dormer K,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Hornyak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J,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Schiermeier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-Wood L, Greenspoon S.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TrueAllele</a:t>
            </a:r>
            <a:r>
              <a:rPr lang="en-US" altLang="en-US" sz="2000" baseline="30000" dirty="0">
                <a:solidFill>
                  <a:schemeClr val="bg2">
                    <a:lumMod val="50000"/>
                  </a:schemeClr>
                </a:solidFill>
              </a:rPr>
              <a:t>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2000" i="1" dirty="0">
                <a:solidFill>
                  <a:schemeClr val="bg2">
                    <a:lumMod val="50000"/>
                  </a:schemeClr>
                </a:solidFill>
              </a:rPr>
              <a:t>PLOS ONE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. 2014;(9)3:e92837.  </a:t>
            </a:r>
          </a:p>
        </p:txBody>
      </p:sp>
      <p:sp>
        <p:nvSpPr>
          <p:cNvPr id="43009" name="Title 1">
            <a:extLst>
              <a:ext uri="{FF2B5EF4-FFF2-40B4-BE49-F238E27FC236}">
                <a16:creationId xmlns:a16="http://schemas.microsoft.com/office/drawing/2014/main" id="{3576EAE3-8E69-F141-A70F-51D186C0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Higher human error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6F00-3D98-A541-BEA1-6396A4F1765D}"/>
              </a:ext>
            </a:extLst>
          </p:cNvPr>
          <p:cNvSpPr txBox="1"/>
          <p:nvPr/>
        </p:nvSpPr>
        <p:spPr>
          <a:xfrm>
            <a:off x="1284082" y="1845049"/>
            <a:ext cx="65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specificity (million samples)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From noncontributor distribution, for LR &gt; 100: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Error rate = 1 in 1,000,000 (</a:t>
            </a:r>
            <a:r>
              <a:rPr lang="en-US" altLang="en-US" b="1" dirty="0">
                <a:solidFill>
                  <a:srgbClr val="FF0000"/>
                </a:solidFill>
              </a:rPr>
              <a:t>0.0001</a:t>
            </a:r>
            <a:r>
              <a:rPr lang="en-US" altLang="en-US" dirty="0">
                <a:solidFill>
                  <a:srgbClr val="FF0000"/>
                </a:solidFill>
              </a:rPr>
              <a:t>)%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99D51-67BC-7D4C-A562-8794ED21BE21}"/>
              </a:ext>
            </a:extLst>
          </p:cNvPr>
          <p:cNvSpPr txBox="1"/>
          <p:nvPr/>
        </p:nvSpPr>
        <p:spPr>
          <a:xfrm>
            <a:off x="2091192" y="3426378"/>
            <a:ext cx="496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CPI – analytical threshold</a:t>
            </a:r>
          </a:p>
          <a:p>
            <a:r>
              <a:rPr lang="en-US" dirty="0">
                <a:solidFill>
                  <a:srgbClr val="002060"/>
                </a:solidFill>
              </a:rPr>
              <a:t>5 false positives in 81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5 in 81 (</a:t>
            </a:r>
            <a:r>
              <a:rPr lang="en-US" b="1" dirty="0">
                <a:solidFill>
                  <a:srgbClr val="FF0000"/>
                </a:solidFill>
              </a:rPr>
              <a:t>6%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0916D-A25A-F741-9DC6-9C52E18AA3CB}"/>
              </a:ext>
            </a:extLst>
          </p:cNvPr>
          <p:cNvSpPr txBox="1"/>
          <p:nvPr/>
        </p:nvSpPr>
        <p:spPr>
          <a:xfrm>
            <a:off x="2168136" y="5007707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mCPI</a:t>
            </a:r>
            <a:r>
              <a:rPr lang="en-US" dirty="0">
                <a:solidFill>
                  <a:srgbClr val="7030A0"/>
                </a:solidFill>
              </a:rPr>
              <a:t> – stochastic threshold</a:t>
            </a:r>
          </a:p>
          <a:p>
            <a:r>
              <a:rPr lang="en-US" dirty="0">
                <a:solidFill>
                  <a:srgbClr val="7030A0"/>
                </a:solidFill>
              </a:rPr>
              <a:t>17 inconclusive results</a:t>
            </a:r>
          </a:p>
          <a:p>
            <a:r>
              <a:rPr lang="en-US" dirty="0">
                <a:solidFill>
                  <a:srgbClr val="7030A0"/>
                </a:solidFill>
              </a:rPr>
              <a:t>1 false positive in 53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1 in 53 (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4493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615278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Human review should not be done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10784" y="1636713"/>
            <a:ext cx="696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CPI just counts subjective number of reported loci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682875"/>
            <a:ext cx="752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88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CC54-9F6E-2144-BD2F-AFF0F051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609600"/>
            <a:ext cx="84820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TrueAllele</a:t>
            </a:r>
            <a:r>
              <a:rPr lang="en-US" dirty="0">
                <a:cs typeface="+mj-cs"/>
              </a:rPr>
              <a:t> Casework Workflow</a:t>
            </a:r>
          </a:p>
        </p:txBody>
      </p:sp>
      <p:pic>
        <p:nvPicPr>
          <p:cNvPr id="26626" name="Picture 4" descr="product-27in.jpg                                               00AB3A1FMacintosh HD                   7C262FE3:">
            <a:extLst>
              <a:ext uri="{FF2B5EF4-FFF2-40B4-BE49-F238E27FC236}">
                <a16:creationId xmlns:a16="http://schemas.microsoft.com/office/drawing/2014/main" id="{633CA6E7-272E-BF4F-ACEC-1961DA91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551113"/>
            <a:ext cx="20431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HP-Proliant-ML350.jpg                                          00AB3A1FMacintosh HD                   7C262FE3:">
            <a:extLst>
              <a:ext uri="{FF2B5EF4-FFF2-40B4-BE49-F238E27FC236}">
                <a16:creationId xmlns:a16="http://schemas.microsoft.com/office/drawing/2014/main" id="{D7508E11-52C6-8542-AF52-51AA9F86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HP-Proliant-ML350.jpg                                          00AB3A1FMacintosh HD                   7C262FE3:">
            <a:extLst>
              <a:ext uri="{FF2B5EF4-FFF2-40B4-BE49-F238E27FC236}">
                <a16:creationId xmlns:a16="http://schemas.microsoft.com/office/drawing/2014/main" id="{F1FAD8D9-90DB-E546-B5E1-4D1342C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A62A1B4-357E-D94D-804E-353036EB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4572000"/>
            <a:ext cx="179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ViewStation</a:t>
            </a:r>
          </a:p>
          <a:p>
            <a:pPr algn="ctr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User Client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B7FCB31-0D0B-4B4D-8883-162398C5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572000"/>
            <a:ext cx="1490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Database</a:t>
            </a:r>
          </a:p>
          <a:p>
            <a:pPr algn="ctr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Server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F41C7D5-B28A-AE41-B584-41CD9D1F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72000"/>
            <a:ext cx="223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Interpret/Match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Expansion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9C15BED9-7E1A-5C4F-881C-0B85AC531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285D5693-45A7-2546-BCF8-A68BDF99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6BC38B7-8702-FA4E-8FA5-3D92C93F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301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Visual User Interface</a:t>
            </a:r>
          </a:p>
          <a:p>
            <a:pPr algn="ctr"/>
            <a:r>
              <a:rPr lang="en-US" altLang="en-US"/>
              <a:t>VUIer™ Software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8D4A6D3-2C4B-1740-A24A-7A7164F20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62600"/>
            <a:ext cx="437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Parallel Processing Computers</a:t>
            </a:r>
          </a:p>
        </p:txBody>
      </p:sp>
    </p:spTree>
    <p:extLst>
      <p:ext uri="{BB962C8B-B14F-4D97-AF65-F5344CB8AC3E}">
        <p14:creationId xmlns:p14="http://schemas.microsoft.com/office/powerpoint/2010/main" val="3082750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5BA8-FE52-2347-BF46-40614CD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C8CCA-20FC-B541-823D-BDB1EA0546A2}"/>
              </a:ext>
            </a:extLst>
          </p:cNvPr>
          <p:cNvSpPr txBox="1"/>
          <p:nvPr/>
        </p:nvSpPr>
        <p:spPr>
          <a:xfrm>
            <a:off x="2836589" y="1752600"/>
            <a:ext cx="37946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Human involvement</a:t>
            </a:r>
          </a:p>
          <a:p>
            <a:pPr algn="l"/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optional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no key decisions</a:t>
            </a:r>
          </a:p>
          <a:p>
            <a:pPr algn="l"/>
            <a:endParaRPr lang="en-US" dirty="0">
              <a:effectLst/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Number of contributors</a:t>
            </a:r>
          </a:p>
          <a:p>
            <a:pPr algn="l"/>
            <a:r>
              <a:rPr lang="en-US" dirty="0">
                <a:effectLst/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not needed</a:t>
            </a:r>
          </a:p>
          <a:p>
            <a:pPr algn="l"/>
            <a:r>
              <a:rPr lang="en-US" dirty="0"/>
              <a:t>	</a:t>
            </a:r>
            <a:r>
              <a:rPr lang="en-US" dirty="0">
                <a:solidFill>
                  <a:srgbClr val="0432FF"/>
                </a:solidFill>
              </a:rPr>
              <a:t>sufficient number</a:t>
            </a:r>
          </a:p>
          <a:p>
            <a:pPr algn="l"/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based on EPG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B2309-09EB-E243-99EF-5EAA769011B1}"/>
              </a:ext>
            </a:extLst>
          </p:cNvPr>
          <p:cNvSpPr txBox="1"/>
          <p:nvPr/>
        </p:nvSpPr>
        <p:spPr>
          <a:xfrm>
            <a:off x="52914" y="495656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17CC045-C843-2742-B3B2-8AEEA6A4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" y="5263776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7030A0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7030A0"/>
                </a:solidFill>
              </a:rPr>
              <a:t>Hornyak</a:t>
            </a:r>
            <a:r>
              <a:rPr lang="en-US" altLang="en-US" sz="1600" dirty="0">
                <a:solidFill>
                  <a:srgbClr val="7030A0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7030A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7030A0"/>
                </a:solidFill>
              </a:rPr>
              <a:t>®</a:t>
            </a:r>
            <a:r>
              <a:rPr lang="en-US" altLang="en-US" sz="1600" dirty="0">
                <a:solidFill>
                  <a:srgbClr val="7030A0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7030A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7030A0"/>
                </a:solidFill>
              </a:rPr>
              <a:t>. 2020</a:t>
            </a:r>
            <a:r>
              <a:rPr lang="en-US" altLang="en-US" sz="1600" dirty="0">
                <a:solidFill>
                  <a:srgbClr val="7030A0"/>
                </a:solidFill>
                <a:sym typeface="Wingdings" pitchFamily="2" charset="2"/>
              </a:rPr>
              <a:t>;65(2):380-398.</a:t>
            </a:r>
            <a:endParaRPr lang="en-US" alt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39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0" y="3755573"/>
            <a:ext cx="9144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How much does the LR depend on the assumptions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that go into the reference database?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549904" y="1904999"/>
            <a:ext cx="804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How the LR depends on reference database assumptions</a:t>
            </a:r>
          </a:p>
        </p:txBody>
      </p:sp>
    </p:spTree>
    <p:extLst>
      <p:ext uri="{BB962C8B-B14F-4D97-AF65-F5344CB8AC3E}">
        <p14:creationId xmlns:p14="http://schemas.microsoft.com/office/powerpoint/2010/main" val="1277524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AC1D-7BF6-564E-AF5D-CF846575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calibration-free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4C57A-8A7C-534E-B450-9737EC0B9981}"/>
              </a:ext>
            </a:extLst>
          </p:cNvPr>
          <p:cNvSpPr txBox="1"/>
          <p:nvPr/>
        </p:nvSpPr>
        <p:spPr>
          <a:xfrm>
            <a:off x="1916562" y="2181847"/>
            <a:ext cx="5310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 has a full Bayesian model</a:t>
            </a:r>
          </a:p>
          <a:p>
            <a:pPr algn="l"/>
            <a:r>
              <a:rPr lang="en-US" dirty="0">
                <a:solidFill>
                  <a:srgbClr val="0432FF"/>
                </a:solidFill>
              </a:rPr>
              <a:t>Does not use laboratory “calibration”</a:t>
            </a:r>
          </a:p>
          <a:p>
            <a:pPr algn="l"/>
            <a:r>
              <a:rPr lang="en-US" dirty="0">
                <a:solidFill>
                  <a:srgbClr val="0432FF"/>
                </a:solidFill>
              </a:rPr>
              <a:t>Variables derived from evidence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BC83-5144-8A47-B1BE-ECDB7E5D5EF6}"/>
              </a:ext>
            </a:extLst>
          </p:cNvPr>
          <p:cNvSpPr txBox="1"/>
          <p:nvPr/>
        </p:nvSpPr>
        <p:spPr>
          <a:xfrm>
            <a:off x="1240224" y="4178538"/>
            <a:ext cx="7149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Baseline variation </a:t>
            </a:r>
            <a:r>
              <a:rPr lang="en-US" dirty="0">
                <a:solidFill>
                  <a:srgbClr val="0070C0"/>
                </a:solidFill>
              </a:rPr>
              <a:t>– no analytic thresholds 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PCR variation </a:t>
            </a:r>
            <a:r>
              <a:rPr lang="en-US" dirty="0">
                <a:solidFill>
                  <a:srgbClr val="0070C0"/>
                </a:solidFill>
              </a:rPr>
              <a:t>– no stochastic thresholds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Stutter parameters </a:t>
            </a:r>
            <a:r>
              <a:rPr lang="en-US" dirty="0">
                <a:solidFill>
                  <a:srgbClr val="0070C0"/>
                </a:solidFill>
              </a:rPr>
              <a:t>– no calibration; learn from data</a:t>
            </a:r>
          </a:p>
        </p:txBody>
      </p:sp>
    </p:spTree>
    <p:extLst>
      <p:ext uri="{BB962C8B-B14F-4D97-AF65-F5344CB8AC3E}">
        <p14:creationId xmlns:p14="http://schemas.microsoft.com/office/powerpoint/2010/main" val="371281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D699-0CE1-0B48-A13D-31878366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Find all genotypes, with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998A3-4251-8247-BF52-EAD0BC2E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752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14085-1F9A-8B48-91E2-444088B3C219}"/>
              </a:ext>
            </a:extLst>
          </p:cNvPr>
          <p:cNvSpPr txBox="1"/>
          <p:nvPr/>
        </p:nvSpPr>
        <p:spPr>
          <a:xfrm>
            <a:off x="534391" y="2445918"/>
            <a:ext cx="5474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One of 6 contributors to mixture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One of 22 STR loci tested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One of 132 separated locus genotypes</a:t>
            </a:r>
          </a:p>
        </p:txBody>
      </p:sp>
    </p:spTree>
    <p:extLst>
      <p:ext uri="{BB962C8B-B14F-4D97-AF65-F5344CB8AC3E}">
        <p14:creationId xmlns:p14="http://schemas.microsoft.com/office/powerpoint/2010/main" val="2916156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0" y="3755573"/>
            <a:ext cx="9144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What ‘manufacturer’s warnings’ do you presently have for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labs who purchase licenses to your software?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732711" y="1904999"/>
            <a:ext cx="767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Any ‘manufacturer’s warnings’ for </a:t>
            </a:r>
            <a:r>
              <a:rPr lang="en-NZ" dirty="0" err="1">
                <a:solidFill>
                  <a:srgbClr val="002060"/>
                </a:solidFill>
              </a:rPr>
              <a:t>TrueAllele</a:t>
            </a:r>
            <a:r>
              <a:rPr lang="en-NZ" dirty="0">
                <a:solidFill>
                  <a:srgbClr val="002060"/>
                </a:solidFill>
              </a:rPr>
              <a:t> crime labs</a:t>
            </a:r>
          </a:p>
        </p:txBody>
      </p:sp>
    </p:spTree>
    <p:extLst>
      <p:ext uri="{BB962C8B-B14F-4D97-AF65-F5344CB8AC3E}">
        <p14:creationId xmlns:p14="http://schemas.microsoft.com/office/powerpoint/2010/main" val="2159958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A505-9CAC-B547-B4BC-AA742CC6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‘warnings’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D3C96-D783-0949-B275-180BB80C48F3}"/>
              </a:ext>
            </a:extLst>
          </p:cNvPr>
          <p:cNvSpPr txBox="1"/>
          <p:nvPr/>
        </p:nvSpPr>
        <p:spPr>
          <a:xfrm>
            <a:off x="2042387" y="2315910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</a:rPr>
              <a:t>None needed.</a:t>
            </a:r>
          </a:p>
          <a:p>
            <a:pPr algn="l"/>
            <a:r>
              <a:rPr lang="en-US" dirty="0">
                <a:solidFill>
                  <a:srgbClr val="0432FF"/>
                </a:solidFill>
              </a:rPr>
              <a:t>Labs learn methods and test system. </a:t>
            </a:r>
          </a:p>
          <a:p>
            <a:pPr algn="l"/>
            <a:r>
              <a:rPr lang="en-US" dirty="0">
                <a:solidFill>
                  <a:srgbClr val="0432FF"/>
                </a:solidFill>
              </a:rPr>
              <a:t>Then validate to their comfort level. </a:t>
            </a:r>
          </a:p>
        </p:txBody>
      </p:sp>
    </p:spTree>
    <p:extLst>
      <p:ext uri="{BB962C8B-B14F-4D97-AF65-F5344CB8AC3E}">
        <p14:creationId xmlns:p14="http://schemas.microsoft.com/office/powerpoint/2010/main" val="2204109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-1" y="3145973"/>
            <a:ext cx="91440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It seems computationally easy now for labs to run PGS against contamination databases, and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to get LRs for the profiles in those databases.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Should labs routinely do these LR database checks on casework, in order to ferret out low level contamination, or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to give fact-finders more context for low suspect LRs?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165184" y="1904999"/>
            <a:ext cx="881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Automatic genotype comparison with contamination databases </a:t>
            </a:r>
          </a:p>
        </p:txBody>
      </p:sp>
    </p:spTree>
    <p:extLst>
      <p:ext uri="{BB962C8B-B14F-4D97-AF65-F5344CB8AC3E}">
        <p14:creationId xmlns:p14="http://schemas.microsoft.com/office/powerpoint/2010/main" val="3963237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D137-6244-4545-8F43-964D96FF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Automated </a:t>
            </a:r>
            <a:r>
              <a:rPr lang="en-US" dirty="0" err="1"/>
              <a:t>TrueAllele</a:t>
            </a:r>
            <a:r>
              <a:rPr lang="en-US" dirty="0"/>
              <a:t> 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F10C-B7B1-3A46-8404-20D9D3437F10}"/>
              </a:ext>
            </a:extLst>
          </p:cNvPr>
          <p:cNvSpPr txBox="1"/>
          <p:nvPr/>
        </p:nvSpPr>
        <p:spPr>
          <a:xfrm>
            <a:off x="0" y="3024921"/>
            <a:ext cx="91440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Yes – </a:t>
            </a:r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 labs auto-check contamination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Automated pre-review of cases (seed &amp; harvest)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Automated DNA investigation (property crime)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</a:rPr>
              <a:t>Automated post-review of past cases (open the past)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D39-C030-F84B-B3B0-212ABB4C0866}"/>
              </a:ext>
            </a:extLst>
          </p:cNvPr>
          <p:cNvSpPr txBox="1"/>
          <p:nvPr/>
        </p:nvSpPr>
        <p:spPr>
          <a:xfrm>
            <a:off x="2322030" y="1904999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2060"/>
                </a:solidFill>
              </a:rPr>
              <a:t>Human-free genotype matching</a:t>
            </a:r>
          </a:p>
        </p:txBody>
      </p:sp>
    </p:spTree>
    <p:extLst>
      <p:ext uri="{BB962C8B-B14F-4D97-AF65-F5344CB8AC3E}">
        <p14:creationId xmlns:p14="http://schemas.microsoft.com/office/powerpoint/2010/main" val="20284656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FEEA-24AE-784D-986B-336220EB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Upload and compare </a:t>
            </a:r>
            <a:r>
              <a:rPr lang="en-US" u="sng" dirty="0"/>
              <a:t>all</a:t>
            </a:r>
            <a:r>
              <a:rPr lang="en-US" dirty="0"/>
              <a:t> DNA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50F705C-0D87-4845-9F4C-0FD41E31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47838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Evidence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9E5C00F-1461-ED42-9542-CF735EC9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Genotype database</a:t>
            </a:r>
          </a:p>
        </p:txBody>
      </p:sp>
      <p:pic>
        <p:nvPicPr>
          <p:cNvPr id="37892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D069008C-BC48-AC48-841F-C185B1FF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FD412807-772F-2549-A8E5-5192EBF8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3A33E52D-A4A7-5443-BC7F-84B85180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7F1ECB66-0D1D-914F-B360-35B3A71D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F20DDAD6-C8D7-7840-8F50-16336B67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262CC7A0-3FA5-2B41-8505-0B51E9DE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048FFBA6-3823-B846-8153-5263C51E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1981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Crime scene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CD0BD06E-2EB3-F24B-8A49-5AEBB609F2C7}"/>
              </a:ext>
            </a:extLst>
          </p:cNvPr>
          <p:cNvSpPr/>
          <p:nvPr/>
        </p:nvSpPr>
        <p:spPr bwMode="auto">
          <a:xfrm>
            <a:off x="2133600" y="4191000"/>
            <a:ext cx="4572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F0D0FA8-4DCA-6A4F-A183-311F28DF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Reference</a:t>
            </a:r>
          </a:p>
        </p:txBody>
      </p:sp>
      <p:pic>
        <p:nvPicPr>
          <p:cNvPr id="37901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03F81E60-3042-8A45-8FA8-7FBC8137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435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300082DD-609D-864D-B6FF-CECD5B35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9363"/>
            <a:ext cx="304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Genotype database</a:t>
            </a:r>
          </a:p>
        </p:txBody>
      </p:sp>
      <p:pic>
        <p:nvPicPr>
          <p:cNvPr id="37903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B8C918DE-C801-5740-9964-666AF6F2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CAD1BD95-7F07-8544-A1C0-C6846E22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EBB10BED-B865-604A-86C3-37E8FF2D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716B9829-AB84-084E-8B98-291D02A2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656B21E9-EE23-D94E-8C4E-E24D1289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FCC70CA5-705C-6F40-8D0C-B8F034DE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D72A06CB-A989-3344-BD59-2A4DD966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10163"/>
            <a:ext cx="1981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Criminals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3917BFD1-56CD-A047-8273-E89EB46BA57F}"/>
              </a:ext>
            </a:extLst>
          </p:cNvPr>
          <p:cNvSpPr/>
          <p:nvPr/>
        </p:nvSpPr>
        <p:spPr bwMode="auto">
          <a:xfrm>
            <a:off x="6477000" y="4195763"/>
            <a:ext cx="4572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81F464CD-14BA-BB41-ADDB-4FE33B9FA8BA}"/>
              </a:ext>
            </a:extLst>
          </p:cNvPr>
          <p:cNvSpPr/>
          <p:nvPr/>
        </p:nvSpPr>
        <p:spPr bwMode="auto">
          <a:xfrm>
            <a:off x="3962400" y="3276600"/>
            <a:ext cx="1066800" cy="4572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FF1623A7-203E-9646-B95D-38794F44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4275138"/>
            <a:ext cx="11604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Infer &amp;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Upload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B5068F61-D70E-804C-9EAF-0DC54C67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3741738"/>
            <a:ext cx="1312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Match &amp;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Report</a:t>
            </a:r>
          </a:p>
        </p:txBody>
      </p:sp>
      <p:pic>
        <p:nvPicPr>
          <p:cNvPr id="37914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F0EA119C-149A-C449-A886-99C54F2C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19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19" descr="deadsmileyface.jpg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A7796CBA-D709-8B44-BAE7-A9988957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1">
            <a:extLst>
              <a:ext uri="{FF2B5EF4-FFF2-40B4-BE49-F238E27FC236}">
                <a16:creationId xmlns:a16="http://schemas.microsoft.com/office/drawing/2014/main" id="{7C50465A-CEEF-5442-8C14-6D139902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8483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111310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26F6-7AE4-5047-9EEC-D7E8A47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Recommendations for forensic genotyping practice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CC923-2F92-CE44-A62B-5FDC26F843C5}"/>
              </a:ext>
            </a:extLst>
          </p:cNvPr>
          <p:cNvSpPr txBox="1"/>
          <p:nvPr/>
        </p:nvSpPr>
        <p:spPr>
          <a:xfrm>
            <a:off x="219217" y="2589375"/>
            <a:ext cx="8705565" cy="260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NZ" dirty="0">
                <a:solidFill>
                  <a:srgbClr val="0432FF"/>
                </a:solidFill>
              </a:rPr>
              <a:t>Use </a:t>
            </a:r>
            <a:r>
              <a:rPr lang="en-NZ" dirty="0" err="1">
                <a:solidFill>
                  <a:srgbClr val="0432FF"/>
                </a:solidFill>
              </a:rPr>
              <a:t>TrueAllele</a:t>
            </a:r>
            <a:r>
              <a:rPr lang="en-NZ" dirty="0">
                <a:solidFill>
                  <a:srgbClr val="0432FF"/>
                </a:solidFill>
              </a:rPr>
              <a:t> computers to fully automate DNA interpretation  </a:t>
            </a:r>
            <a:endParaRPr lang="en-US" dirty="0">
              <a:solidFill>
                <a:srgbClr val="0432FF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NZ" dirty="0">
                <a:solidFill>
                  <a:srgbClr val="0432FF"/>
                </a:solidFill>
              </a:rPr>
              <a:t>Computers solve 100-dimensional problems that people can’t</a:t>
            </a:r>
            <a:endParaRPr lang="en-US" dirty="0">
              <a:solidFill>
                <a:srgbClr val="0432FF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NZ" dirty="0">
                <a:solidFill>
                  <a:srgbClr val="0432FF"/>
                </a:solidFill>
              </a:rPr>
              <a:t>Eliminate people from the interpretation process</a:t>
            </a:r>
          </a:p>
          <a:p>
            <a:pPr algn="l"/>
            <a:r>
              <a:rPr lang="en-NZ" dirty="0">
                <a:solidFill>
                  <a:srgbClr val="0432FF"/>
                </a:solidFill>
              </a:rPr>
              <a:t>	</a:t>
            </a:r>
            <a:r>
              <a:rPr lang="en-NZ" dirty="0">
                <a:solidFill>
                  <a:srgbClr val="0070C0"/>
                </a:solidFill>
              </a:rPr>
              <a:t>waste, cost, time, error, </a:t>
            </a:r>
            <a:r>
              <a:rPr lang="en-NZ" dirty="0" err="1">
                <a:solidFill>
                  <a:srgbClr val="0070C0"/>
                </a:solidFill>
              </a:rPr>
              <a:t>labor</a:t>
            </a:r>
            <a:r>
              <a:rPr lang="en-NZ" dirty="0">
                <a:solidFill>
                  <a:srgbClr val="0070C0"/>
                </a:solidFill>
              </a:rPr>
              <a:t>, limits, bias, impact, …</a:t>
            </a:r>
          </a:p>
          <a:p>
            <a:pPr algn="l">
              <a:lnSpc>
                <a:spcPct val="150000"/>
              </a:lnSpc>
            </a:pPr>
            <a:r>
              <a:rPr lang="en-NZ" dirty="0">
                <a:solidFill>
                  <a:srgbClr val="0432FF"/>
                </a:solidFill>
              </a:rPr>
              <a:t>Have people interact with society, explain results</a:t>
            </a:r>
            <a:r>
              <a:rPr lang="en-US" dirty="0">
                <a:solidFill>
                  <a:srgbClr val="0432FF"/>
                </a:solidFill>
                <a:effectLst/>
              </a:rPr>
              <a:t> 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382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FC8E-17CC-D549-9A6C-D6D84A3F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Scientific literature and technical knowledge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BD2D3-F438-FD48-B2B5-EFC1D2739002}"/>
              </a:ext>
            </a:extLst>
          </p:cNvPr>
          <p:cNvSpPr txBox="1"/>
          <p:nvPr/>
        </p:nvSpPr>
        <p:spPr>
          <a:xfrm>
            <a:off x="2276339" y="2256830"/>
            <a:ext cx="45913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Peer-reviewed journal articles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Internal validation studies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Academic thesis papers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Manufacturer method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Data-rich white papers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Patent specifications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On-line talks &amp; tutorials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E32A2-2EE8-7241-A02C-B00AEB073177}"/>
              </a:ext>
            </a:extLst>
          </p:cNvPr>
          <p:cNvSpPr txBox="1"/>
          <p:nvPr/>
        </p:nvSpPr>
        <p:spPr>
          <a:xfrm>
            <a:off x="3349548" y="5438716"/>
            <a:ext cx="244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Empirical testing</a:t>
            </a:r>
          </a:p>
        </p:txBody>
      </p:sp>
    </p:spTree>
    <p:extLst>
      <p:ext uri="{BB962C8B-B14F-4D97-AF65-F5344CB8AC3E}">
        <p14:creationId xmlns:p14="http://schemas.microsoft.com/office/powerpoint/2010/main" val="3036393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BDC8136-B37E-734B-92EB-2927B4F9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Peer-reviewed validation studies 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ABC62237-010E-D346-8138-131136A2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</a:t>
            </a:r>
            <a:r>
              <a:rPr lang="en-US" altLang="en-US" sz="1600" dirty="0">
                <a:solidFill>
                  <a:srgbClr val="0000FF"/>
                </a:solidFill>
                <a:sym typeface="Wingdings" pitchFamily="2" charset="2"/>
              </a:rPr>
              <a:t>;65(2):380-398.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</p:spTree>
    <p:extLst>
      <p:ext uri="{BB962C8B-B14F-4D97-AF65-F5344CB8AC3E}">
        <p14:creationId xmlns:p14="http://schemas.microsoft.com/office/powerpoint/2010/main" val="15898929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2889-80E5-2949-A9DD-96C93BA3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lectures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EE070-433A-8140-8EA4-EBFC7297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60" y="1718416"/>
            <a:ext cx="7050280" cy="457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CD47B-453D-F14F-84F3-69480225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1900"/>
            <a:ext cx="1409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79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B1883C4-E3E7-FA46-A1AB-52A325AE3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More information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B15C0B5-7C66-2442-B188-FC69E30E9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www.cybgen.com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/information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297B2A7-AAEA-E347-B87D-CD95108F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</a:rPr>
              <a:t>• Courses</a:t>
            </a:r>
          </a:p>
          <a:p>
            <a:pPr algn="l"/>
            <a:r>
              <a:rPr lang="en-US" altLang="en-US">
                <a:solidFill>
                  <a:srgbClr val="0000FF"/>
                </a:solidFill>
              </a:rPr>
              <a:t>• Newsletters</a:t>
            </a:r>
          </a:p>
          <a:p>
            <a:pPr algn="l"/>
            <a:r>
              <a:rPr lang="en-US" altLang="en-US">
                <a:solidFill>
                  <a:srgbClr val="0000FF"/>
                </a:solidFill>
              </a:rPr>
              <a:t>• Newsroom</a:t>
            </a:r>
          </a:p>
          <a:p>
            <a:pPr algn="l"/>
            <a:r>
              <a:rPr lang="en-US" altLang="en-US">
                <a:solidFill>
                  <a:srgbClr val="0000FF"/>
                </a:solidFill>
              </a:rPr>
              <a:t>• Presentations</a:t>
            </a:r>
          </a:p>
          <a:p>
            <a:pPr algn="l"/>
            <a:r>
              <a:rPr lang="en-US" altLang="en-US">
                <a:solidFill>
                  <a:srgbClr val="0000FF"/>
                </a:solidFill>
              </a:rPr>
              <a:t>• Publications</a:t>
            </a:r>
          </a:p>
          <a:p>
            <a:pPr algn="l"/>
            <a:r>
              <a:rPr lang="en-US" altLang="en-US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8916" name="TextBox 1">
            <a:extLst>
              <a:ext uri="{FF2B5EF4-FFF2-40B4-BE49-F238E27FC236}">
                <a16:creationId xmlns:a16="http://schemas.microsoft.com/office/drawing/2014/main" id="{D6C1D4CD-EE81-C44C-8E7F-1E82F285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 alt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8917" name="Picture 1" descr="YouTube-logo-full_color.png">
            <a:extLst>
              <a:ext uri="{FF2B5EF4-FFF2-40B4-BE49-F238E27FC236}">
                <a16:creationId xmlns:a16="http://schemas.microsoft.com/office/drawing/2014/main" id="{533A7BF9-4A72-E741-8289-84294967C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trueallele.jpg">
            <a:extLst>
              <a:ext uri="{FF2B5EF4-FFF2-40B4-BE49-F238E27FC236}">
                <a16:creationId xmlns:a16="http://schemas.microsoft.com/office/drawing/2014/main" id="{47AD87FB-9A5E-EE49-8130-4632381D6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>
            <a:extLst>
              <a:ext uri="{FF2B5EF4-FFF2-40B4-BE49-F238E27FC236}">
                <a16:creationId xmlns:a16="http://schemas.microsoft.com/office/drawing/2014/main" id="{87B0CE34-C161-0B42-AF70-59B41796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E60ADF5F-069C-A94B-A50B-C16A96DC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perlin@cybgen.com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D4BD-6B14-BA40-8E13-E863C420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modeling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84FAD-DA6F-0F40-BFB5-9FF7EDD8E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7"/>
          <a:stretch/>
        </p:blipFill>
        <p:spPr>
          <a:xfrm>
            <a:off x="640960" y="1625263"/>
            <a:ext cx="3792537" cy="5155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B25A1-51C2-EC4A-A301-C3F6FA44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63" y="1625263"/>
            <a:ext cx="3792537" cy="3755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0225A4-0E2B-2C40-A1E6-622F8608DC04}"/>
              </a:ext>
            </a:extLst>
          </p:cNvPr>
          <p:cNvSpPr/>
          <p:nvPr/>
        </p:nvSpPr>
        <p:spPr>
          <a:xfrm>
            <a:off x="-87086" y="-2478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Perlin MW, Legler MM, Spencer CE, Smith JL, Allan WP, Belrose JL,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Duceman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BW. Validating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</a:rPr>
              <a:t>TrueAllele</a:t>
            </a:r>
            <a:r>
              <a:rPr lang="en-US" altLang="en-US" sz="2000" baseline="30000" dirty="0">
                <a:solidFill>
                  <a:schemeClr val="bg2">
                    <a:lumMod val="50000"/>
                  </a:schemeClr>
                </a:solidFill>
              </a:rPr>
              <a:t>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DNA mixture interpretation. </a:t>
            </a:r>
            <a:r>
              <a:rPr lang="en-US" altLang="en-US" sz="2000" i="1" dirty="0">
                <a:solidFill>
                  <a:schemeClr val="bg2">
                    <a:lumMod val="50000"/>
                  </a:schemeClr>
                </a:solidFill>
              </a:rPr>
              <a:t>Journal of Forensic Sciences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. 2011;56(6):1430-1447.</a:t>
            </a:r>
          </a:p>
        </p:txBody>
      </p:sp>
    </p:spTree>
    <p:extLst>
      <p:ext uri="{BB962C8B-B14F-4D97-AF65-F5344CB8AC3E}">
        <p14:creationId xmlns:p14="http://schemas.microsoft.com/office/powerpoint/2010/main" val="101311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A2AE-0DEF-2949-B98D-ED825CC1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Two-step objective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942AF-9692-884E-A608-3A9C8C587505}"/>
              </a:ext>
            </a:extLst>
          </p:cNvPr>
          <p:cNvSpPr txBox="1"/>
          <p:nvPr/>
        </p:nvSpPr>
        <p:spPr>
          <a:xfrm>
            <a:off x="1654374" y="2680509"/>
            <a:ext cx="5835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Genotype probability q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for all </a:t>
            </a:r>
            <a:r>
              <a:rPr lang="en-US" dirty="0">
                <a:solidFill>
                  <a:srgbClr val="7030A0"/>
                </a:solidFill>
              </a:rPr>
              <a:t>allele pairs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from analyzing the </a:t>
            </a:r>
            <a:r>
              <a:rPr lang="en-US" dirty="0">
                <a:solidFill>
                  <a:srgbClr val="C00000"/>
                </a:solidFill>
              </a:rPr>
              <a:t>evidence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data</a:t>
            </a:r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each contributor at every locus.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CAAC3-2EA7-204B-9E9E-253A76EBD061}"/>
              </a:ext>
            </a:extLst>
          </p:cNvPr>
          <p:cNvSpPr txBox="1"/>
          <p:nvPr/>
        </p:nvSpPr>
        <p:spPr>
          <a:xfrm>
            <a:off x="725776" y="2096363"/>
            <a:ext cx="695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Without looking at the </a:t>
            </a:r>
            <a:r>
              <a:rPr lang="en-US" dirty="0">
                <a:solidFill>
                  <a:srgbClr val="FF0000"/>
                </a:solidFill>
              </a:rPr>
              <a:t>suspect’s genotype</a:t>
            </a:r>
            <a:r>
              <a:rPr lang="en-US" dirty="0"/>
              <a:t>,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49493-E6A2-E546-9353-DF1EBE6F04E2}"/>
              </a:ext>
            </a:extLst>
          </p:cNvPr>
          <p:cNvSpPr txBox="1"/>
          <p:nvPr/>
        </p:nvSpPr>
        <p:spPr>
          <a:xfrm>
            <a:off x="725779" y="4192156"/>
            <a:ext cx="661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Afterwards, plug in the </a:t>
            </a:r>
            <a:r>
              <a:rPr lang="en-US" dirty="0">
                <a:solidFill>
                  <a:srgbClr val="FF0000"/>
                </a:solidFill>
              </a:rPr>
              <a:t>suspect’s genotype 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6DAAF-E4E3-5943-A50E-CC71965373DC}"/>
              </a:ext>
            </a:extLst>
          </p:cNvPr>
          <p:cNvSpPr txBox="1"/>
          <p:nvPr/>
        </p:nvSpPr>
        <p:spPr>
          <a:xfrm>
            <a:off x="3186950" y="4985867"/>
            <a:ext cx="1710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LR(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/>
              <a:t>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91547-4FF7-7247-B4A5-84C220116FDC}"/>
                  </a:ext>
                </a:extLst>
              </p:cNvPr>
              <p:cNvSpPr txBox="1"/>
              <p:nvPr/>
            </p:nvSpPr>
            <p:spPr>
              <a:xfrm>
                <a:off x="4881103" y="4699821"/>
                <a:ext cx="1135594" cy="1173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91547-4FF7-7247-B4A5-84C22011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03" y="4699821"/>
                <a:ext cx="1135594" cy="1173398"/>
              </a:xfrm>
              <a:prstGeom prst="rect">
                <a:avLst/>
              </a:prstGeom>
              <a:blipFill>
                <a:blip r:embed="rId2"/>
                <a:stretch>
                  <a:fillRect l="-7778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18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83BC-10F7-9B43-AB06-7F04BE6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match distributions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1B68F5B-B185-CE4F-86E9-602C9B446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08974"/>
            <a:ext cx="591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A6DD-DA93-7640-A052-F7FF509AACFA}"/>
              </a:ext>
            </a:extLst>
          </p:cNvPr>
          <p:cNvSpPr txBox="1"/>
          <p:nvPr/>
        </p:nvSpPr>
        <p:spPr>
          <a:xfrm>
            <a:off x="1012371" y="1660629"/>
            <a:ext cx="711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Frequency distribution of noncontributor genotypes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8057F84-A0B5-8A4E-8ABF-4003A076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254" y="5106825"/>
            <a:ext cx="17478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FF0000"/>
                </a:solidFill>
              </a:rPr>
              <a:t>Error rate </a:t>
            </a:r>
          </a:p>
          <a:p>
            <a:pPr algn="ctr"/>
            <a:r>
              <a:rPr lang="en-US" altLang="en-US" sz="2200" dirty="0">
                <a:solidFill>
                  <a:srgbClr val="FF0000"/>
                </a:solidFill>
              </a:rPr>
              <a:t>rarity of</a:t>
            </a:r>
          </a:p>
          <a:p>
            <a:pPr algn="ctr"/>
            <a:r>
              <a:rPr lang="en-US" altLang="en-US" sz="2200" dirty="0">
                <a:solidFill>
                  <a:srgbClr val="FF0000"/>
                </a:solidFill>
              </a:rPr>
              <a:t>LR match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084665-7E05-404D-B894-40FD9930292E}"/>
              </a:ext>
            </a:extLst>
          </p:cNvPr>
          <p:cNvCxnSpPr/>
          <p:nvPr/>
        </p:nvCxnSpPr>
        <p:spPr bwMode="auto">
          <a:xfrm>
            <a:off x="6529091" y="6049165"/>
            <a:ext cx="34834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331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28094</TotalTime>
  <Words>2232</Words>
  <Application>Microsoft Macintosh PowerPoint</Application>
  <PresentationFormat>On-screen Show (4:3)</PresentationFormat>
  <Paragraphs>472</Paragraphs>
  <Slides>69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ＭＳ Ｐゴシック</vt:lpstr>
      <vt:lpstr>Arial</vt:lpstr>
      <vt:lpstr>Cambria Math</vt:lpstr>
      <vt:lpstr>Times</vt:lpstr>
      <vt:lpstr>Wingdings</vt:lpstr>
      <vt:lpstr>Blank Presentation</vt:lpstr>
      <vt:lpstr>Human factors in automated forensic DNA examination</vt:lpstr>
      <vt:lpstr>Working group questions</vt:lpstr>
      <vt:lpstr>PCR introduces randomness</vt:lpstr>
      <vt:lpstr>DNA mixtures – many answers</vt:lpstr>
      <vt:lpstr>Thresholds introduce error</vt:lpstr>
      <vt:lpstr>Find all genotypes, with probability</vt:lpstr>
      <vt:lpstr>Bayesian modeling</vt:lpstr>
      <vt:lpstr>Two-step objective approach</vt:lpstr>
      <vt:lpstr>Genotype match distributions</vt:lpstr>
      <vt:lpstr> </vt:lpstr>
      <vt:lpstr>Question 1</vt:lpstr>
      <vt:lpstr>Easy with separated genotypes</vt:lpstr>
      <vt:lpstr>DNA genotype</vt:lpstr>
      <vt:lpstr>DNA evidence interpretation</vt:lpstr>
      <vt:lpstr>DNA mixture interpretation</vt:lpstr>
      <vt:lpstr>Question 2</vt:lpstr>
      <vt:lpstr>Computers can use all the data</vt:lpstr>
      <vt:lpstr>How the computer thinks</vt:lpstr>
      <vt:lpstr>How the computer thinks</vt:lpstr>
      <vt:lpstr>How the computer thinks</vt:lpstr>
      <vt:lpstr>How the computer thinks</vt:lpstr>
      <vt:lpstr>How the computer thinks</vt:lpstr>
      <vt:lpstr>How the computer thinks</vt:lpstr>
      <vt:lpstr>How the computer thinks</vt:lpstr>
      <vt:lpstr>Evidence genotype</vt:lpstr>
      <vt:lpstr>DNA match information</vt:lpstr>
      <vt:lpstr>Match information at 22 loci</vt:lpstr>
      <vt:lpstr>Is the suspect in the evidence?</vt:lpstr>
      <vt:lpstr>Match statistics</vt:lpstr>
      <vt:lpstr>Match statistics</vt:lpstr>
      <vt:lpstr>Non-contributor analysis</vt:lpstr>
      <vt:lpstr>Question 3</vt:lpstr>
      <vt:lpstr>Validation metrics</vt:lpstr>
      <vt:lpstr>A. Specificity</vt:lpstr>
      <vt:lpstr> </vt:lpstr>
      <vt:lpstr> </vt:lpstr>
      <vt:lpstr> </vt:lpstr>
      <vt:lpstr>TrueAllele specificity</vt:lpstr>
      <vt:lpstr>Exact vs. sampled</vt:lpstr>
      <vt:lpstr>B. Sensitivity</vt:lpstr>
      <vt:lpstr>PowerPoint Presentation</vt:lpstr>
      <vt:lpstr> </vt:lpstr>
      <vt:lpstr> </vt:lpstr>
      <vt:lpstr>TrueAllele sensitivity</vt:lpstr>
      <vt:lpstr>C. Reproducibility</vt:lpstr>
      <vt:lpstr>TrueAllele reproducibility</vt:lpstr>
      <vt:lpstr>D. TrueAllele accuracy</vt:lpstr>
      <vt:lpstr> </vt:lpstr>
      <vt:lpstr>Question 4</vt:lpstr>
      <vt:lpstr>Representative of casework</vt:lpstr>
      <vt:lpstr>Question 5</vt:lpstr>
      <vt:lpstr> </vt:lpstr>
      <vt:lpstr> </vt:lpstr>
      <vt:lpstr>Higher human error</vt:lpstr>
      <vt:lpstr>Human review should not be done</vt:lpstr>
      <vt:lpstr>TrueAllele Casework Workflow</vt:lpstr>
      <vt:lpstr>Automated operation</vt:lpstr>
      <vt:lpstr>Question 6</vt:lpstr>
      <vt:lpstr>TrueAllele calibration-free</vt:lpstr>
      <vt:lpstr>Question 7</vt:lpstr>
      <vt:lpstr>No ‘warnings’</vt:lpstr>
      <vt:lpstr>Question 8</vt:lpstr>
      <vt:lpstr>Automated TrueAllele database</vt:lpstr>
      <vt:lpstr>Upload and compare all DNA</vt:lpstr>
      <vt:lpstr>Recommendations for forensic genotyping practice</vt:lpstr>
      <vt:lpstr>Scientific literature and technical knowledge</vt:lpstr>
      <vt:lpstr>Peer-reviewed validation studies </vt:lpstr>
      <vt:lpstr>TrueAllele lectures</vt:lpstr>
      <vt:lpstr>More information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2694</cp:revision>
  <cp:lastPrinted>2016-02-18T21:31:26Z</cp:lastPrinted>
  <dcterms:modified xsi:type="dcterms:W3CDTF">2021-04-26T15:34:24Z</dcterms:modified>
</cp:coreProperties>
</file>