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329" r:id="rId3"/>
    <p:sldId id="534" r:id="rId4"/>
    <p:sldId id="591" r:id="rId5"/>
    <p:sldId id="592" r:id="rId6"/>
    <p:sldId id="549" r:id="rId7"/>
    <p:sldId id="550" r:id="rId8"/>
    <p:sldId id="509" r:id="rId9"/>
    <p:sldId id="568" r:id="rId10"/>
    <p:sldId id="543" r:id="rId11"/>
    <p:sldId id="546" r:id="rId12"/>
    <p:sldId id="548" r:id="rId13"/>
    <p:sldId id="508" r:id="rId14"/>
    <p:sldId id="515" r:id="rId15"/>
    <p:sldId id="519" r:id="rId16"/>
    <p:sldId id="507" r:id="rId17"/>
    <p:sldId id="513" r:id="rId18"/>
    <p:sldId id="518" r:id="rId19"/>
    <p:sldId id="576" r:id="rId20"/>
    <p:sldId id="577" r:id="rId21"/>
    <p:sldId id="463" r:id="rId22"/>
    <p:sldId id="578" r:id="rId23"/>
    <p:sldId id="474" r:id="rId24"/>
    <p:sldId id="579" r:id="rId25"/>
    <p:sldId id="580" r:id="rId26"/>
    <p:sldId id="589" r:id="rId27"/>
    <p:sldId id="590" r:id="rId28"/>
    <p:sldId id="593" r:id="rId29"/>
    <p:sldId id="594" r:id="rId30"/>
    <p:sldId id="569" r:id="rId31"/>
    <p:sldId id="564" r:id="rId32"/>
    <p:sldId id="562" r:id="rId33"/>
    <p:sldId id="585" r:id="rId34"/>
    <p:sldId id="586" r:id="rId35"/>
    <p:sldId id="502" r:id="rId36"/>
    <p:sldId id="587" r:id="rId37"/>
    <p:sldId id="574" r:id="rId38"/>
    <p:sldId id="575" r:id="rId39"/>
    <p:sldId id="499" r:id="rId40"/>
    <p:sldId id="588" r:id="rId41"/>
    <p:sldId id="559" r:id="rId42"/>
    <p:sldId id="489" r:id="rId43"/>
    <p:sldId id="560" r:id="rId4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85D134"/>
    <a:srgbClr val="996633"/>
    <a:srgbClr val="667BC8"/>
    <a:srgbClr val="FFFFFF"/>
    <a:srgbClr val="800080"/>
    <a:srgbClr val="FF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07" d="100"/>
          <a:sy n="107" d="100"/>
        </p:scale>
        <p:origin x="1760" y="168"/>
      </p:cViewPr>
      <p:guideLst>
        <p:guide orient="horz" pos="13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Cybergenetics © </a:t>
            </a:r>
            <a:r>
              <a:rPr lang="en-US" dirty="0" smtClean="0"/>
              <a:t>2003-2017</a:t>
            </a:r>
            <a:endParaRPr lang="en-US" dirty="0"/>
          </a:p>
        </p:txBody>
      </p:sp>
      <p:sp>
        <p:nvSpPr>
          <p:cNvPr id="1617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CFCB10-135C-784B-9841-A1DCCBBCD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3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39E01-0663-BD42-A841-A6EB9BDD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86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2003-2011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1BC77C-40AC-3F41-9099-52A19013243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2007-2010</a:t>
            </a:r>
          </a:p>
        </p:txBody>
      </p:sp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2AF2DC-82BF-A547-9DD5-F8B016CCA0C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71C2-2719-3047-88C5-35F949B4B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4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CE306-1CC2-424E-844B-375B0EAF5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9EA1D-3A1C-B245-9CC7-ED005E2B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0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0B095-7C42-5546-B9A9-461E8B6AAB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13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B2705-B41F-7947-A1EB-429EF5ECB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51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AAFD-8515-6048-AB87-E3D79C57C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46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3BEA0-3B5A-B54C-BAD2-D95917839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4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3A3E-E8D6-D743-B903-296DE22474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4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90365-1591-4F4D-9527-AC7CB0033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61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446B-DC3C-A64C-9457-D0D4E21C29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20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595B-ADA5-3249-8224-C7ABEF61C0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5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2AEA-262C-C346-9043-0822916D9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3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2B96-1B1C-374A-A373-A0B4E4DE1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88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8D51F-C0BE-554C-9B0B-99A8656DC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27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653AC-D46E-E94C-84EA-357AEE8A2D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6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4378-5563-0C49-A6DE-5421852B2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1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C163B-0FCA-A841-867E-B5C670DCA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1144-8C52-4E41-8577-5DFF9677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601D-D91B-FB40-B43C-0DC82FA67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6D3C-F30B-8E40-91E5-A104DE688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2948-6278-1740-9BF8-2398BF72C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7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715B-D93C-9349-8D8C-C34471B82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7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E3A58518-FD13-5C48-B248-304FAD68F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F9FD827B-3C2D-734D-9621-B86CF32F08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2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t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  <a:latin typeface="Arial" charset="0"/>
              </a:rPr>
              <a:t>The Triumph and Tragedy</a:t>
            </a:r>
            <a:br>
              <a:rPr lang="en-US" sz="40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Arial" charset="0"/>
              </a:rPr>
              <a:t>of DNA Evidence</a:t>
            </a:r>
            <a:endParaRPr lang="en-US" sz="4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326120" y="4817890"/>
            <a:ext cx="4583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 W Perlin, PhD, MD, PhD</a:t>
            </a:r>
          </a:p>
          <a:p>
            <a:pPr>
              <a:defRPr/>
            </a:pPr>
            <a:r>
              <a:rPr lang="en-US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</a:t>
            </a: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Pittsburgh, 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</a:t>
            </a:r>
            <a:endParaRPr lang="en-US" b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84563" y="6477000"/>
            <a:ext cx="2160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2003-2017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32419" y="2646530"/>
            <a:ext cx="32707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Friendship Village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May, 2017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Pittsburgh, 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ittsburgh_Skyline.tiff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321"/>
            <a:ext cx="9144000" cy="286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heights &amp; vacant lots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3632205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1193800" y="3810946"/>
            <a:ext cx="431800" cy="1421454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77533" y="3810945"/>
            <a:ext cx="1100667" cy="142145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3810945"/>
            <a:ext cx="787399" cy="142145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452532" y="3811891"/>
            <a:ext cx="694267" cy="1428975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70132" y="3818467"/>
            <a:ext cx="541867" cy="1413931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0" y="5240872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Isosceles Triangle 13"/>
          <p:cNvSpPr/>
          <p:nvPr/>
        </p:nvSpPr>
        <p:spPr bwMode="auto">
          <a:xfrm>
            <a:off x="1185334" y="3649134"/>
            <a:ext cx="448733" cy="160867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2286001" y="3649134"/>
            <a:ext cx="1083732" cy="152399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Isosceles Triangle 16"/>
          <p:cNvSpPr/>
          <p:nvPr/>
        </p:nvSpPr>
        <p:spPr bwMode="auto">
          <a:xfrm>
            <a:off x="3953934" y="3649134"/>
            <a:ext cx="804333" cy="152399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>
            <a:off x="5444067" y="3640668"/>
            <a:ext cx="702733" cy="160866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>
            <a:off x="6561667" y="3649135"/>
            <a:ext cx="550333" cy="160866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Isosceles Triangle 50"/>
          <p:cNvSpPr/>
          <p:nvPr/>
        </p:nvSpPr>
        <p:spPr bwMode="auto">
          <a:xfrm>
            <a:off x="211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>
            <a:off x="8043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Isosceles Triangle 52"/>
          <p:cNvSpPr/>
          <p:nvPr/>
        </p:nvSpPr>
        <p:spPr bwMode="auto">
          <a:xfrm>
            <a:off x="14817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>
            <a:off x="2159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>
            <a:off x="27517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Isosceles Triangle 55"/>
          <p:cNvSpPr/>
          <p:nvPr/>
        </p:nvSpPr>
        <p:spPr bwMode="auto">
          <a:xfrm>
            <a:off x="3429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Isosceles Triangle 56"/>
          <p:cNvSpPr/>
          <p:nvPr/>
        </p:nvSpPr>
        <p:spPr bwMode="auto">
          <a:xfrm>
            <a:off x="4106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Isosceles Triangle 57"/>
          <p:cNvSpPr/>
          <p:nvPr/>
        </p:nvSpPr>
        <p:spPr bwMode="auto">
          <a:xfrm>
            <a:off x="4699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Isosceles Triangle 58"/>
          <p:cNvSpPr/>
          <p:nvPr/>
        </p:nvSpPr>
        <p:spPr bwMode="auto">
          <a:xfrm>
            <a:off x="53763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>
            <a:off x="6053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>
            <a:off x="66463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Isosceles Triangle 61"/>
          <p:cNvSpPr/>
          <p:nvPr/>
        </p:nvSpPr>
        <p:spPr bwMode="auto">
          <a:xfrm>
            <a:off x="7239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Isosceles Triangle 62"/>
          <p:cNvSpPr/>
          <p:nvPr/>
        </p:nvSpPr>
        <p:spPr bwMode="auto">
          <a:xfrm>
            <a:off x="7916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Isosceles Triangle 63"/>
          <p:cNvSpPr/>
          <p:nvPr/>
        </p:nvSpPr>
        <p:spPr bwMode="auto">
          <a:xfrm>
            <a:off x="8509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Isosceles Triangle 64"/>
          <p:cNvSpPr/>
          <p:nvPr/>
        </p:nvSpPr>
        <p:spPr bwMode="auto">
          <a:xfrm>
            <a:off x="91863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Isosceles Triangle 65"/>
          <p:cNvSpPr/>
          <p:nvPr/>
        </p:nvSpPr>
        <p:spPr bwMode="auto">
          <a:xfrm>
            <a:off x="9863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Isosceles Triangle 66"/>
          <p:cNvSpPr/>
          <p:nvPr/>
        </p:nvSpPr>
        <p:spPr bwMode="auto">
          <a:xfrm>
            <a:off x="104563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>
            <a:off x="11133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Isosceles Triangle 73"/>
          <p:cNvSpPr/>
          <p:nvPr/>
        </p:nvSpPr>
        <p:spPr bwMode="auto">
          <a:xfrm>
            <a:off x="16298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Isosceles Triangle 74"/>
          <p:cNvSpPr/>
          <p:nvPr/>
        </p:nvSpPr>
        <p:spPr bwMode="auto">
          <a:xfrm>
            <a:off x="169756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Isosceles Triangle 75"/>
          <p:cNvSpPr/>
          <p:nvPr/>
        </p:nvSpPr>
        <p:spPr bwMode="auto">
          <a:xfrm>
            <a:off x="17568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Isosceles Triangle 76"/>
          <p:cNvSpPr/>
          <p:nvPr/>
        </p:nvSpPr>
        <p:spPr bwMode="auto">
          <a:xfrm>
            <a:off x="18245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Isosceles Triangle 77"/>
          <p:cNvSpPr/>
          <p:nvPr/>
        </p:nvSpPr>
        <p:spPr bwMode="auto">
          <a:xfrm>
            <a:off x="18923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Isosceles Triangle 78"/>
          <p:cNvSpPr/>
          <p:nvPr/>
        </p:nvSpPr>
        <p:spPr bwMode="auto">
          <a:xfrm>
            <a:off x="19515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Isosceles Triangle 79"/>
          <p:cNvSpPr/>
          <p:nvPr/>
        </p:nvSpPr>
        <p:spPr bwMode="auto">
          <a:xfrm>
            <a:off x="20193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Isosceles Triangle 80"/>
          <p:cNvSpPr/>
          <p:nvPr/>
        </p:nvSpPr>
        <p:spPr bwMode="auto">
          <a:xfrm>
            <a:off x="208703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Isosceles Triangle 81"/>
          <p:cNvSpPr/>
          <p:nvPr/>
        </p:nvSpPr>
        <p:spPr bwMode="auto">
          <a:xfrm>
            <a:off x="21463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Isosceles Triangle 82"/>
          <p:cNvSpPr/>
          <p:nvPr/>
        </p:nvSpPr>
        <p:spPr bwMode="auto">
          <a:xfrm>
            <a:off x="22140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Isosceles Triangle 84"/>
          <p:cNvSpPr/>
          <p:nvPr/>
        </p:nvSpPr>
        <p:spPr bwMode="auto">
          <a:xfrm>
            <a:off x="61171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Isosceles Triangle 85"/>
          <p:cNvSpPr/>
          <p:nvPr/>
        </p:nvSpPr>
        <p:spPr bwMode="auto">
          <a:xfrm>
            <a:off x="617643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Isosceles Triangle 86"/>
          <p:cNvSpPr/>
          <p:nvPr/>
        </p:nvSpPr>
        <p:spPr bwMode="auto">
          <a:xfrm>
            <a:off x="624416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Isosceles Triangle 87"/>
          <p:cNvSpPr/>
          <p:nvPr/>
        </p:nvSpPr>
        <p:spPr bwMode="auto">
          <a:xfrm>
            <a:off x="630343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Isosceles Triangle 88"/>
          <p:cNvSpPr/>
          <p:nvPr/>
        </p:nvSpPr>
        <p:spPr bwMode="auto">
          <a:xfrm>
            <a:off x="63711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Isosceles Triangle 89"/>
          <p:cNvSpPr/>
          <p:nvPr/>
        </p:nvSpPr>
        <p:spPr bwMode="auto">
          <a:xfrm>
            <a:off x="643889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Isosceles Triangle 90"/>
          <p:cNvSpPr/>
          <p:nvPr/>
        </p:nvSpPr>
        <p:spPr bwMode="auto">
          <a:xfrm>
            <a:off x="64981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Isosceles Triangle 97"/>
          <p:cNvSpPr/>
          <p:nvPr/>
        </p:nvSpPr>
        <p:spPr bwMode="auto">
          <a:xfrm>
            <a:off x="337820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Isosceles Triangle 98"/>
          <p:cNvSpPr/>
          <p:nvPr/>
        </p:nvSpPr>
        <p:spPr bwMode="auto">
          <a:xfrm>
            <a:off x="344593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Isosceles Triangle 99"/>
          <p:cNvSpPr/>
          <p:nvPr/>
        </p:nvSpPr>
        <p:spPr bwMode="auto">
          <a:xfrm>
            <a:off x="350520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Isosceles Triangle 100"/>
          <p:cNvSpPr/>
          <p:nvPr/>
        </p:nvSpPr>
        <p:spPr bwMode="auto">
          <a:xfrm>
            <a:off x="35729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Isosceles Triangle 101"/>
          <p:cNvSpPr/>
          <p:nvPr/>
        </p:nvSpPr>
        <p:spPr bwMode="auto">
          <a:xfrm>
            <a:off x="36406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Isosceles Triangle 102"/>
          <p:cNvSpPr/>
          <p:nvPr/>
        </p:nvSpPr>
        <p:spPr bwMode="auto">
          <a:xfrm>
            <a:off x="36999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Isosceles Triangle 103"/>
          <p:cNvSpPr/>
          <p:nvPr/>
        </p:nvSpPr>
        <p:spPr bwMode="auto">
          <a:xfrm>
            <a:off x="37676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Isosceles Triangle 104"/>
          <p:cNvSpPr/>
          <p:nvPr/>
        </p:nvSpPr>
        <p:spPr bwMode="auto">
          <a:xfrm>
            <a:off x="383539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Isosceles Triangle 105"/>
          <p:cNvSpPr/>
          <p:nvPr/>
        </p:nvSpPr>
        <p:spPr bwMode="auto">
          <a:xfrm>
            <a:off x="38946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Isosceles Triangle 106"/>
          <p:cNvSpPr/>
          <p:nvPr/>
        </p:nvSpPr>
        <p:spPr bwMode="auto">
          <a:xfrm>
            <a:off x="47582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Isosceles Triangle 107"/>
          <p:cNvSpPr/>
          <p:nvPr/>
        </p:nvSpPr>
        <p:spPr bwMode="auto">
          <a:xfrm>
            <a:off x="48260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Isosceles Triangle 108"/>
          <p:cNvSpPr/>
          <p:nvPr/>
        </p:nvSpPr>
        <p:spPr bwMode="auto">
          <a:xfrm>
            <a:off x="48852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Isosceles Triangle 109"/>
          <p:cNvSpPr/>
          <p:nvPr/>
        </p:nvSpPr>
        <p:spPr bwMode="auto">
          <a:xfrm>
            <a:off x="49445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Isosceles Triangle 110"/>
          <p:cNvSpPr/>
          <p:nvPr/>
        </p:nvSpPr>
        <p:spPr bwMode="auto">
          <a:xfrm>
            <a:off x="501226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Isosceles Triangle 111"/>
          <p:cNvSpPr/>
          <p:nvPr/>
        </p:nvSpPr>
        <p:spPr bwMode="auto">
          <a:xfrm>
            <a:off x="50715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Isosceles Triangle 112"/>
          <p:cNvSpPr/>
          <p:nvPr/>
        </p:nvSpPr>
        <p:spPr bwMode="auto">
          <a:xfrm>
            <a:off x="51392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Isosceles Triangle 113"/>
          <p:cNvSpPr/>
          <p:nvPr/>
        </p:nvSpPr>
        <p:spPr bwMode="auto">
          <a:xfrm>
            <a:off x="52070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Isosceles Triangle 114"/>
          <p:cNvSpPr/>
          <p:nvPr/>
        </p:nvSpPr>
        <p:spPr bwMode="auto">
          <a:xfrm>
            <a:off x="52662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Isosceles Triangle 115"/>
          <p:cNvSpPr/>
          <p:nvPr/>
        </p:nvSpPr>
        <p:spPr bwMode="auto">
          <a:xfrm>
            <a:off x="53340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Isosceles Triangle 116"/>
          <p:cNvSpPr/>
          <p:nvPr/>
        </p:nvSpPr>
        <p:spPr bwMode="auto">
          <a:xfrm>
            <a:off x="540173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Isosceles Triangle 121"/>
          <p:cNvSpPr/>
          <p:nvPr/>
        </p:nvSpPr>
        <p:spPr bwMode="auto">
          <a:xfrm>
            <a:off x="71204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Isosceles Triangle 122"/>
          <p:cNvSpPr/>
          <p:nvPr/>
        </p:nvSpPr>
        <p:spPr bwMode="auto">
          <a:xfrm>
            <a:off x="717973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Isosceles Triangle 123"/>
          <p:cNvSpPr/>
          <p:nvPr/>
        </p:nvSpPr>
        <p:spPr bwMode="auto">
          <a:xfrm>
            <a:off x="724747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Isosceles Triangle 124"/>
          <p:cNvSpPr/>
          <p:nvPr/>
        </p:nvSpPr>
        <p:spPr bwMode="auto">
          <a:xfrm>
            <a:off x="731520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Isosceles Triangle 125"/>
          <p:cNvSpPr/>
          <p:nvPr/>
        </p:nvSpPr>
        <p:spPr bwMode="auto">
          <a:xfrm>
            <a:off x="737447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Isosceles Triangle 126"/>
          <p:cNvSpPr/>
          <p:nvPr/>
        </p:nvSpPr>
        <p:spPr bwMode="auto">
          <a:xfrm>
            <a:off x="744220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Isosceles Triangle 127"/>
          <p:cNvSpPr/>
          <p:nvPr/>
        </p:nvSpPr>
        <p:spPr bwMode="auto">
          <a:xfrm>
            <a:off x="75099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Isosceles Triangle 128"/>
          <p:cNvSpPr/>
          <p:nvPr/>
        </p:nvSpPr>
        <p:spPr bwMode="auto">
          <a:xfrm>
            <a:off x="756920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Isosceles Triangle 129"/>
          <p:cNvSpPr/>
          <p:nvPr/>
        </p:nvSpPr>
        <p:spPr bwMode="auto">
          <a:xfrm>
            <a:off x="763693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Isosceles Triangle 130"/>
          <p:cNvSpPr/>
          <p:nvPr/>
        </p:nvSpPr>
        <p:spPr bwMode="auto">
          <a:xfrm>
            <a:off x="77046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Isosceles Triangle 131"/>
          <p:cNvSpPr/>
          <p:nvPr/>
        </p:nvSpPr>
        <p:spPr bwMode="auto">
          <a:xfrm>
            <a:off x="776393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Isosceles Triangle 132"/>
          <p:cNvSpPr/>
          <p:nvPr/>
        </p:nvSpPr>
        <p:spPr bwMode="auto">
          <a:xfrm>
            <a:off x="782320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Isosceles Triangle 133"/>
          <p:cNvSpPr/>
          <p:nvPr/>
        </p:nvSpPr>
        <p:spPr bwMode="auto">
          <a:xfrm>
            <a:off x="78909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Isosceles Triangle 134"/>
          <p:cNvSpPr/>
          <p:nvPr/>
        </p:nvSpPr>
        <p:spPr bwMode="auto">
          <a:xfrm>
            <a:off x="795020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Isosceles Triangle 135"/>
          <p:cNvSpPr/>
          <p:nvPr/>
        </p:nvSpPr>
        <p:spPr bwMode="auto">
          <a:xfrm>
            <a:off x="801793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Isosceles Triangle 136"/>
          <p:cNvSpPr/>
          <p:nvPr/>
        </p:nvSpPr>
        <p:spPr bwMode="auto">
          <a:xfrm>
            <a:off x="80856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Isosceles Triangle 137"/>
          <p:cNvSpPr/>
          <p:nvPr/>
        </p:nvSpPr>
        <p:spPr bwMode="auto">
          <a:xfrm>
            <a:off x="814493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Isosceles Triangle 138"/>
          <p:cNvSpPr/>
          <p:nvPr/>
        </p:nvSpPr>
        <p:spPr bwMode="auto">
          <a:xfrm>
            <a:off x="82126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Isosceles Triangle 151"/>
          <p:cNvSpPr/>
          <p:nvPr/>
        </p:nvSpPr>
        <p:spPr bwMode="auto">
          <a:xfrm>
            <a:off x="828040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Isosceles Triangle 152"/>
          <p:cNvSpPr/>
          <p:nvPr/>
        </p:nvSpPr>
        <p:spPr bwMode="auto">
          <a:xfrm>
            <a:off x="83396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Isosceles Triangle 153"/>
          <p:cNvSpPr/>
          <p:nvPr/>
        </p:nvSpPr>
        <p:spPr bwMode="auto">
          <a:xfrm>
            <a:off x="84074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Isosceles Triangle 154"/>
          <p:cNvSpPr/>
          <p:nvPr/>
        </p:nvSpPr>
        <p:spPr bwMode="auto">
          <a:xfrm>
            <a:off x="84751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Isosceles Triangle 155"/>
          <p:cNvSpPr/>
          <p:nvPr/>
        </p:nvSpPr>
        <p:spPr bwMode="auto">
          <a:xfrm>
            <a:off x="85344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Isosceles Triangle 156"/>
          <p:cNvSpPr/>
          <p:nvPr/>
        </p:nvSpPr>
        <p:spPr bwMode="auto">
          <a:xfrm>
            <a:off x="86021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Isosceles Triangle 157"/>
          <p:cNvSpPr/>
          <p:nvPr/>
        </p:nvSpPr>
        <p:spPr bwMode="auto">
          <a:xfrm>
            <a:off x="86698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Isosceles Triangle 158"/>
          <p:cNvSpPr/>
          <p:nvPr/>
        </p:nvSpPr>
        <p:spPr bwMode="auto">
          <a:xfrm>
            <a:off x="87291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Isosceles Triangle 159"/>
          <p:cNvSpPr/>
          <p:nvPr/>
        </p:nvSpPr>
        <p:spPr bwMode="auto">
          <a:xfrm>
            <a:off x="87968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Isosceles Triangle 160"/>
          <p:cNvSpPr/>
          <p:nvPr/>
        </p:nvSpPr>
        <p:spPr bwMode="auto">
          <a:xfrm>
            <a:off x="886460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Isosceles Triangle 161"/>
          <p:cNvSpPr/>
          <p:nvPr/>
        </p:nvSpPr>
        <p:spPr bwMode="auto">
          <a:xfrm>
            <a:off x="89238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Isosceles Triangle 162"/>
          <p:cNvSpPr/>
          <p:nvPr/>
        </p:nvSpPr>
        <p:spPr bwMode="auto">
          <a:xfrm>
            <a:off x="89831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Isosceles Triangle 163"/>
          <p:cNvSpPr/>
          <p:nvPr/>
        </p:nvSpPr>
        <p:spPr bwMode="auto">
          <a:xfrm>
            <a:off x="90508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6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3333" y="609600"/>
            <a:ext cx="82804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Simplify data to interpret mixture</a:t>
            </a:r>
            <a:endParaRPr lang="en-US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1869" y="4275663"/>
            <a:ext cx="5765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Apply threshold to find “alleles”</a:t>
            </a: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Add allele frequencies (f</a:t>
            </a:r>
            <a:r>
              <a:rPr lang="en-US" baseline="-25000" dirty="0" smtClean="0">
                <a:solidFill>
                  <a:srgbClr val="660066"/>
                </a:solidFill>
              </a:rPr>
              <a:t>1</a:t>
            </a:r>
            <a:r>
              <a:rPr lang="en-US" dirty="0" smtClean="0">
                <a:solidFill>
                  <a:srgbClr val="660066"/>
                </a:solidFill>
              </a:rPr>
              <a:t> + f</a:t>
            </a:r>
            <a:r>
              <a:rPr lang="en-US" baseline="-25000" dirty="0" smtClean="0">
                <a:solidFill>
                  <a:srgbClr val="660066"/>
                </a:solidFill>
              </a:rPr>
              <a:t>2</a:t>
            </a:r>
            <a:r>
              <a:rPr lang="en-US" dirty="0" smtClean="0">
                <a:solidFill>
                  <a:srgbClr val="660066"/>
                </a:solidFill>
              </a:rPr>
              <a:t> + …)</a:t>
            </a: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Square sum, take reciprocal</a:t>
            </a:r>
          </a:p>
          <a:p>
            <a:pPr marL="457200" indent="-457200" algn="l">
              <a:buFontTx/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Locus </a:t>
            </a:r>
            <a:r>
              <a:rPr lang="en-US" dirty="0">
                <a:solidFill>
                  <a:srgbClr val="660066"/>
                </a:solidFill>
              </a:rPr>
              <a:t>“probability of inclusion” (PI</a:t>
            </a:r>
            <a:r>
              <a:rPr lang="en-US" dirty="0" smtClean="0">
                <a:solidFill>
                  <a:srgbClr val="660066"/>
                </a:solidFill>
              </a:rPr>
              <a:t>)</a:t>
            </a: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Multiply locus PI values</a:t>
            </a:r>
          </a:p>
          <a:p>
            <a:pPr marL="457200" indent="-457200" algn="l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ombined (CPI) </a:t>
            </a:r>
            <a:r>
              <a:rPr lang="en-US" b="1" dirty="0" smtClean="0">
                <a:solidFill>
                  <a:srgbClr val="FF0000"/>
                </a:solidFill>
              </a:rPr>
              <a:t>match statistic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4232" y="2192872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1198032" y="2371613"/>
            <a:ext cx="431800" cy="1421454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281765" y="2371612"/>
            <a:ext cx="1100667" cy="142145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966632" y="2371612"/>
            <a:ext cx="787399" cy="142145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456764" y="2372558"/>
            <a:ext cx="694267" cy="1428975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74364" y="2379134"/>
            <a:ext cx="541867" cy="1413931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4232" y="3801539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Isosceles Triangle 37"/>
          <p:cNvSpPr/>
          <p:nvPr/>
        </p:nvSpPr>
        <p:spPr bwMode="auto">
          <a:xfrm>
            <a:off x="1189566" y="2209801"/>
            <a:ext cx="448733" cy="160867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Isosceles Triangle 38"/>
          <p:cNvSpPr/>
          <p:nvPr/>
        </p:nvSpPr>
        <p:spPr bwMode="auto">
          <a:xfrm>
            <a:off x="2290233" y="2209801"/>
            <a:ext cx="1083732" cy="152399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>
            <a:off x="3958166" y="2209801"/>
            <a:ext cx="804333" cy="152399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>
            <a:off x="5448299" y="2201335"/>
            <a:ext cx="702733" cy="160866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565899" y="2209802"/>
            <a:ext cx="550333" cy="160866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>
            <a:off x="254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Isosceles Triangle 43"/>
          <p:cNvSpPr/>
          <p:nvPr/>
        </p:nvSpPr>
        <p:spPr bwMode="auto">
          <a:xfrm>
            <a:off x="8466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Isosceles Triangle 44"/>
          <p:cNvSpPr/>
          <p:nvPr/>
        </p:nvSpPr>
        <p:spPr bwMode="auto">
          <a:xfrm>
            <a:off x="15240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Isosceles Triangle 45"/>
          <p:cNvSpPr/>
          <p:nvPr/>
        </p:nvSpPr>
        <p:spPr bwMode="auto">
          <a:xfrm>
            <a:off x="2201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Isosceles Triangle 46"/>
          <p:cNvSpPr/>
          <p:nvPr/>
        </p:nvSpPr>
        <p:spPr bwMode="auto">
          <a:xfrm>
            <a:off x="27940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Isosceles Triangle 47"/>
          <p:cNvSpPr/>
          <p:nvPr/>
        </p:nvSpPr>
        <p:spPr bwMode="auto">
          <a:xfrm>
            <a:off x="3471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Isosceles Triangle 48"/>
          <p:cNvSpPr/>
          <p:nvPr/>
        </p:nvSpPr>
        <p:spPr bwMode="auto">
          <a:xfrm>
            <a:off x="4148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Isosceles Triangle 49"/>
          <p:cNvSpPr/>
          <p:nvPr/>
        </p:nvSpPr>
        <p:spPr bwMode="auto">
          <a:xfrm>
            <a:off x="4741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Isosceles Triangle 50"/>
          <p:cNvSpPr/>
          <p:nvPr/>
        </p:nvSpPr>
        <p:spPr bwMode="auto">
          <a:xfrm>
            <a:off x="54186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>
            <a:off x="6096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Isosceles Triangle 52"/>
          <p:cNvSpPr/>
          <p:nvPr/>
        </p:nvSpPr>
        <p:spPr bwMode="auto">
          <a:xfrm>
            <a:off x="66886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>
            <a:off x="7281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>
            <a:off x="7958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Isosceles Triangle 55"/>
          <p:cNvSpPr/>
          <p:nvPr/>
        </p:nvSpPr>
        <p:spPr bwMode="auto">
          <a:xfrm>
            <a:off x="8551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Isosceles Triangle 56"/>
          <p:cNvSpPr/>
          <p:nvPr/>
        </p:nvSpPr>
        <p:spPr bwMode="auto">
          <a:xfrm>
            <a:off x="92286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Isosceles Triangle 57"/>
          <p:cNvSpPr/>
          <p:nvPr/>
        </p:nvSpPr>
        <p:spPr bwMode="auto">
          <a:xfrm>
            <a:off x="9906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Isosceles Triangle 58"/>
          <p:cNvSpPr/>
          <p:nvPr/>
        </p:nvSpPr>
        <p:spPr bwMode="auto">
          <a:xfrm>
            <a:off x="104986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>
            <a:off x="11176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>
            <a:off x="16340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Isosceles Triangle 61"/>
          <p:cNvSpPr/>
          <p:nvPr/>
        </p:nvSpPr>
        <p:spPr bwMode="auto">
          <a:xfrm>
            <a:off x="170179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Isosceles Triangle 62"/>
          <p:cNvSpPr/>
          <p:nvPr/>
        </p:nvSpPr>
        <p:spPr bwMode="auto">
          <a:xfrm>
            <a:off x="17610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Isosceles Triangle 63"/>
          <p:cNvSpPr/>
          <p:nvPr/>
        </p:nvSpPr>
        <p:spPr bwMode="auto">
          <a:xfrm>
            <a:off x="18288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Isosceles Triangle 64"/>
          <p:cNvSpPr/>
          <p:nvPr/>
        </p:nvSpPr>
        <p:spPr bwMode="auto">
          <a:xfrm>
            <a:off x="18965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Isosceles Triangle 65"/>
          <p:cNvSpPr/>
          <p:nvPr/>
        </p:nvSpPr>
        <p:spPr bwMode="auto">
          <a:xfrm>
            <a:off x="19558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Isosceles Triangle 66"/>
          <p:cNvSpPr/>
          <p:nvPr/>
        </p:nvSpPr>
        <p:spPr bwMode="auto">
          <a:xfrm>
            <a:off x="20235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>
            <a:off x="209126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Isosceles Triangle 68"/>
          <p:cNvSpPr/>
          <p:nvPr/>
        </p:nvSpPr>
        <p:spPr bwMode="auto">
          <a:xfrm>
            <a:off x="21505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Isosceles Triangle 69"/>
          <p:cNvSpPr/>
          <p:nvPr/>
        </p:nvSpPr>
        <p:spPr bwMode="auto">
          <a:xfrm>
            <a:off x="22182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Isosceles Triangle 70"/>
          <p:cNvSpPr/>
          <p:nvPr/>
        </p:nvSpPr>
        <p:spPr bwMode="auto">
          <a:xfrm>
            <a:off x="61213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Isosceles Triangle 71"/>
          <p:cNvSpPr/>
          <p:nvPr/>
        </p:nvSpPr>
        <p:spPr bwMode="auto">
          <a:xfrm>
            <a:off x="618066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Isosceles Triangle 72"/>
          <p:cNvSpPr/>
          <p:nvPr/>
        </p:nvSpPr>
        <p:spPr bwMode="auto">
          <a:xfrm>
            <a:off x="624839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Isosceles Triangle 73"/>
          <p:cNvSpPr/>
          <p:nvPr/>
        </p:nvSpPr>
        <p:spPr bwMode="auto">
          <a:xfrm>
            <a:off x="630766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Isosceles Triangle 74"/>
          <p:cNvSpPr/>
          <p:nvPr/>
        </p:nvSpPr>
        <p:spPr bwMode="auto">
          <a:xfrm>
            <a:off x="63753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Isosceles Triangle 75"/>
          <p:cNvSpPr/>
          <p:nvPr/>
        </p:nvSpPr>
        <p:spPr bwMode="auto">
          <a:xfrm>
            <a:off x="644313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Isosceles Triangle 76"/>
          <p:cNvSpPr/>
          <p:nvPr/>
        </p:nvSpPr>
        <p:spPr bwMode="auto">
          <a:xfrm>
            <a:off x="65023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Isosceles Triangle 77"/>
          <p:cNvSpPr/>
          <p:nvPr/>
        </p:nvSpPr>
        <p:spPr bwMode="auto">
          <a:xfrm>
            <a:off x="338243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Isosceles Triangle 78"/>
          <p:cNvSpPr/>
          <p:nvPr/>
        </p:nvSpPr>
        <p:spPr bwMode="auto">
          <a:xfrm>
            <a:off x="345016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Isosceles Triangle 79"/>
          <p:cNvSpPr/>
          <p:nvPr/>
        </p:nvSpPr>
        <p:spPr bwMode="auto">
          <a:xfrm>
            <a:off x="350943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Isosceles Triangle 80"/>
          <p:cNvSpPr/>
          <p:nvPr/>
        </p:nvSpPr>
        <p:spPr bwMode="auto">
          <a:xfrm>
            <a:off x="35771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Isosceles Triangle 81"/>
          <p:cNvSpPr/>
          <p:nvPr/>
        </p:nvSpPr>
        <p:spPr bwMode="auto">
          <a:xfrm>
            <a:off x="36448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Isosceles Triangle 82"/>
          <p:cNvSpPr/>
          <p:nvPr/>
        </p:nvSpPr>
        <p:spPr bwMode="auto">
          <a:xfrm>
            <a:off x="37041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Isosceles Triangle 83"/>
          <p:cNvSpPr/>
          <p:nvPr/>
        </p:nvSpPr>
        <p:spPr bwMode="auto">
          <a:xfrm>
            <a:off x="37718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Isosceles Triangle 84"/>
          <p:cNvSpPr/>
          <p:nvPr/>
        </p:nvSpPr>
        <p:spPr bwMode="auto">
          <a:xfrm>
            <a:off x="383963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Isosceles Triangle 85"/>
          <p:cNvSpPr/>
          <p:nvPr/>
        </p:nvSpPr>
        <p:spPr bwMode="auto">
          <a:xfrm>
            <a:off x="38988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Isosceles Triangle 86"/>
          <p:cNvSpPr/>
          <p:nvPr/>
        </p:nvSpPr>
        <p:spPr bwMode="auto">
          <a:xfrm>
            <a:off x="47625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Isosceles Triangle 87"/>
          <p:cNvSpPr/>
          <p:nvPr/>
        </p:nvSpPr>
        <p:spPr bwMode="auto">
          <a:xfrm>
            <a:off x="48302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Isosceles Triangle 88"/>
          <p:cNvSpPr/>
          <p:nvPr/>
        </p:nvSpPr>
        <p:spPr bwMode="auto">
          <a:xfrm>
            <a:off x="48895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Isosceles Triangle 89"/>
          <p:cNvSpPr/>
          <p:nvPr/>
        </p:nvSpPr>
        <p:spPr bwMode="auto">
          <a:xfrm>
            <a:off x="49487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Isosceles Triangle 90"/>
          <p:cNvSpPr/>
          <p:nvPr/>
        </p:nvSpPr>
        <p:spPr bwMode="auto">
          <a:xfrm>
            <a:off x="501649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Isosceles Triangle 91"/>
          <p:cNvSpPr/>
          <p:nvPr/>
        </p:nvSpPr>
        <p:spPr bwMode="auto">
          <a:xfrm>
            <a:off x="50757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Isosceles Triangle 92"/>
          <p:cNvSpPr/>
          <p:nvPr/>
        </p:nvSpPr>
        <p:spPr bwMode="auto">
          <a:xfrm>
            <a:off x="51435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Isosceles Triangle 93"/>
          <p:cNvSpPr/>
          <p:nvPr/>
        </p:nvSpPr>
        <p:spPr bwMode="auto">
          <a:xfrm>
            <a:off x="52112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Isosceles Triangle 94"/>
          <p:cNvSpPr/>
          <p:nvPr/>
        </p:nvSpPr>
        <p:spPr bwMode="auto">
          <a:xfrm>
            <a:off x="52705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Isosceles Triangle 95"/>
          <p:cNvSpPr/>
          <p:nvPr/>
        </p:nvSpPr>
        <p:spPr bwMode="auto">
          <a:xfrm>
            <a:off x="53382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Isosceles Triangle 96"/>
          <p:cNvSpPr/>
          <p:nvPr/>
        </p:nvSpPr>
        <p:spPr bwMode="auto">
          <a:xfrm>
            <a:off x="540596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Isosceles Triangle 97"/>
          <p:cNvSpPr/>
          <p:nvPr/>
        </p:nvSpPr>
        <p:spPr bwMode="auto">
          <a:xfrm>
            <a:off x="71247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Isosceles Triangle 98"/>
          <p:cNvSpPr/>
          <p:nvPr/>
        </p:nvSpPr>
        <p:spPr bwMode="auto">
          <a:xfrm>
            <a:off x="718396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Isosceles Triangle 99"/>
          <p:cNvSpPr/>
          <p:nvPr/>
        </p:nvSpPr>
        <p:spPr bwMode="auto">
          <a:xfrm>
            <a:off x="725170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Isosceles Triangle 100"/>
          <p:cNvSpPr/>
          <p:nvPr/>
        </p:nvSpPr>
        <p:spPr bwMode="auto">
          <a:xfrm>
            <a:off x="731943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Isosceles Triangle 101"/>
          <p:cNvSpPr/>
          <p:nvPr/>
        </p:nvSpPr>
        <p:spPr bwMode="auto">
          <a:xfrm>
            <a:off x="737870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Isosceles Triangle 102"/>
          <p:cNvSpPr/>
          <p:nvPr/>
        </p:nvSpPr>
        <p:spPr bwMode="auto">
          <a:xfrm>
            <a:off x="744643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Isosceles Triangle 103"/>
          <p:cNvSpPr/>
          <p:nvPr/>
        </p:nvSpPr>
        <p:spPr bwMode="auto">
          <a:xfrm>
            <a:off x="75141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Isosceles Triangle 104"/>
          <p:cNvSpPr/>
          <p:nvPr/>
        </p:nvSpPr>
        <p:spPr bwMode="auto">
          <a:xfrm>
            <a:off x="757343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Isosceles Triangle 105"/>
          <p:cNvSpPr/>
          <p:nvPr/>
        </p:nvSpPr>
        <p:spPr bwMode="auto">
          <a:xfrm>
            <a:off x="764116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Isosceles Triangle 106"/>
          <p:cNvSpPr/>
          <p:nvPr/>
        </p:nvSpPr>
        <p:spPr bwMode="auto">
          <a:xfrm>
            <a:off x="77089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Isosceles Triangle 107"/>
          <p:cNvSpPr/>
          <p:nvPr/>
        </p:nvSpPr>
        <p:spPr bwMode="auto">
          <a:xfrm>
            <a:off x="776816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Isosceles Triangle 108"/>
          <p:cNvSpPr/>
          <p:nvPr/>
        </p:nvSpPr>
        <p:spPr bwMode="auto">
          <a:xfrm>
            <a:off x="782743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Isosceles Triangle 109"/>
          <p:cNvSpPr/>
          <p:nvPr/>
        </p:nvSpPr>
        <p:spPr bwMode="auto">
          <a:xfrm>
            <a:off x="78951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Isosceles Triangle 110"/>
          <p:cNvSpPr/>
          <p:nvPr/>
        </p:nvSpPr>
        <p:spPr bwMode="auto">
          <a:xfrm>
            <a:off x="795443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Isosceles Triangle 111"/>
          <p:cNvSpPr/>
          <p:nvPr/>
        </p:nvSpPr>
        <p:spPr bwMode="auto">
          <a:xfrm>
            <a:off x="802216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Isosceles Triangle 112"/>
          <p:cNvSpPr/>
          <p:nvPr/>
        </p:nvSpPr>
        <p:spPr bwMode="auto">
          <a:xfrm>
            <a:off x="80899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Isosceles Triangle 113"/>
          <p:cNvSpPr/>
          <p:nvPr/>
        </p:nvSpPr>
        <p:spPr bwMode="auto">
          <a:xfrm>
            <a:off x="814916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Isosceles Triangle 114"/>
          <p:cNvSpPr/>
          <p:nvPr/>
        </p:nvSpPr>
        <p:spPr bwMode="auto">
          <a:xfrm>
            <a:off x="82169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Isosceles Triangle 115"/>
          <p:cNvSpPr/>
          <p:nvPr/>
        </p:nvSpPr>
        <p:spPr bwMode="auto">
          <a:xfrm>
            <a:off x="828463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Isosceles Triangle 116"/>
          <p:cNvSpPr/>
          <p:nvPr/>
        </p:nvSpPr>
        <p:spPr bwMode="auto">
          <a:xfrm>
            <a:off x="83439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Isosceles Triangle 117"/>
          <p:cNvSpPr/>
          <p:nvPr/>
        </p:nvSpPr>
        <p:spPr bwMode="auto">
          <a:xfrm>
            <a:off x="84116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Isosceles Triangle 118"/>
          <p:cNvSpPr/>
          <p:nvPr/>
        </p:nvSpPr>
        <p:spPr bwMode="auto">
          <a:xfrm>
            <a:off x="84793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Isosceles Triangle 119"/>
          <p:cNvSpPr/>
          <p:nvPr/>
        </p:nvSpPr>
        <p:spPr bwMode="auto">
          <a:xfrm>
            <a:off x="85386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Isosceles Triangle 120"/>
          <p:cNvSpPr/>
          <p:nvPr/>
        </p:nvSpPr>
        <p:spPr bwMode="auto">
          <a:xfrm>
            <a:off x="86063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Isosceles Triangle 121"/>
          <p:cNvSpPr/>
          <p:nvPr/>
        </p:nvSpPr>
        <p:spPr bwMode="auto">
          <a:xfrm>
            <a:off x="86740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Isosceles Triangle 122"/>
          <p:cNvSpPr/>
          <p:nvPr/>
        </p:nvSpPr>
        <p:spPr bwMode="auto">
          <a:xfrm>
            <a:off x="87333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Isosceles Triangle 123"/>
          <p:cNvSpPr/>
          <p:nvPr/>
        </p:nvSpPr>
        <p:spPr bwMode="auto">
          <a:xfrm>
            <a:off x="88011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Isosceles Triangle 124"/>
          <p:cNvSpPr/>
          <p:nvPr/>
        </p:nvSpPr>
        <p:spPr bwMode="auto">
          <a:xfrm>
            <a:off x="886883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Isosceles Triangle 125"/>
          <p:cNvSpPr/>
          <p:nvPr/>
        </p:nvSpPr>
        <p:spPr bwMode="auto">
          <a:xfrm>
            <a:off x="89281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Isosceles Triangle 126"/>
          <p:cNvSpPr/>
          <p:nvPr/>
        </p:nvSpPr>
        <p:spPr bwMode="auto">
          <a:xfrm>
            <a:off x="89873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Isosceles Triangle 127"/>
          <p:cNvSpPr/>
          <p:nvPr/>
        </p:nvSpPr>
        <p:spPr bwMode="auto">
          <a:xfrm>
            <a:off x="90550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092202" y="2760077"/>
            <a:ext cx="7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baseline="-25000" dirty="0" smtClean="0">
                <a:solidFill>
                  <a:srgbClr val="FFFFFF"/>
                </a:solidFill>
              </a:rPr>
              <a:t>1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514601" y="2760077"/>
            <a:ext cx="7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baseline="-25000" dirty="0">
                <a:solidFill>
                  <a:srgbClr val="FFFFFF"/>
                </a:solidFill>
              </a:rPr>
              <a:t>2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030137" y="2760077"/>
            <a:ext cx="7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baseline="-25000" dirty="0">
                <a:solidFill>
                  <a:srgbClr val="FFFFFF"/>
                </a:solidFill>
              </a:rPr>
              <a:t>3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486404" y="2760077"/>
            <a:ext cx="7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baseline="-25000" dirty="0" smtClean="0">
                <a:solidFill>
                  <a:srgbClr val="FFFFFF"/>
                </a:solidFill>
              </a:rPr>
              <a:t>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502387" y="2760077"/>
            <a:ext cx="7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baseline="-25000" dirty="0" smtClean="0">
                <a:solidFill>
                  <a:srgbClr val="FFFFFF"/>
                </a:solidFill>
              </a:rPr>
              <a:t>5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Unreliable </a:t>
            </a:r>
            <a:r>
              <a:rPr lang="en-US" dirty="0" smtClean="0">
                <a:latin typeface="Arial" charset="0"/>
              </a:rPr>
              <a:t>DNA mixture </a:t>
            </a:r>
            <a:r>
              <a:rPr lang="en-US" dirty="0">
                <a:latin typeface="Arial" charset="0"/>
              </a:rPr>
              <a:t>statistics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524000" y="16002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Helvetica" charset="0"/>
              </a:rPr>
              <a:t>NIST (Commerce Department) study in 2005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</a:rPr>
              <a:t>Two contributor mixture data, known victim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713038"/>
            <a:ext cx="45720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124575" y="4689475"/>
            <a:ext cx="232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31 thousand (4)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254750" y="3675063"/>
            <a:ext cx="220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213 trillion (14)</a:t>
            </a: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3962400" y="3733800"/>
            <a:ext cx="762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3962400" y="4757738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1066800" y="62484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660066"/>
                </a:solidFill>
              </a:rPr>
              <a:t>Forensic DNA labs put on notice ten years ago</a:t>
            </a:r>
          </a:p>
        </p:txBody>
      </p:sp>
      <p:sp>
        <p:nvSpPr>
          <p:cNvPr id="20489" name="TextBox 2"/>
          <p:cNvSpPr txBox="1">
            <a:spLocks noChangeArrowheads="1"/>
          </p:cNvSpPr>
          <p:nvPr/>
        </p:nvSpPr>
        <p:spPr bwMode="auto">
          <a:xfrm>
            <a:off x="6019800" y="2667000"/>
            <a:ext cx="243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When not</a:t>
            </a:r>
          </a:p>
          <a:p>
            <a:pPr algn="ctr"/>
            <a:r>
              <a:rPr lang="en-US"/>
              <a:t>“inconclusive”:</a:t>
            </a:r>
          </a:p>
        </p:txBody>
      </p:sp>
    </p:spTree>
    <p:extLst>
      <p:ext uri="{BB962C8B-B14F-4D97-AF65-F5344CB8AC3E}">
        <p14:creationId xmlns:p14="http://schemas.microsoft.com/office/powerpoint/2010/main" val="31133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Biased DNA </a:t>
            </a:r>
            <a:r>
              <a:rPr lang="en-US" dirty="0">
                <a:latin typeface="Arial" charset="0"/>
              </a:rPr>
              <a:t>workflow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17475" y="1846263"/>
            <a:ext cx="2787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(1)</a:t>
            </a:r>
          </a:p>
          <a:p>
            <a:r>
              <a:rPr lang="en-US">
                <a:solidFill>
                  <a:srgbClr val="0000FF"/>
                </a:solidFill>
              </a:rPr>
              <a:t>Choose data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240088" y="1846263"/>
            <a:ext cx="2732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(3)</a:t>
            </a:r>
          </a:p>
          <a:p>
            <a:r>
              <a:rPr lang="en-US">
                <a:solidFill>
                  <a:srgbClr val="0000FF"/>
                </a:solidFill>
              </a:rPr>
              <a:t>Person decides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302375" y="1846263"/>
            <a:ext cx="2593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(2)</a:t>
            </a:r>
          </a:p>
          <a:p>
            <a:r>
              <a:rPr lang="en-US">
                <a:solidFill>
                  <a:srgbClr val="0000FF"/>
                </a:solidFill>
              </a:rPr>
              <a:t>Calculate statistic</a:t>
            </a:r>
          </a:p>
        </p:txBody>
      </p:sp>
      <p:pic>
        <p:nvPicPr>
          <p:cNvPr id="31749" name="Picture 7" descr="school-girl-using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736850"/>
            <a:ext cx="14525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" descr="NASre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4970463"/>
            <a:ext cx="11064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2133600" y="5216525"/>
            <a:ext cx="4792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• Put people in the process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• To overcome software limits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• And introduce human bias</a:t>
            </a:r>
          </a:p>
        </p:txBody>
      </p:sp>
      <p:pic>
        <p:nvPicPr>
          <p:cNvPr id="31752" name="Picture 2" descr="sh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4727575"/>
            <a:ext cx="10858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1" descr="inou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855913"/>
            <a:ext cx="18526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2" descr="compu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724150"/>
            <a:ext cx="109855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0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0" y="609594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Falsely identify innocent people</a:t>
            </a:r>
            <a:endParaRPr lang="en-US" dirty="0">
              <a:latin typeface="Arial" charset="0"/>
            </a:endParaRPr>
          </a:p>
        </p:txBody>
      </p:sp>
      <p:pic>
        <p:nvPicPr>
          <p:cNvPr id="92163" name="Picture 2" descr="MIX1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727200"/>
            <a:ext cx="66055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Mixture </a:t>
            </a:r>
            <a:r>
              <a:rPr lang="en-US" dirty="0" smtClean="0">
                <a:latin typeface="Arial" charset="0"/>
              </a:rPr>
              <a:t>statistics shut </a:t>
            </a:r>
            <a:r>
              <a:rPr lang="en-US" dirty="0">
                <a:latin typeface="Arial" charset="0"/>
              </a:rPr>
              <a:t>down labs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163763"/>
            <a:ext cx="6324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90"/>
                </a:solidFill>
              </a:rPr>
              <a:t>“National accreditation board suspends all DNA testing at D.C. crime lab”</a:t>
            </a:r>
          </a:p>
          <a:p>
            <a:pPr algn="ctr">
              <a:defRPr/>
            </a:pPr>
            <a:r>
              <a:rPr lang="en-US" dirty="0">
                <a:latin typeface="Lucida Blackletter"/>
                <a:cs typeface="Lucida Blackletter"/>
              </a:rPr>
              <a:t>The Washington Post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April 27, 2015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ucida Blackletter"/>
              <a:cs typeface="Lucida Blackletter"/>
            </a:endParaRP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Did not comply with FBI standards</a:t>
            </a:r>
            <a:endParaRPr lang="en-US" dirty="0">
              <a:solidFill>
                <a:srgbClr val="FF0000"/>
              </a:solidFill>
              <a:latin typeface="Lucida Blackletter"/>
              <a:cs typeface="Lucida Blackletter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295400" y="43434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“New protocol leads to reviews of </a:t>
            </a:r>
          </a:p>
          <a:p>
            <a:pPr algn="ctr"/>
            <a:r>
              <a:rPr lang="en-US">
                <a:solidFill>
                  <a:srgbClr val="000090"/>
                </a:solidFill>
              </a:rPr>
              <a:t>‘mixed DNA’ evidence”</a:t>
            </a:r>
          </a:p>
          <a:p>
            <a:pPr algn="ctr"/>
            <a:r>
              <a:rPr lang="en-US">
                <a:latin typeface="Lucida Blackletter" charset="0"/>
                <a:cs typeface="Lucida Blackletter" charset="0"/>
              </a:rPr>
              <a:t>The Texas Tribune </a:t>
            </a:r>
            <a:r>
              <a:rPr lang="en-US" i="1">
                <a:solidFill>
                  <a:srgbClr val="595959"/>
                </a:solidFill>
              </a:rPr>
              <a:t>September 12, 2015 </a:t>
            </a:r>
            <a:endParaRPr lang="en-US">
              <a:solidFill>
                <a:srgbClr val="595959"/>
              </a:solidFill>
              <a:latin typeface="Lucida Blackletter" charset="0"/>
              <a:cs typeface="Lucida Blackletter" charset="0"/>
            </a:endParaRPr>
          </a:p>
          <a:p>
            <a:pPr algn="ctr"/>
            <a:r>
              <a:rPr lang="hu-HU">
                <a:solidFill>
                  <a:srgbClr val="FF0000"/>
                </a:solidFill>
              </a:rPr>
              <a:t>24,468 lab tests affected</a:t>
            </a:r>
            <a:endParaRPr lang="en-US">
              <a:solidFill>
                <a:srgbClr val="FF0000"/>
              </a:solidFill>
              <a:latin typeface="Lucida Blackletter" charset="0"/>
              <a:cs typeface="Lucida Blacklet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8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Statistics lack </a:t>
            </a:r>
            <a:r>
              <a:rPr lang="en-US" dirty="0">
                <a:latin typeface="Arial" charset="0"/>
              </a:rPr>
              <a:t>scientific basis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847523" y="1636713"/>
            <a:ext cx="7488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Misled </a:t>
            </a:r>
            <a:r>
              <a:rPr lang="en-US" dirty="0" smtClean="0">
                <a:solidFill>
                  <a:srgbClr val="0000FF"/>
                </a:solidFill>
              </a:rPr>
              <a:t>courts for </a:t>
            </a:r>
            <a:r>
              <a:rPr lang="en-US" dirty="0">
                <a:solidFill>
                  <a:srgbClr val="0000FF"/>
                </a:solidFill>
              </a:rPr>
              <a:t>15 years on </a:t>
            </a:r>
            <a:r>
              <a:rPr lang="en-US" dirty="0" smtClean="0">
                <a:solidFill>
                  <a:srgbClr val="0000FF"/>
                </a:solidFill>
              </a:rPr>
              <a:t>countless DNA </a:t>
            </a:r>
            <a:r>
              <a:rPr lang="en-US" dirty="0">
                <a:solidFill>
                  <a:srgbClr val="0000FF"/>
                </a:solidFill>
              </a:rPr>
              <a:t>mixtures</a:t>
            </a:r>
          </a:p>
        </p:txBody>
      </p:sp>
      <p:pic>
        <p:nvPicPr>
          <p:cNvPr id="21507" name="Picture 3" descr="JP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682875"/>
            <a:ext cx="75215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217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TrueAllele</a:t>
            </a:r>
            <a:r>
              <a:rPr lang="en-US" baseline="30000" dirty="0" smtClean="0">
                <a:latin typeface="Arial" charset="0"/>
              </a:rPr>
              <a:t>®</a:t>
            </a:r>
            <a:r>
              <a:rPr lang="en-US" dirty="0" smtClean="0">
                <a:latin typeface="Arial" charset="0"/>
              </a:rPr>
              <a:t> computer technology</a:t>
            </a:r>
            <a:endParaRPr lang="en-US" dirty="0">
              <a:latin typeface="Arial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162049" y="2336272"/>
            <a:ext cx="67643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000090"/>
                </a:solidFill>
              </a:rPr>
              <a:t>• Accurate. </a:t>
            </a:r>
            <a:r>
              <a:rPr lang="en-US" dirty="0">
                <a:solidFill>
                  <a:srgbClr val="0000FF"/>
                </a:solidFill>
              </a:rPr>
              <a:t>34 validation studies, 7 published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Objective. </a:t>
            </a:r>
            <a:r>
              <a:rPr lang="en-US" dirty="0">
                <a:solidFill>
                  <a:srgbClr val="0000FF"/>
                </a:solidFill>
              </a:rPr>
              <a:t>Workflow removes human bias 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Accepted. </a:t>
            </a:r>
            <a:r>
              <a:rPr lang="en-US" dirty="0" smtClean="0">
                <a:solidFill>
                  <a:srgbClr val="0000FF"/>
                </a:solidFill>
              </a:rPr>
              <a:t>Reported in 37 states, used by labs</a:t>
            </a:r>
            <a:endParaRPr lang="en-US" dirty="0">
              <a:solidFill>
                <a:srgbClr val="0000FF"/>
              </a:solidFill>
            </a:endParaRP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Transparent. </a:t>
            </a:r>
            <a:r>
              <a:rPr lang="en-US" dirty="0">
                <a:solidFill>
                  <a:srgbClr val="0000FF"/>
                </a:solidFill>
              </a:rPr>
              <a:t>Give math, software (4GB DVD)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Neutral. </a:t>
            </a:r>
            <a:r>
              <a:rPr lang="en-US" dirty="0">
                <a:solidFill>
                  <a:srgbClr val="0000FF"/>
                </a:solidFill>
              </a:rPr>
              <a:t>Can statistically include or exclude</a:t>
            </a:r>
          </a:p>
        </p:txBody>
      </p:sp>
    </p:spTree>
    <p:extLst>
      <p:ext uri="{BB962C8B-B14F-4D97-AF65-F5344CB8AC3E}">
        <p14:creationId xmlns:p14="http://schemas.microsoft.com/office/powerpoint/2010/main" val="189545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DNA mixture </a:t>
            </a:r>
            <a:r>
              <a:rPr lang="en-US" dirty="0">
                <a:latin typeface="Arial" charset="0"/>
              </a:rPr>
              <a:t>interpretation</a:t>
            </a: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587375" y="182880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Evidence item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3711575" y="1828800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data</a:t>
            </a:r>
          </a:p>
        </p:txBody>
      </p:sp>
      <p:sp>
        <p:nvSpPr>
          <p:cNvPr id="23556" name="Line 10"/>
          <p:cNvSpPr>
            <a:spLocks noChangeShapeType="1"/>
          </p:cNvSpPr>
          <p:nvPr/>
        </p:nvSpPr>
        <p:spPr bwMode="auto">
          <a:xfrm>
            <a:off x="22637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11"/>
          <p:cNvSpPr>
            <a:spLocks noChangeShapeType="1"/>
          </p:cNvSpPr>
          <p:nvPr/>
        </p:nvSpPr>
        <p:spPr bwMode="auto">
          <a:xfrm>
            <a:off x="54641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19"/>
          <p:cNvSpPr txBox="1">
            <a:spLocks noChangeArrowheads="1"/>
          </p:cNvSpPr>
          <p:nvPr/>
        </p:nvSpPr>
        <p:spPr bwMode="auto">
          <a:xfrm>
            <a:off x="2514600" y="17526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23559" name="Text Box 20"/>
          <p:cNvSpPr txBox="1">
            <a:spLocks noChangeArrowheads="1"/>
          </p:cNvSpPr>
          <p:nvPr/>
        </p:nvSpPr>
        <p:spPr bwMode="auto">
          <a:xfrm>
            <a:off x="5319169" y="1752600"/>
            <a:ext cx="1433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chemeClr val="accent2"/>
                </a:solidFill>
              </a:rPr>
              <a:t>Separate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560" name="AutoShape 22"/>
          <p:cNvSpPr>
            <a:spLocks noChangeArrowheads="1"/>
          </p:cNvSpPr>
          <p:nvPr/>
        </p:nvSpPr>
        <p:spPr bwMode="auto">
          <a:xfrm>
            <a:off x="4826000" y="2878138"/>
            <a:ext cx="177800" cy="1312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24"/>
          <p:cNvSpPr>
            <a:spLocks noChangeShapeType="1"/>
          </p:cNvSpPr>
          <p:nvPr/>
        </p:nvSpPr>
        <p:spPr bwMode="auto">
          <a:xfrm>
            <a:off x="38100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25"/>
          <p:cNvSpPr txBox="1">
            <a:spLocks noChangeArrowheads="1"/>
          </p:cNvSpPr>
          <p:nvPr/>
        </p:nvSpPr>
        <p:spPr bwMode="auto">
          <a:xfrm>
            <a:off x="3810000" y="4129088"/>
            <a:ext cx="132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10   11   12</a:t>
            </a:r>
          </a:p>
        </p:txBody>
      </p:sp>
      <p:sp>
        <p:nvSpPr>
          <p:cNvPr id="23563" name="Text Box 28"/>
          <p:cNvSpPr txBox="1">
            <a:spLocks noChangeArrowheads="1"/>
          </p:cNvSpPr>
          <p:nvPr/>
        </p:nvSpPr>
        <p:spPr bwMode="auto">
          <a:xfrm>
            <a:off x="6972300" y="1828800"/>
            <a:ext cx="1768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genotype</a:t>
            </a:r>
          </a:p>
        </p:txBody>
      </p:sp>
      <p:sp>
        <p:nvSpPr>
          <p:cNvPr id="21518" name="Text Box 29"/>
          <p:cNvSpPr txBox="1">
            <a:spLocks noChangeArrowheads="1"/>
          </p:cNvSpPr>
          <p:nvPr/>
        </p:nvSpPr>
        <p:spPr bwMode="auto">
          <a:xfrm>
            <a:off x="6972300" y="5349875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Known genotype</a:t>
            </a:r>
          </a:p>
        </p:txBody>
      </p:sp>
      <p:sp>
        <p:nvSpPr>
          <p:cNvPr id="23565" name="AutoShape 30"/>
          <p:cNvSpPr>
            <a:spLocks noChangeArrowheads="1"/>
          </p:cNvSpPr>
          <p:nvPr/>
        </p:nvSpPr>
        <p:spPr bwMode="auto">
          <a:xfrm>
            <a:off x="7581900" y="41910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Text Box 31"/>
          <p:cNvSpPr txBox="1">
            <a:spLocks noChangeArrowheads="1"/>
          </p:cNvSpPr>
          <p:nvPr/>
        </p:nvSpPr>
        <p:spPr bwMode="auto">
          <a:xfrm>
            <a:off x="6870700" y="2743200"/>
            <a:ext cx="213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10, 11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@ 20%</a:t>
            </a:r>
            <a:endParaRPr lang="en-US">
              <a:solidFill>
                <a:schemeClr val="accent2"/>
              </a:solidFill>
            </a:endParaRPr>
          </a:p>
          <a:p>
            <a:pPr algn="l"/>
            <a:r>
              <a:rPr lang="en-US">
                <a:solidFill>
                  <a:schemeClr val="accent2"/>
                </a:solidFill>
              </a:rPr>
              <a:t>11, 11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@ 30%</a:t>
            </a:r>
            <a:endParaRPr lang="en-US"/>
          </a:p>
          <a:p>
            <a:pPr algn="l"/>
            <a:r>
              <a:rPr lang="en-US">
                <a:solidFill>
                  <a:schemeClr val="accent2"/>
                </a:solidFill>
              </a:rPr>
              <a:t>11, 12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@ 50%</a:t>
            </a:r>
            <a:endParaRPr lang="en-US"/>
          </a:p>
        </p:txBody>
      </p:sp>
      <p:sp>
        <p:nvSpPr>
          <p:cNvPr id="21521" name="Text Box 32"/>
          <p:cNvSpPr txBox="1">
            <a:spLocks noChangeArrowheads="1"/>
          </p:cNvSpPr>
          <p:nvPr/>
        </p:nvSpPr>
        <p:spPr bwMode="auto">
          <a:xfrm>
            <a:off x="7315200" y="6210300"/>
            <a:ext cx="101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11, 12</a:t>
            </a:r>
          </a:p>
        </p:txBody>
      </p:sp>
      <p:sp>
        <p:nvSpPr>
          <p:cNvPr id="23568" name="Text Box 33"/>
          <p:cNvSpPr txBox="1">
            <a:spLocks noChangeArrowheads="1"/>
          </p:cNvSpPr>
          <p:nvPr/>
        </p:nvSpPr>
        <p:spPr bwMode="auto">
          <a:xfrm>
            <a:off x="7237413" y="4419600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Compare</a:t>
            </a:r>
          </a:p>
        </p:txBody>
      </p:sp>
      <p:grpSp>
        <p:nvGrpSpPr>
          <p:cNvPr id="23569" name="Group 34"/>
          <p:cNvGrpSpPr>
            <a:grpSpLocks/>
          </p:cNvGrpSpPr>
          <p:nvPr/>
        </p:nvGrpSpPr>
        <p:grpSpPr bwMode="auto">
          <a:xfrm>
            <a:off x="712788" y="2895600"/>
            <a:ext cx="1344612" cy="1295400"/>
            <a:chOff x="449" y="1824"/>
            <a:chExt cx="847" cy="816"/>
          </a:xfrm>
        </p:grpSpPr>
        <p:pic>
          <p:nvPicPr>
            <p:cNvPr id="23574" name="Picture 38" descr="DNA_logo.jpg                                                   00D94E0CMacintosh HD                   7C262FE3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39" descr="&#10;DNA_logo2.jpg                                                  00D94E0CMacintosh HD                   7C262FE3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0" name="AutoShape 22"/>
          <p:cNvSpPr>
            <a:spLocks noChangeArrowheads="1"/>
          </p:cNvSpPr>
          <p:nvPr/>
        </p:nvSpPr>
        <p:spPr bwMode="auto">
          <a:xfrm>
            <a:off x="3962400" y="3513138"/>
            <a:ext cx="158750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AutoShape 26"/>
          <p:cNvSpPr>
            <a:spLocks noChangeArrowheads="1"/>
          </p:cNvSpPr>
          <p:nvPr/>
        </p:nvSpPr>
        <p:spPr bwMode="auto">
          <a:xfrm>
            <a:off x="4386263" y="3513138"/>
            <a:ext cx="168275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TextBox 27"/>
          <p:cNvSpPr txBox="1">
            <a:spLocks noChangeArrowheads="1"/>
          </p:cNvSpPr>
          <p:nvPr/>
        </p:nvSpPr>
        <p:spPr bwMode="auto">
          <a:xfrm>
            <a:off x="177800" y="4292600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DNA from</a:t>
            </a:r>
          </a:p>
          <a:p>
            <a:r>
              <a:rPr lang="en-US" sz="2000">
                <a:solidFill>
                  <a:srgbClr val="000090"/>
                </a:solidFill>
              </a:rPr>
              <a:t>two people</a:t>
            </a:r>
          </a:p>
        </p:txBody>
      </p:sp>
    </p:spTree>
    <p:extLst>
      <p:ext uri="{BB962C8B-B14F-4D97-AF65-F5344CB8AC3E}">
        <p14:creationId xmlns:p14="http://schemas.microsoft.com/office/powerpoint/2010/main" val="36955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3" descr="vWA 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648"/>
          <a:stretch>
            <a:fillRect/>
          </a:stretch>
        </p:blipFill>
        <p:spPr bwMode="auto">
          <a:xfrm>
            <a:off x="2232025" y="2078038"/>
            <a:ext cx="6911975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Crime labs don’t use all DNA data</a:t>
            </a:r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 flipV="1">
            <a:off x="3133725" y="5049838"/>
            <a:ext cx="53578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17"/>
          <p:cNvSpPr txBox="1">
            <a:spLocks noChangeArrowheads="1"/>
          </p:cNvSpPr>
          <p:nvPr/>
        </p:nvSpPr>
        <p:spPr bwMode="auto">
          <a:xfrm>
            <a:off x="504825" y="5032375"/>
            <a:ext cx="162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Threshold </a:t>
            </a:r>
          </a:p>
        </p:txBody>
      </p:sp>
      <p:sp>
        <p:nvSpPr>
          <p:cNvPr id="27659" name="Rectangle 49"/>
          <p:cNvSpPr>
            <a:spLocks noChangeArrowheads="1"/>
          </p:cNvSpPr>
          <p:nvPr/>
        </p:nvSpPr>
        <p:spPr bwMode="auto">
          <a:xfrm>
            <a:off x="4354512" y="5065713"/>
            <a:ext cx="304800" cy="992188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27666" name="Rectangle 49"/>
          <p:cNvSpPr>
            <a:spLocks noChangeArrowheads="1"/>
          </p:cNvSpPr>
          <p:nvPr/>
        </p:nvSpPr>
        <p:spPr bwMode="auto">
          <a:xfrm>
            <a:off x="5160962" y="5065713"/>
            <a:ext cx="304800" cy="992188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6357938" y="2685522"/>
            <a:ext cx="1657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all-or-none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1+1 = 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5" name="Picture 15" descr="scisso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9" y="4477808"/>
            <a:ext cx="21383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468536" y="4521202"/>
            <a:ext cx="163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hreshold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Academy of Sciences</a:t>
            </a:r>
            <a:endParaRPr lang="en-US" dirty="0"/>
          </a:p>
        </p:txBody>
      </p:sp>
      <p:pic>
        <p:nvPicPr>
          <p:cNvPr id="3" name="Picture 1" descr="NASre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2091796"/>
            <a:ext cx="2605087" cy="390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1201" y="2785531"/>
            <a:ext cx="33866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Trouble in River City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2009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Where’s the “science” in Forensic Science?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2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Wolfe sisters </a:t>
            </a:r>
            <a:r>
              <a:rPr lang="en-US" dirty="0"/>
              <a:t>h</a:t>
            </a:r>
            <a:r>
              <a:rPr lang="en-US" dirty="0" smtClean="0"/>
              <a:t>omicide</a:t>
            </a:r>
            <a:endParaRPr lang="en-US" dirty="0"/>
          </a:p>
        </p:txBody>
      </p:sp>
      <p:pic>
        <p:nvPicPr>
          <p:cNvPr id="3" name="Picture 2" descr="WolfeSis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67930"/>
            <a:ext cx="3420533" cy="3783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7681" y="5588000"/>
            <a:ext cx="710863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On February 6, 2014, Susan Wolfe (44</a:t>
            </a:r>
            <a:r>
              <a:rPr lang="en-US" dirty="0" smtClean="0">
                <a:solidFill>
                  <a:srgbClr val="660066"/>
                </a:solidFill>
              </a:rPr>
              <a:t>)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and </a:t>
            </a:r>
            <a:r>
              <a:rPr lang="en-US" dirty="0">
                <a:solidFill>
                  <a:srgbClr val="660066"/>
                </a:solidFill>
              </a:rPr>
              <a:t>her younger sister Sarah (</a:t>
            </a:r>
            <a:r>
              <a:rPr lang="en-US" dirty="0" smtClean="0">
                <a:solidFill>
                  <a:srgbClr val="660066"/>
                </a:solidFill>
              </a:rPr>
              <a:t>38, left)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were </a:t>
            </a:r>
            <a:r>
              <a:rPr lang="en-US" dirty="0">
                <a:solidFill>
                  <a:srgbClr val="660066"/>
                </a:solidFill>
              </a:rPr>
              <a:t>killed </a:t>
            </a:r>
            <a:r>
              <a:rPr lang="en-US" dirty="0" smtClean="0">
                <a:solidFill>
                  <a:srgbClr val="660066"/>
                </a:solidFill>
              </a:rPr>
              <a:t>in </a:t>
            </a:r>
            <a:r>
              <a:rPr lang="en-US" dirty="0">
                <a:solidFill>
                  <a:srgbClr val="660066"/>
                </a:solidFill>
              </a:rPr>
              <a:t>their East Liberty home in Pittsburgh. </a:t>
            </a:r>
          </a:p>
        </p:txBody>
      </p:sp>
    </p:spTree>
    <p:extLst>
      <p:ext uri="{BB962C8B-B14F-4D97-AF65-F5344CB8AC3E}">
        <p14:creationId xmlns:p14="http://schemas.microsoft.com/office/powerpoint/2010/main" val="22932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3" descr="vWA 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648"/>
          <a:stretch>
            <a:fillRect/>
          </a:stretch>
        </p:blipFill>
        <p:spPr bwMode="auto">
          <a:xfrm>
            <a:off x="1106488" y="2286000"/>
            <a:ext cx="6911975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Crime lab didn’t use all DNA data</a:t>
            </a:r>
            <a:endParaRPr lang="en-US" dirty="0">
              <a:latin typeface="Arial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055688" y="1752600"/>
            <a:ext cx="702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Over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threshold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peaks are labeled as allele events</a:t>
            </a:r>
            <a:r>
              <a:rPr 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 flipV="1">
            <a:off x="2008188" y="5257800"/>
            <a:ext cx="53578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17"/>
          <p:cNvSpPr txBox="1">
            <a:spLocks noChangeArrowheads="1"/>
          </p:cNvSpPr>
          <p:nvPr/>
        </p:nvSpPr>
        <p:spPr bwMode="auto">
          <a:xfrm>
            <a:off x="504825" y="5032375"/>
            <a:ext cx="162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Threshold </a:t>
            </a:r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5365750" y="2616200"/>
            <a:ext cx="1949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7BC8"/>
                </a:solidFill>
              </a:rPr>
              <a:t>All-or-none allele peaks,</a:t>
            </a:r>
          </a:p>
          <a:p>
            <a:r>
              <a:rPr lang="en-US">
                <a:solidFill>
                  <a:srgbClr val="667BC8"/>
                </a:solidFill>
              </a:rPr>
              <a:t>each given equal status</a:t>
            </a:r>
          </a:p>
        </p:txBody>
      </p:sp>
      <p:sp>
        <p:nvSpPr>
          <p:cNvPr id="27656" name="Line 45"/>
          <p:cNvSpPr>
            <a:spLocks noChangeShapeType="1"/>
          </p:cNvSpPr>
          <p:nvPr/>
        </p:nvSpPr>
        <p:spPr bwMode="auto">
          <a:xfrm>
            <a:off x="3703638" y="2311400"/>
            <a:ext cx="279400" cy="4397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Oval 51"/>
          <p:cNvSpPr>
            <a:spLocks noChangeArrowheads="1"/>
          </p:cNvSpPr>
          <p:nvPr/>
        </p:nvSpPr>
        <p:spPr bwMode="auto">
          <a:xfrm>
            <a:off x="3997325" y="2720975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51"/>
          <p:cNvSpPr>
            <a:spLocks noChangeArrowheads="1"/>
          </p:cNvSpPr>
          <p:nvPr/>
        </p:nvSpPr>
        <p:spPr bwMode="auto">
          <a:xfrm>
            <a:off x="3190875" y="4059238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49"/>
          <p:cNvSpPr>
            <a:spLocks noChangeArrowheads="1"/>
          </p:cNvSpPr>
          <p:nvPr/>
        </p:nvSpPr>
        <p:spPr bwMode="auto">
          <a:xfrm>
            <a:off x="3228975" y="5273675"/>
            <a:ext cx="304800" cy="992188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27660" name="Line 45"/>
          <p:cNvSpPr>
            <a:spLocks noChangeShapeType="1"/>
          </p:cNvSpPr>
          <p:nvPr/>
        </p:nvSpPr>
        <p:spPr bwMode="auto">
          <a:xfrm>
            <a:off x="3389313" y="2312988"/>
            <a:ext cx="0" cy="17002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61" name="Group 55"/>
          <p:cNvGrpSpPr>
            <a:grpSpLocks noChangeAspect="1"/>
          </p:cNvGrpSpPr>
          <p:nvPr/>
        </p:nvGrpSpPr>
        <p:grpSpPr bwMode="auto">
          <a:xfrm>
            <a:off x="5719763" y="5326063"/>
            <a:ext cx="203200" cy="203200"/>
            <a:chOff x="3276" y="3351"/>
            <a:chExt cx="144" cy="144"/>
          </a:xfrm>
        </p:grpSpPr>
        <p:sp>
          <p:nvSpPr>
            <p:cNvPr id="27669" name="Line 31"/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Line 32"/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2" name="Line 24"/>
          <p:cNvSpPr>
            <a:spLocks noChangeShapeType="1"/>
          </p:cNvSpPr>
          <p:nvPr/>
        </p:nvSpPr>
        <p:spPr bwMode="auto">
          <a:xfrm>
            <a:off x="5503863" y="4965700"/>
            <a:ext cx="141287" cy="242888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Text Box 5"/>
          <p:cNvSpPr txBox="1">
            <a:spLocks noChangeAspect="1" noChangeArrowheads="1"/>
          </p:cNvSpPr>
          <p:nvPr/>
        </p:nvSpPr>
        <p:spPr bwMode="auto">
          <a:xfrm>
            <a:off x="4629150" y="4551363"/>
            <a:ext cx="4013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>
                <a:solidFill>
                  <a:srgbClr val="800080"/>
                </a:solidFill>
              </a:rPr>
              <a:t>Under </a:t>
            </a:r>
            <a:r>
              <a:rPr lang="en-US" sz="2200">
                <a:solidFill>
                  <a:srgbClr val="FF0000"/>
                </a:solidFill>
              </a:rPr>
              <a:t>threshold</a:t>
            </a:r>
            <a:r>
              <a:rPr lang="en-US" sz="2200">
                <a:solidFill>
                  <a:srgbClr val="800080"/>
                </a:solidFill>
              </a:rPr>
              <a:t>, alleles vanish</a:t>
            </a:r>
          </a:p>
        </p:txBody>
      </p:sp>
      <p:grpSp>
        <p:nvGrpSpPr>
          <p:cNvPr id="27664" name="Group 55"/>
          <p:cNvGrpSpPr>
            <a:grpSpLocks noChangeAspect="1"/>
          </p:cNvGrpSpPr>
          <p:nvPr/>
        </p:nvGrpSpPr>
        <p:grpSpPr bwMode="auto">
          <a:xfrm>
            <a:off x="4913313" y="5389563"/>
            <a:ext cx="203200" cy="203200"/>
            <a:chOff x="3276" y="3351"/>
            <a:chExt cx="144" cy="144"/>
          </a:xfrm>
        </p:grpSpPr>
        <p:sp>
          <p:nvSpPr>
            <p:cNvPr id="27667" name="Line 31"/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32"/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5" name="Line 24"/>
          <p:cNvSpPr>
            <a:spLocks noChangeShapeType="1"/>
          </p:cNvSpPr>
          <p:nvPr/>
        </p:nvSpPr>
        <p:spPr bwMode="auto">
          <a:xfrm flipH="1">
            <a:off x="5118100" y="4967288"/>
            <a:ext cx="215900" cy="32861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Rectangle 49"/>
          <p:cNvSpPr>
            <a:spLocks noChangeArrowheads="1"/>
          </p:cNvSpPr>
          <p:nvPr/>
        </p:nvSpPr>
        <p:spPr bwMode="auto">
          <a:xfrm>
            <a:off x="4035425" y="5273675"/>
            <a:ext cx="304800" cy="992188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v. Allen Wade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2405" y="3014138"/>
            <a:ext cx="6680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Hat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No conclusions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Cup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Insufficient 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Fingernails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Contamination, insufficient 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Gear shift</a:t>
            </a: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Insufficient </a:t>
            </a:r>
            <a:r>
              <a:rPr lang="en-US" dirty="0">
                <a:solidFill>
                  <a:srgbClr val="FF0000"/>
                </a:solidFill>
              </a:rPr>
              <a:t>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Seat lever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Cannot be excluded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Knit hat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Insufficient 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Sock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Too complex, no conclusions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67934"/>
            <a:ext cx="802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Thresholds failed to interpret most DNA mixtures</a:t>
            </a:r>
          </a:p>
        </p:txBody>
      </p:sp>
    </p:spTree>
    <p:extLst>
      <p:ext uri="{BB962C8B-B14F-4D97-AF65-F5344CB8AC3E}">
        <p14:creationId xmlns:p14="http://schemas.microsoft.com/office/powerpoint/2010/main" val="3098545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 descr="vWA 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648"/>
          <a:stretch>
            <a:fillRect/>
          </a:stretch>
        </p:blipFill>
        <p:spPr bwMode="auto">
          <a:xfrm>
            <a:off x="1106488" y="2286000"/>
            <a:ext cx="6911975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Computers can use all </a:t>
            </a:r>
            <a:r>
              <a:rPr lang="en-US" dirty="0" smtClean="0">
                <a:latin typeface="Arial" charset="0"/>
              </a:rPr>
              <a:t>the data</a:t>
            </a:r>
            <a:endParaRPr lang="en-US" dirty="0">
              <a:latin typeface="Arial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260600" y="1656821"/>
            <a:ext cx="4608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chemeClr val="accent2"/>
                </a:solidFill>
              </a:rPr>
              <a:t>Quantitative </a:t>
            </a:r>
            <a:r>
              <a:rPr lang="en-US" dirty="0" smtClean="0">
                <a:solidFill>
                  <a:schemeClr val="accent2"/>
                </a:solidFill>
              </a:rPr>
              <a:t>peaks at </a:t>
            </a:r>
            <a:r>
              <a:rPr lang="en-US" dirty="0">
                <a:solidFill>
                  <a:schemeClr val="accent2"/>
                </a:solidFill>
              </a:rPr>
              <a:t>locus </a:t>
            </a:r>
            <a:r>
              <a:rPr lang="en-US" dirty="0" err="1">
                <a:solidFill>
                  <a:schemeClr val="accent2"/>
                </a:solidFill>
              </a:rPr>
              <a:t>vWA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605" name="Text Box 24"/>
          <p:cNvSpPr txBox="1">
            <a:spLocks noChangeArrowheads="1"/>
          </p:cNvSpPr>
          <p:nvPr/>
        </p:nvSpPr>
        <p:spPr bwMode="auto">
          <a:xfrm>
            <a:off x="2208623" y="4011081"/>
            <a:ext cx="1031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667BC8"/>
                </a:solidFill>
              </a:rPr>
              <a:t>height</a:t>
            </a:r>
            <a:endParaRPr lang="en-US" dirty="0">
              <a:solidFill>
                <a:srgbClr val="667BC8"/>
              </a:solidFill>
            </a:endParaRPr>
          </a:p>
        </p:txBody>
      </p:sp>
      <p:sp>
        <p:nvSpPr>
          <p:cNvPr id="25606" name="Text Box 23"/>
          <p:cNvSpPr txBox="1">
            <a:spLocks noChangeArrowheads="1"/>
          </p:cNvSpPr>
          <p:nvPr/>
        </p:nvSpPr>
        <p:spPr bwMode="auto">
          <a:xfrm>
            <a:off x="5087410" y="3451754"/>
            <a:ext cx="1142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667BC8"/>
                </a:solidFill>
              </a:rPr>
              <a:t>pattern</a:t>
            </a:r>
            <a:endParaRPr lang="en-US" dirty="0">
              <a:solidFill>
                <a:srgbClr val="667BC8"/>
              </a:solidFill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4697942" y="4797955"/>
            <a:ext cx="1360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667BC8"/>
                </a:solidFill>
              </a:rPr>
              <a:t>variation</a:t>
            </a:r>
            <a:endParaRPr lang="en-US" dirty="0">
              <a:solidFill>
                <a:srgbClr val="667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2" descr="vWA 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648"/>
          <a:stretch>
            <a:fillRect/>
          </a:stretch>
        </p:blipFill>
        <p:spPr bwMode="auto">
          <a:xfrm>
            <a:off x="1106488" y="2286000"/>
            <a:ext cx="6911975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the computer thinks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600200" y="1639888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Consider </a:t>
            </a:r>
            <a:r>
              <a:rPr lang="en-US" u="sng">
                <a:solidFill>
                  <a:schemeClr val="accent2"/>
                </a:solidFill>
              </a:rPr>
              <a:t>every possible</a:t>
            </a:r>
            <a:r>
              <a:rPr lang="en-US">
                <a:solidFill>
                  <a:schemeClr val="accent2"/>
                </a:solidFill>
              </a:rPr>
              <a:t> genotype solution</a:t>
            </a:r>
          </a:p>
        </p:txBody>
      </p:sp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-42863" y="3013075"/>
            <a:ext cx="189547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Explain the</a:t>
            </a:r>
          </a:p>
          <a:p>
            <a:pPr algn="l"/>
            <a:r>
              <a:rPr lang="en-US">
                <a:solidFill>
                  <a:schemeClr val="accent2"/>
                </a:solidFill>
              </a:rPr>
              <a:t>peak pattern</a:t>
            </a:r>
          </a:p>
        </p:txBody>
      </p:sp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-42863" y="5287963"/>
            <a:ext cx="18780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hlink"/>
                </a:solidFill>
              </a:rPr>
              <a:t>Better </a:t>
            </a:r>
          </a:p>
          <a:p>
            <a:pPr algn="l"/>
            <a:r>
              <a:rPr lang="en-US">
                <a:solidFill>
                  <a:schemeClr val="hlink"/>
                </a:solidFill>
              </a:rPr>
              <a:t>explanation</a:t>
            </a:r>
          </a:p>
          <a:p>
            <a:pPr algn="l"/>
            <a:r>
              <a:rPr lang="en-US">
                <a:solidFill>
                  <a:schemeClr val="hlink"/>
                </a:solidFill>
              </a:rPr>
              <a:t>has a higher </a:t>
            </a:r>
          </a:p>
          <a:p>
            <a:pPr algn="l"/>
            <a:r>
              <a:rPr lang="en-US">
                <a:solidFill>
                  <a:schemeClr val="hlink"/>
                </a:solidFill>
              </a:rPr>
              <a:t>likelihood</a:t>
            </a:r>
          </a:p>
        </p:txBody>
      </p:sp>
      <p:sp>
        <p:nvSpPr>
          <p:cNvPr id="29703" name="Rectangle 40"/>
          <p:cNvSpPr>
            <a:spLocks noChangeArrowheads="1"/>
          </p:cNvSpPr>
          <p:nvPr/>
        </p:nvSpPr>
        <p:spPr bwMode="auto">
          <a:xfrm>
            <a:off x="5638800" y="5137150"/>
            <a:ext cx="355600" cy="1125538"/>
          </a:xfrm>
          <a:prstGeom prst="rect">
            <a:avLst/>
          </a:prstGeom>
          <a:noFill/>
          <a:ln w="2857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04" name="Text Box 29"/>
          <p:cNvSpPr txBox="1">
            <a:spLocks noChangeArrowheads="1"/>
          </p:cNvSpPr>
          <p:nvPr/>
        </p:nvSpPr>
        <p:spPr bwMode="auto">
          <a:xfrm>
            <a:off x="5119688" y="3862388"/>
            <a:ext cx="2338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FF8000"/>
                </a:solidFill>
              </a:rPr>
              <a:t>Another person'</a:t>
            </a:r>
            <a:r>
              <a:rPr lang="en-US" altLang="ja-JP" sz="2200">
                <a:solidFill>
                  <a:srgbClr val="FF8000"/>
                </a:solidFill>
              </a:rPr>
              <a:t>s allele pair</a:t>
            </a:r>
            <a:endParaRPr lang="en-US" sz="2200">
              <a:solidFill>
                <a:srgbClr val="FF8000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4648200" y="2843213"/>
            <a:ext cx="2514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667BC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One person's allele pair</a:t>
            </a:r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 flipH="1">
            <a:off x="4452938" y="3556000"/>
            <a:ext cx="762000" cy="1066800"/>
          </a:xfrm>
          <a:prstGeom prst="line">
            <a:avLst/>
          </a:prstGeom>
          <a:noFill/>
          <a:ln w="28575">
            <a:solidFill>
              <a:srgbClr val="667BC8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9"/>
          <p:cNvSpPr>
            <a:spLocks noChangeShapeType="1"/>
          </p:cNvSpPr>
          <p:nvPr/>
        </p:nvSpPr>
        <p:spPr bwMode="auto">
          <a:xfrm flipH="1" flipV="1">
            <a:off x="4462463" y="2928938"/>
            <a:ext cx="439737" cy="101600"/>
          </a:xfrm>
          <a:prstGeom prst="line">
            <a:avLst/>
          </a:prstGeom>
          <a:noFill/>
          <a:ln w="28575">
            <a:solidFill>
              <a:srgbClr val="667BC8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25"/>
          <p:cNvSpPr>
            <a:spLocks noChangeShapeType="1"/>
          </p:cNvSpPr>
          <p:nvPr/>
        </p:nvSpPr>
        <p:spPr bwMode="auto">
          <a:xfrm flipH="1">
            <a:off x="5808663" y="4622800"/>
            <a:ext cx="185737" cy="465138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40"/>
          <p:cNvSpPr>
            <a:spLocks noChangeArrowheads="1"/>
          </p:cNvSpPr>
          <p:nvPr/>
        </p:nvSpPr>
        <p:spPr bwMode="auto">
          <a:xfrm>
            <a:off x="4008438" y="2741613"/>
            <a:ext cx="357187" cy="1746250"/>
          </a:xfrm>
          <a:prstGeom prst="rect">
            <a:avLst/>
          </a:prstGeom>
          <a:noFill/>
          <a:ln w="28575">
            <a:solidFill>
              <a:srgbClr val="667B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7150100" y="5749925"/>
            <a:ext cx="17478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85D1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 third person's allele pair</a:t>
            </a:r>
          </a:p>
        </p:txBody>
      </p:sp>
      <p:sp>
        <p:nvSpPr>
          <p:cNvPr id="29711" name="Rectangle 40"/>
          <p:cNvSpPr>
            <a:spLocks noChangeArrowheads="1"/>
          </p:cNvSpPr>
          <p:nvPr/>
        </p:nvSpPr>
        <p:spPr bwMode="auto">
          <a:xfrm>
            <a:off x="4833938" y="5245100"/>
            <a:ext cx="357187" cy="1017588"/>
          </a:xfrm>
          <a:prstGeom prst="rect">
            <a:avLst/>
          </a:prstGeom>
          <a:noFill/>
          <a:ln w="28575">
            <a:solidFill>
              <a:srgbClr val="85D1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85D134"/>
              </a:solidFill>
            </a:endParaRPr>
          </a:p>
        </p:txBody>
      </p:sp>
      <p:sp>
        <p:nvSpPr>
          <p:cNvPr id="29712" name="Line 9"/>
          <p:cNvSpPr>
            <a:spLocks noChangeShapeType="1"/>
          </p:cNvSpPr>
          <p:nvPr/>
        </p:nvSpPr>
        <p:spPr bwMode="auto">
          <a:xfrm flipH="1" flipV="1">
            <a:off x="5257800" y="5824538"/>
            <a:ext cx="2082800" cy="542925"/>
          </a:xfrm>
          <a:prstGeom prst="line">
            <a:avLst/>
          </a:prstGeom>
          <a:noFill/>
          <a:ln w="28575">
            <a:solidFill>
              <a:srgbClr val="85D134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40"/>
          <p:cNvSpPr>
            <a:spLocks noChangeArrowheads="1"/>
          </p:cNvSpPr>
          <p:nvPr/>
        </p:nvSpPr>
        <p:spPr bwMode="auto">
          <a:xfrm>
            <a:off x="4008438" y="4514850"/>
            <a:ext cx="357187" cy="1747838"/>
          </a:xfrm>
          <a:prstGeom prst="rect">
            <a:avLst/>
          </a:prstGeom>
          <a:noFill/>
          <a:ln w="28575">
            <a:solidFill>
              <a:srgbClr val="667B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14" name="Rectangle 40"/>
          <p:cNvSpPr>
            <a:spLocks noChangeArrowheads="1"/>
          </p:cNvSpPr>
          <p:nvPr/>
        </p:nvSpPr>
        <p:spPr bwMode="auto">
          <a:xfrm>
            <a:off x="3201988" y="4090988"/>
            <a:ext cx="355600" cy="1120775"/>
          </a:xfrm>
          <a:prstGeom prst="rect">
            <a:avLst/>
          </a:prstGeom>
          <a:noFill/>
          <a:ln w="2857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15" name="Rectangle 40"/>
          <p:cNvSpPr>
            <a:spLocks noChangeArrowheads="1"/>
          </p:cNvSpPr>
          <p:nvPr/>
        </p:nvSpPr>
        <p:spPr bwMode="auto">
          <a:xfrm>
            <a:off x="3201988" y="5237163"/>
            <a:ext cx="357187" cy="1025525"/>
          </a:xfrm>
          <a:prstGeom prst="rect">
            <a:avLst/>
          </a:prstGeom>
          <a:noFill/>
          <a:ln w="28575">
            <a:solidFill>
              <a:srgbClr val="85D1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85D134"/>
              </a:solidFill>
            </a:endParaRPr>
          </a:p>
        </p:txBody>
      </p:sp>
      <p:sp>
        <p:nvSpPr>
          <p:cNvPr id="29716" name="Line 25"/>
          <p:cNvSpPr>
            <a:spLocks noChangeShapeType="1"/>
          </p:cNvSpPr>
          <p:nvPr/>
        </p:nvSpPr>
        <p:spPr bwMode="auto">
          <a:xfrm flipH="1">
            <a:off x="3632200" y="4445000"/>
            <a:ext cx="1922463" cy="439738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9"/>
          <p:cNvSpPr>
            <a:spLocks noChangeShapeType="1"/>
          </p:cNvSpPr>
          <p:nvPr/>
        </p:nvSpPr>
        <p:spPr bwMode="auto">
          <a:xfrm flipH="1" flipV="1">
            <a:off x="3632200" y="5867400"/>
            <a:ext cx="3708400" cy="728663"/>
          </a:xfrm>
          <a:prstGeom prst="line">
            <a:avLst/>
          </a:prstGeom>
          <a:noFill/>
          <a:ln w="28575">
            <a:solidFill>
              <a:srgbClr val="85D134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8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vWA_geno_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"/>
          <a:stretch>
            <a:fillRect/>
          </a:stretch>
        </p:blipFill>
        <p:spPr bwMode="auto">
          <a:xfrm>
            <a:off x="534988" y="2286000"/>
            <a:ext cx="8074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4"/>
          <p:cNvSpPr>
            <a:spLocks noChangeArrowheads="1"/>
          </p:cNvSpPr>
          <p:nvPr/>
        </p:nvSpPr>
        <p:spPr bwMode="auto">
          <a:xfrm>
            <a:off x="511175" y="1479550"/>
            <a:ext cx="8123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Objective</a:t>
            </a:r>
            <a:r>
              <a:rPr lang="en-US">
                <a:solidFill>
                  <a:schemeClr val="accent2"/>
                </a:solidFill>
              </a:rPr>
              <a:t> genotype determined solely from the DNA data.</a:t>
            </a:r>
            <a:r>
              <a:rPr lang="en-US">
                <a:solidFill>
                  <a:schemeClr val="hlink"/>
                </a:solidFill>
              </a:rPr>
              <a:t>  </a:t>
            </a:r>
          </a:p>
          <a:p>
            <a:r>
              <a:rPr lang="en-US">
                <a:solidFill>
                  <a:srgbClr val="800080"/>
                </a:solidFill>
              </a:rPr>
              <a:t>Never sees a comparison reference.</a:t>
            </a:r>
            <a:r>
              <a:rPr 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Evidence genotype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3746500" y="4076700"/>
            <a:ext cx="749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>
                <a:solidFill>
                  <a:schemeClr val="accent2"/>
                </a:solidFill>
              </a:rPr>
              <a:t>55%</a:t>
            </a:r>
          </a:p>
        </p:txBody>
      </p:sp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6319838" y="5126038"/>
            <a:ext cx="749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>
                <a:solidFill>
                  <a:schemeClr val="accent2"/>
                </a:solidFill>
              </a:rPr>
              <a:t>24%</a:t>
            </a:r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2538413" y="5726113"/>
            <a:ext cx="5921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5011738" y="5427663"/>
            <a:ext cx="749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>
                <a:solidFill>
                  <a:schemeClr val="accent2"/>
                </a:solidFill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45585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vWA_genopop_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286000"/>
            <a:ext cx="8070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chemeClr val="tx2"/>
                </a:solidFill>
              </a:rPr>
              <a:t>DNA match information</a:t>
            </a:r>
          </a:p>
        </p:txBody>
      </p:sp>
      <p:grpSp>
        <p:nvGrpSpPr>
          <p:cNvPr id="33796" name="Group 19"/>
          <p:cNvGrpSpPr>
            <a:grpSpLocks/>
          </p:cNvGrpSpPr>
          <p:nvPr/>
        </p:nvGrpSpPr>
        <p:grpSpPr bwMode="auto">
          <a:xfrm>
            <a:off x="4556125" y="3852863"/>
            <a:ext cx="3556000" cy="950912"/>
            <a:chOff x="1214" y="2425"/>
            <a:chExt cx="2240" cy="599"/>
          </a:xfrm>
        </p:grpSpPr>
        <p:sp>
          <p:nvSpPr>
            <p:cNvPr id="33804" name="Text Box 4"/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350" dirty="0" smtClean="0"/>
                <a:t>Prob(</a:t>
              </a:r>
              <a:r>
                <a:rPr lang="en-US" sz="2350" dirty="0" smtClean="0">
                  <a:solidFill>
                    <a:schemeClr val="accent2"/>
                  </a:solidFill>
                </a:rPr>
                <a:t>evidence match</a:t>
              </a:r>
              <a:r>
                <a:rPr lang="en-US" sz="2350" dirty="0" smtClean="0"/>
                <a:t>)</a:t>
              </a:r>
            </a:p>
          </p:txBody>
        </p:sp>
        <p:sp>
          <p:nvSpPr>
            <p:cNvPr id="33805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350" dirty="0" smtClean="0"/>
                <a:t>Prob(</a:t>
              </a:r>
              <a:r>
                <a:rPr lang="en-US" sz="2350" dirty="0" smtClean="0">
                  <a:solidFill>
                    <a:srgbClr val="996633"/>
                  </a:solidFill>
                </a:rPr>
                <a:t>coincidental match</a:t>
              </a:r>
              <a:r>
                <a:rPr lang="en-US" sz="2350" dirty="0" smtClean="0"/>
                <a:t>)</a:t>
              </a:r>
            </a:p>
          </p:txBody>
        </p:sp>
        <p:sp>
          <p:nvSpPr>
            <p:cNvPr id="33806" name="Line 6"/>
            <p:cNvSpPr>
              <a:spLocks noChangeShapeType="1"/>
            </p:cNvSpPr>
            <p:nvPr/>
          </p:nvSpPr>
          <p:spPr bwMode="auto">
            <a:xfrm>
              <a:off x="1252" y="2736"/>
              <a:ext cx="2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266700" y="1492250"/>
            <a:ext cx="861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How much more does the </a:t>
            </a:r>
            <a:r>
              <a:rPr lang="en-US">
                <a:solidFill>
                  <a:srgbClr val="FF0000"/>
                </a:solidFill>
              </a:rPr>
              <a:t>suspect</a:t>
            </a:r>
            <a:r>
              <a:rPr lang="en-US">
                <a:solidFill>
                  <a:schemeClr val="accent2"/>
                </a:solidFill>
              </a:rPr>
              <a:t> match the evidence</a:t>
            </a:r>
            <a:endParaRPr lang="en-US"/>
          </a:p>
          <a:p>
            <a:r>
              <a:rPr lang="en-US"/>
              <a:t>than </a:t>
            </a:r>
            <a:r>
              <a:rPr lang="en-US">
                <a:solidFill>
                  <a:srgbClr val="996633"/>
                </a:solidFill>
              </a:rPr>
              <a:t>a random person</a:t>
            </a:r>
            <a:r>
              <a:rPr lang="en-US"/>
              <a:t>?</a:t>
            </a:r>
          </a:p>
        </p:txBody>
      </p:sp>
      <p:sp>
        <p:nvSpPr>
          <p:cNvPr id="33798" name="AutoShape 11"/>
          <p:cNvSpPr>
            <a:spLocks noChangeArrowheads="1"/>
          </p:cNvSpPr>
          <p:nvPr/>
        </p:nvSpPr>
        <p:spPr bwMode="auto">
          <a:xfrm>
            <a:off x="3649663" y="4056063"/>
            <a:ext cx="922337" cy="25479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3814763" y="3608388"/>
            <a:ext cx="619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dirty="0">
                <a:solidFill>
                  <a:srgbClr val="FF0000"/>
                </a:solidFill>
              </a:rPr>
              <a:t>11x</a:t>
            </a:r>
          </a:p>
        </p:txBody>
      </p:sp>
      <p:sp>
        <p:nvSpPr>
          <p:cNvPr id="33800" name="Line 13"/>
          <p:cNvSpPr>
            <a:spLocks noChangeShapeType="1"/>
          </p:cNvSpPr>
          <p:nvPr/>
        </p:nvSpPr>
        <p:spPr bwMode="auto">
          <a:xfrm flipH="1">
            <a:off x="4318000" y="4148138"/>
            <a:ext cx="423863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14"/>
          <p:cNvSpPr>
            <a:spLocks noChangeShapeType="1"/>
          </p:cNvSpPr>
          <p:nvPr/>
        </p:nvSpPr>
        <p:spPr bwMode="auto">
          <a:xfrm flipH="1">
            <a:off x="4402138" y="4833938"/>
            <a:ext cx="660400" cy="1000125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Text Box 16"/>
          <p:cNvSpPr txBox="1">
            <a:spLocks noChangeArrowheads="1"/>
          </p:cNvSpPr>
          <p:nvPr/>
        </p:nvSpPr>
        <p:spPr bwMode="auto">
          <a:xfrm>
            <a:off x="3613150" y="4060825"/>
            <a:ext cx="749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>
                <a:solidFill>
                  <a:schemeClr val="accent2"/>
                </a:solidFill>
              </a:rPr>
              <a:t>55%</a:t>
            </a:r>
          </a:p>
        </p:txBody>
      </p:sp>
      <p:sp>
        <p:nvSpPr>
          <p:cNvPr id="33803" name="Text Box 17"/>
          <p:cNvSpPr txBox="1">
            <a:spLocks noChangeArrowheads="1"/>
          </p:cNvSpPr>
          <p:nvPr/>
        </p:nvSpPr>
        <p:spPr bwMode="auto">
          <a:xfrm>
            <a:off x="4073525" y="5761038"/>
            <a:ext cx="592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>
                <a:solidFill>
                  <a:srgbClr val="996633"/>
                </a:solidFill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263018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locus streng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28800"/>
            <a:ext cx="83883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Match information at 15 loci</a:t>
            </a:r>
          </a:p>
        </p:txBody>
      </p:sp>
      <p:sp>
        <p:nvSpPr>
          <p:cNvPr id="35844" name="AutoShape 11"/>
          <p:cNvSpPr>
            <a:spLocks noChangeArrowheads="1"/>
          </p:cNvSpPr>
          <p:nvPr/>
        </p:nvSpPr>
        <p:spPr bwMode="auto">
          <a:xfrm>
            <a:off x="1003300" y="5892800"/>
            <a:ext cx="842963" cy="2444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Is the suspect in the evidence?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19100" y="2246313"/>
            <a:ext cx="83058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A match between the </a:t>
            </a:r>
            <a:r>
              <a:rPr lang="en-US"/>
              <a:t>right fingernails</a:t>
            </a:r>
            <a:endParaRPr lang="en-US">
              <a:solidFill>
                <a:schemeClr val="bg2"/>
              </a:solidFill>
            </a:endParaRPr>
          </a:p>
          <a:p>
            <a:r>
              <a:rPr lang="en-US">
                <a:solidFill>
                  <a:schemeClr val="bg2"/>
                </a:solidFill>
              </a:rPr>
              <a:t>and </a:t>
            </a:r>
            <a:r>
              <a:rPr lang="en-US"/>
              <a:t>Allen Wade </a:t>
            </a:r>
            <a:r>
              <a:rPr lang="en-US">
                <a:solidFill>
                  <a:schemeClr val="bg2"/>
                </a:solidFill>
              </a:rPr>
              <a:t>is: </a:t>
            </a:r>
          </a:p>
          <a:p>
            <a:endParaRPr lang="en-US">
              <a:solidFill>
                <a:schemeClr val="bg2"/>
              </a:solidFill>
            </a:endParaRPr>
          </a:p>
          <a:p>
            <a:r>
              <a:rPr lang="en-US">
                <a:solidFill>
                  <a:srgbClr val="800080"/>
                </a:solidFill>
              </a:rPr>
              <a:t>6.06 trillion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times more probable than </a:t>
            </a:r>
          </a:p>
          <a:p>
            <a:r>
              <a:rPr lang="en-US">
                <a:solidFill>
                  <a:schemeClr val="accent2"/>
                </a:solidFill>
              </a:rPr>
              <a:t>a coincidental match to an unrelated </a:t>
            </a:r>
            <a:r>
              <a:rPr lang="en-US">
                <a:solidFill>
                  <a:srgbClr val="800080"/>
                </a:solidFill>
              </a:rPr>
              <a:t>Black</a:t>
            </a:r>
            <a:r>
              <a:rPr lang="en-US">
                <a:solidFill>
                  <a:schemeClr val="accent2"/>
                </a:solidFill>
              </a:rPr>
              <a:t> person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rgbClr val="800080"/>
                </a:solidFill>
              </a:rPr>
              <a:t>32.5 trillion</a:t>
            </a:r>
            <a:r>
              <a:rPr lang="en-US">
                <a:solidFill>
                  <a:schemeClr val="accent2"/>
                </a:solidFill>
              </a:rPr>
              <a:t> times more probable than </a:t>
            </a:r>
          </a:p>
          <a:p>
            <a:r>
              <a:rPr lang="en-US">
                <a:solidFill>
                  <a:schemeClr val="accent2"/>
                </a:solidFill>
              </a:rPr>
              <a:t>a coincidental match to an unrelated </a:t>
            </a:r>
            <a:r>
              <a:rPr lang="en-US">
                <a:solidFill>
                  <a:srgbClr val="800080"/>
                </a:solidFill>
              </a:rPr>
              <a:t>Caucasian</a:t>
            </a:r>
            <a:r>
              <a:rPr lang="en-US">
                <a:solidFill>
                  <a:schemeClr val="accent2"/>
                </a:solidFill>
              </a:rPr>
              <a:t> person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rgbClr val="800080"/>
                </a:solidFill>
              </a:rPr>
              <a:t>8 trillion</a:t>
            </a:r>
            <a:r>
              <a:rPr lang="en-US">
                <a:solidFill>
                  <a:schemeClr val="accent2"/>
                </a:solidFill>
              </a:rPr>
              <a:t> times more probable than</a:t>
            </a:r>
          </a:p>
          <a:p>
            <a:r>
              <a:rPr lang="en-US">
                <a:solidFill>
                  <a:schemeClr val="accent2"/>
                </a:solidFill>
              </a:rPr>
              <a:t>a coincidental match to an unrelated </a:t>
            </a:r>
            <a:r>
              <a:rPr lang="en-US">
                <a:solidFill>
                  <a:srgbClr val="800080"/>
                </a:solidFill>
              </a:rPr>
              <a:t>Hispanic</a:t>
            </a:r>
            <a:r>
              <a:rPr lang="en-US">
                <a:solidFill>
                  <a:schemeClr val="accent2"/>
                </a:solidFill>
              </a:rPr>
              <a:t> person</a:t>
            </a:r>
          </a:p>
        </p:txBody>
      </p:sp>
    </p:spTree>
    <p:extLst>
      <p:ext uri="{BB962C8B-B14F-4D97-AF65-F5344CB8AC3E}">
        <p14:creationId xmlns:p14="http://schemas.microsoft.com/office/powerpoint/2010/main" val="11156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v. Allen Wade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2405" y="3014138"/>
            <a:ext cx="6680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Hat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65.3 thousand 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Allen Wade</a:t>
            </a: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Cup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20.5 thousand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Susan Wolfe</a:t>
            </a: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Fingernails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6.06 </a:t>
            </a:r>
            <a:r>
              <a:rPr lang="en-US" dirty="0" smtClean="0">
                <a:solidFill>
                  <a:srgbClr val="008000"/>
                </a:solidFill>
              </a:rPr>
              <a:t>trillion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Allen Wade</a:t>
            </a: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Gear shift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9.37 </a:t>
            </a:r>
            <a:r>
              <a:rPr lang="en-US" dirty="0" smtClean="0">
                <a:solidFill>
                  <a:srgbClr val="008000"/>
                </a:solidFill>
              </a:rPr>
              <a:t>million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Sarah Wolfe</a:t>
            </a:r>
            <a:endParaRPr lang="en-US" dirty="0">
              <a:solidFill>
                <a:srgbClr val="606060"/>
              </a:solidFill>
            </a:endParaRP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Seat lever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385 </a:t>
            </a:r>
            <a:r>
              <a:rPr lang="en-US" dirty="0" smtClean="0">
                <a:solidFill>
                  <a:srgbClr val="008000"/>
                </a:solidFill>
              </a:rPr>
              <a:t>billion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Sarah Wolfe</a:t>
            </a:r>
            <a:endParaRPr lang="en-US" dirty="0">
              <a:solidFill>
                <a:srgbClr val="606060"/>
              </a:solidFill>
            </a:endParaRP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Knit hat</a:t>
            </a:r>
            <a:r>
              <a:rPr lang="en-US" dirty="0" smtClean="0"/>
              <a:t>	</a:t>
            </a:r>
            <a:r>
              <a:rPr lang="en-US" dirty="0">
                <a:solidFill>
                  <a:srgbClr val="008000"/>
                </a:solidFill>
              </a:rPr>
              <a:t>25.7 </a:t>
            </a:r>
            <a:r>
              <a:rPr lang="en-US" dirty="0" smtClean="0">
                <a:solidFill>
                  <a:srgbClr val="008000"/>
                </a:solidFill>
              </a:rPr>
              <a:t>thousand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Allen Wade</a:t>
            </a:r>
            <a:endParaRPr lang="en-US" dirty="0">
              <a:solidFill>
                <a:srgbClr val="606060"/>
              </a:solidFill>
            </a:endParaRP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Sock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300</a:t>
            </a:r>
            <a:r>
              <a:rPr lang="en-US" dirty="0" smtClean="0"/>
              <a:t> 	</a:t>
            </a:r>
            <a:r>
              <a:rPr lang="en-US" dirty="0" smtClean="0">
                <a:solidFill>
                  <a:srgbClr val="606060"/>
                </a:solidFill>
              </a:rPr>
              <a:t>Sarah Wolfe</a:t>
            </a:r>
            <a:endParaRPr lang="en-US" dirty="0">
              <a:solidFill>
                <a:srgbClr val="606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467" y="1667934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crime lab reported 5 DNA mixture matches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TrueAllele</a:t>
            </a:r>
            <a:r>
              <a:rPr lang="en-US" dirty="0" smtClean="0">
                <a:solidFill>
                  <a:srgbClr val="008000"/>
                </a:solidFill>
              </a:rPr>
              <a:t> found 17 matches on the same data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1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biology</a:t>
            </a:r>
          </a:p>
        </p:txBody>
      </p:sp>
      <p:pic>
        <p:nvPicPr>
          <p:cNvPr id="17410" name="Picture 3" descr="cell_chrom_d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69342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908550" y="449580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 smtClean="0">
                <a:solidFill>
                  <a:srgbClr val="000000"/>
                </a:solidFill>
              </a:rPr>
              <a:t>Locus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625850" y="4140200"/>
            <a:ext cx="1600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</a:rPr>
              <a:t>Chromosome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371600" y="4648200"/>
            <a:ext cx="1066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219200" y="2819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</a:rPr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30815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Allen Wade Found Guilty On All Counts In East Liberty Sisters’ Slaying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141143"/>
            <a:ext cx="8729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PITTSBURGH (KDKA/AP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228600" indent="-228600" algn="l"/>
            <a:r>
              <a:rPr lang="en-US" dirty="0" smtClean="0">
                <a:solidFill>
                  <a:srgbClr val="0000FF"/>
                </a:solidFill>
              </a:rPr>
              <a:t>• A </a:t>
            </a:r>
            <a:r>
              <a:rPr lang="en-US" dirty="0">
                <a:solidFill>
                  <a:srgbClr val="0000FF"/>
                </a:solidFill>
              </a:rPr>
              <a:t>man accused of killing two sisters who lived next door to him in East Liberty has been found guilty on all counts.</a:t>
            </a:r>
          </a:p>
          <a:p>
            <a:pPr marL="228600" indent="-228600" algn="l"/>
            <a:r>
              <a:rPr lang="en-US" dirty="0" smtClean="0">
                <a:solidFill>
                  <a:srgbClr val="0000FF"/>
                </a:solidFill>
              </a:rPr>
              <a:t>• Allen </a:t>
            </a:r>
            <a:r>
              <a:rPr lang="en-US" dirty="0">
                <a:solidFill>
                  <a:srgbClr val="0000FF"/>
                </a:solidFill>
              </a:rPr>
              <a:t>Wade was accused of shooting Sarah and Susan Wolfe after they returned from work on Feb. 6, 2014, apparently to steal a bank card.</a:t>
            </a:r>
          </a:p>
          <a:p>
            <a:pPr marL="228600" indent="-228600" algn="l"/>
            <a:r>
              <a:rPr lang="en-US" dirty="0" smtClean="0">
                <a:solidFill>
                  <a:srgbClr val="0000FF"/>
                </a:solidFill>
              </a:rPr>
              <a:t>• On </a:t>
            </a:r>
            <a:r>
              <a:rPr lang="en-US" dirty="0">
                <a:solidFill>
                  <a:srgbClr val="0000FF"/>
                </a:solidFill>
              </a:rPr>
              <a:t>Monday morning, a jury found Wade guilty of first-degree murder, robbery, burglary and theft by unlawful taking.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733" y="2175934"/>
            <a:ext cx="446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CBS News, May 23, 2016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35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dora_ha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6" b="19994"/>
          <a:stretch/>
        </p:blipFill>
        <p:spPr>
          <a:xfrm>
            <a:off x="1604458" y="4563533"/>
            <a:ext cx="2160436" cy="1972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v. Allen Wade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4537" y="3022596"/>
            <a:ext cx="72559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90"/>
                </a:solidFill>
              </a:rPr>
              <a:t>hat left from a burglary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000090"/>
                </a:solidFill>
              </a:rPr>
              <a:t>Wolfe sister’s home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six weeks </a:t>
            </a:r>
            <a:r>
              <a:rPr lang="en-US" dirty="0">
                <a:solidFill>
                  <a:srgbClr val="FF0000"/>
                </a:solidFill>
              </a:rPr>
              <a:t>before the murder </a:t>
            </a:r>
            <a:r>
              <a:rPr lang="en-US" dirty="0" smtClean="0"/>
              <a:t>matched</a:t>
            </a:r>
          </a:p>
          <a:p>
            <a:r>
              <a:rPr lang="en-US" dirty="0" smtClean="0"/>
              <a:t>Allen Wade </a:t>
            </a:r>
            <a:r>
              <a:rPr lang="en-US" dirty="0"/>
              <a:t>with a </a:t>
            </a:r>
            <a:r>
              <a:rPr lang="en-US" dirty="0">
                <a:solidFill>
                  <a:srgbClr val="008000"/>
                </a:solidFill>
              </a:rPr>
              <a:t>65.3 thousand </a:t>
            </a:r>
            <a:r>
              <a:rPr lang="en-US" dirty="0" smtClean="0"/>
              <a:t>statistic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4467" y="1667934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Thresholds failed to interpret DNA </a:t>
            </a:r>
            <a:r>
              <a:rPr lang="en-US" dirty="0" smtClean="0">
                <a:solidFill>
                  <a:srgbClr val="FF0000"/>
                </a:solidFill>
              </a:rPr>
              <a:t>mixture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008000"/>
                </a:solidFill>
              </a:rPr>
              <a:t>TrueAllele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succeeded on </a:t>
            </a:r>
            <a:r>
              <a:rPr lang="en-US" dirty="0" smtClean="0">
                <a:solidFill>
                  <a:srgbClr val="008000"/>
                </a:solidFill>
              </a:rPr>
              <a:t>the same data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0162" y="5232400"/>
            <a:ext cx="354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  <a:latin typeface="+mn-lt"/>
                <a:cs typeface="Times New Roman"/>
              </a:rPr>
              <a:t>Preventable Crime</a:t>
            </a:r>
            <a:endParaRPr lang="en-US" sz="2800" b="1" dirty="0">
              <a:solidFill>
                <a:srgbClr val="660066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0371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No information from mixture</a:t>
            </a:r>
            <a:endParaRPr lang="en-US" dirty="0">
              <a:latin typeface="Arial" charset="0"/>
            </a:endParaRP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905000" y="1752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Crime laboratory DNA report 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514600" y="22098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Crime lab user fee: $5,000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381000" y="3060700"/>
            <a:ext cx="838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/>
              <a:t>Conclusions:</a:t>
            </a:r>
          </a:p>
          <a:p>
            <a:endParaRPr lang="en-US"/>
          </a:p>
          <a:p>
            <a:r>
              <a:rPr lang="en-US" b="1"/>
              <a:t>Item 1 – Swab of textured areas from a handgun</a:t>
            </a:r>
          </a:p>
          <a:p>
            <a:endParaRPr lang="en-US"/>
          </a:p>
          <a:p>
            <a:r>
              <a:rPr lang="en-US"/>
              <a:t>The data indicates that DNA from four (4) or more contributors was obtained from the swab of the handgun.  Due to the complexity of the data, </a:t>
            </a:r>
            <a:r>
              <a:rPr lang="en-US">
                <a:solidFill>
                  <a:srgbClr val="FF0000"/>
                </a:solidFill>
              </a:rPr>
              <a:t>no conclusions can be made </a:t>
            </a:r>
            <a:r>
              <a:rPr lang="en-US"/>
              <a:t>regarding persons A and B as possible contributors to this mixture.  </a:t>
            </a:r>
          </a:p>
        </p:txBody>
      </p:sp>
    </p:spTree>
    <p:extLst>
      <p:ext uri="{BB962C8B-B14F-4D97-AF65-F5344CB8AC3E}">
        <p14:creationId xmlns:p14="http://schemas.microsoft.com/office/powerpoint/2010/main" val="3024637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Computer reanalysis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905000" y="17526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Cybergenetics </a:t>
            </a:r>
            <a:r>
              <a:rPr lang="en-US" dirty="0" err="1" smtClean="0">
                <a:solidFill>
                  <a:srgbClr val="0000FF"/>
                </a:solidFill>
              </a:rPr>
              <a:t>TrueAllele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report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524000" y="22098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Match statistic provides information</a:t>
            </a:r>
          </a:p>
        </p:txBody>
      </p:sp>
      <p:pic>
        <p:nvPicPr>
          <p:cNvPr id="18436" name="Picture 3" descr="Glock_30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6062" b="7455"/>
          <a:stretch>
            <a:fillRect/>
          </a:stretch>
        </p:blipFill>
        <p:spPr bwMode="auto">
          <a:xfrm flipH="1">
            <a:off x="76200" y="4800600"/>
            <a:ext cx="1889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Arrow Connector 6"/>
          <p:cNvCxnSpPr>
            <a:cxnSpLocks noChangeShapeType="1"/>
          </p:cNvCxnSpPr>
          <p:nvPr/>
        </p:nvCxnSpPr>
        <p:spPr bwMode="auto">
          <a:xfrm flipV="1">
            <a:off x="2057400" y="4495800"/>
            <a:ext cx="1524000" cy="609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38" name="Straight Arrow Connector 8"/>
          <p:cNvCxnSpPr>
            <a:cxnSpLocks noChangeShapeType="1"/>
          </p:cNvCxnSpPr>
          <p:nvPr/>
        </p:nvCxnSpPr>
        <p:spPr bwMode="auto">
          <a:xfrm flipV="1">
            <a:off x="2057400" y="5105400"/>
            <a:ext cx="1524000" cy="1524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39" name="Straight Arrow Connector 10"/>
          <p:cNvCxnSpPr>
            <a:cxnSpLocks noChangeShapeType="1"/>
          </p:cNvCxnSpPr>
          <p:nvPr/>
        </p:nvCxnSpPr>
        <p:spPr bwMode="auto">
          <a:xfrm>
            <a:off x="2057400" y="5410200"/>
            <a:ext cx="1524000" cy="228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40" name="Straight Arrow Connector 12"/>
          <p:cNvCxnSpPr>
            <a:cxnSpLocks noChangeShapeType="1"/>
          </p:cNvCxnSpPr>
          <p:nvPr/>
        </p:nvCxnSpPr>
        <p:spPr bwMode="auto">
          <a:xfrm>
            <a:off x="2057400" y="5562600"/>
            <a:ext cx="1524000" cy="609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sp>
        <p:nvSpPr>
          <p:cNvPr id="18441" name="TextBox 15"/>
          <p:cNvSpPr txBox="1">
            <a:spLocks noChangeArrowheads="1"/>
          </p:cNvSpPr>
          <p:nvPr/>
        </p:nvSpPr>
        <p:spPr bwMode="auto">
          <a:xfrm>
            <a:off x="3581400" y="4267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3581400" y="484822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43" name="TextBox 18"/>
          <p:cNvSpPr txBox="1">
            <a:spLocks noChangeArrowheads="1"/>
          </p:cNvSpPr>
          <p:nvPr/>
        </p:nvSpPr>
        <p:spPr bwMode="auto">
          <a:xfrm>
            <a:off x="3581400" y="53895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001"/>
                </a:solidFill>
              </a:rPr>
              <a:t>3</a:t>
            </a:r>
          </a:p>
        </p:txBody>
      </p:sp>
      <p:sp>
        <p:nvSpPr>
          <p:cNvPr id="18444" name="TextBox 19"/>
          <p:cNvSpPr txBox="1">
            <a:spLocks noChangeArrowheads="1"/>
          </p:cNvSpPr>
          <p:nvPr/>
        </p:nvSpPr>
        <p:spPr bwMode="auto">
          <a:xfrm>
            <a:off x="3581400" y="59309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8445" name="TextBox 20"/>
          <p:cNvSpPr txBox="1">
            <a:spLocks noChangeArrowheads="1"/>
          </p:cNvSpPr>
          <p:nvPr/>
        </p:nvSpPr>
        <p:spPr bwMode="auto">
          <a:xfrm>
            <a:off x="5715000" y="5384800"/>
            <a:ext cx="152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001"/>
                </a:solidFill>
              </a:rPr>
              <a:t>Person B</a:t>
            </a:r>
          </a:p>
          <a:p>
            <a:r>
              <a:rPr lang="en-US">
                <a:solidFill>
                  <a:srgbClr val="006001"/>
                </a:solidFill>
              </a:rPr>
              <a:t>included</a:t>
            </a:r>
          </a:p>
        </p:txBody>
      </p:sp>
      <p:sp>
        <p:nvSpPr>
          <p:cNvPr id="18446" name="Left-Right Arrow 21"/>
          <p:cNvSpPr>
            <a:spLocks noChangeArrowheads="1"/>
          </p:cNvSpPr>
          <p:nvPr/>
        </p:nvSpPr>
        <p:spPr bwMode="auto">
          <a:xfrm>
            <a:off x="4343400" y="5526088"/>
            <a:ext cx="990600" cy="228600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TextBox 22"/>
          <p:cNvSpPr txBox="1">
            <a:spLocks noChangeArrowheads="1"/>
          </p:cNvSpPr>
          <p:nvPr/>
        </p:nvSpPr>
        <p:spPr bwMode="auto">
          <a:xfrm>
            <a:off x="4114800" y="51562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6001"/>
                </a:solidFill>
              </a:rPr>
              <a:t>400,000</a:t>
            </a:r>
          </a:p>
        </p:txBody>
      </p:sp>
      <p:sp>
        <p:nvSpPr>
          <p:cNvPr id="18448" name="TextBox 23"/>
          <p:cNvSpPr txBox="1">
            <a:spLocks noChangeArrowheads="1"/>
          </p:cNvSpPr>
          <p:nvPr/>
        </p:nvSpPr>
        <p:spPr bwMode="auto">
          <a:xfrm>
            <a:off x="5715000" y="3505200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Person A</a:t>
            </a:r>
          </a:p>
          <a:p>
            <a:r>
              <a:rPr lang="en-US">
                <a:solidFill>
                  <a:srgbClr val="FF0000"/>
                </a:solidFill>
              </a:rPr>
              <a:t>excluded</a:t>
            </a:r>
          </a:p>
        </p:txBody>
      </p:sp>
      <p:pic>
        <p:nvPicPr>
          <p:cNvPr id="18449" name="Picture 37" descr="getoutja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14620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38" descr="GoToJailweb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TextBox 39"/>
          <p:cNvSpPr txBox="1">
            <a:spLocks noChangeArrowheads="1"/>
          </p:cNvSpPr>
          <p:nvPr/>
        </p:nvSpPr>
        <p:spPr bwMode="auto">
          <a:xfrm>
            <a:off x="838200" y="41148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Unmix the</a:t>
            </a:r>
          </a:p>
          <a:p>
            <a:pPr algn="ctr"/>
            <a:r>
              <a:rPr lang="en-US">
                <a:solidFill>
                  <a:srgbClr val="800000"/>
                </a:solidFill>
              </a:rPr>
              <a:t>mixture</a:t>
            </a:r>
          </a:p>
        </p:txBody>
      </p:sp>
      <p:sp>
        <p:nvSpPr>
          <p:cNvPr id="18452" name="TextBox 40"/>
          <p:cNvSpPr txBox="1">
            <a:spLocks noChangeArrowheads="1"/>
          </p:cNvSpPr>
          <p:nvPr/>
        </p:nvSpPr>
        <p:spPr bwMode="auto">
          <a:xfrm>
            <a:off x="3200400" y="38100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Contributor</a:t>
            </a:r>
          </a:p>
        </p:txBody>
      </p:sp>
    </p:spTree>
    <p:extLst>
      <p:ext uri="{BB962C8B-B14F-4D97-AF65-F5344CB8AC3E}">
        <p14:creationId xmlns:p14="http://schemas.microsoft.com/office/powerpoint/2010/main" val="1535018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0" y="-42335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Arial" charset="0"/>
              </a:rPr>
              <a:t>  </a:t>
            </a:r>
            <a:endParaRPr lang="en-US" sz="3600" dirty="0"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20870"/>
              </p:ext>
            </p:extLst>
          </p:nvPr>
        </p:nvGraphicFramePr>
        <p:xfrm>
          <a:off x="319720" y="383392"/>
          <a:ext cx="8381999" cy="6477650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1524000"/>
                <a:gridCol w="1652480"/>
                <a:gridCol w="2205646"/>
                <a:gridCol w="1574391"/>
                <a:gridCol w="1425482"/>
              </a:tblGrid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Crime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Evidence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Defendant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Outcome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Sentence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100" dirty="0">
                        <a:solidFill>
                          <a:srgbClr val="660066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Ralph </a:t>
                      </a:r>
                      <a:r>
                        <a:rPr lang="en-US" sz="1100" dirty="0" err="1" smtClean="0"/>
                        <a:t>Skundrich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guilty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75 years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gun, hat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Leland Davis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guilty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23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years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100" dirty="0">
                        <a:solidFill>
                          <a:srgbClr val="660066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Akaninyene</a:t>
                      </a:r>
                      <a:r>
                        <a:rPr lang="en-US" sz="1100" dirty="0" smtClean="0"/>
                        <a:t> Akan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guilty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32 years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shotgun</a:t>
                      </a:r>
                      <a:r>
                        <a:rPr lang="en-US" sz="1100" baseline="0" dirty="0" smtClean="0"/>
                        <a:t> shells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James </a:t>
                      </a:r>
                      <a:r>
                        <a:rPr lang="en-US" sz="1100" dirty="0" err="1" smtClean="0"/>
                        <a:t>Yeckel</a:t>
                      </a:r>
                      <a:r>
                        <a:rPr lang="en-US" sz="1100" dirty="0" smtClean="0"/>
                        <a:t>, Jr.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25 years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fingernail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Anthony Morgan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guilty 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life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1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Thomas </a:t>
                      </a:r>
                      <a:r>
                        <a:rPr lang="en-US" sz="1100" dirty="0" err="1" smtClean="0"/>
                        <a:t>Doswell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 </a:t>
                      </a:r>
                      <a:r>
                        <a:rPr lang="en-US" sz="1100" baseline="0" dirty="0" smtClean="0"/>
                        <a:t>year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bank</a:t>
                      </a:r>
                      <a:r>
                        <a:rPr lang="en-US" sz="1100" baseline="0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robbery</a:t>
                      </a:r>
                      <a:endParaRPr lang="en-US" sz="11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Jesse </a:t>
                      </a:r>
                      <a:r>
                        <a:rPr lang="en-US" sz="1100" dirty="0" err="1" smtClean="0"/>
                        <a:t>Lumberger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10 years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drugs</a:t>
                      </a:r>
                      <a:endParaRPr lang="en-US" sz="11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Derek </a:t>
                      </a:r>
                      <a:r>
                        <a:rPr lang="en-US" sz="1100" dirty="0" err="1" smtClean="0"/>
                        <a:t>McKissick</a:t>
                      </a:r>
                      <a:endParaRPr lang="en-US" sz="1100" dirty="0" smtClean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2 1/2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drugs</a:t>
                      </a:r>
                      <a:endParaRPr lang="en-US" sz="11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Steve Morgan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 1/2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door, 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Calvin Kane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20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fingernail,</a:t>
                      </a:r>
                      <a:r>
                        <a:rPr lang="en-US" sz="1100" baseline="0" dirty="0" smtClean="0"/>
                        <a:t> 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Allen Wade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life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Jaykwaan</a:t>
                      </a:r>
                      <a:r>
                        <a:rPr lang="en-US" sz="1100" dirty="0" smtClean="0"/>
                        <a:t> Pinckney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10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child rape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Dhaque</a:t>
                      </a:r>
                      <a:r>
                        <a:rPr lang="en-US" sz="1100" baseline="0" dirty="0" smtClean="0"/>
                        <a:t> Jones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6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shooting</a:t>
                      </a:r>
                      <a:endParaRPr lang="en-US" sz="1100" dirty="0">
                        <a:solidFill>
                          <a:srgbClr val="996633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Anthony</a:t>
                      </a:r>
                      <a:r>
                        <a:rPr lang="en-US" sz="1100" baseline="0" dirty="0" smtClean="0"/>
                        <a:t> Jefferson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Zachary Blair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15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Delmingo</a:t>
                      </a:r>
                      <a:r>
                        <a:rPr lang="en-US" sz="1100" dirty="0" smtClean="0"/>
                        <a:t> Williams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incest rape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Terry</a:t>
                      </a:r>
                      <a:r>
                        <a:rPr lang="en-US" sz="1100" baseline="0" dirty="0" smtClean="0"/>
                        <a:t> L.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40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bank robbery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hat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Robert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Schatzman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1/2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Rashawn</a:t>
                      </a:r>
                      <a:r>
                        <a:rPr lang="en-US" sz="1100" dirty="0" smtClean="0"/>
                        <a:t> Walker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1.5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robbery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hat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Lauren</a:t>
                      </a:r>
                      <a:r>
                        <a:rPr lang="en-US" sz="1100" baseline="0" dirty="0" smtClean="0"/>
                        <a:t> Peak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year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body</a:t>
                      </a:r>
                      <a:r>
                        <a:rPr lang="en-US" sz="1100" baseline="0" dirty="0" smtClean="0"/>
                        <a:t> cavity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Freddie</a:t>
                      </a:r>
                      <a:r>
                        <a:rPr lang="en-US" sz="1100" baseline="0" dirty="0" smtClean="0"/>
                        <a:t> Cole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Chaz</a:t>
                      </a:r>
                      <a:r>
                        <a:rPr lang="en-US" sz="1100" baseline="0" dirty="0" smtClean="0"/>
                        <a:t> White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sex crime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Christopher </a:t>
                      </a:r>
                      <a:r>
                        <a:rPr lang="en-US" sz="1100" dirty="0" err="1" smtClean="0"/>
                        <a:t>Stavish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 1/2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Jake</a:t>
                      </a:r>
                      <a:r>
                        <a:rPr lang="en-US" sz="1100" baseline="0" dirty="0" smtClean="0"/>
                        <a:t> Knight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life</a:t>
                      </a: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96332" name="TextBox 2"/>
          <p:cNvSpPr txBox="1">
            <a:spLocks noChangeArrowheads="1"/>
          </p:cNvSpPr>
          <p:nvPr/>
        </p:nvSpPr>
        <p:spPr bwMode="auto">
          <a:xfrm>
            <a:off x="0" y="-55036"/>
            <a:ext cx="914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Allegheny County: </a:t>
            </a:r>
            <a:r>
              <a:rPr lang="en-US" dirty="0" smtClean="0">
                <a:solidFill>
                  <a:srgbClr val="3366FF"/>
                </a:solidFill>
              </a:rPr>
              <a:t>59 cases, </a:t>
            </a:r>
            <a:r>
              <a:rPr lang="en-US" dirty="0" smtClean="0">
                <a:solidFill>
                  <a:srgbClr val="0000FF"/>
                </a:solidFill>
              </a:rPr>
              <a:t>13 </a:t>
            </a:r>
            <a:r>
              <a:rPr lang="en-US" dirty="0">
                <a:solidFill>
                  <a:srgbClr val="0000FF"/>
                </a:solidFill>
              </a:rPr>
              <a:t>trials, </a:t>
            </a:r>
            <a:r>
              <a:rPr lang="en-US" dirty="0" smtClean="0">
                <a:solidFill>
                  <a:srgbClr val="000090"/>
                </a:solidFill>
              </a:rPr>
              <a:t>3 exonerations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Countywide DNA database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6140" y="2057399"/>
            <a:ext cx="6388663" cy="3724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Old English Text MT" charset="2"/>
                <a:cs typeface="Old English Text MT" charset="2"/>
              </a:rPr>
              <a:t>Pittsburgh Post-Gazette</a:t>
            </a:r>
          </a:p>
          <a:p>
            <a:endParaRPr lang="en-US" sz="2800" b="1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Allegheny </a:t>
            </a:r>
            <a:r>
              <a:rPr lang="en-US" sz="2800" b="1" dirty="0">
                <a:latin typeface="Times New Roman"/>
                <a:cs typeface="Times New Roman"/>
              </a:rPr>
              <a:t>County crime lab vying to </a:t>
            </a:r>
            <a:r>
              <a:rPr lang="en-US" sz="2800" b="1" dirty="0" smtClean="0">
                <a:latin typeface="Times New Roman"/>
                <a:cs typeface="Times New Roman"/>
              </a:rPr>
              <a:t>use</a:t>
            </a:r>
          </a:p>
          <a:p>
            <a:r>
              <a:rPr lang="en-US" sz="2800" b="1" dirty="0" smtClean="0">
                <a:latin typeface="Times New Roman"/>
                <a:cs typeface="Times New Roman"/>
              </a:rPr>
              <a:t>more </a:t>
            </a:r>
            <a:r>
              <a:rPr lang="en-US" sz="2800" b="1" dirty="0">
                <a:latin typeface="Times New Roman"/>
                <a:cs typeface="Times New Roman"/>
              </a:rPr>
              <a:t>advanced DNA </a:t>
            </a:r>
            <a:r>
              <a:rPr lang="en-US" sz="2800" b="1" dirty="0" smtClean="0">
                <a:latin typeface="Times New Roman"/>
                <a:cs typeface="Times New Roman"/>
              </a:rPr>
              <a:t>database</a:t>
            </a:r>
          </a:p>
          <a:p>
            <a:endParaRPr lang="en-US" b="1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Technology developed by Cybergenetics gets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conclusive </a:t>
            </a:r>
            <a:r>
              <a:rPr lang="en-US" dirty="0">
                <a:latin typeface="Times New Roman"/>
                <a:cs typeface="Times New Roman"/>
              </a:rPr>
              <a:t>results from DNA </a:t>
            </a:r>
            <a:r>
              <a:rPr lang="en-US" dirty="0" smtClean="0">
                <a:latin typeface="Times New Roman"/>
                <a:cs typeface="Times New Roman"/>
              </a:rPr>
              <a:t>mixtures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February 28, 2014</a:t>
            </a:r>
          </a:p>
        </p:txBody>
      </p:sp>
    </p:spTree>
    <p:extLst>
      <p:ext uri="{BB962C8B-B14F-4D97-AF65-F5344CB8AC3E}">
        <p14:creationId xmlns:p14="http://schemas.microsoft.com/office/powerpoint/2010/main" val="964005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0133" y="609600"/>
            <a:ext cx="8644467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Darryl </a:t>
            </a:r>
            <a:r>
              <a:rPr lang="en-US" dirty="0" err="1" smtClean="0">
                <a:latin typeface="Arial" charset="0"/>
              </a:rPr>
              <a:t>Pinkins</a:t>
            </a:r>
            <a:r>
              <a:rPr lang="en-US" dirty="0" smtClean="0">
                <a:latin typeface="Arial" charset="0"/>
              </a:rPr>
              <a:t> imprisoned</a:t>
            </a:r>
            <a:endParaRPr lang="en-US" dirty="0">
              <a:latin typeface="Arial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96938" y="2266950"/>
            <a:ext cx="729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1989 – 5 men raped an Indiana woman</a:t>
            </a:r>
          </a:p>
          <a:p>
            <a:r>
              <a:rPr lang="en-US">
                <a:solidFill>
                  <a:srgbClr val="0000FF"/>
                </a:solidFill>
              </a:rPr>
              <a:t>Darryl Pinkins and 2 others misidentified</a:t>
            </a:r>
          </a:p>
          <a:p>
            <a:r>
              <a:rPr lang="en-US">
                <a:solidFill>
                  <a:srgbClr val="0000FF"/>
                </a:solidFill>
              </a:rPr>
              <a:t>1991 – wrongfully convicted, 65 year sentence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855663" y="4130675"/>
            <a:ext cx="7402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2001 – DNA mixture evidence </a:t>
            </a:r>
          </a:p>
          <a:p>
            <a:r>
              <a:rPr lang="en-US">
                <a:solidFill>
                  <a:srgbClr val="FF0000"/>
                </a:solidFill>
              </a:rPr>
              <a:t>2 contributors found, not the accused</a:t>
            </a:r>
          </a:p>
          <a:p>
            <a:r>
              <a:rPr lang="en-US">
                <a:solidFill>
                  <a:srgbClr val="FF0000"/>
                </a:solidFill>
              </a:rPr>
              <a:t>but 5 were needed, post-conviction relief denied</a:t>
            </a:r>
          </a:p>
        </p:txBody>
      </p:sp>
    </p:spTree>
    <p:extLst>
      <p:ext uri="{BB962C8B-B14F-4D97-AF65-F5344CB8AC3E}">
        <p14:creationId xmlns:p14="http://schemas.microsoft.com/office/powerpoint/2010/main" val="1607475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TrueAllele Pinkins findings</a:t>
            </a: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193800" y="1993900"/>
            <a:ext cx="75009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</a:rPr>
              <a:t>1. compared </a:t>
            </a:r>
            <a:r>
              <a:rPr lang="en-US" sz="2800" i="1">
                <a:solidFill>
                  <a:srgbClr val="0000FF"/>
                </a:solidFill>
              </a:rPr>
              <a:t>evidence with evidence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2. calculated </a:t>
            </a:r>
            <a:r>
              <a:rPr lang="en-US" sz="2800" i="1">
                <a:solidFill>
                  <a:srgbClr val="0000FF"/>
                </a:solidFill>
              </a:rPr>
              <a:t>exclusionary match statistics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3. revealed 5% </a:t>
            </a:r>
            <a:r>
              <a:rPr lang="en-US" sz="2800" i="1">
                <a:solidFill>
                  <a:srgbClr val="0000FF"/>
                </a:solidFill>
              </a:rPr>
              <a:t>minor mixture contributor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4</a:t>
            </a:r>
            <a:r>
              <a:rPr lang="en-US" sz="2800" i="1">
                <a:solidFill>
                  <a:srgbClr val="0000FF"/>
                </a:solidFill>
              </a:rPr>
              <a:t>. jointly analyzed </a:t>
            </a:r>
            <a:r>
              <a:rPr lang="en-US" sz="2800">
                <a:solidFill>
                  <a:srgbClr val="0000FF"/>
                </a:solidFill>
              </a:rPr>
              <a:t>DNA mixture data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5. showed three perpetrators were </a:t>
            </a:r>
            <a:r>
              <a:rPr lang="en-US" sz="2800" i="1">
                <a:solidFill>
                  <a:srgbClr val="0000FF"/>
                </a:solidFill>
              </a:rPr>
              <a:t>brothers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877888" y="4806950"/>
            <a:ext cx="76215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found 5 unidentified genotypes,</a:t>
            </a:r>
          </a:p>
          <a:p>
            <a:r>
              <a:rPr lang="en-US" sz="2800">
                <a:solidFill>
                  <a:srgbClr val="FF0000"/>
                </a:solidFill>
              </a:rPr>
              <a:t>defendants not linked to the crime</a:t>
            </a:r>
          </a:p>
        </p:txBody>
      </p:sp>
    </p:spTree>
    <p:extLst>
      <p:ext uri="{BB962C8B-B14F-4D97-AF65-F5344CB8AC3E}">
        <p14:creationId xmlns:p14="http://schemas.microsoft.com/office/powerpoint/2010/main" val="3881883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Pinkins</a:t>
            </a:r>
            <a:r>
              <a:rPr lang="en-US" dirty="0" smtClean="0">
                <a:latin typeface="Arial" charset="0"/>
              </a:rPr>
              <a:t> exonerated</a:t>
            </a:r>
            <a:endParaRPr lang="en-US" dirty="0">
              <a:latin typeface="Arial" charset="0"/>
            </a:endParaRPr>
          </a:p>
        </p:txBody>
      </p:sp>
      <p:pic>
        <p:nvPicPr>
          <p:cNvPr id="57346" name="Picture 2" descr="Pinkins_55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0"/>
          <a:stretch>
            <a:fillRect/>
          </a:stretch>
        </p:blipFill>
        <p:spPr bwMode="auto">
          <a:xfrm>
            <a:off x="2398713" y="1765300"/>
            <a:ext cx="4370387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905000" y="3700574"/>
            <a:ext cx="5291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</a:rPr>
              <a:t>Indiana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April </a:t>
            </a:r>
            <a:r>
              <a:rPr lang="en-US" b="1" dirty="0">
                <a:solidFill>
                  <a:srgbClr val="FFFF00"/>
                </a:solidFill>
              </a:rPr>
              <a:t>25, 2016</a:t>
            </a:r>
          </a:p>
        </p:txBody>
      </p:sp>
    </p:spTree>
    <p:extLst>
      <p:ext uri="{BB962C8B-B14F-4D97-AF65-F5344CB8AC3E}">
        <p14:creationId xmlns:p14="http://schemas.microsoft.com/office/powerpoint/2010/main" val="1359658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Why crime labs fail on mixtures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7933" y="2196588"/>
            <a:ext cx="596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85800" algn="l"/>
              </a:tabLst>
            </a:pPr>
            <a:r>
              <a:rPr lang="en-US" dirty="0" smtClean="0">
                <a:solidFill>
                  <a:srgbClr val="000090"/>
                </a:solidFill>
              </a:rPr>
              <a:t>• Expertise in forensic biology</a:t>
            </a:r>
          </a:p>
          <a:p>
            <a:pPr algn="l">
              <a:tabLst>
                <a:tab pos="685800" algn="l"/>
              </a:tabLst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Great at generating DNA data</a:t>
            </a:r>
          </a:p>
          <a:p>
            <a:pPr algn="l">
              <a:tabLst>
                <a:tab pos="685800" algn="l"/>
              </a:tabLst>
            </a:pPr>
            <a:r>
              <a:rPr lang="en-US" dirty="0" smtClean="0">
                <a:solidFill>
                  <a:srgbClr val="000090"/>
                </a:solidFill>
              </a:rPr>
              <a:t>• Not in computational statistics</a:t>
            </a:r>
          </a:p>
          <a:p>
            <a:pPr algn="l">
              <a:tabLst>
                <a:tab pos="685800" algn="l"/>
              </a:tabLst>
            </a:pPr>
            <a:r>
              <a:rPr lang="en-US" dirty="0">
                <a:solidFill>
                  <a:srgbClr val="000090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Poor at interpreting the data</a:t>
            </a:r>
          </a:p>
          <a:p>
            <a:pPr algn="l">
              <a:tabLst>
                <a:tab pos="685800" algn="l"/>
              </a:tabLst>
            </a:pPr>
            <a:r>
              <a:rPr lang="en-US" dirty="0" smtClean="0">
                <a:solidFill>
                  <a:srgbClr val="000090"/>
                </a:solidFill>
              </a:rPr>
              <a:t>• Adversarial nature of court</a:t>
            </a:r>
          </a:p>
          <a:p>
            <a:pPr algn="l">
              <a:tabLst>
                <a:tab pos="685800" algn="l"/>
              </a:tabLst>
            </a:pPr>
            <a:r>
              <a:rPr lang="en-US" dirty="0">
                <a:solidFill>
                  <a:srgbClr val="000090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Cross-examination, termination</a:t>
            </a:r>
          </a:p>
          <a:p>
            <a:pPr algn="l">
              <a:tabLst>
                <a:tab pos="685800" algn="l"/>
              </a:tabLst>
            </a:pPr>
            <a:r>
              <a:rPr lang="en-US" dirty="0" smtClean="0">
                <a:solidFill>
                  <a:srgbClr val="000090"/>
                </a:solidFill>
              </a:rPr>
              <a:t>• Strong incentives on lab process</a:t>
            </a:r>
          </a:p>
          <a:p>
            <a:pPr algn="l">
              <a:tabLst>
                <a:tab pos="685800" algn="l"/>
              </a:tabLst>
            </a:pPr>
            <a:r>
              <a:rPr lang="en-US" dirty="0">
                <a:solidFill>
                  <a:srgbClr val="000090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Focus on data, not information</a:t>
            </a:r>
          </a:p>
          <a:p>
            <a:pPr algn="l">
              <a:tabLst>
                <a:tab pos="685800" algn="l"/>
              </a:tabLst>
            </a:pPr>
            <a:r>
              <a:rPr lang="en-US" dirty="0" smtClean="0">
                <a:solidFill>
                  <a:srgbClr val="000090"/>
                </a:solidFill>
              </a:rPr>
              <a:t>• Fear of uncertainty, comfort in certainty</a:t>
            </a:r>
          </a:p>
          <a:p>
            <a:pPr algn="l">
              <a:tabLst>
                <a:tab pos="685800" algn="l"/>
              </a:tabLst>
            </a:pPr>
            <a:r>
              <a:rPr lang="en-US" dirty="0">
                <a:solidFill>
                  <a:srgbClr val="000090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Saying nothing avoids controversy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4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world book encyclope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55938"/>
            <a:ext cx="3983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Short tandem repeat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343400" y="2667000"/>
            <a:ext cx="4800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smtClean="0">
                <a:solidFill>
                  <a:srgbClr val="FF0000"/>
                </a:solidFill>
              </a:rPr>
              <a:t>Take me out to the ball game</a:t>
            </a:r>
          </a:p>
          <a:p>
            <a:pPr algn="l"/>
            <a:r>
              <a:rPr lang="en-US" sz="1800" smtClean="0">
                <a:solidFill>
                  <a:srgbClr val="000000"/>
                </a:solidFill>
              </a:rPr>
              <a:t>take me out with the crowd</a:t>
            </a:r>
          </a:p>
          <a:p>
            <a:pPr algn="l"/>
            <a:r>
              <a:rPr lang="en-US" sz="1800" smtClean="0">
                <a:solidFill>
                  <a:srgbClr val="000000"/>
                </a:solidFill>
              </a:rPr>
              <a:t>buy me some peanuts and Cracker Jack</a:t>
            </a:r>
          </a:p>
          <a:p>
            <a:pPr algn="l"/>
            <a:r>
              <a:rPr lang="en-US" sz="1800" smtClean="0">
                <a:solidFill>
                  <a:srgbClr val="000000"/>
                </a:solidFill>
              </a:rPr>
              <a:t>I don't care if I never get back</a:t>
            </a:r>
          </a:p>
          <a:p>
            <a:pPr algn="l"/>
            <a:r>
              <a:rPr lang="en-US" sz="1800" smtClean="0">
                <a:solidFill>
                  <a:srgbClr val="000000"/>
                </a:solidFill>
              </a:rPr>
              <a:t>let me </a:t>
            </a:r>
          </a:p>
          <a:p>
            <a:pPr algn="l"/>
            <a:r>
              <a:rPr lang="en-US" sz="1800" smtClean="0">
                <a:solidFill>
                  <a:srgbClr val="0000FF"/>
                </a:solidFill>
              </a:rPr>
              <a:t>root root root root root root root root root root </a:t>
            </a:r>
          </a:p>
          <a:p>
            <a:pPr algn="l"/>
            <a:r>
              <a:rPr lang="en-US" sz="1800" smtClean="0">
                <a:solidFill>
                  <a:srgbClr val="000000"/>
                </a:solidFill>
              </a:rPr>
              <a:t>for the home team,</a:t>
            </a:r>
          </a:p>
          <a:p>
            <a:pPr algn="l"/>
            <a:r>
              <a:rPr lang="en-US" sz="1800" smtClean="0">
                <a:solidFill>
                  <a:srgbClr val="000000"/>
                </a:solidFill>
              </a:rPr>
              <a:t>if they don't win, it's a shame for it's one, two, three strikes, you're out</a:t>
            </a:r>
          </a:p>
          <a:p>
            <a:pPr algn="l"/>
            <a:r>
              <a:rPr lang="en-US" sz="1800" smtClean="0">
                <a:solidFill>
                  <a:srgbClr val="FF0000"/>
                </a:solidFill>
              </a:rPr>
              <a:t>at the old ball game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267200" y="5646738"/>
            <a:ext cx="4267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"</a:t>
            </a:r>
            <a:r>
              <a:rPr lang="en-US" smtClean="0">
                <a:solidFill>
                  <a:srgbClr val="0000FF"/>
                </a:solidFill>
              </a:rPr>
              <a:t>root</a:t>
            </a:r>
            <a:r>
              <a:rPr lang="en-US" smtClean="0">
                <a:solidFill>
                  <a:srgbClr val="000000"/>
                </a:solidFill>
              </a:rPr>
              <a:t>" repeated </a:t>
            </a:r>
            <a:r>
              <a:rPr lang="en-US" smtClean="0">
                <a:solidFill>
                  <a:srgbClr val="0000FF"/>
                </a:solidFill>
              </a:rPr>
              <a:t>10 </a:t>
            </a:r>
            <a:r>
              <a:rPr lang="en-US" smtClean="0">
                <a:solidFill>
                  <a:srgbClr val="000000"/>
                </a:solidFill>
              </a:rPr>
              <a:t>times, so</a:t>
            </a:r>
          </a:p>
          <a:p>
            <a:r>
              <a:rPr lang="en-US" smtClean="0">
                <a:solidFill>
                  <a:srgbClr val="0000FF"/>
                </a:solidFill>
              </a:rPr>
              <a:t>allele </a:t>
            </a:r>
            <a:r>
              <a:rPr lang="en-US" smtClean="0">
                <a:solidFill>
                  <a:srgbClr val="000000"/>
                </a:solidFill>
              </a:rPr>
              <a:t>length is </a:t>
            </a:r>
            <a:r>
              <a:rPr lang="en-US" smtClean="0">
                <a:solidFill>
                  <a:srgbClr val="0000FF"/>
                </a:solidFill>
              </a:rPr>
              <a:t>10 </a:t>
            </a:r>
            <a:r>
              <a:rPr lang="en-US" smtClean="0">
                <a:solidFill>
                  <a:srgbClr val="000000"/>
                </a:solidFill>
              </a:rPr>
              <a:t>repeats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85800" y="47244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mtClean="0">
                <a:solidFill>
                  <a:srgbClr val="800000"/>
                </a:solidFill>
              </a:rPr>
              <a:t>23 volumes in cell's</a:t>
            </a:r>
          </a:p>
          <a:p>
            <a:r>
              <a:rPr lang="en-US" smtClean="0">
                <a:solidFill>
                  <a:srgbClr val="800000"/>
                </a:solidFill>
              </a:rPr>
              <a:t>DNA encyclopedia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495800" y="20574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DNA locus paragraph</a:t>
            </a:r>
            <a:endParaRPr lang="en-US" smtClean="0">
              <a:solidFill>
                <a:srgbClr val="0000FF"/>
              </a:solidFill>
            </a:endParaRPr>
          </a:p>
        </p:txBody>
      </p:sp>
      <p:sp>
        <p:nvSpPr>
          <p:cNvPr id="18439" name="Curved Down Arrow 5"/>
          <p:cNvSpPr>
            <a:spLocks noChangeArrowheads="1"/>
          </p:cNvSpPr>
          <p:nvPr/>
        </p:nvSpPr>
        <p:spPr bwMode="auto">
          <a:xfrm>
            <a:off x="2438400" y="2362200"/>
            <a:ext cx="1981200" cy="609600"/>
          </a:xfrm>
          <a:prstGeom prst="curvedDownArrow">
            <a:avLst>
              <a:gd name="adj1" fmla="val 24992"/>
              <a:gd name="adj2" fmla="val 49999"/>
              <a:gd name="adj3" fmla="val 26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399" y="2218266"/>
            <a:ext cx="691726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Open DNA to public scrutiny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Revisit all past DNA mixture cases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Educate trial attorneys and judges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Fully automate mixture interpretation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Extensively validate DNA interpretation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Keep methods within their limits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Go beyond laboratory limits</a:t>
            </a:r>
          </a:p>
        </p:txBody>
      </p:sp>
    </p:spTree>
    <p:extLst>
      <p:ext uri="{BB962C8B-B14F-4D97-AF65-F5344CB8AC3E}">
        <p14:creationId xmlns:p14="http://schemas.microsoft.com/office/powerpoint/2010/main" val="1429618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Non-governmental organization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4367" y="4795376"/>
            <a:ext cx="6807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1. Reanalyze forgotten DNA evidence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2. Educate lawyers, scientists &amp; society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 descr="logo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90" y="2196642"/>
            <a:ext cx="5096044" cy="19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8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More information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52600" y="1852613"/>
            <a:ext cx="5638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www.cybgen.com</a:t>
            </a:r>
            <a:r>
              <a:rPr lang="en-US" dirty="0">
                <a:solidFill>
                  <a:srgbClr val="0000FF"/>
                </a:solidFill>
              </a:rPr>
              <a:t>/information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02200" y="2286000"/>
            <a:ext cx="226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Courses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Newsletters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Newsroom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Presentations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Publications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Webinars</a:t>
            </a: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1898650" y="4572000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http://www.youtube.com/user/TrueAllele</a:t>
            </a:r>
          </a:p>
          <a:p>
            <a:r>
              <a:rPr lang="en-US">
                <a:solidFill>
                  <a:srgbClr val="000090"/>
                </a:solidFill>
              </a:rPr>
              <a:t>TrueAllele YouTube channel</a:t>
            </a:r>
          </a:p>
        </p:txBody>
      </p:sp>
      <p:pic>
        <p:nvPicPr>
          <p:cNvPr id="31749" name="Picture 1" descr="YouTube-logo-full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173663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truealle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524125"/>
            <a:ext cx="309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019800" y="5851525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000090"/>
                </a:solidFill>
              </a:rPr>
              <a:t>perlin@cybgen.com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genotype</a:t>
            </a:r>
          </a:p>
        </p:txBody>
      </p:sp>
      <p:pic>
        <p:nvPicPr>
          <p:cNvPr id="19458" name="Picture 3" descr="geneinchromosome.jpg                                           00EFA551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828800"/>
            <a:ext cx="44831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6705600" y="4700588"/>
            <a:ext cx="118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10, 12</a:t>
            </a: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1941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2246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2551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28559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16"/>
          <p:cNvSpPr>
            <a:spLocks noChangeArrowheads="1"/>
          </p:cNvSpPr>
          <p:nvPr/>
        </p:nvSpPr>
        <p:spPr bwMode="auto">
          <a:xfrm>
            <a:off x="31607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17"/>
          <p:cNvSpPr>
            <a:spLocks noChangeArrowheads="1"/>
          </p:cNvSpPr>
          <p:nvPr/>
        </p:nvSpPr>
        <p:spPr bwMode="auto">
          <a:xfrm>
            <a:off x="3465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8"/>
          <p:cNvSpPr>
            <a:spLocks noChangeArrowheads="1"/>
          </p:cNvSpPr>
          <p:nvPr/>
        </p:nvSpPr>
        <p:spPr bwMode="auto">
          <a:xfrm>
            <a:off x="3770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9"/>
          <p:cNvSpPr>
            <a:spLocks noChangeArrowheads="1"/>
          </p:cNvSpPr>
          <p:nvPr/>
        </p:nvSpPr>
        <p:spPr bwMode="auto">
          <a:xfrm>
            <a:off x="4075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26"/>
          <p:cNvSpPr txBox="1">
            <a:spLocks noChangeArrowheads="1"/>
          </p:cNvSpPr>
          <p:nvPr/>
        </p:nvSpPr>
        <p:spPr bwMode="auto">
          <a:xfrm>
            <a:off x="19256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9469" name="Text Box 27"/>
          <p:cNvSpPr txBox="1">
            <a:spLocks noChangeArrowheads="1"/>
          </p:cNvSpPr>
          <p:nvPr/>
        </p:nvSpPr>
        <p:spPr bwMode="auto">
          <a:xfrm>
            <a:off x="2220913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470" name="Text Box 28"/>
          <p:cNvSpPr txBox="1">
            <a:spLocks noChangeArrowheads="1"/>
          </p:cNvSpPr>
          <p:nvPr/>
        </p:nvSpPr>
        <p:spPr bwMode="auto">
          <a:xfrm>
            <a:off x="253365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9471" name="Text Box 29"/>
          <p:cNvSpPr txBox="1">
            <a:spLocks noChangeArrowheads="1"/>
          </p:cNvSpPr>
          <p:nvPr/>
        </p:nvSpPr>
        <p:spPr bwMode="auto">
          <a:xfrm>
            <a:off x="28273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9472" name="Text Box 30"/>
          <p:cNvSpPr txBox="1">
            <a:spLocks noChangeArrowheads="1"/>
          </p:cNvSpPr>
          <p:nvPr/>
        </p:nvSpPr>
        <p:spPr bwMode="auto">
          <a:xfrm>
            <a:off x="312420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9473" name="Text Box 31"/>
          <p:cNvSpPr txBox="1">
            <a:spLocks noChangeArrowheads="1"/>
          </p:cNvSpPr>
          <p:nvPr/>
        </p:nvSpPr>
        <p:spPr bwMode="auto">
          <a:xfrm>
            <a:off x="34369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9474" name="Text Box 32"/>
          <p:cNvSpPr txBox="1">
            <a:spLocks noChangeArrowheads="1"/>
          </p:cNvSpPr>
          <p:nvPr/>
        </p:nvSpPr>
        <p:spPr bwMode="auto">
          <a:xfrm>
            <a:off x="37607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7427" name="Text Box 33"/>
          <p:cNvSpPr txBox="1">
            <a:spLocks noChangeArrowheads="1"/>
          </p:cNvSpPr>
          <p:nvPr/>
        </p:nvSpPr>
        <p:spPr bwMode="auto">
          <a:xfrm>
            <a:off x="40655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9476" name="Text Box 35"/>
          <p:cNvSpPr txBox="1">
            <a:spLocks noChangeArrowheads="1"/>
          </p:cNvSpPr>
          <p:nvPr/>
        </p:nvSpPr>
        <p:spPr bwMode="auto">
          <a:xfrm>
            <a:off x="1587500" y="51054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ACGT</a:t>
            </a:r>
          </a:p>
        </p:txBody>
      </p:sp>
      <p:sp>
        <p:nvSpPr>
          <p:cNvPr id="19477" name="Line 36"/>
          <p:cNvSpPr>
            <a:spLocks noChangeShapeType="1"/>
          </p:cNvSpPr>
          <p:nvPr/>
        </p:nvSpPr>
        <p:spPr bwMode="auto">
          <a:xfrm>
            <a:off x="2236788" y="468471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37"/>
          <p:cNvSpPr>
            <a:spLocks noChangeShapeType="1"/>
          </p:cNvSpPr>
          <p:nvPr/>
        </p:nvSpPr>
        <p:spPr bwMode="auto">
          <a:xfrm flipH="1">
            <a:off x="1703388" y="4684713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1638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Rectangle 39"/>
          <p:cNvSpPr>
            <a:spLocks noChangeArrowheads="1"/>
          </p:cNvSpPr>
          <p:nvPr/>
        </p:nvSpPr>
        <p:spPr bwMode="auto">
          <a:xfrm>
            <a:off x="1943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Rectangle 40"/>
          <p:cNvSpPr>
            <a:spLocks noChangeArrowheads="1"/>
          </p:cNvSpPr>
          <p:nvPr/>
        </p:nvSpPr>
        <p:spPr bwMode="auto">
          <a:xfrm>
            <a:off x="2247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25527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42"/>
          <p:cNvSpPr>
            <a:spLocks noChangeArrowheads="1"/>
          </p:cNvSpPr>
          <p:nvPr/>
        </p:nvSpPr>
        <p:spPr bwMode="auto">
          <a:xfrm>
            <a:off x="28575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43"/>
          <p:cNvSpPr>
            <a:spLocks noChangeArrowheads="1"/>
          </p:cNvSpPr>
          <p:nvPr/>
        </p:nvSpPr>
        <p:spPr bwMode="auto">
          <a:xfrm>
            <a:off x="3162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Rectangle 44"/>
          <p:cNvSpPr>
            <a:spLocks noChangeArrowheads="1"/>
          </p:cNvSpPr>
          <p:nvPr/>
        </p:nvSpPr>
        <p:spPr bwMode="auto">
          <a:xfrm>
            <a:off x="3467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Rectangle 45"/>
          <p:cNvSpPr>
            <a:spLocks noChangeArrowheads="1"/>
          </p:cNvSpPr>
          <p:nvPr/>
        </p:nvSpPr>
        <p:spPr bwMode="auto">
          <a:xfrm>
            <a:off x="3771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Text Box 46"/>
          <p:cNvSpPr txBox="1">
            <a:spLocks noChangeArrowheads="1"/>
          </p:cNvSpPr>
          <p:nvPr/>
        </p:nvSpPr>
        <p:spPr bwMode="auto">
          <a:xfrm>
            <a:off x="16224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9488" name="Text Box 47"/>
          <p:cNvSpPr txBox="1">
            <a:spLocks noChangeArrowheads="1"/>
          </p:cNvSpPr>
          <p:nvPr/>
        </p:nvSpPr>
        <p:spPr bwMode="auto">
          <a:xfrm>
            <a:off x="1917700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489" name="Text Box 48"/>
          <p:cNvSpPr txBox="1">
            <a:spLocks noChangeArrowheads="1"/>
          </p:cNvSpPr>
          <p:nvPr/>
        </p:nvSpPr>
        <p:spPr bwMode="auto">
          <a:xfrm>
            <a:off x="22304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9490" name="Text Box 49"/>
          <p:cNvSpPr txBox="1">
            <a:spLocks noChangeArrowheads="1"/>
          </p:cNvSpPr>
          <p:nvPr/>
        </p:nvSpPr>
        <p:spPr bwMode="auto">
          <a:xfrm>
            <a:off x="25241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9491" name="Text Box 50"/>
          <p:cNvSpPr txBox="1">
            <a:spLocks noChangeArrowheads="1"/>
          </p:cNvSpPr>
          <p:nvPr/>
        </p:nvSpPr>
        <p:spPr bwMode="auto">
          <a:xfrm>
            <a:off x="282098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9492" name="Text Box 54"/>
          <p:cNvSpPr txBox="1">
            <a:spLocks noChangeArrowheads="1"/>
          </p:cNvSpPr>
          <p:nvPr/>
        </p:nvSpPr>
        <p:spPr bwMode="auto">
          <a:xfrm>
            <a:off x="5715000" y="1676400"/>
            <a:ext cx="3165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 genetic locus has </a:t>
            </a:r>
          </a:p>
          <a:p>
            <a:r>
              <a:rPr lang="en-US">
                <a:solidFill>
                  <a:schemeClr val="accent2"/>
                </a:solidFill>
              </a:rPr>
              <a:t>two DNA sentences,</a:t>
            </a:r>
          </a:p>
          <a:p>
            <a:r>
              <a:rPr lang="en-US">
                <a:solidFill>
                  <a:schemeClr val="accent2"/>
                </a:solidFill>
              </a:rPr>
              <a:t>one from each parent.</a:t>
            </a:r>
          </a:p>
        </p:txBody>
      </p:sp>
      <p:sp>
        <p:nvSpPr>
          <p:cNvPr id="19493" name="Line 67"/>
          <p:cNvSpPr>
            <a:spLocks noChangeShapeType="1"/>
          </p:cNvSpPr>
          <p:nvPr/>
        </p:nvSpPr>
        <p:spPr bwMode="auto">
          <a:xfrm>
            <a:off x="18684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68"/>
          <p:cNvSpPr>
            <a:spLocks noChangeShapeType="1"/>
          </p:cNvSpPr>
          <p:nvPr/>
        </p:nvSpPr>
        <p:spPr bwMode="auto">
          <a:xfrm flipH="1">
            <a:off x="43830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Text Box 69"/>
          <p:cNvSpPr txBox="1">
            <a:spLocks noChangeArrowheads="1"/>
          </p:cNvSpPr>
          <p:nvPr/>
        </p:nvSpPr>
        <p:spPr bwMode="auto">
          <a:xfrm>
            <a:off x="2743200" y="3429000"/>
            <a:ext cx="895350" cy="457200"/>
          </a:xfrm>
          <a:prstGeom prst="rect">
            <a:avLst/>
          </a:prstGeom>
          <a:solidFill>
            <a:srgbClr val="C6D6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locus</a:t>
            </a:r>
          </a:p>
        </p:txBody>
      </p:sp>
      <p:sp>
        <p:nvSpPr>
          <p:cNvPr id="19496" name="Text Box 71"/>
          <p:cNvSpPr txBox="1">
            <a:spLocks noChangeArrowheads="1"/>
          </p:cNvSpPr>
          <p:nvPr/>
        </p:nvSpPr>
        <p:spPr bwMode="auto">
          <a:xfrm>
            <a:off x="5562600" y="5257800"/>
            <a:ext cx="3470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Many alleles allow for</a:t>
            </a:r>
          </a:p>
          <a:p>
            <a:r>
              <a:rPr lang="en-US">
                <a:solidFill>
                  <a:schemeClr val="accent2"/>
                </a:solidFill>
              </a:rPr>
              <a:t>many many allele pairs. </a:t>
            </a:r>
          </a:p>
          <a:p>
            <a:r>
              <a:rPr lang="en-US">
                <a:solidFill>
                  <a:schemeClr val="accent2"/>
                </a:solidFill>
              </a:rPr>
              <a:t>A person's genotype </a:t>
            </a:r>
          </a:p>
          <a:p>
            <a:r>
              <a:rPr lang="en-US">
                <a:solidFill>
                  <a:schemeClr val="accent2"/>
                </a:solidFill>
              </a:rPr>
              <a:t>is relatively unique.</a:t>
            </a:r>
          </a:p>
        </p:txBody>
      </p:sp>
      <p:sp>
        <p:nvSpPr>
          <p:cNvPr id="19497" name="Text Box 72"/>
          <p:cNvSpPr txBox="1">
            <a:spLocks noChangeArrowheads="1"/>
          </p:cNvSpPr>
          <p:nvPr/>
        </p:nvSpPr>
        <p:spPr bwMode="auto">
          <a:xfrm>
            <a:off x="304800" y="4206875"/>
            <a:ext cx="113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mother</a:t>
            </a:r>
          </a:p>
          <a:p>
            <a:r>
              <a:rPr 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19498" name="Text Box 73"/>
          <p:cNvSpPr txBox="1">
            <a:spLocks noChangeArrowheads="1"/>
          </p:cNvSpPr>
          <p:nvPr/>
        </p:nvSpPr>
        <p:spPr bwMode="auto">
          <a:xfrm>
            <a:off x="390525" y="5715000"/>
            <a:ext cx="963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father</a:t>
            </a:r>
          </a:p>
          <a:p>
            <a:r>
              <a:rPr 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19499" name="Text Box 74"/>
          <p:cNvSpPr txBox="1">
            <a:spLocks noChangeArrowheads="1"/>
          </p:cNvSpPr>
          <p:nvPr/>
        </p:nvSpPr>
        <p:spPr bwMode="auto">
          <a:xfrm>
            <a:off x="2589213" y="5084763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repeated word</a:t>
            </a:r>
          </a:p>
        </p:txBody>
      </p:sp>
      <p:sp>
        <p:nvSpPr>
          <p:cNvPr id="19500" name="Text Box 75"/>
          <p:cNvSpPr txBox="1">
            <a:spLocks noChangeArrowheads="1"/>
          </p:cNvSpPr>
          <p:nvPr/>
        </p:nvSpPr>
        <p:spPr bwMode="auto">
          <a:xfrm>
            <a:off x="5654675" y="2971800"/>
            <a:ext cx="3284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An </a:t>
            </a:r>
            <a:r>
              <a:rPr lang="en-US">
                <a:solidFill>
                  <a:srgbClr val="FF0000"/>
                </a:solidFill>
              </a:rPr>
              <a:t>allele</a:t>
            </a:r>
            <a:r>
              <a:rPr lang="en-US">
                <a:solidFill>
                  <a:schemeClr val="accent2"/>
                </a:solidFill>
              </a:rPr>
              <a:t> is the number</a:t>
            </a:r>
          </a:p>
          <a:p>
            <a:r>
              <a:rPr lang="en-US">
                <a:solidFill>
                  <a:schemeClr val="accent2"/>
                </a:solidFill>
              </a:rPr>
              <a:t>of repeated words. </a:t>
            </a:r>
          </a:p>
        </p:txBody>
      </p:sp>
      <p:sp>
        <p:nvSpPr>
          <p:cNvPr id="19501" name="Text Box 76"/>
          <p:cNvSpPr txBox="1">
            <a:spLocks noChangeArrowheads="1"/>
          </p:cNvSpPr>
          <p:nvPr/>
        </p:nvSpPr>
        <p:spPr bwMode="auto">
          <a:xfrm>
            <a:off x="5738813" y="3824288"/>
            <a:ext cx="3117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 </a:t>
            </a:r>
            <a:r>
              <a:rPr lang="en-US">
                <a:solidFill>
                  <a:srgbClr val="FF0000"/>
                </a:solidFill>
              </a:rPr>
              <a:t>genotype</a:t>
            </a:r>
            <a:r>
              <a:rPr lang="en-US">
                <a:solidFill>
                  <a:schemeClr val="accent2"/>
                </a:solidFill>
              </a:rPr>
              <a:t> at a locus</a:t>
            </a:r>
          </a:p>
          <a:p>
            <a:r>
              <a:rPr lang="en-US">
                <a:solidFill>
                  <a:schemeClr val="accent2"/>
                </a:solidFill>
              </a:rPr>
              <a:t>is a pair of alleles. </a:t>
            </a:r>
          </a:p>
        </p:txBody>
      </p:sp>
      <p:sp>
        <p:nvSpPr>
          <p:cNvPr id="19502" name="Rectangle 43"/>
          <p:cNvSpPr>
            <a:spLocks noChangeArrowheads="1"/>
          </p:cNvSpPr>
          <p:nvPr/>
        </p:nvSpPr>
        <p:spPr bwMode="auto">
          <a:xfrm>
            <a:off x="40719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Rectangle 44"/>
          <p:cNvSpPr>
            <a:spLocks noChangeArrowheads="1"/>
          </p:cNvSpPr>
          <p:nvPr/>
        </p:nvSpPr>
        <p:spPr bwMode="auto">
          <a:xfrm>
            <a:off x="43767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45"/>
          <p:cNvSpPr>
            <a:spLocks noChangeArrowheads="1"/>
          </p:cNvSpPr>
          <p:nvPr/>
        </p:nvSpPr>
        <p:spPr bwMode="auto">
          <a:xfrm>
            <a:off x="46815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Rectangle 43"/>
          <p:cNvSpPr>
            <a:spLocks noChangeArrowheads="1"/>
          </p:cNvSpPr>
          <p:nvPr/>
        </p:nvSpPr>
        <p:spPr bwMode="auto">
          <a:xfrm>
            <a:off x="43767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Rectangle 44"/>
          <p:cNvSpPr>
            <a:spLocks noChangeArrowheads="1"/>
          </p:cNvSpPr>
          <p:nvPr/>
        </p:nvSpPr>
        <p:spPr bwMode="auto">
          <a:xfrm>
            <a:off x="46815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Rectangle 45"/>
          <p:cNvSpPr>
            <a:spLocks noChangeArrowheads="1"/>
          </p:cNvSpPr>
          <p:nvPr/>
        </p:nvSpPr>
        <p:spPr bwMode="auto">
          <a:xfrm>
            <a:off x="497998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Text Box 31"/>
          <p:cNvSpPr txBox="1">
            <a:spLocks noChangeArrowheads="1"/>
          </p:cNvSpPr>
          <p:nvPr/>
        </p:nvSpPr>
        <p:spPr bwMode="auto">
          <a:xfrm>
            <a:off x="4351338" y="43767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9509" name="Text Box 32"/>
          <p:cNvSpPr txBox="1">
            <a:spLocks noChangeArrowheads="1"/>
          </p:cNvSpPr>
          <p:nvPr/>
        </p:nvSpPr>
        <p:spPr bwMode="auto">
          <a:xfrm>
            <a:off x="4578350" y="43767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510" name="Text Box 31"/>
          <p:cNvSpPr txBox="1">
            <a:spLocks noChangeArrowheads="1"/>
          </p:cNvSpPr>
          <p:nvPr/>
        </p:nvSpPr>
        <p:spPr bwMode="auto">
          <a:xfrm>
            <a:off x="313213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9511" name="Text Box 32"/>
          <p:cNvSpPr txBox="1">
            <a:spLocks noChangeArrowheads="1"/>
          </p:cNvSpPr>
          <p:nvPr/>
        </p:nvSpPr>
        <p:spPr bwMode="auto">
          <a:xfrm>
            <a:off x="34559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37607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9513" name="Text Box 31"/>
          <p:cNvSpPr txBox="1">
            <a:spLocks noChangeArrowheads="1"/>
          </p:cNvSpPr>
          <p:nvPr/>
        </p:nvSpPr>
        <p:spPr bwMode="auto">
          <a:xfrm>
            <a:off x="40465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9514" name="Text Box 32"/>
          <p:cNvSpPr txBox="1">
            <a:spLocks noChangeArrowheads="1"/>
          </p:cNvSpPr>
          <p:nvPr/>
        </p:nvSpPr>
        <p:spPr bwMode="auto">
          <a:xfrm>
            <a:off x="4244975" y="59356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19515" name="Text Box 32"/>
          <p:cNvSpPr txBox="1">
            <a:spLocks noChangeArrowheads="1"/>
          </p:cNvSpPr>
          <p:nvPr/>
        </p:nvSpPr>
        <p:spPr bwMode="auto">
          <a:xfrm>
            <a:off x="4578350" y="593566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9516" name="Text Box 32"/>
          <p:cNvSpPr txBox="1">
            <a:spLocks noChangeArrowheads="1"/>
          </p:cNvSpPr>
          <p:nvPr/>
        </p:nvSpPr>
        <p:spPr bwMode="auto">
          <a:xfrm>
            <a:off x="4883150" y="59388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026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Simple DNA interpretation</a:t>
            </a:r>
            <a:endParaRPr lang="en-US" dirty="0">
              <a:latin typeface="Arial" charset="0"/>
            </a:endParaRP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587375" y="182880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Evidence item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3711575" y="1828800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data</a:t>
            </a:r>
          </a:p>
        </p:txBody>
      </p:sp>
      <p:sp>
        <p:nvSpPr>
          <p:cNvPr id="21508" name="Line 10"/>
          <p:cNvSpPr>
            <a:spLocks noChangeShapeType="1"/>
          </p:cNvSpPr>
          <p:nvPr/>
        </p:nvSpPr>
        <p:spPr bwMode="auto">
          <a:xfrm>
            <a:off x="22637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11"/>
          <p:cNvSpPr>
            <a:spLocks noChangeShapeType="1"/>
          </p:cNvSpPr>
          <p:nvPr/>
        </p:nvSpPr>
        <p:spPr bwMode="auto">
          <a:xfrm>
            <a:off x="54641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19"/>
          <p:cNvSpPr txBox="1">
            <a:spLocks noChangeArrowheads="1"/>
          </p:cNvSpPr>
          <p:nvPr/>
        </p:nvSpPr>
        <p:spPr bwMode="auto">
          <a:xfrm>
            <a:off x="2514600" y="17526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21511" name="Text Box 20"/>
          <p:cNvSpPr txBox="1">
            <a:spLocks noChangeArrowheads="1"/>
          </p:cNvSpPr>
          <p:nvPr/>
        </p:nvSpPr>
        <p:spPr bwMode="auto">
          <a:xfrm>
            <a:off x="5683250" y="1752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Infer</a:t>
            </a:r>
          </a:p>
        </p:txBody>
      </p:sp>
      <p:sp>
        <p:nvSpPr>
          <p:cNvPr id="21512" name="AutoShape 22"/>
          <p:cNvSpPr>
            <a:spLocks noChangeArrowheads="1"/>
          </p:cNvSpPr>
          <p:nvPr/>
        </p:nvSpPr>
        <p:spPr bwMode="auto">
          <a:xfrm>
            <a:off x="3962400" y="3513138"/>
            <a:ext cx="158750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24"/>
          <p:cNvSpPr>
            <a:spLocks noChangeShapeType="1"/>
          </p:cNvSpPr>
          <p:nvPr/>
        </p:nvSpPr>
        <p:spPr bwMode="auto">
          <a:xfrm>
            <a:off x="38100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Text Box 25"/>
          <p:cNvSpPr txBox="1">
            <a:spLocks noChangeArrowheads="1"/>
          </p:cNvSpPr>
          <p:nvPr/>
        </p:nvSpPr>
        <p:spPr bwMode="auto">
          <a:xfrm>
            <a:off x="3810000" y="4129088"/>
            <a:ext cx="132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10   11   12</a:t>
            </a:r>
          </a:p>
        </p:txBody>
      </p:sp>
      <p:sp>
        <p:nvSpPr>
          <p:cNvPr id="21515" name="AutoShape 26"/>
          <p:cNvSpPr>
            <a:spLocks noChangeArrowheads="1"/>
          </p:cNvSpPr>
          <p:nvPr/>
        </p:nvSpPr>
        <p:spPr bwMode="auto">
          <a:xfrm>
            <a:off x="4833938" y="3513138"/>
            <a:ext cx="169862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28"/>
          <p:cNvSpPr txBox="1">
            <a:spLocks noChangeArrowheads="1"/>
          </p:cNvSpPr>
          <p:nvPr/>
        </p:nvSpPr>
        <p:spPr bwMode="auto">
          <a:xfrm>
            <a:off x="6972300" y="1828800"/>
            <a:ext cx="1768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genotype</a:t>
            </a:r>
          </a:p>
        </p:txBody>
      </p:sp>
      <p:sp>
        <p:nvSpPr>
          <p:cNvPr id="21517" name="Text Box 29"/>
          <p:cNvSpPr txBox="1">
            <a:spLocks noChangeArrowheads="1"/>
          </p:cNvSpPr>
          <p:nvPr/>
        </p:nvSpPr>
        <p:spPr bwMode="auto">
          <a:xfrm>
            <a:off x="6972300" y="5349875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06060"/>
                </a:solidFill>
              </a:rPr>
              <a:t>Known genotype</a:t>
            </a:r>
          </a:p>
        </p:txBody>
      </p:sp>
      <p:sp>
        <p:nvSpPr>
          <p:cNvPr id="21518" name="AutoShape 30"/>
          <p:cNvSpPr>
            <a:spLocks noChangeArrowheads="1"/>
          </p:cNvSpPr>
          <p:nvPr/>
        </p:nvSpPr>
        <p:spPr bwMode="auto">
          <a:xfrm>
            <a:off x="7581900" y="41910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Text Box 31"/>
          <p:cNvSpPr txBox="1">
            <a:spLocks noChangeArrowheads="1"/>
          </p:cNvSpPr>
          <p:nvPr/>
        </p:nvSpPr>
        <p:spPr bwMode="auto">
          <a:xfrm>
            <a:off x="7319963" y="2743200"/>
            <a:ext cx="1039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10, 12</a:t>
            </a:r>
          </a:p>
        </p:txBody>
      </p:sp>
      <p:sp>
        <p:nvSpPr>
          <p:cNvPr id="21520" name="Text Box 32"/>
          <p:cNvSpPr txBox="1">
            <a:spLocks noChangeArrowheads="1"/>
          </p:cNvSpPr>
          <p:nvPr/>
        </p:nvSpPr>
        <p:spPr bwMode="auto">
          <a:xfrm>
            <a:off x="7315200" y="6210300"/>
            <a:ext cx="103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606060"/>
                </a:solidFill>
              </a:rPr>
              <a:t>10, 12</a:t>
            </a:r>
          </a:p>
        </p:txBody>
      </p:sp>
      <p:sp>
        <p:nvSpPr>
          <p:cNvPr id="21521" name="Text Box 33"/>
          <p:cNvSpPr txBox="1">
            <a:spLocks noChangeArrowheads="1"/>
          </p:cNvSpPr>
          <p:nvPr/>
        </p:nvSpPr>
        <p:spPr bwMode="auto">
          <a:xfrm>
            <a:off x="7237413" y="4419600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Compare</a:t>
            </a:r>
          </a:p>
        </p:txBody>
      </p:sp>
      <p:pic>
        <p:nvPicPr>
          <p:cNvPr id="21522" name="Picture 38" descr="DNA_logo.jpg                                                   00D94E0C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895600"/>
            <a:ext cx="582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Box 1"/>
          <p:cNvSpPr txBox="1">
            <a:spLocks noChangeArrowheads="1"/>
          </p:cNvSpPr>
          <p:nvPr/>
        </p:nvSpPr>
        <p:spPr bwMode="auto">
          <a:xfrm>
            <a:off x="177800" y="4292600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DNA from</a:t>
            </a:r>
          </a:p>
          <a:p>
            <a:r>
              <a:rPr lang="en-US" sz="2000">
                <a:solidFill>
                  <a:srgbClr val="000090"/>
                </a:solidFill>
              </a:rPr>
              <a:t>one person</a:t>
            </a:r>
          </a:p>
        </p:txBody>
      </p:sp>
    </p:spTree>
    <p:extLst>
      <p:ext uri="{BB962C8B-B14F-4D97-AF65-F5344CB8AC3E}">
        <p14:creationId xmlns:p14="http://schemas.microsoft.com/office/powerpoint/2010/main" val="203484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toe_of_fr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4498" r="5669" b="12784"/>
          <a:stretch>
            <a:fillRect/>
          </a:stretch>
        </p:blipFill>
        <p:spPr bwMode="auto">
          <a:xfrm>
            <a:off x="5867400" y="909638"/>
            <a:ext cx="21240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DNA </a:t>
            </a:r>
            <a:r>
              <a:rPr lang="en-US" dirty="0" smtClean="0">
                <a:latin typeface="Arial" charset="0"/>
              </a:rPr>
              <a:t>mixture</a:t>
            </a:r>
            <a:endParaRPr lang="en-US" dirty="0">
              <a:latin typeface="Arial" charset="0"/>
            </a:endParaRPr>
          </a:p>
        </p:txBody>
      </p:sp>
      <p:pic>
        <p:nvPicPr>
          <p:cNvPr id="17411" name="Picture 2" descr="Witches_Cauldr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3530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eye_of_new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1638"/>
            <a:ext cx="21288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ircular Arrow 5"/>
          <p:cNvSpPr/>
          <p:nvPr/>
        </p:nvSpPr>
        <p:spPr bwMode="auto">
          <a:xfrm>
            <a:off x="2209800" y="1828800"/>
            <a:ext cx="1828800" cy="2514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59985"/>
              <a:gd name="adj5" fmla="val 17825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ircular Arrow 6"/>
          <p:cNvSpPr/>
          <p:nvPr/>
        </p:nvSpPr>
        <p:spPr bwMode="auto">
          <a:xfrm flipH="1">
            <a:off x="4800600" y="1828800"/>
            <a:ext cx="1828800" cy="2514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59985"/>
              <a:gd name="adj5" fmla="val 17825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914400" y="3576638"/>
            <a:ext cx="190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eye of newt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5867400" y="3571875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toe of frog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5334000"/>
            <a:ext cx="449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Double, double toil and trouble</a:t>
            </a:r>
          </a:p>
        </p:txBody>
      </p:sp>
    </p:spTree>
    <p:extLst>
      <p:ext uri="{BB962C8B-B14F-4D97-AF65-F5344CB8AC3E}">
        <p14:creationId xmlns:p14="http://schemas.microsoft.com/office/powerpoint/2010/main" val="5768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Pittsburgh skyline</a:t>
            </a:r>
            <a:endParaRPr lang="en-US" dirty="0"/>
          </a:p>
        </p:txBody>
      </p:sp>
      <p:pic>
        <p:nvPicPr>
          <p:cNvPr id="3" name="Picture 2" descr="Pittsburgh_Skyli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321"/>
            <a:ext cx="9144000" cy="28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6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Draw a threshold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Pittsburgh_Skyli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321"/>
            <a:ext cx="9144000" cy="286230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H="1">
            <a:off x="0" y="3632205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11389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20240</TotalTime>
  <Words>1466</Words>
  <Application>Microsoft Macintosh PowerPoint</Application>
  <PresentationFormat>On-screen Show (4:3)</PresentationFormat>
  <Paragraphs>467</Paragraphs>
  <Slides>42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Helvetica</vt:lpstr>
      <vt:lpstr>Lucida Blackletter</vt:lpstr>
      <vt:lpstr>ＭＳ Ｐゴシック</vt:lpstr>
      <vt:lpstr>Old English Text MT</vt:lpstr>
      <vt:lpstr>Times</vt:lpstr>
      <vt:lpstr>Times New Roman</vt:lpstr>
      <vt:lpstr>Blank Presentation</vt:lpstr>
      <vt:lpstr>1_Blank Presentation</vt:lpstr>
      <vt:lpstr>The Triumph and Tragedy of DNA Evidence</vt:lpstr>
      <vt:lpstr>National Academy of Sciences</vt:lpstr>
      <vt:lpstr>DNA biology</vt:lpstr>
      <vt:lpstr>Short tandem repeat</vt:lpstr>
      <vt:lpstr>DNA genotype</vt:lpstr>
      <vt:lpstr>Simple DNA interpretation</vt:lpstr>
      <vt:lpstr>DNA mixture</vt:lpstr>
      <vt:lpstr>Pittsburgh skyline</vt:lpstr>
      <vt:lpstr>Draw a threshold</vt:lpstr>
      <vt:lpstr>Same heights &amp; vacant lots</vt:lpstr>
      <vt:lpstr>Simplify data to interpret mixture</vt:lpstr>
      <vt:lpstr>Unreliable DNA mixture statistics</vt:lpstr>
      <vt:lpstr>Biased DNA workflow</vt:lpstr>
      <vt:lpstr>Falsely identify innocent people</vt:lpstr>
      <vt:lpstr>Mixture statistics shut down labs</vt:lpstr>
      <vt:lpstr>Statistics lack scientific basis</vt:lpstr>
      <vt:lpstr>TrueAllele® computer technology</vt:lpstr>
      <vt:lpstr>DNA mixture interpretation</vt:lpstr>
      <vt:lpstr>Crime labs don’t use all DNA data</vt:lpstr>
      <vt:lpstr>Wolfe sisters homicide</vt:lpstr>
      <vt:lpstr>Crime lab didn’t use all DNA data</vt:lpstr>
      <vt:lpstr>Pennsylvania v. Allen Wade</vt:lpstr>
      <vt:lpstr>Computers can use all the data</vt:lpstr>
      <vt:lpstr>How the computer thinks</vt:lpstr>
      <vt:lpstr>Evidence genotype</vt:lpstr>
      <vt:lpstr>PowerPoint Presentation</vt:lpstr>
      <vt:lpstr>Match information at 15 loci</vt:lpstr>
      <vt:lpstr>Is the suspect in the evidence?</vt:lpstr>
      <vt:lpstr>Pennsylvania v. Allen Wade</vt:lpstr>
      <vt:lpstr>Allen Wade Found Guilty On All Counts In East Liberty Sisters’ Slaying</vt:lpstr>
      <vt:lpstr>Pennsylvania v. Allen Wade</vt:lpstr>
      <vt:lpstr>No information from mixture</vt:lpstr>
      <vt:lpstr>Computer reanalysis</vt:lpstr>
      <vt:lpstr>  </vt:lpstr>
      <vt:lpstr>Countywide DNA database</vt:lpstr>
      <vt:lpstr>Darryl Pinkins imprisoned</vt:lpstr>
      <vt:lpstr>TrueAllele Pinkins findings</vt:lpstr>
      <vt:lpstr>Pinkins exonerated</vt:lpstr>
      <vt:lpstr>Why crime labs fail on mixtures</vt:lpstr>
      <vt:lpstr>Recommendations</vt:lpstr>
      <vt:lpstr>Non-governmental organization</vt:lpstr>
      <vt:lpstr>More information</vt:lpstr>
    </vt:vector>
  </TitlesOfParts>
  <Company>Cybergenetics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Matt Legler</cp:lastModifiedBy>
  <cp:revision>1997</cp:revision>
  <cp:lastPrinted>2017-05-09T11:33:08Z</cp:lastPrinted>
  <dcterms:modified xsi:type="dcterms:W3CDTF">2017-05-12T14:12:20Z</dcterms:modified>
</cp:coreProperties>
</file>