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9" r:id="rId2"/>
    <p:sldId id="431" r:id="rId3"/>
    <p:sldId id="488" r:id="rId4"/>
    <p:sldId id="487" r:id="rId5"/>
    <p:sldId id="525" r:id="rId6"/>
    <p:sldId id="490" r:id="rId7"/>
    <p:sldId id="437" r:id="rId8"/>
    <p:sldId id="491" r:id="rId9"/>
    <p:sldId id="468" r:id="rId10"/>
    <p:sldId id="493" r:id="rId11"/>
    <p:sldId id="495" r:id="rId12"/>
    <p:sldId id="521" r:id="rId13"/>
    <p:sldId id="497" r:id="rId14"/>
    <p:sldId id="502" r:id="rId15"/>
    <p:sldId id="501" r:id="rId16"/>
    <p:sldId id="504" r:id="rId17"/>
    <p:sldId id="547" r:id="rId18"/>
    <p:sldId id="541" r:id="rId19"/>
    <p:sldId id="564" r:id="rId20"/>
    <p:sldId id="548" r:id="rId21"/>
    <p:sldId id="535" r:id="rId22"/>
    <p:sldId id="552" r:id="rId23"/>
    <p:sldId id="563" r:id="rId24"/>
    <p:sldId id="466" r:id="rId25"/>
    <p:sldId id="467" r:id="rId26"/>
    <p:sldId id="559" r:id="rId27"/>
    <p:sldId id="560" r:id="rId28"/>
    <p:sldId id="556" r:id="rId29"/>
    <p:sldId id="561" r:id="rId30"/>
    <p:sldId id="562" r:id="rId31"/>
    <p:sldId id="508" r:id="rId32"/>
    <p:sldId id="480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85D134"/>
    <a:srgbClr val="996633"/>
    <a:srgbClr val="667BC8"/>
    <a:srgbClr val="FFFFFF"/>
    <a:srgbClr val="800080"/>
    <a:srgbClr val="FF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09" autoAdjust="0"/>
  </p:normalViewPr>
  <p:slideViewPr>
    <p:cSldViewPr snapToGrid="0">
      <p:cViewPr>
        <p:scale>
          <a:sx n="150" d="100"/>
          <a:sy n="150" d="100"/>
        </p:scale>
        <p:origin x="-304" y="-1216"/>
      </p:cViewPr>
      <p:guideLst>
        <p:guide orient="horz" pos="4167"/>
        <p:guide pos="2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Cybergenetics © 2003-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61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D779D7-CE00-AE42-B76A-51B44FE02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96858B-06A7-1F4C-9706-0784E01F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1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3F52E9-BF1A-3F42-92D8-F31B6D4EBFC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4FD91F-3B72-5F4C-80AA-B441B7FFCDD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Describe TrueAllele system (left, middle, right, middle, left)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2007-2012</a:t>
            </a:r>
            <a:endParaRPr lang="en-US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7A0ADD-C79F-FB48-8A12-E2742F635622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ABE2-313A-0A46-8CE9-DCAAC7885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1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3850-C3AA-5D40-8F54-76D29ED95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9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C1DCA-6FEC-484F-BC07-F509AEAB7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5A44-B49A-BF43-8F27-23A541D36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8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1F243-1CB5-2242-950D-96853A630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24CF-EB42-9C49-896A-D162B9A9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D652-ED91-564E-BD2E-53BDCB02C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2092-7FE7-4F4E-B471-E76E4A7CE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CAD9-1A38-BC49-98AF-E0FD5ACE7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9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33A53-2877-E046-9318-FEEED4400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DFF7-8412-684F-BE02-D1224822F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166C90E0-0281-3B4A-A473-87BEF0C22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Understanding 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DNA Evidence</a:t>
            </a:r>
            <a:endParaRPr lang="en-US" sz="3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146606" y="2409291"/>
            <a:ext cx="48333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Beaver County Courthouse</a:t>
            </a:r>
            <a:endParaRPr lang="en-US" sz="2800" b="1" dirty="0" smtClean="0">
              <a:solidFill>
                <a:srgbClr val="2F8B2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March,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2016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Beaver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49500" y="4298930"/>
            <a:ext cx="4570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Cybergenetics, Pittsburgh, PA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5" descr="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286000"/>
            <a:ext cx="6399212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the computer thinks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600200" y="1639888"/>
            <a:ext cx="591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Consider </a:t>
            </a:r>
            <a:r>
              <a:rPr lang="en-US" u="sng">
                <a:solidFill>
                  <a:schemeClr val="accent2"/>
                </a:solidFill>
              </a:rPr>
              <a:t>every possible</a:t>
            </a:r>
            <a:r>
              <a:rPr lang="en-US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0" y="2987675"/>
            <a:ext cx="1878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Explain the</a:t>
            </a:r>
          </a:p>
          <a:p>
            <a:pPr algn="l">
              <a:defRPr/>
            </a:pPr>
            <a:r>
              <a:rPr lang="en-US">
                <a:solidFill>
                  <a:schemeClr val="accent2"/>
                </a:solidFill>
              </a:rPr>
              <a:t>peak pattern</a:t>
            </a:r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0" y="5000625"/>
            <a:ext cx="1946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hlink"/>
                </a:solidFill>
              </a:rPr>
              <a:t>Better </a:t>
            </a:r>
          </a:p>
          <a:p>
            <a:pPr algn="l">
              <a:defRPr/>
            </a:pPr>
            <a:r>
              <a:rPr lang="en-US">
                <a:solidFill>
                  <a:schemeClr val="hlink"/>
                </a:solidFill>
              </a:rPr>
              <a:t>explanation</a:t>
            </a:r>
          </a:p>
          <a:p>
            <a:pPr algn="l">
              <a:defRPr/>
            </a:pPr>
            <a:r>
              <a:rPr lang="en-US">
                <a:solidFill>
                  <a:schemeClr val="hlink"/>
                </a:solidFill>
              </a:rPr>
              <a:t>has a higher </a:t>
            </a:r>
          </a:p>
          <a:p>
            <a:pPr algn="l">
              <a:defRPr/>
            </a:pPr>
            <a:r>
              <a:rPr lang="en-US">
                <a:solidFill>
                  <a:schemeClr val="hlink"/>
                </a:solidFill>
              </a:rPr>
              <a:t>likelihood</a:t>
            </a:r>
          </a:p>
        </p:txBody>
      </p:sp>
      <p:sp>
        <p:nvSpPr>
          <p:cNvPr id="39942" name="Rectangle 40"/>
          <p:cNvSpPr>
            <a:spLocks noChangeArrowheads="1"/>
          </p:cNvSpPr>
          <p:nvPr/>
        </p:nvSpPr>
        <p:spPr bwMode="auto">
          <a:xfrm>
            <a:off x="5181600" y="6105525"/>
            <a:ext cx="228600" cy="2651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9943" name="Rectangle 40"/>
          <p:cNvSpPr>
            <a:spLocks noChangeArrowheads="1"/>
          </p:cNvSpPr>
          <p:nvPr/>
        </p:nvSpPr>
        <p:spPr bwMode="auto">
          <a:xfrm>
            <a:off x="4670425" y="3505200"/>
            <a:ext cx="228600" cy="287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9944" name="Rectangle 40"/>
          <p:cNvSpPr>
            <a:spLocks noChangeArrowheads="1"/>
          </p:cNvSpPr>
          <p:nvPr/>
        </p:nvSpPr>
        <p:spPr bwMode="auto">
          <a:xfrm>
            <a:off x="3098800" y="3500438"/>
            <a:ext cx="228600" cy="287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9945" name="Rectangle 40"/>
          <p:cNvSpPr>
            <a:spLocks noChangeArrowheads="1"/>
          </p:cNvSpPr>
          <p:nvPr/>
        </p:nvSpPr>
        <p:spPr bwMode="auto">
          <a:xfrm>
            <a:off x="6215063" y="6105525"/>
            <a:ext cx="228600" cy="2651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9946" name="Text Box 29"/>
          <p:cNvSpPr txBox="1">
            <a:spLocks noChangeArrowheads="1"/>
          </p:cNvSpPr>
          <p:nvPr/>
        </p:nvSpPr>
        <p:spPr bwMode="auto">
          <a:xfrm>
            <a:off x="3056467" y="2459565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008000"/>
                </a:solidFill>
              </a:rPr>
              <a:t>First person's </a:t>
            </a:r>
            <a:r>
              <a:rPr lang="en-US" sz="2200" dirty="0">
                <a:solidFill>
                  <a:srgbClr val="008000"/>
                </a:solidFill>
              </a:rPr>
              <a:t>allele pair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4800600" y="4858807"/>
            <a:ext cx="251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Second person's allele pair</a:t>
            </a:r>
          </a:p>
        </p:txBody>
      </p:sp>
      <p:sp>
        <p:nvSpPr>
          <p:cNvPr id="39948" name="Line 9"/>
          <p:cNvSpPr>
            <a:spLocks noChangeShapeType="1"/>
          </p:cNvSpPr>
          <p:nvPr/>
        </p:nvSpPr>
        <p:spPr bwMode="auto">
          <a:xfrm flipH="1">
            <a:off x="5438775" y="5562600"/>
            <a:ext cx="276225" cy="5159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9"/>
          <p:cNvSpPr>
            <a:spLocks noChangeShapeType="1"/>
          </p:cNvSpPr>
          <p:nvPr/>
        </p:nvSpPr>
        <p:spPr bwMode="auto">
          <a:xfrm>
            <a:off x="5949950" y="5562600"/>
            <a:ext cx="228600" cy="5159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25"/>
          <p:cNvSpPr>
            <a:spLocks noChangeShapeType="1"/>
          </p:cNvSpPr>
          <p:nvPr/>
        </p:nvSpPr>
        <p:spPr bwMode="auto">
          <a:xfrm>
            <a:off x="4436532" y="2827866"/>
            <a:ext cx="211667" cy="64558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25"/>
          <p:cNvSpPr>
            <a:spLocks noChangeShapeType="1"/>
          </p:cNvSpPr>
          <p:nvPr/>
        </p:nvSpPr>
        <p:spPr bwMode="auto">
          <a:xfrm flipH="1">
            <a:off x="3352799" y="2810933"/>
            <a:ext cx="296334" cy="66251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Text Box 29"/>
          <p:cNvSpPr txBox="1">
            <a:spLocks noChangeArrowheads="1"/>
          </p:cNvSpPr>
          <p:nvPr/>
        </p:nvSpPr>
        <p:spPr bwMode="auto">
          <a:xfrm>
            <a:off x="3535363" y="3440113"/>
            <a:ext cx="931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8000"/>
                </a:solidFill>
              </a:rPr>
              <a:t>90%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456238" y="5980113"/>
            <a:ext cx="746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10%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8" descr="genotype_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128838"/>
            <a:ext cx="7586663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match information</a:t>
            </a:r>
          </a:p>
        </p:txBody>
      </p:sp>
      <p:grpSp>
        <p:nvGrpSpPr>
          <p:cNvPr id="44035" name="Group 19"/>
          <p:cNvGrpSpPr>
            <a:grpSpLocks/>
          </p:cNvGrpSpPr>
          <p:nvPr/>
        </p:nvGrpSpPr>
        <p:grpSpPr bwMode="auto">
          <a:xfrm>
            <a:off x="1924050" y="3849688"/>
            <a:ext cx="3559175" cy="950912"/>
            <a:chOff x="1212" y="2425"/>
            <a:chExt cx="2242" cy="599"/>
          </a:xfrm>
        </p:grpSpPr>
        <p:sp>
          <p:nvSpPr>
            <p:cNvPr id="199684" name="Text Box 4"/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/>
                <a:t>Prob(</a:t>
              </a:r>
              <a:r>
                <a:rPr lang="en-US">
                  <a:solidFill>
                    <a:schemeClr val="accent2"/>
                  </a:solidFill>
                </a:rPr>
                <a:t>evidence match</a:t>
              </a:r>
              <a:r>
                <a:rPr lang="en-US"/>
                <a:t>)</a:t>
              </a:r>
            </a:p>
          </p:txBody>
        </p:sp>
        <p:sp>
          <p:nvSpPr>
            <p:cNvPr id="199685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/>
                <a:t>Prob(</a:t>
              </a:r>
              <a:r>
                <a:rPr lang="en-US">
                  <a:solidFill>
                    <a:srgbClr val="996633"/>
                  </a:solidFill>
                </a:rPr>
                <a:t>coincidental match</a:t>
              </a:r>
              <a:r>
                <a:rPr lang="en-US"/>
                <a:t>)</a:t>
              </a:r>
            </a:p>
          </p:txBody>
        </p:sp>
        <p:sp>
          <p:nvSpPr>
            <p:cNvPr id="199686" name="Line 6"/>
            <p:cNvSpPr>
              <a:spLocks noChangeShapeType="1"/>
            </p:cNvSpPr>
            <p:nvPr/>
          </p:nvSpPr>
          <p:spPr bwMode="auto">
            <a:xfrm>
              <a:off x="1212" y="273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304800" y="1516063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How much more does the </a:t>
            </a:r>
            <a:r>
              <a:rPr lang="en-US" dirty="0">
                <a:solidFill>
                  <a:srgbClr val="FF0000"/>
                </a:solidFill>
              </a:rPr>
              <a:t>suspect</a:t>
            </a:r>
            <a:r>
              <a:rPr lang="en-US" dirty="0">
                <a:solidFill>
                  <a:schemeClr val="accent2"/>
                </a:solidFill>
              </a:rPr>
              <a:t> match the evidence</a:t>
            </a:r>
            <a:endParaRPr lang="en-US" dirty="0"/>
          </a:p>
          <a:p>
            <a:pPr>
              <a:defRPr/>
            </a:pPr>
            <a:r>
              <a:rPr lang="en-US" dirty="0"/>
              <a:t>than </a:t>
            </a:r>
            <a:r>
              <a:rPr lang="en-US" dirty="0">
                <a:solidFill>
                  <a:srgbClr val="996633"/>
                </a:solidFill>
              </a:rPr>
              <a:t>a random person</a:t>
            </a:r>
            <a:r>
              <a:rPr lang="en-US" dirty="0"/>
              <a:t>?</a:t>
            </a:r>
          </a:p>
        </p:txBody>
      </p:sp>
      <p:sp>
        <p:nvSpPr>
          <p:cNvPr id="199691" name="AutoShape 11"/>
          <p:cNvSpPr>
            <a:spLocks noChangeArrowheads="1"/>
          </p:cNvSpPr>
          <p:nvPr/>
        </p:nvSpPr>
        <p:spPr bwMode="auto">
          <a:xfrm>
            <a:off x="5638800" y="2667000"/>
            <a:ext cx="1143000" cy="38385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5867400" y="2309813"/>
            <a:ext cx="63976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rgbClr val="FF0000"/>
                </a:solidFill>
              </a:rPr>
              <a:t>35x</a:t>
            </a:r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 flipV="1">
            <a:off x="4114800" y="2751138"/>
            <a:ext cx="1600200" cy="1211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4191000" y="4724400"/>
            <a:ext cx="2003425" cy="13970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6129338" y="2833688"/>
            <a:ext cx="7429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</a:rPr>
              <a:t>98%</a:t>
            </a:r>
          </a:p>
        </p:txBody>
      </p:sp>
      <p:sp>
        <p:nvSpPr>
          <p:cNvPr id="199697" name="Text Box 17"/>
          <p:cNvSpPr txBox="1">
            <a:spLocks noChangeArrowheads="1"/>
          </p:cNvSpPr>
          <p:nvPr/>
        </p:nvSpPr>
        <p:spPr bwMode="auto">
          <a:xfrm>
            <a:off x="6172200" y="5791200"/>
            <a:ext cx="5921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rgbClr val="996633"/>
                </a:solidFill>
              </a:rPr>
              <a:t>3%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Match information at 13 loci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470693" y="3752056"/>
            <a:ext cx="2038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DNA locus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3152775" y="6383338"/>
            <a:ext cx="343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06060"/>
                </a:solidFill>
              </a:rPr>
              <a:t>Likelihood ratio (LR)</a:t>
            </a:r>
          </a:p>
        </p:txBody>
      </p:sp>
      <p:pic>
        <p:nvPicPr>
          <p:cNvPr id="46084" name="Picture 3" descr="L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771650"/>
            <a:ext cx="7759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AutoShape 11"/>
          <p:cNvSpPr>
            <a:spLocks noChangeArrowheads="1"/>
          </p:cNvSpPr>
          <p:nvPr/>
        </p:nvSpPr>
        <p:spPr bwMode="auto">
          <a:xfrm>
            <a:off x="954088" y="2295525"/>
            <a:ext cx="2743200" cy="2444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Is the suspect in the evidence?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415925" y="2025650"/>
            <a:ext cx="830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A match between the</a:t>
            </a:r>
            <a:r>
              <a:rPr lang="en-US" dirty="0">
                <a:solidFill>
                  <a:srgbClr val="800080"/>
                </a:solidFill>
              </a:rPr>
              <a:t> </a:t>
            </a:r>
            <a:r>
              <a:rPr lang="en-US" dirty="0"/>
              <a:t>jeans</a:t>
            </a:r>
            <a:r>
              <a:rPr lang="en-US" dirty="0">
                <a:solidFill>
                  <a:srgbClr val="800080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dirty="0"/>
              <a:t>Ralph </a:t>
            </a:r>
            <a:r>
              <a:rPr lang="en-US" dirty="0" err="1"/>
              <a:t>Skundrich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is:</a:t>
            </a: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2.1 quadrillion </a:t>
            </a:r>
            <a:r>
              <a:rPr lang="en-US" dirty="0">
                <a:solidFill>
                  <a:schemeClr val="accent2"/>
                </a:solidFill>
              </a:rPr>
              <a:t>times more probable than coincidence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3225" y="4432300"/>
            <a:ext cx="830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A match between the </a:t>
            </a:r>
            <a:r>
              <a:rPr lang="en-US" dirty="0"/>
              <a:t>T-shirt</a:t>
            </a:r>
            <a:r>
              <a:rPr lang="en-US" dirty="0">
                <a:solidFill>
                  <a:schemeClr val="bg2"/>
                </a:solidFill>
              </a:rPr>
              <a:t> and </a:t>
            </a:r>
            <a:r>
              <a:rPr lang="en-US" dirty="0">
                <a:solidFill>
                  <a:srgbClr val="000000"/>
                </a:solidFill>
              </a:rPr>
              <a:t>Ralph </a:t>
            </a:r>
            <a:r>
              <a:rPr lang="en-US" dirty="0" err="1">
                <a:solidFill>
                  <a:srgbClr val="000000"/>
                </a:solidFill>
              </a:rPr>
              <a:t>Skundrich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is: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4.04 quadrillion </a:t>
            </a:r>
            <a:r>
              <a:rPr lang="en-US" dirty="0">
                <a:solidFill>
                  <a:schemeClr val="accent2"/>
                </a:solidFill>
              </a:rPr>
              <a:t>times more probable than coincidence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3" descr="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286000"/>
            <a:ext cx="6399212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Crime lab </a:t>
            </a:r>
            <a:r>
              <a:rPr lang="en-US" dirty="0" smtClean="0">
                <a:latin typeface="Arial" charset="0"/>
              </a:rPr>
              <a:t>data summary</a:t>
            </a:r>
            <a:endParaRPr lang="en-US" dirty="0">
              <a:latin typeface="Arial" charset="0"/>
            </a:endParaRPr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1663700" y="6165850"/>
            <a:ext cx="571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139700" y="5937250"/>
            <a:ext cx="162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FF0000"/>
                </a:solidFill>
              </a:rPr>
              <a:t>Threshold 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1055688" y="1752600"/>
            <a:ext cx="702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Over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threshold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peaks are labeled as allele events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52230" name="Rectangle 49"/>
          <p:cNvSpPr>
            <a:spLocks noChangeArrowheads="1"/>
          </p:cNvSpPr>
          <p:nvPr/>
        </p:nvSpPr>
        <p:spPr bwMode="auto">
          <a:xfrm>
            <a:off x="3048000" y="6094413"/>
            <a:ext cx="304800" cy="295275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52231" name="Rectangle 49"/>
          <p:cNvSpPr>
            <a:spLocks noChangeArrowheads="1"/>
          </p:cNvSpPr>
          <p:nvPr/>
        </p:nvSpPr>
        <p:spPr bwMode="auto">
          <a:xfrm>
            <a:off x="4648200" y="6094413"/>
            <a:ext cx="304800" cy="295275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3590925" y="4427538"/>
            <a:ext cx="345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7BC8"/>
                </a:solidFill>
              </a:rPr>
              <a:t>All-or-none allele peaks,</a:t>
            </a:r>
          </a:p>
          <a:p>
            <a:r>
              <a:rPr lang="en-US">
                <a:solidFill>
                  <a:srgbClr val="667BC8"/>
                </a:solidFill>
              </a:rPr>
              <a:t>each given equal status</a:t>
            </a:r>
          </a:p>
        </p:txBody>
      </p:sp>
      <p:sp>
        <p:nvSpPr>
          <p:cNvPr id="52233" name="Oval 51"/>
          <p:cNvSpPr>
            <a:spLocks noChangeArrowheads="1"/>
          </p:cNvSpPr>
          <p:nvPr/>
        </p:nvSpPr>
        <p:spPr bwMode="auto">
          <a:xfrm>
            <a:off x="3016250" y="2914650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Oval 51"/>
          <p:cNvSpPr>
            <a:spLocks noChangeArrowheads="1"/>
          </p:cNvSpPr>
          <p:nvPr/>
        </p:nvSpPr>
        <p:spPr bwMode="auto">
          <a:xfrm>
            <a:off x="4597400" y="360997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Rectangle 49"/>
          <p:cNvSpPr>
            <a:spLocks noChangeArrowheads="1"/>
          </p:cNvSpPr>
          <p:nvPr/>
        </p:nvSpPr>
        <p:spPr bwMode="auto">
          <a:xfrm>
            <a:off x="5167313" y="6092825"/>
            <a:ext cx="304800" cy="295275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52236" name="Rectangle 49"/>
          <p:cNvSpPr>
            <a:spLocks noChangeArrowheads="1"/>
          </p:cNvSpPr>
          <p:nvPr/>
        </p:nvSpPr>
        <p:spPr bwMode="auto">
          <a:xfrm>
            <a:off x="6180138" y="6092825"/>
            <a:ext cx="304800" cy="295275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52237" name="TextBox 17"/>
          <p:cNvSpPr txBox="1">
            <a:spLocks noChangeArrowheads="1"/>
          </p:cNvSpPr>
          <p:nvPr/>
        </p:nvSpPr>
        <p:spPr bwMode="auto">
          <a:xfrm>
            <a:off x="7215188" y="2265363"/>
            <a:ext cx="16764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>
                <a:solidFill>
                  <a:srgbClr val="008000"/>
                </a:solidFill>
              </a:rPr>
              <a:t>Allele Pair</a:t>
            </a:r>
          </a:p>
          <a:p>
            <a:pPr algn="r"/>
            <a:r>
              <a:rPr lang="en-US"/>
              <a:t>8,   8</a:t>
            </a:r>
          </a:p>
          <a:p>
            <a:pPr algn="r"/>
            <a:r>
              <a:rPr lang="en-US"/>
              <a:t>8, 11</a:t>
            </a:r>
          </a:p>
          <a:p>
            <a:pPr algn="r"/>
            <a:r>
              <a:rPr lang="en-US"/>
              <a:t>8, 12</a:t>
            </a:r>
          </a:p>
          <a:p>
            <a:pPr algn="r"/>
            <a:r>
              <a:rPr lang="en-US"/>
              <a:t>8, 14</a:t>
            </a:r>
          </a:p>
          <a:p>
            <a:pPr algn="r"/>
            <a:r>
              <a:rPr lang="en-US"/>
              <a:t>11, 11</a:t>
            </a:r>
          </a:p>
          <a:p>
            <a:pPr algn="r"/>
            <a:r>
              <a:rPr lang="en-US"/>
              <a:t>11, 12</a:t>
            </a:r>
          </a:p>
          <a:p>
            <a:pPr algn="r"/>
            <a:r>
              <a:rPr lang="en-US"/>
              <a:t>11, 14</a:t>
            </a:r>
          </a:p>
          <a:p>
            <a:pPr algn="r"/>
            <a:r>
              <a:rPr lang="en-US"/>
              <a:t>12, 12</a:t>
            </a:r>
          </a:p>
          <a:p>
            <a:pPr algn="r"/>
            <a:r>
              <a:rPr lang="en-US">
                <a:solidFill>
                  <a:srgbClr val="008000"/>
                </a:solidFill>
              </a:rPr>
              <a:t>10%</a:t>
            </a:r>
            <a:r>
              <a:rPr lang="en-US"/>
              <a:t>12, 14</a:t>
            </a:r>
          </a:p>
          <a:p>
            <a:pPr algn="r"/>
            <a:r>
              <a:rPr lang="en-US"/>
              <a:t>14, 14</a:t>
            </a:r>
          </a:p>
        </p:txBody>
      </p:sp>
      <p:sp>
        <p:nvSpPr>
          <p:cNvPr id="52238" name="Oval 51"/>
          <p:cNvSpPr>
            <a:spLocks noChangeArrowheads="1"/>
          </p:cNvSpPr>
          <p:nvPr/>
        </p:nvSpPr>
        <p:spPr bwMode="auto">
          <a:xfrm>
            <a:off x="5124450" y="5799138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Oval 51"/>
          <p:cNvSpPr>
            <a:spLocks noChangeArrowheads="1"/>
          </p:cNvSpPr>
          <p:nvPr/>
        </p:nvSpPr>
        <p:spPr bwMode="auto">
          <a:xfrm>
            <a:off x="6148388" y="5780088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Match statistic comparison</a:t>
            </a:r>
          </a:p>
        </p:txBody>
      </p:sp>
      <p:pic>
        <p:nvPicPr>
          <p:cNvPr id="55298" name="Picture 3" descr="PIvL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779588"/>
            <a:ext cx="7759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470693" y="3752056"/>
            <a:ext cx="2038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DNA locus</a:t>
            </a:r>
          </a:p>
        </p:txBody>
      </p:sp>
      <p:sp>
        <p:nvSpPr>
          <p:cNvPr id="55300" name="TextBox 2"/>
          <p:cNvSpPr txBox="1">
            <a:spLocks noChangeArrowheads="1"/>
          </p:cNvSpPr>
          <p:nvPr/>
        </p:nvSpPr>
        <p:spPr bwMode="auto">
          <a:xfrm>
            <a:off x="3152775" y="6383338"/>
            <a:ext cx="343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06060"/>
                </a:solidFill>
              </a:rPr>
              <a:t>Likelihood ratio (LR)</a:t>
            </a:r>
          </a:p>
        </p:txBody>
      </p:sp>
      <p:sp>
        <p:nvSpPr>
          <p:cNvPr id="55301" name="AutoShape 11"/>
          <p:cNvSpPr>
            <a:spLocks noChangeArrowheads="1"/>
          </p:cNvSpPr>
          <p:nvPr/>
        </p:nvSpPr>
        <p:spPr bwMode="auto">
          <a:xfrm>
            <a:off x="954088" y="2301875"/>
            <a:ext cx="2743200" cy="2444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Information comparison</a:t>
            </a:r>
          </a:p>
        </p:txBody>
      </p:sp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2565400" y="2722563"/>
            <a:ext cx="35210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Jeans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280 thousand (5)</a:t>
            </a:r>
          </a:p>
          <a:p>
            <a:endParaRPr lang="en-US"/>
          </a:p>
          <a:p>
            <a:r>
              <a:rPr lang="en-US">
                <a:solidFill>
                  <a:srgbClr val="000090"/>
                </a:solidFill>
              </a:rPr>
              <a:t>2 quadrillion (15)</a:t>
            </a:r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5478463" y="2717800"/>
            <a:ext cx="35210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595959"/>
                </a:solidFill>
              </a:rPr>
              <a:t>T-shirt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630 thousand (5)</a:t>
            </a:r>
          </a:p>
          <a:p>
            <a:endParaRPr lang="en-US"/>
          </a:p>
          <a:p>
            <a:r>
              <a:rPr lang="en-US">
                <a:solidFill>
                  <a:srgbClr val="000090"/>
                </a:solidFill>
              </a:rPr>
              <a:t>4 quadrillion (15)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419100" y="2720975"/>
            <a:ext cx="20177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595959"/>
                </a:solidFill>
              </a:rPr>
              <a:t>Method</a:t>
            </a:r>
          </a:p>
          <a:p>
            <a:pPr algn="l"/>
            <a:endParaRPr lang="en-US"/>
          </a:p>
          <a:p>
            <a:pPr algn="l"/>
            <a:r>
              <a:rPr lang="en-US">
                <a:solidFill>
                  <a:srgbClr val="FF0000"/>
                </a:solidFill>
              </a:rPr>
              <a:t>Combined PI</a:t>
            </a:r>
          </a:p>
          <a:p>
            <a:pPr algn="l"/>
            <a:endParaRPr lang="en-US"/>
          </a:p>
          <a:p>
            <a:pPr algn="l"/>
            <a:r>
              <a:rPr lang="en-US">
                <a:solidFill>
                  <a:srgbClr val="000090"/>
                </a:solidFill>
              </a:rPr>
              <a:t>TrueAllele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Reliability (PA Rule 702)</a:t>
            </a:r>
          </a:p>
        </p:txBody>
      </p:sp>
      <p:sp>
        <p:nvSpPr>
          <p:cNvPr id="80898" name="TextBox 2"/>
          <p:cNvSpPr txBox="1">
            <a:spLocks noChangeArrowheads="1"/>
          </p:cNvSpPr>
          <p:nvPr/>
        </p:nvSpPr>
        <p:spPr bwMode="auto">
          <a:xfrm>
            <a:off x="533400" y="2308225"/>
            <a:ext cx="802481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A witness who is qualified as an expert by knowledge, skill, experience, training, or education may testify in the form of an opinion or otherwise if:</a:t>
            </a:r>
          </a:p>
          <a:p>
            <a:pPr algn="l"/>
            <a:r>
              <a:rPr lang="en-US"/>
              <a:t> </a:t>
            </a:r>
            <a:r>
              <a:rPr lang="en-US">
                <a:solidFill>
                  <a:srgbClr val="3366FF"/>
                </a:solidFill>
              </a:rPr>
              <a:t>(a)  the expert’s scientific, technical, or other specialized knowledge is beyond that possessed by the average layperson;</a:t>
            </a:r>
          </a:p>
          <a:p>
            <a:pPr algn="l"/>
            <a:r>
              <a:rPr lang="en-US"/>
              <a:t> </a:t>
            </a:r>
            <a:r>
              <a:rPr lang="en-US">
                <a:solidFill>
                  <a:srgbClr val="0000FF"/>
                </a:solidFill>
              </a:rPr>
              <a:t>(b)  the expert’s scientific, technical, or other specialized knowledge will help the trier of fact to understand the evidence or to determine a fact in issue; and</a:t>
            </a:r>
          </a:p>
          <a:p>
            <a:pPr algn="l"/>
            <a:r>
              <a:rPr lang="en-US"/>
              <a:t> </a:t>
            </a:r>
            <a:r>
              <a:rPr lang="en-US">
                <a:solidFill>
                  <a:srgbClr val="000090"/>
                </a:solidFill>
              </a:rPr>
              <a:t>(c)  the expert’s methodology is generally accepted in the relevant field.</a:t>
            </a:r>
            <a:endParaRPr lang="en-US" b="1">
              <a:solidFill>
                <a:srgbClr val="000090"/>
              </a:solidFill>
            </a:endParaRPr>
          </a:p>
        </p:txBody>
      </p:sp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1582738" y="1725613"/>
            <a:ext cx="563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Testimony by Expert Witness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TrueAllele validation papers</a:t>
            </a:r>
          </a:p>
        </p:txBody>
      </p:sp>
      <p:sp>
        <p:nvSpPr>
          <p:cNvPr id="76802" name="TextBox 4"/>
          <p:cNvSpPr txBox="1">
            <a:spLocks noChangeArrowheads="1"/>
          </p:cNvSpPr>
          <p:nvPr/>
        </p:nvSpPr>
        <p:spPr bwMode="auto">
          <a:xfrm>
            <a:off x="152400" y="1219200"/>
            <a:ext cx="89154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Perlin MW, Sinelnikov A. An information gap in DNA evidence interpretation. </a:t>
            </a:r>
            <a:r>
              <a:rPr lang="en-US" sz="1600" i="1">
                <a:solidFill>
                  <a:srgbClr val="0000FF"/>
                </a:solidFill>
              </a:rPr>
              <a:t>PLoS ONE</a:t>
            </a:r>
            <a:r>
              <a:rPr lang="en-US" sz="1600">
                <a:solidFill>
                  <a:srgbClr val="0000FF"/>
                </a:solidFill>
              </a:rPr>
              <a:t>. 2009;4(12):e8327.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sz="1600" i="1">
                <a:solidFill>
                  <a:srgbClr val="0000FF"/>
                </a:solidFill>
              </a:rPr>
              <a:t>Science &amp; Justice</a:t>
            </a:r>
            <a:r>
              <a:rPr lang="en-US" sz="1600">
                <a:solidFill>
                  <a:srgbClr val="0000FF"/>
                </a:solidFill>
              </a:rPr>
              <a:t>. 2013;53(2):103-14.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FF"/>
                </a:solidFill>
              </a:rPr>
              <a:t>Perlin MW, Hornyak J, Sugimoto G, Miller K. TrueAllele</a:t>
            </a:r>
            <a:r>
              <a:rPr lang="en-US" sz="1600" baseline="30000">
                <a:solidFill>
                  <a:srgbClr val="0000FF"/>
                </a:solidFill>
              </a:rPr>
              <a:t>®</a:t>
            </a:r>
            <a:r>
              <a:rPr lang="en-US" sz="160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sz="1600" i="1">
                <a:solidFill>
                  <a:srgbClr val="0000FF"/>
                </a:solidFill>
              </a:rPr>
              <a:t>Journal of Forensic Sciences</a:t>
            </a:r>
            <a:r>
              <a:rPr lang="en-US" sz="1600">
                <a:solidFill>
                  <a:srgbClr val="0000FF"/>
                </a:solidFill>
              </a:rPr>
              <a:t>. 2015;</a:t>
            </a:r>
            <a:r>
              <a:rPr lang="en-US" sz="1600" i="1">
                <a:solidFill>
                  <a:srgbClr val="0000FF"/>
                </a:solidFill>
              </a:rPr>
              <a:t>on-line</a:t>
            </a:r>
            <a:r>
              <a:rPr lang="en-US" sz="1600">
                <a:solidFill>
                  <a:srgbClr val="0000FF"/>
                </a:solidFill>
              </a:rPr>
              <a:t>. 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FF"/>
                </a:solidFill>
              </a:rPr>
              <a:t>Greenspoon SA, Schiermeier-Wood L, Jenkins BC. Establishing the limits of TrueAllele</a:t>
            </a:r>
            <a:r>
              <a:rPr lang="en-US" sz="1600" baseline="30000">
                <a:solidFill>
                  <a:srgbClr val="0000FF"/>
                </a:solidFill>
              </a:rPr>
              <a:t>®</a:t>
            </a:r>
            <a:r>
              <a:rPr lang="en-US" sz="1600">
                <a:solidFill>
                  <a:srgbClr val="0000FF"/>
                </a:solidFill>
              </a:rPr>
              <a:t> Casework: a validation study. </a:t>
            </a:r>
            <a:r>
              <a:rPr lang="en-US" sz="1600" i="1">
                <a:solidFill>
                  <a:srgbClr val="0000FF"/>
                </a:solidFill>
              </a:rPr>
              <a:t>Journal of Forensic Sciences</a:t>
            </a:r>
            <a:r>
              <a:rPr lang="en-US" sz="1600">
                <a:solidFill>
                  <a:srgbClr val="0000FF"/>
                </a:solidFill>
              </a:rPr>
              <a:t>. 2015;</a:t>
            </a:r>
            <a:r>
              <a:rPr lang="en-US" sz="1600" i="1">
                <a:solidFill>
                  <a:srgbClr val="0000FF"/>
                </a:solidFill>
              </a:rPr>
              <a:t>in press</a:t>
            </a:r>
            <a:r>
              <a:rPr lang="en-US" sz="1600">
                <a:solidFill>
                  <a:srgbClr val="0000FF"/>
                </a:solidFill>
              </a:rPr>
              <a:t>.</a:t>
            </a:r>
          </a:p>
          <a:p>
            <a:endParaRPr lang="en-US" sz="1600">
              <a:solidFill>
                <a:srgbClr val="0000FF"/>
              </a:solidFill>
            </a:endParaRPr>
          </a:p>
          <a:p>
            <a:r>
              <a:rPr lang="en-US" sz="1600">
                <a:solidFill>
                  <a:srgbClr val="000090"/>
                </a:solidFill>
              </a:rPr>
              <a:t>Perlin MW, Legler MM, Spencer CE, Smith JL, Allan WP, Belrose JL, Duceman BW. Validating TrueAllele</a:t>
            </a:r>
            <a:r>
              <a:rPr lang="en-US" sz="1600" baseline="30000">
                <a:solidFill>
                  <a:srgbClr val="000090"/>
                </a:solidFill>
              </a:rPr>
              <a:t>®</a:t>
            </a:r>
            <a:r>
              <a:rPr lang="en-US" sz="1600">
                <a:solidFill>
                  <a:srgbClr val="000090"/>
                </a:solidFill>
              </a:rPr>
              <a:t> DNA mixture interpretation. </a:t>
            </a:r>
            <a:r>
              <a:rPr lang="en-US" sz="1600" i="1">
                <a:solidFill>
                  <a:srgbClr val="000090"/>
                </a:solidFill>
              </a:rPr>
              <a:t>Journal of Forensic Sciences</a:t>
            </a:r>
            <a:r>
              <a:rPr lang="en-US" sz="1600">
                <a:solidFill>
                  <a:srgbClr val="000090"/>
                </a:solidFill>
              </a:rPr>
              <a:t>. 2011;56(6):1430-47.</a:t>
            </a:r>
          </a:p>
          <a:p>
            <a:endParaRPr lang="en-US" sz="1600">
              <a:solidFill>
                <a:srgbClr val="000090"/>
              </a:solidFill>
            </a:endParaRPr>
          </a:p>
          <a:p>
            <a:r>
              <a:rPr lang="en-US" sz="1600">
                <a:solidFill>
                  <a:srgbClr val="000090"/>
                </a:solidFill>
              </a:rPr>
              <a:t>Perlin MW, Belrose JL, Duceman BW. New York State TrueAllele</a:t>
            </a:r>
            <a:r>
              <a:rPr lang="en-US" sz="1600" baseline="30000">
                <a:solidFill>
                  <a:srgbClr val="000090"/>
                </a:solidFill>
              </a:rPr>
              <a:t>®</a:t>
            </a:r>
            <a:r>
              <a:rPr lang="en-US" sz="1600">
                <a:solidFill>
                  <a:srgbClr val="000090"/>
                </a:solidFill>
              </a:rPr>
              <a:t> Casework validation study. </a:t>
            </a:r>
            <a:r>
              <a:rPr lang="en-US" sz="1600" i="1">
                <a:solidFill>
                  <a:srgbClr val="000090"/>
                </a:solidFill>
              </a:rPr>
              <a:t>Journal of Forensic Sciences</a:t>
            </a:r>
            <a:r>
              <a:rPr lang="en-US" sz="1600">
                <a:solidFill>
                  <a:srgbClr val="000090"/>
                </a:solidFill>
              </a:rPr>
              <a:t>. 2013;58(6):1458-66.</a:t>
            </a:r>
          </a:p>
          <a:p>
            <a:endParaRPr lang="en-US" sz="1600">
              <a:solidFill>
                <a:srgbClr val="000090"/>
              </a:solidFill>
            </a:endParaRPr>
          </a:p>
          <a:p>
            <a:r>
              <a:rPr lang="en-US" sz="1600">
                <a:solidFill>
                  <a:srgbClr val="000090"/>
                </a:solidFill>
              </a:rPr>
              <a:t>Perlin MW, Dormer K, Hornyak J, Schiermeier-Wood L, Greenspoon S. TrueAllele</a:t>
            </a:r>
            <a:r>
              <a:rPr lang="en-US" sz="1600" baseline="30000">
                <a:solidFill>
                  <a:srgbClr val="000090"/>
                </a:solidFill>
              </a:rPr>
              <a:t>®</a:t>
            </a:r>
            <a:r>
              <a:rPr lang="en-US" sz="160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sz="1600" i="1">
                <a:solidFill>
                  <a:srgbClr val="000090"/>
                </a:solidFill>
              </a:rPr>
              <a:t>PLOS ONE</a:t>
            </a:r>
            <a:r>
              <a:rPr lang="en-US" sz="1600">
                <a:solidFill>
                  <a:srgbClr val="000090"/>
                </a:solidFill>
              </a:rPr>
              <a:t>. 2014;(9)3:e92837.  </a:t>
            </a:r>
          </a:p>
          <a:p>
            <a:endParaRPr lang="en-US" sz="160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axes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8829" y="1935976"/>
            <a:ext cx="7335024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1" dirty="0" smtClean="0">
                <a:solidFill>
                  <a:srgbClr val="0000FF"/>
                </a:solidFill>
              </a:rPr>
              <a:t>Sensitivity</a:t>
            </a:r>
            <a:r>
              <a:rPr lang="en-US" dirty="0" smtClean="0">
                <a:solidFill>
                  <a:srgbClr val="0000FF"/>
                </a:solidFill>
              </a:rPr>
              <a:t>. The </a:t>
            </a:r>
            <a:r>
              <a:rPr lang="en-US" dirty="0">
                <a:solidFill>
                  <a:srgbClr val="0000FF"/>
                </a:solidFill>
              </a:rPr>
              <a:t>extent to which interpretation identifies the correct </a:t>
            </a:r>
            <a:r>
              <a:rPr lang="en-US" dirty="0" smtClean="0">
                <a:solidFill>
                  <a:srgbClr val="0000FF"/>
                </a:solidFill>
              </a:rPr>
              <a:t>person.  </a:t>
            </a:r>
          </a:p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Truly include, don't falsely exclude.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Specificity</a:t>
            </a:r>
            <a:r>
              <a:rPr lang="en-US" dirty="0">
                <a:solidFill>
                  <a:srgbClr val="0000FF"/>
                </a:solidFill>
              </a:rPr>
              <a:t>. The extent to which interpretation does not misidentify the wrong </a:t>
            </a:r>
            <a:r>
              <a:rPr lang="en-US" dirty="0" smtClean="0">
                <a:solidFill>
                  <a:srgbClr val="0000FF"/>
                </a:solidFill>
              </a:rPr>
              <a:t>person. </a:t>
            </a:r>
          </a:p>
          <a:p>
            <a:pPr algn="l"/>
            <a:r>
              <a:rPr lang="en-US" dirty="0" smtClean="0">
                <a:solidFill>
                  <a:srgbClr val="404040"/>
                </a:solidFill>
              </a:rPr>
              <a:t>Truly exclude, don't falsely include. </a:t>
            </a:r>
            <a:endParaRPr lang="en-US" dirty="0">
              <a:solidFill>
                <a:srgbClr val="404040"/>
              </a:solidFill>
            </a:endParaRP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Reproducibility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dirty="0">
                <a:solidFill>
                  <a:srgbClr val="0000FF"/>
                </a:solidFill>
              </a:rPr>
              <a:t>The extent to which </a:t>
            </a:r>
            <a:r>
              <a:rPr lang="en-US" dirty="0" smtClean="0">
                <a:solidFill>
                  <a:srgbClr val="0000FF"/>
                </a:solidFill>
              </a:rPr>
              <a:t>interpretation gives the </a:t>
            </a:r>
            <a:r>
              <a:rPr lang="en-US" dirty="0">
                <a:solidFill>
                  <a:srgbClr val="0000FF"/>
                </a:solidFill>
              </a:rPr>
              <a:t>same answer to the same </a:t>
            </a:r>
            <a:r>
              <a:rPr lang="en-US" dirty="0" smtClean="0">
                <a:solidFill>
                  <a:srgbClr val="0000FF"/>
                </a:solidFill>
              </a:rPr>
              <a:t>question. </a:t>
            </a:r>
          </a:p>
          <a:p>
            <a:pPr algn="l"/>
            <a:r>
              <a:rPr lang="en-US" dirty="0" smtClean="0">
                <a:solidFill>
                  <a:srgbClr val="404040"/>
                </a:solidFill>
              </a:rPr>
              <a:t>Concordant independent </a:t>
            </a:r>
            <a:r>
              <a:rPr lang="en-US" dirty="0">
                <a:solidFill>
                  <a:srgbClr val="404040"/>
                </a:solidFill>
              </a:rPr>
              <a:t>computer </a:t>
            </a:r>
            <a:r>
              <a:rPr lang="en-US" dirty="0" smtClean="0">
                <a:solidFill>
                  <a:srgbClr val="404040"/>
                </a:solidFill>
              </a:rPr>
              <a:t>runs. </a:t>
            </a:r>
          </a:p>
        </p:txBody>
      </p:sp>
    </p:spTree>
    <p:extLst>
      <p:ext uri="{BB962C8B-B14F-4D97-AF65-F5344CB8AC3E}">
        <p14:creationId xmlns:p14="http://schemas.microsoft.com/office/powerpoint/2010/main" val="404486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genotype</a:t>
            </a:r>
          </a:p>
        </p:txBody>
      </p:sp>
      <p:pic>
        <p:nvPicPr>
          <p:cNvPr id="20482" name="Picture 3" descr="geneinchromosome.jpg                                           00EFA551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28800"/>
            <a:ext cx="4483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6705600" y="4700588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10, 12</a:t>
            </a:r>
          </a:p>
        </p:txBody>
      </p:sp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1941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2246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2551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5"/>
          <p:cNvSpPr>
            <a:spLocks noChangeArrowheads="1"/>
          </p:cNvSpPr>
          <p:nvPr/>
        </p:nvSpPr>
        <p:spPr bwMode="auto">
          <a:xfrm>
            <a:off x="28559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31607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3465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8"/>
          <p:cNvSpPr>
            <a:spLocks noChangeArrowheads="1"/>
          </p:cNvSpPr>
          <p:nvPr/>
        </p:nvSpPr>
        <p:spPr bwMode="auto">
          <a:xfrm>
            <a:off x="3770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9"/>
          <p:cNvSpPr>
            <a:spLocks noChangeArrowheads="1"/>
          </p:cNvSpPr>
          <p:nvPr/>
        </p:nvSpPr>
        <p:spPr bwMode="auto">
          <a:xfrm>
            <a:off x="4075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Text Box 26"/>
          <p:cNvSpPr txBox="1">
            <a:spLocks noChangeArrowheads="1"/>
          </p:cNvSpPr>
          <p:nvPr/>
        </p:nvSpPr>
        <p:spPr bwMode="auto">
          <a:xfrm>
            <a:off x="19256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0493" name="Text Box 27"/>
          <p:cNvSpPr txBox="1">
            <a:spLocks noChangeArrowheads="1"/>
          </p:cNvSpPr>
          <p:nvPr/>
        </p:nvSpPr>
        <p:spPr bwMode="auto">
          <a:xfrm>
            <a:off x="2220913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0494" name="Text Box 28"/>
          <p:cNvSpPr txBox="1">
            <a:spLocks noChangeArrowheads="1"/>
          </p:cNvSpPr>
          <p:nvPr/>
        </p:nvSpPr>
        <p:spPr bwMode="auto">
          <a:xfrm>
            <a:off x="253365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0495" name="Text Box 29"/>
          <p:cNvSpPr txBox="1">
            <a:spLocks noChangeArrowheads="1"/>
          </p:cNvSpPr>
          <p:nvPr/>
        </p:nvSpPr>
        <p:spPr bwMode="auto">
          <a:xfrm>
            <a:off x="28273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0496" name="Text Box 30"/>
          <p:cNvSpPr txBox="1">
            <a:spLocks noChangeArrowheads="1"/>
          </p:cNvSpPr>
          <p:nvPr/>
        </p:nvSpPr>
        <p:spPr bwMode="auto">
          <a:xfrm>
            <a:off x="312420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0497" name="Text Box 31"/>
          <p:cNvSpPr txBox="1">
            <a:spLocks noChangeArrowheads="1"/>
          </p:cNvSpPr>
          <p:nvPr/>
        </p:nvSpPr>
        <p:spPr bwMode="auto">
          <a:xfrm>
            <a:off x="34369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20498" name="Text Box 32"/>
          <p:cNvSpPr txBox="1">
            <a:spLocks noChangeArrowheads="1"/>
          </p:cNvSpPr>
          <p:nvPr/>
        </p:nvSpPr>
        <p:spPr bwMode="auto">
          <a:xfrm>
            <a:off x="37607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7427" name="Text Box 33"/>
          <p:cNvSpPr txBox="1">
            <a:spLocks noChangeArrowheads="1"/>
          </p:cNvSpPr>
          <p:nvPr/>
        </p:nvSpPr>
        <p:spPr bwMode="auto">
          <a:xfrm>
            <a:off x="40655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0500" name="Text Box 35"/>
          <p:cNvSpPr txBox="1">
            <a:spLocks noChangeArrowheads="1"/>
          </p:cNvSpPr>
          <p:nvPr/>
        </p:nvSpPr>
        <p:spPr bwMode="auto">
          <a:xfrm>
            <a:off x="1587500" y="5105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ACGT</a:t>
            </a:r>
          </a:p>
        </p:txBody>
      </p:sp>
      <p:sp>
        <p:nvSpPr>
          <p:cNvPr id="20501" name="Line 36"/>
          <p:cNvSpPr>
            <a:spLocks noChangeShapeType="1"/>
          </p:cNvSpPr>
          <p:nvPr/>
        </p:nvSpPr>
        <p:spPr bwMode="auto">
          <a:xfrm>
            <a:off x="2236788" y="46847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37"/>
          <p:cNvSpPr>
            <a:spLocks noChangeShapeType="1"/>
          </p:cNvSpPr>
          <p:nvPr/>
        </p:nvSpPr>
        <p:spPr bwMode="auto">
          <a:xfrm flipH="1">
            <a:off x="1703388" y="468471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Rectangle 38"/>
          <p:cNvSpPr>
            <a:spLocks noChangeArrowheads="1"/>
          </p:cNvSpPr>
          <p:nvPr/>
        </p:nvSpPr>
        <p:spPr bwMode="auto">
          <a:xfrm>
            <a:off x="1638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Rectangle 39"/>
          <p:cNvSpPr>
            <a:spLocks noChangeArrowheads="1"/>
          </p:cNvSpPr>
          <p:nvPr/>
        </p:nvSpPr>
        <p:spPr bwMode="auto">
          <a:xfrm>
            <a:off x="1943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40"/>
          <p:cNvSpPr>
            <a:spLocks noChangeArrowheads="1"/>
          </p:cNvSpPr>
          <p:nvPr/>
        </p:nvSpPr>
        <p:spPr bwMode="auto">
          <a:xfrm>
            <a:off x="2247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Rectangle 41"/>
          <p:cNvSpPr>
            <a:spLocks noChangeArrowheads="1"/>
          </p:cNvSpPr>
          <p:nvPr/>
        </p:nvSpPr>
        <p:spPr bwMode="auto">
          <a:xfrm>
            <a:off x="25527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42"/>
          <p:cNvSpPr>
            <a:spLocks noChangeArrowheads="1"/>
          </p:cNvSpPr>
          <p:nvPr/>
        </p:nvSpPr>
        <p:spPr bwMode="auto">
          <a:xfrm>
            <a:off x="28575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Rectangle 43"/>
          <p:cNvSpPr>
            <a:spLocks noChangeArrowheads="1"/>
          </p:cNvSpPr>
          <p:nvPr/>
        </p:nvSpPr>
        <p:spPr bwMode="auto">
          <a:xfrm>
            <a:off x="3162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44"/>
          <p:cNvSpPr>
            <a:spLocks noChangeArrowheads="1"/>
          </p:cNvSpPr>
          <p:nvPr/>
        </p:nvSpPr>
        <p:spPr bwMode="auto">
          <a:xfrm>
            <a:off x="3467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Rectangle 45"/>
          <p:cNvSpPr>
            <a:spLocks noChangeArrowheads="1"/>
          </p:cNvSpPr>
          <p:nvPr/>
        </p:nvSpPr>
        <p:spPr bwMode="auto">
          <a:xfrm>
            <a:off x="3771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Text Box 46"/>
          <p:cNvSpPr txBox="1">
            <a:spLocks noChangeArrowheads="1"/>
          </p:cNvSpPr>
          <p:nvPr/>
        </p:nvSpPr>
        <p:spPr bwMode="auto">
          <a:xfrm>
            <a:off x="16224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0512" name="Text Box 47"/>
          <p:cNvSpPr txBox="1">
            <a:spLocks noChangeArrowheads="1"/>
          </p:cNvSpPr>
          <p:nvPr/>
        </p:nvSpPr>
        <p:spPr bwMode="auto">
          <a:xfrm>
            <a:off x="1917700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0513" name="Text Box 48"/>
          <p:cNvSpPr txBox="1">
            <a:spLocks noChangeArrowheads="1"/>
          </p:cNvSpPr>
          <p:nvPr/>
        </p:nvSpPr>
        <p:spPr bwMode="auto">
          <a:xfrm>
            <a:off x="22304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0514" name="Text Box 49"/>
          <p:cNvSpPr txBox="1">
            <a:spLocks noChangeArrowheads="1"/>
          </p:cNvSpPr>
          <p:nvPr/>
        </p:nvSpPr>
        <p:spPr bwMode="auto">
          <a:xfrm>
            <a:off x="25241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0515" name="Text Box 50"/>
          <p:cNvSpPr txBox="1">
            <a:spLocks noChangeArrowheads="1"/>
          </p:cNvSpPr>
          <p:nvPr/>
        </p:nvSpPr>
        <p:spPr bwMode="auto">
          <a:xfrm>
            <a:off x="282098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0516" name="Text Box 54"/>
          <p:cNvSpPr txBox="1">
            <a:spLocks noChangeArrowheads="1"/>
          </p:cNvSpPr>
          <p:nvPr/>
        </p:nvSpPr>
        <p:spPr bwMode="auto">
          <a:xfrm>
            <a:off x="5715000" y="1676400"/>
            <a:ext cx="3165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genetic locus has </a:t>
            </a:r>
          </a:p>
          <a:p>
            <a:r>
              <a:rPr lang="en-US">
                <a:solidFill>
                  <a:schemeClr val="accent2"/>
                </a:solidFill>
              </a:rPr>
              <a:t>two DNA sentences,</a:t>
            </a:r>
          </a:p>
          <a:p>
            <a:r>
              <a:rPr lang="en-US">
                <a:solidFill>
                  <a:schemeClr val="accent2"/>
                </a:solidFill>
              </a:rPr>
              <a:t>one from each parent.</a:t>
            </a:r>
          </a:p>
        </p:txBody>
      </p:sp>
      <p:sp>
        <p:nvSpPr>
          <p:cNvPr id="20517" name="Line 67"/>
          <p:cNvSpPr>
            <a:spLocks noChangeShapeType="1"/>
          </p:cNvSpPr>
          <p:nvPr/>
        </p:nvSpPr>
        <p:spPr bwMode="auto">
          <a:xfrm>
            <a:off x="18684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68"/>
          <p:cNvSpPr>
            <a:spLocks noChangeShapeType="1"/>
          </p:cNvSpPr>
          <p:nvPr/>
        </p:nvSpPr>
        <p:spPr bwMode="auto">
          <a:xfrm flipH="1">
            <a:off x="43830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Text Box 69"/>
          <p:cNvSpPr txBox="1">
            <a:spLocks noChangeArrowheads="1"/>
          </p:cNvSpPr>
          <p:nvPr/>
        </p:nvSpPr>
        <p:spPr bwMode="auto">
          <a:xfrm>
            <a:off x="2743200" y="3429000"/>
            <a:ext cx="895350" cy="457200"/>
          </a:xfrm>
          <a:prstGeom prst="rect">
            <a:avLst/>
          </a:prstGeom>
          <a:solidFill>
            <a:srgbClr val="C6D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locus</a:t>
            </a:r>
          </a:p>
        </p:txBody>
      </p:sp>
      <p:sp>
        <p:nvSpPr>
          <p:cNvPr id="20520" name="Text Box 71"/>
          <p:cNvSpPr txBox="1">
            <a:spLocks noChangeArrowheads="1"/>
          </p:cNvSpPr>
          <p:nvPr/>
        </p:nvSpPr>
        <p:spPr bwMode="auto">
          <a:xfrm>
            <a:off x="5562600" y="5257800"/>
            <a:ext cx="3470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Many alleles allow for</a:t>
            </a:r>
          </a:p>
          <a:p>
            <a:r>
              <a:rPr lang="en-US">
                <a:solidFill>
                  <a:schemeClr val="accent2"/>
                </a:solidFill>
              </a:rPr>
              <a:t>many many allele pairs. </a:t>
            </a:r>
          </a:p>
          <a:p>
            <a:r>
              <a:rPr lang="en-US">
                <a:solidFill>
                  <a:schemeClr val="accent2"/>
                </a:solidFill>
              </a:rPr>
              <a:t>A person's genotype </a:t>
            </a:r>
          </a:p>
          <a:p>
            <a:r>
              <a:rPr lang="en-US">
                <a:solidFill>
                  <a:schemeClr val="accent2"/>
                </a:solidFill>
              </a:rPr>
              <a:t>is relatively unique.</a:t>
            </a:r>
          </a:p>
        </p:txBody>
      </p:sp>
      <p:sp>
        <p:nvSpPr>
          <p:cNvPr id="20521" name="Text Box 72"/>
          <p:cNvSpPr txBox="1">
            <a:spLocks noChangeArrowheads="1"/>
          </p:cNvSpPr>
          <p:nvPr/>
        </p:nvSpPr>
        <p:spPr bwMode="auto">
          <a:xfrm>
            <a:off x="304800" y="4206875"/>
            <a:ext cx="113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mother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20522" name="Text Box 73"/>
          <p:cNvSpPr txBox="1">
            <a:spLocks noChangeArrowheads="1"/>
          </p:cNvSpPr>
          <p:nvPr/>
        </p:nvSpPr>
        <p:spPr bwMode="auto">
          <a:xfrm>
            <a:off x="390525" y="5715000"/>
            <a:ext cx="963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father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20523" name="Text Box 74"/>
          <p:cNvSpPr txBox="1">
            <a:spLocks noChangeArrowheads="1"/>
          </p:cNvSpPr>
          <p:nvPr/>
        </p:nvSpPr>
        <p:spPr bwMode="auto">
          <a:xfrm>
            <a:off x="2589213" y="5084763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repeated word</a:t>
            </a:r>
          </a:p>
        </p:txBody>
      </p:sp>
      <p:sp>
        <p:nvSpPr>
          <p:cNvPr id="20524" name="Text Box 75"/>
          <p:cNvSpPr txBox="1">
            <a:spLocks noChangeArrowheads="1"/>
          </p:cNvSpPr>
          <p:nvPr/>
        </p:nvSpPr>
        <p:spPr bwMode="auto">
          <a:xfrm>
            <a:off x="5654675" y="2971800"/>
            <a:ext cx="328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An </a:t>
            </a:r>
            <a:r>
              <a:rPr lang="en-US">
                <a:solidFill>
                  <a:srgbClr val="FF0000"/>
                </a:solidFill>
              </a:rPr>
              <a:t>allele</a:t>
            </a:r>
            <a:r>
              <a:rPr lang="en-US">
                <a:solidFill>
                  <a:schemeClr val="accent2"/>
                </a:solidFill>
              </a:rPr>
              <a:t> is the number</a:t>
            </a:r>
          </a:p>
          <a:p>
            <a:r>
              <a:rPr lang="en-US">
                <a:solidFill>
                  <a:schemeClr val="accent2"/>
                </a:solidFill>
              </a:rPr>
              <a:t>of repeated words. </a:t>
            </a:r>
          </a:p>
        </p:txBody>
      </p:sp>
      <p:sp>
        <p:nvSpPr>
          <p:cNvPr id="20525" name="Text Box 76"/>
          <p:cNvSpPr txBox="1">
            <a:spLocks noChangeArrowheads="1"/>
          </p:cNvSpPr>
          <p:nvPr/>
        </p:nvSpPr>
        <p:spPr bwMode="auto">
          <a:xfrm>
            <a:off x="5738813" y="3824288"/>
            <a:ext cx="3117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</a:t>
            </a:r>
            <a:r>
              <a:rPr lang="en-US">
                <a:solidFill>
                  <a:srgbClr val="FF0000"/>
                </a:solidFill>
              </a:rPr>
              <a:t>genotype</a:t>
            </a:r>
            <a:r>
              <a:rPr lang="en-US">
                <a:solidFill>
                  <a:schemeClr val="accent2"/>
                </a:solidFill>
              </a:rPr>
              <a:t> at a locus</a:t>
            </a:r>
          </a:p>
          <a:p>
            <a:r>
              <a:rPr lang="en-US">
                <a:solidFill>
                  <a:schemeClr val="accent2"/>
                </a:solidFill>
              </a:rPr>
              <a:t>is a pair of alleles. </a:t>
            </a:r>
          </a:p>
        </p:txBody>
      </p:sp>
      <p:sp>
        <p:nvSpPr>
          <p:cNvPr id="20526" name="Rectangle 43"/>
          <p:cNvSpPr>
            <a:spLocks noChangeArrowheads="1"/>
          </p:cNvSpPr>
          <p:nvPr/>
        </p:nvSpPr>
        <p:spPr bwMode="auto">
          <a:xfrm>
            <a:off x="40719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Rectangle 44"/>
          <p:cNvSpPr>
            <a:spLocks noChangeArrowheads="1"/>
          </p:cNvSpPr>
          <p:nvPr/>
        </p:nvSpPr>
        <p:spPr bwMode="auto">
          <a:xfrm>
            <a:off x="43767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Rectangle 45"/>
          <p:cNvSpPr>
            <a:spLocks noChangeArrowheads="1"/>
          </p:cNvSpPr>
          <p:nvPr/>
        </p:nvSpPr>
        <p:spPr bwMode="auto">
          <a:xfrm>
            <a:off x="46815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Rectangle 43"/>
          <p:cNvSpPr>
            <a:spLocks noChangeArrowheads="1"/>
          </p:cNvSpPr>
          <p:nvPr/>
        </p:nvSpPr>
        <p:spPr bwMode="auto">
          <a:xfrm>
            <a:off x="43767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Rectangle 44"/>
          <p:cNvSpPr>
            <a:spLocks noChangeArrowheads="1"/>
          </p:cNvSpPr>
          <p:nvPr/>
        </p:nvSpPr>
        <p:spPr bwMode="auto">
          <a:xfrm>
            <a:off x="46815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Rectangle 45"/>
          <p:cNvSpPr>
            <a:spLocks noChangeArrowheads="1"/>
          </p:cNvSpPr>
          <p:nvPr/>
        </p:nvSpPr>
        <p:spPr bwMode="auto">
          <a:xfrm>
            <a:off x="497998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31"/>
          <p:cNvSpPr txBox="1">
            <a:spLocks noChangeArrowheads="1"/>
          </p:cNvSpPr>
          <p:nvPr/>
        </p:nvSpPr>
        <p:spPr bwMode="auto">
          <a:xfrm>
            <a:off x="4351338" y="43767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20533" name="Text Box 32"/>
          <p:cNvSpPr txBox="1">
            <a:spLocks noChangeArrowheads="1"/>
          </p:cNvSpPr>
          <p:nvPr/>
        </p:nvSpPr>
        <p:spPr bwMode="auto">
          <a:xfrm>
            <a:off x="4578350" y="43767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534" name="Text Box 31"/>
          <p:cNvSpPr txBox="1">
            <a:spLocks noChangeArrowheads="1"/>
          </p:cNvSpPr>
          <p:nvPr/>
        </p:nvSpPr>
        <p:spPr bwMode="auto">
          <a:xfrm>
            <a:off x="313213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20535" name="Text Box 32"/>
          <p:cNvSpPr txBox="1">
            <a:spLocks noChangeArrowheads="1"/>
          </p:cNvSpPr>
          <p:nvPr/>
        </p:nvSpPr>
        <p:spPr bwMode="auto">
          <a:xfrm>
            <a:off x="34559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37607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0537" name="Text Box 31"/>
          <p:cNvSpPr txBox="1">
            <a:spLocks noChangeArrowheads="1"/>
          </p:cNvSpPr>
          <p:nvPr/>
        </p:nvSpPr>
        <p:spPr bwMode="auto">
          <a:xfrm>
            <a:off x="40465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20538" name="Text Box 32"/>
          <p:cNvSpPr txBox="1">
            <a:spLocks noChangeArrowheads="1"/>
          </p:cNvSpPr>
          <p:nvPr/>
        </p:nvSpPr>
        <p:spPr bwMode="auto">
          <a:xfrm>
            <a:off x="4244975" y="59356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20539" name="Text Box 32"/>
          <p:cNvSpPr txBox="1">
            <a:spLocks noChangeArrowheads="1"/>
          </p:cNvSpPr>
          <p:nvPr/>
        </p:nvSpPr>
        <p:spPr bwMode="auto">
          <a:xfrm>
            <a:off x="4578350" y="59356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20540" name="Text Box 32"/>
          <p:cNvSpPr txBox="1">
            <a:spLocks noChangeArrowheads="1"/>
          </p:cNvSpPr>
          <p:nvPr/>
        </p:nvSpPr>
        <p:spPr bwMode="auto">
          <a:xfrm>
            <a:off x="4883150" y="59388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Widespread acceptance</a:t>
            </a:r>
          </a:p>
        </p:txBody>
      </p:sp>
      <p:sp>
        <p:nvSpPr>
          <p:cNvPr id="86018" name="TextBox 2"/>
          <p:cNvSpPr txBox="1">
            <a:spLocks noChangeArrowheads="1"/>
          </p:cNvSpPr>
          <p:nvPr/>
        </p:nvSpPr>
        <p:spPr bwMode="auto">
          <a:xfrm>
            <a:off x="914400" y="19050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3366FF"/>
                </a:solidFill>
              </a:rPr>
              <a:t>Admitted after Frye </a:t>
            </a:r>
            <a:r>
              <a:rPr lang="en-US" i="1" dirty="0" smtClean="0">
                <a:solidFill>
                  <a:srgbClr val="3366FF"/>
                </a:solidFill>
              </a:rPr>
              <a:t>or </a:t>
            </a:r>
            <a:r>
              <a:rPr lang="en-US" i="1" dirty="0" err="1" smtClean="0">
                <a:solidFill>
                  <a:srgbClr val="3366FF"/>
                </a:solidFill>
              </a:rPr>
              <a:t>Daubert</a:t>
            </a:r>
            <a:r>
              <a:rPr lang="en-US" i="1" dirty="0" smtClean="0">
                <a:solidFill>
                  <a:srgbClr val="3366FF"/>
                </a:solidFill>
              </a:rPr>
              <a:t> challenge </a:t>
            </a:r>
            <a:r>
              <a:rPr lang="en-US" i="1" dirty="0">
                <a:solidFill>
                  <a:srgbClr val="3366FF"/>
                </a:solidFill>
              </a:rPr>
              <a:t>in</a:t>
            </a:r>
            <a:r>
              <a:rPr lang="en-US" dirty="0">
                <a:solidFill>
                  <a:srgbClr val="3366FF"/>
                </a:solidFill>
              </a:rPr>
              <a:t>: </a:t>
            </a:r>
          </a:p>
          <a:p>
            <a:r>
              <a:rPr lang="en-US" dirty="0">
                <a:solidFill>
                  <a:srgbClr val="3366FF"/>
                </a:solidFill>
              </a:rPr>
              <a:t>California, Louisiana, New York, Ohio, Pennsylvania,  South Carolina, Virginia, Australia &amp; United Kingdom</a:t>
            </a:r>
          </a:p>
        </p:txBody>
      </p:sp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796925" y="4448175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Used in five hundred criminal cases in most of the United States, for both prosecution and defense</a:t>
            </a:r>
          </a:p>
        </p:txBody>
      </p:sp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823913" y="3355975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Crime </a:t>
            </a:r>
            <a:r>
              <a:rPr lang="en-US" dirty="0">
                <a:solidFill>
                  <a:srgbClr val="0000FF"/>
                </a:solidFill>
              </a:rPr>
              <a:t>labs use </a:t>
            </a:r>
            <a:r>
              <a:rPr lang="en-US" dirty="0" err="1">
                <a:solidFill>
                  <a:srgbClr val="0000FF"/>
                </a:solidFill>
              </a:rPr>
              <a:t>TrueAllele</a:t>
            </a:r>
            <a:r>
              <a:rPr lang="en-US" baseline="30000" dirty="0">
                <a:solidFill>
                  <a:srgbClr val="0000FF"/>
                </a:solidFill>
              </a:rPr>
              <a:t>®</a:t>
            </a:r>
            <a:r>
              <a:rPr lang="en-US" dirty="0">
                <a:solidFill>
                  <a:srgbClr val="0000FF"/>
                </a:solidFill>
              </a:rPr>
              <a:t> system in </a:t>
            </a:r>
          </a:p>
          <a:p>
            <a:r>
              <a:rPr lang="en-US" dirty="0">
                <a:solidFill>
                  <a:srgbClr val="0000FF"/>
                </a:solidFill>
              </a:rPr>
              <a:t>California, Maryland, South Carolina &amp; Virginia</a:t>
            </a:r>
          </a:p>
        </p:txBody>
      </p:sp>
      <p:sp>
        <p:nvSpPr>
          <p:cNvPr id="86021" name="TextBox 3"/>
          <p:cNvSpPr txBox="1">
            <a:spLocks noChangeArrowheads="1"/>
          </p:cNvSpPr>
          <p:nvPr/>
        </p:nvSpPr>
        <p:spPr bwMode="auto">
          <a:xfrm>
            <a:off x="812800" y="5500688"/>
            <a:ext cx="754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</a:rPr>
              <a:t>Seventy </a:t>
            </a:r>
            <a:r>
              <a:rPr lang="en-US" dirty="0">
                <a:solidFill>
                  <a:srgbClr val="000090"/>
                </a:solidFill>
              </a:rPr>
              <a:t>criminal cases in Pennsylvania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467" y="5909731"/>
            <a:ext cx="860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Adams, Allegheny, Beaver, Berks, Butler, Cambria, Columbia, Delaware, Indiana, Luzerne, Lycoming, Mercer, Mifflin, Pike, Washington, Westmoreland, York</a:t>
            </a:r>
            <a:endParaRPr lang="en-US" sz="18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 descr="&#10;Foley2.pdf                                                     01047122Macintosh HD                   7C262FE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0313"/>
            <a:ext cx="39671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4235450" y="4735513"/>
            <a:ext cx="512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• • •</a:t>
            </a:r>
          </a:p>
        </p:txBody>
      </p:sp>
      <p:pic>
        <p:nvPicPr>
          <p:cNvPr id="74755" name="Picture 9" descr="appellate_opinion.pdf                                          01047122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354138"/>
            <a:ext cx="3924300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15913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Pennsylvania appellate court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Relevance (PA Rule 403)</a:t>
            </a: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3230563" y="3141663"/>
            <a:ext cx="56467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The court may exclude relevant evidence if its </a:t>
            </a:r>
            <a:r>
              <a:rPr lang="en-US" sz="2000" dirty="0" smtClean="0">
                <a:solidFill>
                  <a:srgbClr val="FF0000"/>
                </a:solidFill>
              </a:rPr>
              <a:t>probative value is outweighed by a danger </a:t>
            </a:r>
            <a:r>
              <a:rPr lang="en-US" sz="2000" dirty="0" smtClean="0">
                <a:solidFill>
                  <a:srgbClr val="0000FF"/>
                </a:solidFill>
              </a:rPr>
              <a:t>of one or more of the following: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unfair prejudice,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confusing the issues,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misleading the jury,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undue delay,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wasting time, or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 needlessly presenting cumulative evidence.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091" name="TextBox 1"/>
          <p:cNvSpPr txBox="1">
            <a:spLocks noChangeArrowheads="1"/>
          </p:cNvSpPr>
          <p:nvPr/>
        </p:nvSpPr>
        <p:spPr bwMode="auto">
          <a:xfrm>
            <a:off x="1114425" y="1744663"/>
            <a:ext cx="6942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Excluding relevant evidence for prejudice, confusion, waste of time, or other reasons</a:t>
            </a:r>
          </a:p>
        </p:txBody>
      </p:sp>
      <p:pic>
        <p:nvPicPr>
          <p:cNvPr id="89092" name="Picture 3" descr="balance-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527425"/>
            <a:ext cx="2311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4"/>
          <p:cNvSpPr txBox="1">
            <a:spLocks noChangeArrowheads="1"/>
          </p:cNvSpPr>
          <p:nvPr/>
        </p:nvSpPr>
        <p:spPr bwMode="auto">
          <a:xfrm>
            <a:off x="371475" y="4391025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probative</a:t>
            </a:r>
          </a:p>
          <a:p>
            <a:r>
              <a:rPr lang="en-US" sz="1800">
                <a:solidFill>
                  <a:srgbClr val="0000FF"/>
                </a:solidFill>
              </a:rPr>
              <a:t>force</a:t>
            </a:r>
          </a:p>
        </p:txBody>
      </p:sp>
      <p:sp>
        <p:nvSpPr>
          <p:cNvPr id="89094" name="TextBox 19"/>
          <p:cNvSpPr txBox="1">
            <a:spLocks noChangeArrowheads="1"/>
          </p:cNvSpPr>
          <p:nvPr/>
        </p:nvSpPr>
        <p:spPr bwMode="auto">
          <a:xfrm>
            <a:off x="1743075" y="4391025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800000"/>
                </a:solidFill>
              </a:rPr>
              <a:t>unfair</a:t>
            </a:r>
          </a:p>
          <a:p>
            <a:r>
              <a:rPr lang="en-US" sz="1800">
                <a:solidFill>
                  <a:srgbClr val="800000"/>
                </a:solidFill>
              </a:rPr>
              <a:t>prejudice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DNA statistic shuts </a:t>
            </a:r>
            <a:r>
              <a:rPr lang="en-US" dirty="0">
                <a:latin typeface="Arial" charset="0"/>
              </a:rPr>
              <a:t>down labs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163763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90"/>
                </a:solidFill>
              </a:rPr>
              <a:t>“National accreditation board suspends all DNA testing at D.C. crime lab”</a:t>
            </a:r>
          </a:p>
          <a:p>
            <a:pPr algn="ctr">
              <a:defRPr/>
            </a:pPr>
            <a:r>
              <a:rPr lang="en-US" dirty="0">
                <a:latin typeface="Lucida Blackletter"/>
                <a:cs typeface="Lucida Blackletter"/>
              </a:rPr>
              <a:t>The Washington Post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 27, 2015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ucida Blackletter"/>
              <a:cs typeface="Lucida Blackletter"/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Did not comply with FBI standards</a:t>
            </a:r>
            <a:endParaRPr lang="en-US" dirty="0">
              <a:solidFill>
                <a:srgbClr val="FF0000"/>
              </a:solidFill>
              <a:latin typeface="Lucida Blackletter"/>
              <a:cs typeface="Lucida Blackletter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295400" y="43434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“New protocol leads to reviews of </a:t>
            </a:r>
          </a:p>
          <a:p>
            <a:pPr algn="ctr"/>
            <a:r>
              <a:rPr lang="en-US">
                <a:solidFill>
                  <a:srgbClr val="000090"/>
                </a:solidFill>
              </a:rPr>
              <a:t>‘mixed DNA’ evidence”</a:t>
            </a:r>
          </a:p>
          <a:p>
            <a:pPr algn="ctr"/>
            <a:r>
              <a:rPr lang="en-US">
                <a:latin typeface="Lucida Blackletter" charset="0"/>
                <a:cs typeface="Lucida Blackletter" charset="0"/>
              </a:rPr>
              <a:t>The Texas Tribune </a:t>
            </a:r>
            <a:r>
              <a:rPr lang="en-US" i="1">
                <a:solidFill>
                  <a:srgbClr val="595959"/>
                </a:solidFill>
              </a:rPr>
              <a:t>September 12, 2015 </a:t>
            </a:r>
            <a:endParaRPr lang="en-US">
              <a:solidFill>
                <a:srgbClr val="595959"/>
              </a:solidFill>
              <a:latin typeface="Lucida Blackletter" charset="0"/>
              <a:cs typeface="Lucida Blackletter" charset="0"/>
            </a:endParaRPr>
          </a:p>
          <a:p>
            <a:pPr algn="ctr"/>
            <a:r>
              <a:rPr lang="hu-HU">
                <a:solidFill>
                  <a:srgbClr val="FF0000"/>
                </a:solidFill>
              </a:rPr>
              <a:t>24,468 lab tests affected</a:t>
            </a:r>
            <a:endParaRPr lang="en-US">
              <a:solidFill>
                <a:srgbClr val="FF0000"/>
              </a:solidFill>
              <a:latin typeface="Lucida Blackletter" charset="0"/>
              <a:cs typeface="Lucida Blacklet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0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MIX05: </a:t>
            </a:r>
            <a:r>
              <a:rPr lang="en-US" dirty="0" smtClean="0">
                <a:latin typeface="Arial" charset="0"/>
              </a:rPr>
              <a:t>Statistics not </a:t>
            </a:r>
            <a:r>
              <a:rPr lang="en-US" dirty="0">
                <a:latin typeface="Arial" charset="0"/>
              </a:rPr>
              <a:t>reproducible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404938" y="1600200"/>
            <a:ext cx="652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Helvetica" charset="0"/>
              </a:rPr>
              <a:t>National Institute of Standards and Technology</a:t>
            </a:r>
          </a:p>
          <a:p>
            <a:pPr>
              <a:defRPr/>
            </a:pPr>
            <a:r>
              <a:rPr lang="en-US">
                <a:solidFill>
                  <a:schemeClr val="bg2"/>
                </a:solidFill>
                <a:latin typeface="Helvetica" charset="0"/>
              </a:rPr>
              <a:t>Two Contributor Mixture Data, Known Victim</a:t>
            </a:r>
          </a:p>
        </p:txBody>
      </p:sp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789238"/>
            <a:ext cx="45720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505575" y="4765675"/>
            <a:ext cx="232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31 thousand (4)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635750" y="3751263"/>
            <a:ext cx="220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</a:rPr>
              <a:t>213 trillion (14)</a:t>
            </a: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4343400" y="3810000"/>
            <a:ext cx="762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4343400" y="4833938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smtClean="0">
                <a:latin typeface="Calibri"/>
                <a:cs typeface="Calibri"/>
              </a:rPr>
              <a:t>MIX05: NIST </a:t>
            </a:r>
            <a:r>
              <a:rPr lang="en-US" sz="1800" dirty="0">
                <a:latin typeface="Calibri"/>
                <a:cs typeface="Calibri"/>
              </a:rPr>
              <a:t>m</a:t>
            </a:r>
            <a:r>
              <a:rPr lang="en-US" sz="1800" dirty="0" smtClean="0">
                <a:latin typeface="Calibri"/>
                <a:cs typeface="Calibri"/>
              </a:rPr>
              <a:t>ixture interpretation </a:t>
            </a:r>
            <a:r>
              <a:rPr lang="en-US" sz="1800" dirty="0" err="1" smtClean="0">
                <a:latin typeface="Calibri"/>
                <a:cs typeface="Calibri"/>
              </a:rPr>
              <a:t>interlaboratory</a:t>
            </a:r>
            <a:r>
              <a:rPr lang="en-US" sz="1800" dirty="0" smtClean="0">
                <a:latin typeface="Calibri"/>
                <a:cs typeface="Calibri"/>
              </a:rPr>
              <a:t> study. 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Butler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JM, Kline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MC, National Institute of Standards and Technology</a:t>
            </a:r>
          </a:p>
          <a:p>
            <a:pPr>
              <a:defRPr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Promega's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Sixteenth International Symposium on Human Identification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2005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Calibri"/>
                <a:cs typeface="Calibri"/>
              </a:rPr>
              <a:t>MIX13: An </a:t>
            </a:r>
            <a:r>
              <a:rPr lang="en-US" sz="1800" dirty="0" err="1">
                <a:latin typeface="Calibri"/>
                <a:cs typeface="Calibri"/>
              </a:rPr>
              <a:t>interlaboratory</a:t>
            </a:r>
            <a:r>
              <a:rPr lang="en-US" sz="1800" dirty="0">
                <a:latin typeface="Calibri"/>
                <a:cs typeface="Calibri"/>
              </a:rPr>
              <a:t> study on the present state of DNA mixture interpretation in the U.S. 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Coble M, National Institute of Standards and Technology 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5th Annual Prescription for Criminal Justice Forensics, Fordham University School of Law, 2014.</a:t>
            </a:r>
          </a:p>
        </p:txBody>
      </p:sp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MIX13: </a:t>
            </a:r>
            <a:r>
              <a:rPr lang="en-US" dirty="0" smtClean="0">
                <a:latin typeface="Arial" charset="0"/>
              </a:rPr>
              <a:t>Statistics falsely </a:t>
            </a:r>
            <a:r>
              <a:rPr lang="en-US" dirty="0">
                <a:latin typeface="Arial" charset="0"/>
              </a:rPr>
              <a:t>include</a:t>
            </a:r>
          </a:p>
        </p:txBody>
      </p:sp>
      <p:pic>
        <p:nvPicPr>
          <p:cNvPr id="92163" name="Picture 2" descr="MIX1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727200"/>
            <a:ext cx="66055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rocess is not objective science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232" y="1876425"/>
            <a:ext cx="2787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(1)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Choose, alter, discard, edit, and manipulate the DNA </a:t>
            </a:r>
            <a:r>
              <a:rPr lang="en-US" sz="2000" b="1" dirty="0" smtClean="0">
                <a:solidFill>
                  <a:srgbClr val="0000FF"/>
                </a:solidFill>
              </a:rPr>
              <a:t>data signals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9478" y="1876425"/>
            <a:ext cx="2732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(2)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Compare defendant's </a:t>
            </a:r>
            <a:r>
              <a:rPr lang="en-US" sz="2000" b="1" dirty="0" smtClean="0">
                <a:solidFill>
                  <a:srgbClr val="0000FF"/>
                </a:solidFill>
              </a:rPr>
              <a:t>genotype</a:t>
            </a:r>
            <a:r>
              <a:rPr lang="en-US" sz="2000" dirty="0" smtClean="0">
                <a:solidFill>
                  <a:srgbClr val="0000FF"/>
                </a:solidFill>
              </a:rPr>
              <a:t> to edited </a:t>
            </a:r>
            <a:r>
              <a:rPr lang="en-US" sz="2000" b="1" dirty="0" smtClean="0">
                <a:solidFill>
                  <a:srgbClr val="0000FF"/>
                </a:solidFill>
              </a:rPr>
              <a:t>data</a:t>
            </a:r>
            <a:r>
              <a:rPr lang="en-US" sz="2000" dirty="0" smtClean="0">
                <a:solidFill>
                  <a:srgbClr val="0000FF"/>
                </a:solidFill>
              </a:rPr>
              <a:t> &amp; decide if he is in the DNA evidence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3108" y="1876425"/>
            <a:ext cx="2593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(3)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If he is "included", then </a:t>
            </a:r>
            <a:r>
              <a:rPr lang="en-US" sz="2000" b="1" dirty="0" smtClean="0">
                <a:solidFill>
                  <a:srgbClr val="0000FF"/>
                </a:solidFill>
              </a:rPr>
              <a:t>calculate</a:t>
            </a:r>
            <a:r>
              <a:rPr lang="en-US" sz="2000" dirty="0" smtClean="0">
                <a:solidFill>
                  <a:srgbClr val="0000FF"/>
                </a:solidFill>
              </a:rPr>
              <a:t> a DNA mixture statistic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6" name="Picture 5" descr="girl-scient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26" y="3605009"/>
            <a:ext cx="740098" cy="1375182"/>
          </a:xfrm>
          <a:prstGeom prst="rect">
            <a:avLst/>
          </a:prstGeom>
        </p:spPr>
      </p:pic>
      <p:pic>
        <p:nvPicPr>
          <p:cNvPr id="7" name="Picture 6" descr="girl-scient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94" y="3603217"/>
            <a:ext cx="740098" cy="1375182"/>
          </a:xfrm>
          <a:prstGeom prst="rect">
            <a:avLst/>
          </a:prstGeom>
        </p:spPr>
      </p:pic>
      <p:pic>
        <p:nvPicPr>
          <p:cNvPr id="8" name="Picture 7" descr="school-girl-using-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09" y="3490546"/>
            <a:ext cx="1452244" cy="1485249"/>
          </a:xfrm>
          <a:prstGeom prst="rect">
            <a:avLst/>
          </a:prstGeom>
        </p:spPr>
      </p:pic>
      <p:pic>
        <p:nvPicPr>
          <p:cNvPr id="9" name="Picture 1" descr="NASrepo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12" y="5060462"/>
            <a:ext cx="1106857" cy="166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569637" y="5307622"/>
            <a:ext cx="406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F0000"/>
                </a:solidFill>
              </a:rPr>
              <a:t>• Human examination bias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• Statistics &amp; reporting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• Underlying scientific basis </a:t>
            </a:r>
          </a:p>
        </p:txBody>
      </p:sp>
    </p:spTree>
    <p:extLst>
      <p:ext uri="{BB962C8B-B14F-4D97-AF65-F5344CB8AC3E}">
        <p14:creationId xmlns:p14="http://schemas.microsoft.com/office/powerpoint/2010/main" val="338101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CPI lacks probative value</a:t>
            </a:r>
            <a:endParaRPr lang="en-US" dirty="0"/>
          </a:p>
        </p:txBody>
      </p:sp>
      <p:pic>
        <p:nvPicPr>
          <p:cNvPr id="3" name="Picture 2" descr="JP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80" y="1628530"/>
            <a:ext cx="7089369" cy="1976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0244" y="3626346"/>
            <a:ext cx="72173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Forensic crime laboratories have generated CPI statistics on </a:t>
            </a:r>
            <a:r>
              <a:rPr lang="en-US" sz="2000" dirty="0" smtClean="0">
                <a:solidFill>
                  <a:srgbClr val="0000FF"/>
                </a:solidFill>
              </a:rPr>
              <a:t>hundreds of thousands of DNA mixture evidence items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However, this commonly used match statistic behaves like a </a:t>
            </a:r>
            <a:r>
              <a:rPr lang="en-US" sz="2000" dirty="0" smtClean="0">
                <a:solidFill>
                  <a:srgbClr val="0000FF"/>
                </a:solidFill>
              </a:rPr>
              <a:t>random generator of inclusionary values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following the LLN rather than measuring identification information. A quantitative CPI number </a:t>
            </a:r>
            <a:r>
              <a:rPr lang="en-US" sz="2000" dirty="0" smtClean="0">
                <a:solidFill>
                  <a:srgbClr val="0000FF"/>
                </a:solidFill>
              </a:rPr>
              <a:t>adds little meaningful information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beyond the 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analyst’s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initial qualitative assessment that a person’s DNA is included in a mixture. </a:t>
            </a:r>
            <a:r>
              <a:rPr lang="en-US" sz="2000" dirty="0">
                <a:solidFill>
                  <a:srgbClr val="FF0000"/>
                </a:solidFill>
              </a:rPr>
              <a:t>Statistical methods for reporting on DNA mixture evidence should be scientifically validated before they are relied upon by criminal justice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921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Relevance of </a:t>
            </a:r>
            <a:r>
              <a:rPr lang="en-US" dirty="0" smtClean="0">
                <a:latin typeface="Arial" charset="0"/>
              </a:rPr>
              <a:t>CPI</a:t>
            </a:r>
            <a:endParaRPr lang="en-US" dirty="0">
              <a:latin typeface="Arial" charset="0"/>
            </a:endParaRP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381000" y="1684338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 smtClean="0">
                <a:solidFill>
                  <a:srgbClr val="660066"/>
                </a:solidFill>
              </a:rPr>
              <a:t>Unvalidated</a:t>
            </a:r>
            <a:r>
              <a:rPr lang="en-US" dirty="0" smtClean="0">
                <a:solidFill>
                  <a:srgbClr val="660066"/>
                </a:solidFill>
              </a:rPr>
              <a:t> DNA match statistic, unrelated to identification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219200" y="3810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/>
              <a:t>Probative value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486400" y="4876800"/>
            <a:ext cx="342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/>
              <a:t>Unfair prejudice</a:t>
            </a:r>
          </a:p>
          <a:p>
            <a:pPr algn="l"/>
            <a:r>
              <a:rPr lang="en-US" dirty="0"/>
              <a:t>Confusing the issues</a:t>
            </a:r>
          </a:p>
          <a:p>
            <a:pPr algn="l"/>
            <a:r>
              <a:rPr lang="en-US" dirty="0"/>
              <a:t>Misleading the jury </a:t>
            </a:r>
          </a:p>
          <a:p>
            <a:pPr algn="l"/>
            <a:r>
              <a:rPr lang="en-US" dirty="0"/>
              <a:t>Cumulative evidence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524000" y="42624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none</a:t>
            </a:r>
          </a:p>
        </p:txBody>
      </p:sp>
      <p:sp>
        <p:nvSpPr>
          <p:cNvPr id="7" name="Diagonal Stripe 6"/>
          <p:cNvSpPr/>
          <p:nvPr/>
        </p:nvSpPr>
        <p:spPr bwMode="auto">
          <a:xfrm rot="2700000">
            <a:off x="3819525" y="2524125"/>
            <a:ext cx="779463" cy="779463"/>
          </a:xfrm>
          <a:prstGeom prst="diagStrip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 rot="19129842" flipH="1">
            <a:off x="5254625" y="2616200"/>
            <a:ext cx="98425" cy="25273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4090988" y="2916238"/>
            <a:ext cx="228600" cy="2895600"/>
          </a:xfrm>
          <a:prstGeom prst="snip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Diagonal Stripe 11"/>
          <p:cNvSpPr/>
          <p:nvPr/>
        </p:nvSpPr>
        <p:spPr bwMode="auto">
          <a:xfrm rot="2700000">
            <a:off x="3616325" y="5500688"/>
            <a:ext cx="1190625" cy="1190625"/>
          </a:xfrm>
          <a:prstGeom prst="diagStripe">
            <a:avLst>
              <a:gd name="adj" fmla="val 64791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81600" y="2533472"/>
            <a:ext cx="3962400" cy="1200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PA Rule </a:t>
            </a:r>
            <a:r>
              <a:rPr lang="en-US" dirty="0">
                <a:solidFill>
                  <a:srgbClr val="800000"/>
                </a:solidFill>
              </a:rPr>
              <a:t>403</a:t>
            </a:r>
          </a:p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“outweighed by</a:t>
            </a:r>
          </a:p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a </a:t>
            </a:r>
            <a:r>
              <a:rPr lang="en-US" dirty="0">
                <a:solidFill>
                  <a:srgbClr val="800000"/>
                </a:solidFill>
              </a:rPr>
              <a:t>danger </a:t>
            </a:r>
            <a:r>
              <a:rPr lang="en-US" dirty="0" smtClean="0">
                <a:solidFill>
                  <a:srgbClr val="800000"/>
                </a:solidFill>
              </a:rPr>
              <a:t>of:”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9708" name="TextBox 14"/>
          <p:cNvSpPr txBox="1">
            <a:spLocks noChangeArrowheads="1"/>
          </p:cNvSpPr>
          <p:nvPr/>
        </p:nvSpPr>
        <p:spPr bwMode="auto">
          <a:xfrm>
            <a:off x="0" y="253365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</a:rPr>
              <a:t>PA Rule </a:t>
            </a:r>
            <a:r>
              <a:rPr lang="en-US" dirty="0">
                <a:solidFill>
                  <a:srgbClr val="800000"/>
                </a:solidFill>
              </a:rPr>
              <a:t>401</a:t>
            </a:r>
          </a:p>
          <a:p>
            <a:r>
              <a:rPr lang="en-US" dirty="0">
                <a:solidFill>
                  <a:srgbClr val="800000"/>
                </a:solidFill>
              </a:rPr>
              <a:t>“evidence </a:t>
            </a:r>
            <a:r>
              <a:rPr lang="en-US" dirty="0" smtClean="0">
                <a:solidFill>
                  <a:srgbClr val="800000"/>
                </a:solidFill>
              </a:rPr>
              <a:t>makes a fact</a:t>
            </a:r>
            <a:endParaRPr lang="en-US" dirty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 more or less probable”</a:t>
            </a:r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 rot="2470158">
            <a:off x="3522663" y="2786063"/>
            <a:ext cx="95250" cy="11398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eft Bracket 17"/>
          <p:cNvSpPr>
            <a:spLocks/>
          </p:cNvSpPr>
          <p:nvPr/>
        </p:nvSpPr>
        <p:spPr bwMode="auto">
          <a:xfrm rot="-5400000">
            <a:off x="2247900" y="3009900"/>
            <a:ext cx="228600" cy="2286000"/>
          </a:xfrm>
          <a:prstGeom prst="leftBracket">
            <a:avLst>
              <a:gd name="adj" fmla="val 8333"/>
            </a:avLst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eft Bracket 18"/>
          <p:cNvSpPr>
            <a:spLocks/>
          </p:cNvSpPr>
          <p:nvPr/>
        </p:nvSpPr>
        <p:spPr bwMode="auto">
          <a:xfrm rot="-5400000">
            <a:off x="6896100" y="4794250"/>
            <a:ext cx="228600" cy="3048000"/>
          </a:xfrm>
          <a:prstGeom prst="leftBracket">
            <a:avLst>
              <a:gd name="adj" fmla="val 8333"/>
            </a:avLst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Inconclusive mixture</a:t>
            </a: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905000" y="1752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Crime laboratory DNA report 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514600" y="22098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Crime lab user fee: $5,000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81000" y="3060700"/>
            <a:ext cx="838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/>
              <a:t>Conclusions:</a:t>
            </a:r>
          </a:p>
          <a:p>
            <a:endParaRPr lang="en-US"/>
          </a:p>
          <a:p>
            <a:r>
              <a:rPr lang="en-US" b="1"/>
              <a:t>Item 1 – Swab of textured areas from a handgun</a:t>
            </a:r>
          </a:p>
          <a:p>
            <a:endParaRPr lang="en-US"/>
          </a:p>
          <a:p>
            <a:r>
              <a:rPr lang="en-US"/>
              <a:t>The data indicates that DNA from four (4) or more contributors was obtained from the swab of the handgun.  Due to the complexity of the data, </a:t>
            </a:r>
            <a:r>
              <a:rPr lang="en-US">
                <a:solidFill>
                  <a:srgbClr val="FF0000"/>
                </a:solidFill>
              </a:rPr>
              <a:t>no conclusions can be made </a:t>
            </a:r>
            <a:r>
              <a:rPr lang="en-US"/>
              <a:t>regarding persons A and B as possible contributors to this mixture.  </a:t>
            </a:r>
          </a:p>
        </p:txBody>
      </p:sp>
    </p:spTree>
    <p:extLst>
      <p:ext uri="{BB962C8B-B14F-4D97-AF65-F5344CB8AC3E}">
        <p14:creationId xmlns:p14="http://schemas.microsoft.com/office/powerpoint/2010/main" val="56853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match statistic</a:t>
            </a: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Evidence item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3711575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data</a:t>
            </a:r>
          </a:p>
        </p:txBody>
      </p:sp>
      <p:sp>
        <p:nvSpPr>
          <p:cNvPr id="26628" name="Line 10"/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11"/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19"/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6631" name="Text Box 20"/>
          <p:cNvSpPr txBox="1">
            <a:spLocks noChangeArrowheads="1"/>
          </p:cNvSpPr>
          <p:nvPr/>
        </p:nvSpPr>
        <p:spPr bwMode="auto">
          <a:xfrm>
            <a:off x="5683250" y="1752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Infer</a:t>
            </a:r>
          </a:p>
        </p:txBody>
      </p:sp>
      <p:sp>
        <p:nvSpPr>
          <p:cNvPr id="26632" name="AutoShape 22"/>
          <p:cNvSpPr>
            <a:spLocks noChangeArrowheads="1"/>
          </p:cNvSpPr>
          <p:nvPr/>
        </p:nvSpPr>
        <p:spPr bwMode="auto">
          <a:xfrm>
            <a:off x="3962400" y="3513138"/>
            <a:ext cx="158750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24"/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Text Box 25"/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10   11   12</a:t>
            </a:r>
          </a:p>
        </p:txBody>
      </p:sp>
      <p:sp>
        <p:nvSpPr>
          <p:cNvPr id="26635" name="AutoShape 26"/>
          <p:cNvSpPr>
            <a:spLocks noChangeArrowheads="1"/>
          </p:cNvSpPr>
          <p:nvPr/>
        </p:nvSpPr>
        <p:spPr bwMode="auto">
          <a:xfrm>
            <a:off x="4833938" y="3513138"/>
            <a:ext cx="169862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28"/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genotype</a:t>
            </a:r>
          </a:p>
        </p:txBody>
      </p:sp>
      <p:sp>
        <p:nvSpPr>
          <p:cNvPr id="26637" name="Text Box 29"/>
          <p:cNvSpPr txBox="1">
            <a:spLocks noChangeArrowheads="1"/>
          </p:cNvSpPr>
          <p:nvPr/>
        </p:nvSpPr>
        <p:spPr bwMode="auto">
          <a:xfrm>
            <a:off x="6972300" y="53498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06060"/>
                </a:solidFill>
              </a:rPr>
              <a:t>Known genotype</a:t>
            </a:r>
          </a:p>
        </p:txBody>
      </p:sp>
      <p:sp>
        <p:nvSpPr>
          <p:cNvPr id="26638" name="AutoShape 30"/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31"/>
          <p:cNvSpPr txBox="1">
            <a:spLocks noChangeArrowheads="1"/>
          </p:cNvSpPr>
          <p:nvPr/>
        </p:nvSpPr>
        <p:spPr bwMode="auto">
          <a:xfrm>
            <a:off x="7319963" y="2743200"/>
            <a:ext cx="1039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10, 12</a:t>
            </a:r>
          </a:p>
        </p:txBody>
      </p:sp>
      <p:sp>
        <p:nvSpPr>
          <p:cNvPr id="26640" name="Text Box 32"/>
          <p:cNvSpPr txBox="1">
            <a:spLocks noChangeArrowheads="1"/>
          </p:cNvSpPr>
          <p:nvPr/>
        </p:nvSpPr>
        <p:spPr bwMode="auto">
          <a:xfrm>
            <a:off x="7315200" y="62103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606060"/>
                </a:solidFill>
              </a:rPr>
              <a:t>10, 12</a:t>
            </a:r>
          </a:p>
        </p:txBody>
      </p:sp>
      <p:sp>
        <p:nvSpPr>
          <p:cNvPr id="26641" name="Text Box 33"/>
          <p:cNvSpPr txBox="1">
            <a:spLocks noChangeArrowheads="1"/>
          </p:cNvSpPr>
          <p:nvPr/>
        </p:nvSpPr>
        <p:spPr bwMode="auto">
          <a:xfrm>
            <a:off x="7237413" y="44196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Compare</a:t>
            </a:r>
          </a:p>
        </p:txBody>
      </p:sp>
      <p:pic>
        <p:nvPicPr>
          <p:cNvPr id="26642" name="Picture 38" descr="DNA_logo.jpg                                                   00D94E0C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895600"/>
            <a:ext cx="582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TextBox 1"/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DNA from</a:t>
            </a:r>
          </a:p>
          <a:p>
            <a:r>
              <a:rPr lang="en-US" sz="2000">
                <a:solidFill>
                  <a:srgbClr val="000090"/>
                </a:solidFill>
              </a:rPr>
              <a:t>one person</a:t>
            </a:r>
          </a:p>
        </p:txBody>
      </p:sp>
      <p:grpSp>
        <p:nvGrpSpPr>
          <p:cNvPr id="26644" name="Group 19"/>
          <p:cNvGrpSpPr>
            <a:grpSpLocks/>
          </p:cNvGrpSpPr>
          <p:nvPr/>
        </p:nvGrpSpPr>
        <p:grpSpPr bwMode="auto">
          <a:xfrm>
            <a:off x="2773363" y="5538788"/>
            <a:ext cx="3559175" cy="950912"/>
            <a:chOff x="1212" y="2425"/>
            <a:chExt cx="2242" cy="599"/>
          </a:xfrm>
        </p:grpSpPr>
        <p:sp>
          <p:nvSpPr>
            <p:cNvPr id="26645" name="Text Box 4"/>
            <p:cNvSpPr txBox="1">
              <a:spLocks noChangeArrowheads="1"/>
            </p:cNvSpPr>
            <p:nvPr/>
          </p:nvSpPr>
          <p:spPr bwMode="auto">
            <a:xfrm>
              <a:off x="2215" y="2425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1</a:t>
              </a:r>
            </a:p>
          </p:txBody>
        </p:sp>
        <p:sp>
          <p:nvSpPr>
            <p:cNvPr id="26646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Prob(</a:t>
              </a:r>
              <a:r>
                <a:rPr lang="en-US">
                  <a:solidFill>
                    <a:srgbClr val="996633"/>
                  </a:solidFill>
                </a:rPr>
                <a:t>coincidental match</a:t>
              </a:r>
              <a:r>
                <a:rPr lang="en-US"/>
                <a:t>)</a:t>
              </a:r>
            </a:p>
          </p:txBody>
        </p:sp>
        <p:sp>
          <p:nvSpPr>
            <p:cNvPr id="26647" name="Line 6"/>
            <p:cNvSpPr>
              <a:spLocks noChangeShapeType="1"/>
            </p:cNvSpPr>
            <p:nvPr/>
          </p:nvSpPr>
          <p:spPr bwMode="auto">
            <a:xfrm>
              <a:off x="1212" y="273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Computer reanalysis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905000" y="17526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</a:rPr>
              <a:t>Cybergenetics </a:t>
            </a:r>
            <a:r>
              <a:rPr lang="en-US" dirty="0" err="1">
                <a:solidFill>
                  <a:srgbClr val="000090"/>
                </a:solidFill>
              </a:rPr>
              <a:t>TrueAllele</a:t>
            </a:r>
            <a:r>
              <a:rPr lang="en-US" baseline="30000" dirty="0">
                <a:solidFill>
                  <a:srgbClr val="000090"/>
                </a:solidFill>
              </a:rPr>
              <a:t>®</a:t>
            </a:r>
            <a:r>
              <a:rPr lang="en-US" dirty="0">
                <a:solidFill>
                  <a:srgbClr val="000090"/>
                </a:solidFill>
              </a:rPr>
              <a:t> report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524000" y="2209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Match </a:t>
            </a:r>
            <a:r>
              <a:rPr lang="en-US" dirty="0" smtClean="0">
                <a:solidFill>
                  <a:srgbClr val="0000FF"/>
                </a:solidFill>
              </a:rPr>
              <a:t>statistics provide </a:t>
            </a:r>
            <a:r>
              <a:rPr lang="en-US" dirty="0">
                <a:solidFill>
                  <a:srgbClr val="0000FF"/>
                </a:solidFill>
              </a:rPr>
              <a:t>information</a:t>
            </a:r>
          </a:p>
        </p:txBody>
      </p:sp>
      <p:pic>
        <p:nvPicPr>
          <p:cNvPr id="18436" name="Picture 3" descr="Glock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6062" b="7455"/>
          <a:stretch>
            <a:fillRect/>
          </a:stretch>
        </p:blipFill>
        <p:spPr bwMode="auto">
          <a:xfrm flipH="1">
            <a:off x="76200" y="4800600"/>
            <a:ext cx="1889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Arrow Connector 6"/>
          <p:cNvCxnSpPr>
            <a:cxnSpLocks noChangeShapeType="1"/>
          </p:cNvCxnSpPr>
          <p:nvPr/>
        </p:nvCxnSpPr>
        <p:spPr bwMode="auto">
          <a:xfrm flipV="1">
            <a:off x="2057400" y="44958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8" name="Straight Arrow Connector 8"/>
          <p:cNvCxnSpPr>
            <a:cxnSpLocks noChangeShapeType="1"/>
          </p:cNvCxnSpPr>
          <p:nvPr/>
        </p:nvCxnSpPr>
        <p:spPr bwMode="auto">
          <a:xfrm flipV="1">
            <a:off x="2057400" y="5105400"/>
            <a:ext cx="1524000" cy="1524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9" name="Straight Arrow Connector 10"/>
          <p:cNvCxnSpPr>
            <a:cxnSpLocks noChangeShapeType="1"/>
          </p:cNvCxnSpPr>
          <p:nvPr/>
        </p:nvCxnSpPr>
        <p:spPr bwMode="auto">
          <a:xfrm>
            <a:off x="2057400" y="5410200"/>
            <a:ext cx="1524000" cy="228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40" name="Straight Arrow Connector 12"/>
          <p:cNvCxnSpPr>
            <a:cxnSpLocks noChangeShapeType="1"/>
          </p:cNvCxnSpPr>
          <p:nvPr/>
        </p:nvCxnSpPr>
        <p:spPr bwMode="auto">
          <a:xfrm>
            <a:off x="2057400" y="55626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3581400" y="4267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3581400" y="48482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3581400" y="53895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3</a:t>
            </a:r>
          </a:p>
        </p:txBody>
      </p: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3581400" y="59309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5715000" y="5384800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Person B</a:t>
            </a:r>
          </a:p>
          <a:p>
            <a:r>
              <a:rPr lang="en-US">
                <a:solidFill>
                  <a:srgbClr val="006001"/>
                </a:solidFill>
              </a:rPr>
              <a:t>included</a:t>
            </a:r>
          </a:p>
        </p:txBody>
      </p:sp>
      <p:sp>
        <p:nvSpPr>
          <p:cNvPr id="18446" name="Left-Right Arrow 21"/>
          <p:cNvSpPr>
            <a:spLocks noChangeArrowheads="1"/>
          </p:cNvSpPr>
          <p:nvPr/>
        </p:nvSpPr>
        <p:spPr bwMode="auto">
          <a:xfrm>
            <a:off x="4588943" y="5526088"/>
            <a:ext cx="990600" cy="228600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TextBox 22"/>
          <p:cNvSpPr txBox="1">
            <a:spLocks noChangeArrowheads="1"/>
          </p:cNvSpPr>
          <p:nvPr/>
        </p:nvSpPr>
        <p:spPr bwMode="auto">
          <a:xfrm>
            <a:off x="4360343" y="51562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6001"/>
                </a:solidFill>
              </a:rPr>
              <a:t>400,000</a:t>
            </a:r>
          </a:p>
        </p:txBody>
      </p:sp>
      <p:sp>
        <p:nvSpPr>
          <p:cNvPr id="18448" name="TextBox 23"/>
          <p:cNvSpPr txBox="1">
            <a:spLocks noChangeArrowheads="1"/>
          </p:cNvSpPr>
          <p:nvPr/>
        </p:nvSpPr>
        <p:spPr bwMode="auto">
          <a:xfrm>
            <a:off x="5715000" y="35052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Person A</a:t>
            </a:r>
          </a:p>
          <a:p>
            <a:r>
              <a:rPr lang="en-US">
                <a:solidFill>
                  <a:srgbClr val="FF0000"/>
                </a:solidFill>
              </a:rPr>
              <a:t>excluded</a:t>
            </a:r>
          </a:p>
        </p:txBody>
      </p:sp>
      <p:pic>
        <p:nvPicPr>
          <p:cNvPr id="18449" name="Picture 37" descr="getoutj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4620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8" descr="GoToJailweb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TextBox 39"/>
          <p:cNvSpPr txBox="1">
            <a:spLocks noChangeArrowheads="1"/>
          </p:cNvSpPr>
          <p:nvPr/>
        </p:nvSpPr>
        <p:spPr bwMode="auto">
          <a:xfrm>
            <a:off x="838200" y="41148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Unmix the</a:t>
            </a:r>
          </a:p>
          <a:p>
            <a:pPr algn="ctr"/>
            <a:r>
              <a:rPr lang="en-US">
                <a:solidFill>
                  <a:srgbClr val="800000"/>
                </a:solidFill>
              </a:rPr>
              <a:t>mixture</a:t>
            </a:r>
          </a:p>
        </p:txBody>
      </p:sp>
      <p:sp>
        <p:nvSpPr>
          <p:cNvPr id="18452" name="TextBox 40"/>
          <p:cNvSpPr txBox="1">
            <a:spLocks noChangeArrowheads="1"/>
          </p:cNvSpPr>
          <p:nvPr/>
        </p:nvSpPr>
        <p:spPr bwMode="auto">
          <a:xfrm>
            <a:off x="3200400" y="3810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Contributor</a:t>
            </a:r>
          </a:p>
        </p:txBody>
      </p:sp>
    </p:spTree>
    <p:extLst>
      <p:ext uri="{BB962C8B-B14F-4D97-AF65-F5344CB8AC3E}">
        <p14:creationId xmlns:p14="http://schemas.microsoft.com/office/powerpoint/2010/main" val="138859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0" y="-42335"/>
            <a:ext cx="9144000" cy="1143000"/>
          </a:xfrm>
        </p:spPr>
        <p:txBody>
          <a:bodyPr/>
          <a:lstStyle/>
          <a:p>
            <a:r>
              <a:rPr lang="en-US" sz="3600" dirty="0" err="1">
                <a:latin typeface="Arial" charset="0"/>
              </a:rPr>
              <a:t>TrueAllele</a:t>
            </a:r>
            <a:r>
              <a:rPr lang="en-US" sz="3600" dirty="0">
                <a:latin typeface="Arial" charset="0"/>
              </a:rPr>
              <a:t> in Allegheny County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08255"/>
              </p:ext>
            </p:extLst>
          </p:nvPr>
        </p:nvGraphicFramePr>
        <p:xfrm>
          <a:off x="351374" y="889003"/>
          <a:ext cx="8381999" cy="588432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524000"/>
                <a:gridCol w="1652480"/>
                <a:gridCol w="2205646"/>
                <a:gridCol w="1574391"/>
                <a:gridCol w="1425482"/>
              </a:tblGrid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Crime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Evidence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Defendant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Outcome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Sentence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3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Ralph </a:t>
                      </a:r>
                      <a:r>
                        <a:rPr lang="en-US" sz="1300" dirty="0" err="1" smtClean="0"/>
                        <a:t>Skundrich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75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gun, hat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Leland Davis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23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3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Akaninyene</a:t>
                      </a:r>
                      <a:r>
                        <a:rPr lang="en-US" sz="1300" dirty="0" smtClean="0"/>
                        <a:t> Akan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32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shotgun</a:t>
                      </a:r>
                      <a:r>
                        <a:rPr lang="en-US" sz="1300" baseline="0" dirty="0" smtClean="0"/>
                        <a:t> shells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James </a:t>
                      </a:r>
                      <a:r>
                        <a:rPr lang="en-US" sz="1300" dirty="0" err="1" smtClean="0"/>
                        <a:t>Yeckel</a:t>
                      </a:r>
                      <a:r>
                        <a:rPr lang="en-US" sz="1300" dirty="0" smtClean="0"/>
                        <a:t>, Jr.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  <a:endParaRPr lang="en-US" sz="13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25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fingernail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Anthony Morgan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 </a:t>
                      </a:r>
                      <a:endParaRPr lang="en-US" sz="13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life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Thomas </a:t>
                      </a:r>
                      <a:r>
                        <a:rPr lang="en-US" sz="1300" dirty="0" err="1" smtClean="0"/>
                        <a:t>Doswell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 </a:t>
                      </a:r>
                      <a:r>
                        <a:rPr lang="en-US" sz="1300" baseline="0" dirty="0" smtClean="0"/>
                        <a:t>year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bank</a:t>
                      </a:r>
                      <a:r>
                        <a:rPr lang="en-US" sz="1300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Jesse </a:t>
                      </a:r>
                      <a:r>
                        <a:rPr lang="en-US" sz="1300" dirty="0" err="1" smtClean="0"/>
                        <a:t>Lumberger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10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Derek </a:t>
                      </a:r>
                      <a:r>
                        <a:rPr lang="en-US" sz="1300" dirty="0" err="1" smtClean="0"/>
                        <a:t>McKissick</a:t>
                      </a:r>
                      <a:endParaRPr lang="en-US" sz="1300" dirty="0" smtClean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Steve Morgan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door, 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Calvin Kane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20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Jaykwaan</a:t>
                      </a:r>
                      <a:r>
                        <a:rPr lang="en-US" sz="1300" dirty="0" smtClean="0"/>
                        <a:t> Pinckney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10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child rape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Dhaque</a:t>
                      </a:r>
                      <a:r>
                        <a:rPr lang="en-US" sz="1300" baseline="0" dirty="0" smtClean="0"/>
                        <a:t> Jones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6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shooting</a:t>
                      </a:r>
                      <a:endParaRPr lang="en-US" sz="1300" dirty="0">
                        <a:solidFill>
                          <a:srgbClr val="996633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Anthony</a:t>
                      </a:r>
                      <a:r>
                        <a:rPr lang="en-US" sz="1300" baseline="0" dirty="0" smtClean="0"/>
                        <a:t> Jefferson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Delmingo</a:t>
                      </a:r>
                      <a:r>
                        <a:rPr lang="en-US" sz="1300" dirty="0" smtClean="0"/>
                        <a:t> Williams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3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incest rape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Terry</a:t>
                      </a:r>
                      <a:r>
                        <a:rPr lang="en-US" sz="1300" baseline="0" dirty="0" smtClean="0"/>
                        <a:t> L.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40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bank robbery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Robert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Schatzman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pending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Rashawn</a:t>
                      </a:r>
                      <a:r>
                        <a:rPr lang="en-US" sz="1300" dirty="0" smtClean="0"/>
                        <a:t> Walker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1.5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Lauren</a:t>
                      </a:r>
                      <a:r>
                        <a:rPr lang="en-US" sz="1300" baseline="0" dirty="0" smtClean="0"/>
                        <a:t> Peak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 year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Chaz</a:t>
                      </a:r>
                      <a:r>
                        <a:rPr lang="en-US" sz="1300" baseline="0" dirty="0" smtClean="0"/>
                        <a:t> White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 years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96332" name="TextBox 2"/>
          <p:cNvSpPr txBox="1">
            <a:spLocks noChangeArrowheads="1"/>
          </p:cNvSpPr>
          <p:nvPr/>
        </p:nvSpPr>
        <p:spPr bwMode="auto">
          <a:xfrm>
            <a:off x="642409" y="-67736"/>
            <a:ext cx="780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3366FF"/>
                </a:solidFill>
              </a:rPr>
              <a:t>40 cases, </a:t>
            </a:r>
            <a:r>
              <a:rPr lang="en-US" dirty="0" smtClean="0">
                <a:solidFill>
                  <a:srgbClr val="0000FF"/>
                </a:solidFill>
              </a:rPr>
              <a:t>8 </a:t>
            </a:r>
            <a:r>
              <a:rPr lang="en-US" dirty="0">
                <a:solidFill>
                  <a:srgbClr val="0000FF"/>
                </a:solidFill>
              </a:rPr>
              <a:t>trials, </a:t>
            </a:r>
            <a:r>
              <a:rPr lang="en-US" dirty="0" smtClean="0">
                <a:solidFill>
                  <a:srgbClr val="000090"/>
                </a:solidFill>
              </a:rPr>
              <a:t>3 DNA exonerations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More </a:t>
            </a:r>
            <a:r>
              <a:rPr lang="en-US" dirty="0" smtClean="0">
                <a:latin typeface="Arial" charset="0"/>
              </a:rPr>
              <a:t>DNA mixture information</a:t>
            </a:r>
            <a:endParaRPr lang="en-US" dirty="0"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www.cybgen.com</a:t>
            </a:r>
            <a:r>
              <a:rPr lang="en-US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156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Courses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Newsroom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97285" name="TextBox 1"/>
          <p:cNvSpPr txBox="1">
            <a:spLocks noChangeArrowheads="1"/>
          </p:cNvSpPr>
          <p:nvPr/>
        </p:nvSpPr>
        <p:spPr bwMode="auto">
          <a:xfrm>
            <a:off x="1898650" y="46736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97286" name="Picture 1" descr="YouTube-logo-ful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2752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2" descr="truealle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34063" y="589280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0090"/>
                </a:solidFill>
              </a:rPr>
              <a:t>perlin@cybgen.com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National Academy of Sciences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79425" y="4722813"/>
            <a:ext cx="81946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0000FF"/>
                </a:solidFill>
              </a:rPr>
              <a:t>Among existing forensic methods, only nuclear DNA analysis has been rigorously shown to have the capacity to consistently, and with a high degree of certainty, demonstrate a connection between an evidentiary sample and a specific individual or source.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441700" y="1976438"/>
            <a:ext cx="4741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"Strengthening Forensic Science:</a:t>
            </a:r>
          </a:p>
          <a:p>
            <a:r>
              <a:rPr lang="en-US">
                <a:solidFill>
                  <a:srgbClr val="000090"/>
                </a:solidFill>
              </a:rPr>
              <a:t>A Path Forward" (2009)</a:t>
            </a:r>
          </a:p>
        </p:txBody>
      </p:sp>
      <p:pic>
        <p:nvPicPr>
          <p:cNvPr id="17412" name="Picture 1" descr="NASre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778000"/>
            <a:ext cx="18176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3849688" y="3060700"/>
            <a:ext cx="406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• Human examination bias 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Statistics &amp; reporting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Underlying scientific basis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National Academy of Sciences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479425" y="5203825"/>
            <a:ext cx="8194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660066"/>
                </a:solidFill>
              </a:rPr>
              <a:t>However, ... there may be problems ... with how the DNA was ... interpreted, such as when there are mixed samples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3441700" y="1976438"/>
            <a:ext cx="4741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"Strengthening Forensic Science:</a:t>
            </a:r>
          </a:p>
          <a:p>
            <a:r>
              <a:rPr lang="en-US">
                <a:solidFill>
                  <a:srgbClr val="000090"/>
                </a:solidFill>
              </a:rPr>
              <a:t>A Path Forward" (2009)</a:t>
            </a:r>
          </a:p>
        </p:txBody>
      </p:sp>
      <p:pic>
        <p:nvPicPr>
          <p:cNvPr id="28676" name="Picture 1" descr="NASre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778000"/>
            <a:ext cx="18176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3849688" y="3060700"/>
            <a:ext cx="406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008000"/>
                </a:solidFill>
              </a:rPr>
              <a:t>• Human examination bias 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• Statistics &amp; reporting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• Underlying scientific basis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match statistic</a:t>
            </a: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Evidence item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711575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data</a:t>
            </a:r>
          </a:p>
        </p:txBody>
      </p:sp>
      <p:sp>
        <p:nvSpPr>
          <p:cNvPr id="32772" name="Line 10"/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11"/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19"/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32775" name="AutoShape 22"/>
          <p:cNvSpPr>
            <a:spLocks noChangeArrowheads="1"/>
          </p:cNvSpPr>
          <p:nvPr/>
        </p:nvSpPr>
        <p:spPr bwMode="auto">
          <a:xfrm>
            <a:off x="4826000" y="2878138"/>
            <a:ext cx="177800" cy="1312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24"/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25"/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10   11   12</a:t>
            </a:r>
          </a:p>
        </p:txBody>
      </p:sp>
      <p:sp>
        <p:nvSpPr>
          <p:cNvPr id="32778" name="Text Box 28"/>
          <p:cNvSpPr txBox="1">
            <a:spLocks noChangeArrowheads="1"/>
          </p:cNvSpPr>
          <p:nvPr/>
        </p:nvSpPr>
        <p:spPr bwMode="auto">
          <a:xfrm>
            <a:off x="6972300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Contributor genotype</a:t>
            </a:r>
          </a:p>
        </p:txBody>
      </p:sp>
      <p:sp>
        <p:nvSpPr>
          <p:cNvPr id="21518" name="Text Box 29"/>
          <p:cNvSpPr txBox="1">
            <a:spLocks noChangeArrowheads="1"/>
          </p:cNvSpPr>
          <p:nvPr/>
        </p:nvSpPr>
        <p:spPr bwMode="auto">
          <a:xfrm>
            <a:off x="6972300" y="53498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Known genotype</a:t>
            </a:r>
          </a:p>
        </p:txBody>
      </p:sp>
      <p:sp>
        <p:nvSpPr>
          <p:cNvPr id="32780" name="AutoShape 30"/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31"/>
          <p:cNvSpPr txBox="1">
            <a:spLocks noChangeArrowheads="1"/>
          </p:cNvSpPr>
          <p:nvPr/>
        </p:nvSpPr>
        <p:spPr bwMode="auto">
          <a:xfrm>
            <a:off x="6870700" y="2743200"/>
            <a:ext cx="213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10, 11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20%</a:t>
            </a:r>
            <a:endParaRPr lang="en-US">
              <a:solidFill>
                <a:schemeClr val="accent2"/>
              </a:solidFill>
            </a:endParaRPr>
          </a:p>
          <a:p>
            <a:pPr algn="l"/>
            <a:r>
              <a:rPr lang="en-US">
                <a:solidFill>
                  <a:schemeClr val="accent2"/>
                </a:solidFill>
              </a:rPr>
              <a:t>11, 11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30%</a:t>
            </a:r>
            <a:endParaRPr lang="en-US"/>
          </a:p>
          <a:p>
            <a:pPr algn="l"/>
            <a:r>
              <a:rPr lang="en-US">
                <a:solidFill>
                  <a:schemeClr val="accent2"/>
                </a:solidFill>
              </a:rPr>
              <a:t>11, 12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50%</a:t>
            </a:r>
            <a:endParaRPr lang="en-US"/>
          </a:p>
        </p:txBody>
      </p:sp>
      <p:sp>
        <p:nvSpPr>
          <p:cNvPr id="21521" name="Text Box 32"/>
          <p:cNvSpPr txBox="1">
            <a:spLocks noChangeArrowheads="1"/>
          </p:cNvSpPr>
          <p:nvPr/>
        </p:nvSpPr>
        <p:spPr bwMode="auto">
          <a:xfrm>
            <a:off x="7315200" y="6210300"/>
            <a:ext cx="101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11, 12</a:t>
            </a:r>
          </a:p>
        </p:txBody>
      </p:sp>
      <p:sp>
        <p:nvSpPr>
          <p:cNvPr id="32783" name="Text Box 33"/>
          <p:cNvSpPr txBox="1">
            <a:spLocks noChangeArrowheads="1"/>
          </p:cNvSpPr>
          <p:nvPr/>
        </p:nvSpPr>
        <p:spPr bwMode="auto">
          <a:xfrm>
            <a:off x="7237413" y="44196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Compare</a:t>
            </a:r>
          </a:p>
        </p:txBody>
      </p:sp>
      <p:grpSp>
        <p:nvGrpSpPr>
          <p:cNvPr id="32784" name="Group 34"/>
          <p:cNvGrpSpPr>
            <a:grpSpLocks/>
          </p:cNvGrpSpPr>
          <p:nvPr/>
        </p:nvGrpSpPr>
        <p:grpSpPr bwMode="auto">
          <a:xfrm>
            <a:off x="712788" y="2895600"/>
            <a:ext cx="1344612" cy="1295400"/>
            <a:chOff x="449" y="1824"/>
            <a:chExt cx="847" cy="816"/>
          </a:xfrm>
        </p:grpSpPr>
        <p:pic>
          <p:nvPicPr>
            <p:cNvPr id="32793" name="Picture 38" descr="DNA_logo.jpg                                                   00D94E0CMacintosh HD                   7C262FE3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4" name="Picture 39" descr="&#10;DNA_logo2.jpg                                                  00D94E0CMacintosh HD                   7C262FE3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5" name="AutoShape 22"/>
          <p:cNvSpPr>
            <a:spLocks noChangeArrowheads="1"/>
          </p:cNvSpPr>
          <p:nvPr/>
        </p:nvSpPr>
        <p:spPr bwMode="auto">
          <a:xfrm>
            <a:off x="3962400" y="3513138"/>
            <a:ext cx="158750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AutoShape 26"/>
          <p:cNvSpPr>
            <a:spLocks noChangeArrowheads="1"/>
          </p:cNvSpPr>
          <p:nvPr/>
        </p:nvSpPr>
        <p:spPr bwMode="auto">
          <a:xfrm>
            <a:off x="4386263" y="3513138"/>
            <a:ext cx="168275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TextBox 27"/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DNA from</a:t>
            </a:r>
          </a:p>
          <a:p>
            <a:r>
              <a:rPr lang="en-US" sz="2000">
                <a:solidFill>
                  <a:srgbClr val="000090"/>
                </a:solidFill>
              </a:rPr>
              <a:t>two people</a:t>
            </a:r>
          </a:p>
        </p:txBody>
      </p:sp>
      <p:grpSp>
        <p:nvGrpSpPr>
          <p:cNvPr id="32788" name="Group 19"/>
          <p:cNvGrpSpPr>
            <a:grpSpLocks/>
          </p:cNvGrpSpPr>
          <p:nvPr/>
        </p:nvGrpSpPr>
        <p:grpSpPr bwMode="auto">
          <a:xfrm>
            <a:off x="2773363" y="5538788"/>
            <a:ext cx="3559175" cy="950912"/>
            <a:chOff x="1212" y="2425"/>
            <a:chExt cx="2242" cy="599"/>
          </a:xfrm>
        </p:grpSpPr>
        <p:sp>
          <p:nvSpPr>
            <p:cNvPr id="32790" name="Text Box 4"/>
            <p:cNvSpPr txBox="1">
              <a:spLocks noChangeArrowheads="1"/>
            </p:cNvSpPr>
            <p:nvPr/>
          </p:nvSpPr>
          <p:spPr bwMode="auto">
            <a:xfrm>
              <a:off x="1318" y="2425"/>
              <a:ext cx="20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Prob(</a:t>
              </a:r>
              <a:r>
                <a:rPr lang="en-US">
                  <a:solidFill>
                    <a:schemeClr val="accent2"/>
                  </a:solidFill>
                </a:rPr>
                <a:t>evidence match</a:t>
              </a:r>
              <a:r>
                <a:rPr lang="en-US"/>
                <a:t>)</a:t>
              </a:r>
            </a:p>
          </p:txBody>
        </p:sp>
        <p:sp>
          <p:nvSpPr>
            <p:cNvPr id="32791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Prob(</a:t>
              </a:r>
              <a:r>
                <a:rPr lang="en-US">
                  <a:solidFill>
                    <a:srgbClr val="996633"/>
                  </a:solidFill>
                </a:rPr>
                <a:t>coincidental match</a:t>
              </a:r>
              <a:r>
                <a:rPr lang="en-US"/>
                <a:t>)</a:t>
              </a:r>
            </a:p>
          </p:txBody>
        </p:sp>
        <p:sp>
          <p:nvSpPr>
            <p:cNvPr id="32792" name="Line 6"/>
            <p:cNvSpPr>
              <a:spLocks noChangeShapeType="1"/>
            </p:cNvSpPr>
            <p:nvPr/>
          </p:nvSpPr>
          <p:spPr bwMode="auto">
            <a:xfrm>
              <a:off x="1212" y="273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9" name="Text Box 20"/>
          <p:cNvSpPr txBox="1">
            <a:spLocks noChangeArrowheads="1"/>
          </p:cNvSpPr>
          <p:nvPr/>
        </p:nvSpPr>
        <p:spPr bwMode="auto">
          <a:xfrm>
            <a:off x="5348288" y="1752600"/>
            <a:ext cx="1433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Separate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Pennsylvania v Ralph Skundrich</a:t>
            </a:r>
          </a:p>
        </p:txBody>
      </p:sp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095375" y="2592388"/>
            <a:ext cx="185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023938" y="2162175"/>
            <a:ext cx="7080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On July 25, 2002, a Pittsburgh college student, 18, </a:t>
            </a:r>
          </a:p>
          <a:p>
            <a:r>
              <a:rPr lang="en-US">
                <a:solidFill>
                  <a:srgbClr val="3366FF"/>
                </a:solidFill>
              </a:rPr>
              <a:t>was threatened with a gun and </a:t>
            </a:r>
          </a:p>
          <a:p>
            <a:r>
              <a:rPr lang="en-US">
                <a:solidFill>
                  <a:srgbClr val="3366FF"/>
                </a:solidFill>
              </a:rPr>
              <a:t>sexually assaulted in her Shadyside apartment.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22275" y="3681413"/>
            <a:ext cx="826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The victim's jeans and T-shirt contained biological evidence. 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536700" y="4460875"/>
            <a:ext cx="6037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The Allegheny County crime lab developed</a:t>
            </a:r>
          </a:p>
          <a:p>
            <a:r>
              <a:rPr lang="en-US">
                <a:solidFill>
                  <a:srgbClr val="000090"/>
                </a:solidFill>
              </a:rPr>
              <a:t> DNA data from the two evidence items. 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38150" y="5570538"/>
            <a:ext cx="8232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Skundrich was identified as a suspect after a DNA match was made in the national database in 2009.</a:t>
            </a:r>
          </a:p>
        </p:txBody>
      </p:sp>
      <p:pic>
        <p:nvPicPr>
          <p:cNvPr id="8" name="Picture 7" descr="PA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51429" cy="86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4" descr="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286000"/>
            <a:ext cx="6399212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DNA mixture evidence (jeans)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524000" y="1639888"/>
            <a:ext cx="611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Quantitative peak heights at locus D13S317</a:t>
            </a:r>
          </a:p>
        </p:txBody>
      </p:sp>
      <p:sp>
        <p:nvSpPr>
          <p:cNvPr id="35844" name="Text Box 24"/>
          <p:cNvSpPr txBox="1">
            <a:spLocks noChangeArrowheads="1"/>
          </p:cNvSpPr>
          <p:nvPr/>
        </p:nvSpPr>
        <p:spPr bwMode="auto">
          <a:xfrm>
            <a:off x="533400" y="3505200"/>
            <a:ext cx="80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667BC8"/>
                </a:solidFill>
              </a:rPr>
              <a:t>peak</a:t>
            </a:r>
          </a:p>
          <a:p>
            <a:r>
              <a:rPr lang="en-US" sz="1800">
                <a:solidFill>
                  <a:srgbClr val="667BC8"/>
                </a:solidFill>
              </a:rPr>
              <a:t>height</a:t>
            </a:r>
          </a:p>
        </p:txBody>
      </p:sp>
      <p:sp>
        <p:nvSpPr>
          <p:cNvPr id="35845" name="Text Box 23"/>
          <p:cNvSpPr txBox="1">
            <a:spLocks noChangeArrowheads="1"/>
          </p:cNvSpPr>
          <p:nvPr/>
        </p:nvSpPr>
        <p:spPr bwMode="auto">
          <a:xfrm>
            <a:off x="4157663" y="2057400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rgbClr val="667BC8"/>
                </a:solidFill>
              </a:rPr>
              <a:t>peak size</a:t>
            </a:r>
          </a:p>
        </p:txBody>
      </p:sp>
      <p:cxnSp>
        <p:nvCxnSpPr>
          <p:cNvPr id="35846" name="Straight Arrow Connector 12"/>
          <p:cNvCxnSpPr>
            <a:cxnSpLocks noChangeShapeType="1"/>
          </p:cNvCxnSpPr>
          <p:nvPr/>
        </p:nvCxnSpPr>
        <p:spPr bwMode="auto">
          <a:xfrm>
            <a:off x="4779963" y="2362200"/>
            <a:ext cx="1587" cy="1295400"/>
          </a:xfrm>
          <a:prstGeom prst="straightConnector1">
            <a:avLst/>
          </a:prstGeom>
          <a:noFill/>
          <a:ln w="28575">
            <a:solidFill>
              <a:srgbClr val="667BC8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Straight Arrow Connector 10"/>
          <p:cNvCxnSpPr>
            <a:cxnSpLocks noChangeShapeType="1"/>
          </p:cNvCxnSpPr>
          <p:nvPr/>
        </p:nvCxnSpPr>
        <p:spPr bwMode="auto">
          <a:xfrm flipV="1">
            <a:off x="1295400" y="3792538"/>
            <a:ext cx="3359150" cy="17462"/>
          </a:xfrm>
          <a:prstGeom prst="straightConnector1">
            <a:avLst/>
          </a:prstGeom>
          <a:noFill/>
          <a:ln w="28575">
            <a:solidFill>
              <a:srgbClr val="667BC8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TrueAllele</a:t>
            </a:r>
            <a:r>
              <a:rPr lang="en-US" baseline="30000" dirty="0" smtClean="0">
                <a:cs typeface="+mj-cs"/>
              </a:rPr>
              <a:t>®</a:t>
            </a:r>
            <a:r>
              <a:rPr lang="en-US" dirty="0" smtClean="0">
                <a:cs typeface="+mj-cs"/>
              </a:rPr>
              <a:t> Casework</a:t>
            </a:r>
          </a:p>
        </p:txBody>
      </p:sp>
      <p:pic>
        <p:nvPicPr>
          <p:cNvPr id="37890" name="Picture 4" descr="product-27in.jpg     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551113"/>
            <a:ext cx="204311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HP-Proliant-ML350.jpg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1789113"/>
            <a:ext cx="2689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HP-Proliant-ML350.jpg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789113"/>
            <a:ext cx="2689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47725" y="4572000"/>
            <a:ext cx="16906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90"/>
                </a:solidFill>
              </a:rPr>
              <a:t>ViewStation</a:t>
            </a:r>
            <a:endParaRPr lang="en-US" dirty="0">
              <a:solidFill>
                <a:srgbClr val="00009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90"/>
                </a:solidFill>
              </a:rPr>
              <a:t>User Client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40200" y="4572000"/>
            <a:ext cx="1354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Database</a:t>
            </a:r>
          </a:p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Server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551613" y="4572000"/>
            <a:ext cx="22367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Interpret/Match</a:t>
            </a:r>
          </a:p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Expansion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971800" y="3160713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715000" y="3160713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25450" y="5562600"/>
            <a:ext cx="27733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Visual User Interface</a:t>
            </a:r>
          </a:p>
          <a:p>
            <a:pPr>
              <a:defRPr/>
            </a:pPr>
            <a:r>
              <a:rPr lang="en-US" dirty="0" err="1"/>
              <a:t>VUIer</a:t>
            </a:r>
            <a:r>
              <a:rPr lang="en-US" dirty="0"/>
              <a:t>™ Software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321175" y="5562600"/>
            <a:ext cx="3960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Parallel Processing Computers</a:t>
            </a:r>
          </a:p>
        </p:txBody>
      </p:sp>
      <p:pic>
        <p:nvPicPr>
          <p:cNvPr id="37900" name="Picture 13" descr="Fi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730500"/>
            <a:ext cx="17780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22675</TotalTime>
  <Words>1755</Words>
  <Application>Microsoft Macintosh PowerPoint</Application>
  <PresentationFormat>On-screen Show (4:3)</PresentationFormat>
  <Paragraphs>425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 Presentation</vt:lpstr>
      <vt:lpstr>Understanding DNA Evidence</vt:lpstr>
      <vt:lpstr>DNA genotype</vt:lpstr>
      <vt:lpstr>DNA match statistic</vt:lpstr>
      <vt:lpstr>National Academy of Sciences</vt:lpstr>
      <vt:lpstr>National Academy of Sciences</vt:lpstr>
      <vt:lpstr>DNA match statistic</vt:lpstr>
      <vt:lpstr>Pennsylvania v Ralph Skundrich</vt:lpstr>
      <vt:lpstr>DNA mixture evidence (jeans)</vt:lpstr>
      <vt:lpstr>TrueAllele® Casework</vt:lpstr>
      <vt:lpstr>How the computer thinks</vt:lpstr>
      <vt:lpstr>DNA match information</vt:lpstr>
      <vt:lpstr>Match information at 13 loci</vt:lpstr>
      <vt:lpstr>Is the suspect in the evidence?</vt:lpstr>
      <vt:lpstr>Crime lab data summary</vt:lpstr>
      <vt:lpstr>Match statistic comparison</vt:lpstr>
      <vt:lpstr>Information comparison</vt:lpstr>
      <vt:lpstr>Reliability (PA Rule 702)</vt:lpstr>
      <vt:lpstr>TrueAllele validation papers</vt:lpstr>
      <vt:lpstr>Validation axes</vt:lpstr>
      <vt:lpstr>Widespread acceptance</vt:lpstr>
      <vt:lpstr>Pennsylvania appellate court</vt:lpstr>
      <vt:lpstr>Relevance (PA Rule 403)</vt:lpstr>
      <vt:lpstr>DNA statistic shuts down labs</vt:lpstr>
      <vt:lpstr>MIX05: Statistics not reproducible</vt:lpstr>
      <vt:lpstr>MIX13: Statistics falsely include</vt:lpstr>
      <vt:lpstr>Process is not objective science</vt:lpstr>
      <vt:lpstr>CPI lacks probative value</vt:lpstr>
      <vt:lpstr>Relevance of CPI</vt:lpstr>
      <vt:lpstr>Inconclusive mixture</vt:lpstr>
      <vt:lpstr>Computer reanalysis</vt:lpstr>
      <vt:lpstr>TrueAllele in Allegheny County</vt:lpstr>
      <vt:lpstr>More DNA mixture information</vt:lpstr>
    </vt:vector>
  </TitlesOfParts>
  <Company>Cybergenetics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Mark Perlin</cp:lastModifiedBy>
  <cp:revision>2190</cp:revision>
  <cp:lastPrinted>2016-03-23T12:35:01Z</cp:lastPrinted>
  <dcterms:modified xsi:type="dcterms:W3CDTF">2016-03-23T12:51:07Z</dcterms:modified>
</cp:coreProperties>
</file>