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617" r:id="rId2"/>
    <p:sldId id="616" r:id="rId3"/>
    <p:sldId id="618" r:id="rId4"/>
    <p:sldId id="610" r:id="rId5"/>
    <p:sldId id="615" r:id="rId6"/>
    <p:sldId id="429" r:id="rId7"/>
    <p:sldId id="432" r:id="rId8"/>
    <p:sldId id="431" r:id="rId9"/>
    <p:sldId id="435" r:id="rId10"/>
    <p:sldId id="436" r:id="rId11"/>
    <p:sldId id="417" r:id="rId12"/>
    <p:sldId id="419" r:id="rId13"/>
    <p:sldId id="440" r:id="rId14"/>
    <p:sldId id="438" r:id="rId15"/>
    <p:sldId id="423" r:id="rId16"/>
    <p:sldId id="421" r:id="rId17"/>
    <p:sldId id="427" r:id="rId18"/>
    <p:sldId id="428" r:id="rId19"/>
    <p:sldId id="434" r:id="rId20"/>
    <p:sldId id="439" r:id="rId21"/>
    <p:sldId id="619" r:id="rId22"/>
    <p:sldId id="627" r:id="rId23"/>
    <p:sldId id="329" r:id="rId24"/>
    <p:sldId id="597" r:id="rId25"/>
    <p:sldId id="404" r:id="rId26"/>
    <p:sldId id="608" r:id="rId27"/>
    <p:sldId id="604" r:id="rId28"/>
    <p:sldId id="387" r:id="rId29"/>
    <p:sldId id="393" r:id="rId30"/>
    <p:sldId id="390" r:id="rId31"/>
    <p:sldId id="401" r:id="rId32"/>
    <p:sldId id="386" r:id="rId33"/>
    <p:sldId id="371" r:id="rId34"/>
    <p:sldId id="609" r:id="rId35"/>
    <p:sldId id="395" r:id="rId36"/>
    <p:sldId id="388" r:id="rId37"/>
    <p:sldId id="372" r:id="rId38"/>
    <p:sldId id="600" r:id="rId39"/>
    <p:sldId id="602" r:id="rId40"/>
    <p:sldId id="601" r:id="rId41"/>
    <p:sldId id="605" r:id="rId42"/>
    <p:sldId id="606" r:id="rId43"/>
    <p:sldId id="607" r:id="rId44"/>
    <p:sldId id="603" r:id="rId45"/>
    <p:sldId id="598" r:id="rId46"/>
    <p:sldId id="599" r:id="rId47"/>
    <p:sldId id="614" r:id="rId48"/>
    <p:sldId id="374" r:id="rId49"/>
    <p:sldId id="620" r:id="rId50"/>
    <p:sldId id="621" r:id="rId51"/>
    <p:sldId id="622" r:id="rId52"/>
    <p:sldId id="623" r:id="rId53"/>
    <p:sldId id="629" r:id="rId54"/>
    <p:sldId id="624" r:id="rId55"/>
    <p:sldId id="630" r:id="rId56"/>
    <p:sldId id="626" r:id="rId57"/>
    <p:sldId id="625" r:id="rId58"/>
    <p:sldId id="631" r:id="rId59"/>
    <p:sldId id="632" r:id="rId60"/>
    <p:sldId id="628" r:id="rId61"/>
    <p:sldId id="637" r:id="rId62"/>
    <p:sldId id="638" r:id="rId63"/>
    <p:sldId id="639" r:id="rId64"/>
    <p:sldId id="640" r:id="rId65"/>
    <p:sldId id="645" r:id="rId66"/>
    <p:sldId id="646" r:id="rId67"/>
    <p:sldId id="633" r:id="rId68"/>
    <p:sldId id="634" r:id="rId69"/>
    <p:sldId id="635" r:id="rId70"/>
    <p:sldId id="636" r:id="rId71"/>
    <p:sldId id="644" r:id="rId72"/>
    <p:sldId id="647" r:id="rId73"/>
    <p:sldId id="642" r:id="rId74"/>
    <p:sldId id="643" r:id="rId75"/>
    <p:sldId id="560" r:id="rId7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2">
          <p15:clr>
            <a:srgbClr val="A4A3A4"/>
          </p15:clr>
        </p15:guide>
        <p15:guide id="2" orient="horz" pos="1368">
          <p15:clr>
            <a:srgbClr val="A4A3A4"/>
          </p15:clr>
        </p15:guide>
        <p15:guide id="3" pos="5100">
          <p15:clr>
            <a:srgbClr val="A4A3A4"/>
          </p15:clr>
        </p15:guide>
        <p15:guide id="4" pos="28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009051"/>
    <a:srgbClr val="6B65FF"/>
    <a:srgbClr val="5B73FF"/>
    <a:srgbClr val="7A81FF"/>
    <a:srgbClr val="FF9300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9"/>
    <p:restoredTop sz="94807"/>
  </p:normalViewPr>
  <p:slideViewPr>
    <p:cSldViewPr snapToGrid="0">
      <p:cViewPr varScale="1">
        <p:scale>
          <a:sx n="124" d="100"/>
          <a:sy n="124" d="100"/>
        </p:scale>
        <p:origin x="2016" y="176"/>
      </p:cViewPr>
      <p:guideLst>
        <p:guide orient="horz" pos="3912"/>
        <p:guide orient="horz" pos="1368"/>
        <p:guide pos="5100"/>
        <p:guide pos="2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4272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>
            <a:extLst>
              <a:ext uri="{FF2B5EF4-FFF2-40B4-BE49-F238E27FC236}">
                <a16:creationId xmlns:a16="http://schemas.microsoft.com/office/drawing/2014/main" id="{9676C623-6453-274D-98D1-79BBD77FB9A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5" name="Rectangle 1027">
            <a:extLst>
              <a:ext uri="{FF2B5EF4-FFF2-40B4-BE49-F238E27FC236}">
                <a16:creationId xmlns:a16="http://schemas.microsoft.com/office/drawing/2014/main" id="{5904D3D7-A27F-124C-BA45-8F784BBCB5A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6" name="Rectangle 1028">
            <a:extLst>
              <a:ext uri="{FF2B5EF4-FFF2-40B4-BE49-F238E27FC236}">
                <a16:creationId xmlns:a16="http://schemas.microsoft.com/office/drawing/2014/main" id="{3F5B06A4-636A-C745-8B15-C2A56ED196E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altLang="en-US"/>
              <a:t>Cybergenetics © 2003-2022</a:t>
            </a:r>
            <a:endParaRPr lang="en-US" altLang="en-US" dirty="0"/>
          </a:p>
        </p:txBody>
      </p:sp>
      <p:sp>
        <p:nvSpPr>
          <p:cNvPr id="161797" name="Rectangle 1029">
            <a:extLst>
              <a:ext uri="{FF2B5EF4-FFF2-40B4-BE49-F238E27FC236}">
                <a16:creationId xmlns:a16="http://schemas.microsoft.com/office/drawing/2014/main" id="{8455D53B-BE39-EC42-95DA-D06C426997D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6F81E68-E9D5-0F45-AC69-AAE90CD311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FDFD6688-3F1E-D94E-8359-31907431258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A05D8AEE-0948-2346-9FD3-00B7D83D327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167DCBAA-C167-F040-9847-8FCD652E944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3189" name="Rectangle 5">
            <a:extLst>
              <a:ext uri="{FF2B5EF4-FFF2-40B4-BE49-F238E27FC236}">
                <a16:creationId xmlns:a16="http://schemas.microsoft.com/office/drawing/2014/main" id="{C4CD2405-751E-714C-8AF2-D948940089A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3190" name="Rectangle 6">
            <a:extLst>
              <a:ext uri="{FF2B5EF4-FFF2-40B4-BE49-F238E27FC236}">
                <a16:creationId xmlns:a16="http://schemas.microsoft.com/office/drawing/2014/main" id="{EED80BB6-D97F-E842-8269-708FD27FFE4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altLang="en-US"/>
              <a:t>Cybergenetics © 2003-2022</a:t>
            </a:r>
          </a:p>
        </p:txBody>
      </p:sp>
      <p:sp>
        <p:nvSpPr>
          <p:cNvPr id="93191" name="Rectangle 7">
            <a:extLst>
              <a:ext uri="{FF2B5EF4-FFF2-40B4-BE49-F238E27FC236}">
                <a16:creationId xmlns:a16="http://schemas.microsoft.com/office/drawing/2014/main" id="{2B3CA3A8-99F0-874F-9BF5-0267C9B5F6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8DDA2AF-4861-1E41-8B12-CA306B1BF1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57643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Cybergenetics © 2003-2022</a:t>
            </a:r>
          </a:p>
        </p:txBody>
      </p:sp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1BC77C-40AC-3F41-9099-52A190132439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70984312-82D8-604A-988D-077A5F6800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1D193513-1047-FC4D-8998-A21B5C193C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1B01C902-3898-9B43-9F65-12E05B7779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839407E3-F34E-2049-B1D4-22447F27AA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8219189F-DB90-9B49-9BB3-4299FC4C21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EB261B6E-B8F6-6447-BF8C-77BD5A901D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8E43CB04-D6E2-7D47-B0C7-7600A5CCE3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1E984559-26CE-F043-8FFC-BF30D779DA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511A916B-0283-3444-8866-FAA7D5E78F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CDCDB8DF-87D9-084C-94C1-3DE121007E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E593D673-91A8-A64C-B472-79A1CC0657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ABAA6596-A5D0-8F40-BBEB-5112340E87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59701050-5D50-D34B-B83E-B13B23C1AE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195F772E-6919-0944-843C-DA258942B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07CF28EE-B0F1-B64B-ADDD-CD9B865FEC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94650F60-CDF5-0948-9ECA-6105198D55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C7541CEE-21A9-0D40-8BD3-AF6C67E6D0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2FB0687C-F606-D345-815C-56A40B29DC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C7541CEE-21A9-0D40-8BD3-AF6C67E6D0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2FB0687C-F606-D345-815C-56A40B29DC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7493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>
            <a:extLst>
              <a:ext uri="{FF2B5EF4-FFF2-40B4-BE49-F238E27FC236}">
                <a16:creationId xmlns:a16="http://schemas.microsoft.com/office/drawing/2014/main" id="{53FB3D08-8A48-8247-8898-EDF6E7FB0C6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2003-2022</a:t>
            </a:r>
          </a:p>
        </p:txBody>
      </p:sp>
      <p:sp>
        <p:nvSpPr>
          <p:cNvPr id="16386" name="Rectangle 7">
            <a:extLst>
              <a:ext uri="{FF2B5EF4-FFF2-40B4-BE49-F238E27FC236}">
                <a16:creationId xmlns:a16="http://schemas.microsoft.com/office/drawing/2014/main" id="{F336EBDC-EA8D-044E-84FC-F62E018E29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B066505-CF88-724D-953F-00EAC08CDD53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4A523312-227E-FE4B-AFD9-CCCBEA1280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E982845-6079-B64A-AF6D-A73571CBB3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19506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>
            <a:extLst>
              <a:ext uri="{FF2B5EF4-FFF2-40B4-BE49-F238E27FC236}">
                <a16:creationId xmlns:a16="http://schemas.microsoft.com/office/drawing/2014/main" id="{DF66196A-3972-5147-BF52-3717E99BD49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2003-2022</a:t>
            </a:r>
          </a:p>
        </p:txBody>
      </p:sp>
      <p:sp>
        <p:nvSpPr>
          <p:cNvPr id="16386" name="Rectangle 7">
            <a:extLst>
              <a:ext uri="{FF2B5EF4-FFF2-40B4-BE49-F238E27FC236}">
                <a16:creationId xmlns:a16="http://schemas.microsoft.com/office/drawing/2014/main" id="{05E45FE4-FE69-D74E-9C59-1F5BF3FEFF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E9E9A6B-596D-214C-BA7F-4A4B8A0F4861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C9DAB777-61EB-8346-94F5-0785E9FD7F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D0796A58-3CA3-5F4D-B20B-E558A7BB85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2003-2022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DA2AF-4861-1E41-8B12-CA306B1BF16A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8936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F9AEAA76-3EAD-CA45-AF01-D2B42843D8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F59C3A41-AD56-B544-A37A-9CABB0BF6E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7891" name="Footer Placeholder 3">
            <a:extLst>
              <a:ext uri="{FF2B5EF4-FFF2-40B4-BE49-F238E27FC236}">
                <a16:creationId xmlns:a16="http://schemas.microsoft.com/office/drawing/2014/main" id="{19F05F03-0073-A24A-B3A8-5C0FB312B38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2003-2022</a:t>
            </a:r>
          </a:p>
        </p:txBody>
      </p:sp>
      <p:sp>
        <p:nvSpPr>
          <p:cNvPr id="37892" name="Slide Number Placeholder 4">
            <a:extLst>
              <a:ext uri="{FF2B5EF4-FFF2-40B4-BE49-F238E27FC236}">
                <a16:creationId xmlns:a16="http://schemas.microsoft.com/office/drawing/2014/main" id="{C1F528A3-2FD3-BE41-A864-7E512B4D9D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778B2CA-0228-284B-B524-90E1FD616705}" type="slidenum">
              <a:rPr lang="en-US" altLang="en-US" sz="1200" smtClean="0"/>
              <a:pPr/>
              <a:t>31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2003-2022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DA2AF-4861-1E41-8B12-CA306B1BF16A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175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>
            <a:extLst>
              <a:ext uri="{FF2B5EF4-FFF2-40B4-BE49-F238E27FC236}">
                <a16:creationId xmlns:a16="http://schemas.microsoft.com/office/drawing/2014/main" id="{53FB3D08-8A48-8247-8898-EDF6E7FB0C6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2003-2022</a:t>
            </a:r>
          </a:p>
        </p:txBody>
      </p:sp>
      <p:sp>
        <p:nvSpPr>
          <p:cNvPr id="16386" name="Rectangle 7">
            <a:extLst>
              <a:ext uri="{FF2B5EF4-FFF2-40B4-BE49-F238E27FC236}">
                <a16:creationId xmlns:a16="http://schemas.microsoft.com/office/drawing/2014/main" id="{F336EBDC-EA8D-044E-84FC-F62E018E29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B066505-CF88-724D-953F-00EAC08CDD53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4A523312-227E-FE4B-AFD9-CCCBEA1280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E982845-6079-B64A-AF6D-A73571CBB3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6010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Cybergenetics © 2003-2022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DA2AF-4861-1E41-8B12-CA306B1BF16A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097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>
            <a:extLst>
              <a:ext uri="{FF2B5EF4-FFF2-40B4-BE49-F238E27FC236}">
                <a16:creationId xmlns:a16="http://schemas.microsoft.com/office/drawing/2014/main" id="{53FB3D08-8A48-8247-8898-EDF6E7FB0C6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2003-2022</a:t>
            </a:r>
          </a:p>
        </p:txBody>
      </p:sp>
      <p:sp>
        <p:nvSpPr>
          <p:cNvPr id="16386" name="Rectangle 7">
            <a:extLst>
              <a:ext uri="{FF2B5EF4-FFF2-40B4-BE49-F238E27FC236}">
                <a16:creationId xmlns:a16="http://schemas.microsoft.com/office/drawing/2014/main" id="{F336EBDC-EA8D-044E-84FC-F62E018E29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B066505-CF88-724D-953F-00EAC08CDD53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4A523312-227E-FE4B-AFD9-CCCBEA1280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E982845-6079-B64A-AF6D-A73571CBB3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1D9DE885-20C6-9442-89DA-088EE50E3F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F5FCB0C3-29F3-6142-A829-F3495AACD3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AA17E865-8DCD-FD4C-B3F7-C5269C7E1D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F772DD90-81E1-2A43-B25A-186727B5A1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4ED9508C-D2DB-B04F-912A-B2A3D3FF8B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60B0DE1B-9C3A-D949-98C2-A232B6817F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FDB4C1ED-4E53-5E44-85BA-9D813A1623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C3F646BE-8E50-A547-8BC2-9727A42AC8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AF3CC8-D627-ED4C-90D5-02C7FA1CCF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73A427-1976-7D44-980A-865581FD23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A99689-6181-BB47-B22C-765DB4AEB4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14D9C-63E0-1940-8001-FABF4DE7F4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935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04E5D9-8CA7-2C4C-B586-C213E39AB8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D7D772-7704-3840-84DC-A961B6822D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2F1CF6-62E9-E349-B0B6-B4147DD802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C5936-0A67-E141-9C95-CC6B5D6A54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015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35D801-261D-5840-BBB6-F0DD647CD6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E77363-92FF-6146-9D3A-9335357CC1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A65413-567C-DF47-8411-C3077A2D7D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B2B77-3076-C64E-8324-2BF47C9285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21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04B8F8-7717-D248-AFD5-EBD148A563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0F0C89-C09F-C24E-927C-96D193744A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14F3A2-0F9A-C64A-A79F-B5E156620E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391A8-0501-244F-B993-0A01CE54A3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406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DE5760-BED8-1D4E-9D44-910E966B9A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B86E48-495D-B646-9591-3F928B5AA4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A746BE-347D-3546-A75E-A241A103EB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28D3D-528F-9C40-8D9E-EF8F40FE6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000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223605-B96E-B442-B5C1-A550E1164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17C71C-6FFC-9F44-B98F-7B39F3F6D6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8A465B-81A0-3F41-A7C8-E784983A86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50DDB-0293-E64D-9AAC-D4526A25D6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635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22B0C94-2FF3-AD4B-8A2A-F14EA3F611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79E37D9-9B8B-3242-B95D-7A33939910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91250C-F23A-2341-B87D-541CE0F3F4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998EC-738B-8744-85A2-DFAE1CC160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68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2A6C3C3-F726-1F49-9ED4-73E10447A1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DF1F3DE-EFBE-8C49-9486-49A3B084DF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2B5708-85B8-A448-AAF4-104AA2394F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7B62F-DA37-F143-A184-847C535803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130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5B25F1F-43D2-6C4C-B0CB-8BA61BB47F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DAFA05B-269E-9043-9A5A-32D9F210C5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583DA18-90D7-AC40-ABDB-343631746C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F82E4-6981-8D40-A9EF-CCBA76E73B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6303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41AA60-00F0-9647-A2A2-22C826148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5658BE-AC6D-AC4A-832C-085A7C501D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7B2601-F27F-0B4B-8233-C9CFA75BA9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CE56F-8AB4-3C4B-B84E-69ACAA2EC0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2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9D07D8-E276-EE43-ABD9-FA07CB6AF5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F7A692-F258-674F-BBF0-6D30022943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AD0A26-48E4-B043-A80E-3B99DA7348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7CFBE-9008-8941-B169-C643BFCD7B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179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2A36FF3-8AA2-7B43-8C94-8C61C20AE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B21BEDB-3838-A240-A9F8-B2F7DE2F13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EB685A1-52CF-9F45-827E-B4FF0DAD5C2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241AABC-76E4-F742-AA38-9A7F3A6916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39B6F4F-FC3A-0D46-A370-88379BF592E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pitchFamily="2" charset="0"/>
              </a:defRPr>
            </a:lvl1pPr>
          </a:lstStyle>
          <a:p>
            <a:pPr>
              <a:defRPr/>
            </a:pPr>
            <a:fld id="{C881F506-44BE-704C-9BE6-FB2BD4B8A1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tif"/><Relationship Id="rId5" Type="http://schemas.openxmlformats.org/officeDocument/2006/relationships/image" Target="../media/image1.png"/><Relationship Id="rId4" Type="http://schemas.openxmlformats.org/officeDocument/2006/relationships/image" Target="../media/image5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62575"/>
            <a:ext cx="2971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chemeClr val="tx1"/>
                </a:solidFill>
                <a:latin typeface="Arial" charset="0"/>
              </a:rPr>
              <a:t>Delivering Computer Automation</a:t>
            </a:r>
            <a:br>
              <a:rPr lang="en-US" sz="3600" b="1" dirty="0">
                <a:solidFill>
                  <a:schemeClr val="tx1"/>
                </a:solidFill>
                <a:latin typeface="Arial" charset="0"/>
              </a:rPr>
            </a:br>
            <a:r>
              <a:rPr lang="en-US" sz="3600" b="1" dirty="0">
                <a:solidFill>
                  <a:schemeClr val="tx1"/>
                </a:solidFill>
                <a:latin typeface="Arial" charset="0"/>
              </a:rPr>
              <a:t>in Forensic DNA Science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2326120" y="4817890"/>
            <a:ext cx="45833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Mark W Perlin, PhD, MD, PhD</a:t>
            </a:r>
          </a:p>
          <a:p>
            <a:pPr algn="ctr">
              <a:defRPr/>
            </a:pPr>
            <a:r>
              <a:rPr lang="en-US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Pittsburgh, PA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3484563" y="6477000"/>
            <a:ext cx="21739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Cybergenetics © 2003-2022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82195" y="2402691"/>
            <a:ext cx="617125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Legal Medicine &amp; Forensic Science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2F8B2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Duquesne University Law School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March, 2022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Pittsburgh, PA</a:t>
            </a:r>
          </a:p>
        </p:txBody>
      </p:sp>
      <p:pic>
        <p:nvPicPr>
          <p:cNvPr id="10" name="Picture 9" descr="logo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971" y="5586797"/>
            <a:ext cx="2970747" cy="11425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8FFDFC9B-34CB-B249-906C-B8FAE112A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DNA mixture interpretation</a:t>
            </a:r>
          </a:p>
        </p:txBody>
      </p:sp>
      <p:sp>
        <p:nvSpPr>
          <p:cNvPr id="23554" name="Text Box 5">
            <a:extLst>
              <a:ext uri="{FF2B5EF4-FFF2-40B4-BE49-F238E27FC236}">
                <a16:creationId xmlns:a16="http://schemas.microsoft.com/office/drawing/2014/main" id="{95D9F4AE-0801-F64F-8B14-A8CF8B063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8" y="1828800"/>
            <a:ext cx="1600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Evidence item</a:t>
            </a:r>
          </a:p>
        </p:txBody>
      </p:sp>
      <p:sp>
        <p:nvSpPr>
          <p:cNvPr id="23555" name="Text Box 6">
            <a:extLst>
              <a:ext uri="{FF2B5EF4-FFF2-40B4-BE49-F238E27FC236}">
                <a16:creationId xmlns:a16="http://schemas.microsoft.com/office/drawing/2014/main" id="{7E9FD791-42EC-E84A-B9FB-B96BED684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8238" y="1828800"/>
            <a:ext cx="1768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Evidence data</a:t>
            </a:r>
          </a:p>
        </p:txBody>
      </p:sp>
      <p:sp>
        <p:nvSpPr>
          <p:cNvPr id="23556" name="Line 10">
            <a:extLst>
              <a:ext uri="{FF2B5EF4-FFF2-40B4-BE49-F238E27FC236}">
                <a16:creationId xmlns:a16="http://schemas.microsoft.com/office/drawing/2014/main" id="{E9344533-EAEB-4F44-80DF-38163C6A1BB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775" y="22098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Line 11">
            <a:extLst>
              <a:ext uri="{FF2B5EF4-FFF2-40B4-BE49-F238E27FC236}">
                <a16:creationId xmlns:a16="http://schemas.microsoft.com/office/drawing/2014/main" id="{D7D4DAF2-F761-7041-80DB-CFDB104EE77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4175" y="22098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Text Box 19">
            <a:extLst>
              <a:ext uri="{FF2B5EF4-FFF2-40B4-BE49-F238E27FC236}">
                <a16:creationId xmlns:a16="http://schemas.microsoft.com/office/drawing/2014/main" id="{5A472F77-3FBD-A341-8BF2-D872D9E56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7526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Lab</a:t>
            </a:r>
          </a:p>
        </p:txBody>
      </p:sp>
      <p:sp>
        <p:nvSpPr>
          <p:cNvPr id="23559" name="Text Box 20">
            <a:extLst>
              <a:ext uri="{FF2B5EF4-FFF2-40B4-BE49-F238E27FC236}">
                <a16:creationId xmlns:a16="http://schemas.microsoft.com/office/drawing/2014/main" id="{CC4530A0-CDB1-524B-A482-055602E2D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0" y="17526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Infer</a:t>
            </a:r>
          </a:p>
        </p:txBody>
      </p:sp>
      <p:sp>
        <p:nvSpPr>
          <p:cNvPr id="23560" name="Text Box 28">
            <a:extLst>
              <a:ext uri="{FF2B5EF4-FFF2-40B4-BE49-F238E27FC236}">
                <a16:creationId xmlns:a16="http://schemas.microsoft.com/office/drawing/2014/main" id="{9E15B4D2-9432-ED46-81C8-3D9C91F9D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1828800"/>
            <a:ext cx="1768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Evidence genotype</a:t>
            </a:r>
          </a:p>
        </p:txBody>
      </p:sp>
      <p:sp>
        <p:nvSpPr>
          <p:cNvPr id="21518" name="Text Box 29">
            <a:extLst>
              <a:ext uri="{FF2B5EF4-FFF2-40B4-BE49-F238E27FC236}">
                <a16:creationId xmlns:a16="http://schemas.microsoft.com/office/drawing/2014/main" id="{B70B419D-DA50-254B-9729-EB89927AB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5349875"/>
            <a:ext cx="1768475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Known genotype</a:t>
            </a:r>
          </a:p>
        </p:txBody>
      </p:sp>
      <p:sp>
        <p:nvSpPr>
          <p:cNvPr id="23562" name="AutoShape 30">
            <a:extLst>
              <a:ext uri="{FF2B5EF4-FFF2-40B4-BE49-F238E27FC236}">
                <a16:creationId xmlns:a16="http://schemas.microsoft.com/office/drawing/2014/main" id="{5DB2AB0F-5A8E-C741-8611-B80A522CB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0" y="4191000"/>
            <a:ext cx="533400" cy="990600"/>
          </a:xfrm>
          <a:prstGeom prst="upDownArrow">
            <a:avLst>
              <a:gd name="adj1" fmla="val 50000"/>
              <a:gd name="adj2" fmla="val 37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3563" name="Text Box 31">
            <a:extLst>
              <a:ext uri="{FF2B5EF4-FFF2-40B4-BE49-F238E27FC236}">
                <a16:creationId xmlns:a16="http://schemas.microsoft.com/office/drawing/2014/main" id="{F3626327-510E-3046-A456-9AE247337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700" y="2743200"/>
            <a:ext cx="2139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10, 11</a:t>
            </a:r>
            <a:r>
              <a:rPr lang="en-US" altLang="en-US" sz="2400"/>
              <a:t> </a:t>
            </a:r>
            <a:r>
              <a:rPr lang="en-US" altLang="en-US" sz="2400">
                <a:solidFill>
                  <a:schemeClr val="hlink"/>
                </a:solidFill>
              </a:rPr>
              <a:t>@ 20%</a:t>
            </a:r>
            <a:endParaRPr lang="en-US" altLang="en-US" sz="240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11, 11</a:t>
            </a:r>
            <a:r>
              <a:rPr lang="en-US" altLang="en-US" sz="2400"/>
              <a:t> </a:t>
            </a:r>
            <a:r>
              <a:rPr lang="en-US" altLang="en-US" sz="2400">
                <a:solidFill>
                  <a:schemeClr val="hlink"/>
                </a:solidFill>
              </a:rPr>
              <a:t>@ 30%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11, 12</a:t>
            </a:r>
            <a:r>
              <a:rPr lang="en-US" altLang="en-US" sz="2400"/>
              <a:t> </a:t>
            </a:r>
            <a:r>
              <a:rPr lang="en-US" altLang="en-US" sz="2400">
                <a:solidFill>
                  <a:schemeClr val="hlink"/>
                </a:solidFill>
              </a:rPr>
              <a:t>@ 50%</a:t>
            </a:r>
            <a:endParaRPr lang="en-US" altLang="en-US" sz="2400"/>
          </a:p>
        </p:txBody>
      </p:sp>
      <p:sp>
        <p:nvSpPr>
          <p:cNvPr id="21521" name="Text Box 32">
            <a:extLst>
              <a:ext uri="{FF2B5EF4-FFF2-40B4-BE49-F238E27FC236}">
                <a16:creationId xmlns:a16="http://schemas.microsoft.com/office/drawing/2014/main" id="{3B94A050-090D-5844-AB90-8C6876881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210300"/>
            <a:ext cx="1017588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11, 12</a:t>
            </a:r>
          </a:p>
        </p:txBody>
      </p:sp>
      <p:sp>
        <p:nvSpPr>
          <p:cNvPr id="23565" name="Text Box 33">
            <a:extLst>
              <a:ext uri="{FF2B5EF4-FFF2-40B4-BE49-F238E27FC236}">
                <a16:creationId xmlns:a16="http://schemas.microsoft.com/office/drawing/2014/main" id="{72AE5AC2-0173-8F4C-98EA-409E82AEB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7413" y="4419600"/>
            <a:ext cx="1438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Compare</a:t>
            </a:r>
          </a:p>
        </p:txBody>
      </p:sp>
      <p:grpSp>
        <p:nvGrpSpPr>
          <p:cNvPr id="23566" name="Group 34">
            <a:extLst>
              <a:ext uri="{FF2B5EF4-FFF2-40B4-BE49-F238E27FC236}">
                <a16:creationId xmlns:a16="http://schemas.microsoft.com/office/drawing/2014/main" id="{991E7B25-41D1-B041-876A-8F02253F8424}"/>
              </a:ext>
            </a:extLst>
          </p:cNvPr>
          <p:cNvGrpSpPr>
            <a:grpSpLocks/>
          </p:cNvGrpSpPr>
          <p:nvPr/>
        </p:nvGrpSpPr>
        <p:grpSpPr bwMode="auto">
          <a:xfrm>
            <a:off x="708025" y="2895600"/>
            <a:ext cx="1344613" cy="1295400"/>
            <a:chOff x="449" y="1824"/>
            <a:chExt cx="847" cy="816"/>
          </a:xfrm>
        </p:grpSpPr>
        <p:pic>
          <p:nvPicPr>
            <p:cNvPr id="23575" name="Picture 38" descr="DNA_logo.jpg                                                   00D94E0CMacintosh HD                   7C262FE3:">
              <a:extLst>
                <a:ext uri="{FF2B5EF4-FFF2-40B4-BE49-F238E27FC236}">
                  <a16:creationId xmlns:a16="http://schemas.microsoft.com/office/drawing/2014/main" id="{3F8196AF-55D9-1B4A-BB21-FF93587A26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" y="1824"/>
              <a:ext cx="367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76" name="Picture 39" descr="&#13;DNA_logo2.jpg                                                  00D94E0CMacintosh HD                   7C262FE3:">
              <a:extLst>
                <a:ext uri="{FF2B5EF4-FFF2-40B4-BE49-F238E27FC236}">
                  <a16:creationId xmlns:a16="http://schemas.microsoft.com/office/drawing/2014/main" id="{04014FEE-D68E-F44B-A0AC-7696995FFB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" y="1824"/>
              <a:ext cx="367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567" name="Group 1">
            <a:extLst>
              <a:ext uri="{FF2B5EF4-FFF2-40B4-BE49-F238E27FC236}">
                <a16:creationId xmlns:a16="http://schemas.microsoft.com/office/drawing/2014/main" id="{741792F7-4B23-5D4C-8900-E6D98523DB66}"/>
              </a:ext>
            </a:extLst>
          </p:cNvPr>
          <p:cNvGrpSpPr>
            <a:grpSpLocks/>
          </p:cNvGrpSpPr>
          <p:nvPr/>
        </p:nvGrpSpPr>
        <p:grpSpPr bwMode="auto">
          <a:xfrm>
            <a:off x="3833813" y="2878138"/>
            <a:ext cx="1463675" cy="1617662"/>
            <a:chOff x="3757613" y="2878138"/>
            <a:chExt cx="1463675" cy="1617662"/>
          </a:xfrm>
        </p:grpSpPr>
        <p:sp>
          <p:nvSpPr>
            <p:cNvPr id="23570" name="AutoShape 22">
              <a:extLst>
                <a:ext uri="{FF2B5EF4-FFF2-40B4-BE49-F238E27FC236}">
                  <a16:creationId xmlns:a16="http://schemas.microsoft.com/office/drawing/2014/main" id="{92ED77C3-7324-C749-AFFC-01FB2B0F0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000" y="2878138"/>
              <a:ext cx="177800" cy="131286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3571" name="Line 24">
              <a:extLst>
                <a:ext uri="{FF2B5EF4-FFF2-40B4-BE49-F238E27FC236}">
                  <a16:creationId xmlns:a16="http://schemas.microsoft.com/office/drawing/2014/main" id="{EF8B6742-143F-9D4A-84D0-AB697DF557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7613" y="4191000"/>
              <a:ext cx="14636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2" name="Text Box 25">
              <a:extLst>
                <a:ext uri="{FF2B5EF4-FFF2-40B4-BE49-F238E27FC236}">
                  <a16:creationId xmlns:a16="http://schemas.microsoft.com/office/drawing/2014/main" id="{D97B3EBD-3BA6-E544-B4E4-10395AB181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0" y="4129088"/>
              <a:ext cx="132873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10   11   12</a:t>
              </a:r>
            </a:p>
          </p:txBody>
        </p:sp>
        <p:sp>
          <p:nvSpPr>
            <p:cNvPr id="23573" name="AutoShape 22">
              <a:extLst>
                <a:ext uri="{FF2B5EF4-FFF2-40B4-BE49-F238E27FC236}">
                  <a16:creationId xmlns:a16="http://schemas.microsoft.com/office/drawing/2014/main" id="{DAA71BE9-D8A8-C346-AB0C-968A700F6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3513138"/>
              <a:ext cx="158750" cy="67786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3574" name="AutoShape 26">
              <a:extLst>
                <a:ext uri="{FF2B5EF4-FFF2-40B4-BE49-F238E27FC236}">
                  <a16:creationId xmlns:a16="http://schemas.microsoft.com/office/drawing/2014/main" id="{384EEAC1-01FE-AF47-84C3-E1935F661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6263" y="3513138"/>
              <a:ext cx="168275" cy="67786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23568" name="TextBox 27">
            <a:extLst>
              <a:ext uri="{FF2B5EF4-FFF2-40B4-BE49-F238E27FC236}">
                <a16:creationId xmlns:a16="http://schemas.microsoft.com/office/drawing/2014/main" id="{8FDE4DD3-37F8-D747-AB6C-AFF23BD0B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4292600"/>
            <a:ext cx="2405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90"/>
                </a:solidFill>
              </a:rPr>
              <a:t>DNA from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90"/>
                </a:solidFill>
              </a:rPr>
              <a:t>two people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>
            <a:extLst>
              <a:ext uri="{FF2B5EF4-FFF2-40B4-BE49-F238E27FC236}">
                <a16:creationId xmlns:a16="http://schemas.microsoft.com/office/drawing/2014/main" id="{E56D099A-AF8E-C74A-9FE3-41CE3E673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86038"/>
            <a:ext cx="82296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00917B59-3B84-AA47-BB6D-4E8E690935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Computers can use all the data</a:t>
            </a:r>
          </a:p>
        </p:txBody>
      </p:sp>
      <p:sp>
        <p:nvSpPr>
          <p:cNvPr id="25603" name="Text Box 4">
            <a:extLst>
              <a:ext uri="{FF2B5EF4-FFF2-40B4-BE49-F238E27FC236}">
                <a16:creationId xmlns:a16="http://schemas.microsoft.com/office/drawing/2014/main" id="{F5B26924-4E0B-8248-89CD-FDF1A8924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1639888"/>
            <a:ext cx="5527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Quantitative peak heights at locus vWA</a:t>
            </a:r>
          </a:p>
        </p:txBody>
      </p:sp>
      <p:sp>
        <p:nvSpPr>
          <p:cNvPr id="25604" name="Text Box 24">
            <a:extLst>
              <a:ext uri="{FF2B5EF4-FFF2-40B4-BE49-F238E27FC236}">
                <a16:creationId xmlns:a16="http://schemas.microsoft.com/office/drawing/2014/main" id="{A3E81265-B54A-2644-90B4-313B7F132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4984750"/>
            <a:ext cx="806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peak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height</a:t>
            </a:r>
          </a:p>
        </p:txBody>
      </p:sp>
      <p:sp>
        <p:nvSpPr>
          <p:cNvPr id="25605" name="Text Box 23">
            <a:extLst>
              <a:ext uri="{FF2B5EF4-FFF2-40B4-BE49-F238E27FC236}">
                <a16:creationId xmlns:a16="http://schemas.microsoft.com/office/drawing/2014/main" id="{1B77700C-09DB-7246-8EC7-D326EACA2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838" y="4217988"/>
            <a:ext cx="1149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peak size</a:t>
            </a:r>
          </a:p>
        </p:txBody>
      </p:sp>
      <p:cxnSp>
        <p:nvCxnSpPr>
          <p:cNvPr id="25606" name="Straight Arrow Connector 12">
            <a:extLst>
              <a:ext uri="{FF2B5EF4-FFF2-40B4-BE49-F238E27FC236}">
                <a16:creationId xmlns:a16="http://schemas.microsoft.com/office/drawing/2014/main" id="{8811AB41-1EE4-5843-A670-66697F28B25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830513" y="4578350"/>
            <a:ext cx="0" cy="569913"/>
          </a:xfrm>
          <a:prstGeom prst="straightConnector1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7" name="Straight Arrow Connector 10">
            <a:extLst>
              <a:ext uri="{FF2B5EF4-FFF2-40B4-BE49-F238E27FC236}">
                <a16:creationId xmlns:a16="http://schemas.microsoft.com/office/drawing/2014/main" id="{BDE0C3A4-A739-8344-AD07-C923969E8F29}"/>
              </a:ext>
            </a:extLst>
          </p:cNvPr>
          <p:cNvCxnSpPr>
            <a:cxnSpLocks noChangeShapeType="1"/>
            <a:stCxn id="25604" idx="3"/>
          </p:cNvCxnSpPr>
          <p:nvPr/>
        </p:nvCxnSpPr>
        <p:spPr bwMode="auto">
          <a:xfrm>
            <a:off x="2306638" y="5305425"/>
            <a:ext cx="350837" cy="0"/>
          </a:xfrm>
          <a:prstGeom prst="straightConnector1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9">
            <a:extLst>
              <a:ext uri="{FF2B5EF4-FFF2-40B4-BE49-F238E27FC236}">
                <a16:creationId xmlns:a16="http://schemas.microsoft.com/office/drawing/2014/main" id="{D4C176BA-DE4C-9C42-BE05-E72BD88B8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86038"/>
            <a:ext cx="82296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>
            <a:extLst>
              <a:ext uri="{FF2B5EF4-FFF2-40B4-BE49-F238E27FC236}">
                <a16:creationId xmlns:a16="http://schemas.microsoft.com/office/drawing/2014/main" id="{5216BE33-09CF-DD46-962E-140FACC2AC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the computer thinks</a:t>
            </a:r>
          </a:p>
        </p:txBody>
      </p:sp>
      <p:sp>
        <p:nvSpPr>
          <p:cNvPr id="27651" name="Text Box 4">
            <a:extLst>
              <a:ext uri="{FF2B5EF4-FFF2-40B4-BE49-F238E27FC236}">
                <a16:creationId xmlns:a16="http://schemas.microsoft.com/office/drawing/2014/main" id="{332F144B-FAE7-C946-BE37-A4F9BA086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75" y="1639888"/>
            <a:ext cx="5911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Consider </a:t>
            </a:r>
            <a:r>
              <a:rPr lang="en-US" altLang="en-US" sz="2400" u="sng">
                <a:solidFill>
                  <a:schemeClr val="accent2"/>
                </a:solidFill>
              </a:rPr>
              <a:t>every possible</a:t>
            </a:r>
            <a:r>
              <a:rPr lang="en-US" altLang="en-US" sz="2400">
                <a:solidFill>
                  <a:schemeClr val="accent2"/>
                </a:solidFill>
              </a:rPr>
              <a:t> genotype solution</a:t>
            </a:r>
          </a:p>
        </p:txBody>
      </p:sp>
      <p:sp>
        <p:nvSpPr>
          <p:cNvPr id="27652" name="Text Box 11">
            <a:extLst>
              <a:ext uri="{FF2B5EF4-FFF2-40B4-BE49-F238E27FC236}">
                <a16:creationId xmlns:a16="http://schemas.microsoft.com/office/drawing/2014/main" id="{6253A416-BBC9-7541-8A86-45CFB53EC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0" y="3190875"/>
            <a:ext cx="18970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Explain the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peak pattern</a:t>
            </a:r>
          </a:p>
        </p:txBody>
      </p:sp>
      <p:sp>
        <p:nvSpPr>
          <p:cNvPr id="27653" name="Text Box 12">
            <a:extLst>
              <a:ext uri="{FF2B5EF4-FFF2-40B4-BE49-F238E27FC236}">
                <a16:creationId xmlns:a16="http://schemas.microsoft.com/office/drawing/2014/main" id="{16B8487E-D936-DA43-917B-B77080EC1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488" y="3092450"/>
            <a:ext cx="27828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Better explanation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has a higher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likelihood</a:t>
            </a:r>
          </a:p>
        </p:txBody>
      </p:sp>
      <p:sp>
        <p:nvSpPr>
          <p:cNvPr id="27655" name="Rectangle 40">
            <a:extLst>
              <a:ext uri="{FF2B5EF4-FFF2-40B4-BE49-F238E27FC236}">
                <a16:creationId xmlns:a16="http://schemas.microsoft.com/office/drawing/2014/main" id="{D08AEB76-2A2D-A649-A392-10618227E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075" y="3605213"/>
            <a:ext cx="309563" cy="264636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7656" name="Rectangle 40">
            <a:extLst>
              <a:ext uri="{FF2B5EF4-FFF2-40B4-BE49-F238E27FC236}">
                <a16:creationId xmlns:a16="http://schemas.microsoft.com/office/drawing/2014/main" id="{C3388779-BCF8-C049-9451-B52191363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6213" y="3605213"/>
            <a:ext cx="309562" cy="264636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9">
            <a:extLst>
              <a:ext uri="{FF2B5EF4-FFF2-40B4-BE49-F238E27FC236}">
                <a16:creationId xmlns:a16="http://schemas.microsoft.com/office/drawing/2014/main" id="{630FDAED-E6E1-F445-8B54-3C1474D21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86038"/>
            <a:ext cx="82296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>
            <a:extLst>
              <a:ext uri="{FF2B5EF4-FFF2-40B4-BE49-F238E27FC236}">
                <a16:creationId xmlns:a16="http://schemas.microsoft.com/office/drawing/2014/main" id="{C890EED0-7DA9-B24C-9CCB-6BBDF321B0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the computer thinks</a:t>
            </a:r>
          </a:p>
        </p:txBody>
      </p:sp>
      <p:sp>
        <p:nvSpPr>
          <p:cNvPr id="29699" name="Text Box 4">
            <a:extLst>
              <a:ext uri="{FF2B5EF4-FFF2-40B4-BE49-F238E27FC236}">
                <a16:creationId xmlns:a16="http://schemas.microsoft.com/office/drawing/2014/main" id="{53460F37-3A43-664F-8D35-764042655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75" y="1639888"/>
            <a:ext cx="5911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Consider </a:t>
            </a:r>
            <a:r>
              <a:rPr lang="en-US" altLang="en-US" sz="2400" u="sng">
                <a:solidFill>
                  <a:schemeClr val="accent2"/>
                </a:solidFill>
              </a:rPr>
              <a:t>every possible</a:t>
            </a:r>
            <a:r>
              <a:rPr lang="en-US" altLang="en-US" sz="2400">
                <a:solidFill>
                  <a:schemeClr val="accent2"/>
                </a:solidFill>
              </a:rPr>
              <a:t> genotype solution</a:t>
            </a:r>
          </a:p>
        </p:txBody>
      </p:sp>
      <p:sp>
        <p:nvSpPr>
          <p:cNvPr id="29700" name="Text Box 11">
            <a:extLst>
              <a:ext uri="{FF2B5EF4-FFF2-40B4-BE49-F238E27FC236}">
                <a16:creationId xmlns:a16="http://schemas.microsoft.com/office/drawing/2014/main" id="{A8658568-EAA5-3E4F-957D-5E84862AF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0" y="3190875"/>
            <a:ext cx="18970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Explain the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peak pattern</a:t>
            </a:r>
          </a:p>
        </p:txBody>
      </p:sp>
      <p:sp>
        <p:nvSpPr>
          <p:cNvPr id="29701" name="Text Box 12">
            <a:extLst>
              <a:ext uri="{FF2B5EF4-FFF2-40B4-BE49-F238E27FC236}">
                <a16:creationId xmlns:a16="http://schemas.microsoft.com/office/drawing/2014/main" id="{7CBF3484-7799-D649-BDE4-BBB86EAFD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488" y="3092450"/>
            <a:ext cx="27828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Better explanation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has a higher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likelihood</a:t>
            </a:r>
          </a:p>
        </p:txBody>
      </p:sp>
      <p:sp>
        <p:nvSpPr>
          <p:cNvPr id="29702" name="Rectangle 40">
            <a:extLst>
              <a:ext uri="{FF2B5EF4-FFF2-40B4-BE49-F238E27FC236}">
                <a16:creationId xmlns:a16="http://schemas.microsoft.com/office/drawing/2014/main" id="{123DC1C9-7C4D-BA4A-8E4F-C33C55595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650" y="5589588"/>
            <a:ext cx="311150" cy="661987"/>
          </a:xfrm>
          <a:prstGeom prst="rect">
            <a:avLst/>
          </a:prstGeom>
          <a:noFill/>
          <a:ln w="2857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9704" name="Rectangle 40">
            <a:extLst>
              <a:ext uri="{FF2B5EF4-FFF2-40B4-BE49-F238E27FC236}">
                <a16:creationId xmlns:a16="http://schemas.microsoft.com/office/drawing/2014/main" id="{A2E8D9E8-A16D-9D45-B77C-D1E6FDBC9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075" y="3605213"/>
            <a:ext cx="309563" cy="264636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9705" name="Rectangle 40">
            <a:extLst>
              <a:ext uri="{FF2B5EF4-FFF2-40B4-BE49-F238E27FC236}">
                <a16:creationId xmlns:a16="http://schemas.microsoft.com/office/drawing/2014/main" id="{1508C172-5071-7442-B45B-B04D01A09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6213" y="3605213"/>
            <a:ext cx="309562" cy="264636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9706" name="Rectangle 40">
            <a:extLst>
              <a:ext uri="{FF2B5EF4-FFF2-40B4-BE49-F238E27FC236}">
                <a16:creationId xmlns:a16="http://schemas.microsoft.com/office/drawing/2014/main" id="{18EB9AB8-70BE-AF41-B5E1-4AB0DCD22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2613" y="5589588"/>
            <a:ext cx="311150" cy="661987"/>
          </a:xfrm>
          <a:prstGeom prst="rect">
            <a:avLst/>
          </a:prstGeom>
          <a:noFill/>
          <a:ln w="2857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0">
            <a:extLst>
              <a:ext uri="{FF2B5EF4-FFF2-40B4-BE49-F238E27FC236}">
                <a16:creationId xmlns:a16="http://schemas.microsoft.com/office/drawing/2014/main" id="{D6988F37-595D-D642-AA81-EDDDA6592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86038"/>
            <a:ext cx="82296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>
            <a:extLst>
              <a:ext uri="{FF2B5EF4-FFF2-40B4-BE49-F238E27FC236}">
                <a16:creationId xmlns:a16="http://schemas.microsoft.com/office/drawing/2014/main" id="{6096BE15-95DE-4040-8AD8-5D44DE6925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the computer thinks</a:t>
            </a:r>
          </a:p>
        </p:txBody>
      </p:sp>
      <p:sp>
        <p:nvSpPr>
          <p:cNvPr id="31747" name="Text Box 4">
            <a:extLst>
              <a:ext uri="{FF2B5EF4-FFF2-40B4-BE49-F238E27FC236}">
                <a16:creationId xmlns:a16="http://schemas.microsoft.com/office/drawing/2014/main" id="{305D70FF-FE63-AB4D-B581-85F8835AD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75" y="1639888"/>
            <a:ext cx="5911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Consider every possible genotype solution</a:t>
            </a:r>
          </a:p>
        </p:txBody>
      </p:sp>
      <p:sp>
        <p:nvSpPr>
          <p:cNvPr id="31748" name="Text Box 12">
            <a:extLst>
              <a:ext uri="{FF2B5EF4-FFF2-40B4-BE49-F238E27FC236}">
                <a16:creationId xmlns:a16="http://schemas.microsoft.com/office/drawing/2014/main" id="{227788E4-CFF3-8A4F-998B-10691B780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9263" y="3094038"/>
            <a:ext cx="3003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Worse explanation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has a lower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likelihood</a:t>
            </a:r>
          </a:p>
        </p:txBody>
      </p:sp>
      <p:sp>
        <p:nvSpPr>
          <p:cNvPr id="31750" name="Rectangle 40">
            <a:extLst>
              <a:ext uri="{FF2B5EF4-FFF2-40B4-BE49-F238E27FC236}">
                <a16:creationId xmlns:a16="http://schemas.microsoft.com/office/drawing/2014/main" id="{CB927626-4B4C-4E45-A411-A12D017EA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4803775"/>
            <a:ext cx="311150" cy="1446213"/>
          </a:xfrm>
          <a:prstGeom prst="rect">
            <a:avLst/>
          </a:prstGeom>
          <a:noFill/>
          <a:ln w="2857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1751" name="Rectangle 40">
            <a:extLst>
              <a:ext uri="{FF2B5EF4-FFF2-40B4-BE49-F238E27FC236}">
                <a16:creationId xmlns:a16="http://schemas.microsoft.com/office/drawing/2014/main" id="{30305DFE-22FD-564B-980A-292BEBB6A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375" y="4803775"/>
            <a:ext cx="311150" cy="1446213"/>
          </a:xfrm>
          <a:prstGeom prst="rect">
            <a:avLst/>
          </a:prstGeom>
          <a:noFill/>
          <a:ln w="2857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1752" name="Rectangle 40">
            <a:extLst>
              <a:ext uri="{FF2B5EF4-FFF2-40B4-BE49-F238E27FC236}">
                <a16:creationId xmlns:a16="http://schemas.microsoft.com/office/drawing/2014/main" id="{E7182777-F566-7748-B443-491243A88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4803775"/>
            <a:ext cx="311150" cy="14462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1753" name="Rectangle 40">
            <a:extLst>
              <a:ext uri="{FF2B5EF4-FFF2-40B4-BE49-F238E27FC236}">
                <a16:creationId xmlns:a16="http://schemas.microsoft.com/office/drawing/2014/main" id="{BDBE5F94-A493-0647-80BC-29A02666F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0700" y="4803775"/>
            <a:ext cx="311150" cy="14462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37C6E439-CBE6-2E46-84B6-2264F6659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39963"/>
            <a:ext cx="82296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4">
            <a:extLst>
              <a:ext uri="{FF2B5EF4-FFF2-40B4-BE49-F238E27FC236}">
                <a16:creationId xmlns:a16="http://schemas.microsoft.com/office/drawing/2014/main" id="{EC6EB293-285E-8D40-A493-9CEB0B826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1479550"/>
            <a:ext cx="81248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Objective</a:t>
            </a:r>
            <a:r>
              <a:rPr lang="en-US" altLang="en-US" sz="2400">
                <a:solidFill>
                  <a:schemeClr val="accent2"/>
                </a:solidFill>
              </a:rPr>
              <a:t> genotype determined solely from the DNA data.</a:t>
            </a:r>
            <a:endParaRPr lang="en-US" altLang="en-US" sz="2400">
              <a:solidFill>
                <a:schemeClr val="hlink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80"/>
                </a:solidFill>
              </a:rPr>
              <a:t>Never sees a comparison reference.</a:t>
            </a:r>
            <a:endParaRPr lang="en-US" altLang="en-US" sz="2400">
              <a:solidFill>
                <a:schemeClr val="hlink"/>
              </a:solidFill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068E1CDF-38D8-AE45-B286-A3DC51FEB9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Evidence genotype</a:t>
            </a:r>
          </a:p>
        </p:txBody>
      </p:sp>
      <p:sp>
        <p:nvSpPr>
          <p:cNvPr id="33796" name="Text Box 9">
            <a:extLst>
              <a:ext uri="{FF2B5EF4-FFF2-40B4-BE49-F238E27FC236}">
                <a16:creationId xmlns:a16="http://schemas.microsoft.com/office/drawing/2014/main" id="{E9C2E2DA-8E2D-1E41-B967-603C50433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538" y="5770563"/>
            <a:ext cx="5905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accent2"/>
                </a:solidFill>
              </a:rPr>
              <a:t>1%</a:t>
            </a:r>
          </a:p>
        </p:txBody>
      </p:sp>
      <p:sp>
        <p:nvSpPr>
          <p:cNvPr id="33797" name="Text Box 11">
            <a:extLst>
              <a:ext uri="{FF2B5EF4-FFF2-40B4-BE49-F238E27FC236}">
                <a16:creationId xmlns:a16="http://schemas.microsoft.com/office/drawing/2014/main" id="{F5E319FB-7B3A-4E45-BDED-017BCC816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600" y="5770563"/>
            <a:ext cx="592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accent2"/>
                </a:solidFill>
              </a:rPr>
              <a:t>1%</a:t>
            </a:r>
          </a:p>
        </p:txBody>
      </p:sp>
      <p:sp>
        <p:nvSpPr>
          <p:cNvPr id="33798" name="Text Box 12">
            <a:extLst>
              <a:ext uri="{FF2B5EF4-FFF2-40B4-BE49-F238E27FC236}">
                <a16:creationId xmlns:a16="http://schemas.microsoft.com/office/drawing/2014/main" id="{8C192F3B-F106-0846-B094-230AE0D5D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063" y="5783263"/>
            <a:ext cx="5921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accent2"/>
                </a:solidFill>
              </a:rPr>
              <a:t>1%</a:t>
            </a:r>
          </a:p>
        </p:txBody>
      </p:sp>
      <p:sp>
        <p:nvSpPr>
          <p:cNvPr id="33800" name="Text Box 12">
            <a:extLst>
              <a:ext uri="{FF2B5EF4-FFF2-40B4-BE49-F238E27FC236}">
                <a16:creationId xmlns:a16="http://schemas.microsoft.com/office/drawing/2014/main" id="{63C74C97-B771-1A4A-9BA4-A342B86AB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1713" y="5675313"/>
            <a:ext cx="5921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accent2"/>
                </a:solidFill>
              </a:rPr>
              <a:t>3%</a:t>
            </a:r>
          </a:p>
        </p:txBody>
      </p:sp>
      <p:sp>
        <p:nvSpPr>
          <p:cNvPr id="33801" name="Text Box 11">
            <a:extLst>
              <a:ext uri="{FF2B5EF4-FFF2-40B4-BE49-F238E27FC236}">
                <a16:creationId xmlns:a16="http://schemas.microsoft.com/office/drawing/2014/main" id="{CD47477E-F6E8-A643-A2B7-7FC6F6001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700" y="2660650"/>
            <a:ext cx="749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accent2"/>
                </a:solidFill>
              </a:rPr>
              <a:t>94%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>
            <a:extLst>
              <a:ext uri="{FF2B5EF4-FFF2-40B4-BE49-F238E27FC236}">
                <a16:creationId xmlns:a16="http://schemas.microsoft.com/office/drawing/2014/main" id="{2402F9FF-8164-6447-A55B-745B0F5D5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27263"/>
            <a:ext cx="8229600" cy="45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2">
            <a:extLst>
              <a:ext uri="{FF2B5EF4-FFF2-40B4-BE49-F238E27FC236}">
                <a16:creationId xmlns:a16="http://schemas.microsoft.com/office/drawing/2014/main" id="{3CC3E7DF-AC54-E944-BD6A-369853BD12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DNA match information</a:t>
            </a:r>
          </a:p>
        </p:txBody>
      </p:sp>
      <p:grpSp>
        <p:nvGrpSpPr>
          <p:cNvPr id="35843" name="Group 19">
            <a:extLst>
              <a:ext uri="{FF2B5EF4-FFF2-40B4-BE49-F238E27FC236}">
                <a16:creationId xmlns:a16="http://schemas.microsoft.com/office/drawing/2014/main" id="{6C542D8E-C010-C44C-902C-48530D1BF90A}"/>
              </a:ext>
            </a:extLst>
          </p:cNvPr>
          <p:cNvGrpSpPr>
            <a:grpSpLocks/>
          </p:cNvGrpSpPr>
          <p:nvPr/>
        </p:nvGrpSpPr>
        <p:grpSpPr bwMode="auto">
          <a:xfrm>
            <a:off x="2222500" y="3605213"/>
            <a:ext cx="3556000" cy="950912"/>
            <a:chOff x="1214" y="2425"/>
            <a:chExt cx="2240" cy="599"/>
          </a:xfrm>
        </p:grpSpPr>
        <p:sp>
          <p:nvSpPr>
            <p:cNvPr id="35852" name="Text Box 4">
              <a:extLst>
                <a:ext uri="{FF2B5EF4-FFF2-40B4-BE49-F238E27FC236}">
                  <a16:creationId xmlns:a16="http://schemas.microsoft.com/office/drawing/2014/main" id="{E927EB78-EF73-884E-9C92-0186950D4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6" y="2425"/>
              <a:ext cx="19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Prob(</a:t>
              </a:r>
              <a:r>
                <a:rPr lang="en-US" altLang="en-US" sz="2400">
                  <a:solidFill>
                    <a:schemeClr val="accent2"/>
                  </a:solidFill>
                </a:rPr>
                <a:t>evidence match</a:t>
              </a:r>
              <a:r>
                <a:rPr lang="en-US" altLang="en-US" sz="2400"/>
                <a:t>)</a:t>
              </a:r>
            </a:p>
          </p:txBody>
        </p:sp>
        <p:sp>
          <p:nvSpPr>
            <p:cNvPr id="35853" name="Text Box 5">
              <a:extLst>
                <a:ext uri="{FF2B5EF4-FFF2-40B4-BE49-F238E27FC236}">
                  <a16:creationId xmlns:a16="http://schemas.microsoft.com/office/drawing/2014/main" id="{B2786433-C467-F348-8509-9C9D0444CA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4" y="2736"/>
              <a:ext cx="2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Prob(</a:t>
              </a:r>
              <a:r>
                <a:rPr lang="en-US" altLang="en-US" sz="2400">
                  <a:solidFill>
                    <a:srgbClr val="996633"/>
                  </a:solidFill>
                </a:rPr>
                <a:t>coincidental match</a:t>
              </a:r>
              <a:r>
                <a:rPr lang="en-US" altLang="en-US" sz="2400"/>
                <a:t>)</a:t>
              </a:r>
            </a:p>
          </p:txBody>
        </p:sp>
        <p:sp>
          <p:nvSpPr>
            <p:cNvPr id="35854" name="Line 6">
              <a:extLst>
                <a:ext uri="{FF2B5EF4-FFF2-40B4-BE49-F238E27FC236}">
                  <a16:creationId xmlns:a16="http://schemas.microsoft.com/office/drawing/2014/main" id="{2C468A49-4387-CA44-B6E2-7591D2ABF7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5" y="2737"/>
              <a:ext cx="21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844" name="Text Box 9">
            <a:extLst>
              <a:ext uri="{FF2B5EF4-FFF2-40B4-BE49-F238E27FC236}">
                <a16:creationId xmlns:a16="http://schemas.microsoft.com/office/drawing/2014/main" id="{6EEE2CCD-F75C-6548-9252-58023B31B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1492250"/>
            <a:ext cx="8610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How much more does the </a:t>
            </a:r>
            <a:r>
              <a:rPr lang="en-US" altLang="en-US" sz="2400">
                <a:solidFill>
                  <a:srgbClr val="FF0000"/>
                </a:solidFill>
              </a:rPr>
              <a:t>suspect</a:t>
            </a:r>
            <a:r>
              <a:rPr lang="en-US" altLang="en-US" sz="2400">
                <a:solidFill>
                  <a:schemeClr val="accent2"/>
                </a:solidFill>
              </a:rPr>
              <a:t> match the evidence</a:t>
            </a:r>
            <a:endParaRPr lang="en-US" altLang="en-US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than </a:t>
            </a:r>
            <a:r>
              <a:rPr lang="en-US" altLang="en-US" sz="2400">
                <a:solidFill>
                  <a:srgbClr val="996633"/>
                </a:solidFill>
              </a:rPr>
              <a:t>a random person</a:t>
            </a:r>
            <a:r>
              <a:rPr lang="en-US" altLang="en-US" sz="2400"/>
              <a:t>?</a:t>
            </a:r>
          </a:p>
        </p:txBody>
      </p:sp>
      <p:sp>
        <p:nvSpPr>
          <p:cNvPr id="35845" name="AutoShape 11">
            <a:extLst>
              <a:ext uri="{FF2B5EF4-FFF2-40B4-BE49-F238E27FC236}">
                <a16:creationId xmlns:a16="http://schemas.microsoft.com/office/drawing/2014/main" id="{284C0AE6-D244-1846-8B7D-F50EBF968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0" y="2608263"/>
            <a:ext cx="1252538" cy="39751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5846" name="Text Box 12">
            <a:extLst>
              <a:ext uri="{FF2B5EF4-FFF2-40B4-BE49-F238E27FC236}">
                <a16:creationId xmlns:a16="http://schemas.microsoft.com/office/drawing/2014/main" id="{0EA62D3E-192D-BE48-AE15-E47E6AAB1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138" y="2178050"/>
            <a:ext cx="6397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FF0000"/>
                </a:solidFill>
              </a:rPr>
              <a:t>15x</a:t>
            </a:r>
          </a:p>
        </p:txBody>
      </p:sp>
      <p:sp>
        <p:nvSpPr>
          <p:cNvPr id="35847" name="Line 13">
            <a:extLst>
              <a:ext uri="{FF2B5EF4-FFF2-40B4-BE49-F238E27FC236}">
                <a16:creationId xmlns:a16="http://schemas.microsoft.com/office/drawing/2014/main" id="{3E36E30D-A50E-6C45-8DDD-276CAF322D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0375" y="3003550"/>
            <a:ext cx="1268413" cy="8651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Line 14">
            <a:extLst>
              <a:ext uri="{FF2B5EF4-FFF2-40B4-BE49-F238E27FC236}">
                <a16:creationId xmlns:a16="http://schemas.microsoft.com/office/drawing/2014/main" id="{BAAA78DF-E15E-7E43-A750-DEEFC6148B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9288" y="4383088"/>
            <a:ext cx="1570037" cy="1419225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Text Box 16">
            <a:extLst>
              <a:ext uri="{FF2B5EF4-FFF2-40B4-BE49-F238E27FC236}">
                <a16:creationId xmlns:a16="http://schemas.microsoft.com/office/drawing/2014/main" id="{126E3C5B-97F9-5B43-9EA6-C1C74A2B9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4175" y="2701925"/>
            <a:ext cx="7477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chemeClr val="accent2"/>
                </a:solidFill>
              </a:rPr>
              <a:t>94%</a:t>
            </a:r>
          </a:p>
        </p:txBody>
      </p:sp>
      <p:sp>
        <p:nvSpPr>
          <p:cNvPr id="35850" name="Text Box 17">
            <a:extLst>
              <a:ext uri="{FF2B5EF4-FFF2-40B4-BE49-F238E27FC236}">
                <a16:creationId xmlns:a16="http://schemas.microsoft.com/office/drawing/2014/main" id="{3FC1969C-A622-DB43-AEDD-24F5EA7F0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7888" y="5635625"/>
            <a:ext cx="5921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996633"/>
                </a:solidFill>
              </a:rPr>
              <a:t>6%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>
            <a:extLst>
              <a:ext uri="{FF2B5EF4-FFF2-40B4-BE49-F238E27FC236}">
                <a16:creationId xmlns:a16="http://schemas.microsoft.com/office/drawing/2014/main" id="{74123B06-8B59-BA44-96C6-F3E9E8592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95438"/>
            <a:ext cx="822960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>
            <a:extLst>
              <a:ext uri="{FF2B5EF4-FFF2-40B4-BE49-F238E27FC236}">
                <a16:creationId xmlns:a16="http://schemas.microsoft.com/office/drawing/2014/main" id="{AF5833F3-6881-2444-9A4E-1AAE9AEADB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Match information at 15 loci</a:t>
            </a:r>
          </a:p>
        </p:txBody>
      </p:sp>
      <p:sp>
        <p:nvSpPr>
          <p:cNvPr id="37891" name="AutoShape 11">
            <a:extLst>
              <a:ext uri="{FF2B5EF4-FFF2-40B4-BE49-F238E27FC236}">
                <a16:creationId xmlns:a16="http://schemas.microsoft.com/office/drawing/2014/main" id="{EB74C1EE-4D51-3248-84E1-931EA5A97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538" y="5808663"/>
            <a:ext cx="1762125" cy="242887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6D95D2BD-0AC7-2645-8B19-F08E25B222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Is the suspect in the evidence?</a:t>
            </a:r>
          </a:p>
        </p:txBody>
      </p:sp>
      <p:sp>
        <p:nvSpPr>
          <p:cNvPr id="39938" name="Text Box 3">
            <a:extLst>
              <a:ext uri="{FF2B5EF4-FFF2-40B4-BE49-F238E27FC236}">
                <a16:creationId xmlns:a16="http://schemas.microsoft.com/office/drawing/2014/main" id="{8268289D-9AD7-0D48-85A3-DDBF819FF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63" y="2246313"/>
            <a:ext cx="8728075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A match between the </a:t>
            </a:r>
            <a:r>
              <a:rPr lang="en-US" altLang="en-US" sz="2400"/>
              <a:t>charred clothing</a:t>
            </a:r>
            <a:endParaRPr lang="en-US" altLang="en-US" sz="24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and </a:t>
            </a:r>
            <a:r>
              <a:rPr lang="en-US" altLang="en-US" sz="2400"/>
              <a:t>Lajayvian Daniels </a:t>
            </a:r>
            <a:r>
              <a:rPr lang="en-US" altLang="en-US" sz="2400">
                <a:solidFill>
                  <a:schemeClr val="bg2"/>
                </a:solidFill>
              </a:rPr>
              <a:t>is: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80"/>
                </a:solidFill>
              </a:rPr>
              <a:t>872 trillion</a:t>
            </a:r>
            <a:r>
              <a:rPr lang="en-US" altLang="en-US" sz="2400">
                <a:solidFill>
                  <a:schemeClr val="bg2"/>
                </a:solidFill>
              </a:rPr>
              <a:t> </a:t>
            </a:r>
            <a:r>
              <a:rPr lang="en-US" altLang="en-US" sz="2400">
                <a:solidFill>
                  <a:schemeClr val="accent2"/>
                </a:solidFill>
              </a:rPr>
              <a:t>times more probable than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a coincidental match to an unrelated </a:t>
            </a:r>
            <a:r>
              <a:rPr lang="en-US" altLang="en-US" sz="2400">
                <a:solidFill>
                  <a:srgbClr val="800080"/>
                </a:solidFill>
              </a:rPr>
              <a:t>African-American</a:t>
            </a:r>
            <a:r>
              <a:rPr lang="en-US" altLang="en-US" sz="2400">
                <a:solidFill>
                  <a:schemeClr val="accent2"/>
                </a:solidFill>
              </a:rPr>
              <a:t> person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80"/>
                </a:solidFill>
              </a:rPr>
              <a:t>104 quintillion</a:t>
            </a:r>
            <a:r>
              <a:rPr lang="en-US" altLang="en-US" sz="2400">
                <a:solidFill>
                  <a:schemeClr val="accent2"/>
                </a:solidFill>
              </a:rPr>
              <a:t> times more probable than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a coincidental match to an unrelated </a:t>
            </a:r>
            <a:r>
              <a:rPr lang="en-US" altLang="en-US" sz="2400">
                <a:solidFill>
                  <a:srgbClr val="800080"/>
                </a:solidFill>
              </a:rPr>
              <a:t>Caucasian</a:t>
            </a:r>
            <a:r>
              <a:rPr lang="en-US" altLang="en-US" sz="2400">
                <a:solidFill>
                  <a:schemeClr val="accent2"/>
                </a:solidFill>
              </a:rPr>
              <a:t> person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80"/>
                </a:solidFill>
              </a:rPr>
              <a:t>37.5 quintillion</a:t>
            </a:r>
            <a:r>
              <a:rPr lang="en-US" altLang="en-US" sz="2400">
                <a:solidFill>
                  <a:schemeClr val="accent2"/>
                </a:solidFill>
              </a:rPr>
              <a:t> times more probable than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a coincidental match to an unrelated </a:t>
            </a:r>
            <a:r>
              <a:rPr lang="en-US" altLang="en-US" sz="2400">
                <a:solidFill>
                  <a:srgbClr val="800080"/>
                </a:solidFill>
              </a:rPr>
              <a:t>Hispanic</a:t>
            </a:r>
            <a:r>
              <a:rPr lang="en-US" altLang="en-US" sz="2400">
                <a:solidFill>
                  <a:schemeClr val="accent2"/>
                </a:solidFill>
              </a:rPr>
              <a:t> person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C53689E1-FFED-F047-BEC3-F1969BE2FE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25" y="609600"/>
            <a:ext cx="904875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Match statistics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500781-6936-DE4E-9367-B936715BAD3A}"/>
              </a:ext>
            </a:extLst>
          </p:cNvPr>
          <p:cNvGraphicFramePr>
            <a:graphicFrameLocks noGrp="1"/>
          </p:cNvGraphicFramePr>
          <p:nvPr/>
        </p:nvGraphicFramePr>
        <p:xfrm>
          <a:off x="447675" y="1717675"/>
          <a:ext cx="8248650" cy="4694237"/>
        </p:xfrm>
        <a:graphic>
          <a:graphicData uri="http://schemas.openxmlformats.org/drawingml/2006/table">
            <a:tbl>
              <a:tblPr/>
              <a:tblGrid>
                <a:gridCol w="81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1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7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7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78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88802"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Item</a:t>
                      </a:r>
                    </a:p>
                  </a:txBody>
                  <a:tcPr marL="91423" marR="91423" marT="45723" marB="4572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Description</a:t>
                      </a:r>
                    </a:p>
                  </a:txBody>
                  <a:tcPr marL="91423" marR="91423" marT="45723" marB="4572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Franklin Washington</a:t>
                      </a:r>
                    </a:p>
                  </a:txBody>
                  <a:tcPr marL="91423" marR="91423" marT="45723" marB="4572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Shihab</a:t>
                      </a: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Mahmud</a:t>
                      </a:r>
                    </a:p>
                  </a:txBody>
                  <a:tcPr marL="91423" marR="91423" marT="45723" marB="4572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9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Lajayvian</a:t>
                      </a: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Daniels</a:t>
                      </a:r>
                    </a:p>
                  </a:txBody>
                  <a:tcPr marL="91423" marR="91423" marT="45723" marB="4572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87"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2-1</a:t>
                      </a:r>
                    </a:p>
                  </a:txBody>
                  <a:tcPr marL="91423" marR="91423" marT="45723" marB="45723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Charred hat</a:t>
                      </a:r>
                    </a:p>
                  </a:txBody>
                  <a:tcPr marL="91423" marR="91423" marT="45723" marB="45723" anchor="ctr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29.3 thousand</a:t>
                      </a:r>
                      <a:endParaRPr kumimoji="0" lang="en-US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23" marB="45723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23" marB="45723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23" marB="45723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87"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3-2</a:t>
                      </a:r>
                    </a:p>
                  </a:txBody>
                  <a:tcPr marL="91423" marR="91423"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Charred clothing</a:t>
                      </a:r>
                    </a:p>
                  </a:txBody>
                  <a:tcPr marL="91423" marR="91423" marT="45723" marB="45723" anchor="ctr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23" marB="45723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872       trillion</a:t>
                      </a:r>
                    </a:p>
                  </a:txBody>
                  <a:tcPr marL="91423" marR="91423"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87"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3-4</a:t>
                      </a:r>
                    </a:p>
                  </a:txBody>
                  <a:tcPr marL="91423" marR="91423"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Charred clothing</a:t>
                      </a:r>
                    </a:p>
                  </a:txBody>
                  <a:tcPr marL="91423" marR="91423" marT="45723" marB="45723" anchor="ctr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23" marB="45723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77.1    million</a:t>
                      </a:r>
                    </a:p>
                  </a:txBody>
                  <a:tcPr marL="91423" marR="91423"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87"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4A-1</a:t>
                      </a:r>
                    </a:p>
                  </a:txBody>
                  <a:tcPr marL="91423" marR="91423"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Pair of black Adidas sneakers, right sneaker</a:t>
                      </a:r>
                    </a:p>
                  </a:txBody>
                  <a:tcPr marL="91423" marR="91423" marT="45723" marB="45723" anchor="ctr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23" marB="45723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194 quadrillion</a:t>
                      </a:r>
                    </a:p>
                  </a:txBody>
                  <a:tcPr marL="91423" marR="91423"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0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4B-2</a:t>
                      </a:r>
                    </a:p>
                  </a:txBody>
                  <a:tcPr marL="91423" marR="91423"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Pair of black Adidas sneakers, left sneaker</a:t>
                      </a:r>
                    </a:p>
                  </a:txBody>
                  <a:tcPr marL="91423" marR="91423" marT="45723" marB="45723" anchor="ctr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23" marB="45723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789      billion</a:t>
                      </a:r>
                    </a:p>
                  </a:txBody>
                  <a:tcPr marL="91423" marR="91423"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8F21CA4-24DA-8D43-B667-6E8C75D2EE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The power of DNA testing </a:t>
            </a:r>
          </a:p>
        </p:txBody>
      </p:sp>
      <p:sp>
        <p:nvSpPr>
          <p:cNvPr id="89091" name="Text Box 3">
            <a:extLst>
              <a:ext uri="{FF2B5EF4-FFF2-40B4-BE49-F238E27FC236}">
                <a16:creationId xmlns:a16="http://schemas.microsoft.com/office/drawing/2014/main" id="{67BE77E0-3A9B-C845-9CED-2C4E2C818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329" y="1875134"/>
            <a:ext cx="54553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Nice try but no potato for New Zealand</a:t>
            </a: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16EFCE8E-39DF-6840-994D-60D017843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706" y="2863847"/>
            <a:ext cx="4524587" cy="30163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CC4624-C261-D94B-96B2-54625994D630}"/>
              </a:ext>
            </a:extLst>
          </p:cNvPr>
          <p:cNvSpPr txBox="1"/>
          <p:nvPr/>
        </p:nvSpPr>
        <p:spPr>
          <a:xfrm>
            <a:off x="80167" y="6150770"/>
            <a:ext cx="8983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News: Fails to make the Guinness World Records (March 2022)</a:t>
            </a:r>
          </a:p>
        </p:txBody>
      </p:sp>
    </p:spTree>
    <p:extLst>
      <p:ext uri="{BB962C8B-B14F-4D97-AF65-F5344CB8AC3E}">
        <p14:creationId xmlns:p14="http://schemas.microsoft.com/office/powerpoint/2010/main" val="3810532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1C9D58EE-E41A-0B4D-B40E-9F51AAB2B9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25" y="609600"/>
            <a:ext cx="904875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Match statistics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19D59CC-CC28-F641-B916-4BBD8C0907C6}"/>
              </a:ext>
            </a:extLst>
          </p:cNvPr>
          <p:cNvGraphicFramePr>
            <a:graphicFrameLocks noGrp="1"/>
          </p:cNvGraphicFramePr>
          <p:nvPr/>
        </p:nvGraphicFramePr>
        <p:xfrm>
          <a:off x="447675" y="1717675"/>
          <a:ext cx="8248650" cy="4708561"/>
        </p:xfrm>
        <a:graphic>
          <a:graphicData uri="http://schemas.openxmlformats.org/drawingml/2006/table">
            <a:tbl>
              <a:tblPr/>
              <a:tblGrid>
                <a:gridCol w="813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1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7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7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78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88671"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Item</a:t>
                      </a:r>
                    </a:p>
                  </a:txBody>
                  <a:tcPr marL="91423" marR="91423" marT="45713" marB="4571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Description</a:t>
                      </a:r>
                    </a:p>
                  </a:txBody>
                  <a:tcPr marL="91423" marR="91423" marT="45713" marB="4571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Franklin Washington</a:t>
                      </a:r>
                    </a:p>
                  </a:txBody>
                  <a:tcPr marL="91423" marR="91423" marT="45713" marB="4571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Shihab</a:t>
                      </a: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Mahmud</a:t>
                      </a:r>
                    </a:p>
                  </a:txBody>
                  <a:tcPr marL="91423" marR="91423" marT="45713" marB="4571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9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Lajayvian</a:t>
                      </a: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Daniels</a:t>
                      </a:r>
                    </a:p>
                  </a:txBody>
                  <a:tcPr marL="91423" marR="91423" marT="45713" marB="4571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971"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2-1</a:t>
                      </a:r>
                    </a:p>
                  </a:txBody>
                  <a:tcPr marL="91423" marR="91423" marT="45713" marB="45713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Charred hat</a:t>
                      </a:r>
                    </a:p>
                  </a:txBody>
                  <a:tcPr marL="91423" marR="91423" marT="45713" marB="45713" anchor="ctr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4.47</a:t>
                      </a:r>
                      <a:endParaRPr kumimoji="0" lang="en-US" altLang="x-non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13" marB="45713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13" marB="45713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13" marB="45713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971"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3-2</a:t>
                      </a:r>
                    </a:p>
                  </a:txBody>
                  <a:tcPr marL="91423" marR="91423"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Charred clothing</a:t>
                      </a:r>
                    </a:p>
                  </a:txBody>
                  <a:tcPr marL="91423" marR="91423" marT="45713" marB="45713" anchor="ctr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13" marB="45713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14.94</a:t>
                      </a:r>
                    </a:p>
                  </a:txBody>
                  <a:tcPr marL="91423" marR="91423"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971"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3-4</a:t>
                      </a:r>
                    </a:p>
                  </a:txBody>
                  <a:tcPr marL="91423" marR="91423"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Charred clothing</a:t>
                      </a:r>
                    </a:p>
                  </a:txBody>
                  <a:tcPr marL="91423" marR="91423" marT="45713" marB="45713" anchor="ctr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13" marB="45713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7.89</a:t>
                      </a:r>
                    </a:p>
                  </a:txBody>
                  <a:tcPr marL="91423" marR="91423"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3971"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4A-1</a:t>
                      </a:r>
                    </a:p>
                  </a:txBody>
                  <a:tcPr marL="91423" marR="91423"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Pair of black Adidas sneakers, right sneaker</a:t>
                      </a:r>
                    </a:p>
                  </a:txBody>
                  <a:tcPr marL="91423" marR="91423" marT="45713" marB="45713" anchor="ctr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13" marB="45713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algn="l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algn="l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algn="l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17.29</a:t>
                      </a:r>
                    </a:p>
                  </a:txBody>
                  <a:tcPr marL="91423" marR="91423"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397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4B-2</a:t>
                      </a:r>
                    </a:p>
                  </a:txBody>
                  <a:tcPr marL="91423" marR="91423"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Pair of black Adidas sneakers, left sneaker</a:t>
                      </a:r>
                    </a:p>
                  </a:txBody>
                  <a:tcPr marL="91423" marR="91423" marT="45713" marB="45713" anchor="ctr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13" marB="45713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x-none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23" marR="91423"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11.90</a:t>
                      </a:r>
                    </a:p>
                  </a:txBody>
                  <a:tcPr marL="91423" marR="91423" marT="45713" marB="4571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1C9D58EE-E41A-0B4D-B40E-9F51AAB2B9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625" y="609600"/>
            <a:ext cx="904875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Admissibility challenge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C4015C-3531-664D-A9EF-EEE1B4EE3888}"/>
              </a:ext>
            </a:extLst>
          </p:cNvPr>
          <p:cNvSpPr txBox="1"/>
          <p:nvPr/>
        </p:nvSpPr>
        <p:spPr>
          <a:xfrm>
            <a:off x="903526" y="1836737"/>
            <a:ext cx="73369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Defendant’s Motion to Exclude the Interpretation of 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DNA Mixtures by the </a:t>
            </a:r>
            <a:r>
              <a:rPr lang="en-US" dirty="0" err="1">
                <a:solidFill>
                  <a:srgbClr val="7030A0"/>
                </a:solidFill>
              </a:rPr>
              <a:t>TrueAllele</a:t>
            </a:r>
            <a:r>
              <a:rPr lang="en-US" dirty="0">
                <a:solidFill>
                  <a:srgbClr val="7030A0"/>
                </a:solidFill>
              </a:rPr>
              <a:t> Software Due to the 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Failure to Perform the Required Internal Validation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5B0DD8-9278-014F-BC14-D962BBE17EA8}"/>
              </a:ext>
            </a:extLst>
          </p:cNvPr>
          <p:cNvSpPr txBox="1"/>
          <p:nvPr/>
        </p:nvSpPr>
        <p:spPr>
          <a:xfrm>
            <a:off x="957263" y="3570744"/>
            <a:ext cx="73231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The defendant alleged that the results of the </a:t>
            </a:r>
            <a:r>
              <a:rPr lang="en-US" dirty="0" err="1">
                <a:solidFill>
                  <a:srgbClr val="002060"/>
                </a:solidFill>
              </a:rPr>
              <a:t>TrueAllele</a:t>
            </a:r>
            <a:r>
              <a:rPr lang="en-US" dirty="0">
                <a:solidFill>
                  <a:srgbClr val="002060"/>
                </a:solidFill>
              </a:rPr>
              <a:t> analysis were </a:t>
            </a:r>
            <a:r>
              <a:rPr lang="en-US" b="1" dirty="0">
                <a:solidFill>
                  <a:srgbClr val="002060"/>
                </a:solidFill>
              </a:rPr>
              <a:t>not admissible </a:t>
            </a:r>
            <a:r>
              <a:rPr lang="en-US" dirty="0">
                <a:solidFill>
                  <a:srgbClr val="002060"/>
                </a:solidFill>
              </a:rPr>
              <a:t>because the evidentiary requirements </a:t>
            </a:r>
            <a:r>
              <a:rPr lang="en-US" b="1" dirty="0">
                <a:solidFill>
                  <a:srgbClr val="002060"/>
                </a:solidFill>
              </a:rPr>
              <a:t>under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Frye</a:t>
            </a:r>
            <a:r>
              <a:rPr lang="en-US" dirty="0">
                <a:solidFill>
                  <a:srgbClr val="002060"/>
                </a:solidFill>
              </a:rPr>
              <a:t> had not been met. Specifically, the defendant argued that the </a:t>
            </a:r>
            <a:r>
              <a:rPr lang="en-US" dirty="0" err="1">
                <a:solidFill>
                  <a:srgbClr val="002060"/>
                </a:solidFill>
              </a:rPr>
              <a:t>TrueAllele</a:t>
            </a:r>
            <a:r>
              <a:rPr lang="en-US" dirty="0">
                <a:solidFill>
                  <a:srgbClr val="002060"/>
                </a:solidFill>
              </a:rPr>
              <a:t> interpretation process </a:t>
            </a:r>
            <a:r>
              <a:rPr lang="en-US" b="1" dirty="0">
                <a:solidFill>
                  <a:srgbClr val="002060"/>
                </a:solidFill>
              </a:rPr>
              <a:t>lacked an internal validation</a:t>
            </a:r>
            <a:r>
              <a:rPr lang="en-US" dirty="0">
                <a:solidFill>
                  <a:srgbClr val="002060"/>
                </a:solidFill>
              </a:rPr>
              <a:t> mechanism, as </a:t>
            </a:r>
            <a:r>
              <a:rPr lang="en-US" b="1" dirty="0">
                <a:solidFill>
                  <a:srgbClr val="002060"/>
                </a:solidFill>
              </a:rPr>
              <a:t>“required” </a:t>
            </a:r>
            <a:r>
              <a:rPr lang="en-US" dirty="0">
                <a:solidFill>
                  <a:srgbClr val="002060"/>
                </a:solidFill>
              </a:rPr>
              <a:t>under </a:t>
            </a:r>
            <a:r>
              <a:rPr lang="en-US" b="1" dirty="0">
                <a:solidFill>
                  <a:srgbClr val="002060"/>
                </a:solidFill>
              </a:rPr>
              <a:t>generally accepted </a:t>
            </a:r>
            <a:r>
              <a:rPr lang="en-US" dirty="0">
                <a:solidFill>
                  <a:srgbClr val="002060"/>
                </a:solidFill>
              </a:rPr>
              <a:t>national standards. </a:t>
            </a:r>
          </a:p>
        </p:txBody>
      </p:sp>
    </p:spTree>
    <p:extLst>
      <p:ext uri="{BB962C8B-B14F-4D97-AF65-F5344CB8AC3E}">
        <p14:creationId xmlns:p14="http://schemas.microsoft.com/office/powerpoint/2010/main" val="2197548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Irrelevant standard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B41CF6-63AB-8247-AB53-87548D6BC06C}"/>
              </a:ext>
            </a:extLst>
          </p:cNvPr>
          <p:cNvSpPr txBox="1"/>
          <p:nvPr/>
        </p:nvSpPr>
        <p:spPr>
          <a:xfrm>
            <a:off x="743967" y="1770148"/>
            <a:ext cx="76560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If a standard isn’t relevant to a technology,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then it isn’t applicable to that technology. </a:t>
            </a:r>
          </a:p>
          <a:p>
            <a:pPr algn="ctr"/>
            <a:r>
              <a:rPr lang="en-US" dirty="0" err="1">
                <a:solidFill>
                  <a:srgbClr val="002060"/>
                </a:solidFill>
              </a:rPr>
              <a:t>TrueAllele</a:t>
            </a:r>
            <a:r>
              <a:rPr lang="en-US" dirty="0">
                <a:solidFill>
                  <a:srgbClr val="002060"/>
                </a:solidFill>
              </a:rPr>
              <a:t> doesn’t need or use calibration parameters, </a:t>
            </a:r>
          </a:p>
          <a:p>
            <a:pPr algn="ctr"/>
            <a:r>
              <a:rPr lang="en-US" dirty="0">
                <a:solidFill>
                  <a:srgbClr val="002060"/>
                </a:solidFill>
              </a:rPr>
              <a:t>because it learns that information from the data. 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E76401A-2ED6-2747-BE3D-4A1501136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862" y="3814158"/>
            <a:ext cx="2373630" cy="1781943"/>
          </a:xfrm>
          <a:prstGeom prst="rect">
            <a:avLst/>
          </a:prstGeom>
        </p:spPr>
      </p:pic>
      <p:pic>
        <p:nvPicPr>
          <p:cNvPr id="9" name="Picture 8" descr="A close-up of a car engine&#10;&#10;Description automatically generated with medium confidence">
            <a:extLst>
              <a:ext uri="{FF2B5EF4-FFF2-40B4-BE49-F238E27FC236}">
                <a16:creationId xmlns:a16="http://schemas.microsoft.com/office/drawing/2014/main" id="{03A10F80-0288-6B41-B311-0ABA9EAB4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652" y="3812995"/>
            <a:ext cx="2395723" cy="17819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112CAF-81C8-8F41-B0BB-92DEC2E30503}"/>
              </a:ext>
            </a:extLst>
          </p:cNvPr>
          <p:cNvSpPr txBox="1"/>
          <p:nvPr/>
        </p:nvSpPr>
        <p:spPr>
          <a:xfrm>
            <a:off x="4980952" y="5552114"/>
            <a:ext cx="3504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Automatic</a:t>
            </a:r>
            <a:r>
              <a:rPr lang="en-US" dirty="0">
                <a:solidFill>
                  <a:srgbClr val="0432FF"/>
                </a:solidFill>
              </a:rPr>
              <a:t> transmission</a:t>
            </a:r>
          </a:p>
          <a:p>
            <a:pPr algn="ctr"/>
            <a:r>
              <a:rPr lang="en-US" dirty="0">
                <a:solidFill>
                  <a:srgbClr val="0432FF"/>
                </a:solidFill>
              </a:rPr>
              <a:t>has no clutch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21EB8F-7364-F14B-98E8-43E217A6BED3}"/>
              </a:ext>
            </a:extLst>
          </p:cNvPr>
          <p:cNvSpPr txBox="1"/>
          <p:nvPr/>
        </p:nvSpPr>
        <p:spPr>
          <a:xfrm>
            <a:off x="904251" y="5555600"/>
            <a:ext cx="3058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Manual</a:t>
            </a:r>
            <a:r>
              <a:rPr lang="en-US" dirty="0">
                <a:solidFill>
                  <a:srgbClr val="C00000"/>
                </a:solidFill>
              </a:rPr>
              <a:t> transmission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has a clutch</a:t>
            </a:r>
          </a:p>
        </p:txBody>
      </p:sp>
    </p:spTree>
    <p:extLst>
      <p:ext uri="{BB962C8B-B14F-4D97-AF65-F5344CB8AC3E}">
        <p14:creationId xmlns:p14="http://schemas.microsoft.com/office/powerpoint/2010/main" val="1616840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>
            <a:extLst>
              <a:ext uri="{FF2B5EF4-FFF2-40B4-BE49-F238E27FC236}">
                <a16:creationId xmlns:a16="http://schemas.microsoft.com/office/drawing/2014/main" id="{9C5A7114-8134-4F46-AFBC-1AD50D1EF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62575"/>
            <a:ext cx="2971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>
            <a:extLst>
              <a:ext uri="{FF2B5EF4-FFF2-40B4-BE49-F238E27FC236}">
                <a16:creationId xmlns:a16="http://schemas.microsoft.com/office/drawing/2014/main" id="{08FEBFD8-D1C0-1E4B-9B1B-FBFBEF90E6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0668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 b="1">
                <a:ea typeface="ＭＳ Ｐゴシック" panose="020B0600070205080204" pitchFamily="34" charset="-128"/>
              </a:rPr>
              <a:t>TrueAllele</a:t>
            </a:r>
            <a:r>
              <a:rPr lang="en-US" altLang="en-US" sz="4000" b="1" baseline="30000">
                <a:ea typeface="ＭＳ Ｐゴシック" panose="020B0600070205080204" pitchFamily="34" charset="-128"/>
              </a:rPr>
              <a:t>®</a:t>
            </a:r>
            <a:r>
              <a:rPr lang="en-US" altLang="en-US" sz="4000" b="1">
                <a:ea typeface="ＭＳ Ｐゴシック" panose="020B0600070205080204" pitchFamily="34" charset="-128"/>
              </a:rPr>
              <a:t> validation:</a:t>
            </a:r>
            <a:br>
              <a:rPr lang="en-US" altLang="en-US" sz="4000" b="1">
                <a:ea typeface="ＭＳ Ｐゴシック" panose="020B0600070205080204" pitchFamily="34" charset="-128"/>
              </a:rPr>
            </a:br>
            <a:r>
              <a:rPr lang="en-US" altLang="en-US" sz="4000" b="1">
                <a:ea typeface="ＭＳ Ｐゴシック" panose="020B0600070205080204" pitchFamily="34" charset="-128"/>
              </a:rPr>
              <a:t>Computer interpretation of</a:t>
            </a:r>
            <a:br>
              <a:rPr lang="en-US" altLang="en-US" sz="4000" b="1">
                <a:ea typeface="ＭＳ Ｐゴシック" panose="020B0600070205080204" pitchFamily="34" charset="-128"/>
              </a:rPr>
            </a:br>
            <a:r>
              <a:rPr lang="en-US" altLang="en-US" sz="4000" b="1">
                <a:ea typeface="ＭＳ Ｐゴシック" panose="020B0600070205080204" pitchFamily="34" charset="-128"/>
              </a:rPr>
              <a:t>DNA mixture evidence</a:t>
            </a:r>
          </a:p>
        </p:txBody>
      </p:sp>
      <p:sp>
        <p:nvSpPr>
          <p:cNvPr id="89092" name="Text Box 4">
            <a:extLst>
              <a:ext uri="{FF2B5EF4-FFF2-40B4-BE49-F238E27FC236}">
                <a16:creationId xmlns:a16="http://schemas.microsoft.com/office/drawing/2014/main" id="{B43AB285-72B5-6446-BE2C-33D3B698C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962400"/>
            <a:ext cx="38560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Mark W Perlin, PhD, MD, PhD</a:t>
            </a:r>
          </a:p>
          <a:p>
            <a:pPr algn="ctr">
              <a:defRPr/>
            </a:pPr>
            <a:r>
              <a:rPr lang="en-US" alt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Cybergenetics</a:t>
            </a:r>
            <a:r>
              <a:rPr lang="en-US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Pittsburgh, PA</a:t>
            </a:r>
          </a:p>
        </p:txBody>
      </p:sp>
      <p:sp>
        <p:nvSpPr>
          <p:cNvPr id="89093" name="Text Box 5">
            <a:extLst>
              <a:ext uri="{FF2B5EF4-FFF2-40B4-BE49-F238E27FC236}">
                <a16:creationId xmlns:a16="http://schemas.microsoft.com/office/drawing/2014/main" id="{2333287E-AA16-AF49-8735-65FDC4942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6457950"/>
            <a:ext cx="28424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Cybergenetics © 2003-2022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307EA26F-510B-CE4C-B5F1-83ED11FB80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Explaining DNA mixtures</a:t>
            </a:r>
          </a:p>
        </p:txBody>
      </p:sp>
      <p:grpSp>
        <p:nvGrpSpPr>
          <p:cNvPr id="27650" name="Group 5">
            <a:extLst>
              <a:ext uri="{FF2B5EF4-FFF2-40B4-BE49-F238E27FC236}">
                <a16:creationId xmlns:a16="http://schemas.microsoft.com/office/drawing/2014/main" id="{4F069C70-0AF1-484E-AF18-392112AB961A}"/>
              </a:ext>
            </a:extLst>
          </p:cNvPr>
          <p:cNvGrpSpPr>
            <a:grpSpLocks/>
          </p:cNvGrpSpPr>
          <p:nvPr/>
        </p:nvGrpSpPr>
        <p:grpSpPr bwMode="auto">
          <a:xfrm>
            <a:off x="0" y="1025525"/>
            <a:ext cx="9144000" cy="2373313"/>
            <a:chOff x="0" y="987734"/>
            <a:chExt cx="9144000" cy="2373116"/>
          </a:xfrm>
        </p:grpSpPr>
        <p:pic>
          <p:nvPicPr>
            <p:cNvPr id="4" name="Picture 3" descr="JFS2001.jpeg">
              <a:extLst>
                <a:ext uri="{FF2B5EF4-FFF2-40B4-BE49-F238E27FC236}">
                  <a16:creationId xmlns:a16="http://schemas.microsoft.com/office/drawing/2014/main" id="{F909F73F-E91E-A448-8CC3-9565235A6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t="11732" r="7752" b="10962"/>
            <a:stretch/>
          </p:blipFill>
          <p:spPr>
            <a:xfrm>
              <a:off x="1032447" y="1603457"/>
              <a:ext cx="7216718" cy="1757393"/>
            </a:xfrm>
            <a:prstGeom prst="rect">
              <a:avLst/>
            </a:prstGeom>
          </p:spPr>
        </p:pic>
        <p:pic>
          <p:nvPicPr>
            <p:cNvPr id="27657" name="Picture 4" descr="JFS2011.jpeg">
              <a:extLst>
                <a:ext uri="{FF2B5EF4-FFF2-40B4-BE49-F238E27FC236}">
                  <a16:creationId xmlns:a16="http://schemas.microsoft.com/office/drawing/2014/main" id="{B971D8A8-964F-5F42-8CEA-E44D518B9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829"/>
            <a:stretch>
              <a:fillRect/>
            </a:stretch>
          </p:blipFill>
          <p:spPr bwMode="auto">
            <a:xfrm>
              <a:off x="0" y="987734"/>
              <a:ext cx="9144000" cy="667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042822F-2907-AB47-AE0B-2155B58B3B3C}"/>
              </a:ext>
            </a:extLst>
          </p:cNvPr>
          <p:cNvSpPr txBox="1"/>
          <p:nvPr/>
        </p:nvSpPr>
        <p:spPr>
          <a:xfrm>
            <a:off x="7705725" y="1671638"/>
            <a:ext cx="9906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2001</a:t>
            </a:r>
          </a:p>
        </p:txBody>
      </p:sp>
      <p:pic>
        <p:nvPicPr>
          <p:cNvPr id="27653" name="Picture 9">
            <a:extLst>
              <a:ext uri="{FF2B5EF4-FFF2-40B4-BE49-F238E27FC236}">
                <a16:creationId xmlns:a16="http://schemas.microsoft.com/office/drawing/2014/main" id="{7745CECD-D460-A844-950E-5FEA29109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57600"/>
            <a:ext cx="2197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10">
            <a:extLst>
              <a:ext uri="{FF2B5EF4-FFF2-40B4-BE49-F238E27FC236}">
                <a16:creationId xmlns:a16="http://schemas.microsoft.com/office/drawing/2014/main" id="{8CFACA61-7C13-B542-89CF-06C13170D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4191000"/>
            <a:ext cx="3181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00000"/>
                </a:solidFill>
              </a:rPr>
              <a:t>DNA peak height data</a:t>
            </a:r>
          </a:p>
        </p:txBody>
      </p:sp>
      <p:sp>
        <p:nvSpPr>
          <p:cNvPr id="27655" name="TextBox 11">
            <a:extLst>
              <a:ext uri="{FF2B5EF4-FFF2-40B4-BE49-F238E27FC236}">
                <a16:creationId xmlns:a16="http://schemas.microsoft.com/office/drawing/2014/main" id="{C3086404-AEE2-A34B-B95E-AD67D9838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650" y="5600700"/>
            <a:ext cx="2665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B050"/>
                </a:solidFill>
              </a:rPr>
              <a:t>Sum of genotypes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0713FEE8-6B19-F84F-8C54-5C89D4B4BC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Peer-reviewed validation studies </a:t>
            </a:r>
            <a:endParaRPr lang="en-US" altLang="en-US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0722" name="TextBox 4">
            <a:extLst>
              <a:ext uri="{FF2B5EF4-FFF2-40B4-BE49-F238E27FC236}">
                <a16:creationId xmlns:a16="http://schemas.microsoft.com/office/drawing/2014/main" id="{C4C22D5E-2D08-6A4C-B5CA-1934EEDE8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68338"/>
            <a:ext cx="8915400" cy="64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</a:rPr>
              <a:t>Perlin MW, </a:t>
            </a:r>
            <a:r>
              <a:rPr lang="en-US" altLang="en-US" sz="1600" dirty="0" err="1">
                <a:solidFill>
                  <a:srgbClr val="0000FF"/>
                </a:solidFill>
              </a:rPr>
              <a:t>Sinelnikov</a:t>
            </a:r>
            <a:r>
              <a:rPr lang="en-US" altLang="en-US" sz="1600" dirty="0">
                <a:solidFill>
                  <a:srgbClr val="0000FF"/>
                </a:solidFill>
              </a:rPr>
              <a:t> A. An information gap in DNA evidence interpretation. </a:t>
            </a:r>
            <a:r>
              <a:rPr lang="en-US" altLang="en-US" sz="1600" i="1" dirty="0" err="1">
                <a:solidFill>
                  <a:srgbClr val="0000FF"/>
                </a:solidFill>
              </a:rPr>
              <a:t>PLoS</a:t>
            </a:r>
            <a:r>
              <a:rPr lang="en-US" altLang="en-US" sz="1600" i="1" dirty="0">
                <a:solidFill>
                  <a:srgbClr val="0000FF"/>
                </a:solidFill>
              </a:rPr>
              <a:t> ONE</a:t>
            </a:r>
            <a:r>
              <a:rPr lang="en-US" altLang="en-US" sz="1600" dirty="0">
                <a:solidFill>
                  <a:srgbClr val="0000FF"/>
                </a:solidFill>
              </a:rPr>
              <a:t>. 2009;4(12):e8327.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</a:rPr>
              <a:t>Ballantyne J, Hanson EK, Perlin MW. DNA mixture genotyping by probabilistic computer interpretation of binomially-sampled laser captured cell populations: Combining quantitative data for greater identification information. </a:t>
            </a:r>
            <a:r>
              <a:rPr lang="en-US" altLang="en-US" sz="1600" i="1" dirty="0">
                <a:solidFill>
                  <a:srgbClr val="0000FF"/>
                </a:solidFill>
              </a:rPr>
              <a:t>Science &amp; Justice</a:t>
            </a:r>
            <a:r>
              <a:rPr lang="en-US" altLang="en-US" sz="1600" dirty="0">
                <a:solidFill>
                  <a:srgbClr val="0000FF"/>
                </a:solidFill>
              </a:rPr>
              <a:t>. 2013;53(2):103-114.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</a:rPr>
              <a:t>Perlin MW, </a:t>
            </a:r>
            <a:r>
              <a:rPr lang="en-US" altLang="en-US" sz="1600" dirty="0" err="1">
                <a:solidFill>
                  <a:srgbClr val="0000FF"/>
                </a:solidFill>
              </a:rPr>
              <a:t>Hornyak</a:t>
            </a:r>
            <a:r>
              <a:rPr lang="en-US" altLang="en-US" sz="1600" dirty="0">
                <a:solidFill>
                  <a:srgbClr val="0000FF"/>
                </a:solidFill>
              </a:rPr>
              <a:t> J, Sugimoto G, Miller K. </a:t>
            </a:r>
            <a:r>
              <a:rPr lang="en-US" altLang="en-US" sz="1600" dirty="0" err="1">
                <a:solidFill>
                  <a:srgbClr val="0000FF"/>
                </a:solidFill>
              </a:rPr>
              <a:t>TrueAllele</a:t>
            </a:r>
            <a:r>
              <a:rPr lang="en-US" altLang="en-US" sz="1600" baseline="30000" dirty="0">
                <a:solidFill>
                  <a:srgbClr val="0000FF"/>
                </a:solidFill>
              </a:rPr>
              <a:t>®</a:t>
            </a:r>
            <a:r>
              <a:rPr lang="en-US" altLang="en-US" sz="1600" dirty="0">
                <a:solidFill>
                  <a:srgbClr val="0000FF"/>
                </a:solidFill>
              </a:rPr>
              <a:t> genotype identification on DNA mixtures containing up to five unknown contributors. </a:t>
            </a:r>
            <a:r>
              <a:rPr lang="en-US" altLang="en-US" sz="1600" i="1" dirty="0">
                <a:solidFill>
                  <a:srgbClr val="0000FF"/>
                </a:solidFill>
              </a:rPr>
              <a:t>Journal of Forensic Sciences</a:t>
            </a:r>
            <a:r>
              <a:rPr lang="en-US" altLang="en-US" sz="1600" dirty="0">
                <a:solidFill>
                  <a:srgbClr val="0000FF"/>
                </a:solidFill>
              </a:rPr>
              <a:t>. 2015;60(4):857-868.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</a:rPr>
              <a:t>Greenspoon SA, </a:t>
            </a:r>
            <a:r>
              <a:rPr lang="en-US" altLang="en-US" sz="1600" dirty="0" err="1">
                <a:solidFill>
                  <a:srgbClr val="0000FF"/>
                </a:solidFill>
              </a:rPr>
              <a:t>Schiermeier</a:t>
            </a:r>
            <a:r>
              <a:rPr lang="en-US" altLang="en-US" sz="1600" dirty="0">
                <a:solidFill>
                  <a:srgbClr val="0000FF"/>
                </a:solidFill>
              </a:rPr>
              <a:t>-Wood L, Jenkins BC. Establishing the limits of </a:t>
            </a:r>
            <a:r>
              <a:rPr lang="en-US" altLang="en-US" sz="1600" dirty="0" err="1">
                <a:solidFill>
                  <a:srgbClr val="0000FF"/>
                </a:solidFill>
              </a:rPr>
              <a:t>TrueAllele</a:t>
            </a:r>
            <a:r>
              <a:rPr lang="en-US" altLang="en-US" sz="1600" baseline="30000" dirty="0">
                <a:solidFill>
                  <a:srgbClr val="0000FF"/>
                </a:solidFill>
              </a:rPr>
              <a:t>®</a:t>
            </a:r>
            <a:r>
              <a:rPr lang="en-US" altLang="en-US" sz="1600" dirty="0">
                <a:solidFill>
                  <a:srgbClr val="0000FF"/>
                </a:solidFill>
              </a:rPr>
              <a:t> Casework: a validation study. </a:t>
            </a:r>
            <a:r>
              <a:rPr lang="en-US" altLang="en-US" sz="1600" i="1" dirty="0">
                <a:solidFill>
                  <a:srgbClr val="0000FF"/>
                </a:solidFill>
              </a:rPr>
              <a:t>Journal of Forensic Sciences</a:t>
            </a:r>
            <a:r>
              <a:rPr lang="en-US" altLang="en-US" sz="1600" dirty="0">
                <a:solidFill>
                  <a:srgbClr val="0000FF"/>
                </a:solidFill>
              </a:rPr>
              <a:t>. 2015;60(5):1263-1276.</a:t>
            </a:r>
            <a:r>
              <a:rPr lang="en-US" altLang="en-US" sz="1600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</a:rPr>
              <a:t>Bauer DW, Butt N, </a:t>
            </a:r>
            <a:r>
              <a:rPr lang="en-US" altLang="en-US" sz="1600" dirty="0" err="1">
                <a:solidFill>
                  <a:srgbClr val="0000FF"/>
                </a:solidFill>
              </a:rPr>
              <a:t>Hornyak</a:t>
            </a:r>
            <a:r>
              <a:rPr lang="en-US" altLang="en-US" sz="1600" dirty="0">
                <a:solidFill>
                  <a:srgbClr val="0000FF"/>
                </a:solidFill>
              </a:rPr>
              <a:t> JM, Perlin MW. Validating </a:t>
            </a:r>
            <a:r>
              <a:rPr lang="en-US" altLang="en-US" sz="1600" dirty="0" err="1">
                <a:solidFill>
                  <a:srgbClr val="0000FF"/>
                </a:solidFill>
              </a:rPr>
              <a:t>TrueAllele</a:t>
            </a:r>
            <a:r>
              <a:rPr lang="en-US" altLang="en-US" sz="1600" baseline="30000" dirty="0">
                <a:solidFill>
                  <a:srgbClr val="0000FF"/>
                </a:solidFill>
              </a:rPr>
              <a:t>®</a:t>
            </a:r>
            <a:r>
              <a:rPr lang="en-US" altLang="en-US" sz="1600" dirty="0">
                <a:solidFill>
                  <a:srgbClr val="0000FF"/>
                </a:solidFill>
              </a:rPr>
              <a:t> interpretation of DNA mixtures containing up to ten unknown contributors. </a:t>
            </a:r>
            <a:r>
              <a:rPr lang="en-US" altLang="en-US" sz="1600" i="1" dirty="0">
                <a:solidFill>
                  <a:srgbClr val="0000FF"/>
                </a:solidFill>
              </a:rPr>
              <a:t>Journal of Forensic Sciences</a:t>
            </a:r>
            <a:r>
              <a:rPr lang="en-US" altLang="en-US" sz="1600" dirty="0">
                <a:solidFill>
                  <a:srgbClr val="0000FF"/>
                </a:solidFill>
              </a:rPr>
              <a:t>. 2020; 65(2):380-398.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0"/>
                </a:solidFill>
              </a:rPr>
              <a:t>Perlin MW, Legler MM, Spencer CE, Smith JL, Allan WP, Belrose JL, </a:t>
            </a:r>
            <a:r>
              <a:rPr lang="en-US" altLang="en-US" sz="1600" dirty="0" err="1">
                <a:solidFill>
                  <a:srgbClr val="000090"/>
                </a:solidFill>
              </a:rPr>
              <a:t>Duceman</a:t>
            </a:r>
            <a:r>
              <a:rPr lang="en-US" altLang="en-US" sz="1600" dirty="0">
                <a:solidFill>
                  <a:srgbClr val="000090"/>
                </a:solidFill>
              </a:rPr>
              <a:t> BW. Validating </a:t>
            </a:r>
            <a:r>
              <a:rPr lang="en-US" altLang="en-US" sz="1600" dirty="0" err="1">
                <a:solidFill>
                  <a:srgbClr val="000090"/>
                </a:solidFill>
              </a:rPr>
              <a:t>TrueAllele</a:t>
            </a:r>
            <a:r>
              <a:rPr lang="en-US" altLang="en-US" sz="1600" baseline="30000" dirty="0">
                <a:solidFill>
                  <a:srgbClr val="000090"/>
                </a:solidFill>
              </a:rPr>
              <a:t>®</a:t>
            </a:r>
            <a:r>
              <a:rPr lang="en-US" altLang="en-US" sz="1600" dirty="0">
                <a:solidFill>
                  <a:srgbClr val="000090"/>
                </a:solidFill>
              </a:rPr>
              <a:t> DNA mixture interpretation. </a:t>
            </a:r>
            <a:r>
              <a:rPr lang="en-US" altLang="en-US" sz="1600" i="1" dirty="0">
                <a:solidFill>
                  <a:srgbClr val="000090"/>
                </a:solidFill>
              </a:rPr>
              <a:t>Journal of Forensic Sciences</a:t>
            </a:r>
            <a:r>
              <a:rPr lang="en-US" altLang="en-US" sz="1600" dirty="0">
                <a:solidFill>
                  <a:srgbClr val="000090"/>
                </a:solidFill>
              </a:rPr>
              <a:t>. 2011;56(6):1430-1447.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9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0"/>
                </a:solidFill>
              </a:rPr>
              <a:t>Perlin MW, Belrose JL, </a:t>
            </a:r>
            <a:r>
              <a:rPr lang="en-US" altLang="en-US" sz="1600" dirty="0" err="1">
                <a:solidFill>
                  <a:srgbClr val="000090"/>
                </a:solidFill>
              </a:rPr>
              <a:t>Duceman</a:t>
            </a:r>
            <a:r>
              <a:rPr lang="en-US" altLang="en-US" sz="1600" dirty="0">
                <a:solidFill>
                  <a:srgbClr val="000090"/>
                </a:solidFill>
              </a:rPr>
              <a:t> BW. New York State </a:t>
            </a:r>
            <a:r>
              <a:rPr lang="en-US" altLang="en-US" sz="1600" dirty="0" err="1">
                <a:solidFill>
                  <a:srgbClr val="000090"/>
                </a:solidFill>
              </a:rPr>
              <a:t>TrueAllele</a:t>
            </a:r>
            <a:r>
              <a:rPr lang="en-US" altLang="en-US" sz="1600" baseline="30000" dirty="0">
                <a:solidFill>
                  <a:srgbClr val="000090"/>
                </a:solidFill>
              </a:rPr>
              <a:t>®</a:t>
            </a:r>
            <a:r>
              <a:rPr lang="en-US" altLang="en-US" sz="1600" dirty="0">
                <a:solidFill>
                  <a:srgbClr val="000090"/>
                </a:solidFill>
              </a:rPr>
              <a:t> Casework validation study. </a:t>
            </a:r>
            <a:r>
              <a:rPr lang="en-US" altLang="en-US" sz="1600" i="1" dirty="0">
                <a:solidFill>
                  <a:srgbClr val="000090"/>
                </a:solidFill>
              </a:rPr>
              <a:t>Journal of Forensic Sciences</a:t>
            </a:r>
            <a:r>
              <a:rPr lang="en-US" altLang="en-US" sz="1600" dirty="0">
                <a:solidFill>
                  <a:srgbClr val="000090"/>
                </a:solidFill>
              </a:rPr>
              <a:t>. 2013;58(6):1458-1466.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009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0"/>
                </a:solidFill>
              </a:rPr>
              <a:t>Perlin MW, Dormer K, </a:t>
            </a:r>
            <a:r>
              <a:rPr lang="en-US" altLang="en-US" sz="1600" dirty="0" err="1">
                <a:solidFill>
                  <a:srgbClr val="000090"/>
                </a:solidFill>
              </a:rPr>
              <a:t>Hornyak</a:t>
            </a:r>
            <a:r>
              <a:rPr lang="en-US" altLang="en-US" sz="1600" dirty="0">
                <a:solidFill>
                  <a:srgbClr val="000090"/>
                </a:solidFill>
              </a:rPr>
              <a:t> J, </a:t>
            </a:r>
            <a:r>
              <a:rPr lang="en-US" altLang="en-US" sz="1600" dirty="0" err="1">
                <a:solidFill>
                  <a:srgbClr val="000090"/>
                </a:solidFill>
              </a:rPr>
              <a:t>Schiermeier</a:t>
            </a:r>
            <a:r>
              <a:rPr lang="en-US" altLang="en-US" sz="1600" dirty="0">
                <a:solidFill>
                  <a:srgbClr val="000090"/>
                </a:solidFill>
              </a:rPr>
              <a:t>-Wood L, Greenspoon S. </a:t>
            </a:r>
            <a:r>
              <a:rPr lang="en-US" altLang="en-US" sz="1600" dirty="0" err="1">
                <a:solidFill>
                  <a:srgbClr val="000090"/>
                </a:solidFill>
              </a:rPr>
              <a:t>TrueAllele</a:t>
            </a:r>
            <a:r>
              <a:rPr lang="en-US" altLang="en-US" sz="1600" baseline="30000" dirty="0">
                <a:solidFill>
                  <a:srgbClr val="000090"/>
                </a:solidFill>
              </a:rPr>
              <a:t>®</a:t>
            </a:r>
            <a:r>
              <a:rPr lang="en-US" altLang="en-US" sz="1600" dirty="0">
                <a:solidFill>
                  <a:srgbClr val="000090"/>
                </a:solidFill>
              </a:rPr>
              <a:t> Casework on Virginia DNA mixture evidence: computer and manual interpretation in 72 reported criminal cases. </a:t>
            </a:r>
            <a:r>
              <a:rPr lang="en-US" altLang="en-US" sz="1600" i="1" dirty="0">
                <a:solidFill>
                  <a:srgbClr val="000090"/>
                </a:solidFill>
              </a:rPr>
              <a:t>PLOS ONE</a:t>
            </a:r>
            <a:r>
              <a:rPr lang="en-US" altLang="en-US" sz="1600" dirty="0">
                <a:solidFill>
                  <a:srgbClr val="000090"/>
                </a:solidFill>
              </a:rPr>
              <a:t>. 2014;(9)3:e92837.  </a:t>
            </a:r>
          </a:p>
        </p:txBody>
      </p:sp>
      <p:sp>
        <p:nvSpPr>
          <p:cNvPr id="30723" name="Slide Number Placeholder 1">
            <a:extLst>
              <a:ext uri="{FF2B5EF4-FFF2-40B4-BE49-F238E27FC236}">
                <a16:creationId xmlns:a16="http://schemas.microsoft.com/office/drawing/2014/main" id="{5AF740A0-7C8A-C044-9BC2-4A9B1DED7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9BEC7F7C-2C53-3E4F-A54A-B2B7CCE52553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81D9D222-640A-5F45-834E-746743AD1C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01725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A10CE070-B18F-9947-8A65-F3FFAA5A6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017588"/>
            <a:ext cx="9144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>
            <a:extLst>
              <a:ext uri="{FF2B5EF4-FFF2-40B4-BE49-F238E27FC236}">
                <a16:creationId xmlns:a16="http://schemas.microsoft.com/office/drawing/2014/main" id="{52F19C2E-98F2-EB45-B454-3D0D280F9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36700"/>
            <a:ext cx="24638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4F9C9C-C85B-D644-8855-B7E0BA19067B}"/>
              </a:ext>
            </a:extLst>
          </p:cNvPr>
          <p:cNvSpPr txBox="1"/>
          <p:nvPr/>
        </p:nvSpPr>
        <p:spPr>
          <a:xfrm>
            <a:off x="6545263" y="1814513"/>
            <a:ext cx="985837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2009</a:t>
            </a:r>
          </a:p>
        </p:txBody>
      </p:sp>
      <p:pic>
        <p:nvPicPr>
          <p:cNvPr id="31750" name="Picture 7">
            <a:extLst>
              <a:ext uri="{FF2B5EF4-FFF2-40B4-BE49-F238E27FC236}">
                <a16:creationId xmlns:a16="http://schemas.microsoft.com/office/drawing/2014/main" id="{000F5ED4-5DDF-644E-BD59-F56D0193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2743200"/>
            <a:ext cx="511492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491C64-1F24-EF41-94E1-121BE960BBDB}"/>
              </a:ext>
            </a:extLst>
          </p:cNvPr>
          <p:cNvSpPr txBox="1">
            <a:spLocks/>
          </p:cNvSpPr>
          <p:nvPr/>
        </p:nvSpPr>
        <p:spPr bwMode="auto">
          <a:xfrm>
            <a:off x="785813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kern="0" dirty="0" err="1">
                <a:ea typeface="ＭＳ Ｐゴシック" panose="020B0600070205080204" pitchFamily="34" charset="-128"/>
              </a:rPr>
              <a:t>TrueAllele</a:t>
            </a:r>
            <a:r>
              <a:rPr lang="en-US" altLang="en-US" kern="0" dirty="0">
                <a:ea typeface="ＭＳ Ｐゴシック" panose="020B0600070205080204" pitchFamily="34" charset="-128"/>
              </a:rPr>
              <a:t> predictability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53F41F3-F3C9-CF43-B0B7-8A996B7074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01725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</p:txBody>
      </p:sp>
      <p:grpSp>
        <p:nvGrpSpPr>
          <p:cNvPr id="32771" name="Group 2">
            <a:extLst>
              <a:ext uri="{FF2B5EF4-FFF2-40B4-BE49-F238E27FC236}">
                <a16:creationId xmlns:a16="http://schemas.microsoft.com/office/drawing/2014/main" id="{980055AF-6B2D-B648-A7E5-0FFA23F71D39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3240088"/>
            <a:ext cx="3416300" cy="801687"/>
            <a:chOff x="4114800" y="3333005"/>
            <a:chExt cx="3416630" cy="801033"/>
          </a:xfrm>
        </p:grpSpPr>
        <p:pic>
          <p:nvPicPr>
            <p:cNvPr id="32775" name="Picture 5">
              <a:extLst>
                <a:ext uri="{FF2B5EF4-FFF2-40B4-BE49-F238E27FC236}">
                  <a16:creationId xmlns:a16="http://schemas.microsoft.com/office/drawing/2014/main" id="{3B0D4C2C-80B7-B94F-9FC4-3A092E319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3333005"/>
              <a:ext cx="2463800" cy="74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46A4E4-651A-E049-8C1F-E4660D0EFD43}"/>
                </a:ext>
              </a:extLst>
            </p:cNvPr>
            <p:cNvSpPr txBox="1"/>
            <p:nvPr/>
          </p:nvSpPr>
          <p:spPr>
            <a:xfrm>
              <a:off x="6545498" y="3610590"/>
              <a:ext cx="985932" cy="5234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2014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5D2110C8-05F3-2B40-BBAC-8D7D0C093D74}"/>
              </a:ext>
            </a:extLst>
          </p:cNvPr>
          <p:cNvSpPr txBox="1">
            <a:spLocks/>
          </p:cNvSpPr>
          <p:nvPr/>
        </p:nvSpPr>
        <p:spPr bwMode="auto">
          <a:xfrm>
            <a:off x="785813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kern="0" dirty="0" err="1">
                <a:ea typeface="ＭＳ Ｐゴシック" panose="020B0600070205080204" pitchFamily="34" charset="-128"/>
              </a:rPr>
              <a:t>TrueAllele</a:t>
            </a:r>
            <a:r>
              <a:rPr lang="en-US" altLang="en-US" kern="0" dirty="0">
                <a:ea typeface="ＭＳ Ｐゴシック" panose="020B0600070205080204" pitchFamily="34" charset="-128"/>
              </a:rPr>
              <a:t> reliability</a:t>
            </a:r>
          </a:p>
        </p:txBody>
      </p:sp>
      <p:pic>
        <p:nvPicPr>
          <p:cNvPr id="32773" name="Picture 1">
            <a:extLst>
              <a:ext uri="{FF2B5EF4-FFF2-40B4-BE49-F238E27FC236}">
                <a16:creationId xmlns:a16="http://schemas.microsoft.com/office/drawing/2014/main" id="{0AC72172-E85C-3B43-9F23-35F391A48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2">
            <a:extLst>
              <a:ext uri="{FF2B5EF4-FFF2-40B4-BE49-F238E27FC236}">
                <a16:creationId xmlns:a16="http://schemas.microsoft.com/office/drawing/2014/main" id="{ECE717D3-73FA-4745-9EA5-662A29C2A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495800"/>
            <a:ext cx="2743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2060"/>
                </a:solidFill>
              </a:rPr>
              <a:t>Validation axes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</a:rPr>
              <a:t>   • sensitive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</a:rPr>
              <a:t>   • specific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</a:rPr>
              <a:t>   • reproducible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06A7DFF4-23E3-B04E-AEDE-8EC1E007E8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Sensitivity</a:t>
            </a:r>
          </a:p>
        </p:txBody>
      </p:sp>
      <p:sp>
        <p:nvSpPr>
          <p:cNvPr id="33794" name="TextBox 2">
            <a:extLst>
              <a:ext uri="{FF2B5EF4-FFF2-40B4-BE49-F238E27FC236}">
                <a16:creationId xmlns:a16="http://schemas.microsoft.com/office/drawing/2014/main" id="{5303E2B1-5971-6746-8825-B0A4EACDF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90500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The extent to which interpretation identifies the correct person  </a:t>
            </a:r>
          </a:p>
        </p:txBody>
      </p:sp>
      <p:sp>
        <p:nvSpPr>
          <p:cNvPr id="33795" name="TextBox 3">
            <a:extLst>
              <a:ext uri="{FF2B5EF4-FFF2-40B4-BE49-F238E27FC236}">
                <a16:creationId xmlns:a16="http://schemas.microsoft.com/office/drawing/2014/main" id="{D2C804BC-4434-6444-AE50-A77150CDD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4271963"/>
            <a:ext cx="48879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660066"/>
                </a:solidFill>
              </a:rPr>
              <a:t>101 reported genotype matches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90"/>
                </a:solidFill>
              </a:rPr>
              <a:t>82 with DNA statistic over a million</a:t>
            </a:r>
          </a:p>
        </p:txBody>
      </p:sp>
      <p:sp>
        <p:nvSpPr>
          <p:cNvPr id="33796" name="TextBox 3">
            <a:extLst>
              <a:ext uri="{FF2B5EF4-FFF2-40B4-BE49-F238E27FC236}">
                <a16:creationId xmlns:a16="http://schemas.microsoft.com/office/drawing/2014/main" id="{E55264BF-7B4E-BF4F-B352-3AC9B834E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124200"/>
            <a:ext cx="426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66FF"/>
                </a:solidFill>
              </a:rPr>
              <a:t>True DNA mixture inclusions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97AAC315-D80C-1345-A09B-8CCAA848B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TrueAllele sensitivity</a:t>
            </a:r>
          </a:p>
        </p:txBody>
      </p:sp>
      <p:pic>
        <p:nvPicPr>
          <p:cNvPr id="34818" name="Picture 2" descr="fig1.pdf">
            <a:extLst>
              <a:ext uri="{FF2B5EF4-FFF2-40B4-BE49-F238E27FC236}">
                <a16:creationId xmlns:a16="http://schemas.microsoft.com/office/drawing/2014/main" id="{D64996EF-4B3C-5C4F-8E71-69BAF8C7F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19"/>
          <a:stretch>
            <a:fillRect/>
          </a:stretch>
        </p:blipFill>
        <p:spPr bwMode="auto">
          <a:xfrm>
            <a:off x="1981200" y="2286000"/>
            <a:ext cx="52990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819" name="Straight Connector 15">
            <a:extLst>
              <a:ext uri="{FF2B5EF4-FFF2-40B4-BE49-F238E27FC236}">
                <a16:creationId xmlns:a16="http://schemas.microsoft.com/office/drawing/2014/main" id="{D5528DC6-C588-104A-BA05-0A5C13DF529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16438" y="2543175"/>
            <a:ext cx="22225" cy="998538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4820" name="Left-Right Arrow 22">
            <a:extLst>
              <a:ext uri="{FF2B5EF4-FFF2-40B4-BE49-F238E27FC236}">
                <a16:creationId xmlns:a16="http://schemas.microsoft.com/office/drawing/2014/main" id="{011A702D-F747-0344-8C50-C771483AD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138" y="2466975"/>
            <a:ext cx="3429000" cy="76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1" name="TextBox 24">
            <a:extLst>
              <a:ext uri="{FF2B5EF4-FFF2-40B4-BE49-F238E27FC236}">
                <a16:creationId xmlns:a16="http://schemas.microsoft.com/office/drawing/2014/main" id="{7DAA7447-3685-1B41-9C6D-284F4C0E2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92388"/>
            <a:ext cx="1905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11.05</a:t>
            </a:r>
            <a:r>
              <a:rPr lang="en-US" altLang="en-US" sz="2400">
                <a:solidFill>
                  <a:srgbClr val="0000FF"/>
                </a:solidFill>
              </a:rPr>
              <a:t> </a:t>
            </a:r>
            <a:r>
              <a:rPr lang="en-US" altLang="en-US" sz="2400" i="1">
                <a:solidFill>
                  <a:srgbClr val="0000FF"/>
                </a:solidFill>
              </a:rPr>
              <a:t>(5.42)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113 billion</a:t>
            </a:r>
          </a:p>
        </p:txBody>
      </p:sp>
      <p:sp>
        <p:nvSpPr>
          <p:cNvPr id="34822" name="TextBox 44">
            <a:extLst>
              <a:ext uri="{FF2B5EF4-FFF2-40B4-BE49-F238E27FC236}">
                <a16:creationId xmlns:a16="http://schemas.microsoft.com/office/drawing/2014/main" id="{CD723875-985A-1747-B61B-09653DE9A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744788"/>
            <a:ext cx="167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TrueAllele</a:t>
            </a:r>
          </a:p>
        </p:txBody>
      </p:sp>
      <p:sp>
        <p:nvSpPr>
          <p:cNvPr id="34823" name="TextBox 3">
            <a:extLst>
              <a:ext uri="{FF2B5EF4-FFF2-40B4-BE49-F238E27FC236}">
                <a16:creationId xmlns:a16="http://schemas.microsoft.com/office/drawing/2014/main" id="{C4A646F1-CC6E-E240-89A8-42557147B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752600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log(LR) match distribution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8F21CA4-24DA-8D43-B667-6E8C75D2EE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Florida v. </a:t>
            </a:r>
            <a:r>
              <a:rPr lang="en-US" altLang="en-US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Lajayvian</a:t>
            </a:r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Daniels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58F24-927F-7043-80C7-8F2AFE0F5AC6}"/>
              </a:ext>
            </a:extLst>
          </p:cNvPr>
          <p:cNvSpPr txBox="1"/>
          <p:nvPr/>
        </p:nvSpPr>
        <p:spPr>
          <a:xfrm>
            <a:off x="351902" y="1950719"/>
            <a:ext cx="844019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In May of 2014</a:t>
            </a:r>
          </a:p>
          <a:p>
            <a:r>
              <a:rPr lang="en-US" dirty="0">
                <a:solidFill>
                  <a:srgbClr val="0432FF"/>
                </a:solidFill>
              </a:rPr>
              <a:t>A Palm Beach County gas station was robbed at gunpoint. </a:t>
            </a:r>
          </a:p>
          <a:p>
            <a:r>
              <a:rPr lang="en-US" dirty="0">
                <a:solidFill>
                  <a:srgbClr val="0432FF"/>
                </a:solidFill>
              </a:rPr>
              <a:t>Clerk Shihab Mahmud (22) was shot and killed.</a:t>
            </a:r>
          </a:p>
          <a:p>
            <a:endParaRPr lang="en-US" dirty="0">
              <a:solidFill>
                <a:srgbClr val="0432FF"/>
              </a:solidFill>
            </a:endParaRPr>
          </a:p>
          <a:p>
            <a:r>
              <a:rPr lang="en-US" dirty="0">
                <a:solidFill>
                  <a:srgbClr val="0432FF"/>
                </a:solidFill>
              </a:rPr>
              <a:t>Charred clothing, a charred hat, and a pair of sneakers</a:t>
            </a:r>
          </a:p>
          <a:p>
            <a:r>
              <a:rPr lang="en-US" dirty="0">
                <a:solidFill>
                  <a:srgbClr val="0432FF"/>
                </a:solidFill>
              </a:rPr>
              <a:t>were found within a mile of the crime scene.</a:t>
            </a:r>
          </a:p>
          <a:p>
            <a:endParaRPr lang="en-US" dirty="0">
              <a:solidFill>
                <a:srgbClr val="0432FF"/>
              </a:solidFill>
            </a:endParaRPr>
          </a:p>
          <a:p>
            <a:r>
              <a:rPr lang="en-US" dirty="0">
                <a:solidFill>
                  <a:srgbClr val="0432FF"/>
                </a:solidFill>
              </a:rPr>
              <a:t>The Palm Beach County Sheriff’s Office crime lab developed</a:t>
            </a:r>
          </a:p>
          <a:p>
            <a:r>
              <a:rPr lang="en-US" dirty="0">
                <a:solidFill>
                  <a:srgbClr val="0432FF"/>
                </a:solidFill>
              </a:rPr>
              <a:t>DNA mixture data from the clothing, hat, and sneakers.</a:t>
            </a:r>
          </a:p>
          <a:p>
            <a:endParaRPr lang="en-US" dirty="0">
              <a:solidFill>
                <a:srgbClr val="0432FF"/>
              </a:solidFill>
            </a:endParaRPr>
          </a:p>
          <a:p>
            <a:r>
              <a:rPr lang="en-US" dirty="0">
                <a:solidFill>
                  <a:srgbClr val="0432FF"/>
                </a:solidFill>
              </a:rPr>
              <a:t>Due to the degraded nature of the data, </a:t>
            </a:r>
          </a:p>
          <a:p>
            <a:r>
              <a:rPr lang="en-US" dirty="0">
                <a:solidFill>
                  <a:srgbClr val="0432FF"/>
                </a:solidFill>
              </a:rPr>
              <a:t>the lab was unable to fully interpret some mixtures.</a:t>
            </a:r>
          </a:p>
        </p:txBody>
      </p:sp>
    </p:spTree>
    <p:extLst>
      <p:ext uri="{BB962C8B-B14F-4D97-AF65-F5344CB8AC3E}">
        <p14:creationId xmlns:p14="http://schemas.microsoft.com/office/powerpoint/2010/main" val="2738154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33CCD253-ADB7-6548-BA32-41F7037D0E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Comparison with human review</a:t>
            </a:r>
          </a:p>
        </p:txBody>
      </p:sp>
      <p:pic>
        <p:nvPicPr>
          <p:cNvPr id="35842" name="Picture 2" descr="fig1.pdf">
            <a:extLst>
              <a:ext uri="{FF2B5EF4-FFF2-40B4-BE49-F238E27FC236}">
                <a16:creationId xmlns:a16="http://schemas.microsoft.com/office/drawing/2014/main" id="{6BB044E2-91B4-F249-9002-814806E9F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19"/>
          <a:stretch>
            <a:fillRect/>
          </a:stretch>
        </p:blipFill>
        <p:spPr bwMode="auto">
          <a:xfrm>
            <a:off x="1981200" y="5103813"/>
            <a:ext cx="52990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CPI.pdf">
            <a:extLst>
              <a:ext uri="{FF2B5EF4-FFF2-40B4-BE49-F238E27FC236}">
                <a16:creationId xmlns:a16="http://schemas.microsoft.com/office/drawing/2014/main" id="{8108DA2D-3ECB-D04D-B5DD-D72E2AC3B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19"/>
          <a:stretch>
            <a:fillRect/>
          </a:stretch>
        </p:blipFill>
        <p:spPr bwMode="auto">
          <a:xfrm>
            <a:off x="1981200" y="1752600"/>
            <a:ext cx="52990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mCPI.pdf">
            <a:extLst>
              <a:ext uri="{FF2B5EF4-FFF2-40B4-BE49-F238E27FC236}">
                <a16:creationId xmlns:a16="http://schemas.microsoft.com/office/drawing/2014/main" id="{40059F62-5932-2046-AAEF-6BD6CC762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13"/>
          <a:stretch>
            <a:fillRect/>
          </a:stretch>
        </p:blipFill>
        <p:spPr bwMode="auto">
          <a:xfrm>
            <a:off x="1981200" y="3429000"/>
            <a:ext cx="5299075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845" name="Straight Connector 15">
            <a:extLst>
              <a:ext uri="{FF2B5EF4-FFF2-40B4-BE49-F238E27FC236}">
                <a16:creationId xmlns:a16="http://schemas.microsoft.com/office/drawing/2014/main" id="{211EC03A-7F6C-BE45-9A97-A71AC165585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16438" y="5360988"/>
            <a:ext cx="22225" cy="998537"/>
          </a:xfrm>
          <a:prstGeom prst="line">
            <a:avLst/>
          </a:prstGeom>
          <a:noFill/>
          <a:ln w="28575">
            <a:solidFill>
              <a:srgbClr val="00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5846" name="Left-Right Arrow 22">
            <a:extLst>
              <a:ext uri="{FF2B5EF4-FFF2-40B4-BE49-F238E27FC236}">
                <a16:creationId xmlns:a16="http://schemas.microsoft.com/office/drawing/2014/main" id="{2C306A4F-597A-734E-BA9E-F7A3BA37F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138" y="5284788"/>
            <a:ext cx="3429000" cy="76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5847" name="TextBox 44">
            <a:extLst>
              <a:ext uri="{FF2B5EF4-FFF2-40B4-BE49-F238E27FC236}">
                <a16:creationId xmlns:a16="http://schemas.microsoft.com/office/drawing/2014/main" id="{50C2AAD8-BD69-F649-927A-0B3D94BC8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36220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8000"/>
                </a:solidFill>
              </a:rPr>
              <a:t>CPI</a:t>
            </a:r>
          </a:p>
        </p:txBody>
      </p:sp>
      <p:sp>
        <p:nvSpPr>
          <p:cNvPr id="35848" name="TextBox 24">
            <a:extLst>
              <a:ext uri="{FF2B5EF4-FFF2-40B4-BE49-F238E27FC236}">
                <a16:creationId xmlns:a16="http://schemas.microsoft.com/office/drawing/2014/main" id="{52BBF8CC-44A3-D74F-BB96-056070383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410200"/>
            <a:ext cx="190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11.05</a:t>
            </a:r>
            <a:r>
              <a:rPr lang="en-US" altLang="en-US" sz="2400">
                <a:solidFill>
                  <a:srgbClr val="0000FF"/>
                </a:solidFill>
              </a:rPr>
              <a:t> </a:t>
            </a:r>
            <a:r>
              <a:rPr lang="en-US" altLang="en-US" sz="2400" i="1">
                <a:solidFill>
                  <a:srgbClr val="0000FF"/>
                </a:solidFill>
              </a:rPr>
              <a:t>(5.42)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113 billion</a:t>
            </a:r>
          </a:p>
        </p:txBody>
      </p:sp>
      <p:cxnSp>
        <p:nvCxnSpPr>
          <p:cNvPr id="35849" name="Straight Connector 15">
            <a:extLst>
              <a:ext uri="{FF2B5EF4-FFF2-40B4-BE49-F238E27FC236}">
                <a16:creationId xmlns:a16="http://schemas.microsoft.com/office/drawing/2014/main" id="{D66AC856-46E7-824C-BC80-647787FE16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24200" y="3686175"/>
            <a:ext cx="15875" cy="107315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5850" name="Left-Right Arrow 22">
            <a:extLst>
              <a:ext uri="{FF2B5EF4-FFF2-40B4-BE49-F238E27FC236}">
                <a16:creationId xmlns:a16="http://schemas.microsoft.com/office/drawing/2014/main" id="{48885C41-2A54-DD4D-A430-565AAF4F2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0" y="3606800"/>
            <a:ext cx="985838" cy="98425"/>
          </a:xfrm>
          <a:prstGeom prst="leftRightArrow">
            <a:avLst>
              <a:gd name="adj1" fmla="val 50000"/>
              <a:gd name="adj2" fmla="val 49802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5851" name="Left-Right Arrow 22">
            <a:extLst>
              <a:ext uri="{FF2B5EF4-FFF2-40B4-BE49-F238E27FC236}">
                <a16:creationId xmlns:a16="http://schemas.microsoft.com/office/drawing/2014/main" id="{91525376-948C-1547-8D1C-42CD592E3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50" y="1917700"/>
            <a:ext cx="1284288" cy="104775"/>
          </a:xfrm>
          <a:prstGeom prst="leftRightArrow">
            <a:avLst>
              <a:gd name="adj1" fmla="val 50000"/>
              <a:gd name="adj2" fmla="val 49938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35852" name="Straight Connector 15">
            <a:extLst>
              <a:ext uri="{FF2B5EF4-FFF2-40B4-BE49-F238E27FC236}">
                <a16:creationId xmlns:a16="http://schemas.microsoft.com/office/drawing/2014/main" id="{41780C74-9BBD-B144-839C-FC528917EDA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16350" y="2022475"/>
            <a:ext cx="1588" cy="106045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5853" name="TextBox 3">
            <a:extLst>
              <a:ext uri="{FF2B5EF4-FFF2-40B4-BE49-F238E27FC236}">
                <a16:creationId xmlns:a16="http://schemas.microsoft.com/office/drawing/2014/main" id="{3D572989-C5D8-A742-9F0A-3CD3FFE1B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41538"/>
            <a:ext cx="1752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8000"/>
                </a:solidFill>
              </a:rPr>
              <a:t>6.83</a:t>
            </a:r>
            <a:r>
              <a:rPr lang="en-US" altLang="en-US" sz="2400">
                <a:solidFill>
                  <a:srgbClr val="008000"/>
                </a:solidFill>
              </a:rPr>
              <a:t> </a:t>
            </a:r>
            <a:r>
              <a:rPr lang="en-US" altLang="en-US" sz="2400" i="1">
                <a:solidFill>
                  <a:srgbClr val="008000"/>
                </a:solidFill>
              </a:rPr>
              <a:t>(2.22)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8000"/>
                </a:solidFill>
              </a:rPr>
              <a:t>6.68 million</a:t>
            </a:r>
          </a:p>
        </p:txBody>
      </p:sp>
      <p:sp>
        <p:nvSpPr>
          <p:cNvPr id="35854" name="TextBox 3">
            <a:extLst>
              <a:ext uri="{FF2B5EF4-FFF2-40B4-BE49-F238E27FC236}">
                <a16:creationId xmlns:a16="http://schemas.microsoft.com/office/drawing/2014/main" id="{D94FC59D-0FA9-D94D-8A0D-D71E1F4E0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7938"/>
            <a:ext cx="1752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2.15</a:t>
            </a:r>
            <a:r>
              <a:rPr lang="en-US" altLang="en-US" sz="2400">
                <a:solidFill>
                  <a:srgbClr val="FF0000"/>
                </a:solidFill>
              </a:rPr>
              <a:t> </a:t>
            </a:r>
            <a:r>
              <a:rPr lang="en-US" altLang="en-US" sz="2400" i="1">
                <a:solidFill>
                  <a:srgbClr val="FF0000"/>
                </a:solidFill>
              </a:rPr>
              <a:t>(1.68)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140</a:t>
            </a:r>
          </a:p>
        </p:txBody>
      </p:sp>
      <p:sp>
        <p:nvSpPr>
          <p:cNvPr id="35855" name="TextBox 44">
            <a:extLst>
              <a:ext uri="{FF2B5EF4-FFF2-40B4-BE49-F238E27FC236}">
                <a16:creationId xmlns:a16="http://schemas.microsoft.com/office/drawing/2014/main" id="{1AC9FFCE-632D-9F45-A738-A3F8CDCAB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9624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mCPI</a:t>
            </a:r>
          </a:p>
        </p:txBody>
      </p:sp>
      <p:sp>
        <p:nvSpPr>
          <p:cNvPr id="35856" name="TextBox 44">
            <a:extLst>
              <a:ext uri="{FF2B5EF4-FFF2-40B4-BE49-F238E27FC236}">
                <a16:creationId xmlns:a16="http://schemas.microsoft.com/office/drawing/2014/main" id="{6D3EB940-EAC7-2943-9B02-34F54621B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562600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TrueAllele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1CA680AF-FE38-4541-805C-166AB9F15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TrueAllele accuracy</a:t>
            </a:r>
          </a:p>
        </p:txBody>
      </p:sp>
      <p:pic>
        <p:nvPicPr>
          <p:cNvPr id="36866" name="Picture 1" descr="Figure8.tiff">
            <a:extLst>
              <a:ext uri="{FF2B5EF4-FFF2-40B4-BE49-F238E27FC236}">
                <a16:creationId xmlns:a16="http://schemas.microsoft.com/office/drawing/2014/main" id="{D11746CE-8BC5-7C46-916C-AD5A8442E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730875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3DC308BD-AF34-1246-B3F6-A9F44EF965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Specificity</a:t>
            </a:r>
          </a:p>
        </p:txBody>
      </p:sp>
      <p:sp>
        <p:nvSpPr>
          <p:cNvPr id="38914" name="TextBox 1">
            <a:extLst>
              <a:ext uri="{FF2B5EF4-FFF2-40B4-BE49-F238E27FC236}">
                <a16:creationId xmlns:a16="http://schemas.microsoft.com/office/drawing/2014/main" id="{DC19292A-6425-1D4B-88AE-E9BA1D78A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90500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The extent to which interpretation does not misidentify the wrong person  </a:t>
            </a:r>
          </a:p>
        </p:txBody>
      </p:sp>
      <p:sp>
        <p:nvSpPr>
          <p:cNvPr id="38915" name="TextBox 2">
            <a:extLst>
              <a:ext uri="{FF2B5EF4-FFF2-40B4-BE49-F238E27FC236}">
                <a16:creationId xmlns:a16="http://schemas.microsoft.com/office/drawing/2014/main" id="{47ED1603-E713-D144-826A-343C374B0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271963"/>
            <a:ext cx="7473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660066"/>
                </a:solidFill>
              </a:rPr>
              <a:t>101 matching genotypes </a:t>
            </a:r>
            <a:r>
              <a:rPr lang="en-US" altLang="en-US" sz="2400"/>
              <a:t>x </a:t>
            </a:r>
            <a:r>
              <a:rPr lang="en-US" altLang="en-US" sz="2400">
                <a:solidFill>
                  <a:srgbClr val="660066"/>
                </a:solidFill>
              </a:rPr>
              <a:t>10,000 random references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  x </a:t>
            </a:r>
            <a:r>
              <a:rPr lang="en-US" altLang="en-US" sz="2400">
                <a:solidFill>
                  <a:srgbClr val="660066"/>
                </a:solidFill>
              </a:rPr>
              <a:t>3 ethnic populations</a:t>
            </a:r>
            <a:r>
              <a:rPr lang="en-US" altLang="en-US" sz="2400"/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for over </a:t>
            </a:r>
            <a:r>
              <a:rPr lang="en-US" altLang="en-US" sz="2400">
                <a:solidFill>
                  <a:srgbClr val="000090"/>
                </a:solidFill>
              </a:rPr>
              <a:t>1,000,000 nonmatching comparisons</a:t>
            </a:r>
          </a:p>
        </p:txBody>
      </p:sp>
      <p:sp>
        <p:nvSpPr>
          <p:cNvPr id="38916" name="TextBox 3">
            <a:extLst>
              <a:ext uri="{FF2B5EF4-FFF2-40B4-BE49-F238E27FC236}">
                <a16:creationId xmlns:a16="http://schemas.microsoft.com/office/drawing/2014/main" id="{79074D7D-7157-FE41-B3C2-C60283719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124200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66FF"/>
                </a:solidFill>
              </a:rPr>
              <a:t>True exclusions, without false inclusions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Fig5.pdf">
            <a:extLst>
              <a:ext uri="{FF2B5EF4-FFF2-40B4-BE49-F238E27FC236}">
                <a16:creationId xmlns:a16="http://schemas.microsoft.com/office/drawing/2014/main" id="{07A08E82-553E-F445-93A9-2F7D9E7D8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49488"/>
            <a:ext cx="7010400" cy="45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itle 1">
            <a:extLst>
              <a:ext uri="{FF2B5EF4-FFF2-40B4-BE49-F238E27FC236}">
                <a16:creationId xmlns:a16="http://schemas.microsoft.com/office/drawing/2014/main" id="{C6209292-53F2-1C45-A1FC-BD91DB71EE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TrueAllele specificity</a:t>
            </a:r>
          </a:p>
        </p:txBody>
      </p:sp>
      <p:sp>
        <p:nvSpPr>
          <p:cNvPr id="39939" name="TextBox 10">
            <a:extLst>
              <a:ext uri="{FF2B5EF4-FFF2-40B4-BE49-F238E27FC236}">
                <a16:creationId xmlns:a16="http://schemas.microsoft.com/office/drawing/2014/main" id="{CF5D3C0E-A3A3-1440-B06B-BFAC0522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700" y="2890838"/>
            <a:ext cx="1211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– 19.47</a:t>
            </a:r>
          </a:p>
        </p:txBody>
      </p:sp>
      <p:cxnSp>
        <p:nvCxnSpPr>
          <p:cNvPr id="39940" name="Straight Connector 15">
            <a:extLst>
              <a:ext uri="{FF2B5EF4-FFF2-40B4-BE49-F238E27FC236}">
                <a16:creationId xmlns:a16="http://schemas.microsoft.com/office/drawing/2014/main" id="{DE0FEBD6-D61D-034F-AD0F-2B1FA4B2D3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65538" y="3370263"/>
            <a:ext cx="4762" cy="29083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941" name="TextBox 3">
            <a:extLst>
              <a:ext uri="{FF2B5EF4-FFF2-40B4-BE49-F238E27FC236}">
                <a16:creationId xmlns:a16="http://schemas.microsoft.com/office/drawing/2014/main" id="{A9570A29-5711-294A-9ED0-E51E8E669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752600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log(LR) nonmatch distribution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92F018C6-77BB-904D-9225-F3F6BB976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False positives</a:t>
            </a:r>
          </a:p>
        </p:txBody>
      </p:sp>
      <p:sp>
        <p:nvSpPr>
          <p:cNvPr id="37890" name="TextBox 1">
            <a:extLst>
              <a:ext uri="{FF2B5EF4-FFF2-40B4-BE49-F238E27FC236}">
                <a16:creationId xmlns:a16="http://schemas.microsoft.com/office/drawing/2014/main" id="{5F5676C1-224C-3749-A48E-B269CB6EA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752600"/>
            <a:ext cx="617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FF"/>
                </a:solidFill>
              </a:rPr>
              <a:t>in over 1,000,000 comparisons per group</a:t>
            </a:r>
          </a:p>
        </p:txBody>
      </p:sp>
      <p:graphicFrame>
        <p:nvGraphicFramePr>
          <p:cNvPr id="37891" name="Object 4">
            <a:extLst>
              <a:ext uri="{FF2B5EF4-FFF2-40B4-BE49-F238E27FC236}">
                <a16:creationId xmlns:a16="http://schemas.microsoft.com/office/drawing/2014/main" id="{0CFE7C16-0EA3-424C-A5EE-57F2AFD871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2943225"/>
          <a:ext cx="7059613" cy="194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382000" imgH="2311400" progId="Excel.Sheet.8">
                  <p:embed/>
                </p:oleObj>
              </mc:Choice>
              <mc:Fallback>
                <p:oleObj name="Worksheet" r:id="rId2" imgW="8382000" imgH="2311400" progId="Excel.Sheet.8">
                  <p:embed/>
                  <p:pic>
                    <p:nvPicPr>
                      <p:cNvPr id="37891" name="Object 4">
                        <a:extLst>
                          <a:ext uri="{FF2B5EF4-FFF2-40B4-BE49-F238E27FC236}">
                            <a16:creationId xmlns:a16="http://schemas.microsoft.com/office/drawing/2014/main" id="{0CFE7C16-0EA3-424C-A5EE-57F2AFD871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943225"/>
                        <a:ext cx="7059613" cy="194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Box 1">
            <a:extLst>
              <a:ext uri="{FF2B5EF4-FFF2-40B4-BE49-F238E27FC236}">
                <a16:creationId xmlns:a16="http://schemas.microsoft.com/office/drawing/2014/main" id="{AF9584A4-2FDC-9F40-9C78-BDAC2DB66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562600"/>
            <a:ext cx="6781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90"/>
                </a:solidFill>
              </a:rPr>
              <a:t>false positive rate is under 1 in 20,000 (0.005%)</a:t>
            </a:r>
          </a:p>
          <a:p>
            <a:pPr algn="ctr"/>
            <a:r>
              <a:rPr lang="en-US" altLang="en-US">
                <a:solidFill>
                  <a:schemeClr val="tx2"/>
                </a:solidFill>
              </a:rPr>
              <a:t>for LR &gt; 100, rate is 1 in 1,000,000 (0.0001)%</a:t>
            </a:r>
          </a:p>
        </p:txBody>
      </p:sp>
    </p:spTree>
    <p:extLst>
      <p:ext uri="{BB962C8B-B14F-4D97-AF65-F5344CB8AC3E}">
        <p14:creationId xmlns:p14="http://schemas.microsoft.com/office/powerpoint/2010/main" val="1628722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3576EAE3-8E69-F141-A70F-51D186C02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Higher human error 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4A6F00-3D98-A541-BEA1-6396A4F1765D}"/>
              </a:ext>
            </a:extLst>
          </p:cNvPr>
          <p:cNvSpPr txBox="1"/>
          <p:nvPr/>
        </p:nvSpPr>
        <p:spPr>
          <a:xfrm>
            <a:off x="1284082" y="1845049"/>
            <a:ext cx="65758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TrueAllele</a:t>
            </a:r>
            <a:r>
              <a:rPr lang="en-US" dirty="0">
                <a:solidFill>
                  <a:srgbClr val="0070C0"/>
                </a:solidFill>
              </a:rPr>
              <a:t> specificity (million samples)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From noncontributor distribution, for LR &gt; 100: </a:t>
            </a:r>
          </a:p>
          <a:p>
            <a:r>
              <a:rPr lang="en-US" altLang="en-US" dirty="0">
                <a:solidFill>
                  <a:srgbClr val="FF0000"/>
                </a:solidFill>
              </a:rPr>
              <a:t>Error rate = 1 in 1,000,000 (</a:t>
            </a:r>
            <a:r>
              <a:rPr lang="en-US" altLang="en-US" b="1" dirty="0">
                <a:solidFill>
                  <a:srgbClr val="FF0000"/>
                </a:solidFill>
              </a:rPr>
              <a:t>0.0001</a:t>
            </a:r>
            <a:r>
              <a:rPr lang="en-US" altLang="en-US" dirty="0">
                <a:solidFill>
                  <a:srgbClr val="FF0000"/>
                </a:solidFill>
              </a:rPr>
              <a:t>)%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99D51-67BC-7D4C-A562-8794ED21BE21}"/>
              </a:ext>
            </a:extLst>
          </p:cNvPr>
          <p:cNvSpPr txBox="1"/>
          <p:nvPr/>
        </p:nvSpPr>
        <p:spPr>
          <a:xfrm>
            <a:off x="2091192" y="3426378"/>
            <a:ext cx="4961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CPI – analytical threshold</a:t>
            </a:r>
          </a:p>
          <a:p>
            <a:r>
              <a:rPr lang="en-US" dirty="0">
                <a:solidFill>
                  <a:srgbClr val="002060"/>
                </a:solidFill>
              </a:rPr>
              <a:t>5 false positives in 81 comparisons</a:t>
            </a:r>
          </a:p>
          <a:p>
            <a:r>
              <a:rPr lang="en-US" dirty="0">
                <a:solidFill>
                  <a:srgbClr val="FF0000"/>
                </a:solidFill>
              </a:rPr>
              <a:t>Error rate = 5 in 81 (</a:t>
            </a:r>
            <a:r>
              <a:rPr lang="en-US" b="1" dirty="0">
                <a:solidFill>
                  <a:srgbClr val="FF0000"/>
                </a:solidFill>
              </a:rPr>
              <a:t>6%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60916D-A25A-F741-9DC6-9C52E18AA3CB}"/>
              </a:ext>
            </a:extLst>
          </p:cNvPr>
          <p:cNvSpPr txBox="1"/>
          <p:nvPr/>
        </p:nvSpPr>
        <p:spPr>
          <a:xfrm>
            <a:off x="2168136" y="5007707"/>
            <a:ext cx="48077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mCPI</a:t>
            </a:r>
            <a:r>
              <a:rPr lang="en-US" dirty="0">
                <a:solidFill>
                  <a:srgbClr val="7030A0"/>
                </a:solidFill>
              </a:rPr>
              <a:t> – stochastic threshold</a:t>
            </a:r>
          </a:p>
          <a:p>
            <a:r>
              <a:rPr lang="en-US" dirty="0">
                <a:solidFill>
                  <a:srgbClr val="7030A0"/>
                </a:solidFill>
              </a:rPr>
              <a:t>17 inconclusive results</a:t>
            </a:r>
          </a:p>
          <a:p>
            <a:r>
              <a:rPr lang="en-US" dirty="0">
                <a:solidFill>
                  <a:srgbClr val="7030A0"/>
                </a:solidFill>
              </a:rPr>
              <a:t>1 false positive in 53 comparisons</a:t>
            </a:r>
          </a:p>
          <a:p>
            <a:r>
              <a:rPr lang="en-US" dirty="0">
                <a:solidFill>
                  <a:srgbClr val="FF0000"/>
                </a:solidFill>
              </a:rPr>
              <a:t>Error rate = 1 in 53 (</a:t>
            </a:r>
            <a:r>
              <a:rPr lang="en-US" b="1" dirty="0">
                <a:solidFill>
                  <a:srgbClr val="FF0000"/>
                </a:solidFill>
              </a:rPr>
              <a:t>2%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73075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0BE20E2C-1939-DA4B-9E72-D2612D51B0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Reproducibility</a:t>
            </a:r>
          </a:p>
        </p:txBody>
      </p:sp>
      <p:sp>
        <p:nvSpPr>
          <p:cNvPr id="41986" name="TextBox 1">
            <a:extLst>
              <a:ext uri="{FF2B5EF4-FFF2-40B4-BE49-F238E27FC236}">
                <a16:creationId xmlns:a16="http://schemas.microsoft.com/office/drawing/2014/main" id="{5122994B-795B-DC47-9C02-D4E67381F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481388"/>
            <a:ext cx="5791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660066"/>
                </a:solidFill>
              </a:rPr>
              <a:t>MCMC computing has sampling variation</a:t>
            </a:r>
          </a:p>
        </p:txBody>
      </p:sp>
      <p:sp>
        <p:nvSpPr>
          <p:cNvPr id="41987" name="TextBox 2">
            <a:extLst>
              <a:ext uri="{FF2B5EF4-FFF2-40B4-BE49-F238E27FC236}">
                <a16:creationId xmlns:a16="http://schemas.microsoft.com/office/drawing/2014/main" id="{429E809C-F157-2240-BAE8-47CED1DC8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548188"/>
            <a:ext cx="6096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90"/>
                </a:solidFill>
              </a:rPr>
              <a:t>duplicate computer runs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90"/>
                </a:solidFill>
              </a:rPr>
              <a:t>on 101 matching genotypes</a:t>
            </a:r>
          </a:p>
        </p:txBody>
      </p:sp>
      <p:sp>
        <p:nvSpPr>
          <p:cNvPr id="41988" name="TextBox 4">
            <a:extLst>
              <a:ext uri="{FF2B5EF4-FFF2-40B4-BE49-F238E27FC236}">
                <a16:creationId xmlns:a16="http://schemas.microsoft.com/office/drawing/2014/main" id="{F353ED72-B13A-2246-BF18-5DB85372A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405438"/>
            <a:ext cx="609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measure log(LR) variation</a:t>
            </a:r>
          </a:p>
        </p:txBody>
      </p:sp>
      <p:sp>
        <p:nvSpPr>
          <p:cNvPr id="41989" name="TextBox 5">
            <a:extLst>
              <a:ext uri="{FF2B5EF4-FFF2-40B4-BE49-F238E27FC236}">
                <a16:creationId xmlns:a16="http://schemas.microsoft.com/office/drawing/2014/main" id="{B89CC5BB-2597-A54D-86AA-FD3799695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924050"/>
            <a:ext cx="5943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The extent to which interpretation gives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the same answer to the same question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Fig6.pdf">
            <a:extLst>
              <a:ext uri="{FF2B5EF4-FFF2-40B4-BE49-F238E27FC236}">
                <a16:creationId xmlns:a16="http://schemas.microsoft.com/office/drawing/2014/main" id="{31C610A9-4FF3-EB40-A23F-A2569D29C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981200"/>
            <a:ext cx="62103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>
            <a:extLst>
              <a:ext uri="{FF2B5EF4-FFF2-40B4-BE49-F238E27FC236}">
                <a16:creationId xmlns:a16="http://schemas.microsoft.com/office/drawing/2014/main" id="{47BF1620-68CC-E942-81D4-09323B82D5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TrueAllele reproducibility</a:t>
            </a:r>
          </a:p>
        </p:txBody>
      </p:sp>
      <p:sp>
        <p:nvSpPr>
          <p:cNvPr id="43011" name="TextBox 6">
            <a:extLst>
              <a:ext uri="{FF2B5EF4-FFF2-40B4-BE49-F238E27FC236}">
                <a16:creationId xmlns:a16="http://schemas.microsoft.com/office/drawing/2014/main" id="{EBE6CE84-36FF-4848-BEBE-5CC086820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676400"/>
            <a:ext cx="670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Concordance in two independent computer runs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871B55-3DA2-5544-9A69-8F647B673A8E}"/>
              </a:ext>
            </a:extLst>
          </p:cNvPr>
          <p:cNvSpPr txBox="1"/>
          <p:nvPr/>
        </p:nvSpPr>
        <p:spPr>
          <a:xfrm>
            <a:off x="4191000" y="4876800"/>
            <a:ext cx="31242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standard deviation</a:t>
            </a:r>
          </a:p>
          <a:p>
            <a:pPr algn="ctr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(within-group)</a:t>
            </a:r>
          </a:p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0.305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B2BEF687-378A-0446-A0D9-7F8D9EFB34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44034" name="Picture 2" descr="JFS2011.jpeg">
            <a:extLst>
              <a:ext uri="{FF2B5EF4-FFF2-40B4-BE49-F238E27FC236}">
                <a16:creationId xmlns:a16="http://schemas.microsoft.com/office/drawing/2014/main" id="{4218604F-3770-D647-8151-0AA06C8EA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5">
            <a:extLst>
              <a:ext uri="{FF2B5EF4-FFF2-40B4-BE49-F238E27FC236}">
                <a16:creationId xmlns:a16="http://schemas.microsoft.com/office/drawing/2014/main" id="{F87CCA78-AD44-1C48-B904-34477C7F1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300413"/>
            <a:ext cx="59436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24D96617-D945-C244-8217-0FADF0CCEB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45058" name="Picture 2" descr="JFS2011.jpeg">
            <a:extLst>
              <a:ext uri="{FF2B5EF4-FFF2-40B4-BE49-F238E27FC236}">
                <a16:creationId xmlns:a16="http://schemas.microsoft.com/office/drawing/2014/main" id="{D697F6E2-53BB-D44C-A971-911E6EC6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63"/>
          <a:stretch>
            <a:fillRect/>
          </a:stretch>
        </p:blipFill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JFS2013.jpeg">
            <a:extLst>
              <a:ext uri="{FF2B5EF4-FFF2-40B4-BE49-F238E27FC236}">
                <a16:creationId xmlns:a16="http://schemas.microsoft.com/office/drawing/2014/main" id="{928EDE85-CD6C-4843-94AE-C1D0BC30B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4"/>
          <a:stretch>
            <a:fillRect/>
          </a:stretch>
        </p:blipFill>
        <p:spPr bwMode="auto">
          <a:xfrm>
            <a:off x="0" y="609600"/>
            <a:ext cx="9144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>
            <a:extLst>
              <a:ext uri="{FF2B5EF4-FFF2-40B4-BE49-F238E27FC236}">
                <a16:creationId xmlns:a16="http://schemas.microsoft.com/office/drawing/2014/main" id="{085890D7-B0FF-284D-AED1-4CA2FBF9F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00400"/>
            <a:ext cx="52578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8BE304AE-ACF9-FB43-9DCE-02B46E1926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TrueAllele</a:t>
            </a:r>
            <a:r>
              <a:rPr lang="en-US" altLang="en-US" baseline="30000">
                <a:ea typeface="ＭＳ Ｐゴシック" panose="020B0600070205080204" pitchFamily="34" charset="-128"/>
              </a:rPr>
              <a:t>®</a:t>
            </a:r>
            <a:r>
              <a:rPr lang="en-US" altLang="en-US">
                <a:ea typeface="ＭＳ Ｐゴシック" panose="020B0600070205080204" pitchFamily="34" charset="-128"/>
              </a:rPr>
              <a:t> computer solution</a:t>
            </a:r>
          </a:p>
        </p:txBody>
      </p:sp>
      <p:sp>
        <p:nvSpPr>
          <p:cNvPr id="26626" name="TextBox 2">
            <a:extLst>
              <a:ext uri="{FF2B5EF4-FFF2-40B4-BE49-F238E27FC236}">
                <a16:creationId xmlns:a16="http://schemas.microsoft.com/office/drawing/2014/main" id="{6EBB6BD6-5FA3-3049-9B52-BC0D12D17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336800"/>
            <a:ext cx="7162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0"/>
                </a:solidFill>
              </a:rPr>
              <a:t>• Accurate. </a:t>
            </a:r>
            <a:r>
              <a:rPr lang="en-US" altLang="en-US" sz="2400" dirty="0">
                <a:solidFill>
                  <a:srgbClr val="0000FF"/>
                </a:solidFill>
              </a:rPr>
              <a:t>42 validation studies, 8 published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0"/>
                </a:solidFill>
              </a:rPr>
              <a:t>• Objective. </a:t>
            </a:r>
            <a:r>
              <a:rPr lang="en-US" altLang="en-US" sz="2400" dirty="0">
                <a:solidFill>
                  <a:srgbClr val="0000FF"/>
                </a:solidFill>
              </a:rPr>
              <a:t>Workflow removes human bias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0"/>
                </a:solidFill>
              </a:rPr>
              <a:t>• Accepted. </a:t>
            </a:r>
            <a:r>
              <a:rPr lang="en-US" altLang="en-US" sz="2400" dirty="0">
                <a:solidFill>
                  <a:srgbClr val="0000FF"/>
                </a:solidFill>
              </a:rPr>
              <a:t>Reported in 45 states, used by 10 labs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0"/>
                </a:solidFill>
              </a:rPr>
              <a:t>• Transparent. </a:t>
            </a:r>
            <a:r>
              <a:rPr lang="en-US" altLang="en-US" sz="2400" dirty="0">
                <a:solidFill>
                  <a:srgbClr val="0000FF"/>
                </a:solidFill>
              </a:rPr>
              <a:t>Give math, software (4GB DVD)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90"/>
                </a:solidFill>
              </a:rPr>
              <a:t>• Neutral. </a:t>
            </a:r>
            <a:r>
              <a:rPr lang="en-US" altLang="en-US" sz="2400" dirty="0">
                <a:solidFill>
                  <a:srgbClr val="0000FF"/>
                </a:solidFill>
              </a:rPr>
              <a:t>Can statistically include or exclude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E2FA6711-F442-E34D-B8E1-751BC3B0E4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46082" name="Picture 2" descr="JFS2015.jpeg">
            <a:extLst>
              <a:ext uri="{FF2B5EF4-FFF2-40B4-BE49-F238E27FC236}">
                <a16:creationId xmlns:a16="http://schemas.microsoft.com/office/drawing/2014/main" id="{284BEEA7-F8AB-2646-A5D3-6A207DF5D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0"/>
            <a:ext cx="8386762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1">
            <a:extLst>
              <a:ext uri="{FF2B5EF4-FFF2-40B4-BE49-F238E27FC236}">
                <a16:creationId xmlns:a16="http://schemas.microsoft.com/office/drawing/2014/main" id="{5B786C20-4101-C44B-A04A-70E9D9541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424238"/>
            <a:ext cx="43434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9A9A57E4-4801-4A47-B884-F59B4EE8A7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TrueAllele sensitivity</a:t>
            </a:r>
          </a:p>
        </p:txBody>
      </p:sp>
      <p:pic>
        <p:nvPicPr>
          <p:cNvPr id="47107" name="Picture 1">
            <a:extLst>
              <a:ext uri="{FF2B5EF4-FFF2-40B4-BE49-F238E27FC236}">
                <a16:creationId xmlns:a16="http://schemas.microsoft.com/office/drawing/2014/main" id="{4CDC285D-B400-464F-96B9-3D1D94CB2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76400"/>
            <a:ext cx="4878388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EA2736-6F74-DE44-949E-3F6C14660BD4}"/>
              </a:ext>
            </a:extLst>
          </p:cNvPr>
          <p:cNvSpPr txBox="1"/>
          <p:nvPr/>
        </p:nvSpPr>
        <p:spPr>
          <a:xfrm>
            <a:off x="7605713" y="6018213"/>
            <a:ext cx="112712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pg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49A30CC6-92F9-9545-A8A4-E90B85AD9C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TrueAllele specificity</a:t>
            </a:r>
          </a:p>
        </p:txBody>
      </p:sp>
      <p:pic>
        <p:nvPicPr>
          <p:cNvPr id="48131" name="Picture 1">
            <a:extLst>
              <a:ext uri="{FF2B5EF4-FFF2-40B4-BE49-F238E27FC236}">
                <a16:creationId xmlns:a16="http://schemas.microsoft.com/office/drawing/2014/main" id="{7AFB4CE1-4C53-5F47-A74B-6F736ED94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1600200"/>
            <a:ext cx="53657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240255-69EE-B34C-8380-9538AE1D95BB}"/>
              </a:ext>
            </a:extLst>
          </p:cNvPr>
          <p:cNvSpPr txBox="1"/>
          <p:nvPr/>
        </p:nvSpPr>
        <p:spPr>
          <a:xfrm>
            <a:off x="7605713" y="6018213"/>
            <a:ext cx="112712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pg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1C657E15-2F90-034F-BBB4-E8AC416C02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TrueAllele reproducibility</a:t>
            </a:r>
          </a:p>
        </p:txBody>
      </p:sp>
      <p:pic>
        <p:nvPicPr>
          <p:cNvPr id="49155" name="Picture 2">
            <a:extLst>
              <a:ext uri="{FF2B5EF4-FFF2-40B4-BE49-F238E27FC236}">
                <a16:creationId xmlns:a16="http://schemas.microsoft.com/office/drawing/2014/main" id="{D3A4E718-F34A-4E47-8ADC-DD5774BB0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1600200"/>
            <a:ext cx="53467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E5C196-31C2-DA47-9FD1-A33F08AF3DAE}"/>
              </a:ext>
            </a:extLst>
          </p:cNvPr>
          <p:cNvSpPr txBox="1"/>
          <p:nvPr/>
        </p:nvSpPr>
        <p:spPr>
          <a:xfrm>
            <a:off x="7605713" y="6018213"/>
            <a:ext cx="112712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pg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94212A44-BACF-DF42-8871-80F28A7580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50178" name="Picture 3" descr="JFS2019.jpeg">
            <a:extLst>
              <a:ext uri="{FF2B5EF4-FFF2-40B4-BE49-F238E27FC236}">
                <a16:creationId xmlns:a16="http://schemas.microsoft.com/office/drawing/2014/main" id="{5D4CF691-17ED-1F4A-9592-890D2D5F4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" t="16367" r="153" b="2473"/>
          <a:stretch>
            <a:fillRect/>
          </a:stretch>
        </p:blipFill>
        <p:spPr bwMode="auto">
          <a:xfrm>
            <a:off x="377825" y="636588"/>
            <a:ext cx="838835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6" descr="JFS2015.jpeg">
            <a:extLst>
              <a:ext uri="{FF2B5EF4-FFF2-40B4-BE49-F238E27FC236}">
                <a16:creationId xmlns:a16="http://schemas.microsoft.com/office/drawing/2014/main" id="{7A6EF6D7-6E56-424F-A7C8-7ACFA1131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64"/>
          <a:stretch>
            <a:fillRect/>
          </a:stretch>
        </p:blipFill>
        <p:spPr bwMode="auto">
          <a:xfrm>
            <a:off x="461963" y="0"/>
            <a:ext cx="83867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1">
            <a:extLst>
              <a:ext uri="{FF2B5EF4-FFF2-40B4-BE49-F238E27FC236}">
                <a16:creationId xmlns:a16="http://schemas.microsoft.com/office/drawing/2014/main" id="{EFC1DB5A-14EE-6A41-9A44-1ACFC3E8F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4191000"/>
            <a:ext cx="43497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2">
            <a:extLst>
              <a:ext uri="{FF2B5EF4-FFF2-40B4-BE49-F238E27FC236}">
                <a16:creationId xmlns:a16="http://schemas.microsoft.com/office/drawing/2014/main" id="{DE90D3AD-1DFE-BD48-93B4-3658AD085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3657600"/>
            <a:ext cx="44926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Heliyon2018.jpeg">
            <a:extLst>
              <a:ext uri="{FF2B5EF4-FFF2-40B4-BE49-F238E27FC236}">
                <a16:creationId xmlns:a16="http://schemas.microsoft.com/office/drawing/2014/main" id="{5CC28612-2F24-514B-BF8F-55C967472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1">
            <a:extLst>
              <a:ext uri="{FF2B5EF4-FFF2-40B4-BE49-F238E27FC236}">
                <a16:creationId xmlns:a16="http://schemas.microsoft.com/office/drawing/2014/main" id="{51340D1D-2F03-8649-BF06-92DB5FD8A5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51204" name="Picture 2">
            <a:extLst>
              <a:ext uri="{FF2B5EF4-FFF2-40B4-BE49-F238E27FC236}">
                <a16:creationId xmlns:a16="http://schemas.microsoft.com/office/drawing/2014/main" id="{CF9D405E-3B50-5847-99E6-4390C718F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5"/>
            <a:ext cx="49530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3">
            <a:extLst>
              <a:ext uri="{FF2B5EF4-FFF2-40B4-BE49-F238E27FC236}">
                <a16:creationId xmlns:a16="http://schemas.microsoft.com/office/drawing/2014/main" id="{CB7A19BA-169E-7E40-9480-3620C96A9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3046413"/>
            <a:ext cx="4584700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6C5FC33E-C922-114E-BE55-933F58DCEB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54292"/>
            <a:ext cx="7772400" cy="1143000"/>
          </a:xfrm>
        </p:spPr>
        <p:txBody>
          <a:bodyPr/>
          <a:lstStyle/>
          <a:p>
            <a:r>
              <a:rPr lang="en-US" altLang="en-US" sz="3400" dirty="0">
                <a:ea typeface="ＭＳ Ｐゴシック" panose="020B0600070205080204" pitchFamily="34" charset="-128"/>
              </a:rPr>
              <a:t>34 US admissibility rulings</a:t>
            </a:r>
          </a:p>
        </p:txBody>
      </p:sp>
      <p:sp>
        <p:nvSpPr>
          <p:cNvPr id="52227" name="TextBox 1">
            <a:extLst>
              <a:ext uri="{FF2B5EF4-FFF2-40B4-BE49-F238E27FC236}">
                <a16:creationId xmlns:a16="http://schemas.microsoft.com/office/drawing/2014/main" id="{827C972F-2C9E-6D45-B488-07E374046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085" y="552907"/>
            <a:ext cx="6357831" cy="661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Commonwealth of Pennsylvania v Kevin Foley (admitted, 2009; appellate precedent, 2012)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People of California v Dupree Langston (admitted, 2013)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Commonwealth of Virginia v Matthew Brady (admitted, 2013)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Ohio v Maurice Shaw (admitted, 2014)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Louisiana v </a:t>
            </a:r>
            <a:r>
              <a:rPr lang="en-US" altLang="en-US" sz="1200" dirty="0" err="1"/>
              <a:t>Chattley</a:t>
            </a:r>
            <a:r>
              <a:rPr lang="en-US" altLang="en-US" sz="1200" dirty="0"/>
              <a:t> Chesterfield &amp; Samuel Nicolas (admitted, 2014)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People of New York v John Wakefield (admitted, 2015; appellate precedent, 2019)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South Carolina v </a:t>
            </a:r>
            <a:r>
              <a:rPr lang="en-US" altLang="en-US" sz="1200" dirty="0" err="1"/>
              <a:t>Jaquard</a:t>
            </a:r>
            <a:r>
              <a:rPr lang="en-US" altLang="en-US" sz="1200" dirty="0"/>
              <a:t> Aiken (admitted, 2015)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Commonwealth of Massachusetts v Heidi Bartlett (admitted, 2016)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Indiana v </a:t>
            </a:r>
            <a:r>
              <a:rPr lang="en-US" altLang="en-US" sz="1200" dirty="0" err="1"/>
              <a:t>Dugniqio</a:t>
            </a:r>
            <a:r>
              <a:rPr lang="en-US" altLang="en-US" sz="1200" dirty="0"/>
              <a:t> Forest (admitted, 2016)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Indiana v Malcolm Wade (admitted, 2016)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Washington v Emanuel Fair (admitted, 2017)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Louisiana v Harold Houston (admitted, 2017)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Indiana v Randal </a:t>
            </a:r>
            <a:r>
              <a:rPr lang="en-US" altLang="en-US" sz="1200" dirty="0" err="1"/>
              <a:t>Coalter</a:t>
            </a:r>
            <a:r>
              <a:rPr lang="en-US" altLang="en-US" sz="1200" dirty="0"/>
              <a:t> (admitted, 2017)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Nebraska v Charles Simmer (admitted, 2018; appellate precedent, 2019)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Indiana v </a:t>
            </a:r>
            <a:r>
              <a:rPr lang="en-US" altLang="en-US" sz="1200" dirty="0" err="1"/>
              <a:t>Vaylen</a:t>
            </a:r>
            <a:r>
              <a:rPr lang="en-US" altLang="en-US" sz="1200" dirty="0"/>
              <a:t> </a:t>
            </a:r>
            <a:r>
              <a:rPr lang="en-US" altLang="en-US" sz="1200" dirty="0" err="1"/>
              <a:t>Glazebrook</a:t>
            </a:r>
            <a:r>
              <a:rPr lang="en-US" altLang="en-US" sz="1200" dirty="0"/>
              <a:t> (admitted, 2018)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Ohio v David Mathis (admitted, 2018)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Florida v </a:t>
            </a:r>
            <a:r>
              <a:rPr lang="en-US" altLang="en-US" sz="1200" dirty="0" err="1"/>
              <a:t>Lajayvian</a:t>
            </a:r>
            <a:r>
              <a:rPr lang="en-US" altLang="en-US" sz="1200" dirty="0"/>
              <a:t> Daniels (admitted, 2018; appellate precedent, 2021)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Tennessee v </a:t>
            </a:r>
            <a:r>
              <a:rPr lang="en-US" altLang="en-US" sz="1200" dirty="0" err="1"/>
              <a:t>Demontez</a:t>
            </a:r>
            <a:r>
              <a:rPr lang="en-US" altLang="en-US" sz="1200" dirty="0"/>
              <a:t> Watkins (admitted, 2018; appellate precedent, 2021)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Georgia v </a:t>
            </a:r>
            <a:r>
              <a:rPr lang="en-US" altLang="en-US" sz="1200" dirty="0" err="1"/>
              <a:t>Thaddus</a:t>
            </a:r>
            <a:r>
              <a:rPr lang="en-US" altLang="en-US" sz="1200" dirty="0"/>
              <a:t> </a:t>
            </a:r>
            <a:r>
              <a:rPr lang="en-US" altLang="en-US" sz="1200" dirty="0" err="1"/>
              <a:t>Nundra</a:t>
            </a:r>
            <a:r>
              <a:rPr lang="en-US" altLang="en-US" sz="1200" dirty="0"/>
              <a:t> (admitted, 2019)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Georgia v Monte Baugh &amp; Thaddeus Howell (admitted, 2019)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Louisiana v Kyle Russ (admitted, 2019)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People of New York v Casey Wilson (admitted, 2019)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Georgia v Alexander Battle (admitted, 2019)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United States v Lenard Gibbs (admitted, 2019)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Georgia v Guy Sewell (admitted, 2019)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Georgia v </a:t>
            </a:r>
            <a:r>
              <a:rPr lang="en-US" altLang="en-US" sz="1200"/>
              <a:t>Adedoja </a:t>
            </a:r>
            <a:r>
              <a:rPr lang="en-US" altLang="en-US" sz="1200" dirty="0"/>
              <a:t>Bah (admitted, 2019)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Georgia v Nathaniel Day (admitted, 2019)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Tennessee v Abdullah Powell (admitted, 2021)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Georgia v </a:t>
            </a:r>
            <a:r>
              <a:rPr lang="en-US" altLang="en-US" sz="1200" dirty="0" err="1"/>
              <a:t>Zarren</a:t>
            </a:r>
            <a:r>
              <a:rPr lang="en-US" altLang="en-US" sz="1200" dirty="0"/>
              <a:t> Garner (admitted, 2021)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United States v Curtis Johnson, Jr. (admitted, 2021)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Georgia v Rahul Joseph Das (admitted, 2021)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Maryland v Tyrone Harvin (admitted, 2021)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Maryland v Gregory Jones (not used, Daubert not applied, 2021)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/>
              <a:t>State of Georgia v </a:t>
            </a:r>
            <a:r>
              <a:rPr lang="en-US" altLang="en-US" sz="1200" dirty="0" err="1"/>
              <a:t>Lashumbia</a:t>
            </a:r>
            <a:r>
              <a:rPr lang="en-US" altLang="en-US" sz="1200" dirty="0"/>
              <a:t> Session (admitted, 2021)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9A641F5B-820D-C248-806C-84CA442D08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TrueAllele today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F46170A-31EA-2648-94BD-FB64FD804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185295"/>
              </p:ext>
            </p:extLst>
          </p:nvPr>
        </p:nvGraphicFramePr>
        <p:xfrm>
          <a:off x="701329" y="2057400"/>
          <a:ext cx="7741343" cy="43592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8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2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98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FF"/>
                          </a:solidFill>
                        </a:rPr>
                        <a:t>Invented math &amp; 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</a:rPr>
                        <a:t>algorithms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25 years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9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FF"/>
                          </a:solidFill>
                        </a:rPr>
                        <a:t>Developed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</a:rPr>
                        <a:t> computer systems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20 years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9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FF"/>
                          </a:solidFill>
                        </a:rPr>
                        <a:t>Support users and workflow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10 laboratories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98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FF"/>
                          </a:solidFill>
                        </a:rPr>
                        <a:t>Routinely used in casework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solidFill>
                            <a:srgbClr val="008000"/>
                          </a:solidFill>
                        </a:rPr>
                        <a:t>10 crime </a:t>
                      </a:r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labs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9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FF"/>
                          </a:solidFill>
                        </a:rPr>
                        <a:t>Validate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</a:rPr>
                        <a:t> system reliability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42 studies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9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FF"/>
                          </a:solidFill>
                        </a:rPr>
                        <a:t>Educate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</a:rPr>
                        <a:t> the community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100 talks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9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FF"/>
                          </a:solidFill>
                        </a:rPr>
                        <a:t>Train or certify analysts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400</a:t>
                      </a:r>
                      <a:r>
                        <a:rPr lang="en-US" sz="2000" baseline="0" dirty="0">
                          <a:solidFill>
                            <a:srgbClr val="008000"/>
                          </a:solidFill>
                        </a:rPr>
                        <a:t> students</a:t>
                      </a:r>
                      <a:endParaRPr lang="en-US" sz="2000" dirty="0">
                        <a:solidFill>
                          <a:srgbClr val="008000"/>
                        </a:solidFill>
                      </a:endParaRP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98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rgbClr val="0000FF"/>
                          </a:solidFill>
                        </a:rPr>
                        <a:t>Admissibility challenges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34 rulings, 15 states and federal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9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FF"/>
                          </a:solidFill>
                        </a:rPr>
                        <a:t>Testify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</a:rPr>
                        <a:t> about LR results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106 trials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9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FF"/>
                          </a:solidFill>
                        </a:rPr>
                        <a:t>Educate lawyers</a:t>
                      </a:r>
                      <a:r>
                        <a:rPr lang="en-US" sz="2000" baseline="0" dirty="0">
                          <a:solidFill>
                            <a:srgbClr val="0000FF"/>
                          </a:solidFill>
                        </a:rPr>
                        <a:t> and public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1,000 people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298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FF"/>
                          </a:solidFill>
                        </a:rPr>
                        <a:t>Make the ideas understandable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1,070 cases,</a:t>
                      </a:r>
                      <a:r>
                        <a:rPr lang="en-US" sz="2000" baseline="0" dirty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rgbClr val="008000"/>
                          </a:solidFill>
                        </a:rPr>
                        <a:t>45 states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Conclusions</a:t>
            </a:r>
          </a:p>
        </p:txBody>
      </p:sp>
      <p:sp>
        <p:nvSpPr>
          <p:cNvPr id="54274" name="TextBox 2">
            <a:extLst>
              <a:ext uri="{FF2B5EF4-FFF2-40B4-BE49-F238E27FC236}">
                <a16:creationId xmlns:a16="http://schemas.microsoft.com/office/drawing/2014/main" id="{F3C11961-088F-A94D-BCD7-2E8D2BD26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743200"/>
            <a:ext cx="2743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A reliable method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   • objective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   • sensitive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   • specific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   • reproducible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   • accurate </a:t>
            </a:r>
          </a:p>
        </p:txBody>
      </p:sp>
      <p:sp>
        <p:nvSpPr>
          <p:cNvPr id="54275" name="TextBox 3">
            <a:extLst>
              <a:ext uri="{FF2B5EF4-FFF2-40B4-BE49-F238E27FC236}">
                <a16:creationId xmlns:a16="http://schemas.microsoft.com/office/drawing/2014/main" id="{C92E1C4F-945B-D943-A168-6E15A2E8D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824038"/>
            <a:ext cx="7239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90"/>
                </a:solidFill>
              </a:rPr>
              <a:t>TrueAllele Casework DNA mixture interpretation is: </a:t>
            </a:r>
          </a:p>
        </p:txBody>
      </p:sp>
      <p:sp>
        <p:nvSpPr>
          <p:cNvPr id="54276" name="TextBox 4">
            <a:extLst>
              <a:ext uri="{FF2B5EF4-FFF2-40B4-BE49-F238E27FC236}">
                <a16:creationId xmlns:a16="http://schemas.microsoft.com/office/drawing/2014/main" id="{93B4EA0D-DD33-6649-831A-05B43A385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5265738"/>
            <a:ext cx="4953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80"/>
                </a:solidFill>
              </a:rPr>
              <a:t>TrueAllele computer genotyping is more effective than human review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12688E-FC77-9046-AD3D-9BE18CB154AB}"/>
              </a:ext>
            </a:extLst>
          </p:cNvPr>
          <p:cNvSpPr/>
          <p:nvPr/>
        </p:nvSpPr>
        <p:spPr>
          <a:xfrm>
            <a:off x="228600" y="0"/>
            <a:ext cx="85979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Perlin MW, Dormer K, </a:t>
            </a:r>
            <a:r>
              <a:rPr lang="en-US" alt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Hornyak</a:t>
            </a: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J, </a:t>
            </a:r>
            <a:r>
              <a:rPr lang="en-US" alt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Schiermeier</a:t>
            </a: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-Wood L, Greenspoon S. </a:t>
            </a:r>
          </a:p>
          <a:p>
            <a:pPr>
              <a:defRPr/>
            </a:pPr>
            <a:r>
              <a:rPr lang="en-US" alt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TrueAllele</a:t>
            </a:r>
            <a:r>
              <a:rPr lang="en-US" altLang="en-US" sz="18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®</a:t>
            </a: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Casework on Virginia DNA mixture evidence: computer and manual interpretation in 72 reported criminal cases. </a:t>
            </a:r>
            <a:r>
              <a:rPr lang="en-US" alt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PLOS ONE</a:t>
            </a: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2014;(9)3:e92837. 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Reading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9D752-A777-3D40-81FD-6BE737200384}"/>
              </a:ext>
            </a:extLst>
          </p:cNvPr>
          <p:cNvSpPr txBox="1"/>
          <p:nvPr/>
        </p:nvSpPr>
        <p:spPr>
          <a:xfrm>
            <a:off x="1473200" y="2259505"/>
            <a:ext cx="619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Background Reading binder exhibit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Is there background reading that can help the court understand the method?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Does the reading include a glossary?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Are there magazine articles and book chapters for lawyers? </a:t>
            </a:r>
          </a:p>
        </p:txBody>
      </p:sp>
    </p:spTree>
    <p:extLst>
      <p:ext uri="{BB962C8B-B14F-4D97-AF65-F5344CB8AC3E}">
        <p14:creationId xmlns:p14="http://schemas.microsoft.com/office/powerpoint/2010/main" val="1318358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>
            <a:extLst>
              <a:ext uri="{FF2B5EF4-FFF2-40B4-BE49-F238E27FC236}">
                <a16:creationId xmlns:a16="http://schemas.microsoft.com/office/drawing/2014/main" id="{81B3FBFB-BA52-AA45-8D52-A4D75A3F7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62575"/>
            <a:ext cx="2971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>
            <a:extLst>
              <a:ext uri="{FF2B5EF4-FFF2-40B4-BE49-F238E27FC236}">
                <a16:creationId xmlns:a16="http://schemas.microsoft.com/office/drawing/2014/main" id="{F8F21CA4-24DA-8D43-B667-6E8C75D2EE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ea typeface="ＭＳ Ｐゴシック" panose="020B0600070205080204" pitchFamily="34" charset="-128"/>
              </a:rPr>
              <a:t>Computer Interpretation of </a:t>
            </a:r>
            <a:br>
              <a:rPr lang="en-US" altLang="en-US" b="1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tx1"/>
                </a:solidFill>
                <a:ea typeface="ＭＳ Ｐゴシック" panose="020B0600070205080204" pitchFamily="34" charset="-128"/>
              </a:rPr>
              <a:t>Quantitative DNA Evidence </a:t>
            </a:r>
          </a:p>
        </p:txBody>
      </p:sp>
      <p:sp>
        <p:nvSpPr>
          <p:cNvPr id="89091" name="Text Box 3">
            <a:extLst>
              <a:ext uri="{FF2B5EF4-FFF2-40B4-BE49-F238E27FC236}">
                <a16:creationId xmlns:a16="http://schemas.microsoft.com/office/drawing/2014/main" id="{67BE77E0-3A9B-C845-9CED-2C4E2C818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163" y="2736850"/>
            <a:ext cx="62896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sz="2800" b="1" dirty="0">
                <a:solidFill>
                  <a:srgbClr val="2F8B2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State of Florida v. </a:t>
            </a:r>
            <a:r>
              <a:rPr lang="en-US" altLang="x-none" sz="2800" b="1" dirty="0" err="1">
                <a:solidFill>
                  <a:srgbClr val="2F8B2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Lajayvian</a:t>
            </a:r>
            <a:r>
              <a:rPr lang="en-US" altLang="x-none" sz="2800" b="1" dirty="0">
                <a:solidFill>
                  <a:srgbClr val="2F8B2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Daniels</a:t>
            </a:r>
          </a:p>
          <a:p>
            <a:pPr algn="ctr">
              <a:defRPr/>
            </a:pPr>
            <a:r>
              <a:rPr lang="en-US" altLang="x-none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May, 2018</a:t>
            </a:r>
          </a:p>
          <a:p>
            <a:pPr algn="ctr">
              <a:defRPr/>
            </a:pPr>
            <a:r>
              <a:rPr lang="en-US" altLang="x-none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West Palm Beach, FL</a:t>
            </a:r>
          </a:p>
        </p:txBody>
      </p:sp>
      <p:sp>
        <p:nvSpPr>
          <p:cNvPr id="89092" name="Text Box 4">
            <a:extLst>
              <a:ext uri="{FF2B5EF4-FFF2-40B4-BE49-F238E27FC236}">
                <a16:creationId xmlns:a16="http://schemas.microsoft.com/office/drawing/2014/main" id="{8AD9E280-99B8-4942-9299-1ED927708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5" y="4740275"/>
            <a:ext cx="47704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x-none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William P. Allan, MS</a:t>
            </a:r>
          </a:p>
          <a:p>
            <a:pPr algn="ctr">
              <a:defRPr/>
            </a:pPr>
            <a:r>
              <a:rPr lang="en-US" altLang="x-none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Cybergenetics, Pittsburgh, PA</a:t>
            </a:r>
          </a:p>
        </p:txBody>
      </p:sp>
      <p:sp>
        <p:nvSpPr>
          <p:cNvPr id="89093" name="Text Box 5">
            <a:extLst>
              <a:ext uri="{FF2B5EF4-FFF2-40B4-BE49-F238E27FC236}">
                <a16:creationId xmlns:a16="http://schemas.microsoft.com/office/drawing/2014/main" id="{C9C0F24D-A59B-3A43-887C-F2A0B3C0C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6477000"/>
            <a:ext cx="21605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x-none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t>Cybergenetics © 2003-2018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Paper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9D752-A777-3D40-81FD-6BE737200384}"/>
              </a:ext>
            </a:extLst>
          </p:cNvPr>
          <p:cNvSpPr txBox="1"/>
          <p:nvPr/>
        </p:nvSpPr>
        <p:spPr>
          <a:xfrm>
            <a:off x="1473200" y="2259505"/>
            <a:ext cx="619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Validation Paper binder exhibit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What is peer-review?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How many peer-reviewed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validation studies have been published?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Were the validations conducted independently of the current case?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Do these studies test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and establish error rates? </a:t>
            </a:r>
          </a:p>
        </p:txBody>
      </p:sp>
    </p:spTree>
    <p:extLst>
      <p:ext uri="{BB962C8B-B14F-4D97-AF65-F5344CB8AC3E}">
        <p14:creationId xmlns:p14="http://schemas.microsoft.com/office/powerpoint/2010/main" val="28437043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Study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9D752-A777-3D40-81FD-6BE737200384}"/>
              </a:ext>
            </a:extLst>
          </p:cNvPr>
          <p:cNvSpPr txBox="1"/>
          <p:nvPr/>
        </p:nvSpPr>
        <p:spPr>
          <a:xfrm>
            <a:off x="1473200" y="2259505"/>
            <a:ext cx="619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Validation Study binder exhibit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How many other validation studies have been conducted?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Who has conducted these studies?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How are these studies related to the current case?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Do these additional studies test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and establish error rates?  </a:t>
            </a:r>
          </a:p>
        </p:txBody>
      </p:sp>
    </p:spTree>
    <p:extLst>
      <p:ext uri="{BB962C8B-B14F-4D97-AF65-F5344CB8AC3E}">
        <p14:creationId xmlns:p14="http://schemas.microsoft.com/office/powerpoint/2010/main" val="7358861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Forensic Application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9D752-A777-3D40-81FD-6BE737200384}"/>
              </a:ext>
            </a:extLst>
          </p:cNvPr>
          <p:cNvSpPr txBox="1"/>
          <p:nvPr/>
        </p:nvSpPr>
        <p:spPr>
          <a:xfrm>
            <a:off x="1473199" y="2259505"/>
            <a:ext cx="66412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Forensic Application binder exhibit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Has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only been used by prosecutors?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Was it used to help identify victim remains in the World Trade Center disaster?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Has the federal government used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to help establish DNA standards?  </a:t>
            </a:r>
          </a:p>
        </p:txBody>
      </p:sp>
    </p:spTree>
    <p:extLst>
      <p:ext uri="{BB962C8B-B14F-4D97-AF65-F5344CB8AC3E}">
        <p14:creationId xmlns:p14="http://schemas.microsoft.com/office/powerpoint/2010/main" val="6388743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Exoneration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9D752-A777-3D40-81FD-6BE737200384}"/>
              </a:ext>
            </a:extLst>
          </p:cNvPr>
          <p:cNvSpPr txBox="1"/>
          <p:nvPr/>
        </p:nvSpPr>
        <p:spPr>
          <a:xfrm>
            <a:off x="1473199" y="2259505"/>
            <a:ext cx="66412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DNA Exoneration binder exhibit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Has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helped exonerate the innocent?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How many innocent men has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helped free from prison?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Has Cybergenetics sometimes done these exonerations </a:t>
            </a:r>
            <a:r>
              <a:rPr lang="en-US" i="1" dirty="0">
                <a:solidFill>
                  <a:srgbClr val="0432FF"/>
                </a:solidFill>
              </a:rPr>
              <a:t>pro bono</a:t>
            </a:r>
            <a:r>
              <a:rPr lang="en-US" dirty="0">
                <a:solidFill>
                  <a:srgbClr val="0432FF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633105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Regulatory Approval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9D752-A777-3D40-81FD-6BE737200384}"/>
              </a:ext>
            </a:extLst>
          </p:cNvPr>
          <p:cNvSpPr txBox="1"/>
          <p:nvPr/>
        </p:nvSpPr>
        <p:spPr>
          <a:xfrm>
            <a:off x="1473200" y="2259505"/>
            <a:ext cx="619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Regulatory Approval binder exhibit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Do regulatory bodies oversee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or related systems?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What state regulators have assessed and approved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4722285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Standards Compliance 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9D752-A777-3D40-81FD-6BE737200384}"/>
              </a:ext>
            </a:extLst>
          </p:cNvPr>
          <p:cNvSpPr txBox="1"/>
          <p:nvPr/>
        </p:nvSpPr>
        <p:spPr>
          <a:xfrm>
            <a:off x="373711" y="1861942"/>
            <a:ext cx="877028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Standards Compliance binder exhibit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Are there accepted validation standards and guidelines for probabilistic genotyping?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What is the FBI’s SWGDAM (Scientific Working Group on DNA Analysis Methods)? What is ANSI (American National Standards Institute)?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What is ASB (American Academy of Forensic Sciences Standards Board)?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Do these organizations issue standards for validating probabilistic genotyping?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Does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validation comply with all of these standards and guidelines? </a:t>
            </a:r>
          </a:p>
        </p:txBody>
      </p:sp>
    </p:spTree>
    <p:extLst>
      <p:ext uri="{BB962C8B-B14F-4D97-AF65-F5344CB8AC3E}">
        <p14:creationId xmlns:p14="http://schemas.microsoft.com/office/powerpoint/2010/main" val="34958802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Standards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166BA8-BEC6-E241-AE59-C9AFD8EF4EE8}"/>
              </a:ext>
            </a:extLst>
          </p:cNvPr>
          <p:cNvSpPr txBox="1"/>
          <p:nvPr/>
        </p:nvSpPr>
        <p:spPr>
          <a:xfrm>
            <a:off x="1234598" y="2133600"/>
            <a:ext cx="66748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</a:t>
            </a:r>
            <a:r>
              <a:rPr lang="en-US" dirty="0">
                <a:solidFill>
                  <a:srgbClr val="0432FF"/>
                </a:solidFill>
              </a:rPr>
              <a:t>SWGDAM 2010 </a:t>
            </a:r>
            <a:r>
              <a:rPr lang="en-US" dirty="0"/>
              <a:t>(§3.2.2) (January, 2010) – probabilistic genotype computer interpretation</a:t>
            </a:r>
          </a:p>
          <a:p>
            <a:r>
              <a:rPr lang="en-US" dirty="0"/>
              <a:t>• </a:t>
            </a:r>
            <a:r>
              <a:rPr lang="en-US" b="1" dirty="0">
                <a:solidFill>
                  <a:srgbClr val="0432FF"/>
                </a:solidFill>
              </a:rPr>
              <a:t>SWGDAM 2015 </a:t>
            </a:r>
            <a:r>
              <a:rPr lang="en-US" dirty="0"/>
              <a:t>(June 15, 2015) – </a:t>
            </a:r>
          </a:p>
          <a:p>
            <a:r>
              <a:rPr lang="en-US" dirty="0"/>
              <a:t>probabilistic genotyping validation guidelines</a:t>
            </a:r>
          </a:p>
          <a:p>
            <a:r>
              <a:rPr lang="en-US" dirty="0"/>
              <a:t>• </a:t>
            </a:r>
            <a:r>
              <a:rPr lang="en-US" dirty="0">
                <a:solidFill>
                  <a:srgbClr val="0432FF"/>
                </a:solidFill>
              </a:rPr>
              <a:t>ANSI/ASB Standard 020 </a:t>
            </a:r>
            <a:r>
              <a:rPr lang="en-US" dirty="0"/>
              <a:t>(September 2018) – mixture validation and interpretation standards</a:t>
            </a:r>
          </a:p>
          <a:p>
            <a:r>
              <a:rPr lang="en-US" dirty="0"/>
              <a:t>• </a:t>
            </a:r>
            <a:r>
              <a:rPr lang="en-US" dirty="0">
                <a:solidFill>
                  <a:srgbClr val="0432FF"/>
                </a:solidFill>
              </a:rPr>
              <a:t>ANSI/ASB Standard 040 </a:t>
            </a:r>
            <a:r>
              <a:rPr lang="en-US" dirty="0"/>
              <a:t>(September 2019) – </a:t>
            </a:r>
          </a:p>
          <a:p>
            <a:r>
              <a:rPr lang="en-US" dirty="0"/>
              <a:t>DNA interpretation and comparison standards</a:t>
            </a:r>
          </a:p>
          <a:p>
            <a:r>
              <a:rPr lang="en-US" dirty="0"/>
              <a:t>• </a:t>
            </a:r>
            <a:r>
              <a:rPr lang="en-US" dirty="0">
                <a:solidFill>
                  <a:srgbClr val="0432FF"/>
                </a:solidFill>
              </a:rPr>
              <a:t>ANSI/ASB Standard 018 </a:t>
            </a:r>
            <a:r>
              <a:rPr lang="en-US" dirty="0"/>
              <a:t>(July 2020) – </a:t>
            </a:r>
          </a:p>
          <a:p>
            <a:r>
              <a:rPr lang="en-US" dirty="0"/>
              <a:t>probabilistic genotyping validation standards</a:t>
            </a:r>
          </a:p>
          <a:p>
            <a:r>
              <a:rPr lang="en-US" dirty="0"/>
              <a:t>• </a:t>
            </a:r>
            <a:r>
              <a:rPr lang="en-US" dirty="0">
                <a:solidFill>
                  <a:srgbClr val="0432FF"/>
                </a:solidFill>
              </a:rPr>
              <a:t>FBI QAS 2020 (Section 8)</a:t>
            </a:r>
            <a:r>
              <a:rPr lang="en-US" dirty="0"/>
              <a:t> (July 1, 2020) – </a:t>
            </a:r>
          </a:p>
          <a:p>
            <a:r>
              <a:rPr lang="en-US" dirty="0"/>
              <a:t>DNA quality assurance validation standards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70F7C3-1D6C-D94C-A97A-6AAEBCBA5D16}"/>
              </a:ext>
            </a:extLst>
          </p:cNvPr>
          <p:cNvSpPr txBox="1"/>
          <p:nvPr/>
        </p:nvSpPr>
        <p:spPr>
          <a:xfrm>
            <a:off x="2160313" y="1605280"/>
            <a:ext cx="4823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Validating probabilistic genotyping</a:t>
            </a:r>
          </a:p>
        </p:txBody>
      </p:sp>
    </p:spTree>
    <p:extLst>
      <p:ext uri="{BB962C8B-B14F-4D97-AF65-F5344CB8AC3E}">
        <p14:creationId xmlns:p14="http://schemas.microsoft.com/office/powerpoint/2010/main" val="18574867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Complying with Standards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B41CF6-63AB-8247-AB53-87548D6BC06C}"/>
              </a:ext>
            </a:extLst>
          </p:cNvPr>
          <p:cNvSpPr txBox="1"/>
          <p:nvPr/>
        </p:nvSpPr>
        <p:spPr>
          <a:xfrm>
            <a:off x="853351" y="1752600"/>
            <a:ext cx="7437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Based on </a:t>
            </a:r>
            <a:r>
              <a:rPr lang="en-US" b="1" dirty="0">
                <a:solidFill>
                  <a:srgbClr val="7030A0"/>
                </a:solidFill>
              </a:rPr>
              <a:t>empirical testing </a:t>
            </a:r>
            <a:r>
              <a:rPr lang="en-US" dirty="0">
                <a:solidFill>
                  <a:srgbClr val="7030A0"/>
                </a:solidFill>
              </a:rPr>
              <a:t>of software on DNA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C89C0-973E-074C-B7EB-CCB09D9C0014}"/>
              </a:ext>
            </a:extLst>
          </p:cNvPr>
          <p:cNvSpPr txBox="1"/>
          <p:nvPr/>
        </p:nvSpPr>
        <p:spPr>
          <a:xfrm>
            <a:off x="2063940" y="2433935"/>
            <a:ext cx="5016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Developmental &amp; internal validation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7607B-3882-9842-92C9-99FD16EE0E57}"/>
              </a:ext>
            </a:extLst>
          </p:cNvPr>
          <p:cNvSpPr txBox="1"/>
          <p:nvPr/>
        </p:nvSpPr>
        <p:spPr>
          <a:xfrm>
            <a:off x="568957" y="3099368"/>
            <a:ext cx="80060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Internal validation</a:t>
            </a:r>
            <a:r>
              <a:rPr lang="en-US" sz="2000" dirty="0"/>
              <a:t>: The acquisition of test data within the laboratory to verify the functionality of the system, the accuracy of statistical parameters, </a:t>
            </a:r>
            <a:r>
              <a:rPr lang="en-US" sz="2000" b="1" dirty="0"/>
              <a:t>the appropriateness of analytical and statistical parameters</a:t>
            </a:r>
            <a:r>
              <a:rPr lang="en-US" sz="2000" dirty="0"/>
              <a:t>, and the determination of limitations of the system.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36128B-735C-FD4A-876F-BFD09F633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4626575"/>
            <a:ext cx="9144000" cy="214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071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Reports 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9D752-A777-3D40-81FD-6BE737200384}"/>
              </a:ext>
            </a:extLst>
          </p:cNvPr>
          <p:cNvSpPr txBox="1"/>
          <p:nvPr/>
        </p:nvSpPr>
        <p:spPr>
          <a:xfrm>
            <a:off x="1473200" y="2259505"/>
            <a:ext cx="619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Method Reports binder exhibit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Is the mathematics underlying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available?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Are Cybergenetics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procedures provided?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Can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calculate an error rate for each reported match statistic?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Was that done in this case? </a:t>
            </a:r>
          </a:p>
        </p:txBody>
      </p:sp>
    </p:spTree>
    <p:extLst>
      <p:ext uri="{BB962C8B-B14F-4D97-AF65-F5344CB8AC3E}">
        <p14:creationId xmlns:p14="http://schemas.microsoft.com/office/powerpoint/2010/main" val="13973629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Acceptance 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9D752-A777-3D40-81FD-6BE737200384}"/>
              </a:ext>
            </a:extLst>
          </p:cNvPr>
          <p:cNvSpPr txBox="1"/>
          <p:nvPr/>
        </p:nvSpPr>
        <p:spPr>
          <a:xfrm>
            <a:off x="31804" y="1830132"/>
            <a:ext cx="90326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General Acceptance binder exhibit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How many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reports has Cybergenetics issued?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In how many states?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In how many trials has Cybergenetics testified?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In how many states?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Has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been used by both prosecution and defense?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How many crime labs use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for DNA mixture analysis?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How many scientific papers cite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publications?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Is probabilistic genotyping generally accepted in the forensic community?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Does the FBI use probabilistic genotyping</a:t>
            </a:r>
            <a:r>
              <a:rPr lang="en-US" dirty="0">
                <a:solidFill>
                  <a:srgbClr val="0432FF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926351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EF25635A-359F-6E42-853B-436E28EB9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DNA biology</a:t>
            </a:r>
          </a:p>
        </p:txBody>
      </p:sp>
      <p:pic>
        <p:nvPicPr>
          <p:cNvPr id="17410" name="Picture 3" descr="cell_chrom_dna.jpg">
            <a:extLst>
              <a:ext uri="{FF2B5EF4-FFF2-40B4-BE49-F238E27FC236}">
                <a16:creationId xmlns:a16="http://schemas.microsoft.com/office/drawing/2014/main" id="{99111628-820B-744F-9C75-263864980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90800"/>
            <a:ext cx="69342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4">
            <a:extLst>
              <a:ext uri="{FF2B5EF4-FFF2-40B4-BE49-F238E27FC236}">
                <a16:creationId xmlns:a16="http://schemas.microsoft.com/office/drawing/2014/main" id="{24EFE55E-9D8A-F04B-B30D-BEBB1E33F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550" y="4495800"/>
            <a:ext cx="8382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/>
              <a:t>Locus</a:t>
            </a:r>
          </a:p>
        </p:txBody>
      </p:sp>
      <p:sp>
        <p:nvSpPr>
          <p:cNvPr id="17412" name="TextBox 5">
            <a:extLst>
              <a:ext uri="{FF2B5EF4-FFF2-40B4-BE49-F238E27FC236}">
                <a16:creationId xmlns:a16="http://schemas.microsoft.com/office/drawing/2014/main" id="{90B8B504-5CB2-194D-95AA-7335F37C1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850" y="4140200"/>
            <a:ext cx="16002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Chromosome</a:t>
            </a:r>
          </a:p>
        </p:txBody>
      </p:sp>
      <p:sp>
        <p:nvSpPr>
          <p:cNvPr id="17413" name="TextBox 6">
            <a:extLst>
              <a:ext uri="{FF2B5EF4-FFF2-40B4-BE49-F238E27FC236}">
                <a16:creationId xmlns:a16="http://schemas.microsoft.com/office/drawing/2014/main" id="{5693141B-9392-2243-8B29-9300F83F7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648200"/>
            <a:ext cx="1066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Nucleus</a:t>
            </a:r>
          </a:p>
        </p:txBody>
      </p:sp>
      <p:sp>
        <p:nvSpPr>
          <p:cNvPr id="17414" name="TextBox 7">
            <a:extLst>
              <a:ext uri="{FF2B5EF4-FFF2-40B4-BE49-F238E27FC236}">
                <a16:creationId xmlns:a16="http://schemas.microsoft.com/office/drawing/2014/main" id="{8BB17D15-875C-434C-8E39-F90F09400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Cell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Systems 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9D752-A777-3D40-81FD-6BE737200384}"/>
              </a:ext>
            </a:extLst>
          </p:cNvPr>
          <p:cNvSpPr txBox="1"/>
          <p:nvPr/>
        </p:nvSpPr>
        <p:spPr>
          <a:xfrm>
            <a:off x="1473200" y="2259505"/>
            <a:ext cx="619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Related Systems binder exhibit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Are there other probabilistic genotyping systems for computing match statistics?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How many other software systems are there?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Do crime labs use these methods to calculate match statistics for DNA mixtures? </a:t>
            </a:r>
          </a:p>
        </p:txBody>
      </p:sp>
    </p:spTree>
    <p:extLst>
      <p:ext uri="{BB962C8B-B14F-4D97-AF65-F5344CB8AC3E}">
        <p14:creationId xmlns:p14="http://schemas.microsoft.com/office/powerpoint/2010/main" val="36023920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96409C-BD6E-1247-B284-37B27FEFE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46ED1-CEFB-164A-A59C-88E7F7545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" y="601649"/>
            <a:ext cx="9144000" cy="599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179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Subjective computer analysis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6F1B76-B166-804F-A181-89A88BF4265C}"/>
              </a:ext>
            </a:extLst>
          </p:cNvPr>
          <p:cNvSpPr txBox="1"/>
          <p:nvPr/>
        </p:nvSpPr>
        <p:spPr>
          <a:xfrm>
            <a:off x="2291116" y="1659432"/>
            <a:ext cx="4647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New York v. Oral “Nick” Hillary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2A665-8192-7349-98A1-458227465E83}"/>
              </a:ext>
            </a:extLst>
          </p:cNvPr>
          <p:cNvSpPr txBox="1"/>
          <p:nvPr/>
        </p:nvSpPr>
        <p:spPr>
          <a:xfrm>
            <a:off x="514350" y="2776329"/>
            <a:ext cx="82010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Calibration</a:t>
            </a:r>
          </a:p>
          <a:p>
            <a:r>
              <a:rPr lang="en-US" dirty="0"/>
              <a:t>Modern </a:t>
            </a:r>
            <a:r>
              <a:rPr lang="en-US" b="1" dirty="0"/>
              <a:t>Bayesian computing </a:t>
            </a:r>
            <a:r>
              <a:rPr lang="en-US" dirty="0"/>
              <a:t>derives parameter probabilities directly from the data. However, </a:t>
            </a:r>
            <a:r>
              <a:rPr lang="en-US" b="1" dirty="0"/>
              <a:t>limited DNA modeling may lack that math capability</a:t>
            </a:r>
            <a:r>
              <a:rPr lang="en-US" dirty="0"/>
              <a:t>, and instead substitute historical data for case evidence. Crime labs usually develop calibration data to tune the foreign analysis software. However, </a:t>
            </a:r>
            <a:r>
              <a:rPr lang="en-US" b="1" dirty="0"/>
              <a:t>no lab-specific calibration </a:t>
            </a:r>
            <a:r>
              <a:rPr lang="en-US" dirty="0"/>
              <a:t>was done in the Hillary case. The foreign expert had to </a:t>
            </a:r>
            <a:r>
              <a:rPr lang="en-US" b="1" dirty="0"/>
              <a:t>pick and choose calibration parameters </a:t>
            </a:r>
            <a:r>
              <a:rPr lang="en-US" dirty="0"/>
              <a:t>in order to run his software on the NYSP lab data.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BB0B63-C930-2A49-BA6C-10ABDF73D558}"/>
              </a:ext>
            </a:extLst>
          </p:cNvPr>
          <p:cNvSpPr txBox="1"/>
          <p:nvPr/>
        </p:nvSpPr>
        <p:spPr>
          <a:xfrm>
            <a:off x="1293697" y="2176999"/>
            <a:ext cx="6556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 Zealand probabilistic genotyping software</a:t>
            </a:r>
          </a:p>
        </p:txBody>
      </p:sp>
    </p:spTree>
    <p:extLst>
      <p:ext uri="{BB962C8B-B14F-4D97-AF65-F5344CB8AC3E}">
        <p14:creationId xmlns:p14="http://schemas.microsoft.com/office/powerpoint/2010/main" val="19093523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study shows limits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073944-F05F-E743-BAB0-231774CCA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984"/>
          <a:stretch/>
        </p:blipFill>
        <p:spPr>
          <a:xfrm>
            <a:off x="1740906" y="4907759"/>
            <a:ext cx="5444214" cy="1783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4E51BE-338F-3343-853E-5301D5196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15" y="1666862"/>
            <a:ext cx="3146772" cy="317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4E0ABE-B50F-AF47-8838-F4EB06F26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256" y="1666862"/>
            <a:ext cx="3146774" cy="31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576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5517" y="609600"/>
            <a:ext cx="8253453" cy="1143000"/>
          </a:xfrm>
        </p:spPr>
        <p:txBody>
          <a:bodyPr/>
          <a:lstStyle/>
          <a:p>
            <a:r>
              <a:rPr lang="en-US" dirty="0"/>
              <a:t>Picking &amp; choosing parameters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95BEFA-4237-9C46-B63B-BC68F50BD1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122"/>
          <a:stretch/>
        </p:blipFill>
        <p:spPr>
          <a:xfrm>
            <a:off x="1799134" y="5233987"/>
            <a:ext cx="5059956" cy="114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0E0B78-6D59-934E-B2C2-AFD435267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207" y="1675280"/>
            <a:ext cx="5807810" cy="355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124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5A1E77E8-E089-5D4F-8695-E15D64A782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43888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Human limitations of other PGS</a:t>
            </a:r>
          </a:p>
        </p:txBody>
      </p:sp>
      <p:sp>
        <p:nvSpPr>
          <p:cNvPr id="28679" name="Slide Number Placeholder 1">
            <a:extLst>
              <a:ext uri="{FF2B5EF4-FFF2-40B4-BE49-F238E27FC236}">
                <a16:creationId xmlns:a16="http://schemas.microsoft.com/office/drawing/2014/main" id="{0190F8C1-35BA-5740-B94A-7DB073A6E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DA521CE0-FA86-9247-857C-D8F93AB56CF4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240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CF69977-0D5E-644E-BE56-97E9EFA22FD8}"/>
              </a:ext>
            </a:extLst>
          </p:cNvPr>
          <p:cNvGraphicFramePr>
            <a:graphicFrameLocks noGrp="1"/>
          </p:cNvGraphicFramePr>
          <p:nvPr/>
        </p:nvGraphicFramePr>
        <p:xfrm>
          <a:off x="609601" y="2133600"/>
          <a:ext cx="8001000" cy="3733800"/>
        </p:xfrm>
        <a:graphic>
          <a:graphicData uri="http://schemas.openxmlformats.org/drawingml/2006/table">
            <a:tbl>
              <a:tblPr/>
              <a:tblGrid>
                <a:gridCol w="1236389">
                  <a:extLst>
                    <a:ext uri="{9D8B030D-6E8A-4147-A177-3AD203B41FA5}">
                      <a16:colId xmlns:a16="http://schemas.microsoft.com/office/drawing/2014/main" val="1093925358"/>
                    </a:ext>
                  </a:extLst>
                </a:gridCol>
                <a:gridCol w="3055444">
                  <a:extLst>
                    <a:ext uri="{9D8B030D-6E8A-4147-A177-3AD203B41FA5}">
                      <a16:colId xmlns:a16="http://schemas.microsoft.com/office/drawing/2014/main" val="3336400107"/>
                    </a:ext>
                  </a:extLst>
                </a:gridCol>
                <a:gridCol w="1236389">
                  <a:extLst>
                    <a:ext uri="{9D8B030D-6E8A-4147-A177-3AD203B41FA5}">
                      <a16:colId xmlns:a16="http://schemas.microsoft.com/office/drawing/2014/main" val="3636098351"/>
                    </a:ext>
                  </a:extLst>
                </a:gridCol>
                <a:gridCol w="1236389">
                  <a:extLst>
                    <a:ext uri="{9D8B030D-6E8A-4147-A177-3AD203B41FA5}">
                      <a16:colId xmlns:a16="http://schemas.microsoft.com/office/drawing/2014/main" val="1119130092"/>
                    </a:ext>
                  </a:extLst>
                </a:gridCol>
                <a:gridCol w="1236389">
                  <a:extLst>
                    <a:ext uri="{9D8B030D-6E8A-4147-A177-3AD203B41FA5}">
                      <a16:colId xmlns:a16="http://schemas.microsoft.com/office/drawing/2014/main" val="197776421"/>
                    </a:ext>
                  </a:extLst>
                </a:gridCol>
              </a:tblGrid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Feature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Human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STRmix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TrueAllele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378884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Cognitive bias?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102427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Contextual bias?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908854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prepare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People prepare input data?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802765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filtering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People can discard input data?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233836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intervention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People can adjust input data?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1687572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subjective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Human decision making?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602349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limits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Follow human limitations?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6003193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Labor intensive process?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016540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error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Human processing error?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610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02426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5A1E77E8-E089-5D4F-8695-E15D64A782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weakest link</a:t>
            </a:r>
          </a:p>
        </p:txBody>
      </p:sp>
      <p:sp>
        <p:nvSpPr>
          <p:cNvPr id="28679" name="Slide Number Placeholder 1">
            <a:extLst>
              <a:ext uri="{FF2B5EF4-FFF2-40B4-BE49-F238E27FC236}">
                <a16:creationId xmlns:a16="http://schemas.microsoft.com/office/drawing/2014/main" id="{0190F8C1-35BA-5740-B94A-7DB073A6E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DA521CE0-FA86-9247-857C-D8F93AB56CF4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2400"/>
          </a:p>
        </p:txBody>
      </p:sp>
      <p:pic>
        <p:nvPicPr>
          <p:cNvPr id="4" name="Picture 3" descr="Serious chemist using microscope at laboratory">
            <a:extLst>
              <a:ext uri="{FF2B5EF4-FFF2-40B4-BE49-F238E27FC236}">
                <a16:creationId xmlns:a16="http://schemas.microsoft.com/office/drawing/2014/main" id="{8BC47322-134A-5B43-BE04-2C0064385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9" y="2209800"/>
            <a:ext cx="4572001" cy="3045024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C37D27BD-18AE-4A4F-962C-81894E2D9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1173" y="5847060"/>
            <a:ext cx="62616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Nice try but no admissibility for New Zealand</a:t>
            </a:r>
          </a:p>
        </p:txBody>
      </p:sp>
    </p:spTree>
    <p:extLst>
      <p:ext uri="{BB962C8B-B14F-4D97-AF65-F5344CB8AC3E}">
        <p14:creationId xmlns:p14="http://schemas.microsoft.com/office/powerpoint/2010/main" val="26553918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Admissibility Rulings 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9D752-A777-3D40-81FD-6BE737200384}"/>
              </a:ext>
            </a:extLst>
          </p:cNvPr>
          <p:cNvSpPr txBox="1"/>
          <p:nvPr/>
        </p:nvSpPr>
        <p:spPr>
          <a:xfrm>
            <a:off x="1473200" y="2259505"/>
            <a:ext cx="619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Admissibility Rulings binder exhibit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Have there been admissibility challenges to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reliability? </a:t>
            </a:r>
          </a:p>
          <a:p>
            <a:r>
              <a:rPr lang="en-US" dirty="0">
                <a:solidFill>
                  <a:srgbClr val="0432FF"/>
                </a:solidFill>
              </a:rPr>
              <a:t>	</a:t>
            </a:r>
            <a:r>
              <a:rPr lang="en-US" dirty="0">
                <a:solidFill>
                  <a:srgbClr val="7030A0"/>
                </a:solidFill>
              </a:rPr>
              <a:t>How many challenges? </a:t>
            </a:r>
          </a:p>
          <a:p>
            <a:r>
              <a:rPr lang="en-US" dirty="0">
                <a:solidFill>
                  <a:srgbClr val="7030A0"/>
                </a:solidFill>
              </a:rPr>
              <a:t>	In how many states? </a:t>
            </a:r>
          </a:p>
          <a:p>
            <a:r>
              <a:rPr lang="en-US" dirty="0">
                <a:solidFill>
                  <a:srgbClr val="7030A0"/>
                </a:solidFill>
              </a:rPr>
              <a:t>	How often has </a:t>
            </a:r>
            <a:r>
              <a:rPr lang="en-US" dirty="0" err="1">
                <a:solidFill>
                  <a:srgbClr val="7030A0"/>
                </a:solidFill>
              </a:rPr>
              <a:t>TrueAllele</a:t>
            </a:r>
            <a:r>
              <a:rPr lang="en-US" dirty="0">
                <a:solidFill>
                  <a:srgbClr val="7030A0"/>
                </a:solidFill>
              </a:rPr>
              <a:t> been 		     admitted as reliable evidence?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What does this admissibility ruling binder contain?</a:t>
            </a:r>
          </a:p>
        </p:txBody>
      </p:sp>
    </p:spTree>
    <p:extLst>
      <p:ext uri="{BB962C8B-B14F-4D97-AF65-F5344CB8AC3E}">
        <p14:creationId xmlns:p14="http://schemas.microsoft.com/office/powerpoint/2010/main" val="610464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 Commentary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9D752-A777-3D40-81FD-6BE737200384}"/>
              </a:ext>
            </a:extLst>
          </p:cNvPr>
          <p:cNvSpPr txBox="1"/>
          <p:nvPr/>
        </p:nvSpPr>
        <p:spPr>
          <a:xfrm>
            <a:off x="1473200" y="2259505"/>
            <a:ext cx="619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Legal Commentary binder exhibit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Have legal scholars and practitioners written about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What have they said? </a:t>
            </a:r>
          </a:p>
        </p:txBody>
      </p:sp>
    </p:spTree>
    <p:extLst>
      <p:ext uri="{BB962C8B-B14F-4D97-AF65-F5344CB8AC3E}">
        <p14:creationId xmlns:p14="http://schemas.microsoft.com/office/powerpoint/2010/main" val="42335481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Development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9D752-A777-3D40-81FD-6BE737200384}"/>
              </a:ext>
            </a:extLst>
          </p:cNvPr>
          <p:cNvSpPr txBox="1"/>
          <p:nvPr/>
        </p:nvSpPr>
        <p:spPr>
          <a:xfrm>
            <a:off x="1568616" y="2235652"/>
            <a:ext cx="619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Scientific Development binder exhibit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When did Cybergenetics scientists first publish how to solve PCR stutter?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When did Cybergenetics first publish its mixture analysis methods?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Does Cybergenetics regularly publish articles about DNA mixture interpretation? </a:t>
            </a:r>
          </a:p>
        </p:txBody>
      </p:sp>
    </p:spTree>
    <p:extLst>
      <p:ext uri="{BB962C8B-B14F-4D97-AF65-F5344CB8AC3E}">
        <p14:creationId xmlns:p14="http://schemas.microsoft.com/office/powerpoint/2010/main" val="771417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world book encyclopedia.jpg">
            <a:extLst>
              <a:ext uri="{FF2B5EF4-FFF2-40B4-BE49-F238E27FC236}">
                <a16:creationId xmlns:a16="http://schemas.microsoft.com/office/drawing/2014/main" id="{D9A0790D-4BC1-1743-88D1-1C3F78744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55938"/>
            <a:ext cx="39830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1">
            <a:extLst>
              <a:ext uri="{FF2B5EF4-FFF2-40B4-BE49-F238E27FC236}">
                <a16:creationId xmlns:a16="http://schemas.microsoft.com/office/drawing/2014/main" id="{0C78C27C-037F-A141-BE6E-5338CB8E5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Short tandem repeat</a:t>
            </a:r>
          </a:p>
        </p:txBody>
      </p:sp>
      <p:sp>
        <p:nvSpPr>
          <p:cNvPr id="18435" name="TextBox 3">
            <a:extLst>
              <a:ext uri="{FF2B5EF4-FFF2-40B4-BE49-F238E27FC236}">
                <a16:creationId xmlns:a16="http://schemas.microsoft.com/office/drawing/2014/main" id="{CCC86BE8-A818-854F-A873-88589CAD6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667000"/>
            <a:ext cx="48006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Take me out to the ball game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take me out with the crowd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buy me some peanuts and Cracker Jack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 don't care if I never get back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let me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root root root root root root root root root root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for the home team,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if they don't win, it's a shame for it's one, two, three strikes, you're out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at the old ball game</a:t>
            </a:r>
          </a:p>
        </p:txBody>
      </p:sp>
      <p:sp>
        <p:nvSpPr>
          <p:cNvPr id="18436" name="TextBox 4">
            <a:extLst>
              <a:ext uri="{FF2B5EF4-FFF2-40B4-BE49-F238E27FC236}">
                <a16:creationId xmlns:a16="http://schemas.microsoft.com/office/drawing/2014/main" id="{890FF882-E435-DE41-9317-61D0460F4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646738"/>
            <a:ext cx="4267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"</a:t>
            </a:r>
            <a:r>
              <a:rPr lang="en-US" altLang="en-US" sz="2400">
                <a:solidFill>
                  <a:srgbClr val="0000FF"/>
                </a:solidFill>
              </a:rPr>
              <a:t>root</a:t>
            </a:r>
            <a:r>
              <a:rPr lang="en-US" altLang="en-US" sz="2400"/>
              <a:t>" repeated </a:t>
            </a:r>
            <a:r>
              <a:rPr lang="en-US" altLang="en-US" sz="2400">
                <a:solidFill>
                  <a:srgbClr val="0000FF"/>
                </a:solidFill>
              </a:rPr>
              <a:t>10 </a:t>
            </a:r>
            <a:r>
              <a:rPr lang="en-US" altLang="en-US" sz="2400"/>
              <a:t>times, so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allele </a:t>
            </a:r>
            <a:r>
              <a:rPr lang="en-US" altLang="en-US" sz="2400"/>
              <a:t>length is </a:t>
            </a:r>
            <a:r>
              <a:rPr lang="en-US" altLang="en-US" sz="2400">
                <a:solidFill>
                  <a:srgbClr val="0000FF"/>
                </a:solidFill>
              </a:rPr>
              <a:t>10 </a:t>
            </a:r>
            <a:r>
              <a:rPr lang="en-US" altLang="en-US" sz="2400"/>
              <a:t>repeats</a:t>
            </a:r>
          </a:p>
        </p:txBody>
      </p:sp>
      <p:sp>
        <p:nvSpPr>
          <p:cNvPr id="18437" name="TextBox 6">
            <a:extLst>
              <a:ext uri="{FF2B5EF4-FFF2-40B4-BE49-F238E27FC236}">
                <a16:creationId xmlns:a16="http://schemas.microsoft.com/office/drawing/2014/main" id="{B5E22596-4A33-F440-8323-64F7C7A8A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724400"/>
            <a:ext cx="2819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00"/>
                </a:solidFill>
              </a:rPr>
              <a:t>23 volumes in cell's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00"/>
                </a:solidFill>
              </a:rPr>
              <a:t>DNA encyclopedia</a:t>
            </a:r>
          </a:p>
        </p:txBody>
      </p:sp>
      <p:sp>
        <p:nvSpPr>
          <p:cNvPr id="18438" name="TextBox 7">
            <a:extLst>
              <a:ext uri="{FF2B5EF4-FFF2-40B4-BE49-F238E27FC236}">
                <a16:creationId xmlns:a16="http://schemas.microsoft.com/office/drawing/2014/main" id="{9B559A6B-5E3A-2943-83D3-96F6F2C9C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057400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DNA locus paragraph</a:t>
            </a:r>
            <a:endParaRPr lang="en-US" altLang="en-US" sz="2400">
              <a:solidFill>
                <a:srgbClr val="0000FF"/>
              </a:solidFill>
            </a:endParaRPr>
          </a:p>
        </p:txBody>
      </p:sp>
      <p:sp>
        <p:nvSpPr>
          <p:cNvPr id="18439" name="Curved Down Arrow 5">
            <a:extLst>
              <a:ext uri="{FF2B5EF4-FFF2-40B4-BE49-F238E27FC236}">
                <a16:creationId xmlns:a16="http://schemas.microsoft.com/office/drawing/2014/main" id="{D461E479-DD89-4B44-B7E5-A7C80AA9A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362200"/>
            <a:ext cx="1981200" cy="609600"/>
          </a:xfrm>
          <a:prstGeom prst="curvedDownArrow">
            <a:avLst>
              <a:gd name="adj1" fmla="val 24992"/>
              <a:gd name="adj2" fmla="val 49999"/>
              <a:gd name="adj3" fmla="val 2604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Papers 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9D752-A777-3D40-81FD-6BE737200384}"/>
              </a:ext>
            </a:extLst>
          </p:cNvPr>
          <p:cNvSpPr txBox="1"/>
          <p:nvPr/>
        </p:nvSpPr>
        <p:spPr>
          <a:xfrm>
            <a:off x="1473200" y="2259505"/>
            <a:ext cx="619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Other Papers binder exhibit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Is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largely based on Bayesian probability modeling, Markov chain Monte Carlo computer methods, and the MATLAB programming language?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Are these three methods generally accepted as reliable in the scientific community? </a:t>
            </a:r>
          </a:p>
        </p:txBody>
      </p:sp>
    </p:spTree>
    <p:extLst>
      <p:ext uri="{BB962C8B-B14F-4D97-AF65-F5344CB8AC3E}">
        <p14:creationId xmlns:p14="http://schemas.microsoft.com/office/powerpoint/2010/main" val="32072528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2905" y="609600"/>
            <a:ext cx="8386763" cy="1143000"/>
          </a:xfrm>
        </p:spPr>
        <p:txBody>
          <a:bodyPr/>
          <a:lstStyle/>
          <a:p>
            <a:r>
              <a:rPr lang="en-US" dirty="0"/>
              <a:t>Daniels trial court ruling (2018)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9F7624-659C-264E-9BB3-7BE82B32BF78}"/>
              </a:ext>
            </a:extLst>
          </p:cNvPr>
          <p:cNvSpPr txBox="1"/>
          <p:nvPr/>
        </p:nvSpPr>
        <p:spPr>
          <a:xfrm>
            <a:off x="942975" y="1955530"/>
            <a:ext cx="70508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This Court finds that the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DNA test results in this case </a:t>
            </a:r>
            <a:r>
              <a:rPr lang="en-US" b="1" dirty="0">
                <a:solidFill>
                  <a:srgbClr val="0432FF"/>
                </a:solidFill>
              </a:rPr>
              <a:t>meet the requirements of Frye</a:t>
            </a:r>
            <a:r>
              <a:rPr lang="en-US" dirty="0">
                <a:solidFill>
                  <a:srgbClr val="0432FF"/>
                </a:solidFill>
              </a:rPr>
              <a:t>. The scientific methodology used will </a:t>
            </a:r>
            <a:r>
              <a:rPr lang="en-US" b="1" dirty="0">
                <a:solidFill>
                  <a:srgbClr val="0432FF"/>
                </a:solidFill>
              </a:rPr>
              <a:t>assist the trier of  fact</a:t>
            </a:r>
            <a:r>
              <a:rPr lang="en-US" dirty="0">
                <a:solidFill>
                  <a:srgbClr val="0432FF"/>
                </a:solidFill>
              </a:rPr>
              <a:t>. The methodology has been subjected to </a:t>
            </a:r>
            <a:r>
              <a:rPr lang="en-US" u="sng" dirty="0">
                <a:solidFill>
                  <a:srgbClr val="0432FF"/>
                </a:solidFill>
              </a:rPr>
              <a:t>peer review and publication</a:t>
            </a:r>
            <a:r>
              <a:rPr lang="en-US" dirty="0">
                <a:solidFill>
                  <a:srgbClr val="0432FF"/>
                </a:solidFill>
              </a:rPr>
              <a:t>, there is a </a:t>
            </a:r>
            <a:r>
              <a:rPr lang="en-US" u="sng" dirty="0">
                <a:solidFill>
                  <a:srgbClr val="0432FF"/>
                </a:solidFill>
              </a:rPr>
              <a:t>known rate of error</a:t>
            </a:r>
            <a:r>
              <a:rPr lang="en-US" dirty="0">
                <a:solidFill>
                  <a:srgbClr val="0432FF"/>
                </a:solidFill>
              </a:rPr>
              <a:t> and </a:t>
            </a:r>
            <a:r>
              <a:rPr lang="en-US" u="sng" dirty="0">
                <a:solidFill>
                  <a:srgbClr val="0432FF"/>
                </a:solidFill>
              </a:rPr>
              <a:t>standards</a:t>
            </a:r>
            <a:r>
              <a:rPr lang="en-US" dirty="0">
                <a:solidFill>
                  <a:srgbClr val="0432FF"/>
                </a:solidFill>
              </a:rPr>
              <a:t> controlling the technique’s operation, </a:t>
            </a:r>
            <a:r>
              <a:rPr lang="en-US" b="1" dirty="0">
                <a:solidFill>
                  <a:srgbClr val="0432FF"/>
                </a:solidFill>
              </a:rPr>
              <a:t>the methodology is generally accepted in the scientific community and the scientific principle being challenged is not new or novel</a:t>
            </a:r>
            <a:r>
              <a:rPr lang="en-US" dirty="0">
                <a:solidFill>
                  <a:srgbClr val="0432FF"/>
                </a:solidFill>
              </a:rPr>
              <a:t>. All of the defense arguments in opposition to admission of the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results are ripe for </a:t>
            </a:r>
            <a:r>
              <a:rPr lang="en-US" b="1" dirty="0">
                <a:solidFill>
                  <a:srgbClr val="0432FF"/>
                </a:solidFill>
              </a:rPr>
              <a:t>cross-examination</a:t>
            </a:r>
            <a:r>
              <a:rPr lang="en-US" dirty="0">
                <a:solidFill>
                  <a:srgbClr val="0432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64816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211C17-00A9-1A43-80A6-FEA7F6DE2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6" y="1939924"/>
            <a:ext cx="8915400" cy="208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04AA06-EDB4-5644-9A7F-5BBD9C29D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577850"/>
            <a:ext cx="6515100" cy="83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6D3990-42EF-8949-B23E-F5A277488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4433885"/>
            <a:ext cx="85725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207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Appellate opinion (2021)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9F7624-659C-264E-9BB3-7BE82B32BF78}"/>
              </a:ext>
            </a:extLst>
          </p:cNvPr>
          <p:cNvSpPr txBox="1"/>
          <p:nvPr/>
        </p:nvSpPr>
        <p:spPr>
          <a:xfrm>
            <a:off x="942975" y="1955530"/>
            <a:ext cx="70508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... we are satisfied that the trial court properly assessed and concluded that the DNA statistical interpretation performed by the </a:t>
            </a:r>
            <a:r>
              <a:rPr lang="en-US" b="1" dirty="0" err="1">
                <a:solidFill>
                  <a:srgbClr val="0432FF"/>
                </a:solidFill>
              </a:rPr>
              <a:t>TrueAllele</a:t>
            </a:r>
            <a:r>
              <a:rPr lang="en-US" b="1" dirty="0">
                <a:solidFill>
                  <a:srgbClr val="0432FF"/>
                </a:solidFill>
              </a:rPr>
              <a:t> software program was reliable</a:t>
            </a:r>
            <a:r>
              <a:rPr lang="en-US" dirty="0">
                <a:solidFill>
                  <a:srgbClr val="0432FF"/>
                </a:solidFill>
              </a:rPr>
              <a:t> after considering:</a:t>
            </a:r>
          </a:p>
          <a:p>
            <a:r>
              <a:rPr lang="en-US" dirty="0">
                <a:solidFill>
                  <a:srgbClr val="0432FF"/>
                </a:solidFill>
              </a:rPr>
              <a:t> </a:t>
            </a:r>
          </a:p>
          <a:p>
            <a:r>
              <a:rPr lang="en-US" dirty="0">
                <a:solidFill>
                  <a:srgbClr val="7030A0"/>
                </a:solidFill>
              </a:rPr>
              <a:t>(1) the theory or technique has been </a:t>
            </a:r>
            <a:r>
              <a:rPr lang="en-US" b="1" dirty="0">
                <a:solidFill>
                  <a:srgbClr val="7030A0"/>
                </a:solidFill>
              </a:rPr>
              <a:t>tested</a:t>
            </a:r>
            <a:r>
              <a:rPr lang="en-US" dirty="0">
                <a:solidFill>
                  <a:srgbClr val="7030A0"/>
                </a:solidFill>
              </a:rPr>
              <a:t>; </a:t>
            </a:r>
          </a:p>
          <a:p>
            <a:r>
              <a:rPr lang="en-US" dirty="0">
                <a:solidFill>
                  <a:srgbClr val="7030A0"/>
                </a:solidFill>
              </a:rPr>
              <a:t>(2) the theory or technique has been subjected to </a:t>
            </a:r>
            <a:r>
              <a:rPr lang="en-US" b="1" dirty="0">
                <a:solidFill>
                  <a:srgbClr val="7030A0"/>
                </a:solidFill>
              </a:rPr>
              <a:t>peer review and publication</a:t>
            </a:r>
            <a:r>
              <a:rPr lang="en-US" dirty="0">
                <a:solidFill>
                  <a:srgbClr val="7030A0"/>
                </a:solidFill>
              </a:rPr>
              <a:t>; </a:t>
            </a:r>
          </a:p>
          <a:p>
            <a:r>
              <a:rPr lang="en-US" dirty="0">
                <a:solidFill>
                  <a:srgbClr val="7030A0"/>
                </a:solidFill>
              </a:rPr>
              <a:t>(3) the known or potential </a:t>
            </a:r>
            <a:r>
              <a:rPr lang="en-US" b="1" dirty="0">
                <a:solidFill>
                  <a:srgbClr val="7030A0"/>
                </a:solidFill>
              </a:rPr>
              <a:t>rate of error</a:t>
            </a:r>
            <a:r>
              <a:rPr lang="en-US" dirty="0">
                <a:solidFill>
                  <a:srgbClr val="7030A0"/>
                </a:solidFill>
              </a:rPr>
              <a:t> for the program; and </a:t>
            </a:r>
          </a:p>
          <a:p>
            <a:r>
              <a:rPr lang="en-US" dirty="0">
                <a:solidFill>
                  <a:srgbClr val="7030A0"/>
                </a:solidFill>
              </a:rPr>
              <a:t>(4) the </a:t>
            </a:r>
            <a:r>
              <a:rPr lang="en-US" b="1" dirty="0">
                <a:solidFill>
                  <a:srgbClr val="7030A0"/>
                </a:solidFill>
              </a:rPr>
              <a:t>general acceptance</a:t>
            </a:r>
            <a:r>
              <a:rPr lang="en-US" dirty="0">
                <a:solidFill>
                  <a:srgbClr val="7030A0"/>
                </a:solidFill>
              </a:rPr>
              <a:t> of the program. </a:t>
            </a:r>
          </a:p>
          <a:p>
            <a:r>
              <a:rPr lang="en-US" i="1" dirty="0">
                <a:solidFill>
                  <a:srgbClr val="7030A0"/>
                </a:solidFill>
              </a:rPr>
              <a:t>See Daubert, 509 U.S. at 593-94</a:t>
            </a:r>
            <a:r>
              <a:rPr lang="en-US" dirty="0">
                <a:solidFill>
                  <a:srgbClr val="7030A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28033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88D4B2BC-F800-9340-AB67-DAB8AB648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Appellate opinion (cont’d)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9F7624-659C-264E-9BB3-7BE82B32BF78}"/>
              </a:ext>
            </a:extLst>
          </p:cNvPr>
          <p:cNvSpPr txBox="1"/>
          <p:nvPr/>
        </p:nvSpPr>
        <p:spPr>
          <a:xfrm>
            <a:off x="342900" y="1909578"/>
            <a:ext cx="76438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We are also satisfied that the trial court gave specific consideration to Appellant's argument regarding the </a:t>
            </a:r>
            <a:r>
              <a:rPr lang="en-US" b="1" dirty="0">
                <a:solidFill>
                  <a:srgbClr val="0432FF"/>
                </a:solidFill>
              </a:rPr>
              <a:t>lack of internal validation </a:t>
            </a:r>
            <a:r>
              <a:rPr lang="en-US" dirty="0">
                <a:solidFill>
                  <a:srgbClr val="0432FF"/>
                </a:solidFill>
              </a:rPr>
              <a:t>but concluded the argument and evidence did not merit excluding the </a:t>
            </a:r>
            <a:r>
              <a:rPr lang="en-US" dirty="0" err="1">
                <a:solidFill>
                  <a:srgbClr val="0432FF"/>
                </a:solidFill>
              </a:rPr>
              <a:t>TrueAllele</a:t>
            </a:r>
            <a:r>
              <a:rPr lang="en-US" dirty="0">
                <a:solidFill>
                  <a:srgbClr val="0432FF"/>
                </a:solidFill>
              </a:rPr>
              <a:t> evidence.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660223-6CFB-594F-AE48-8733B97EBF98}"/>
              </a:ext>
            </a:extLst>
          </p:cNvPr>
          <p:cNvSpPr txBox="1"/>
          <p:nvPr/>
        </p:nvSpPr>
        <p:spPr>
          <a:xfrm>
            <a:off x="342900" y="4045365"/>
            <a:ext cx="81613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It is also particularly significant that the </a:t>
            </a:r>
            <a:r>
              <a:rPr lang="en-US" b="1" dirty="0">
                <a:solidFill>
                  <a:srgbClr val="7030A0"/>
                </a:solidFill>
              </a:rPr>
              <a:t>defense expert </a:t>
            </a:r>
            <a:r>
              <a:rPr lang="en-US" dirty="0">
                <a:solidFill>
                  <a:srgbClr val="7030A0"/>
                </a:solidFill>
              </a:rPr>
              <a:t>in this case was </a:t>
            </a:r>
            <a:r>
              <a:rPr lang="en-US" b="1" dirty="0">
                <a:solidFill>
                  <a:srgbClr val="7030A0"/>
                </a:solidFill>
              </a:rPr>
              <a:t>not sufficiently familiar with the </a:t>
            </a:r>
            <a:r>
              <a:rPr lang="en-US" b="1" dirty="0" err="1">
                <a:solidFill>
                  <a:srgbClr val="7030A0"/>
                </a:solidFill>
              </a:rPr>
              <a:t>TrueAllele</a:t>
            </a:r>
            <a:r>
              <a:rPr lang="en-US" b="1" dirty="0">
                <a:solidFill>
                  <a:srgbClr val="7030A0"/>
                </a:solidFill>
              </a:rPr>
              <a:t> software</a:t>
            </a:r>
            <a:r>
              <a:rPr lang="en-US" dirty="0">
                <a:solidFill>
                  <a:srgbClr val="7030A0"/>
                </a:solidFill>
              </a:rPr>
              <a:t> to effectively opine as to how the failure to internally validate the software using PBSO-generated test data compromised the reliability of the analysis of the DNA samples collected from clothing during the criminal investigation of this case. </a:t>
            </a:r>
          </a:p>
        </p:txBody>
      </p:sp>
    </p:spTree>
    <p:extLst>
      <p:ext uri="{BB962C8B-B14F-4D97-AF65-F5344CB8AC3E}">
        <p14:creationId xmlns:p14="http://schemas.microsoft.com/office/powerpoint/2010/main" val="30008627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More information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752600" y="1852613"/>
            <a:ext cx="5638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http://</a:t>
            </a:r>
            <a:r>
              <a:rPr lang="en-US" dirty="0" err="1">
                <a:solidFill>
                  <a:srgbClr val="0000FF"/>
                </a:solidFill>
              </a:rPr>
              <a:t>www.cybgen.com</a:t>
            </a:r>
            <a:r>
              <a:rPr lang="en-US" dirty="0">
                <a:solidFill>
                  <a:srgbClr val="0000FF"/>
                </a:solidFill>
              </a:rPr>
              <a:t>/information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902200" y="2286000"/>
            <a:ext cx="22606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Courses</a:t>
            </a:r>
          </a:p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Newsletters</a:t>
            </a:r>
          </a:p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Newsroom</a:t>
            </a:r>
          </a:p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Presentations</a:t>
            </a:r>
          </a:p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Publications</a:t>
            </a:r>
          </a:p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Webinars</a:t>
            </a:r>
          </a:p>
        </p:txBody>
      </p:sp>
      <p:sp>
        <p:nvSpPr>
          <p:cNvPr id="31748" name="TextBox 1"/>
          <p:cNvSpPr txBox="1">
            <a:spLocks noChangeArrowheads="1"/>
          </p:cNvSpPr>
          <p:nvPr/>
        </p:nvSpPr>
        <p:spPr bwMode="auto">
          <a:xfrm>
            <a:off x="1898650" y="4572000"/>
            <a:ext cx="5597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90"/>
                </a:solidFill>
              </a:rPr>
              <a:t>http://www.youtube.com/user/TrueAllele</a:t>
            </a:r>
          </a:p>
          <a:p>
            <a:r>
              <a:rPr lang="en-US">
                <a:solidFill>
                  <a:srgbClr val="000090"/>
                </a:solidFill>
              </a:rPr>
              <a:t>TrueAllele YouTube channel</a:t>
            </a:r>
          </a:p>
        </p:txBody>
      </p:sp>
      <p:pic>
        <p:nvPicPr>
          <p:cNvPr id="31749" name="Picture 1" descr="YouTube-logo-ful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5173663"/>
            <a:ext cx="18986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 descr="truealle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2524125"/>
            <a:ext cx="30988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62575"/>
            <a:ext cx="2971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359288" y="6156950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err="1">
                <a:solidFill>
                  <a:srgbClr val="000090"/>
                </a:solidFill>
              </a:rPr>
              <a:t>perlin@cybgen.com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12" name="Picture 11" descr="logo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539" y="5586797"/>
            <a:ext cx="2970747" cy="114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98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73814E36-4607-C441-A745-40892136CF4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DNA genotype</a:t>
            </a:r>
          </a:p>
        </p:txBody>
      </p:sp>
      <p:pic>
        <p:nvPicPr>
          <p:cNvPr id="19458" name="Picture 3" descr="geneinchromosome.jpg                                           00EFA551Macintosh HD                   7C262FE3:">
            <a:extLst>
              <a:ext uri="{FF2B5EF4-FFF2-40B4-BE49-F238E27FC236}">
                <a16:creationId xmlns:a16="http://schemas.microsoft.com/office/drawing/2014/main" id="{6CBE8213-5331-B147-B4DA-79D1EF52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828800"/>
            <a:ext cx="448310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7">
            <a:extLst>
              <a:ext uri="{FF2B5EF4-FFF2-40B4-BE49-F238E27FC236}">
                <a16:creationId xmlns:a16="http://schemas.microsoft.com/office/drawing/2014/main" id="{392409EA-9D02-D649-97BA-14DF51E89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4700588"/>
            <a:ext cx="1182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10, 12</a:t>
            </a:r>
          </a:p>
        </p:txBody>
      </p:sp>
      <p:sp>
        <p:nvSpPr>
          <p:cNvPr id="19460" name="Rectangle 12">
            <a:extLst>
              <a:ext uri="{FF2B5EF4-FFF2-40B4-BE49-F238E27FC236}">
                <a16:creationId xmlns:a16="http://schemas.microsoft.com/office/drawing/2014/main" id="{2BCD3134-A490-0540-BD18-5B6A8CCB1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15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1" name="Rectangle 13">
            <a:extLst>
              <a:ext uri="{FF2B5EF4-FFF2-40B4-BE49-F238E27FC236}">
                <a16:creationId xmlns:a16="http://schemas.microsoft.com/office/drawing/2014/main" id="{01F28D3C-73DE-AB43-AC5A-D8B21DFB4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2" name="Rectangle 14">
            <a:extLst>
              <a:ext uri="{FF2B5EF4-FFF2-40B4-BE49-F238E27FC236}">
                <a16:creationId xmlns:a16="http://schemas.microsoft.com/office/drawing/2014/main" id="{2301705C-5874-2F4D-B366-D68C789F5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3" name="Rectangle 15">
            <a:extLst>
              <a:ext uri="{FF2B5EF4-FFF2-40B4-BE49-F238E27FC236}">
                <a16:creationId xmlns:a16="http://schemas.microsoft.com/office/drawing/2014/main" id="{EECF2679-26D9-0544-8B2C-56B6E7035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4" name="Rectangle 16">
            <a:extLst>
              <a:ext uri="{FF2B5EF4-FFF2-40B4-BE49-F238E27FC236}">
                <a16:creationId xmlns:a16="http://schemas.microsoft.com/office/drawing/2014/main" id="{42C3A2EF-BD8D-204B-9B2B-400B61370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7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5" name="Rectangle 17">
            <a:extLst>
              <a:ext uri="{FF2B5EF4-FFF2-40B4-BE49-F238E27FC236}">
                <a16:creationId xmlns:a16="http://schemas.microsoft.com/office/drawing/2014/main" id="{730E579F-C9CE-6240-AE21-439E12184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55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6" name="Rectangle 18">
            <a:extLst>
              <a:ext uri="{FF2B5EF4-FFF2-40B4-BE49-F238E27FC236}">
                <a16:creationId xmlns:a16="http://schemas.microsoft.com/office/drawing/2014/main" id="{2EA5D292-F28F-9744-AE10-C4C72B2BA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03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7" name="Rectangle 19">
            <a:extLst>
              <a:ext uri="{FF2B5EF4-FFF2-40B4-BE49-F238E27FC236}">
                <a16:creationId xmlns:a16="http://schemas.microsoft.com/office/drawing/2014/main" id="{79C8CD02-7057-FD48-968F-80F3DFBA2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51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8" name="Text Box 26">
            <a:extLst>
              <a:ext uri="{FF2B5EF4-FFF2-40B4-BE49-F238E27FC236}">
                <a16:creationId xmlns:a16="http://schemas.microsoft.com/office/drawing/2014/main" id="{65227EE7-7D69-9041-9108-C2EC9DD71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638" y="43799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19469" name="Text Box 27">
            <a:extLst>
              <a:ext uri="{FF2B5EF4-FFF2-40B4-BE49-F238E27FC236}">
                <a16:creationId xmlns:a16="http://schemas.microsoft.com/office/drawing/2014/main" id="{F84F3DF7-0EF2-814B-9C7F-DBE8FF1B0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43799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19470" name="Text Box 28">
            <a:extLst>
              <a:ext uri="{FF2B5EF4-FFF2-40B4-BE49-F238E27FC236}">
                <a16:creationId xmlns:a16="http://schemas.microsoft.com/office/drawing/2014/main" id="{FF6ABB61-7EC6-8643-B9D1-7166A9D5B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650" y="4379913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19471" name="Text Box 29">
            <a:extLst>
              <a:ext uri="{FF2B5EF4-FFF2-40B4-BE49-F238E27FC236}">
                <a16:creationId xmlns:a16="http://schemas.microsoft.com/office/drawing/2014/main" id="{3EA9ADEE-C042-6B41-B93C-5E5A61103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338" y="43799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19472" name="Text Box 30">
            <a:extLst>
              <a:ext uri="{FF2B5EF4-FFF2-40B4-BE49-F238E27FC236}">
                <a16:creationId xmlns:a16="http://schemas.microsoft.com/office/drawing/2014/main" id="{0EED5D81-99C2-DE49-894C-02EFC720D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379913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5</a:t>
            </a:r>
          </a:p>
        </p:txBody>
      </p:sp>
      <p:sp>
        <p:nvSpPr>
          <p:cNvPr id="19473" name="Text Box 31">
            <a:extLst>
              <a:ext uri="{FF2B5EF4-FFF2-40B4-BE49-F238E27FC236}">
                <a16:creationId xmlns:a16="http://schemas.microsoft.com/office/drawing/2014/main" id="{43B50D01-D60B-F44C-BCCC-97D3AE4F2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38" y="43799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6</a:t>
            </a:r>
          </a:p>
        </p:txBody>
      </p:sp>
      <p:sp>
        <p:nvSpPr>
          <p:cNvPr id="19474" name="Text Box 32">
            <a:extLst>
              <a:ext uri="{FF2B5EF4-FFF2-40B4-BE49-F238E27FC236}">
                <a16:creationId xmlns:a16="http://schemas.microsoft.com/office/drawing/2014/main" id="{019F5CCA-93A4-E843-803D-AB86787C9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788" y="43799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7</a:t>
            </a:r>
          </a:p>
        </p:txBody>
      </p:sp>
      <p:sp>
        <p:nvSpPr>
          <p:cNvPr id="17427" name="Text Box 33">
            <a:extLst>
              <a:ext uri="{FF2B5EF4-FFF2-40B4-BE49-F238E27FC236}">
                <a16:creationId xmlns:a16="http://schemas.microsoft.com/office/drawing/2014/main" id="{BA4149A7-9B69-8F4F-8A2A-B59729A0A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4379913"/>
            <a:ext cx="354012" cy="457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19476" name="Text Box 35">
            <a:extLst>
              <a:ext uri="{FF2B5EF4-FFF2-40B4-BE49-F238E27FC236}">
                <a16:creationId xmlns:a16="http://schemas.microsoft.com/office/drawing/2014/main" id="{DFC94466-3047-C340-B552-0572E77BA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5105400"/>
            <a:ext cx="1030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ACGT</a:t>
            </a:r>
          </a:p>
        </p:txBody>
      </p:sp>
      <p:sp>
        <p:nvSpPr>
          <p:cNvPr id="19477" name="Line 36">
            <a:extLst>
              <a:ext uri="{FF2B5EF4-FFF2-40B4-BE49-F238E27FC236}">
                <a16:creationId xmlns:a16="http://schemas.microsoft.com/office/drawing/2014/main" id="{E98A326D-FC9A-3343-B6E5-A3D9333397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6788" y="4684713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8" name="Line 37">
            <a:extLst>
              <a:ext uri="{FF2B5EF4-FFF2-40B4-BE49-F238E27FC236}">
                <a16:creationId xmlns:a16="http://schemas.microsoft.com/office/drawing/2014/main" id="{ADD80617-E58F-D441-BA8E-B024F32578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03388" y="4684713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9" name="Rectangle 38">
            <a:extLst>
              <a:ext uri="{FF2B5EF4-FFF2-40B4-BE49-F238E27FC236}">
                <a16:creationId xmlns:a16="http://schemas.microsoft.com/office/drawing/2014/main" id="{B1999448-B5A5-FC41-86EE-F0A22B111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30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80" name="Rectangle 39">
            <a:extLst>
              <a:ext uri="{FF2B5EF4-FFF2-40B4-BE49-F238E27FC236}">
                <a16:creationId xmlns:a16="http://schemas.microsoft.com/office/drawing/2014/main" id="{875B9C06-CD3A-0143-908C-CAEBB288A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81" name="Rectangle 40">
            <a:extLst>
              <a:ext uri="{FF2B5EF4-FFF2-40B4-BE49-F238E27FC236}">
                <a16:creationId xmlns:a16="http://schemas.microsoft.com/office/drawing/2014/main" id="{D21457B0-AF03-6A46-88AC-AE1AC9A33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0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82" name="Rectangle 41">
            <a:extLst>
              <a:ext uri="{FF2B5EF4-FFF2-40B4-BE49-F238E27FC236}">
                <a16:creationId xmlns:a16="http://schemas.microsoft.com/office/drawing/2014/main" id="{401C40A8-947E-814B-948E-0E53634D4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83" name="Rectangle 42">
            <a:extLst>
              <a:ext uri="{FF2B5EF4-FFF2-40B4-BE49-F238E27FC236}">
                <a16:creationId xmlns:a16="http://schemas.microsoft.com/office/drawing/2014/main" id="{68585C5B-5CB8-CB4C-B20E-8577E5297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84" name="Rectangle 43">
            <a:extLst>
              <a:ext uri="{FF2B5EF4-FFF2-40B4-BE49-F238E27FC236}">
                <a16:creationId xmlns:a16="http://schemas.microsoft.com/office/drawing/2014/main" id="{D47B01FF-D51B-4840-95A2-F7CD2FB7D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0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85" name="Rectangle 44">
            <a:extLst>
              <a:ext uri="{FF2B5EF4-FFF2-40B4-BE49-F238E27FC236}">
                <a16:creationId xmlns:a16="http://schemas.microsoft.com/office/drawing/2014/main" id="{5CC4AEAC-D1AB-AC48-B58C-4AB61D92D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86" name="Rectangle 45">
            <a:extLst>
              <a:ext uri="{FF2B5EF4-FFF2-40B4-BE49-F238E27FC236}">
                <a16:creationId xmlns:a16="http://schemas.microsoft.com/office/drawing/2014/main" id="{A2A4DBA5-744C-F94E-9E94-A586A55F5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190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87" name="Text Box 46">
            <a:extLst>
              <a:ext uri="{FF2B5EF4-FFF2-40B4-BE49-F238E27FC236}">
                <a16:creationId xmlns:a16="http://schemas.microsoft.com/office/drawing/2014/main" id="{C030FC89-007A-1840-82BE-EB0C441D8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425" y="59436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19488" name="Text Box 47">
            <a:extLst>
              <a:ext uri="{FF2B5EF4-FFF2-40B4-BE49-F238E27FC236}">
                <a16:creationId xmlns:a16="http://schemas.microsoft.com/office/drawing/2014/main" id="{5CA53D5C-BE3D-DA4F-8811-44E1D85F3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0" y="59436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19489" name="Text Box 48">
            <a:extLst>
              <a:ext uri="{FF2B5EF4-FFF2-40B4-BE49-F238E27FC236}">
                <a16:creationId xmlns:a16="http://schemas.microsoft.com/office/drawing/2014/main" id="{2BAB5F3F-B675-CA46-95E9-EA9DD5522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38" y="59436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19490" name="Text Box 49">
            <a:extLst>
              <a:ext uri="{FF2B5EF4-FFF2-40B4-BE49-F238E27FC236}">
                <a16:creationId xmlns:a16="http://schemas.microsoft.com/office/drawing/2014/main" id="{F5C4DD4D-8E0C-3244-9DA4-5481C956F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5" y="59436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19491" name="Text Box 50">
            <a:extLst>
              <a:ext uri="{FF2B5EF4-FFF2-40B4-BE49-F238E27FC236}">
                <a16:creationId xmlns:a16="http://schemas.microsoft.com/office/drawing/2014/main" id="{60BE0BDE-ED25-C44C-9760-7288EF07A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0988" y="59436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5</a:t>
            </a:r>
          </a:p>
        </p:txBody>
      </p:sp>
      <p:sp>
        <p:nvSpPr>
          <p:cNvPr id="19492" name="Text Box 54">
            <a:extLst>
              <a:ext uri="{FF2B5EF4-FFF2-40B4-BE49-F238E27FC236}">
                <a16:creationId xmlns:a16="http://schemas.microsoft.com/office/drawing/2014/main" id="{35537D58-78B2-8043-8FF2-929ABFE22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676400"/>
            <a:ext cx="31654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A genetic locus has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two DNA sentences,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one from each parent.</a:t>
            </a:r>
          </a:p>
        </p:txBody>
      </p:sp>
      <p:sp>
        <p:nvSpPr>
          <p:cNvPr id="19493" name="Line 67">
            <a:extLst>
              <a:ext uri="{FF2B5EF4-FFF2-40B4-BE49-F238E27FC236}">
                <a16:creationId xmlns:a16="http://schemas.microsoft.com/office/drawing/2014/main" id="{E7F40F2B-943B-5B41-8E7A-AEAE247E53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912938" y="3700463"/>
            <a:ext cx="31750" cy="7953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4" name="Line 68">
            <a:extLst>
              <a:ext uri="{FF2B5EF4-FFF2-40B4-BE49-F238E27FC236}">
                <a16:creationId xmlns:a16="http://schemas.microsoft.com/office/drawing/2014/main" id="{8A382178-2CEE-3C40-8EFC-4D130152136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9288" y="3657600"/>
            <a:ext cx="442912" cy="7953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5" name="Text Box 69">
            <a:extLst>
              <a:ext uri="{FF2B5EF4-FFF2-40B4-BE49-F238E27FC236}">
                <a16:creationId xmlns:a16="http://schemas.microsoft.com/office/drawing/2014/main" id="{E123726E-DAD2-4746-BFC7-8EA504668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429000"/>
            <a:ext cx="895350" cy="457200"/>
          </a:xfrm>
          <a:prstGeom prst="rect">
            <a:avLst/>
          </a:prstGeom>
          <a:solidFill>
            <a:srgbClr val="C6D6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locus</a:t>
            </a:r>
          </a:p>
        </p:txBody>
      </p:sp>
      <p:sp>
        <p:nvSpPr>
          <p:cNvPr id="19496" name="Text Box 71">
            <a:extLst>
              <a:ext uri="{FF2B5EF4-FFF2-40B4-BE49-F238E27FC236}">
                <a16:creationId xmlns:a16="http://schemas.microsoft.com/office/drawing/2014/main" id="{D8BB6D9A-8EBD-6E48-883F-7531A1B15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257800"/>
            <a:ext cx="34702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Many alleles allow for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many many allele pairs.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A person's genotype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is relatively unique.</a:t>
            </a:r>
          </a:p>
        </p:txBody>
      </p:sp>
      <p:sp>
        <p:nvSpPr>
          <p:cNvPr id="19497" name="Text Box 72">
            <a:extLst>
              <a:ext uri="{FF2B5EF4-FFF2-40B4-BE49-F238E27FC236}">
                <a16:creationId xmlns:a16="http://schemas.microsoft.com/office/drawing/2014/main" id="{0367E418-488A-C840-AABA-E7FF0B59B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206875"/>
            <a:ext cx="1133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mother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allele</a:t>
            </a:r>
          </a:p>
        </p:txBody>
      </p:sp>
      <p:sp>
        <p:nvSpPr>
          <p:cNvPr id="19498" name="Text Box 73">
            <a:extLst>
              <a:ext uri="{FF2B5EF4-FFF2-40B4-BE49-F238E27FC236}">
                <a16:creationId xmlns:a16="http://schemas.microsoft.com/office/drawing/2014/main" id="{B5E36711-09CF-3345-9624-1391A1E5C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5715000"/>
            <a:ext cx="9636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father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allele</a:t>
            </a:r>
          </a:p>
        </p:txBody>
      </p:sp>
      <p:sp>
        <p:nvSpPr>
          <p:cNvPr id="19499" name="Text Box 74">
            <a:extLst>
              <a:ext uri="{FF2B5EF4-FFF2-40B4-BE49-F238E27FC236}">
                <a16:creationId xmlns:a16="http://schemas.microsoft.com/office/drawing/2014/main" id="{B15A4BF1-ECF9-D34E-AA8C-F9EED3C31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213" y="5084763"/>
            <a:ext cx="2132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repeated word</a:t>
            </a:r>
          </a:p>
        </p:txBody>
      </p:sp>
      <p:sp>
        <p:nvSpPr>
          <p:cNvPr id="19500" name="Text Box 75">
            <a:extLst>
              <a:ext uri="{FF2B5EF4-FFF2-40B4-BE49-F238E27FC236}">
                <a16:creationId xmlns:a16="http://schemas.microsoft.com/office/drawing/2014/main" id="{53D72CEB-9A64-D94B-A64F-604FBD821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5" y="2971800"/>
            <a:ext cx="32845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An </a:t>
            </a:r>
            <a:r>
              <a:rPr lang="en-US" altLang="en-US" sz="2400">
                <a:solidFill>
                  <a:srgbClr val="FF0000"/>
                </a:solidFill>
              </a:rPr>
              <a:t>allele</a:t>
            </a:r>
            <a:r>
              <a:rPr lang="en-US" altLang="en-US" sz="2400">
                <a:solidFill>
                  <a:schemeClr val="accent2"/>
                </a:solidFill>
              </a:rPr>
              <a:t> is the number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of repeated words. </a:t>
            </a:r>
          </a:p>
        </p:txBody>
      </p:sp>
      <p:sp>
        <p:nvSpPr>
          <p:cNvPr id="19501" name="Text Box 76">
            <a:extLst>
              <a:ext uri="{FF2B5EF4-FFF2-40B4-BE49-F238E27FC236}">
                <a16:creationId xmlns:a16="http://schemas.microsoft.com/office/drawing/2014/main" id="{EC4BDD10-367C-A64E-AFF6-ACDED8B2C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8813" y="3824288"/>
            <a:ext cx="31178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A </a:t>
            </a:r>
            <a:r>
              <a:rPr lang="en-US" altLang="en-US" sz="2400">
                <a:solidFill>
                  <a:srgbClr val="FF0000"/>
                </a:solidFill>
              </a:rPr>
              <a:t>genotype</a:t>
            </a:r>
            <a:r>
              <a:rPr lang="en-US" altLang="en-US" sz="2400">
                <a:solidFill>
                  <a:schemeClr val="accent2"/>
                </a:solidFill>
              </a:rPr>
              <a:t> at a locus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is a pair of alleles. </a:t>
            </a:r>
          </a:p>
        </p:txBody>
      </p:sp>
      <p:sp>
        <p:nvSpPr>
          <p:cNvPr id="19502" name="Rectangle 43">
            <a:extLst>
              <a:ext uri="{FF2B5EF4-FFF2-40B4-BE49-F238E27FC236}">
                <a16:creationId xmlns:a16="http://schemas.microsoft.com/office/drawing/2014/main" id="{D9D229D1-7FB4-B940-A379-7D8E0E422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938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503" name="Rectangle 44">
            <a:extLst>
              <a:ext uri="{FF2B5EF4-FFF2-40B4-BE49-F238E27FC236}">
                <a16:creationId xmlns:a16="http://schemas.microsoft.com/office/drawing/2014/main" id="{ABFE2C3B-8687-C943-B1D6-BA395D886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6738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504" name="Rectangle 45">
            <a:extLst>
              <a:ext uri="{FF2B5EF4-FFF2-40B4-BE49-F238E27FC236}">
                <a16:creationId xmlns:a16="http://schemas.microsoft.com/office/drawing/2014/main" id="{0848061F-FF7B-ED40-8DA7-00A712C74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1538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505" name="Rectangle 43">
            <a:extLst>
              <a:ext uri="{FF2B5EF4-FFF2-40B4-BE49-F238E27FC236}">
                <a16:creationId xmlns:a16="http://schemas.microsoft.com/office/drawing/2014/main" id="{50E33F71-A39A-6145-81CF-22EF12B67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6738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506" name="Rectangle 44">
            <a:extLst>
              <a:ext uri="{FF2B5EF4-FFF2-40B4-BE49-F238E27FC236}">
                <a16:creationId xmlns:a16="http://schemas.microsoft.com/office/drawing/2014/main" id="{3831A5BA-E4A3-534C-B863-3D9EFB143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1538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507" name="Rectangle 45">
            <a:extLst>
              <a:ext uri="{FF2B5EF4-FFF2-40B4-BE49-F238E27FC236}">
                <a16:creationId xmlns:a16="http://schemas.microsoft.com/office/drawing/2014/main" id="{65403728-33BE-E34C-AFC1-C1F591E7C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988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508" name="Text Box 31">
            <a:extLst>
              <a:ext uri="{FF2B5EF4-FFF2-40B4-BE49-F238E27FC236}">
                <a16:creationId xmlns:a16="http://schemas.microsoft.com/office/drawing/2014/main" id="{CF699EC9-6179-E44D-A106-786A8A271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1338" y="4376738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9</a:t>
            </a:r>
          </a:p>
        </p:txBody>
      </p:sp>
      <p:sp>
        <p:nvSpPr>
          <p:cNvPr id="19509" name="Text Box 32">
            <a:extLst>
              <a:ext uri="{FF2B5EF4-FFF2-40B4-BE49-F238E27FC236}">
                <a16:creationId xmlns:a16="http://schemas.microsoft.com/office/drawing/2014/main" id="{ED8FC19D-00F4-5E49-9DE0-344FBA43E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350" y="4376738"/>
            <a:ext cx="527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510" name="Text Box 31">
            <a:extLst>
              <a:ext uri="{FF2B5EF4-FFF2-40B4-BE49-F238E27FC236}">
                <a16:creationId xmlns:a16="http://schemas.microsoft.com/office/drawing/2014/main" id="{71DB870D-DB2C-1D4C-9F0B-4022081CB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946775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6</a:t>
            </a:r>
          </a:p>
        </p:txBody>
      </p:sp>
      <p:sp>
        <p:nvSpPr>
          <p:cNvPr id="19511" name="Text Box 32">
            <a:extLst>
              <a:ext uri="{FF2B5EF4-FFF2-40B4-BE49-F238E27FC236}">
                <a16:creationId xmlns:a16="http://schemas.microsoft.com/office/drawing/2014/main" id="{571C15BA-B818-3947-9F4A-D47C746E0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988" y="5946775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7</a:t>
            </a:r>
          </a:p>
        </p:txBody>
      </p:sp>
      <p:sp>
        <p:nvSpPr>
          <p:cNvPr id="62" name="Text Box 33">
            <a:extLst>
              <a:ext uri="{FF2B5EF4-FFF2-40B4-BE49-F238E27FC236}">
                <a16:creationId xmlns:a16="http://schemas.microsoft.com/office/drawing/2014/main" id="{F24A5685-3AF5-4541-B589-1B9E6ECD4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788" y="5946775"/>
            <a:ext cx="354012" cy="457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19513" name="Text Box 31">
            <a:extLst>
              <a:ext uri="{FF2B5EF4-FFF2-40B4-BE49-F238E27FC236}">
                <a16:creationId xmlns:a16="http://schemas.microsoft.com/office/drawing/2014/main" id="{7FB41CCE-EA92-7D43-870C-A041557CD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6538" y="59436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9</a:t>
            </a:r>
          </a:p>
        </p:txBody>
      </p:sp>
      <p:sp>
        <p:nvSpPr>
          <p:cNvPr id="19514" name="Text Box 32">
            <a:extLst>
              <a:ext uri="{FF2B5EF4-FFF2-40B4-BE49-F238E27FC236}">
                <a16:creationId xmlns:a16="http://schemas.microsoft.com/office/drawing/2014/main" id="{096B73DE-C4A2-214E-BEA7-1034A4D79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975" y="5935663"/>
            <a:ext cx="527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10</a:t>
            </a:r>
          </a:p>
        </p:txBody>
      </p:sp>
      <p:sp>
        <p:nvSpPr>
          <p:cNvPr id="19515" name="Text Box 32">
            <a:extLst>
              <a:ext uri="{FF2B5EF4-FFF2-40B4-BE49-F238E27FC236}">
                <a16:creationId xmlns:a16="http://schemas.microsoft.com/office/drawing/2014/main" id="{3CA6A592-4256-624A-B4A4-993854123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350" y="5935663"/>
            <a:ext cx="504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11</a:t>
            </a:r>
          </a:p>
        </p:txBody>
      </p:sp>
      <p:sp>
        <p:nvSpPr>
          <p:cNvPr id="19516" name="Text Box 32">
            <a:extLst>
              <a:ext uri="{FF2B5EF4-FFF2-40B4-BE49-F238E27FC236}">
                <a16:creationId xmlns:a16="http://schemas.microsoft.com/office/drawing/2014/main" id="{97784F88-8F72-7A4C-A1B5-1D7A9CA59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150" y="5938838"/>
            <a:ext cx="527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66442907-5FBD-E749-8EA1-F65D31C4F7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DNA evidence interpretation</a:t>
            </a:r>
          </a:p>
        </p:txBody>
      </p:sp>
      <p:sp>
        <p:nvSpPr>
          <p:cNvPr id="21506" name="Text Box 5">
            <a:extLst>
              <a:ext uri="{FF2B5EF4-FFF2-40B4-BE49-F238E27FC236}">
                <a16:creationId xmlns:a16="http://schemas.microsoft.com/office/drawing/2014/main" id="{4298407A-33B9-8C49-A30E-2DCEFEC70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8" y="1828800"/>
            <a:ext cx="1600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Evidence item</a:t>
            </a:r>
          </a:p>
        </p:txBody>
      </p:sp>
      <p:sp>
        <p:nvSpPr>
          <p:cNvPr id="21507" name="Text Box 6">
            <a:extLst>
              <a:ext uri="{FF2B5EF4-FFF2-40B4-BE49-F238E27FC236}">
                <a16:creationId xmlns:a16="http://schemas.microsoft.com/office/drawing/2014/main" id="{7BFD5F65-670A-4F41-AB84-1159A88CA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8238" y="1828800"/>
            <a:ext cx="1768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Evidence data</a:t>
            </a:r>
          </a:p>
        </p:txBody>
      </p:sp>
      <p:sp>
        <p:nvSpPr>
          <p:cNvPr id="21508" name="Line 10">
            <a:extLst>
              <a:ext uri="{FF2B5EF4-FFF2-40B4-BE49-F238E27FC236}">
                <a16:creationId xmlns:a16="http://schemas.microsoft.com/office/drawing/2014/main" id="{EE8B5EF4-5754-AC44-8F5A-5546B2D198A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775" y="22098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Line 11">
            <a:extLst>
              <a:ext uri="{FF2B5EF4-FFF2-40B4-BE49-F238E27FC236}">
                <a16:creationId xmlns:a16="http://schemas.microsoft.com/office/drawing/2014/main" id="{94E8C4D3-99F6-BE4D-995A-72C56437097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4175" y="22098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Text Box 19">
            <a:extLst>
              <a:ext uri="{FF2B5EF4-FFF2-40B4-BE49-F238E27FC236}">
                <a16:creationId xmlns:a16="http://schemas.microsoft.com/office/drawing/2014/main" id="{82AAFA32-9486-ED40-BD7A-7325AE982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7526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Lab</a:t>
            </a:r>
          </a:p>
        </p:txBody>
      </p:sp>
      <p:sp>
        <p:nvSpPr>
          <p:cNvPr id="21511" name="Text Box 20">
            <a:extLst>
              <a:ext uri="{FF2B5EF4-FFF2-40B4-BE49-F238E27FC236}">
                <a16:creationId xmlns:a16="http://schemas.microsoft.com/office/drawing/2014/main" id="{3456D9AE-0F96-DE4F-B85C-B56ED0E39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0" y="17526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Infer</a:t>
            </a:r>
          </a:p>
        </p:txBody>
      </p:sp>
      <p:grpSp>
        <p:nvGrpSpPr>
          <p:cNvPr id="21512" name="Group 1">
            <a:extLst>
              <a:ext uri="{FF2B5EF4-FFF2-40B4-BE49-F238E27FC236}">
                <a16:creationId xmlns:a16="http://schemas.microsoft.com/office/drawing/2014/main" id="{AA547533-64C7-B849-B2C9-0C99538F9640}"/>
              </a:ext>
            </a:extLst>
          </p:cNvPr>
          <p:cNvGrpSpPr>
            <a:grpSpLocks/>
          </p:cNvGrpSpPr>
          <p:nvPr/>
        </p:nvGrpSpPr>
        <p:grpSpPr bwMode="auto">
          <a:xfrm>
            <a:off x="3835400" y="3513138"/>
            <a:ext cx="1463675" cy="982662"/>
            <a:chOff x="3759200" y="3513138"/>
            <a:chExt cx="1463675" cy="982662"/>
          </a:xfrm>
        </p:grpSpPr>
        <p:sp>
          <p:nvSpPr>
            <p:cNvPr id="21522" name="AutoShape 22">
              <a:extLst>
                <a:ext uri="{FF2B5EF4-FFF2-40B4-BE49-F238E27FC236}">
                  <a16:creationId xmlns:a16="http://schemas.microsoft.com/office/drawing/2014/main" id="{B60D1E4E-BD4E-9044-AF79-1E97BBF9A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3513138"/>
              <a:ext cx="158750" cy="67786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1523" name="Line 24">
              <a:extLst>
                <a:ext uri="{FF2B5EF4-FFF2-40B4-BE49-F238E27FC236}">
                  <a16:creationId xmlns:a16="http://schemas.microsoft.com/office/drawing/2014/main" id="{33167086-413B-C34E-8F33-A77D3F40B2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9200" y="4191000"/>
              <a:ext cx="14636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4" name="Text Box 25">
              <a:extLst>
                <a:ext uri="{FF2B5EF4-FFF2-40B4-BE49-F238E27FC236}">
                  <a16:creationId xmlns:a16="http://schemas.microsoft.com/office/drawing/2014/main" id="{7D8FC599-D8F8-9E43-9CDB-F503D8F826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0" y="4129088"/>
              <a:ext cx="132873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10   11   12</a:t>
              </a:r>
            </a:p>
          </p:txBody>
        </p:sp>
        <p:sp>
          <p:nvSpPr>
            <p:cNvPr id="21525" name="AutoShape 26">
              <a:extLst>
                <a:ext uri="{FF2B5EF4-FFF2-40B4-BE49-F238E27FC236}">
                  <a16:creationId xmlns:a16="http://schemas.microsoft.com/office/drawing/2014/main" id="{12B87037-C3F8-FC44-BEF5-D3F68C4E0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3938" y="3513138"/>
              <a:ext cx="169862" cy="67786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21513" name="Text Box 28">
            <a:extLst>
              <a:ext uri="{FF2B5EF4-FFF2-40B4-BE49-F238E27FC236}">
                <a16:creationId xmlns:a16="http://schemas.microsoft.com/office/drawing/2014/main" id="{96484A41-4C0E-E440-B23B-7453FB17F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1828800"/>
            <a:ext cx="1768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Evidence genotype</a:t>
            </a:r>
          </a:p>
        </p:txBody>
      </p:sp>
      <p:sp>
        <p:nvSpPr>
          <p:cNvPr id="21514" name="Text Box 29">
            <a:extLst>
              <a:ext uri="{FF2B5EF4-FFF2-40B4-BE49-F238E27FC236}">
                <a16:creationId xmlns:a16="http://schemas.microsoft.com/office/drawing/2014/main" id="{086A79BE-7EAE-F24D-9000-A5282AA85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5349875"/>
            <a:ext cx="1768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606060"/>
                </a:solidFill>
              </a:rPr>
              <a:t>Known genotype</a:t>
            </a:r>
          </a:p>
        </p:txBody>
      </p:sp>
      <p:sp>
        <p:nvSpPr>
          <p:cNvPr id="21515" name="AutoShape 30">
            <a:extLst>
              <a:ext uri="{FF2B5EF4-FFF2-40B4-BE49-F238E27FC236}">
                <a16:creationId xmlns:a16="http://schemas.microsoft.com/office/drawing/2014/main" id="{5E434326-5572-8F44-B070-FBCE2F8A5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0" y="4191000"/>
            <a:ext cx="533400" cy="990600"/>
          </a:xfrm>
          <a:prstGeom prst="upDownArrow">
            <a:avLst>
              <a:gd name="adj1" fmla="val 50000"/>
              <a:gd name="adj2" fmla="val 37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16" name="Text Box 31">
            <a:extLst>
              <a:ext uri="{FF2B5EF4-FFF2-40B4-BE49-F238E27FC236}">
                <a16:creationId xmlns:a16="http://schemas.microsoft.com/office/drawing/2014/main" id="{707FC8B6-C92E-3144-A325-8B58ACB6E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63" y="2743200"/>
            <a:ext cx="1039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10, 12</a:t>
            </a:r>
          </a:p>
        </p:txBody>
      </p:sp>
      <p:sp>
        <p:nvSpPr>
          <p:cNvPr id="21517" name="Text Box 32">
            <a:extLst>
              <a:ext uri="{FF2B5EF4-FFF2-40B4-BE49-F238E27FC236}">
                <a16:creationId xmlns:a16="http://schemas.microsoft.com/office/drawing/2014/main" id="{E6552BC2-4849-6646-A544-08088FED6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210300"/>
            <a:ext cx="1039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606060"/>
                </a:solidFill>
              </a:rPr>
              <a:t>10, 12</a:t>
            </a:r>
          </a:p>
        </p:txBody>
      </p:sp>
      <p:sp>
        <p:nvSpPr>
          <p:cNvPr id="21518" name="Text Box 33">
            <a:extLst>
              <a:ext uri="{FF2B5EF4-FFF2-40B4-BE49-F238E27FC236}">
                <a16:creationId xmlns:a16="http://schemas.microsoft.com/office/drawing/2014/main" id="{07EFE842-5107-B046-9EB2-6A22EAB01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7413" y="4419600"/>
            <a:ext cx="1438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Compare</a:t>
            </a:r>
          </a:p>
        </p:txBody>
      </p:sp>
      <p:pic>
        <p:nvPicPr>
          <p:cNvPr id="21519" name="Picture 38" descr="DNA_logo.jpg                                                   00D94E0CMacintosh HD                   7C262FE3:">
            <a:extLst>
              <a:ext uri="{FF2B5EF4-FFF2-40B4-BE49-F238E27FC236}">
                <a16:creationId xmlns:a16="http://schemas.microsoft.com/office/drawing/2014/main" id="{91C2E6BA-6554-8248-908E-19B66EEF3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2895600"/>
            <a:ext cx="5826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0" name="TextBox 1">
            <a:extLst>
              <a:ext uri="{FF2B5EF4-FFF2-40B4-BE49-F238E27FC236}">
                <a16:creationId xmlns:a16="http://schemas.microsoft.com/office/drawing/2014/main" id="{C3E0DBCA-05AC-3B41-9697-F6F56F091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4292600"/>
            <a:ext cx="2405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90"/>
                </a:solidFill>
              </a:rPr>
              <a:t>DNA from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90"/>
                </a:solidFill>
              </a:rPr>
              <a:t>one person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55609</TotalTime>
  <Words>3411</Words>
  <Application>Microsoft Macintosh PowerPoint</Application>
  <PresentationFormat>On-screen Show (4:3)</PresentationFormat>
  <Paragraphs>640</Paragraphs>
  <Slides>75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Arial</vt:lpstr>
      <vt:lpstr>Calibri</vt:lpstr>
      <vt:lpstr>Times</vt:lpstr>
      <vt:lpstr>Blank Presentation</vt:lpstr>
      <vt:lpstr>Worksheet</vt:lpstr>
      <vt:lpstr>Delivering Computer Automation in Forensic DNA Science</vt:lpstr>
      <vt:lpstr>The power of DNA testing </vt:lpstr>
      <vt:lpstr>Florida v. Lajayvian Daniels</vt:lpstr>
      <vt:lpstr>TrueAllele® computer solution</vt:lpstr>
      <vt:lpstr>Computer Interpretation of  Quantitative DNA Evidence </vt:lpstr>
      <vt:lpstr>DNA biology</vt:lpstr>
      <vt:lpstr>Short tandem repeat</vt:lpstr>
      <vt:lpstr>DNA genotype</vt:lpstr>
      <vt:lpstr>DNA evidence interpretation</vt:lpstr>
      <vt:lpstr>DNA mixture interpretation</vt:lpstr>
      <vt:lpstr>Computers can use all the data</vt:lpstr>
      <vt:lpstr>How the computer thinks</vt:lpstr>
      <vt:lpstr>How the computer thinks</vt:lpstr>
      <vt:lpstr>How the computer thinks</vt:lpstr>
      <vt:lpstr>Evidence genotype</vt:lpstr>
      <vt:lpstr>DNA match information</vt:lpstr>
      <vt:lpstr>Match information at 15 loci</vt:lpstr>
      <vt:lpstr>Is the suspect in the evidence?</vt:lpstr>
      <vt:lpstr>Match statistics</vt:lpstr>
      <vt:lpstr>Match statistics</vt:lpstr>
      <vt:lpstr>Admissibility challenge</vt:lpstr>
      <vt:lpstr>Irrelevant standard</vt:lpstr>
      <vt:lpstr>TrueAllele® validation: Computer interpretation of DNA mixture evidence</vt:lpstr>
      <vt:lpstr>Explaining DNA mixtures</vt:lpstr>
      <vt:lpstr>Peer-reviewed validation studies </vt:lpstr>
      <vt:lpstr> </vt:lpstr>
      <vt:lpstr> </vt:lpstr>
      <vt:lpstr>Sensitivity</vt:lpstr>
      <vt:lpstr>TrueAllele sensitivity</vt:lpstr>
      <vt:lpstr>Comparison with human review</vt:lpstr>
      <vt:lpstr>TrueAllele accuracy</vt:lpstr>
      <vt:lpstr>Specificity</vt:lpstr>
      <vt:lpstr>TrueAllele specificity</vt:lpstr>
      <vt:lpstr>False positives</vt:lpstr>
      <vt:lpstr>Higher human error rate</vt:lpstr>
      <vt:lpstr>Reproducibility</vt:lpstr>
      <vt:lpstr>TrueAllele reproducibility</vt:lpstr>
      <vt:lpstr> </vt:lpstr>
      <vt:lpstr> </vt:lpstr>
      <vt:lpstr> </vt:lpstr>
      <vt:lpstr>TrueAllele sensitivity</vt:lpstr>
      <vt:lpstr>TrueAllele specificity</vt:lpstr>
      <vt:lpstr>TrueAllele reproducibility</vt:lpstr>
      <vt:lpstr> </vt:lpstr>
      <vt:lpstr> </vt:lpstr>
      <vt:lpstr>34 US admissibility rulings</vt:lpstr>
      <vt:lpstr>TrueAllele today</vt:lpstr>
      <vt:lpstr>Conclusions</vt:lpstr>
      <vt:lpstr>Background Reading</vt:lpstr>
      <vt:lpstr>Validation Paper</vt:lpstr>
      <vt:lpstr>Validation Study</vt:lpstr>
      <vt:lpstr>Forensic Application</vt:lpstr>
      <vt:lpstr>DNA Exoneration</vt:lpstr>
      <vt:lpstr>Regulatory Approval</vt:lpstr>
      <vt:lpstr>Standards Compliance </vt:lpstr>
      <vt:lpstr>National Standards</vt:lpstr>
      <vt:lpstr>Complying with Standards</vt:lpstr>
      <vt:lpstr>Method Reports </vt:lpstr>
      <vt:lpstr>General Acceptance </vt:lpstr>
      <vt:lpstr>Related Systems </vt:lpstr>
      <vt:lpstr> </vt:lpstr>
      <vt:lpstr>Subjective computer analysis</vt:lpstr>
      <vt:lpstr>Validation study shows limits</vt:lpstr>
      <vt:lpstr>Picking &amp; choosing parameters</vt:lpstr>
      <vt:lpstr>Human limitations of other PGS</vt:lpstr>
      <vt:lpstr>The weakest link</vt:lpstr>
      <vt:lpstr>Admissibility Rulings </vt:lpstr>
      <vt:lpstr>Legal Commentary</vt:lpstr>
      <vt:lpstr>Scientific Development</vt:lpstr>
      <vt:lpstr>Other Papers </vt:lpstr>
      <vt:lpstr>Daniels trial court ruling (2018)</vt:lpstr>
      <vt:lpstr> </vt:lpstr>
      <vt:lpstr>Appellate opinion (2021)</vt:lpstr>
      <vt:lpstr>Appellate opinion (cont’d)</vt:lpstr>
      <vt:lpstr>More information</vt:lpstr>
    </vt:vector>
  </TitlesOfParts>
  <Company>Cybergenetics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TrueAllele® Casework</dc:title>
  <cp:lastModifiedBy>Jennifer Bracamontes</cp:lastModifiedBy>
  <cp:revision>2319</cp:revision>
  <cp:lastPrinted>2022-11-11T21:45:06Z</cp:lastPrinted>
  <dcterms:modified xsi:type="dcterms:W3CDTF">2022-11-11T21:45:08Z</dcterms:modified>
</cp:coreProperties>
</file>